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57" r:id="rId3"/>
    <p:sldId id="358" r:id="rId4"/>
    <p:sldId id="361" r:id="rId5"/>
    <p:sldId id="360" r:id="rId6"/>
    <p:sldId id="362" r:id="rId7"/>
    <p:sldId id="390" r:id="rId8"/>
    <p:sldId id="392" r:id="rId9"/>
    <p:sldId id="393" r:id="rId10"/>
    <p:sldId id="363" r:id="rId11"/>
    <p:sldId id="364" r:id="rId12"/>
    <p:sldId id="365" r:id="rId13"/>
    <p:sldId id="385" r:id="rId14"/>
    <p:sldId id="366" r:id="rId15"/>
    <p:sldId id="367" r:id="rId16"/>
    <p:sldId id="389" r:id="rId17"/>
    <p:sldId id="388" r:id="rId18"/>
    <p:sldId id="375" r:id="rId19"/>
    <p:sldId id="376" r:id="rId20"/>
    <p:sldId id="381" r:id="rId21"/>
    <p:sldId id="377" r:id="rId22"/>
    <p:sldId id="378" r:id="rId23"/>
    <p:sldId id="379" r:id="rId24"/>
    <p:sldId id="380" r:id="rId25"/>
    <p:sldId id="382" r:id="rId26"/>
    <p:sldId id="384" r:id="rId27"/>
    <p:sldId id="383" r:id="rId28"/>
  </p:sldIdLst>
  <p:sldSz cx="7556500" cy="5334000"/>
  <p:notesSz cx="7556500" cy="533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F70800-6CE4-43AF-815F-67C9B662CDAD}">
          <p14:sldIdLst>
            <p14:sldId id="256"/>
            <p14:sldId id="357"/>
            <p14:sldId id="358"/>
            <p14:sldId id="361"/>
            <p14:sldId id="360"/>
            <p14:sldId id="362"/>
            <p14:sldId id="390"/>
            <p14:sldId id="392"/>
            <p14:sldId id="393"/>
            <p14:sldId id="363"/>
            <p14:sldId id="364"/>
            <p14:sldId id="365"/>
            <p14:sldId id="385"/>
            <p14:sldId id="366"/>
            <p14:sldId id="367"/>
            <p14:sldId id="389"/>
            <p14:sldId id="388"/>
            <p14:sldId id="375"/>
            <p14:sldId id="376"/>
            <p14:sldId id="381"/>
            <p14:sldId id="377"/>
            <p14:sldId id="378"/>
            <p14:sldId id="379"/>
            <p14:sldId id="380"/>
            <p14:sldId id="382"/>
            <p14:sldId id="384"/>
            <p14:sldId id="383"/>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CC"/>
    <a:srgbClr val="D2FCD2"/>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87269" autoAdjust="0"/>
  </p:normalViewPr>
  <p:slideViewPr>
    <p:cSldViewPr>
      <p:cViewPr varScale="1">
        <p:scale>
          <a:sx n="80" d="100"/>
          <a:sy n="80" d="100"/>
        </p:scale>
        <p:origin x="150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2667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79900" y="0"/>
            <a:ext cx="3275013" cy="266700"/>
          </a:xfrm>
          <a:prstGeom prst="rect">
            <a:avLst/>
          </a:prstGeom>
        </p:spPr>
        <p:txBody>
          <a:bodyPr vert="horz" lIns="91440" tIns="45720" rIns="91440" bIns="45720" rtlCol="0"/>
          <a:lstStyle>
            <a:lvl1pPr algn="r">
              <a:defRPr sz="1200"/>
            </a:lvl1pPr>
          </a:lstStyle>
          <a:p>
            <a:fld id="{18138CAC-4E51-47ED-A7FF-1FC21968A87D}" type="datetimeFigureOut">
              <a:rPr lang="en-US" smtClean="0"/>
              <a:pPr/>
              <a:t>2/26/2018</a:t>
            </a:fld>
            <a:endParaRPr lang="en-US"/>
          </a:p>
        </p:txBody>
      </p:sp>
      <p:sp>
        <p:nvSpPr>
          <p:cNvPr id="4" name="Slide Image Placeholder 3"/>
          <p:cNvSpPr>
            <a:spLocks noGrp="1" noRot="1" noChangeAspect="1"/>
          </p:cNvSpPr>
          <p:nvPr>
            <p:ph type="sldImg" idx="2"/>
          </p:nvPr>
        </p:nvSpPr>
        <p:spPr>
          <a:xfrm>
            <a:off x="2503488" y="666750"/>
            <a:ext cx="2549525" cy="18002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2566988"/>
            <a:ext cx="6045200" cy="210026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5067300"/>
            <a:ext cx="3275013" cy="2667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79900" y="5067300"/>
            <a:ext cx="3275013" cy="266700"/>
          </a:xfrm>
          <a:prstGeom prst="rect">
            <a:avLst/>
          </a:prstGeom>
        </p:spPr>
        <p:txBody>
          <a:bodyPr vert="horz" lIns="91440" tIns="45720" rIns="91440" bIns="45720" rtlCol="0" anchor="b"/>
          <a:lstStyle>
            <a:lvl1pPr algn="r">
              <a:defRPr sz="1200"/>
            </a:lvl1pPr>
          </a:lstStyle>
          <a:p>
            <a:fld id="{FE95C826-8AF9-4BB0-B2A5-2FF050BD1DD4}" type="slidenum">
              <a:rPr lang="en-US" smtClean="0"/>
              <a:pPr/>
              <a:t>‹#›</a:t>
            </a:fld>
            <a:endParaRPr lang="en-US"/>
          </a:p>
        </p:txBody>
      </p:sp>
    </p:spTree>
    <p:extLst>
      <p:ext uri="{BB962C8B-B14F-4D97-AF65-F5344CB8AC3E}">
        <p14:creationId xmlns:p14="http://schemas.microsoft.com/office/powerpoint/2010/main" val="286901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dirty="0"/>
              <a:t>We have tried omitting NA values, replacing NA with mean and median. Out of these approaches, replacing NA with median proved to show better result in terms of model performance</a:t>
            </a:r>
          </a:p>
        </p:txBody>
      </p:sp>
      <p:sp>
        <p:nvSpPr>
          <p:cNvPr id="4" name="Slide Number Placeholder 3"/>
          <p:cNvSpPr>
            <a:spLocks noGrp="1"/>
          </p:cNvSpPr>
          <p:nvPr>
            <p:ph type="sldNum" sz="quarter" idx="10"/>
          </p:nvPr>
        </p:nvSpPr>
        <p:spPr/>
        <p:txBody>
          <a:bodyPr/>
          <a:lstStyle/>
          <a:p>
            <a:fld id="{FE95C826-8AF9-4BB0-B2A5-2FF050BD1DD4}" type="slidenum">
              <a:rPr lang="en-US" smtClean="0"/>
              <a:pPr/>
              <a:t>11</a:t>
            </a:fld>
            <a:endParaRPr lang="en-US"/>
          </a:p>
        </p:txBody>
      </p:sp>
    </p:spTree>
    <p:extLst>
      <p:ext uri="{BB962C8B-B14F-4D97-AF65-F5344CB8AC3E}">
        <p14:creationId xmlns:p14="http://schemas.microsoft.com/office/powerpoint/2010/main" val="2246634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Outlier treatment by the means of Inter Quartile range. </a:t>
            </a:r>
          </a:p>
        </p:txBody>
      </p:sp>
      <p:sp>
        <p:nvSpPr>
          <p:cNvPr id="4" name="Slide Number Placeholder 3"/>
          <p:cNvSpPr>
            <a:spLocks noGrp="1"/>
          </p:cNvSpPr>
          <p:nvPr>
            <p:ph type="sldNum" sz="quarter" idx="10"/>
          </p:nvPr>
        </p:nvSpPr>
        <p:spPr/>
        <p:txBody>
          <a:bodyPr/>
          <a:lstStyle/>
          <a:p>
            <a:fld id="{FE95C826-8AF9-4BB0-B2A5-2FF050BD1DD4}" type="slidenum">
              <a:rPr lang="en-US" smtClean="0"/>
              <a:pPr/>
              <a:t>12</a:t>
            </a:fld>
            <a:endParaRPr lang="en-US"/>
          </a:p>
        </p:txBody>
      </p:sp>
    </p:spTree>
    <p:extLst>
      <p:ext uri="{BB962C8B-B14F-4D97-AF65-F5344CB8AC3E}">
        <p14:creationId xmlns:p14="http://schemas.microsoft.com/office/powerpoint/2010/main" val="463214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Plot 1: This scatter plot shows the distribution of residuals (errors) vs fitted values (predicted values). The line is fairly straight. </a:t>
            </a:r>
          </a:p>
          <a:p>
            <a:r>
              <a:rPr lang="en-IN" dirty="0"/>
              <a:t>Plot 2: This q-q or quantile-quantile is a scatter plot which helps us validate the assumption of normal distribution in a data set. Using this plot we can infer if the data comes from a normal distribution. If yes, the plot would show fairly straight line. Absence of normality in the errors can be seen with deviation in the straight line.</a:t>
            </a:r>
          </a:p>
          <a:p>
            <a:r>
              <a:rPr lang="en-IN" dirty="0"/>
              <a:t>Plot 3: This plot is also used to detect </a:t>
            </a:r>
            <a:r>
              <a:rPr lang="en-IN" dirty="0" err="1"/>
              <a:t>homoskedasticity</a:t>
            </a:r>
            <a:r>
              <a:rPr lang="en-IN" dirty="0"/>
              <a:t> (assumption of equal variance). It shows how the residual are spread along the range of predictors. It’s similar to residual vs fitted value plot except it uses standardized residual values.</a:t>
            </a:r>
          </a:p>
          <a:p>
            <a:r>
              <a:rPr lang="en-IN" dirty="0"/>
              <a:t>Plot 4: It is also known as Cook’s Distance plot. Cook’s distance attempts to identify the points which have more influence than other points. Such influential points tends to have a sizable impact of the regression line. In other words, adding or removing such points from the model can completely change the model statistics.</a:t>
            </a:r>
          </a:p>
        </p:txBody>
      </p:sp>
      <p:sp>
        <p:nvSpPr>
          <p:cNvPr id="4" name="Slide Number Placeholder 3"/>
          <p:cNvSpPr>
            <a:spLocks noGrp="1"/>
          </p:cNvSpPr>
          <p:nvPr>
            <p:ph type="sldNum" sz="quarter" idx="10"/>
          </p:nvPr>
        </p:nvSpPr>
        <p:spPr/>
        <p:txBody>
          <a:bodyPr/>
          <a:lstStyle/>
          <a:p>
            <a:fld id="{FE95C826-8AF9-4BB0-B2A5-2FF050BD1DD4}" type="slidenum">
              <a:rPr lang="en-US" smtClean="0"/>
              <a:pPr/>
              <a:t>23</a:t>
            </a:fld>
            <a:endParaRPr lang="en-US"/>
          </a:p>
        </p:txBody>
      </p:sp>
    </p:spTree>
    <p:extLst>
      <p:ext uri="{BB962C8B-B14F-4D97-AF65-F5344CB8AC3E}">
        <p14:creationId xmlns:p14="http://schemas.microsoft.com/office/powerpoint/2010/main" val="186052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Unit increase in these variables influences the MEDV value. A unit increase in CRIM (crime rate) brings down the house price by (- 0.0133970). Whereas, a unit increase in number of rooms (RM), increases the value of the house by 0.18097. Similarly, we can deduce for other variables looking at the table.</a:t>
            </a:r>
          </a:p>
        </p:txBody>
      </p:sp>
      <p:sp>
        <p:nvSpPr>
          <p:cNvPr id="4" name="Slide Number Placeholder 3"/>
          <p:cNvSpPr>
            <a:spLocks noGrp="1"/>
          </p:cNvSpPr>
          <p:nvPr>
            <p:ph type="sldNum" sz="quarter" idx="10"/>
          </p:nvPr>
        </p:nvSpPr>
        <p:spPr/>
        <p:txBody>
          <a:bodyPr/>
          <a:lstStyle/>
          <a:p>
            <a:fld id="{FE95C826-8AF9-4BB0-B2A5-2FF050BD1DD4}" type="slidenum">
              <a:rPr lang="en-US" smtClean="0"/>
              <a:pPr/>
              <a:t>24</a:t>
            </a:fld>
            <a:endParaRPr lang="en-US"/>
          </a:p>
        </p:txBody>
      </p:sp>
    </p:spTree>
    <p:extLst>
      <p:ext uri="{BB962C8B-B14F-4D97-AF65-F5344CB8AC3E}">
        <p14:creationId xmlns:p14="http://schemas.microsoft.com/office/powerpoint/2010/main" val="970305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E95C826-8AF9-4BB0-B2A5-2FF050BD1DD4}" type="slidenum">
              <a:rPr lang="en-US" smtClean="0"/>
              <a:pPr/>
              <a:t>27</a:t>
            </a:fld>
            <a:endParaRPr lang="en-US"/>
          </a:p>
        </p:txBody>
      </p:sp>
    </p:spTree>
    <p:extLst>
      <p:ext uri="{BB962C8B-B14F-4D97-AF65-F5344CB8AC3E}">
        <p14:creationId xmlns:p14="http://schemas.microsoft.com/office/powerpoint/2010/main" val="1114305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6525" y="88007"/>
            <a:ext cx="7229799" cy="378459"/>
          </a:xfrm>
          <a:prstGeom prst="rect">
            <a:avLst/>
          </a:prstGeom>
        </p:spPr>
        <p:txBody>
          <a:bodyPr wrap="square" lIns="0" tIns="0" rIns="0" bIns="0">
            <a:spAutoFit/>
          </a:bodyPr>
          <a:lstStyle>
            <a:lvl1pPr>
              <a:defRPr sz="23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134427" y="2987040"/>
            <a:ext cx="5293995" cy="1333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2/26/2018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9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2/26/2018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chemeClr val="tx1"/>
                </a:solidFill>
                <a:latin typeface="Calibri"/>
                <a:cs typeface="Calibri"/>
              </a:defRPr>
            </a:lvl1pPr>
          </a:lstStyle>
          <a:p>
            <a:endParaRPr/>
          </a:p>
        </p:txBody>
      </p:sp>
      <p:sp>
        <p:nvSpPr>
          <p:cNvPr id="3" name="Holder 3"/>
          <p:cNvSpPr>
            <a:spLocks noGrp="1"/>
          </p:cNvSpPr>
          <p:nvPr>
            <p:ph sz="half" idx="2"/>
          </p:nvPr>
        </p:nvSpPr>
        <p:spPr>
          <a:xfrm>
            <a:off x="378142" y="1226820"/>
            <a:ext cx="3289839" cy="352044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1226820"/>
            <a:ext cx="3289839" cy="352044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2/26/2018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2/26/2018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2/26/2018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73672"/>
            <a:ext cx="7561580" cy="59690"/>
          </a:xfrm>
          <a:custGeom>
            <a:avLst/>
            <a:gdLst/>
            <a:ahLst/>
            <a:cxnLst/>
            <a:rect l="l" t="t" r="r" b="b"/>
            <a:pathLst>
              <a:path w="7561580" h="59690">
                <a:moveTo>
                  <a:pt x="0" y="59209"/>
                </a:moveTo>
                <a:lnTo>
                  <a:pt x="7561325" y="59209"/>
                </a:lnTo>
                <a:lnTo>
                  <a:pt x="7561325" y="0"/>
                </a:lnTo>
                <a:lnTo>
                  <a:pt x="0" y="0"/>
                </a:lnTo>
                <a:lnTo>
                  <a:pt x="0" y="59209"/>
                </a:lnTo>
                <a:close/>
              </a:path>
            </a:pathLst>
          </a:custGeom>
          <a:solidFill>
            <a:srgbClr val="FFC000"/>
          </a:solidFill>
        </p:spPr>
        <p:txBody>
          <a:bodyPr wrap="square" lIns="0" tIns="0" rIns="0" bIns="0" rtlCol="0"/>
          <a:lstStyle/>
          <a:p>
            <a:endParaRPr/>
          </a:p>
        </p:txBody>
      </p:sp>
      <p:sp>
        <p:nvSpPr>
          <p:cNvPr id="17" name="bk object 17"/>
          <p:cNvSpPr/>
          <p:nvPr/>
        </p:nvSpPr>
        <p:spPr>
          <a:xfrm>
            <a:off x="5607954" y="9"/>
            <a:ext cx="1952609" cy="44932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1059" y="116582"/>
            <a:ext cx="7440731" cy="378459"/>
          </a:xfrm>
          <a:prstGeom prst="rect">
            <a:avLst/>
          </a:prstGeom>
        </p:spPr>
        <p:txBody>
          <a:bodyPr wrap="square" lIns="0" tIns="0" rIns="0" bIns="0">
            <a:spAutoFit/>
          </a:bodyPr>
          <a:lstStyle>
            <a:lvl1pPr>
              <a:defRPr sz="2300" b="1" i="0">
                <a:solidFill>
                  <a:schemeClr val="tx1"/>
                </a:solidFill>
                <a:latin typeface="Calibri"/>
                <a:cs typeface="Calibri"/>
              </a:defRPr>
            </a:lvl1pPr>
          </a:lstStyle>
          <a:p>
            <a:endParaRPr/>
          </a:p>
        </p:txBody>
      </p:sp>
      <p:sp>
        <p:nvSpPr>
          <p:cNvPr id="3" name="Holder 3"/>
          <p:cNvSpPr>
            <a:spLocks noGrp="1"/>
          </p:cNvSpPr>
          <p:nvPr>
            <p:ph type="body" idx="1"/>
          </p:nvPr>
        </p:nvSpPr>
        <p:spPr>
          <a:xfrm>
            <a:off x="201874" y="866009"/>
            <a:ext cx="7068820" cy="2404110"/>
          </a:xfrm>
          <a:prstGeom prst="rect">
            <a:avLst/>
          </a:prstGeom>
        </p:spPr>
        <p:txBody>
          <a:bodyPr wrap="square" lIns="0" tIns="0" rIns="0" bIns="0">
            <a:spAutoFit/>
          </a:bodyPr>
          <a:lstStyle>
            <a:lvl1pPr>
              <a:defRPr sz="19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2571369" y="4960620"/>
            <a:ext cx="2420112" cy="2667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4960620"/>
            <a:ext cx="1739455" cy="2667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2/26/2018</a:t>
            </a:fld>
            <a:endParaRPr lang="en-US"/>
          </a:p>
        </p:txBody>
      </p:sp>
      <p:sp>
        <p:nvSpPr>
          <p:cNvPr id="6" name="Holder 6"/>
          <p:cNvSpPr>
            <a:spLocks noGrp="1"/>
          </p:cNvSpPr>
          <p:nvPr>
            <p:ph type="sldNum" sz="quarter" idx="7"/>
          </p:nvPr>
        </p:nvSpPr>
        <p:spPr>
          <a:xfrm>
            <a:off x="5445252" y="4960620"/>
            <a:ext cx="1739455" cy="2667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4024" y="1371600"/>
            <a:ext cx="6607305" cy="523220"/>
          </a:xfrm>
          <a:prstGeom prst="rect">
            <a:avLst/>
          </a:prstGeom>
        </p:spPr>
        <p:txBody>
          <a:bodyPr vert="horz" wrap="square" lIns="0" tIns="0" rIns="0" bIns="0" rtlCol="0">
            <a:spAutoFit/>
          </a:bodyPr>
          <a:lstStyle/>
          <a:p>
            <a:pPr marL="919480">
              <a:lnSpc>
                <a:spcPct val="100000"/>
              </a:lnSpc>
            </a:pPr>
            <a:r>
              <a:rPr lang="en-IN" sz="3400" spc="-5" dirty="0">
                <a:latin typeface="Calibri"/>
                <a:cs typeface="Calibri"/>
              </a:rPr>
              <a:t>Capstone Project – Real Estate</a:t>
            </a:r>
            <a:endParaRPr sz="3400" spc="-5" dirty="0">
              <a:latin typeface="Calibri"/>
              <a:cs typeface="Calibri"/>
            </a:endParaRPr>
          </a:p>
        </p:txBody>
      </p:sp>
      <p:sp>
        <p:nvSpPr>
          <p:cNvPr id="3" name="object 3"/>
          <p:cNvSpPr/>
          <p:nvPr/>
        </p:nvSpPr>
        <p:spPr>
          <a:xfrm>
            <a:off x="879220" y="2062908"/>
            <a:ext cx="5796915" cy="1270"/>
          </a:xfrm>
          <a:custGeom>
            <a:avLst/>
            <a:gdLst/>
            <a:ahLst/>
            <a:cxnLst/>
            <a:rect l="l" t="t" r="r" b="b"/>
            <a:pathLst>
              <a:path w="5796915" h="1269">
                <a:moveTo>
                  <a:pt x="0" y="0"/>
                </a:moveTo>
                <a:lnTo>
                  <a:pt x="5796905" y="1142"/>
                </a:lnTo>
              </a:path>
            </a:pathLst>
          </a:custGeom>
          <a:ln w="76199">
            <a:solidFill>
              <a:srgbClr val="FFC000"/>
            </a:solidFill>
          </a:ln>
        </p:spPr>
        <p:txBody>
          <a:bodyPr wrap="square" lIns="0" tIns="0" rIns="0" bIns="0" rtlCol="0"/>
          <a:lstStyle/>
          <a:p>
            <a:endParaRPr/>
          </a:p>
        </p:txBody>
      </p:sp>
      <p:sp>
        <p:nvSpPr>
          <p:cNvPr id="5" name="object 5"/>
          <p:cNvSpPr/>
          <p:nvPr/>
        </p:nvSpPr>
        <p:spPr>
          <a:xfrm>
            <a:off x="5826219" y="134888"/>
            <a:ext cx="1699832" cy="634364"/>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EFF10FF4-1CD7-4C6F-8320-B13C4EF876B9}"/>
              </a:ext>
            </a:extLst>
          </p:cNvPr>
          <p:cNvSpPr txBox="1"/>
          <p:nvPr/>
        </p:nvSpPr>
        <p:spPr>
          <a:xfrm>
            <a:off x="1568450" y="2057400"/>
            <a:ext cx="4800600" cy="615553"/>
          </a:xfrm>
          <a:prstGeom prst="rect">
            <a:avLst/>
          </a:prstGeom>
          <a:noFill/>
        </p:spPr>
        <p:txBody>
          <a:bodyPr wrap="square" rtlCol="0">
            <a:spAutoFit/>
          </a:bodyPr>
          <a:lstStyle/>
          <a:p>
            <a:r>
              <a:rPr lang="en-IN" sz="3400" spc="-5" dirty="0">
                <a:latin typeface="Calibri"/>
                <a:cs typeface="Calibri"/>
              </a:rPr>
              <a:t>Boston Housing Dataset</a:t>
            </a:r>
          </a:p>
        </p:txBody>
      </p:sp>
      <p:sp>
        <p:nvSpPr>
          <p:cNvPr id="7" name="TextBox 6">
            <a:extLst>
              <a:ext uri="{FF2B5EF4-FFF2-40B4-BE49-F238E27FC236}">
                <a16:creationId xmlns:a16="http://schemas.microsoft.com/office/drawing/2014/main" id="{AD3EFCE9-2241-4DC7-8630-679F9581DFAC}"/>
              </a:ext>
            </a:extLst>
          </p:cNvPr>
          <p:cNvSpPr txBox="1"/>
          <p:nvPr/>
        </p:nvSpPr>
        <p:spPr>
          <a:xfrm>
            <a:off x="4959350" y="3352800"/>
            <a:ext cx="2819400" cy="1754326"/>
          </a:xfrm>
          <a:prstGeom prst="rect">
            <a:avLst/>
          </a:prstGeom>
          <a:noFill/>
        </p:spPr>
        <p:txBody>
          <a:bodyPr wrap="square" rtlCol="0">
            <a:spAutoFit/>
          </a:bodyPr>
          <a:lstStyle/>
          <a:p>
            <a:r>
              <a:rPr lang="en-IN" b="1" dirty="0"/>
              <a:t>By:</a:t>
            </a:r>
          </a:p>
          <a:p>
            <a:r>
              <a:rPr lang="en-IN" b="1" dirty="0"/>
              <a:t>Vishal V</a:t>
            </a:r>
          </a:p>
          <a:p>
            <a:r>
              <a:rPr lang="en-IN" b="1" dirty="0"/>
              <a:t>Ram Singh</a:t>
            </a:r>
          </a:p>
          <a:p>
            <a:r>
              <a:rPr lang="en-IN" b="1" dirty="0"/>
              <a:t>Shreya Ruge</a:t>
            </a:r>
          </a:p>
          <a:p>
            <a:r>
              <a:rPr lang="en-IN" b="1" dirty="0" err="1"/>
              <a:t>Dr.</a:t>
            </a:r>
            <a:r>
              <a:rPr lang="en-IN" b="1" dirty="0"/>
              <a:t> Vishnu Vardhan</a:t>
            </a:r>
          </a:p>
          <a:p>
            <a:r>
              <a:rPr lang="en-IN" b="1" dirty="0"/>
              <a:t>October 29, 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1FDED-95F3-4481-8CF1-5C8812BEEF2A}"/>
              </a:ext>
            </a:extLst>
          </p:cNvPr>
          <p:cNvSpPr txBox="1"/>
          <p:nvPr/>
        </p:nvSpPr>
        <p:spPr>
          <a:xfrm>
            <a:off x="196850" y="0"/>
            <a:ext cx="5257800" cy="461665"/>
          </a:xfrm>
          <a:prstGeom prst="rect">
            <a:avLst/>
          </a:prstGeom>
          <a:noFill/>
        </p:spPr>
        <p:txBody>
          <a:bodyPr wrap="square" rtlCol="0">
            <a:spAutoFit/>
          </a:bodyPr>
          <a:lstStyle/>
          <a:p>
            <a:r>
              <a:rPr lang="en-IN" sz="2400" b="1" spc="-5" dirty="0">
                <a:latin typeface="Calibri" panose="020F0502020204030204" pitchFamily="34" charset="0"/>
                <a:cs typeface="Calibri" panose="020F0502020204030204" pitchFamily="34" charset="0"/>
              </a:rPr>
              <a:t>Data</a:t>
            </a:r>
            <a:r>
              <a:rPr lang="en-IN" sz="2400" dirty="0">
                <a:latin typeface="Calibri" panose="020F0502020204030204" pitchFamily="34" charset="0"/>
                <a:cs typeface="Calibri" panose="020F0502020204030204" pitchFamily="34" charset="0"/>
              </a:rPr>
              <a:t> </a:t>
            </a:r>
            <a:r>
              <a:rPr lang="en-IN" sz="2400" b="1" spc="-5" dirty="0">
                <a:latin typeface="Calibri" panose="020F0502020204030204" pitchFamily="34" charset="0"/>
                <a:cs typeface="Calibri" panose="020F0502020204030204" pitchFamily="34" charset="0"/>
              </a:rPr>
              <a:t>Exploration – Correlation Analysis</a:t>
            </a:r>
          </a:p>
        </p:txBody>
      </p:sp>
      <p:sp>
        <p:nvSpPr>
          <p:cNvPr id="5" name="Text Placeholder 4">
            <a:extLst>
              <a:ext uri="{FF2B5EF4-FFF2-40B4-BE49-F238E27FC236}">
                <a16:creationId xmlns:a16="http://schemas.microsoft.com/office/drawing/2014/main" id="{7FD14B54-FBBF-4C11-8559-000121B6FEE2}"/>
              </a:ext>
            </a:extLst>
          </p:cNvPr>
          <p:cNvSpPr>
            <a:spLocks noGrp="1"/>
          </p:cNvSpPr>
          <p:nvPr>
            <p:ph type="body" idx="1"/>
          </p:nvPr>
        </p:nvSpPr>
        <p:spPr>
          <a:xfrm>
            <a:off x="-107950" y="609600"/>
            <a:ext cx="7068820" cy="3924151"/>
          </a:xfrm>
        </p:spPr>
        <p:txBody>
          <a:bodyPr/>
          <a:lstStyle/>
          <a:p>
            <a:pPr lvl="1"/>
            <a:endParaRPr lang="en-IN" sz="1500" dirty="0">
              <a:latin typeface="Calibri" panose="020F0502020204030204" pitchFamily="34" charset="0"/>
              <a:cs typeface="Calibri" panose="020F0502020204030204" pitchFamily="34" charset="0"/>
            </a:endParaRPr>
          </a:p>
          <a:p>
            <a:pPr lvl="1"/>
            <a:endParaRPr lang="en-IN" sz="1500" dirty="0">
              <a:latin typeface="Calibri" panose="020F0502020204030204" pitchFamily="34" charset="0"/>
              <a:cs typeface="Calibri" panose="020F0502020204030204" pitchFamily="34" charset="0"/>
            </a:endParaRPr>
          </a:p>
          <a:p>
            <a:pPr lvl="1"/>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lvl="1"/>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lvl="1"/>
            <a:endParaRPr lang="en-IN" sz="1500" b="1" dirty="0">
              <a:latin typeface="Calibri" panose="020F0502020204030204" pitchFamily="34" charset="0"/>
              <a:cs typeface="Calibri" panose="020F0502020204030204" pitchFamily="34" charset="0"/>
            </a:endParaRPr>
          </a:p>
          <a:p>
            <a:pPr lvl="1"/>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4C0D78B-D535-457C-98AE-C879F6F871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17270"/>
            <a:ext cx="5029200" cy="3962400"/>
          </a:xfrm>
          <a:prstGeom prst="rect">
            <a:avLst/>
          </a:prstGeom>
        </p:spPr>
      </p:pic>
      <p:sp>
        <p:nvSpPr>
          <p:cNvPr id="6" name="TextBox 5">
            <a:extLst>
              <a:ext uri="{FF2B5EF4-FFF2-40B4-BE49-F238E27FC236}">
                <a16:creationId xmlns:a16="http://schemas.microsoft.com/office/drawing/2014/main" id="{EF080514-B5B9-4FFB-AFE2-B20E1D83014F}"/>
              </a:ext>
            </a:extLst>
          </p:cNvPr>
          <p:cNvSpPr txBox="1"/>
          <p:nvPr/>
        </p:nvSpPr>
        <p:spPr>
          <a:xfrm>
            <a:off x="4834416" y="1981200"/>
            <a:ext cx="2711450" cy="3093154"/>
          </a:xfrm>
          <a:prstGeom prst="rect">
            <a:avLst/>
          </a:prstGeom>
          <a:noFill/>
        </p:spPr>
        <p:txBody>
          <a:bodyPr wrap="square" rtlCol="0">
            <a:spAutoFit/>
          </a:bodyPr>
          <a:lstStyle/>
          <a:p>
            <a:pPr marL="285750" indent="-285750">
              <a:buFont typeface="Arial" panose="020B0604020202020204" pitchFamily="34" charset="0"/>
              <a:buChar char="•"/>
            </a:pPr>
            <a:r>
              <a:rPr lang="en-IN" sz="1500" b="1" dirty="0">
                <a:latin typeface="Calibri" panose="020F0502020204030204" pitchFamily="34" charset="0"/>
                <a:cs typeface="Calibri" panose="020F0502020204030204" pitchFamily="34" charset="0"/>
              </a:rPr>
              <a:t>Positive correlations are displayed in blue and negative correlations in red colour.</a:t>
            </a:r>
          </a:p>
          <a:p>
            <a:pPr marL="285750" indent="-285750">
              <a:buFont typeface="Arial" panose="020B0604020202020204" pitchFamily="34" charset="0"/>
              <a:buChar char="•"/>
            </a:pPr>
            <a:r>
              <a:rPr lang="en-IN" sz="1500" b="1" dirty="0">
                <a:latin typeface="Calibri" panose="020F0502020204030204" pitchFamily="34" charset="0"/>
                <a:cs typeface="Calibri" panose="020F0502020204030204" pitchFamily="34" charset="0"/>
              </a:rPr>
              <a:t>Colour intensity and the size of the circle are proportional to the correlation coefficients.</a:t>
            </a:r>
          </a:p>
          <a:p>
            <a:pPr marL="285750" indent="-285750">
              <a:buFont typeface="Arial" panose="020B0604020202020204" pitchFamily="34" charset="0"/>
              <a:buChar char="•"/>
            </a:pPr>
            <a:r>
              <a:rPr lang="en-IN" sz="1500" b="1" dirty="0">
                <a:latin typeface="Calibri" panose="020F0502020204030204" pitchFamily="34" charset="0"/>
                <a:cs typeface="Calibri" panose="020F0502020204030204" pitchFamily="34" charset="0"/>
              </a:rPr>
              <a:t>Variables are highly correlated to itself.(example: CRIM with CRIM, ZN with ZN, etc.)</a:t>
            </a:r>
          </a:p>
          <a:p>
            <a:pPr marL="285750" indent="-28575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C67826A7-2BD0-40AE-B16E-BD6038F057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450" y="761425"/>
            <a:ext cx="4724400" cy="540603"/>
          </a:xfrm>
          <a:prstGeom prst="rect">
            <a:avLst/>
          </a:prstGeom>
        </p:spPr>
      </p:pic>
    </p:spTree>
    <p:extLst>
      <p:ext uri="{BB962C8B-B14F-4D97-AF65-F5344CB8AC3E}">
        <p14:creationId xmlns:p14="http://schemas.microsoft.com/office/powerpoint/2010/main" val="2843719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47EA4-3DAA-4FA3-9268-239FDDAF7824}"/>
              </a:ext>
            </a:extLst>
          </p:cNvPr>
          <p:cNvSpPr>
            <a:spLocks noGrp="1"/>
          </p:cNvSpPr>
          <p:nvPr>
            <p:ph type="title"/>
          </p:nvPr>
        </p:nvSpPr>
        <p:spPr>
          <a:xfrm>
            <a:off x="115769" y="20198"/>
            <a:ext cx="7440731" cy="707886"/>
          </a:xfrm>
        </p:spPr>
        <p:txBody>
          <a:bodyPr/>
          <a:lstStyle/>
          <a:p>
            <a:r>
              <a:rPr lang="en-IN" dirty="0"/>
              <a:t>Data Preparation – Missing Value Treatment</a:t>
            </a:r>
            <a:br>
              <a:rPr lang="en-IN" dirty="0"/>
            </a:br>
            <a:endParaRPr lang="en-IN" dirty="0"/>
          </a:p>
        </p:txBody>
      </p:sp>
      <p:pic>
        <p:nvPicPr>
          <p:cNvPr id="5" name="Picture 4">
            <a:extLst>
              <a:ext uri="{FF2B5EF4-FFF2-40B4-BE49-F238E27FC236}">
                <a16:creationId xmlns:a16="http://schemas.microsoft.com/office/drawing/2014/main" id="{7902E611-4932-4CA9-9F1E-8B8487C31B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739" y="609600"/>
            <a:ext cx="6477000" cy="949842"/>
          </a:xfrm>
          <a:prstGeom prst="rect">
            <a:avLst/>
          </a:prstGeom>
        </p:spPr>
      </p:pic>
      <p:pic>
        <p:nvPicPr>
          <p:cNvPr id="7" name="Picture 6">
            <a:extLst>
              <a:ext uri="{FF2B5EF4-FFF2-40B4-BE49-F238E27FC236}">
                <a16:creationId xmlns:a16="http://schemas.microsoft.com/office/drawing/2014/main" id="{A64F87B0-093F-40DB-9E27-82431E69FE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697" y="1579640"/>
            <a:ext cx="7277131" cy="3297160"/>
          </a:xfrm>
          <a:prstGeom prst="rect">
            <a:avLst/>
          </a:prstGeom>
        </p:spPr>
      </p:pic>
      <p:sp>
        <p:nvSpPr>
          <p:cNvPr id="8" name="TextBox 7">
            <a:extLst>
              <a:ext uri="{FF2B5EF4-FFF2-40B4-BE49-F238E27FC236}">
                <a16:creationId xmlns:a16="http://schemas.microsoft.com/office/drawing/2014/main" id="{DC0B8028-E750-474D-BB40-4C017ED04516}"/>
              </a:ext>
            </a:extLst>
          </p:cNvPr>
          <p:cNvSpPr txBox="1"/>
          <p:nvPr/>
        </p:nvSpPr>
        <p:spPr>
          <a:xfrm>
            <a:off x="115769" y="4896998"/>
            <a:ext cx="5672050" cy="338554"/>
          </a:xfrm>
          <a:prstGeom prst="rect">
            <a:avLst/>
          </a:prstGeom>
          <a:noFill/>
        </p:spPr>
        <p:txBody>
          <a:bodyPr wrap="square" rtlCol="0">
            <a:spAutoFit/>
          </a:bodyPr>
          <a:lstStyle/>
          <a:p>
            <a:r>
              <a:rPr lang="en-IN" sz="1600" b="1" dirty="0"/>
              <a:t>NA values in variables replaced by their Median values</a:t>
            </a:r>
          </a:p>
        </p:txBody>
      </p:sp>
    </p:spTree>
    <p:extLst>
      <p:ext uri="{BB962C8B-B14F-4D97-AF65-F5344CB8AC3E}">
        <p14:creationId xmlns:p14="http://schemas.microsoft.com/office/powerpoint/2010/main" val="1678549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530A-DDDA-4C14-90A8-F264BA3C1BD6}"/>
              </a:ext>
            </a:extLst>
          </p:cNvPr>
          <p:cNvSpPr>
            <a:spLocks noGrp="1"/>
          </p:cNvSpPr>
          <p:nvPr>
            <p:ph type="title"/>
          </p:nvPr>
        </p:nvSpPr>
        <p:spPr>
          <a:xfrm>
            <a:off x="140021" y="20198"/>
            <a:ext cx="7440731" cy="353943"/>
          </a:xfrm>
        </p:spPr>
        <p:txBody>
          <a:bodyPr/>
          <a:lstStyle/>
          <a:p>
            <a:r>
              <a:rPr lang="en-IN" dirty="0"/>
              <a:t>Data Preparation – Outlier Treatment</a:t>
            </a:r>
          </a:p>
        </p:txBody>
      </p:sp>
      <p:pic>
        <p:nvPicPr>
          <p:cNvPr id="7" name="Picture 6">
            <a:extLst>
              <a:ext uri="{FF2B5EF4-FFF2-40B4-BE49-F238E27FC236}">
                <a16:creationId xmlns:a16="http://schemas.microsoft.com/office/drawing/2014/main" id="{EF359062-6E26-445D-A664-DE0A7E9FFD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31793"/>
            <a:ext cx="6953250" cy="4819650"/>
          </a:xfrm>
          <a:prstGeom prst="rect">
            <a:avLst/>
          </a:prstGeom>
        </p:spPr>
      </p:pic>
    </p:spTree>
    <p:extLst>
      <p:ext uri="{BB962C8B-B14F-4D97-AF65-F5344CB8AC3E}">
        <p14:creationId xmlns:p14="http://schemas.microsoft.com/office/powerpoint/2010/main" val="172664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530A-DDDA-4C14-90A8-F264BA3C1BD6}"/>
              </a:ext>
            </a:extLst>
          </p:cNvPr>
          <p:cNvSpPr>
            <a:spLocks noGrp="1"/>
          </p:cNvSpPr>
          <p:nvPr>
            <p:ph type="title"/>
          </p:nvPr>
        </p:nvSpPr>
        <p:spPr>
          <a:xfrm>
            <a:off x="140021" y="20198"/>
            <a:ext cx="7440731" cy="353943"/>
          </a:xfrm>
        </p:spPr>
        <p:txBody>
          <a:bodyPr/>
          <a:lstStyle/>
          <a:p>
            <a:r>
              <a:rPr lang="en-IN" dirty="0"/>
              <a:t>Data Preparation – Outlier Treatment</a:t>
            </a:r>
          </a:p>
        </p:txBody>
      </p:sp>
      <p:sp>
        <p:nvSpPr>
          <p:cNvPr id="4" name="TextBox 3"/>
          <p:cNvSpPr txBox="1"/>
          <p:nvPr/>
        </p:nvSpPr>
        <p:spPr>
          <a:xfrm>
            <a:off x="196850" y="609600"/>
            <a:ext cx="7162800" cy="1107996"/>
          </a:xfrm>
          <a:prstGeom prst="rect">
            <a:avLst/>
          </a:prstGeom>
          <a:noFill/>
        </p:spPr>
        <p:txBody>
          <a:bodyPr wrap="square" rtlCol="0">
            <a:spAutoFit/>
          </a:bodyPr>
          <a:lstStyle/>
          <a:p>
            <a:pPr>
              <a:buFont typeface="Arial" pitchFamily="34" charset="0"/>
              <a:buChar char="•"/>
            </a:pPr>
            <a:r>
              <a:rPr lang="en-IN" sz="1600" b="1" dirty="0"/>
              <a:t>Outlier /extreme values in data set are identified as it will change fit estimates and predictions</a:t>
            </a:r>
          </a:p>
          <a:p>
            <a:pPr>
              <a:buFont typeface="Arial" pitchFamily="34" charset="0"/>
              <a:buChar char="•"/>
            </a:pPr>
            <a:r>
              <a:rPr lang="en-IN" sz="1600" b="1" dirty="0"/>
              <a:t>Data has been cleaned by eliminating rows that contain  the outliers.</a:t>
            </a:r>
          </a:p>
          <a:p>
            <a:pPr>
              <a:buFont typeface="Arial" pitchFamily="34" charset="0"/>
              <a:buChar char="•"/>
            </a:pPr>
            <a:r>
              <a:rPr lang="en-IN" sz="1600" b="1" dirty="0"/>
              <a:t>Summarized view of data  after outlier treatment is shown below</a:t>
            </a:r>
            <a:r>
              <a:rPr lang="en-IN" b="1" dirty="0"/>
              <a:t>.</a:t>
            </a:r>
          </a:p>
        </p:txBody>
      </p:sp>
      <p:pic>
        <p:nvPicPr>
          <p:cNvPr id="9218" name="Picture 2"/>
          <p:cNvPicPr>
            <a:picLocks noChangeAspect="1" noChangeArrowheads="1"/>
          </p:cNvPicPr>
          <p:nvPr/>
        </p:nvPicPr>
        <p:blipFill>
          <a:blip r:embed="rId2" cstate="print"/>
          <a:srcRect/>
          <a:stretch>
            <a:fillRect/>
          </a:stretch>
        </p:blipFill>
        <p:spPr bwMode="auto">
          <a:xfrm>
            <a:off x="130175" y="1676400"/>
            <a:ext cx="7381875" cy="3533775"/>
          </a:xfrm>
          <a:prstGeom prst="rect">
            <a:avLst/>
          </a:prstGeom>
          <a:noFill/>
          <a:ln w="9525">
            <a:noFill/>
            <a:miter lim="800000"/>
            <a:headEnd/>
            <a:tailEnd/>
          </a:ln>
        </p:spPr>
      </p:pic>
    </p:spTree>
    <p:extLst>
      <p:ext uri="{BB962C8B-B14F-4D97-AF65-F5344CB8AC3E}">
        <p14:creationId xmlns:p14="http://schemas.microsoft.com/office/powerpoint/2010/main" val="1726647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DE32-0FA7-4520-AAA2-93F11C7CEC71}"/>
              </a:ext>
            </a:extLst>
          </p:cNvPr>
          <p:cNvSpPr>
            <a:spLocks noGrp="1"/>
          </p:cNvSpPr>
          <p:nvPr>
            <p:ph type="title"/>
          </p:nvPr>
        </p:nvSpPr>
        <p:spPr>
          <a:xfrm>
            <a:off x="121713" y="29378"/>
            <a:ext cx="7229141" cy="430887"/>
          </a:xfrm>
        </p:spPr>
        <p:txBody>
          <a:bodyPr/>
          <a:lstStyle/>
          <a:p>
            <a:r>
              <a:rPr lang="en-IN" sz="2800" dirty="0"/>
              <a:t>Data Preparation – cont’d</a:t>
            </a:r>
          </a:p>
        </p:txBody>
      </p:sp>
      <p:sp>
        <p:nvSpPr>
          <p:cNvPr id="3" name="Text Placeholder 2">
            <a:extLst>
              <a:ext uri="{FF2B5EF4-FFF2-40B4-BE49-F238E27FC236}">
                <a16:creationId xmlns:a16="http://schemas.microsoft.com/office/drawing/2014/main" id="{5F09B6AE-C2EA-45CC-810F-D0FC86BF619C}"/>
              </a:ext>
            </a:extLst>
          </p:cNvPr>
          <p:cNvSpPr>
            <a:spLocks noGrp="1"/>
          </p:cNvSpPr>
          <p:nvPr>
            <p:ph type="body" idx="1"/>
          </p:nvPr>
        </p:nvSpPr>
        <p:spPr>
          <a:xfrm>
            <a:off x="301744" y="4473478"/>
            <a:ext cx="7068820" cy="292388"/>
          </a:xfrm>
        </p:spPr>
        <p:txBody>
          <a:bodyPr/>
          <a:lstStyle/>
          <a:p>
            <a:r>
              <a:rPr lang="en-IN" b="1" dirty="0"/>
              <a:t>CHAS and RAD are now factors.</a:t>
            </a:r>
          </a:p>
        </p:txBody>
      </p:sp>
      <p:pic>
        <p:nvPicPr>
          <p:cNvPr id="5" name="Picture 4">
            <a:extLst>
              <a:ext uri="{FF2B5EF4-FFF2-40B4-BE49-F238E27FC236}">
                <a16:creationId xmlns:a16="http://schemas.microsoft.com/office/drawing/2014/main" id="{1DF4FFC1-C70F-4331-A9C8-DB3D64B789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780" y="877832"/>
            <a:ext cx="4920343" cy="762000"/>
          </a:xfrm>
          <a:prstGeom prst="rect">
            <a:avLst/>
          </a:prstGeom>
        </p:spPr>
      </p:pic>
      <p:pic>
        <p:nvPicPr>
          <p:cNvPr id="9" name="Picture 8">
            <a:extLst>
              <a:ext uri="{FF2B5EF4-FFF2-40B4-BE49-F238E27FC236}">
                <a16:creationId xmlns:a16="http://schemas.microsoft.com/office/drawing/2014/main" id="{B6DD9CF5-FD71-4F43-95BF-D04E0518FE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780" y="1908892"/>
            <a:ext cx="6257925" cy="2295525"/>
          </a:xfrm>
          <a:prstGeom prst="rect">
            <a:avLst/>
          </a:prstGeom>
        </p:spPr>
      </p:pic>
    </p:spTree>
    <p:extLst>
      <p:ext uri="{BB962C8B-B14F-4D97-AF65-F5344CB8AC3E}">
        <p14:creationId xmlns:p14="http://schemas.microsoft.com/office/powerpoint/2010/main" val="276643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1467-74A4-4A79-9EDA-0FF2791C50E2}"/>
              </a:ext>
            </a:extLst>
          </p:cNvPr>
          <p:cNvSpPr>
            <a:spLocks noGrp="1"/>
          </p:cNvSpPr>
          <p:nvPr>
            <p:ph type="title"/>
          </p:nvPr>
        </p:nvSpPr>
        <p:spPr>
          <a:xfrm>
            <a:off x="61059" y="116582"/>
            <a:ext cx="7440731" cy="630942"/>
          </a:xfrm>
        </p:spPr>
        <p:txBody>
          <a:bodyPr/>
          <a:lstStyle/>
          <a:p>
            <a:r>
              <a:rPr lang="en-IN" sz="1800" dirty="0"/>
              <a:t>Model Building: Data partition</a:t>
            </a:r>
            <a:br>
              <a:rPr lang="en-IN" dirty="0"/>
            </a:br>
            <a:endParaRPr lang="en-IN" dirty="0"/>
          </a:p>
        </p:txBody>
      </p:sp>
      <p:sp>
        <p:nvSpPr>
          <p:cNvPr id="3" name="Text Placeholder 2">
            <a:extLst>
              <a:ext uri="{FF2B5EF4-FFF2-40B4-BE49-F238E27FC236}">
                <a16:creationId xmlns:a16="http://schemas.microsoft.com/office/drawing/2014/main" id="{0E4A549E-1EE7-4DFB-BB06-C54AE12EAFC4}"/>
              </a:ext>
            </a:extLst>
          </p:cNvPr>
          <p:cNvSpPr>
            <a:spLocks noGrp="1"/>
          </p:cNvSpPr>
          <p:nvPr>
            <p:ph type="body" idx="1"/>
          </p:nvPr>
        </p:nvSpPr>
        <p:spPr>
          <a:xfrm>
            <a:off x="61059" y="624413"/>
            <a:ext cx="7068820" cy="4001095"/>
          </a:xfrm>
        </p:spPr>
        <p:txBody>
          <a:bodyPr/>
          <a:lstStyle/>
          <a:p>
            <a:pPr marL="342900" indent="-342900">
              <a:buFont typeface="Arial" panose="020B0604020202020204" pitchFamily="34" charset="0"/>
              <a:buChar char="•"/>
            </a:pPr>
            <a:endParaRPr lang="en-IN" sz="2000" b="1" dirty="0"/>
          </a:p>
          <a:p>
            <a:pPr marL="342900" indent="-342900">
              <a:buFont typeface="Arial" panose="020B0604020202020204" pitchFamily="34" charset="0"/>
              <a:buChar char="•"/>
            </a:pPr>
            <a:r>
              <a:rPr lang="en-IN" sz="2000" b="1" dirty="0"/>
              <a:t>The dataset now contains 445 observations of 14 variables.</a:t>
            </a:r>
          </a:p>
          <a:p>
            <a:pPr marL="342900" indent="-342900">
              <a:buFont typeface="Arial" panose="020B0604020202020204" pitchFamily="34" charset="0"/>
              <a:buChar char="•"/>
            </a:pPr>
            <a:r>
              <a:rPr lang="en-IN" sz="2000" b="1" dirty="0"/>
              <a:t>Splitting the dataset into train and test data.</a:t>
            </a:r>
          </a:p>
          <a:p>
            <a:pPr marL="342900" indent="-342900">
              <a:buFont typeface="Arial" panose="020B0604020202020204" pitchFamily="34" charset="0"/>
              <a:buChar char="•"/>
            </a:pPr>
            <a:endParaRPr lang="en-IN" sz="2000" b="1" dirty="0"/>
          </a:p>
          <a:p>
            <a:pPr marL="342900" indent="-342900">
              <a:buFont typeface="Arial" panose="020B0604020202020204" pitchFamily="34" charset="0"/>
              <a:buChar char="•"/>
            </a:pPr>
            <a:endParaRPr lang="en-IN" sz="2000" b="1" dirty="0"/>
          </a:p>
          <a:p>
            <a:pPr marL="342900" indent="-342900">
              <a:buFont typeface="Arial" panose="020B0604020202020204" pitchFamily="34" charset="0"/>
              <a:buChar char="•"/>
            </a:pPr>
            <a:endParaRPr lang="en-IN" sz="2000" b="1" dirty="0"/>
          </a:p>
          <a:p>
            <a:pPr marL="342900" indent="-342900">
              <a:buFont typeface="Arial" panose="020B0604020202020204" pitchFamily="34" charset="0"/>
              <a:buChar char="•"/>
            </a:pPr>
            <a:endParaRPr lang="en-IN" sz="2000" b="1" dirty="0"/>
          </a:p>
          <a:p>
            <a:pPr marL="342900" indent="-342900">
              <a:buFont typeface="Arial" panose="020B0604020202020204" pitchFamily="34" charset="0"/>
              <a:buChar char="•"/>
            </a:pPr>
            <a:endParaRPr lang="en-IN" sz="2000" b="1" dirty="0"/>
          </a:p>
          <a:p>
            <a:pPr marL="342900" indent="-342900">
              <a:buFont typeface="Arial" panose="020B0604020202020204" pitchFamily="34" charset="0"/>
              <a:buChar char="•"/>
            </a:pPr>
            <a:r>
              <a:rPr lang="en-IN" sz="2000" b="1" dirty="0"/>
              <a:t>The train dataset is containing 311 observations, while the test dataset contains 134 observations. The model will be trained using the train data and will be validated using the test data. </a:t>
            </a:r>
          </a:p>
          <a:p>
            <a:pPr marL="342900" indent="-342900">
              <a:buFont typeface="Arial" panose="020B0604020202020204" pitchFamily="34" charset="0"/>
              <a:buChar char="•"/>
            </a:pPr>
            <a:endParaRPr lang="en-IN" sz="2000" b="1" dirty="0"/>
          </a:p>
          <a:p>
            <a:pPr marL="342900" indent="-342900">
              <a:buFont typeface="Arial" panose="020B0604020202020204" pitchFamily="34" charset="0"/>
              <a:buChar char="•"/>
            </a:pPr>
            <a:r>
              <a:rPr lang="en-IN" sz="2000" b="1" dirty="0"/>
              <a:t>The model will use the log transformed MEDV variable.</a:t>
            </a:r>
          </a:p>
        </p:txBody>
      </p:sp>
      <p:pic>
        <p:nvPicPr>
          <p:cNvPr id="5" name="Picture 4">
            <a:extLst>
              <a:ext uri="{FF2B5EF4-FFF2-40B4-BE49-F238E27FC236}">
                <a16:creationId xmlns:a16="http://schemas.microsoft.com/office/drawing/2014/main" id="{5C8C6938-B180-4313-85A1-502AE69A5D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818" y="1752600"/>
            <a:ext cx="6723061" cy="1143000"/>
          </a:xfrm>
          <a:prstGeom prst="rect">
            <a:avLst/>
          </a:prstGeom>
        </p:spPr>
      </p:pic>
    </p:spTree>
    <p:extLst>
      <p:ext uri="{BB962C8B-B14F-4D97-AF65-F5344CB8AC3E}">
        <p14:creationId xmlns:p14="http://schemas.microsoft.com/office/powerpoint/2010/main" val="122188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3043-BB8D-4444-A841-05EBF406A756}"/>
              </a:ext>
            </a:extLst>
          </p:cNvPr>
          <p:cNvSpPr>
            <a:spLocks noGrp="1"/>
          </p:cNvSpPr>
          <p:nvPr>
            <p:ph type="title"/>
          </p:nvPr>
        </p:nvSpPr>
        <p:spPr>
          <a:xfrm>
            <a:off x="61059" y="116582"/>
            <a:ext cx="7440731" cy="353943"/>
          </a:xfrm>
        </p:spPr>
        <p:txBody>
          <a:bodyPr/>
          <a:lstStyle/>
          <a:p>
            <a:r>
              <a:rPr lang="en-IN" dirty="0"/>
              <a:t>Model Building : Log transformation of MEDV</a:t>
            </a:r>
          </a:p>
        </p:txBody>
      </p:sp>
      <p:sp>
        <p:nvSpPr>
          <p:cNvPr id="13" name="TextBox 12">
            <a:extLst>
              <a:ext uri="{FF2B5EF4-FFF2-40B4-BE49-F238E27FC236}">
                <a16:creationId xmlns:a16="http://schemas.microsoft.com/office/drawing/2014/main" id="{5DA2EA8A-BC1D-4E84-B8A8-6CB960058590}"/>
              </a:ext>
            </a:extLst>
          </p:cNvPr>
          <p:cNvSpPr txBox="1"/>
          <p:nvPr/>
        </p:nvSpPr>
        <p:spPr>
          <a:xfrm>
            <a:off x="196850" y="630019"/>
            <a:ext cx="7304940" cy="2677656"/>
          </a:xfrm>
          <a:prstGeom prst="rect">
            <a:avLst/>
          </a:prstGeom>
          <a:noFill/>
        </p:spPr>
        <p:txBody>
          <a:bodyPr wrap="square" rtlCol="0">
            <a:spAutoFit/>
          </a:bodyPr>
          <a:lstStyle/>
          <a:p>
            <a:pPr marL="285750" indent="-285750">
              <a:buFont typeface="Arial" panose="020B0604020202020204" pitchFamily="34" charset="0"/>
              <a:buChar char="•"/>
            </a:pPr>
            <a:r>
              <a:rPr lang="en-IN" sz="2400" b="1" dirty="0"/>
              <a:t>Why to log transform the MEDV variable?</a:t>
            </a:r>
          </a:p>
          <a:p>
            <a:pPr marL="285750" indent="-285750">
              <a:buFont typeface="Arial" panose="020B0604020202020204" pitchFamily="34" charset="0"/>
              <a:buChar char="•"/>
            </a:pPr>
            <a:r>
              <a:rPr lang="en-IN" b="1" dirty="0"/>
              <a:t>Log transformation is done to transform a skewed distribution to a normal distribution. This is also a common practise to tackle heteroskedasticity</a:t>
            </a:r>
          </a:p>
          <a:p>
            <a:pPr marL="285750" indent="-285750">
              <a:buFont typeface="Arial" panose="020B0604020202020204" pitchFamily="34" charset="0"/>
              <a:buChar char="•"/>
            </a:pPr>
            <a:r>
              <a:rPr lang="en-IN" b="1" dirty="0"/>
              <a:t>Based on the approaches we had taken, there was considerable improvement  in model performance when MEDV was log transformed.</a:t>
            </a:r>
          </a:p>
          <a:p>
            <a:pPr marL="285750" indent="-285750">
              <a:buFont typeface="Arial" panose="020B0604020202020204" pitchFamily="34" charset="0"/>
              <a:buChar char="•"/>
            </a:pPr>
            <a:r>
              <a:rPr lang="en-IN" b="1" dirty="0"/>
              <a:t>The following histograms shows you that log transformation of MEDV has transformed its earlier skewed distribution to a normal distribution.</a:t>
            </a:r>
          </a:p>
          <a:p>
            <a:r>
              <a:rPr lang="en-IN" b="1" dirty="0"/>
              <a:t> </a:t>
            </a:r>
          </a:p>
        </p:txBody>
      </p:sp>
      <p:pic>
        <p:nvPicPr>
          <p:cNvPr id="4" name="Picture 3">
            <a:extLst>
              <a:ext uri="{FF2B5EF4-FFF2-40B4-BE49-F238E27FC236}">
                <a16:creationId xmlns:a16="http://schemas.microsoft.com/office/drawing/2014/main" id="{A9671004-0E6A-4E46-A6C3-08DA0104A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50" y="2961070"/>
            <a:ext cx="2743200" cy="2352148"/>
          </a:xfrm>
          <a:prstGeom prst="rect">
            <a:avLst/>
          </a:prstGeom>
        </p:spPr>
      </p:pic>
      <p:pic>
        <p:nvPicPr>
          <p:cNvPr id="6" name="Picture 5">
            <a:extLst>
              <a:ext uri="{FF2B5EF4-FFF2-40B4-BE49-F238E27FC236}">
                <a16:creationId xmlns:a16="http://schemas.microsoft.com/office/drawing/2014/main" id="{68C0A883-3E23-4B45-95C1-D057DE5B4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8250" y="2916513"/>
            <a:ext cx="2819400" cy="2417486"/>
          </a:xfrm>
          <a:prstGeom prst="rect">
            <a:avLst/>
          </a:prstGeom>
        </p:spPr>
      </p:pic>
    </p:spTree>
    <p:extLst>
      <p:ext uri="{BB962C8B-B14F-4D97-AF65-F5344CB8AC3E}">
        <p14:creationId xmlns:p14="http://schemas.microsoft.com/office/powerpoint/2010/main" val="3620603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3043-BB8D-4444-A841-05EBF406A756}"/>
              </a:ext>
            </a:extLst>
          </p:cNvPr>
          <p:cNvSpPr>
            <a:spLocks noGrp="1"/>
          </p:cNvSpPr>
          <p:nvPr>
            <p:ph type="title"/>
          </p:nvPr>
        </p:nvSpPr>
        <p:spPr>
          <a:xfrm>
            <a:off x="61059" y="116582"/>
            <a:ext cx="7440731" cy="307777"/>
          </a:xfrm>
        </p:spPr>
        <p:txBody>
          <a:bodyPr/>
          <a:lstStyle/>
          <a:p>
            <a:r>
              <a:rPr lang="en-IN" sz="2000" dirty="0"/>
              <a:t>Model Building : Multiple linear regression model</a:t>
            </a:r>
          </a:p>
        </p:txBody>
      </p:sp>
      <p:sp>
        <p:nvSpPr>
          <p:cNvPr id="13" name="TextBox 12">
            <a:extLst>
              <a:ext uri="{FF2B5EF4-FFF2-40B4-BE49-F238E27FC236}">
                <a16:creationId xmlns:a16="http://schemas.microsoft.com/office/drawing/2014/main" id="{5DA2EA8A-BC1D-4E84-B8A8-6CB960058590}"/>
              </a:ext>
            </a:extLst>
          </p:cNvPr>
          <p:cNvSpPr txBox="1"/>
          <p:nvPr/>
        </p:nvSpPr>
        <p:spPr>
          <a:xfrm>
            <a:off x="196850" y="685800"/>
            <a:ext cx="7304940" cy="646331"/>
          </a:xfrm>
          <a:prstGeom prst="rect">
            <a:avLst/>
          </a:prstGeom>
          <a:noFill/>
        </p:spPr>
        <p:txBody>
          <a:bodyPr wrap="square" rtlCol="0">
            <a:spAutoFit/>
          </a:bodyPr>
          <a:lstStyle/>
          <a:p>
            <a:pPr marL="285750" indent="-285750">
              <a:buFont typeface="Arial" panose="020B0604020202020204" pitchFamily="34" charset="0"/>
              <a:buChar char="•"/>
            </a:pPr>
            <a:r>
              <a:rPr lang="en-IN" b="1" dirty="0"/>
              <a:t>We build the first model “fit” with log transformed MEDV and include all the independent variables. </a:t>
            </a:r>
          </a:p>
        </p:txBody>
      </p:sp>
      <p:pic>
        <p:nvPicPr>
          <p:cNvPr id="9" name="Picture 2"/>
          <p:cNvPicPr>
            <a:picLocks noChangeAspect="1" noChangeArrowheads="1"/>
          </p:cNvPicPr>
          <p:nvPr/>
        </p:nvPicPr>
        <p:blipFill>
          <a:blip r:embed="rId2" cstate="print"/>
          <a:srcRect/>
          <a:stretch>
            <a:fillRect/>
          </a:stretch>
        </p:blipFill>
        <p:spPr bwMode="auto">
          <a:xfrm>
            <a:off x="654051" y="3200400"/>
            <a:ext cx="3581400" cy="18764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654050" y="1447800"/>
            <a:ext cx="5334000" cy="1581150"/>
          </a:xfrm>
          <a:prstGeom prst="rect">
            <a:avLst/>
          </a:prstGeom>
          <a:noFill/>
          <a:ln w="9525">
            <a:noFill/>
            <a:miter lim="800000"/>
            <a:headEnd/>
            <a:tailEnd/>
          </a:ln>
        </p:spPr>
      </p:pic>
      <p:sp>
        <p:nvSpPr>
          <p:cNvPr id="14" name="TextBox 13"/>
          <p:cNvSpPr txBox="1"/>
          <p:nvPr/>
        </p:nvSpPr>
        <p:spPr>
          <a:xfrm>
            <a:off x="4464050" y="3048000"/>
            <a:ext cx="2895600" cy="1846659"/>
          </a:xfrm>
          <a:prstGeom prst="rect">
            <a:avLst/>
          </a:prstGeom>
          <a:noFill/>
        </p:spPr>
        <p:txBody>
          <a:bodyPr wrap="square" rtlCol="0">
            <a:spAutoFit/>
          </a:bodyPr>
          <a:lstStyle/>
          <a:p>
            <a:pPr marL="285750" indent="-285750">
              <a:buFont typeface="Arial" panose="020B0604020202020204" pitchFamily="34" charset="0"/>
              <a:buChar char="•"/>
            </a:pPr>
            <a:r>
              <a:rPr lang="en-IN" sz="1600" b="1" dirty="0"/>
              <a:t>Muliticollinearity present in RAD and TAX. They have VIF greater than 5.</a:t>
            </a:r>
          </a:p>
          <a:p>
            <a:pPr marL="285750" indent="-285750">
              <a:buFont typeface="Arial" panose="020B0604020202020204" pitchFamily="34" charset="0"/>
              <a:buChar char="•"/>
            </a:pPr>
            <a:r>
              <a:rPr lang="en-IN" sz="1600" b="1" dirty="0"/>
              <a:t>Will build the next model by dropping variables RAD and TAX</a:t>
            </a:r>
          </a:p>
          <a:p>
            <a:endParaRPr lang="en-IN" dirty="0"/>
          </a:p>
        </p:txBody>
      </p:sp>
    </p:spTree>
    <p:extLst>
      <p:ext uri="{BB962C8B-B14F-4D97-AF65-F5344CB8AC3E}">
        <p14:creationId xmlns:p14="http://schemas.microsoft.com/office/powerpoint/2010/main" val="50511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6F1B-4683-4220-B060-EAA7F67D459E}"/>
              </a:ext>
            </a:extLst>
          </p:cNvPr>
          <p:cNvSpPr>
            <a:spLocks noGrp="1"/>
          </p:cNvSpPr>
          <p:nvPr>
            <p:ph type="title"/>
          </p:nvPr>
        </p:nvSpPr>
        <p:spPr>
          <a:xfrm>
            <a:off x="61059" y="116582"/>
            <a:ext cx="7440731" cy="353943"/>
          </a:xfrm>
        </p:spPr>
        <p:txBody>
          <a:bodyPr/>
          <a:lstStyle/>
          <a:p>
            <a:r>
              <a:rPr lang="en-IN" dirty="0"/>
              <a:t>Model Summary</a:t>
            </a:r>
          </a:p>
        </p:txBody>
      </p:sp>
      <p:sp>
        <p:nvSpPr>
          <p:cNvPr id="6" name="TextBox 5"/>
          <p:cNvSpPr txBox="1"/>
          <p:nvPr/>
        </p:nvSpPr>
        <p:spPr>
          <a:xfrm>
            <a:off x="577850" y="1066800"/>
            <a:ext cx="5486400" cy="369332"/>
          </a:xfrm>
          <a:prstGeom prst="rect">
            <a:avLst/>
          </a:prstGeom>
          <a:noFill/>
        </p:spPr>
        <p:txBody>
          <a:bodyPr wrap="square" rtlCol="0">
            <a:spAutoFit/>
          </a:bodyPr>
          <a:lstStyle/>
          <a:p>
            <a:endParaRPr lang="en-IN" dirty="0"/>
          </a:p>
        </p:txBody>
      </p:sp>
      <p:pic>
        <p:nvPicPr>
          <p:cNvPr id="2051" name="Picture 3"/>
          <p:cNvPicPr>
            <a:picLocks noChangeAspect="1" noChangeArrowheads="1"/>
          </p:cNvPicPr>
          <p:nvPr/>
        </p:nvPicPr>
        <p:blipFill>
          <a:blip r:embed="rId2" cstate="print"/>
          <a:srcRect/>
          <a:stretch>
            <a:fillRect/>
          </a:stretch>
        </p:blipFill>
        <p:spPr bwMode="auto">
          <a:xfrm>
            <a:off x="654050" y="685800"/>
            <a:ext cx="5067300" cy="6477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654050" y="1371600"/>
            <a:ext cx="5562600" cy="3648075"/>
          </a:xfrm>
          <a:prstGeom prst="rect">
            <a:avLst/>
          </a:prstGeom>
          <a:noFill/>
          <a:ln w="9525">
            <a:noFill/>
            <a:miter lim="800000"/>
            <a:headEnd/>
            <a:tailEnd/>
          </a:ln>
        </p:spPr>
      </p:pic>
    </p:spTree>
    <p:extLst>
      <p:ext uri="{BB962C8B-B14F-4D97-AF65-F5344CB8AC3E}">
        <p14:creationId xmlns:p14="http://schemas.microsoft.com/office/powerpoint/2010/main" val="658164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47FC-3F91-4873-96AA-59668E5F15AB}"/>
              </a:ext>
            </a:extLst>
          </p:cNvPr>
          <p:cNvSpPr>
            <a:spLocks noGrp="1"/>
          </p:cNvSpPr>
          <p:nvPr>
            <p:ph type="title"/>
          </p:nvPr>
        </p:nvSpPr>
        <p:spPr>
          <a:xfrm>
            <a:off x="125332" y="76200"/>
            <a:ext cx="7440731" cy="353943"/>
          </a:xfrm>
        </p:spPr>
        <p:txBody>
          <a:bodyPr/>
          <a:lstStyle/>
          <a:p>
            <a:r>
              <a:rPr lang="en-IN" dirty="0"/>
              <a:t>Performance of the Model</a:t>
            </a:r>
          </a:p>
        </p:txBody>
      </p:sp>
      <p:pic>
        <p:nvPicPr>
          <p:cNvPr id="3074" name="Picture 2"/>
          <p:cNvPicPr>
            <a:picLocks noChangeAspect="1" noChangeArrowheads="1"/>
          </p:cNvPicPr>
          <p:nvPr/>
        </p:nvPicPr>
        <p:blipFill>
          <a:blip r:embed="rId2" cstate="print"/>
          <a:srcRect/>
          <a:stretch>
            <a:fillRect/>
          </a:stretch>
        </p:blipFill>
        <p:spPr bwMode="auto">
          <a:xfrm>
            <a:off x="349250" y="609600"/>
            <a:ext cx="6019800" cy="22860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49250" y="3200400"/>
            <a:ext cx="6324600" cy="1876425"/>
          </a:xfrm>
          <a:prstGeom prst="rect">
            <a:avLst/>
          </a:prstGeom>
          <a:noFill/>
          <a:ln w="9525">
            <a:noFill/>
            <a:miter lim="800000"/>
            <a:headEnd/>
            <a:tailEnd/>
          </a:ln>
        </p:spPr>
      </p:pic>
    </p:spTree>
    <p:extLst>
      <p:ext uri="{BB962C8B-B14F-4D97-AF65-F5344CB8AC3E}">
        <p14:creationId xmlns:p14="http://schemas.microsoft.com/office/powerpoint/2010/main" val="3860270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F0D77-400E-4B19-BD0A-4A497CE7DD1E}"/>
              </a:ext>
            </a:extLst>
          </p:cNvPr>
          <p:cNvSpPr txBox="1"/>
          <p:nvPr/>
        </p:nvSpPr>
        <p:spPr>
          <a:xfrm>
            <a:off x="196850" y="-76200"/>
            <a:ext cx="3276600" cy="615553"/>
          </a:xfrm>
          <a:prstGeom prst="rect">
            <a:avLst/>
          </a:prstGeom>
          <a:noFill/>
        </p:spPr>
        <p:txBody>
          <a:bodyPr wrap="square" rtlCol="0">
            <a:spAutoFit/>
          </a:bodyPr>
          <a:lstStyle/>
          <a:p>
            <a:r>
              <a:rPr lang="en-IN" sz="3400" b="1" spc="-5" dirty="0">
                <a:latin typeface="Calibri"/>
                <a:cs typeface="Calibri"/>
              </a:rPr>
              <a:t>Contents</a:t>
            </a:r>
          </a:p>
        </p:txBody>
      </p:sp>
      <p:sp>
        <p:nvSpPr>
          <p:cNvPr id="4" name="TextBox 3">
            <a:extLst>
              <a:ext uri="{FF2B5EF4-FFF2-40B4-BE49-F238E27FC236}">
                <a16:creationId xmlns:a16="http://schemas.microsoft.com/office/drawing/2014/main" id="{C98822D9-8A28-48A2-8A09-09B541141839}"/>
              </a:ext>
            </a:extLst>
          </p:cNvPr>
          <p:cNvSpPr txBox="1"/>
          <p:nvPr/>
        </p:nvSpPr>
        <p:spPr>
          <a:xfrm>
            <a:off x="196850" y="762000"/>
            <a:ext cx="6400800" cy="3416320"/>
          </a:xfrm>
          <a:prstGeom prst="rect">
            <a:avLst/>
          </a:prstGeom>
          <a:noFill/>
        </p:spPr>
        <p:txBody>
          <a:bodyPr wrap="square" rtlCol="0">
            <a:spAutoFit/>
          </a:bodyPr>
          <a:lstStyle/>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Overview  of the project</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Data Description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Data Exploration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Data Preparation </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Model Building : Multiple Linear Regression models</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Summary of the Model</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Performance of the Model</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Model Diagnostics</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Final Conclusion  of the Project – Insights Derived and Recommendation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References  </a:t>
            </a:r>
            <a:r>
              <a:rPr lang="en-IN" b="1" spc="-5" dirty="0">
                <a:solidFill>
                  <a:srgbClr val="FF0000"/>
                </a:solidFill>
                <a:latin typeface="Calibri" panose="020F0502020204030204" pitchFamily="34" charset="0"/>
                <a:cs typeface="Calibri" panose="020F0502020204030204" pitchFamily="34" charset="0"/>
              </a:rPr>
              <a:t> </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Codes</a:t>
            </a:r>
          </a:p>
        </p:txBody>
      </p:sp>
    </p:spTree>
    <p:extLst>
      <p:ext uri="{BB962C8B-B14F-4D97-AF65-F5344CB8AC3E}">
        <p14:creationId xmlns:p14="http://schemas.microsoft.com/office/powerpoint/2010/main" val="3649948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47FC-3F91-4873-96AA-59668E5F15AB}"/>
              </a:ext>
            </a:extLst>
          </p:cNvPr>
          <p:cNvSpPr>
            <a:spLocks noGrp="1"/>
          </p:cNvSpPr>
          <p:nvPr>
            <p:ph type="title"/>
          </p:nvPr>
        </p:nvSpPr>
        <p:spPr>
          <a:xfrm>
            <a:off x="125332" y="76200"/>
            <a:ext cx="7440731" cy="353943"/>
          </a:xfrm>
        </p:spPr>
        <p:txBody>
          <a:bodyPr/>
          <a:lstStyle/>
          <a:p>
            <a:r>
              <a:rPr lang="en-IN" dirty="0"/>
              <a:t>Performance of the Model (cont’d)</a:t>
            </a:r>
          </a:p>
        </p:txBody>
      </p:sp>
      <p:sp>
        <p:nvSpPr>
          <p:cNvPr id="3" name="TextBox 2">
            <a:extLst>
              <a:ext uri="{FF2B5EF4-FFF2-40B4-BE49-F238E27FC236}">
                <a16:creationId xmlns:a16="http://schemas.microsoft.com/office/drawing/2014/main" id="{BF6FD14E-EFFB-4CB6-A04D-E51DFC64A88E}"/>
              </a:ext>
            </a:extLst>
          </p:cNvPr>
          <p:cNvSpPr txBox="1"/>
          <p:nvPr/>
        </p:nvSpPr>
        <p:spPr>
          <a:xfrm>
            <a:off x="425450" y="838200"/>
            <a:ext cx="6324600" cy="646331"/>
          </a:xfrm>
          <a:prstGeom prst="rect">
            <a:avLst/>
          </a:prstGeom>
          <a:noFill/>
        </p:spPr>
        <p:txBody>
          <a:bodyPr wrap="square" rtlCol="0">
            <a:spAutoFit/>
          </a:bodyPr>
          <a:lstStyle/>
          <a:p>
            <a:pPr marL="285750" indent="-285750">
              <a:buFont typeface="Arial" panose="020B0604020202020204" pitchFamily="34" charset="0"/>
              <a:buChar char="•"/>
            </a:pPr>
            <a:r>
              <a:rPr lang="en-IN" b="1" dirty="0"/>
              <a:t>Comparing our model to a model without log transformed MEDV, we discovered the following:</a:t>
            </a:r>
          </a:p>
        </p:txBody>
      </p:sp>
      <p:graphicFrame>
        <p:nvGraphicFramePr>
          <p:cNvPr id="4" name="Table 3">
            <a:extLst>
              <a:ext uri="{FF2B5EF4-FFF2-40B4-BE49-F238E27FC236}">
                <a16:creationId xmlns:a16="http://schemas.microsoft.com/office/drawing/2014/main" id="{57462D5A-5BC6-4896-AF41-8B844C0062ED}"/>
              </a:ext>
            </a:extLst>
          </p:cNvPr>
          <p:cNvGraphicFramePr>
            <a:graphicFrameLocks noGrp="1"/>
          </p:cNvGraphicFramePr>
          <p:nvPr>
            <p:extLst>
              <p:ext uri="{D42A27DB-BD31-4B8C-83A1-F6EECF244321}">
                <p14:modId xmlns:p14="http://schemas.microsoft.com/office/powerpoint/2010/main" val="579875350"/>
              </p:ext>
            </p:extLst>
          </p:nvPr>
        </p:nvGraphicFramePr>
        <p:xfrm>
          <a:off x="806450" y="1676400"/>
          <a:ext cx="6096000" cy="2194560"/>
        </p:xfrm>
        <a:graphic>
          <a:graphicData uri="http://schemas.openxmlformats.org/drawingml/2006/table">
            <a:tbl>
              <a:tblPr firstRow="1" bandRow="1">
                <a:tableStyleId>{93296810-A885-4BE3-A3E7-6D5BEEA58F35}</a:tableStyleId>
              </a:tblPr>
              <a:tblGrid>
                <a:gridCol w="2032000">
                  <a:extLst>
                    <a:ext uri="{9D8B030D-6E8A-4147-A177-3AD203B41FA5}">
                      <a16:colId xmlns:a16="http://schemas.microsoft.com/office/drawing/2014/main" val="2001625184"/>
                    </a:ext>
                  </a:extLst>
                </a:gridCol>
                <a:gridCol w="1930400">
                  <a:extLst>
                    <a:ext uri="{9D8B030D-6E8A-4147-A177-3AD203B41FA5}">
                      <a16:colId xmlns:a16="http://schemas.microsoft.com/office/drawing/2014/main" val="1846897234"/>
                    </a:ext>
                  </a:extLst>
                </a:gridCol>
                <a:gridCol w="2133600">
                  <a:extLst>
                    <a:ext uri="{9D8B030D-6E8A-4147-A177-3AD203B41FA5}">
                      <a16:colId xmlns:a16="http://schemas.microsoft.com/office/drawing/2014/main" val="3731696349"/>
                    </a:ext>
                  </a:extLst>
                </a:gridCol>
              </a:tblGrid>
              <a:tr h="558800">
                <a:tc>
                  <a:txBody>
                    <a:bodyPr/>
                    <a:lstStyle/>
                    <a:p>
                      <a:r>
                        <a:rPr lang="en-IN" dirty="0"/>
                        <a:t>Performance metric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r>
                        <a:rPr lang="en-IN" dirty="0"/>
                        <a:t>Model with log transformed MEDV</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r>
                        <a:rPr lang="en-IN" dirty="0"/>
                        <a:t>Model without log transformed MEDV</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122203175"/>
                  </a:ext>
                </a:extLst>
              </a:tr>
              <a:tr h="558800">
                <a:tc>
                  <a:txBody>
                    <a:bodyPr/>
                    <a:lstStyle/>
                    <a:p>
                      <a:r>
                        <a:rPr lang="en-IN" b="1" dirty="0"/>
                        <a:t>Mean Square Error(MSE)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IN" sz="3200" b="1" dirty="0"/>
                        <a:t>21.2456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marL="0"/>
                      <a:r>
                        <a:rPr lang="en-IN" sz="3200" b="1" dirty="0">
                          <a:solidFill>
                            <a:schemeClr val="dk1"/>
                          </a:solidFill>
                          <a:latin typeface="+mn-lt"/>
                          <a:ea typeface="+mn-ea"/>
                          <a:cs typeface="+mn-cs"/>
                        </a:rPr>
                        <a:t>24.1225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646881433"/>
                  </a:ext>
                </a:extLst>
              </a:tr>
              <a:tr h="558800">
                <a:tc>
                  <a:txBody>
                    <a:bodyPr/>
                    <a:lstStyle/>
                    <a:p>
                      <a:r>
                        <a:rPr lang="en-IN" b="1" dirty="0"/>
                        <a:t>Adjusted R-squared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a:r>
                        <a:rPr lang="en-IN" sz="3200" b="1" dirty="0">
                          <a:solidFill>
                            <a:schemeClr val="dk1"/>
                          </a:solidFill>
                          <a:latin typeface="+mn-lt"/>
                          <a:ea typeface="+mn-ea"/>
                          <a:cs typeface="+mn-cs"/>
                        </a:rPr>
                        <a:t>0.7482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marL="0"/>
                      <a:r>
                        <a:rPr lang="en-IN" sz="3200" b="1" dirty="0">
                          <a:solidFill>
                            <a:schemeClr val="dk1"/>
                          </a:solidFill>
                          <a:latin typeface="+mn-lt"/>
                          <a:ea typeface="+mn-ea"/>
                          <a:cs typeface="+mn-cs"/>
                        </a:rPr>
                        <a:t>0.7093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549676031"/>
                  </a:ext>
                </a:extLst>
              </a:tr>
            </a:tbl>
          </a:graphicData>
        </a:graphic>
      </p:graphicFrame>
      <p:sp>
        <p:nvSpPr>
          <p:cNvPr id="5" name="TextBox 4">
            <a:extLst>
              <a:ext uri="{FF2B5EF4-FFF2-40B4-BE49-F238E27FC236}">
                <a16:creationId xmlns:a16="http://schemas.microsoft.com/office/drawing/2014/main" id="{CFBB8855-CEDB-4928-A0AC-AFF5D456CF22}"/>
              </a:ext>
            </a:extLst>
          </p:cNvPr>
          <p:cNvSpPr txBox="1"/>
          <p:nvPr/>
        </p:nvSpPr>
        <p:spPr>
          <a:xfrm>
            <a:off x="425450" y="4193887"/>
            <a:ext cx="6858000" cy="646331"/>
          </a:xfrm>
          <a:prstGeom prst="rect">
            <a:avLst/>
          </a:prstGeom>
          <a:noFill/>
        </p:spPr>
        <p:txBody>
          <a:bodyPr wrap="square" rtlCol="0">
            <a:spAutoFit/>
          </a:bodyPr>
          <a:lstStyle/>
          <a:p>
            <a:pPr marL="285750" indent="-285750">
              <a:buFont typeface="Arial" panose="020B0604020202020204" pitchFamily="34" charset="0"/>
              <a:buChar char="•"/>
            </a:pPr>
            <a:r>
              <a:rPr lang="en-IN" b="1" dirty="0"/>
              <a:t>The MSE value  and Adjusted R-squared value are better in our model compared to a model without log transformation of MEDV.</a:t>
            </a:r>
          </a:p>
        </p:txBody>
      </p:sp>
    </p:spTree>
    <p:extLst>
      <p:ext uri="{BB962C8B-B14F-4D97-AF65-F5344CB8AC3E}">
        <p14:creationId xmlns:p14="http://schemas.microsoft.com/office/powerpoint/2010/main" val="3860270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C7833-166A-4F62-9F0F-4546F1E62A35}"/>
              </a:ext>
            </a:extLst>
          </p:cNvPr>
          <p:cNvSpPr>
            <a:spLocks noGrp="1"/>
          </p:cNvSpPr>
          <p:nvPr>
            <p:ph type="title"/>
          </p:nvPr>
        </p:nvSpPr>
        <p:spPr>
          <a:xfrm>
            <a:off x="61059" y="116582"/>
            <a:ext cx="7440731" cy="707886"/>
          </a:xfrm>
        </p:spPr>
        <p:txBody>
          <a:bodyPr/>
          <a:lstStyle/>
          <a:p>
            <a:r>
              <a:rPr lang="en-IN" dirty="0"/>
              <a:t>Model Diagnostics</a:t>
            </a:r>
            <a:br>
              <a:rPr lang="en-IN" dirty="0"/>
            </a:br>
            <a:endParaRPr lang="en-IN" dirty="0"/>
          </a:p>
        </p:txBody>
      </p:sp>
      <p:sp>
        <p:nvSpPr>
          <p:cNvPr id="10" name="TextBox 9">
            <a:extLst>
              <a:ext uri="{FF2B5EF4-FFF2-40B4-BE49-F238E27FC236}">
                <a16:creationId xmlns:a16="http://schemas.microsoft.com/office/drawing/2014/main" id="{F283D47A-7B04-443B-9400-1D229EEB5637}"/>
              </a:ext>
            </a:extLst>
          </p:cNvPr>
          <p:cNvSpPr txBox="1"/>
          <p:nvPr/>
        </p:nvSpPr>
        <p:spPr>
          <a:xfrm>
            <a:off x="273050" y="685801"/>
            <a:ext cx="6400800" cy="4524315"/>
          </a:xfrm>
          <a:prstGeom prst="rect">
            <a:avLst/>
          </a:prstGeom>
          <a:noFill/>
        </p:spPr>
        <p:txBody>
          <a:bodyPr wrap="square" rtlCol="0">
            <a:spAutoFit/>
          </a:bodyPr>
          <a:lstStyle/>
          <a:p>
            <a:pPr marL="285750" indent="-285750">
              <a:buFont typeface="Arial" panose="020B0604020202020204" pitchFamily="34" charset="0"/>
              <a:buChar char="•"/>
            </a:pPr>
            <a:r>
              <a:rPr lang="en-IN" b="1" dirty="0"/>
              <a:t>To check If the model satisfies the assumptions of linear regression</a:t>
            </a:r>
          </a:p>
          <a:p>
            <a:pPr marL="285750" indent="-285750">
              <a:buFont typeface="Arial" panose="020B0604020202020204" pitchFamily="34" charset="0"/>
              <a:buChar char="•"/>
            </a:pPr>
            <a:r>
              <a:rPr lang="en-IN" b="1" dirty="0"/>
              <a:t>Assumption: Errors are not autocorrelated.</a:t>
            </a:r>
          </a:p>
          <a:p>
            <a:pPr marL="285750" indent="-285750">
              <a:buFont typeface="Arial" panose="020B0604020202020204" pitchFamily="34" charset="0"/>
              <a:buChar char="•"/>
            </a:pPr>
            <a:r>
              <a:rPr lang="en-IN" b="1" dirty="0"/>
              <a:t>We employ durbinWatsonTest from car package.</a:t>
            </a:r>
          </a:p>
          <a:p>
            <a:pPr marL="285750" indent="-285750">
              <a:buFont typeface="Arial" panose="020B0604020202020204" pitchFamily="34" charset="0"/>
              <a:buChar char="•"/>
            </a:pPr>
            <a:endParaRPr lang="en-IN" b="1" dirty="0"/>
          </a:p>
          <a:p>
            <a:pPr marL="285750" indent="-285750"/>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Null hypothesis says errors are not autocorrelated. They are independent. While Alternate hypothesis says errors are autocorrelated.</a:t>
            </a:r>
          </a:p>
          <a:p>
            <a:pPr marL="285750" indent="-285750">
              <a:buFont typeface="Arial" panose="020B0604020202020204" pitchFamily="34" charset="0"/>
              <a:buChar char="•"/>
            </a:pPr>
            <a:r>
              <a:rPr lang="en-IN" b="1" dirty="0"/>
              <a:t>Since the p value is greater than 0.05, we satisfy Null hypothesis. In other words, we failed to reject the Null hypothesis.</a:t>
            </a:r>
          </a:p>
          <a:p>
            <a:pPr marL="285750" indent="-285750">
              <a:buFont typeface="Arial" panose="020B0604020202020204" pitchFamily="34" charset="0"/>
              <a:buChar char="•"/>
            </a:pPr>
            <a:r>
              <a:rPr lang="en-IN" b="1" dirty="0"/>
              <a:t>The DW statistic is close to 2. We satisfied this assumption.</a:t>
            </a:r>
          </a:p>
          <a:p>
            <a:pPr marL="285750" indent="-285750">
              <a:buFont typeface="Arial" panose="020B0604020202020204" pitchFamily="34" charset="0"/>
              <a:buChar char="•"/>
            </a:pPr>
            <a:endParaRPr lang="en-IN" b="1" dirty="0"/>
          </a:p>
        </p:txBody>
      </p:sp>
      <p:pic>
        <p:nvPicPr>
          <p:cNvPr id="6146" name="Picture 2"/>
          <p:cNvPicPr>
            <a:picLocks noChangeAspect="1" noChangeArrowheads="1"/>
          </p:cNvPicPr>
          <p:nvPr/>
        </p:nvPicPr>
        <p:blipFill>
          <a:blip r:embed="rId2" cstate="print"/>
          <a:srcRect/>
          <a:stretch>
            <a:fillRect/>
          </a:stretch>
        </p:blipFill>
        <p:spPr bwMode="auto">
          <a:xfrm>
            <a:off x="761792" y="2009775"/>
            <a:ext cx="5073858" cy="733425"/>
          </a:xfrm>
          <a:prstGeom prst="rect">
            <a:avLst/>
          </a:prstGeom>
          <a:noFill/>
          <a:ln w="9525">
            <a:noFill/>
            <a:miter lim="800000"/>
            <a:headEnd/>
            <a:tailEnd/>
          </a:ln>
        </p:spPr>
      </p:pic>
    </p:spTree>
    <p:extLst>
      <p:ext uri="{BB962C8B-B14F-4D97-AF65-F5344CB8AC3E}">
        <p14:creationId xmlns:p14="http://schemas.microsoft.com/office/powerpoint/2010/main" val="1445548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453F-8029-477A-8D23-0126DD51BF72}"/>
              </a:ext>
            </a:extLst>
          </p:cNvPr>
          <p:cNvSpPr>
            <a:spLocks noGrp="1"/>
          </p:cNvSpPr>
          <p:nvPr>
            <p:ph type="title"/>
          </p:nvPr>
        </p:nvSpPr>
        <p:spPr>
          <a:xfrm>
            <a:off x="61059" y="116582"/>
            <a:ext cx="7440731" cy="353943"/>
          </a:xfrm>
        </p:spPr>
        <p:txBody>
          <a:bodyPr/>
          <a:lstStyle/>
          <a:p>
            <a:r>
              <a:rPr lang="en-IN" dirty="0"/>
              <a:t>Model Diagnostics (cont’d)</a:t>
            </a:r>
          </a:p>
        </p:txBody>
      </p:sp>
      <p:sp>
        <p:nvSpPr>
          <p:cNvPr id="3" name="Text Placeholder 2">
            <a:extLst>
              <a:ext uri="{FF2B5EF4-FFF2-40B4-BE49-F238E27FC236}">
                <a16:creationId xmlns:a16="http://schemas.microsoft.com/office/drawing/2014/main" id="{6B1C36FD-C85E-49FE-ADB8-542DBB2AD922}"/>
              </a:ext>
            </a:extLst>
          </p:cNvPr>
          <p:cNvSpPr>
            <a:spLocks noGrp="1"/>
          </p:cNvSpPr>
          <p:nvPr>
            <p:ph type="body" idx="1"/>
          </p:nvPr>
        </p:nvSpPr>
        <p:spPr>
          <a:xfrm>
            <a:off x="120650" y="685800"/>
            <a:ext cx="7068820" cy="762000"/>
          </a:xfrm>
        </p:spPr>
        <p:txBody>
          <a:bodyPr/>
          <a:lstStyle/>
          <a:p>
            <a:r>
              <a:rPr lang="en-IN" sz="1600" b="1" dirty="0"/>
              <a:t>Other assumptions have been executed below and the plots are shown below:</a:t>
            </a:r>
          </a:p>
          <a:p>
            <a:pPr marL="285750" indent="-285750">
              <a:buFont typeface="Arial" panose="020B0604020202020204" pitchFamily="34" charset="0"/>
              <a:buChar char="•"/>
            </a:pPr>
            <a:r>
              <a:rPr lang="en-IN" sz="1600" b="1" dirty="0"/>
              <a:t>Assumption: Errors are normally distributed.</a:t>
            </a:r>
          </a:p>
          <a:p>
            <a:pPr marL="285750" indent="-285750">
              <a:buFont typeface="Arial" panose="020B0604020202020204" pitchFamily="34" charset="0"/>
              <a:buChar char="•"/>
            </a:pPr>
            <a:r>
              <a:rPr lang="en-IN" sz="1600" b="1" dirty="0"/>
              <a:t>Assumption: Variance is constant</a:t>
            </a:r>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endParaRPr lang="en-IN" sz="1600" b="1" dirty="0"/>
          </a:p>
        </p:txBody>
      </p:sp>
      <p:pic>
        <p:nvPicPr>
          <p:cNvPr id="7170" name="Picture 2"/>
          <p:cNvPicPr>
            <a:picLocks noChangeAspect="1" noChangeArrowheads="1"/>
          </p:cNvPicPr>
          <p:nvPr/>
        </p:nvPicPr>
        <p:blipFill>
          <a:blip r:embed="rId2" cstate="print"/>
          <a:srcRect/>
          <a:stretch>
            <a:fillRect/>
          </a:stretch>
        </p:blipFill>
        <p:spPr bwMode="auto">
          <a:xfrm>
            <a:off x="196850" y="1600200"/>
            <a:ext cx="6905625" cy="9906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196851" y="2590800"/>
            <a:ext cx="3200399" cy="2449354"/>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3607007" y="2777262"/>
            <a:ext cx="3447843" cy="2251938"/>
          </a:xfrm>
          <a:prstGeom prst="rect">
            <a:avLst/>
          </a:prstGeom>
          <a:noFill/>
          <a:ln w="9525">
            <a:noFill/>
            <a:miter lim="800000"/>
            <a:headEnd/>
            <a:tailEnd/>
          </a:ln>
        </p:spPr>
      </p:pic>
    </p:spTree>
    <p:extLst>
      <p:ext uri="{BB962C8B-B14F-4D97-AF65-F5344CB8AC3E}">
        <p14:creationId xmlns:p14="http://schemas.microsoft.com/office/powerpoint/2010/main" val="4186609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B462-14F6-451A-9E83-C260DA81258D}"/>
              </a:ext>
            </a:extLst>
          </p:cNvPr>
          <p:cNvSpPr>
            <a:spLocks noGrp="1"/>
          </p:cNvSpPr>
          <p:nvPr>
            <p:ph type="title"/>
          </p:nvPr>
        </p:nvSpPr>
        <p:spPr>
          <a:xfrm>
            <a:off x="61059" y="116582"/>
            <a:ext cx="7440731" cy="353943"/>
          </a:xfrm>
        </p:spPr>
        <p:txBody>
          <a:bodyPr/>
          <a:lstStyle/>
          <a:p>
            <a:r>
              <a:rPr lang="en-IN" dirty="0"/>
              <a:t>Model Diagnostics (cont’d)</a:t>
            </a:r>
          </a:p>
        </p:txBody>
      </p:sp>
      <p:pic>
        <p:nvPicPr>
          <p:cNvPr id="8194" name="Picture 2"/>
          <p:cNvPicPr>
            <a:picLocks noChangeAspect="1" noChangeArrowheads="1"/>
          </p:cNvPicPr>
          <p:nvPr/>
        </p:nvPicPr>
        <p:blipFill>
          <a:blip r:embed="rId3" cstate="print"/>
          <a:srcRect/>
          <a:stretch>
            <a:fillRect/>
          </a:stretch>
        </p:blipFill>
        <p:spPr bwMode="auto">
          <a:xfrm>
            <a:off x="349250" y="762000"/>
            <a:ext cx="2961409" cy="60960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368891" y="1524000"/>
            <a:ext cx="5524500" cy="3571875"/>
          </a:xfrm>
          <a:prstGeom prst="rect">
            <a:avLst/>
          </a:prstGeom>
          <a:noFill/>
          <a:ln w="9525">
            <a:noFill/>
            <a:miter lim="800000"/>
            <a:headEnd/>
            <a:tailEnd/>
          </a:ln>
        </p:spPr>
      </p:pic>
    </p:spTree>
    <p:extLst>
      <p:ext uri="{BB962C8B-B14F-4D97-AF65-F5344CB8AC3E}">
        <p14:creationId xmlns:p14="http://schemas.microsoft.com/office/powerpoint/2010/main" val="3448361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6F1B-4683-4220-B060-EAA7F67D459E}"/>
              </a:ext>
            </a:extLst>
          </p:cNvPr>
          <p:cNvSpPr>
            <a:spLocks noGrp="1"/>
          </p:cNvSpPr>
          <p:nvPr>
            <p:ph type="title"/>
          </p:nvPr>
        </p:nvSpPr>
        <p:spPr>
          <a:xfrm>
            <a:off x="78081" y="152400"/>
            <a:ext cx="7440731" cy="523220"/>
          </a:xfrm>
        </p:spPr>
        <p:txBody>
          <a:bodyPr/>
          <a:lstStyle/>
          <a:p>
            <a:pPr lvl="1"/>
            <a:r>
              <a:rPr lang="en-IN" sz="1600" b="1" spc="-5" dirty="0">
                <a:latin typeface="Calibri" panose="020F0502020204030204" pitchFamily="34" charset="0"/>
                <a:cs typeface="Calibri" panose="020F0502020204030204" pitchFamily="34" charset="0"/>
              </a:rPr>
              <a:t>Final Conclusion of the Project- Insights derived and Recommendation</a:t>
            </a:r>
            <a:br>
              <a:rPr lang="en-IN" b="1" spc="-5" dirty="0">
                <a:latin typeface="Calibri" panose="020F0502020204030204" pitchFamily="34" charset="0"/>
                <a:cs typeface="Calibri" panose="020F0502020204030204" pitchFamily="34" charset="0"/>
              </a:rPr>
            </a:br>
            <a:endParaRPr lang="en-IN" dirty="0"/>
          </a:p>
        </p:txBody>
      </p:sp>
      <p:sp>
        <p:nvSpPr>
          <p:cNvPr id="3" name="TextBox 2"/>
          <p:cNvSpPr txBox="1"/>
          <p:nvPr/>
        </p:nvSpPr>
        <p:spPr>
          <a:xfrm>
            <a:off x="310490" y="533400"/>
            <a:ext cx="7207250" cy="5262979"/>
          </a:xfrm>
          <a:prstGeom prst="rect">
            <a:avLst/>
          </a:prstGeom>
          <a:noFill/>
        </p:spPr>
        <p:txBody>
          <a:bodyPr wrap="square" rtlCol="0">
            <a:spAutoFit/>
          </a:bodyPr>
          <a:lstStyle/>
          <a:p>
            <a:pPr marL="285750" indent="-285750">
              <a:buFont typeface="Arial" panose="020B0604020202020204" pitchFamily="34" charset="0"/>
              <a:buChar char="•"/>
            </a:pPr>
            <a:r>
              <a:rPr lang="en-IN" sz="1600" b="1" dirty="0"/>
              <a:t>Following independent variables were the most significant based on the summary of the model.</a:t>
            </a:r>
          </a:p>
          <a:p>
            <a:endParaRPr lang="en-IN" sz="1600" b="1" dirty="0"/>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endParaRPr lang="en-IN" sz="1600" b="1" dirty="0"/>
          </a:p>
          <a:p>
            <a:endParaRPr lang="en-IN" sz="1600" b="1" dirty="0"/>
          </a:p>
          <a:p>
            <a:endParaRPr lang="en-IN" sz="1600" b="1" dirty="0"/>
          </a:p>
          <a:p>
            <a:pPr marL="285750" indent="-285750">
              <a:buFont typeface="Arial" panose="020B0604020202020204" pitchFamily="34" charset="0"/>
              <a:buChar char="•"/>
            </a:pPr>
            <a:r>
              <a:rPr lang="en-IN" sz="1600" b="1" dirty="0"/>
              <a:t>In examining the table, unit increase in any of these variables influences the MEDV value. Unit increase in CRIM (crime rate) brings down the house price by (- 0.0133970). Whereas,  unit increase in number of rooms (RM), increases the value of the house by 0.18097. Similarly, we can deduce for other variables.</a:t>
            </a:r>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endParaRPr lang="en-IN" sz="1600" dirty="0"/>
          </a:p>
        </p:txBody>
      </p:sp>
      <p:graphicFrame>
        <p:nvGraphicFramePr>
          <p:cNvPr id="4" name="Table 3">
            <a:extLst>
              <a:ext uri="{FF2B5EF4-FFF2-40B4-BE49-F238E27FC236}">
                <a16:creationId xmlns:a16="http://schemas.microsoft.com/office/drawing/2014/main" id="{48198756-5159-4C46-830B-D5D701209C18}"/>
              </a:ext>
            </a:extLst>
          </p:cNvPr>
          <p:cNvGraphicFramePr>
            <a:graphicFrameLocks noGrp="1"/>
          </p:cNvGraphicFramePr>
          <p:nvPr>
            <p:extLst>
              <p:ext uri="{D42A27DB-BD31-4B8C-83A1-F6EECF244321}">
                <p14:modId xmlns:p14="http://schemas.microsoft.com/office/powerpoint/2010/main" val="1540327462"/>
              </p:ext>
            </p:extLst>
          </p:nvPr>
        </p:nvGraphicFramePr>
        <p:xfrm>
          <a:off x="601002" y="1143000"/>
          <a:ext cx="6626226" cy="3011970"/>
        </p:xfrm>
        <a:graphic>
          <a:graphicData uri="http://schemas.openxmlformats.org/drawingml/2006/table">
            <a:tbl>
              <a:tblPr firstRow="1" bandRow="1">
                <a:tableStyleId>{5C22544A-7EE6-4342-B048-85BDC9FD1C3A}</a:tableStyleId>
              </a:tblPr>
              <a:tblGrid>
                <a:gridCol w="1181469">
                  <a:extLst>
                    <a:ext uri="{9D8B030D-6E8A-4147-A177-3AD203B41FA5}">
                      <a16:colId xmlns:a16="http://schemas.microsoft.com/office/drawing/2014/main" val="3364175183"/>
                    </a:ext>
                  </a:extLst>
                </a:gridCol>
                <a:gridCol w="4267200">
                  <a:extLst>
                    <a:ext uri="{9D8B030D-6E8A-4147-A177-3AD203B41FA5}">
                      <a16:colId xmlns:a16="http://schemas.microsoft.com/office/drawing/2014/main" val="2378453263"/>
                    </a:ext>
                  </a:extLst>
                </a:gridCol>
                <a:gridCol w="1177557">
                  <a:extLst>
                    <a:ext uri="{9D8B030D-6E8A-4147-A177-3AD203B41FA5}">
                      <a16:colId xmlns:a16="http://schemas.microsoft.com/office/drawing/2014/main" val="3393701948"/>
                    </a:ext>
                  </a:extLst>
                </a:gridCol>
              </a:tblGrid>
              <a:tr h="146355">
                <a:tc>
                  <a:txBody>
                    <a:bodyPr/>
                    <a:lstStyle/>
                    <a:p>
                      <a:r>
                        <a:rPr lang="en-IN" sz="1400" dirty="0"/>
                        <a:t>SIGNIFICANT VARIABLES</a:t>
                      </a:r>
                    </a:p>
                  </a:txBody>
                  <a:tcPr>
                    <a:lnB w="12700" cap="flat" cmpd="sng" algn="ctr">
                      <a:solidFill>
                        <a:schemeClr val="tx1"/>
                      </a:solidFill>
                      <a:prstDash val="solid"/>
                      <a:round/>
                      <a:headEnd type="none" w="med" len="med"/>
                      <a:tailEnd type="none" w="med" len="med"/>
                    </a:lnB>
                    <a:solidFill>
                      <a:schemeClr val="tx1"/>
                    </a:solidFill>
                  </a:tcPr>
                </a:tc>
                <a:tc>
                  <a:txBody>
                    <a:bodyPr/>
                    <a:lstStyle/>
                    <a:p>
                      <a:r>
                        <a:rPr lang="en-IN" sz="1400" dirty="0"/>
                        <a:t>DESCRIPTION</a:t>
                      </a:r>
                    </a:p>
                  </a:txBody>
                  <a:tcPr>
                    <a:lnB w="12700" cap="flat" cmpd="sng" algn="ctr">
                      <a:solidFill>
                        <a:schemeClr val="tx1"/>
                      </a:solidFill>
                      <a:prstDash val="solid"/>
                      <a:round/>
                      <a:headEnd type="none" w="med" len="med"/>
                      <a:tailEnd type="none" w="med" len="med"/>
                    </a:lnB>
                    <a:solidFill>
                      <a:schemeClr val="tx1"/>
                    </a:solidFill>
                  </a:tcPr>
                </a:tc>
                <a:tc>
                  <a:txBody>
                    <a:bodyPr/>
                    <a:lstStyle/>
                    <a:p>
                      <a:r>
                        <a:rPr lang="en-IN" sz="1400" dirty="0"/>
                        <a:t>ESTIMATED COEFFICENTS</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295287044"/>
                  </a:ext>
                </a:extLst>
              </a:tr>
              <a:tr h="309786">
                <a:tc>
                  <a:txBody>
                    <a:bodyPr/>
                    <a:lstStyle/>
                    <a:p>
                      <a:r>
                        <a:rPr lang="en-IN" sz="1400" b="1" dirty="0"/>
                        <a:t>CRIM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tc>
                  <a:txBody>
                    <a:bodyPr/>
                    <a:lstStyle/>
                    <a:p>
                      <a:r>
                        <a:rPr lang="en-IN" sz="1400" b="1" dirty="0"/>
                        <a:t>Crime rate per 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tc>
                  <a:txBody>
                    <a:bodyPr/>
                    <a:lstStyle/>
                    <a:p>
                      <a:r>
                        <a:rPr lang="en-IN" sz="1600" b="1" dirty="0"/>
                        <a:t>- </a:t>
                      </a:r>
                      <a:r>
                        <a:rPr lang="en-IN" sz="1400" b="1" dirty="0"/>
                        <a:t>0.0133970</a:t>
                      </a:r>
                      <a:endParaRPr lang="en-IN"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extLst>
                  <a:ext uri="{0D108BD9-81ED-4DB2-BD59-A6C34878D82A}">
                    <a16:rowId xmlns:a16="http://schemas.microsoft.com/office/drawing/2014/main" val="3738454401"/>
                  </a:ext>
                </a:extLst>
              </a:tr>
              <a:tr h="309786">
                <a:tc>
                  <a:txBody>
                    <a:bodyPr/>
                    <a:lstStyle/>
                    <a:p>
                      <a:r>
                        <a:rPr lang="en-IN" sz="1400" b="1" dirty="0"/>
                        <a:t>CHAS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tc>
                  <a:txBody>
                    <a:bodyPr/>
                    <a:lstStyle/>
                    <a:p>
                      <a:r>
                        <a:rPr lang="en-IN" sz="1400" b="1" dirty="0"/>
                        <a:t>Houses close to Charles River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tc>
                  <a:txBody>
                    <a:bodyPr/>
                    <a:lstStyle/>
                    <a:p>
                      <a:r>
                        <a:rPr lang="en-IN" sz="1400" b="1" dirty="0">
                          <a:solidFill>
                            <a:schemeClr val="dk1"/>
                          </a:solidFill>
                          <a:latin typeface="+mn-lt"/>
                          <a:ea typeface="+mn-ea"/>
                          <a:cs typeface="+mn-cs"/>
                        </a:rPr>
                        <a:t>  0.1588957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extLst>
                  <a:ext uri="{0D108BD9-81ED-4DB2-BD59-A6C34878D82A}">
                    <a16:rowId xmlns:a16="http://schemas.microsoft.com/office/drawing/2014/main" val="588233164"/>
                  </a:ext>
                </a:extLst>
              </a:tr>
              <a:tr h="309786">
                <a:tc>
                  <a:txBody>
                    <a:bodyPr/>
                    <a:lstStyle/>
                    <a:p>
                      <a:r>
                        <a:rPr lang="en-IN" sz="1400" b="1" dirty="0"/>
                        <a:t>NOX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tc>
                  <a:txBody>
                    <a:bodyPr/>
                    <a:lstStyle/>
                    <a:p>
                      <a:r>
                        <a:rPr lang="en-IN" sz="1400" b="1" dirty="0"/>
                        <a:t>Nitric Oxide emission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tc>
                  <a:txBody>
                    <a:bodyPr/>
                    <a:lstStyle/>
                    <a:p>
                      <a:r>
                        <a:rPr lang="en-IN" sz="1400" b="1" dirty="0">
                          <a:solidFill>
                            <a:schemeClr val="dk1"/>
                          </a:solidFill>
                          <a:latin typeface="+mn-lt"/>
                          <a:ea typeface="+mn-ea"/>
                          <a:cs typeface="+mn-cs"/>
                        </a:rPr>
                        <a:t>- 0.4567497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extLst>
                  <a:ext uri="{0D108BD9-81ED-4DB2-BD59-A6C34878D82A}">
                    <a16:rowId xmlns:a16="http://schemas.microsoft.com/office/drawing/2014/main" val="2137647119"/>
                  </a:ext>
                </a:extLst>
              </a:tr>
              <a:tr h="309786">
                <a:tc>
                  <a:txBody>
                    <a:bodyPr/>
                    <a:lstStyle/>
                    <a:p>
                      <a:r>
                        <a:rPr lang="en-IN" sz="1400" b="1" dirty="0"/>
                        <a:t>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tc>
                  <a:txBody>
                    <a:bodyPr/>
                    <a:lstStyle/>
                    <a:p>
                      <a:r>
                        <a:rPr lang="en-IN" sz="1400" b="1" dirty="0"/>
                        <a:t>Average number of rooms per dwelling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tc>
                  <a:txBody>
                    <a:bodyPr/>
                    <a:lstStyle/>
                    <a:p>
                      <a:r>
                        <a:rPr lang="en-IN" sz="1400" b="1" dirty="0">
                          <a:solidFill>
                            <a:schemeClr val="dk1"/>
                          </a:solidFill>
                          <a:latin typeface="+mn-lt"/>
                          <a:ea typeface="+mn-ea"/>
                          <a:cs typeface="+mn-cs"/>
                        </a:rPr>
                        <a:t>  0.1809727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extLst>
                  <a:ext uri="{0D108BD9-81ED-4DB2-BD59-A6C34878D82A}">
                    <a16:rowId xmlns:a16="http://schemas.microsoft.com/office/drawing/2014/main" val="827036937"/>
                  </a:ext>
                </a:extLst>
              </a:tr>
              <a:tr h="309786">
                <a:tc>
                  <a:txBody>
                    <a:bodyPr/>
                    <a:lstStyle/>
                    <a:p>
                      <a:r>
                        <a:rPr lang="en-IN" sz="1400" b="1" dirty="0"/>
                        <a:t>DIS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tc>
                  <a:txBody>
                    <a:bodyPr/>
                    <a:lstStyle/>
                    <a:p>
                      <a:r>
                        <a:rPr lang="en-IN" sz="1400" b="1" dirty="0"/>
                        <a:t>Distance to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tc>
                  <a:txBody>
                    <a:bodyPr/>
                    <a:lstStyle/>
                    <a:p>
                      <a:r>
                        <a:rPr lang="en-IN" sz="1400" b="1" dirty="0">
                          <a:solidFill>
                            <a:schemeClr val="dk1"/>
                          </a:solidFill>
                          <a:latin typeface="+mn-lt"/>
                          <a:ea typeface="+mn-ea"/>
                          <a:cs typeface="+mn-cs"/>
                        </a:rPr>
                        <a:t>- 0.0316789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extLst>
                  <a:ext uri="{0D108BD9-81ED-4DB2-BD59-A6C34878D82A}">
                    <a16:rowId xmlns:a16="http://schemas.microsoft.com/office/drawing/2014/main" val="2733265569"/>
                  </a:ext>
                </a:extLst>
              </a:tr>
              <a:tr h="309786">
                <a:tc>
                  <a:txBody>
                    <a:bodyPr/>
                    <a:lstStyle/>
                    <a:p>
                      <a:r>
                        <a:rPr lang="en-IN" sz="1400" b="1" dirty="0"/>
                        <a:t>PTRATIO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tc>
                  <a:txBody>
                    <a:bodyPr/>
                    <a:lstStyle/>
                    <a:p>
                      <a:r>
                        <a:rPr lang="en-IN" sz="1400" b="1" dirty="0"/>
                        <a:t>Pupil teacher ratio by 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tc>
                  <a:txBody>
                    <a:bodyPr/>
                    <a:lstStyle/>
                    <a:p>
                      <a:r>
                        <a:rPr lang="en-IN" sz="1400" b="1" dirty="0">
                          <a:solidFill>
                            <a:schemeClr val="dk1"/>
                          </a:solidFill>
                          <a:latin typeface="+mn-lt"/>
                          <a:ea typeface="+mn-ea"/>
                          <a:cs typeface="+mn-cs"/>
                        </a:rPr>
                        <a:t>- 0.0277677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extLst>
                  <a:ext uri="{0D108BD9-81ED-4DB2-BD59-A6C34878D82A}">
                    <a16:rowId xmlns:a16="http://schemas.microsoft.com/office/drawing/2014/main" val="2108332378"/>
                  </a:ext>
                </a:extLst>
              </a:tr>
              <a:tr h="154893">
                <a:tc>
                  <a:txBody>
                    <a:bodyPr/>
                    <a:lstStyle/>
                    <a:p>
                      <a:r>
                        <a:rPr lang="en-IN" sz="1400"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tc>
                  <a:txBody>
                    <a:bodyPr/>
                    <a:lstStyle/>
                    <a:p>
                      <a:r>
                        <a:rPr lang="en-IN" sz="1400" b="1" dirty="0"/>
                        <a:t>Proportion of blacks by town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tc>
                  <a:txBody>
                    <a:bodyPr/>
                    <a:lstStyle/>
                    <a:p>
                      <a:r>
                        <a:rPr lang="en-IN" sz="1400" b="1" dirty="0">
                          <a:solidFill>
                            <a:schemeClr val="dk1"/>
                          </a:solidFill>
                          <a:latin typeface="+mn-lt"/>
                          <a:ea typeface="+mn-ea"/>
                          <a:cs typeface="+mn-cs"/>
                        </a:rPr>
                        <a:t>  0.0004492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extLst>
                  <a:ext uri="{0D108BD9-81ED-4DB2-BD59-A6C34878D82A}">
                    <a16:rowId xmlns:a16="http://schemas.microsoft.com/office/drawing/2014/main" val="249267497"/>
                  </a:ext>
                </a:extLst>
              </a:tr>
              <a:tr h="154893">
                <a:tc>
                  <a:txBody>
                    <a:bodyPr/>
                    <a:lstStyle/>
                    <a:p>
                      <a:r>
                        <a:rPr lang="en-IN" sz="1400" b="1" dirty="0"/>
                        <a:t>LSTAT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tc>
                  <a:txBody>
                    <a:bodyPr/>
                    <a:lstStyle/>
                    <a:p>
                      <a:r>
                        <a:rPr lang="en-IN" sz="1400" b="1" dirty="0"/>
                        <a:t>Percentage of lower status of population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tc>
                  <a:txBody>
                    <a:bodyPr/>
                    <a:lstStyle/>
                    <a:p>
                      <a:r>
                        <a:rPr lang="en-IN" sz="1400" b="1" dirty="0">
                          <a:solidFill>
                            <a:schemeClr val="dk1"/>
                          </a:solidFill>
                          <a:latin typeface="+mn-lt"/>
                          <a:ea typeface="+mn-ea"/>
                          <a:cs typeface="+mn-cs"/>
                        </a:rPr>
                        <a:t>- 0.0247731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FCD2"/>
                    </a:solidFill>
                  </a:tcPr>
                </a:tc>
                <a:extLst>
                  <a:ext uri="{0D108BD9-81ED-4DB2-BD59-A6C34878D82A}">
                    <a16:rowId xmlns:a16="http://schemas.microsoft.com/office/drawing/2014/main" val="1769606399"/>
                  </a:ext>
                </a:extLst>
              </a:tr>
            </a:tbl>
          </a:graphicData>
        </a:graphic>
      </p:graphicFrame>
    </p:spTree>
    <p:extLst>
      <p:ext uri="{BB962C8B-B14F-4D97-AF65-F5344CB8AC3E}">
        <p14:creationId xmlns:p14="http://schemas.microsoft.com/office/powerpoint/2010/main" val="658164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6F1B-4683-4220-B060-EAA7F67D459E}"/>
              </a:ext>
            </a:extLst>
          </p:cNvPr>
          <p:cNvSpPr>
            <a:spLocks noGrp="1"/>
          </p:cNvSpPr>
          <p:nvPr>
            <p:ph type="title"/>
          </p:nvPr>
        </p:nvSpPr>
        <p:spPr>
          <a:xfrm>
            <a:off x="115769" y="228600"/>
            <a:ext cx="7440731" cy="677108"/>
          </a:xfrm>
        </p:spPr>
        <p:txBody>
          <a:bodyPr/>
          <a:lstStyle/>
          <a:p>
            <a:pPr lvl="1"/>
            <a:r>
              <a:rPr lang="en-IN" sz="1600" b="1" spc="-5" dirty="0">
                <a:latin typeface="Calibri" panose="020F0502020204030204" pitchFamily="34" charset="0"/>
                <a:cs typeface="Calibri" panose="020F0502020204030204" pitchFamily="34" charset="0"/>
              </a:rPr>
              <a:t>Final Conclusion of the Project- Insights derived and Recommendation</a:t>
            </a:r>
            <a:br>
              <a:rPr lang="en-IN" sz="1600" b="1" spc="-5" dirty="0">
                <a:latin typeface="Calibri" panose="020F0502020204030204" pitchFamily="34" charset="0"/>
                <a:cs typeface="Calibri" panose="020F0502020204030204" pitchFamily="34" charset="0"/>
              </a:rPr>
            </a:br>
            <a:br>
              <a:rPr lang="en-IN" sz="1400" b="1" spc="-5" dirty="0">
                <a:latin typeface="Calibri" panose="020F0502020204030204" pitchFamily="34" charset="0"/>
                <a:cs typeface="Calibri" panose="020F0502020204030204" pitchFamily="34" charset="0"/>
              </a:rPr>
            </a:br>
            <a:endParaRPr lang="en-IN" sz="1400" dirty="0"/>
          </a:p>
        </p:txBody>
      </p:sp>
      <p:sp>
        <p:nvSpPr>
          <p:cNvPr id="4" name="TextBox 3"/>
          <p:cNvSpPr txBox="1"/>
          <p:nvPr/>
        </p:nvSpPr>
        <p:spPr>
          <a:xfrm>
            <a:off x="115769" y="381000"/>
            <a:ext cx="7440731" cy="5170646"/>
          </a:xfrm>
          <a:prstGeom prst="rect">
            <a:avLst/>
          </a:prstGeom>
          <a:noFill/>
        </p:spPr>
        <p:txBody>
          <a:bodyPr wrap="square" rtlCol="0">
            <a:spAutoFit/>
          </a:bodyPr>
          <a:lstStyle/>
          <a:p>
            <a:endParaRPr lang="en-IN" sz="1600" b="1" dirty="0"/>
          </a:p>
          <a:p>
            <a:pPr marL="285750" indent="-285750">
              <a:buFont typeface="Arial" panose="020B0604020202020204" pitchFamily="34" charset="0"/>
              <a:buChar char="•"/>
            </a:pPr>
            <a:r>
              <a:rPr lang="en-IN" sz="2000" b="1" u="sng" dirty="0"/>
              <a:t>Insights Derived:</a:t>
            </a:r>
          </a:p>
          <a:p>
            <a:pPr marL="342900" indent="-342900">
              <a:buFont typeface="+mj-lt"/>
              <a:buAutoNum type="arabicPeriod"/>
            </a:pPr>
            <a:r>
              <a:rPr lang="en-IN" sz="1600" b="1" dirty="0"/>
              <a:t>The factors that drive the value of houses in Boston are crime rate, distance from the Charles river, nitric oxide emission, number of rooms, distance from workplace, pupil-teacher ratio,  proportion of blacks, and percentage of lower status of population.</a:t>
            </a:r>
          </a:p>
          <a:p>
            <a:pPr marL="342900" indent="-342900">
              <a:buFont typeface="+mj-lt"/>
              <a:buAutoNum type="arabicPeriod"/>
            </a:pPr>
            <a:r>
              <a:rPr lang="en-IN" sz="1600" b="1" dirty="0"/>
              <a:t>The value of houses tend to increase when there are more rooms, and  when it is located close to the Charles river. Lower crime rate and lower pupil-teacher ratio also contributed in increasing the value of houses.</a:t>
            </a:r>
          </a:p>
          <a:p>
            <a:pPr marL="342900" indent="-342900">
              <a:buFont typeface="+mj-lt"/>
              <a:buAutoNum type="arabicPeriod"/>
            </a:pPr>
            <a:r>
              <a:rPr lang="en-IN" sz="1600" b="1" dirty="0"/>
              <a:t>The fitted regression model shows that higher levels of pollution decrease house prices to a greater extent than distance to work. Employment zones tend to have higher levels of nitrogen oxide emission. Hence, it is reasonable to think that people would prefer living farther from their workplace if it meant lower levels of pollution.</a:t>
            </a:r>
          </a:p>
          <a:p>
            <a:pPr marL="342900" indent="-342900">
              <a:buFont typeface="+mj-lt"/>
              <a:buAutoNum type="arabicPeriod"/>
            </a:pPr>
            <a:endParaRPr lang="en-IN" sz="1600" dirty="0"/>
          </a:p>
          <a:p>
            <a:pPr marL="285750" indent="-285750">
              <a:buFont typeface="Arial" panose="020B0604020202020204" pitchFamily="34" charset="0"/>
              <a:buChar char="•"/>
            </a:pPr>
            <a:r>
              <a:rPr lang="en-IN" sz="2000" b="1" u="sng" dirty="0"/>
              <a:t>Our recommendation to client (city council of Boston, MA. ):</a:t>
            </a:r>
          </a:p>
          <a:p>
            <a:pPr marL="342900" lvl="1" indent="-342900">
              <a:buFont typeface="+mj-lt"/>
              <a:buAutoNum type="arabicPeriod"/>
            </a:pPr>
            <a:r>
              <a:rPr lang="en-IN" sz="1600" b="1" dirty="0"/>
              <a:t>Design houses with more number of rooms.</a:t>
            </a:r>
          </a:p>
          <a:p>
            <a:pPr marL="342900" lvl="1" indent="-342900">
              <a:buFont typeface="+mj-lt"/>
              <a:buAutoNum type="arabicPeriod"/>
            </a:pPr>
            <a:r>
              <a:rPr lang="en-IN" sz="1600" b="1" dirty="0"/>
              <a:t>Locate the houses close to the Charles river and preferably distant from the industrial zones.</a:t>
            </a:r>
          </a:p>
          <a:p>
            <a:endParaRPr lang="en-IN" dirty="0"/>
          </a:p>
        </p:txBody>
      </p:sp>
    </p:spTree>
    <p:extLst>
      <p:ext uri="{BB962C8B-B14F-4D97-AF65-F5344CB8AC3E}">
        <p14:creationId xmlns:p14="http://schemas.microsoft.com/office/powerpoint/2010/main" val="658164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6F1B-4683-4220-B060-EAA7F67D459E}"/>
              </a:ext>
            </a:extLst>
          </p:cNvPr>
          <p:cNvSpPr>
            <a:spLocks noGrp="1"/>
          </p:cNvSpPr>
          <p:nvPr>
            <p:ph type="title"/>
          </p:nvPr>
        </p:nvSpPr>
        <p:spPr>
          <a:xfrm>
            <a:off x="61059" y="116582"/>
            <a:ext cx="7440731" cy="553998"/>
          </a:xfrm>
        </p:spPr>
        <p:txBody>
          <a:bodyPr/>
          <a:lstStyle/>
          <a:p>
            <a:pPr lvl="1"/>
            <a:r>
              <a:rPr lang="en-IN" b="1" spc="-5" dirty="0">
                <a:solidFill>
                  <a:schemeClr val="tx1"/>
                </a:solidFill>
                <a:latin typeface="Calibri" panose="020F0502020204030204" pitchFamily="34" charset="0"/>
                <a:cs typeface="Calibri" panose="020F0502020204030204" pitchFamily="34" charset="0"/>
              </a:rPr>
              <a:t> References </a:t>
            </a:r>
            <a:br>
              <a:rPr lang="en-IN" b="1" spc="-5" dirty="0">
                <a:latin typeface="Calibri" panose="020F0502020204030204" pitchFamily="34" charset="0"/>
                <a:cs typeface="Calibri" panose="020F0502020204030204" pitchFamily="34" charset="0"/>
              </a:rPr>
            </a:br>
            <a:endParaRPr lang="en-IN" dirty="0"/>
          </a:p>
        </p:txBody>
      </p:sp>
      <p:sp>
        <p:nvSpPr>
          <p:cNvPr id="4" name="TextBox 3"/>
          <p:cNvSpPr txBox="1"/>
          <p:nvPr/>
        </p:nvSpPr>
        <p:spPr>
          <a:xfrm>
            <a:off x="-184150" y="914400"/>
            <a:ext cx="6705600" cy="2308324"/>
          </a:xfrm>
          <a:prstGeom prst="rect">
            <a:avLst/>
          </a:prstGeom>
          <a:noFill/>
        </p:spPr>
        <p:txBody>
          <a:bodyPr wrap="square" rtlCol="0">
            <a:spAutoFit/>
          </a:bodyPr>
          <a:lstStyle/>
          <a:p>
            <a:pPr marL="742950" lvl="1" indent="-285750">
              <a:buFont typeface="Arial" panose="020B0604020202020204" pitchFamily="34" charset="0"/>
              <a:buChar char="•"/>
            </a:pPr>
            <a:r>
              <a:rPr lang="en-IN" b="1" dirty="0"/>
              <a:t>Business requirement provided by IMS PRO in CapStoneProject1_Question.pdf</a:t>
            </a:r>
          </a:p>
          <a:p>
            <a:pPr marL="742950" lvl="1" indent="-285750">
              <a:buFont typeface="Arial" panose="020B0604020202020204" pitchFamily="34" charset="0"/>
              <a:buChar char="•"/>
            </a:pPr>
            <a:endParaRPr lang="en-IN" b="1" dirty="0"/>
          </a:p>
          <a:p>
            <a:pPr marL="742950" lvl="1" indent="-285750">
              <a:buFont typeface="Arial" panose="020B0604020202020204" pitchFamily="34" charset="0"/>
              <a:buChar char="•"/>
            </a:pPr>
            <a:r>
              <a:rPr lang="en-IN" b="1" dirty="0"/>
              <a:t>Boston Housing data provided IMS PRO HousingData.csv</a:t>
            </a:r>
          </a:p>
          <a:p>
            <a:pPr marL="742950" lvl="1" indent="-285750">
              <a:buFont typeface="Arial" panose="020B0604020202020204" pitchFamily="34" charset="0"/>
              <a:buChar char="•"/>
            </a:pPr>
            <a:endParaRPr lang="en-IN" b="1" dirty="0"/>
          </a:p>
          <a:p>
            <a:pPr marL="742950" lvl="1" indent="-285750">
              <a:buFont typeface="Arial" panose="020B0604020202020204" pitchFamily="34" charset="0"/>
              <a:buChar char="•"/>
            </a:pPr>
            <a:r>
              <a:rPr lang="en-IN" b="1" dirty="0"/>
              <a:t>Outlier treatment using IQR rule : </a:t>
            </a:r>
            <a:r>
              <a:rPr lang="en-IN" b="1" dirty="0">
                <a:solidFill>
                  <a:srgbClr val="00B0F0"/>
                </a:solidFill>
              </a:rPr>
              <a:t>http://stamfordresearch.com/outlier-removal-in-r-using-iqr-rule/#comment-43</a:t>
            </a:r>
          </a:p>
        </p:txBody>
      </p:sp>
    </p:spTree>
    <p:extLst>
      <p:ext uri="{BB962C8B-B14F-4D97-AF65-F5344CB8AC3E}">
        <p14:creationId xmlns:p14="http://schemas.microsoft.com/office/powerpoint/2010/main" val="658164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6F1B-4683-4220-B060-EAA7F67D459E}"/>
              </a:ext>
            </a:extLst>
          </p:cNvPr>
          <p:cNvSpPr>
            <a:spLocks noGrp="1"/>
          </p:cNvSpPr>
          <p:nvPr>
            <p:ph type="title"/>
          </p:nvPr>
        </p:nvSpPr>
        <p:spPr>
          <a:xfrm>
            <a:off x="61059" y="116582"/>
            <a:ext cx="7440731" cy="553998"/>
          </a:xfrm>
        </p:spPr>
        <p:txBody>
          <a:bodyPr/>
          <a:lstStyle/>
          <a:p>
            <a:pPr lvl="1"/>
            <a:r>
              <a:rPr lang="en-IN" b="1" spc="-5" dirty="0">
                <a:latin typeface="Calibri" panose="020F0502020204030204" pitchFamily="34" charset="0"/>
                <a:cs typeface="Calibri" panose="020F0502020204030204" pitchFamily="34" charset="0"/>
              </a:rPr>
              <a:t>Thank you</a:t>
            </a:r>
            <a:br>
              <a:rPr lang="en-IN" b="1" spc="-5" dirty="0">
                <a:latin typeface="Calibri" panose="020F0502020204030204" pitchFamily="34" charset="0"/>
                <a:cs typeface="Calibri" panose="020F0502020204030204" pitchFamily="34" charset="0"/>
              </a:rPr>
            </a:br>
            <a:endParaRPr lang="en-IN" dirty="0"/>
          </a:p>
        </p:txBody>
      </p:sp>
      <p:sp>
        <p:nvSpPr>
          <p:cNvPr id="3" name="TextBox 2"/>
          <p:cNvSpPr txBox="1"/>
          <p:nvPr/>
        </p:nvSpPr>
        <p:spPr>
          <a:xfrm>
            <a:off x="1797050" y="2124670"/>
            <a:ext cx="4038600" cy="923330"/>
          </a:xfrm>
          <a:prstGeom prst="rect">
            <a:avLst/>
          </a:prstGeom>
          <a:noFill/>
        </p:spPr>
        <p:txBody>
          <a:bodyPr wrap="square" rtlCol="0">
            <a:spAutoFit/>
          </a:bodyPr>
          <a:lstStyle/>
          <a:p>
            <a:pPr algn="ctr"/>
            <a:r>
              <a:rPr lang="en-IN" sz="5400" dirty="0"/>
              <a:t>Thank You!</a:t>
            </a:r>
            <a:endParaRPr lang="en-IN" dirty="0"/>
          </a:p>
        </p:txBody>
      </p:sp>
    </p:spTree>
    <p:extLst>
      <p:ext uri="{BB962C8B-B14F-4D97-AF65-F5344CB8AC3E}">
        <p14:creationId xmlns:p14="http://schemas.microsoft.com/office/powerpoint/2010/main" val="65816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latin typeface="Calibri"/>
                <a:cs typeface="Calibri"/>
              </a:rPr>
              <a:t>Overview of the project</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685800"/>
            <a:ext cx="6781800" cy="3970318"/>
          </a:xfrm>
          <a:prstGeom prst="rect">
            <a:avLst/>
          </a:prstGeom>
          <a:noFill/>
        </p:spPr>
        <p:txBody>
          <a:bodyPr wrap="square" rtlCol="0">
            <a:spAutoFit/>
          </a:bodyPr>
          <a:lstStyle/>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objective of our project was to understand the drivers behind the value of houses in Boston and arrive at data-driven recommendations on how the client can increase the value of housing. </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housing dataset contains 506 observations of 14 variables.</a:t>
            </a:r>
          </a:p>
          <a:p>
            <a:pPr marL="171450" lvl="1"/>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As the dependent variable MEDV (Median prices) is continuous, we had  implemented the Multiple Linear regression approach.</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project document is organized to demonstrate the entire process right from: Exploring the data, Cleaning the data, model building, prediction, model performance and understanding the importance of various features in influencing the housing prices. </a:t>
            </a:r>
          </a:p>
        </p:txBody>
      </p:sp>
    </p:spTree>
    <p:extLst>
      <p:ext uri="{BB962C8B-B14F-4D97-AF65-F5344CB8AC3E}">
        <p14:creationId xmlns:p14="http://schemas.microsoft.com/office/powerpoint/2010/main" val="211403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cs typeface="Calibri"/>
              </a:rPr>
              <a:t>Data Description</a:t>
            </a:r>
          </a:p>
        </p:txBody>
      </p:sp>
      <p:graphicFrame>
        <p:nvGraphicFramePr>
          <p:cNvPr id="4" name="Table 3">
            <a:extLst>
              <a:ext uri="{FF2B5EF4-FFF2-40B4-BE49-F238E27FC236}">
                <a16:creationId xmlns:a16="http://schemas.microsoft.com/office/drawing/2014/main" id="{715BE31B-D88B-4F48-B871-9F8445E9F2F7}"/>
              </a:ext>
            </a:extLst>
          </p:cNvPr>
          <p:cNvGraphicFramePr>
            <a:graphicFrameLocks noGrp="1"/>
          </p:cNvGraphicFramePr>
          <p:nvPr>
            <p:extLst>
              <p:ext uri="{D42A27DB-BD31-4B8C-83A1-F6EECF244321}">
                <p14:modId xmlns:p14="http://schemas.microsoft.com/office/powerpoint/2010/main" val="1787589667"/>
              </p:ext>
            </p:extLst>
          </p:nvPr>
        </p:nvGraphicFramePr>
        <p:xfrm>
          <a:off x="0" y="539664"/>
          <a:ext cx="7550608" cy="4794341"/>
        </p:xfrm>
        <a:graphic>
          <a:graphicData uri="http://schemas.openxmlformats.org/drawingml/2006/table">
            <a:tbl>
              <a:tblPr firstRow="1" bandRow="1">
                <a:tableStyleId>{5940675A-B579-460E-94D1-54222C63F5DA}</a:tableStyleId>
              </a:tblPr>
              <a:tblGrid>
                <a:gridCol w="1263650">
                  <a:extLst>
                    <a:ext uri="{9D8B030D-6E8A-4147-A177-3AD203B41FA5}">
                      <a16:colId xmlns:a16="http://schemas.microsoft.com/office/drawing/2014/main" val="1166418382"/>
                    </a:ext>
                  </a:extLst>
                </a:gridCol>
                <a:gridCol w="6286958">
                  <a:extLst>
                    <a:ext uri="{9D8B030D-6E8A-4147-A177-3AD203B41FA5}">
                      <a16:colId xmlns:a16="http://schemas.microsoft.com/office/drawing/2014/main" val="1350718987"/>
                    </a:ext>
                  </a:extLst>
                </a:gridCol>
              </a:tblGrid>
              <a:tr h="317145">
                <a:tc>
                  <a:txBody>
                    <a:bodyPr/>
                    <a:lstStyle/>
                    <a:p>
                      <a:r>
                        <a:rPr lang="en-IN" sz="1400" dirty="0">
                          <a:solidFill>
                            <a:schemeClr val="bg1"/>
                          </a:solidFill>
                        </a:rPr>
                        <a:t>Variable</a:t>
                      </a:r>
                    </a:p>
                  </a:txBody>
                  <a:tcPr>
                    <a:solidFill>
                      <a:schemeClr val="tx1"/>
                    </a:solidFill>
                  </a:tcPr>
                </a:tc>
                <a:tc>
                  <a:txBody>
                    <a:bodyPr/>
                    <a:lstStyle/>
                    <a:p>
                      <a:r>
                        <a:rPr lang="en-IN" sz="1400" dirty="0">
                          <a:solidFill>
                            <a:schemeClr val="bg1"/>
                          </a:solidFill>
                        </a:rPr>
                        <a:t>Description </a:t>
                      </a:r>
                    </a:p>
                  </a:txBody>
                  <a:tcPr>
                    <a:solidFill>
                      <a:schemeClr val="tx1"/>
                    </a:solidFill>
                  </a:tcPr>
                </a:tc>
                <a:extLst>
                  <a:ext uri="{0D108BD9-81ED-4DB2-BD59-A6C34878D82A}">
                    <a16:rowId xmlns:a16="http://schemas.microsoft.com/office/drawing/2014/main" val="3404964086"/>
                  </a:ext>
                </a:extLst>
              </a:tr>
              <a:tr h="317145">
                <a:tc>
                  <a:txBody>
                    <a:bodyPr/>
                    <a:lstStyle/>
                    <a:p>
                      <a:r>
                        <a:rPr lang="en-IN" sz="1400" b="1" dirty="0"/>
                        <a:t>CRIM </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per capita crime rate by town </a:t>
                      </a:r>
                    </a:p>
                  </a:txBody>
                  <a:tcPr>
                    <a:solidFill>
                      <a:schemeClr val="accent1">
                        <a:lumMod val="20000"/>
                        <a:lumOff val="80000"/>
                      </a:schemeClr>
                    </a:solidFill>
                  </a:tcPr>
                </a:tc>
                <a:extLst>
                  <a:ext uri="{0D108BD9-81ED-4DB2-BD59-A6C34878D82A}">
                    <a16:rowId xmlns:a16="http://schemas.microsoft.com/office/drawing/2014/main" val="3694068168"/>
                  </a:ext>
                </a:extLst>
              </a:tr>
              <a:tr h="317145">
                <a:tc>
                  <a:txBody>
                    <a:bodyPr/>
                    <a:lstStyle/>
                    <a:p>
                      <a:pPr marL="0"/>
                      <a:r>
                        <a:rPr lang="en-IN" sz="1400" b="1" dirty="0">
                          <a:solidFill>
                            <a:schemeClr val="tx1"/>
                          </a:solidFill>
                          <a:latin typeface="+mn-lt"/>
                          <a:ea typeface="+mn-ea"/>
                          <a:cs typeface="+mn-cs"/>
                        </a:rPr>
                        <a:t>ZN</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proportion of residential land zoned for lots over 25,000 </a:t>
                      </a:r>
                      <a:r>
                        <a:rPr lang="en-IN" sz="1400" b="1" dirty="0" err="1">
                          <a:solidFill>
                            <a:schemeClr val="tx1"/>
                          </a:solidFill>
                          <a:latin typeface="Calibri" panose="020F0502020204030204" pitchFamily="34" charset="0"/>
                          <a:ea typeface="+mn-ea"/>
                          <a:cs typeface="Calibri" panose="020F0502020204030204" pitchFamily="34" charset="0"/>
                        </a:rPr>
                        <a:t>sq.ft</a:t>
                      </a:r>
                      <a:r>
                        <a:rPr lang="en-IN" sz="1400" b="1" dirty="0">
                          <a:solidFill>
                            <a:schemeClr val="tx1"/>
                          </a:solidFill>
                          <a:latin typeface="Calibri" panose="020F0502020204030204" pitchFamily="34" charset="0"/>
                          <a:ea typeface="+mn-ea"/>
                          <a:cs typeface="Calibri" panose="020F0502020204030204" pitchFamily="34" charset="0"/>
                        </a:rPr>
                        <a:t>. </a:t>
                      </a:r>
                    </a:p>
                  </a:txBody>
                  <a:tcPr>
                    <a:solidFill>
                      <a:schemeClr val="accent1">
                        <a:lumMod val="20000"/>
                        <a:lumOff val="80000"/>
                      </a:schemeClr>
                    </a:solidFill>
                  </a:tcPr>
                </a:tc>
                <a:extLst>
                  <a:ext uri="{0D108BD9-81ED-4DB2-BD59-A6C34878D82A}">
                    <a16:rowId xmlns:a16="http://schemas.microsoft.com/office/drawing/2014/main" val="3484970411"/>
                  </a:ext>
                </a:extLst>
              </a:tr>
              <a:tr h="317145">
                <a:tc>
                  <a:txBody>
                    <a:bodyPr/>
                    <a:lstStyle/>
                    <a:p>
                      <a:pPr marL="0"/>
                      <a:r>
                        <a:rPr lang="en-IN" sz="1400" b="1" dirty="0">
                          <a:solidFill>
                            <a:schemeClr val="tx1"/>
                          </a:solidFill>
                          <a:latin typeface="+mn-lt"/>
                          <a:ea typeface="+mn-ea"/>
                          <a:cs typeface="+mn-cs"/>
                        </a:rPr>
                        <a:t>INDUS</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proportion of non-retail business acres per town. </a:t>
                      </a:r>
                    </a:p>
                  </a:txBody>
                  <a:tcPr>
                    <a:solidFill>
                      <a:schemeClr val="accent1">
                        <a:lumMod val="20000"/>
                        <a:lumOff val="80000"/>
                      </a:schemeClr>
                    </a:solidFill>
                  </a:tcPr>
                </a:tc>
                <a:extLst>
                  <a:ext uri="{0D108BD9-81ED-4DB2-BD59-A6C34878D82A}">
                    <a16:rowId xmlns:a16="http://schemas.microsoft.com/office/drawing/2014/main" val="3443918968"/>
                  </a:ext>
                </a:extLst>
              </a:tr>
              <a:tr h="317145">
                <a:tc>
                  <a:txBody>
                    <a:bodyPr/>
                    <a:lstStyle/>
                    <a:p>
                      <a:pPr marL="0"/>
                      <a:r>
                        <a:rPr lang="en-IN" sz="1400" b="1" dirty="0">
                          <a:solidFill>
                            <a:schemeClr val="tx1"/>
                          </a:solidFill>
                          <a:latin typeface="+mn-lt"/>
                          <a:ea typeface="+mn-ea"/>
                          <a:cs typeface="+mn-cs"/>
                        </a:rPr>
                        <a:t>CHAS</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Charles River dummy variable (1 if tract bounds river; 0 otherwise)</a:t>
                      </a:r>
                    </a:p>
                  </a:txBody>
                  <a:tcPr>
                    <a:solidFill>
                      <a:schemeClr val="accent1">
                        <a:lumMod val="20000"/>
                        <a:lumOff val="80000"/>
                      </a:schemeClr>
                    </a:solidFill>
                  </a:tcPr>
                </a:tc>
                <a:extLst>
                  <a:ext uri="{0D108BD9-81ED-4DB2-BD59-A6C34878D82A}">
                    <a16:rowId xmlns:a16="http://schemas.microsoft.com/office/drawing/2014/main" val="1155200973"/>
                  </a:ext>
                </a:extLst>
              </a:tr>
              <a:tr h="317145">
                <a:tc>
                  <a:txBody>
                    <a:bodyPr/>
                    <a:lstStyle/>
                    <a:p>
                      <a:pPr marL="0"/>
                      <a:r>
                        <a:rPr lang="en-IN" sz="1400" b="1" dirty="0">
                          <a:solidFill>
                            <a:schemeClr val="tx1"/>
                          </a:solidFill>
                          <a:latin typeface="+mn-lt"/>
                          <a:ea typeface="+mn-ea"/>
                          <a:cs typeface="+mn-cs"/>
                        </a:rPr>
                        <a:t>NOX</a:t>
                      </a:r>
                    </a:p>
                  </a:txBody>
                  <a:tcPr>
                    <a:solidFill>
                      <a:schemeClr val="accent1">
                        <a:lumMod val="20000"/>
                        <a:lumOff val="80000"/>
                      </a:schemeClr>
                    </a:solidFill>
                  </a:tcPr>
                </a:tc>
                <a:tc>
                  <a:txBody>
                    <a:bodyPr/>
                    <a:lstStyle/>
                    <a:p>
                      <a:pPr marL="0"/>
                      <a:r>
                        <a:rPr lang="fr-FR" sz="1400" b="1" dirty="0">
                          <a:solidFill>
                            <a:schemeClr val="tx1"/>
                          </a:solidFill>
                          <a:latin typeface="Calibri" panose="020F0502020204030204" pitchFamily="34" charset="0"/>
                          <a:ea typeface="+mn-ea"/>
                          <a:cs typeface="Calibri" panose="020F0502020204030204" pitchFamily="34" charset="0"/>
                        </a:rPr>
                        <a:t>nitric oxide concentration (parts per 10 million) </a:t>
                      </a:r>
                      <a:endParaRPr lang="en-IN" sz="1400" b="1" dirty="0">
                        <a:solidFill>
                          <a:schemeClr val="tx1"/>
                        </a:solidFill>
                        <a:latin typeface="Calibri" panose="020F0502020204030204" pitchFamily="34" charset="0"/>
                        <a:ea typeface="+mn-ea"/>
                        <a:cs typeface="Calibri" panose="020F0502020204030204" pitchFamily="34" charset="0"/>
                      </a:endParaRPr>
                    </a:p>
                  </a:txBody>
                  <a:tcPr>
                    <a:solidFill>
                      <a:schemeClr val="accent1">
                        <a:lumMod val="20000"/>
                        <a:lumOff val="80000"/>
                      </a:schemeClr>
                    </a:solidFill>
                  </a:tcPr>
                </a:tc>
                <a:extLst>
                  <a:ext uri="{0D108BD9-81ED-4DB2-BD59-A6C34878D82A}">
                    <a16:rowId xmlns:a16="http://schemas.microsoft.com/office/drawing/2014/main" val="3998396606"/>
                  </a:ext>
                </a:extLst>
              </a:tr>
              <a:tr h="317145">
                <a:tc>
                  <a:txBody>
                    <a:bodyPr/>
                    <a:lstStyle/>
                    <a:p>
                      <a:pPr marL="0"/>
                      <a:r>
                        <a:rPr lang="en-IN" sz="1400" b="1" dirty="0">
                          <a:solidFill>
                            <a:schemeClr val="tx1"/>
                          </a:solidFill>
                          <a:latin typeface="+mn-lt"/>
                          <a:ea typeface="+mn-ea"/>
                          <a:cs typeface="+mn-cs"/>
                        </a:rPr>
                        <a:t>RM</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average number of rooms per dwelling </a:t>
                      </a:r>
                    </a:p>
                  </a:txBody>
                  <a:tcPr>
                    <a:solidFill>
                      <a:schemeClr val="accent1">
                        <a:lumMod val="20000"/>
                        <a:lumOff val="80000"/>
                      </a:schemeClr>
                    </a:solidFill>
                  </a:tcPr>
                </a:tc>
                <a:extLst>
                  <a:ext uri="{0D108BD9-81ED-4DB2-BD59-A6C34878D82A}">
                    <a16:rowId xmlns:a16="http://schemas.microsoft.com/office/drawing/2014/main" val="4107613194"/>
                  </a:ext>
                </a:extLst>
              </a:tr>
              <a:tr h="317145">
                <a:tc>
                  <a:txBody>
                    <a:bodyPr/>
                    <a:lstStyle/>
                    <a:p>
                      <a:pPr marL="0"/>
                      <a:r>
                        <a:rPr lang="en-IN" sz="1400" b="1" dirty="0">
                          <a:solidFill>
                            <a:schemeClr val="tx1"/>
                          </a:solidFill>
                          <a:latin typeface="+mn-lt"/>
                          <a:ea typeface="+mn-ea"/>
                          <a:cs typeface="+mn-cs"/>
                        </a:rPr>
                        <a:t>AGE</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proportion of owner-occupied units built prior to 1940 </a:t>
                      </a:r>
                    </a:p>
                  </a:txBody>
                  <a:tcPr>
                    <a:solidFill>
                      <a:schemeClr val="accent1">
                        <a:lumMod val="20000"/>
                        <a:lumOff val="80000"/>
                      </a:schemeClr>
                    </a:solidFill>
                  </a:tcPr>
                </a:tc>
                <a:extLst>
                  <a:ext uri="{0D108BD9-81ED-4DB2-BD59-A6C34878D82A}">
                    <a16:rowId xmlns:a16="http://schemas.microsoft.com/office/drawing/2014/main" val="1497460815"/>
                  </a:ext>
                </a:extLst>
              </a:tr>
              <a:tr h="317145">
                <a:tc>
                  <a:txBody>
                    <a:bodyPr/>
                    <a:lstStyle/>
                    <a:p>
                      <a:pPr marL="0"/>
                      <a:r>
                        <a:rPr lang="en-IN" sz="1400" b="1" dirty="0">
                          <a:solidFill>
                            <a:schemeClr val="tx1"/>
                          </a:solidFill>
                          <a:latin typeface="+mn-lt"/>
                          <a:ea typeface="+mn-ea"/>
                          <a:cs typeface="+mn-cs"/>
                        </a:rPr>
                        <a:t>DIS</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weighted distances to five Boston employment centres </a:t>
                      </a:r>
                    </a:p>
                  </a:txBody>
                  <a:tcPr>
                    <a:solidFill>
                      <a:schemeClr val="accent1">
                        <a:lumMod val="20000"/>
                        <a:lumOff val="80000"/>
                      </a:schemeClr>
                    </a:solidFill>
                  </a:tcPr>
                </a:tc>
                <a:extLst>
                  <a:ext uri="{0D108BD9-81ED-4DB2-BD59-A6C34878D82A}">
                    <a16:rowId xmlns:a16="http://schemas.microsoft.com/office/drawing/2014/main" val="1802272602"/>
                  </a:ext>
                </a:extLst>
              </a:tr>
              <a:tr h="317145">
                <a:tc>
                  <a:txBody>
                    <a:bodyPr/>
                    <a:lstStyle/>
                    <a:p>
                      <a:pPr marL="0"/>
                      <a:r>
                        <a:rPr lang="en-IN" sz="1400" b="1" dirty="0">
                          <a:solidFill>
                            <a:schemeClr val="tx1"/>
                          </a:solidFill>
                          <a:latin typeface="+mn-lt"/>
                          <a:ea typeface="+mn-ea"/>
                          <a:cs typeface="+mn-cs"/>
                        </a:rPr>
                        <a:t>RAD</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index of accessibility to radial highways </a:t>
                      </a:r>
                    </a:p>
                  </a:txBody>
                  <a:tcPr>
                    <a:solidFill>
                      <a:schemeClr val="accent1">
                        <a:lumMod val="20000"/>
                        <a:lumOff val="80000"/>
                      </a:schemeClr>
                    </a:solidFill>
                  </a:tcPr>
                </a:tc>
                <a:extLst>
                  <a:ext uri="{0D108BD9-81ED-4DB2-BD59-A6C34878D82A}">
                    <a16:rowId xmlns:a16="http://schemas.microsoft.com/office/drawing/2014/main" val="1928500502"/>
                  </a:ext>
                </a:extLst>
              </a:tr>
              <a:tr h="317145">
                <a:tc>
                  <a:txBody>
                    <a:bodyPr/>
                    <a:lstStyle/>
                    <a:p>
                      <a:pPr marL="0"/>
                      <a:r>
                        <a:rPr lang="en-IN" sz="1400" b="1" dirty="0">
                          <a:solidFill>
                            <a:schemeClr val="tx1"/>
                          </a:solidFill>
                          <a:latin typeface="+mn-lt"/>
                          <a:ea typeface="+mn-ea"/>
                          <a:cs typeface="+mn-cs"/>
                        </a:rPr>
                        <a:t>TAX</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full-value property-tax rate per $10,000 </a:t>
                      </a:r>
                    </a:p>
                  </a:txBody>
                  <a:tcPr>
                    <a:solidFill>
                      <a:schemeClr val="accent1">
                        <a:lumMod val="20000"/>
                        <a:lumOff val="80000"/>
                      </a:schemeClr>
                    </a:solidFill>
                  </a:tcPr>
                </a:tc>
                <a:extLst>
                  <a:ext uri="{0D108BD9-81ED-4DB2-BD59-A6C34878D82A}">
                    <a16:rowId xmlns:a16="http://schemas.microsoft.com/office/drawing/2014/main" val="4113679504"/>
                  </a:ext>
                </a:extLst>
              </a:tr>
              <a:tr h="317145">
                <a:tc>
                  <a:txBody>
                    <a:bodyPr/>
                    <a:lstStyle/>
                    <a:p>
                      <a:pPr marL="0"/>
                      <a:r>
                        <a:rPr lang="en-IN" sz="1400" b="1" dirty="0">
                          <a:solidFill>
                            <a:schemeClr val="tx1"/>
                          </a:solidFill>
                          <a:latin typeface="+mn-lt"/>
                          <a:ea typeface="+mn-ea"/>
                          <a:cs typeface="+mn-cs"/>
                        </a:rPr>
                        <a:t>PTRATIO</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pupil-teacher ratio by town </a:t>
                      </a:r>
                    </a:p>
                  </a:txBody>
                  <a:tcPr>
                    <a:solidFill>
                      <a:schemeClr val="accent1">
                        <a:lumMod val="20000"/>
                        <a:lumOff val="80000"/>
                      </a:schemeClr>
                    </a:solidFill>
                  </a:tcPr>
                </a:tc>
                <a:extLst>
                  <a:ext uri="{0D108BD9-81ED-4DB2-BD59-A6C34878D82A}">
                    <a16:rowId xmlns:a16="http://schemas.microsoft.com/office/drawing/2014/main" val="3533724137"/>
                  </a:ext>
                </a:extLst>
              </a:tr>
              <a:tr h="317145">
                <a:tc>
                  <a:txBody>
                    <a:bodyPr/>
                    <a:lstStyle/>
                    <a:p>
                      <a:pPr marL="0"/>
                      <a:r>
                        <a:rPr lang="en-IN" sz="1400" b="1" dirty="0">
                          <a:solidFill>
                            <a:schemeClr val="tx1"/>
                          </a:solidFill>
                          <a:latin typeface="+mn-lt"/>
                          <a:ea typeface="+mn-ea"/>
                          <a:cs typeface="+mn-cs"/>
                        </a:rPr>
                        <a:t>B</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 1000(Bk - 0.63)^2 where Bk is the proportion of blacks by town </a:t>
                      </a:r>
                    </a:p>
                  </a:txBody>
                  <a:tcPr>
                    <a:solidFill>
                      <a:schemeClr val="accent1">
                        <a:lumMod val="20000"/>
                        <a:lumOff val="80000"/>
                      </a:schemeClr>
                    </a:solidFill>
                  </a:tcPr>
                </a:tc>
                <a:extLst>
                  <a:ext uri="{0D108BD9-81ED-4DB2-BD59-A6C34878D82A}">
                    <a16:rowId xmlns:a16="http://schemas.microsoft.com/office/drawing/2014/main" val="882056529"/>
                  </a:ext>
                </a:extLst>
              </a:tr>
              <a:tr h="317145">
                <a:tc>
                  <a:txBody>
                    <a:bodyPr/>
                    <a:lstStyle/>
                    <a:p>
                      <a:pPr marL="0"/>
                      <a:r>
                        <a:rPr lang="en-IN" sz="1400" b="1" dirty="0">
                          <a:solidFill>
                            <a:schemeClr val="tx1"/>
                          </a:solidFill>
                          <a:latin typeface="+mn-lt"/>
                          <a:ea typeface="+mn-ea"/>
                          <a:cs typeface="+mn-cs"/>
                        </a:rPr>
                        <a:t>LSTAT</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 % lower status of the population </a:t>
                      </a:r>
                    </a:p>
                  </a:txBody>
                  <a:tcPr>
                    <a:solidFill>
                      <a:schemeClr val="accent1">
                        <a:lumMod val="20000"/>
                        <a:lumOff val="80000"/>
                      </a:schemeClr>
                    </a:solidFill>
                  </a:tcPr>
                </a:tc>
                <a:extLst>
                  <a:ext uri="{0D108BD9-81ED-4DB2-BD59-A6C34878D82A}">
                    <a16:rowId xmlns:a16="http://schemas.microsoft.com/office/drawing/2014/main" val="2544837781"/>
                  </a:ext>
                </a:extLst>
              </a:tr>
              <a:tr h="354311">
                <a:tc>
                  <a:txBody>
                    <a:bodyPr/>
                    <a:lstStyle/>
                    <a:p>
                      <a:pPr marL="0"/>
                      <a:r>
                        <a:rPr lang="en-IN" sz="1400" b="1" dirty="0">
                          <a:solidFill>
                            <a:schemeClr val="tx1"/>
                          </a:solidFill>
                          <a:latin typeface="+mn-lt"/>
                          <a:ea typeface="+mn-ea"/>
                          <a:cs typeface="+mn-cs"/>
                        </a:rPr>
                        <a:t>MEDV</a:t>
                      </a:r>
                    </a:p>
                  </a:txBody>
                  <a:tcPr>
                    <a:solidFill>
                      <a:srgbClr val="99FF99"/>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Median value of owner-occupied homes in $1000 </a:t>
                      </a:r>
                    </a:p>
                  </a:txBody>
                  <a:tcPr>
                    <a:solidFill>
                      <a:srgbClr val="99FF99"/>
                    </a:solidFill>
                  </a:tcPr>
                </a:tc>
                <a:extLst>
                  <a:ext uri="{0D108BD9-81ED-4DB2-BD59-A6C34878D82A}">
                    <a16:rowId xmlns:a16="http://schemas.microsoft.com/office/drawing/2014/main" val="123990150"/>
                  </a:ext>
                </a:extLst>
              </a:tr>
            </a:tbl>
          </a:graphicData>
        </a:graphic>
      </p:graphicFrame>
    </p:spTree>
    <p:extLst>
      <p:ext uri="{BB962C8B-B14F-4D97-AF65-F5344CB8AC3E}">
        <p14:creationId xmlns:p14="http://schemas.microsoft.com/office/powerpoint/2010/main" val="103099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1FDED-95F3-4481-8CF1-5C8812BEEF2A}"/>
              </a:ext>
            </a:extLst>
          </p:cNvPr>
          <p:cNvSpPr txBox="1"/>
          <p:nvPr/>
        </p:nvSpPr>
        <p:spPr>
          <a:xfrm>
            <a:off x="196850" y="0"/>
            <a:ext cx="3429000" cy="523220"/>
          </a:xfrm>
          <a:prstGeom prst="rect">
            <a:avLst/>
          </a:prstGeom>
          <a:noFill/>
        </p:spPr>
        <p:txBody>
          <a:bodyPr wrap="square" rtlCol="0">
            <a:spAutoFit/>
          </a:bodyPr>
          <a:lstStyle/>
          <a:p>
            <a:r>
              <a:rPr lang="en-IN" sz="2800" b="1" spc="-5" dirty="0">
                <a:latin typeface="Calibri"/>
                <a:cs typeface="Calibri"/>
              </a:rPr>
              <a:t>Data</a:t>
            </a:r>
            <a:r>
              <a:rPr lang="en-IN" dirty="0"/>
              <a:t> </a:t>
            </a:r>
            <a:r>
              <a:rPr lang="en-IN" sz="2800" b="1" spc="-5" dirty="0">
                <a:latin typeface="Calibri"/>
                <a:cs typeface="Calibri"/>
              </a:rPr>
              <a:t>Exploration</a:t>
            </a:r>
          </a:p>
        </p:txBody>
      </p:sp>
      <p:sp>
        <p:nvSpPr>
          <p:cNvPr id="5" name="Text Placeholder 4">
            <a:extLst>
              <a:ext uri="{FF2B5EF4-FFF2-40B4-BE49-F238E27FC236}">
                <a16:creationId xmlns:a16="http://schemas.microsoft.com/office/drawing/2014/main" id="{7FD14B54-FBBF-4C11-8559-000121B6FEE2}"/>
              </a:ext>
            </a:extLst>
          </p:cNvPr>
          <p:cNvSpPr>
            <a:spLocks noGrp="1"/>
          </p:cNvSpPr>
          <p:nvPr>
            <p:ph type="body" idx="1"/>
          </p:nvPr>
        </p:nvSpPr>
        <p:spPr>
          <a:xfrm>
            <a:off x="-107950" y="609600"/>
            <a:ext cx="7068820" cy="3924151"/>
          </a:xfrm>
        </p:spPr>
        <p:txBody>
          <a:bodyPr/>
          <a:lstStyle/>
          <a:p>
            <a:pPr lvl="1"/>
            <a:endParaRPr lang="en-IN" sz="1500" dirty="0">
              <a:latin typeface="Calibri" panose="020F0502020204030204" pitchFamily="34" charset="0"/>
              <a:cs typeface="Calibri" panose="020F0502020204030204" pitchFamily="34" charset="0"/>
            </a:endParaRPr>
          </a:p>
          <a:p>
            <a:pPr lvl="1"/>
            <a:endParaRPr lang="en-IN" sz="1500" dirty="0">
              <a:latin typeface="Calibri" panose="020F0502020204030204" pitchFamily="34" charset="0"/>
              <a:cs typeface="Calibri" panose="020F0502020204030204" pitchFamily="34" charset="0"/>
            </a:endParaRPr>
          </a:p>
          <a:p>
            <a:pPr lvl="1"/>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lvl="1"/>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lvl="1"/>
            <a:endParaRPr lang="en-IN" sz="1500" b="1" dirty="0">
              <a:latin typeface="Calibri" panose="020F0502020204030204" pitchFamily="34" charset="0"/>
              <a:cs typeface="Calibri" panose="020F0502020204030204" pitchFamily="34" charset="0"/>
            </a:endParaRPr>
          </a:p>
          <a:p>
            <a:pPr lvl="1"/>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1E193B2D-4BA1-4E3B-8564-E9E985C7A3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74" y="609600"/>
            <a:ext cx="6968376" cy="431330"/>
          </a:xfrm>
          <a:prstGeom prst="rect">
            <a:avLst/>
          </a:prstGeom>
        </p:spPr>
      </p:pic>
      <p:pic>
        <p:nvPicPr>
          <p:cNvPr id="13" name="Picture 12">
            <a:extLst>
              <a:ext uri="{FF2B5EF4-FFF2-40B4-BE49-F238E27FC236}">
                <a16:creationId xmlns:a16="http://schemas.microsoft.com/office/drawing/2014/main" id="{DC21EC4B-64CB-4B72-8C43-8B1F3EDB8D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874" y="1295400"/>
            <a:ext cx="7212233" cy="1210306"/>
          </a:xfrm>
          <a:prstGeom prst="rect">
            <a:avLst/>
          </a:prstGeom>
        </p:spPr>
      </p:pic>
      <p:pic>
        <p:nvPicPr>
          <p:cNvPr id="15" name="Picture 14">
            <a:extLst>
              <a:ext uri="{FF2B5EF4-FFF2-40B4-BE49-F238E27FC236}">
                <a16:creationId xmlns:a16="http://schemas.microsoft.com/office/drawing/2014/main" id="{B04A23DF-F5FA-4FCC-B507-D42DCD8DFB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519" y="2571675"/>
            <a:ext cx="6722128" cy="2533725"/>
          </a:xfrm>
          <a:prstGeom prst="rect">
            <a:avLst/>
          </a:prstGeom>
        </p:spPr>
      </p:pic>
    </p:spTree>
    <p:extLst>
      <p:ext uri="{BB962C8B-B14F-4D97-AF65-F5344CB8AC3E}">
        <p14:creationId xmlns:p14="http://schemas.microsoft.com/office/powerpoint/2010/main" val="237768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1FDED-95F3-4481-8CF1-5C8812BEEF2A}"/>
              </a:ext>
            </a:extLst>
          </p:cNvPr>
          <p:cNvSpPr txBox="1"/>
          <p:nvPr/>
        </p:nvSpPr>
        <p:spPr>
          <a:xfrm>
            <a:off x="196850" y="693"/>
            <a:ext cx="4343400" cy="523220"/>
          </a:xfrm>
          <a:prstGeom prst="rect">
            <a:avLst/>
          </a:prstGeom>
          <a:noFill/>
        </p:spPr>
        <p:txBody>
          <a:bodyPr wrap="square" rtlCol="0">
            <a:spAutoFit/>
          </a:bodyPr>
          <a:lstStyle/>
          <a:p>
            <a:r>
              <a:rPr lang="en-IN" sz="2800" b="1" spc="-5" dirty="0">
                <a:latin typeface="Calibri"/>
                <a:cs typeface="Calibri"/>
              </a:rPr>
              <a:t>Data</a:t>
            </a:r>
            <a:r>
              <a:rPr lang="en-IN" dirty="0"/>
              <a:t> </a:t>
            </a:r>
            <a:r>
              <a:rPr lang="en-IN" sz="2800" b="1" spc="-5" dirty="0">
                <a:latin typeface="Calibri"/>
                <a:cs typeface="Calibri"/>
              </a:rPr>
              <a:t>Exploration – cont’d</a:t>
            </a:r>
          </a:p>
        </p:txBody>
      </p:sp>
      <p:sp>
        <p:nvSpPr>
          <p:cNvPr id="5" name="Text Placeholder 4">
            <a:extLst>
              <a:ext uri="{FF2B5EF4-FFF2-40B4-BE49-F238E27FC236}">
                <a16:creationId xmlns:a16="http://schemas.microsoft.com/office/drawing/2014/main" id="{7FD14B54-FBBF-4C11-8559-000121B6FEE2}"/>
              </a:ext>
            </a:extLst>
          </p:cNvPr>
          <p:cNvSpPr>
            <a:spLocks noGrp="1"/>
          </p:cNvSpPr>
          <p:nvPr>
            <p:ph type="body" idx="1"/>
          </p:nvPr>
        </p:nvSpPr>
        <p:spPr>
          <a:xfrm>
            <a:off x="-107950" y="609600"/>
            <a:ext cx="7068820" cy="3924151"/>
          </a:xfrm>
        </p:spPr>
        <p:txBody>
          <a:bodyPr/>
          <a:lstStyle/>
          <a:p>
            <a:pPr lvl="1"/>
            <a:endParaRPr lang="en-IN" sz="1500" dirty="0">
              <a:latin typeface="Calibri" panose="020F0502020204030204" pitchFamily="34" charset="0"/>
              <a:cs typeface="Calibri" panose="020F0502020204030204" pitchFamily="34" charset="0"/>
            </a:endParaRPr>
          </a:p>
          <a:p>
            <a:pPr lvl="1"/>
            <a:endParaRPr lang="en-IN" sz="1500" dirty="0">
              <a:latin typeface="Calibri" panose="020F0502020204030204" pitchFamily="34" charset="0"/>
              <a:cs typeface="Calibri" panose="020F0502020204030204" pitchFamily="34" charset="0"/>
            </a:endParaRPr>
          </a:p>
          <a:p>
            <a:pPr lvl="1"/>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lvl="1"/>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lvl="1"/>
            <a:endParaRPr lang="en-IN" sz="1500" b="1" dirty="0">
              <a:latin typeface="Calibri" panose="020F0502020204030204" pitchFamily="34" charset="0"/>
              <a:cs typeface="Calibri" panose="020F0502020204030204" pitchFamily="34" charset="0"/>
            </a:endParaRPr>
          </a:p>
          <a:p>
            <a:pPr lvl="1"/>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F8D6564-634F-43CB-9A52-746E30ADFB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850" y="780975"/>
            <a:ext cx="7382207" cy="3839156"/>
          </a:xfrm>
          <a:prstGeom prst="rect">
            <a:avLst/>
          </a:prstGeom>
        </p:spPr>
      </p:pic>
    </p:spTree>
    <p:extLst>
      <p:ext uri="{BB962C8B-B14F-4D97-AF65-F5344CB8AC3E}">
        <p14:creationId xmlns:p14="http://schemas.microsoft.com/office/powerpoint/2010/main" val="395134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90E5-26D7-4AAD-92C9-FFC35C6753B4}"/>
              </a:ext>
            </a:extLst>
          </p:cNvPr>
          <p:cNvSpPr>
            <a:spLocks noGrp="1"/>
          </p:cNvSpPr>
          <p:nvPr>
            <p:ph type="title"/>
          </p:nvPr>
        </p:nvSpPr>
        <p:spPr>
          <a:xfrm>
            <a:off x="61059" y="116582"/>
            <a:ext cx="7440731" cy="707886"/>
          </a:xfrm>
        </p:spPr>
        <p:txBody>
          <a:bodyPr/>
          <a:lstStyle/>
          <a:p>
            <a:r>
              <a:rPr lang="en-IN" dirty="0"/>
              <a:t>Data Exploration – Histograms</a:t>
            </a:r>
            <a:br>
              <a:rPr lang="en-IN" dirty="0"/>
            </a:br>
            <a:endParaRPr lang="en-IN" dirty="0"/>
          </a:p>
        </p:txBody>
      </p:sp>
      <p:pic>
        <p:nvPicPr>
          <p:cNvPr id="25" name="Picture 24">
            <a:extLst>
              <a:ext uri="{FF2B5EF4-FFF2-40B4-BE49-F238E27FC236}">
                <a16:creationId xmlns:a16="http://schemas.microsoft.com/office/drawing/2014/main" id="{503D6690-AE67-43FF-8394-DB81DA871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50" y="545306"/>
            <a:ext cx="3200400" cy="2209800"/>
          </a:xfrm>
          <a:prstGeom prst="rect">
            <a:avLst/>
          </a:prstGeom>
        </p:spPr>
      </p:pic>
      <p:pic>
        <p:nvPicPr>
          <p:cNvPr id="27" name="Picture 26">
            <a:extLst>
              <a:ext uri="{FF2B5EF4-FFF2-40B4-BE49-F238E27FC236}">
                <a16:creationId xmlns:a16="http://schemas.microsoft.com/office/drawing/2014/main" id="{5C37C28B-155B-40D7-B61D-3089ECE28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0650" y="545306"/>
            <a:ext cx="3124200" cy="2274094"/>
          </a:xfrm>
          <a:prstGeom prst="rect">
            <a:avLst/>
          </a:prstGeom>
        </p:spPr>
      </p:pic>
      <p:pic>
        <p:nvPicPr>
          <p:cNvPr id="29" name="Picture 28">
            <a:extLst>
              <a:ext uri="{FF2B5EF4-FFF2-40B4-BE49-F238E27FC236}">
                <a16:creationId xmlns:a16="http://schemas.microsoft.com/office/drawing/2014/main" id="{57EE2A75-B6D2-47F3-B81C-8690646E7D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59" y="2667000"/>
            <a:ext cx="3488591" cy="2460844"/>
          </a:xfrm>
          <a:prstGeom prst="rect">
            <a:avLst/>
          </a:prstGeom>
        </p:spPr>
      </p:pic>
      <p:pic>
        <p:nvPicPr>
          <p:cNvPr id="31" name="Picture 30">
            <a:extLst>
              <a:ext uri="{FF2B5EF4-FFF2-40B4-BE49-F238E27FC236}">
                <a16:creationId xmlns:a16="http://schemas.microsoft.com/office/drawing/2014/main" id="{E11C90F7-0126-49F0-8747-21EAA7EEE0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0650" y="2755106"/>
            <a:ext cx="3124200" cy="2372738"/>
          </a:xfrm>
          <a:prstGeom prst="rect">
            <a:avLst/>
          </a:prstGeom>
        </p:spPr>
      </p:pic>
    </p:spTree>
    <p:extLst>
      <p:ext uri="{BB962C8B-B14F-4D97-AF65-F5344CB8AC3E}">
        <p14:creationId xmlns:p14="http://schemas.microsoft.com/office/powerpoint/2010/main" val="31123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C463-8F92-414A-8214-B3598ABF17B3}"/>
              </a:ext>
            </a:extLst>
          </p:cNvPr>
          <p:cNvSpPr>
            <a:spLocks noGrp="1"/>
          </p:cNvSpPr>
          <p:nvPr>
            <p:ph type="title"/>
          </p:nvPr>
        </p:nvSpPr>
        <p:spPr>
          <a:xfrm>
            <a:off x="61059" y="116582"/>
            <a:ext cx="7440731" cy="353943"/>
          </a:xfrm>
        </p:spPr>
        <p:txBody>
          <a:bodyPr/>
          <a:lstStyle/>
          <a:p>
            <a:r>
              <a:rPr lang="en-IN" dirty="0"/>
              <a:t>Data Exploration – Boxplots</a:t>
            </a:r>
          </a:p>
        </p:txBody>
      </p:sp>
      <p:pic>
        <p:nvPicPr>
          <p:cNvPr id="5" name="Picture 4">
            <a:extLst>
              <a:ext uri="{FF2B5EF4-FFF2-40B4-BE49-F238E27FC236}">
                <a16:creationId xmlns:a16="http://schemas.microsoft.com/office/drawing/2014/main" id="{37EC8D34-1B03-4913-8DF5-AC7F5206B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59" y="609600"/>
            <a:ext cx="3177653" cy="2398987"/>
          </a:xfrm>
          <a:prstGeom prst="rect">
            <a:avLst/>
          </a:prstGeom>
        </p:spPr>
      </p:pic>
      <p:pic>
        <p:nvPicPr>
          <p:cNvPr id="7" name="Picture 6">
            <a:extLst>
              <a:ext uri="{FF2B5EF4-FFF2-40B4-BE49-F238E27FC236}">
                <a16:creationId xmlns:a16="http://schemas.microsoft.com/office/drawing/2014/main" id="{778299AE-8084-4832-B8AC-A49F5FF2D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5981" y="686785"/>
            <a:ext cx="3149062" cy="2244615"/>
          </a:xfrm>
          <a:prstGeom prst="rect">
            <a:avLst/>
          </a:prstGeom>
        </p:spPr>
      </p:pic>
      <p:pic>
        <p:nvPicPr>
          <p:cNvPr id="9" name="Picture 8">
            <a:extLst>
              <a:ext uri="{FF2B5EF4-FFF2-40B4-BE49-F238E27FC236}">
                <a16:creationId xmlns:a16="http://schemas.microsoft.com/office/drawing/2014/main" id="{59B2C644-5679-4B78-95E4-78532CDB3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44" y="2823012"/>
            <a:ext cx="3154468" cy="2560757"/>
          </a:xfrm>
          <a:prstGeom prst="rect">
            <a:avLst/>
          </a:prstGeom>
        </p:spPr>
      </p:pic>
      <p:pic>
        <p:nvPicPr>
          <p:cNvPr id="11" name="Picture 10">
            <a:extLst>
              <a:ext uri="{FF2B5EF4-FFF2-40B4-BE49-F238E27FC236}">
                <a16:creationId xmlns:a16="http://schemas.microsoft.com/office/drawing/2014/main" id="{9801992D-BF99-4A65-8B8A-E7E282002D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0084" y="2854216"/>
            <a:ext cx="2960856" cy="2403584"/>
          </a:xfrm>
          <a:prstGeom prst="rect">
            <a:avLst/>
          </a:prstGeom>
        </p:spPr>
      </p:pic>
    </p:spTree>
    <p:extLst>
      <p:ext uri="{BB962C8B-B14F-4D97-AF65-F5344CB8AC3E}">
        <p14:creationId xmlns:p14="http://schemas.microsoft.com/office/powerpoint/2010/main" val="78057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3037-20A0-4B98-9C0C-1B1F4004E24A}"/>
              </a:ext>
            </a:extLst>
          </p:cNvPr>
          <p:cNvSpPr>
            <a:spLocks noGrp="1"/>
          </p:cNvSpPr>
          <p:nvPr>
            <p:ph type="title"/>
          </p:nvPr>
        </p:nvSpPr>
        <p:spPr>
          <a:xfrm>
            <a:off x="78703" y="76200"/>
            <a:ext cx="7440731" cy="353943"/>
          </a:xfrm>
        </p:spPr>
        <p:txBody>
          <a:bodyPr/>
          <a:lstStyle/>
          <a:p>
            <a:r>
              <a:rPr lang="en-IN" dirty="0"/>
              <a:t>Data Exploration – Study of Potential Variables </a:t>
            </a:r>
          </a:p>
        </p:txBody>
      </p:sp>
      <p:graphicFrame>
        <p:nvGraphicFramePr>
          <p:cNvPr id="4" name="Table 3">
            <a:extLst>
              <a:ext uri="{FF2B5EF4-FFF2-40B4-BE49-F238E27FC236}">
                <a16:creationId xmlns:a16="http://schemas.microsoft.com/office/drawing/2014/main" id="{FECB96AA-10EA-499A-88C7-9DB9EBD64EA4}"/>
              </a:ext>
            </a:extLst>
          </p:cNvPr>
          <p:cNvGraphicFramePr>
            <a:graphicFrameLocks noGrp="1"/>
          </p:cNvGraphicFramePr>
          <p:nvPr>
            <p:extLst>
              <p:ext uri="{D42A27DB-BD31-4B8C-83A1-F6EECF244321}">
                <p14:modId xmlns:p14="http://schemas.microsoft.com/office/powerpoint/2010/main" val="2958517946"/>
              </p:ext>
            </p:extLst>
          </p:nvPr>
        </p:nvGraphicFramePr>
        <p:xfrm>
          <a:off x="0" y="533399"/>
          <a:ext cx="7556500" cy="1245870"/>
        </p:xfrm>
        <a:graphic>
          <a:graphicData uri="http://schemas.openxmlformats.org/drawingml/2006/table">
            <a:tbl>
              <a:tblPr firstRow="1" bandRow="1">
                <a:tableStyleId>{5C22544A-7EE6-4342-B048-85BDC9FD1C3A}</a:tableStyleId>
              </a:tblPr>
              <a:tblGrid>
                <a:gridCol w="3778250">
                  <a:extLst>
                    <a:ext uri="{9D8B030D-6E8A-4147-A177-3AD203B41FA5}">
                      <a16:colId xmlns:a16="http://schemas.microsoft.com/office/drawing/2014/main" val="1094789135"/>
                    </a:ext>
                  </a:extLst>
                </a:gridCol>
                <a:gridCol w="3778250">
                  <a:extLst>
                    <a:ext uri="{9D8B030D-6E8A-4147-A177-3AD203B41FA5}">
                      <a16:colId xmlns:a16="http://schemas.microsoft.com/office/drawing/2014/main" val="3803528020"/>
                    </a:ext>
                  </a:extLst>
                </a:gridCol>
              </a:tblGrid>
              <a:tr h="228601">
                <a:tc gridSpan="2">
                  <a:txBody>
                    <a:bodyPr/>
                    <a:lstStyle/>
                    <a:p>
                      <a:r>
                        <a:rPr lang="en-IN" sz="1200" b="1" dirty="0"/>
                        <a:t>CRIME RATE PER TOWN (CRIM)</a:t>
                      </a:r>
                    </a:p>
                  </a:txBody>
                  <a:tcPr>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tc>
                <a:extLst>
                  <a:ext uri="{0D108BD9-81ED-4DB2-BD59-A6C34878D82A}">
                    <a16:rowId xmlns:a16="http://schemas.microsoft.com/office/drawing/2014/main" val="1071362481"/>
                  </a:ext>
                </a:extLst>
              </a:tr>
              <a:tr h="323850">
                <a:tc>
                  <a:txBody>
                    <a:bodyPr/>
                    <a:lstStyle/>
                    <a:p>
                      <a:r>
                        <a:rPr lang="en-IN" sz="1300" b="1" dirty="0"/>
                        <a:t>CRIM &lt;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300" b="1" dirty="0"/>
                        <a:t>435 Observations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66288126"/>
                  </a:ext>
                </a:extLst>
              </a:tr>
              <a:tr h="323850">
                <a:tc>
                  <a:txBody>
                    <a:bodyPr/>
                    <a:lstStyle/>
                    <a:p>
                      <a:r>
                        <a:rPr lang="en-IN" sz="1300" b="1" dirty="0"/>
                        <a:t>CRIM &gt; 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300" b="1" dirty="0"/>
                        <a:t>4 Observations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9666567"/>
                  </a:ext>
                </a:extLst>
              </a:tr>
              <a:tr h="323850">
                <a:tc>
                  <a:txBody>
                    <a:bodyPr/>
                    <a:lstStyle/>
                    <a:p>
                      <a:r>
                        <a:rPr lang="en-IN" sz="1300" b="1" dirty="0"/>
                        <a:t>CRIM &gt; 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300" b="1" dirty="0"/>
                        <a:t> 1 Observation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436879151"/>
                  </a:ext>
                </a:extLst>
              </a:tr>
            </a:tbl>
          </a:graphicData>
        </a:graphic>
      </p:graphicFrame>
      <p:graphicFrame>
        <p:nvGraphicFramePr>
          <p:cNvPr id="5" name="Table 4">
            <a:extLst>
              <a:ext uri="{FF2B5EF4-FFF2-40B4-BE49-F238E27FC236}">
                <a16:creationId xmlns:a16="http://schemas.microsoft.com/office/drawing/2014/main" id="{74388839-C611-4B87-A79A-EFE736E283FB}"/>
              </a:ext>
            </a:extLst>
          </p:cNvPr>
          <p:cNvGraphicFramePr>
            <a:graphicFrameLocks noGrp="1"/>
          </p:cNvGraphicFramePr>
          <p:nvPr>
            <p:extLst>
              <p:ext uri="{D42A27DB-BD31-4B8C-83A1-F6EECF244321}">
                <p14:modId xmlns:p14="http://schemas.microsoft.com/office/powerpoint/2010/main" val="3474427676"/>
              </p:ext>
            </p:extLst>
          </p:nvPr>
        </p:nvGraphicFramePr>
        <p:xfrm>
          <a:off x="0" y="1779269"/>
          <a:ext cx="7556500" cy="1432560"/>
        </p:xfrm>
        <a:graphic>
          <a:graphicData uri="http://schemas.openxmlformats.org/drawingml/2006/table">
            <a:tbl>
              <a:tblPr firstRow="1" bandRow="1">
                <a:tableStyleId>{5C22544A-7EE6-4342-B048-85BDC9FD1C3A}</a:tableStyleId>
              </a:tblPr>
              <a:tblGrid>
                <a:gridCol w="3778250">
                  <a:extLst>
                    <a:ext uri="{9D8B030D-6E8A-4147-A177-3AD203B41FA5}">
                      <a16:colId xmlns:a16="http://schemas.microsoft.com/office/drawing/2014/main" val="4097117174"/>
                    </a:ext>
                  </a:extLst>
                </a:gridCol>
                <a:gridCol w="3778250">
                  <a:extLst>
                    <a:ext uri="{9D8B030D-6E8A-4147-A177-3AD203B41FA5}">
                      <a16:colId xmlns:a16="http://schemas.microsoft.com/office/drawing/2014/main" val="998860971"/>
                    </a:ext>
                  </a:extLst>
                </a:gridCol>
              </a:tblGrid>
              <a:tr h="274320">
                <a:tc gridSpan="2">
                  <a:txBody>
                    <a:bodyPr/>
                    <a:lstStyle/>
                    <a:p>
                      <a:pPr marL="0"/>
                      <a:r>
                        <a:rPr lang="en-IN" sz="1200" b="1" dirty="0">
                          <a:solidFill>
                            <a:schemeClr val="lt1"/>
                          </a:solidFill>
                          <a:latin typeface="+mn-lt"/>
                          <a:ea typeface="+mn-ea"/>
                          <a:cs typeface="+mn-cs"/>
                        </a:rPr>
                        <a:t>AVERAGE NUMBER OF ROOMS (RM)</a:t>
                      </a:r>
                    </a:p>
                  </a:txBody>
                  <a:tcPr>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a:p>
                  </a:txBody>
                  <a:tcPr/>
                </a:tc>
                <a:extLst>
                  <a:ext uri="{0D108BD9-81ED-4DB2-BD59-A6C34878D82A}">
                    <a16:rowId xmlns:a16="http://schemas.microsoft.com/office/drawing/2014/main" val="1759040628"/>
                  </a:ext>
                </a:extLst>
              </a:tr>
              <a:tr h="274320">
                <a:tc>
                  <a:txBody>
                    <a:bodyPr/>
                    <a:lstStyle/>
                    <a:p>
                      <a:pPr marL="0"/>
                      <a:r>
                        <a:rPr lang="en-IN" sz="1300" b="1" dirty="0">
                          <a:solidFill>
                            <a:schemeClr val="dk1"/>
                          </a:solidFill>
                          <a:latin typeface="+mn-lt"/>
                          <a:ea typeface="+mn-ea"/>
                          <a:cs typeface="+mn-cs"/>
                        </a:rPr>
                        <a:t>RM &gt;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r>
                        <a:rPr lang="en-IN" sz="1300" b="1" dirty="0">
                          <a:solidFill>
                            <a:schemeClr val="dk1"/>
                          </a:solidFill>
                          <a:latin typeface="+mn-lt"/>
                          <a:ea typeface="+mn-ea"/>
                          <a:cs typeface="+mn-cs"/>
                        </a:rPr>
                        <a:t>64 Observations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43697525"/>
                  </a:ext>
                </a:extLst>
              </a:tr>
              <a:tr h="274320">
                <a:tc>
                  <a:txBody>
                    <a:bodyPr/>
                    <a:lstStyle/>
                    <a:p>
                      <a:pPr marL="0"/>
                      <a:r>
                        <a:rPr lang="en-IN" sz="1300" b="1" dirty="0">
                          <a:solidFill>
                            <a:schemeClr val="dk1"/>
                          </a:solidFill>
                          <a:latin typeface="+mn-lt"/>
                          <a:ea typeface="+mn-ea"/>
                          <a:cs typeface="+mn-cs"/>
                        </a:rPr>
                        <a:t>RM &gt;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r>
                        <a:rPr lang="en-IN" sz="1300" b="1" dirty="0">
                          <a:solidFill>
                            <a:schemeClr val="dk1"/>
                          </a:solidFill>
                          <a:latin typeface="+mn-lt"/>
                          <a:ea typeface="+mn-ea"/>
                          <a:cs typeface="+mn-cs"/>
                        </a:rPr>
                        <a:t>13 Observations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65651190"/>
                  </a:ext>
                </a:extLst>
              </a:tr>
              <a:tr h="274320">
                <a:tc>
                  <a:txBody>
                    <a:bodyPr/>
                    <a:lstStyle/>
                    <a:p>
                      <a:pPr marL="0"/>
                      <a:r>
                        <a:rPr lang="en-IN" sz="1300" b="1" dirty="0">
                          <a:solidFill>
                            <a:schemeClr val="dk1"/>
                          </a:solidFill>
                          <a:latin typeface="+mn-lt"/>
                          <a:ea typeface="+mn-ea"/>
                          <a:cs typeface="+mn-cs"/>
                        </a:rPr>
                        <a:t>RM &lt;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r>
                        <a:rPr lang="en-IN" sz="1300" b="1" dirty="0">
                          <a:solidFill>
                            <a:schemeClr val="dk1"/>
                          </a:solidFill>
                          <a:latin typeface="+mn-lt"/>
                          <a:ea typeface="+mn-ea"/>
                          <a:cs typeface="+mn-cs"/>
                        </a:rPr>
                        <a:t>2 Observations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2810209"/>
                  </a:ext>
                </a:extLst>
              </a:tr>
              <a:tr h="274320">
                <a:tc>
                  <a:txBody>
                    <a:bodyPr/>
                    <a:lstStyle/>
                    <a:p>
                      <a:pPr marL="0"/>
                      <a:r>
                        <a:rPr lang="en-IN" sz="1300" b="1" dirty="0">
                          <a:solidFill>
                            <a:schemeClr val="dk1"/>
                          </a:solidFill>
                          <a:latin typeface="+mn-lt"/>
                          <a:ea typeface="+mn-ea"/>
                          <a:cs typeface="+mn-cs"/>
                        </a:rPr>
                        <a:t>RM &lt;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r>
                        <a:rPr lang="en-IN" sz="1300" b="1" dirty="0">
                          <a:solidFill>
                            <a:schemeClr val="dk1"/>
                          </a:solidFill>
                          <a:latin typeface="+mn-lt"/>
                          <a:ea typeface="+mn-ea"/>
                          <a:cs typeface="+mn-cs"/>
                        </a:rPr>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39048221"/>
                  </a:ext>
                </a:extLst>
              </a:tr>
            </a:tbl>
          </a:graphicData>
        </a:graphic>
      </p:graphicFrame>
      <p:graphicFrame>
        <p:nvGraphicFramePr>
          <p:cNvPr id="6" name="Table 5">
            <a:extLst>
              <a:ext uri="{FF2B5EF4-FFF2-40B4-BE49-F238E27FC236}">
                <a16:creationId xmlns:a16="http://schemas.microsoft.com/office/drawing/2014/main" id="{672AD82E-8ADF-40FF-905C-5EDC2E9EDF92}"/>
              </a:ext>
            </a:extLst>
          </p:cNvPr>
          <p:cNvGraphicFramePr>
            <a:graphicFrameLocks noGrp="1"/>
          </p:cNvGraphicFramePr>
          <p:nvPr>
            <p:extLst>
              <p:ext uri="{D42A27DB-BD31-4B8C-83A1-F6EECF244321}">
                <p14:modId xmlns:p14="http://schemas.microsoft.com/office/powerpoint/2010/main" val="2956223460"/>
              </p:ext>
            </p:extLst>
          </p:nvPr>
        </p:nvGraphicFramePr>
        <p:xfrm>
          <a:off x="0" y="3211829"/>
          <a:ext cx="7556500" cy="853519"/>
        </p:xfrm>
        <a:graphic>
          <a:graphicData uri="http://schemas.openxmlformats.org/drawingml/2006/table">
            <a:tbl>
              <a:tblPr firstRow="1" bandRow="1">
                <a:tableStyleId>{5C22544A-7EE6-4342-B048-85BDC9FD1C3A}</a:tableStyleId>
              </a:tblPr>
              <a:tblGrid>
                <a:gridCol w="3778250">
                  <a:extLst>
                    <a:ext uri="{9D8B030D-6E8A-4147-A177-3AD203B41FA5}">
                      <a16:colId xmlns:a16="http://schemas.microsoft.com/office/drawing/2014/main" val="3148491495"/>
                    </a:ext>
                  </a:extLst>
                </a:gridCol>
                <a:gridCol w="3778250">
                  <a:extLst>
                    <a:ext uri="{9D8B030D-6E8A-4147-A177-3AD203B41FA5}">
                      <a16:colId xmlns:a16="http://schemas.microsoft.com/office/drawing/2014/main" val="1470775701"/>
                    </a:ext>
                  </a:extLst>
                </a:gridCol>
              </a:tblGrid>
              <a:tr h="261308">
                <a:tc gridSpan="2">
                  <a:txBody>
                    <a:bodyPr/>
                    <a:lstStyle/>
                    <a:p>
                      <a:pPr marL="0"/>
                      <a:r>
                        <a:rPr lang="en-IN" sz="1200" b="1" dirty="0">
                          <a:solidFill>
                            <a:schemeClr val="lt1"/>
                          </a:solidFill>
                          <a:latin typeface="+mn-lt"/>
                          <a:ea typeface="+mn-ea"/>
                          <a:cs typeface="+mn-cs"/>
                        </a:rPr>
                        <a:t>BOUND THE CHARLES RIVER OR NOT (CHAS)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tc>
                <a:extLst>
                  <a:ext uri="{0D108BD9-81ED-4DB2-BD59-A6C34878D82A}">
                    <a16:rowId xmlns:a16="http://schemas.microsoft.com/office/drawing/2014/main" val="4158361763"/>
                  </a:ext>
                </a:extLst>
              </a:tr>
              <a:tr h="275825">
                <a:tc>
                  <a:txBody>
                    <a:bodyPr/>
                    <a:lstStyle/>
                    <a:p>
                      <a:pPr marL="0"/>
                      <a:r>
                        <a:rPr lang="en-IN" sz="1300" b="1" dirty="0">
                          <a:solidFill>
                            <a:schemeClr val="dk1"/>
                          </a:solidFill>
                          <a:latin typeface="+mn-lt"/>
                          <a:ea typeface="+mn-ea"/>
                          <a:cs typeface="+mn-cs"/>
                        </a:rPr>
                        <a:t>CHAS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marL="0"/>
                      <a:r>
                        <a:rPr lang="en-IN" sz="1300" b="1" dirty="0">
                          <a:solidFill>
                            <a:schemeClr val="dk1"/>
                          </a:solidFill>
                          <a:latin typeface="+mn-lt"/>
                          <a:ea typeface="+mn-ea"/>
                          <a:cs typeface="+mn-cs"/>
                        </a:rPr>
                        <a:t>32 Observations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1436526523"/>
                  </a:ext>
                </a:extLst>
              </a:tr>
              <a:tr h="289639">
                <a:tc>
                  <a:txBody>
                    <a:bodyPr/>
                    <a:lstStyle/>
                    <a:p>
                      <a:pPr marL="0"/>
                      <a:r>
                        <a:rPr lang="en-IN" sz="1300" b="1" dirty="0">
                          <a:solidFill>
                            <a:schemeClr val="dk1"/>
                          </a:solidFill>
                          <a:latin typeface="+mn-lt"/>
                          <a:ea typeface="+mn-ea"/>
                          <a:cs typeface="+mn-cs"/>
                        </a:rPr>
                        <a:t>CHAS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marL="0"/>
                      <a:r>
                        <a:rPr lang="en-IN" sz="1300" b="1" dirty="0">
                          <a:solidFill>
                            <a:schemeClr val="dk1"/>
                          </a:solidFill>
                          <a:latin typeface="+mn-lt"/>
                          <a:ea typeface="+mn-ea"/>
                          <a:cs typeface="+mn-cs"/>
                        </a:rPr>
                        <a:t>452 Observations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19549681"/>
                  </a:ext>
                </a:extLst>
              </a:tr>
            </a:tbl>
          </a:graphicData>
        </a:graphic>
      </p:graphicFrame>
      <p:graphicFrame>
        <p:nvGraphicFramePr>
          <p:cNvPr id="7" name="Table 6">
            <a:extLst>
              <a:ext uri="{FF2B5EF4-FFF2-40B4-BE49-F238E27FC236}">
                <a16:creationId xmlns:a16="http://schemas.microsoft.com/office/drawing/2014/main" id="{A49A6CCD-5AA6-4FFD-BA21-9A13E1D42AAD}"/>
              </a:ext>
            </a:extLst>
          </p:cNvPr>
          <p:cNvGraphicFramePr>
            <a:graphicFrameLocks noGrp="1"/>
          </p:cNvGraphicFramePr>
          <p:nvPr>
            <p:extLst>
              <p:ext uri="{D42A27DB-BD31-4B8C-83A1-F6EECF244321}">
                <p14:modId xmlns:p14="http://schemas.microsoft.com/office/powerpoint/2010/main" val="57630905"/>
              </p:ext>
            </p:extLst>
          </p:nvPr>
        </p:nvGraphicFramePr>
        <p:xfrm>
          <a:off x="0" y="4065348"/>
          <a:ext cx="7556500" cy="1113490"/>
        </p:xfrm>
        <a:graphic>
          <a:graphicData uri="http://schemas.openxmlformats.org/drawingml/2006/table">
            <a:tbl>
              <a:tblPr firstRow="1" bandRow="1">
                <a:tableStyleId>{5C22544A-7EE6-4342-B048-85BDC9FD1C3A}</a:tableStyleId>
              </a:tblPr>
              <a:tblGrid>
                <a:gridCol w="3778250">
                  <a:extLst>
                    <a:ext uri="{9D8B030D-6E8A-4147-A177-3AD203B41FA5}">
                      <a16:colId xmlns:a16="http://schemas.microsoft.com/office/drawing/2014/main" val="4125181212"/>
                    </a:ext>
                  </a:extLst>
                </a:gridCol>
                <a:gridCol w="3778250">
                  <a:extLst>
                    <a:ext uri="{9D8B030D-6E8A-4147-A177-3AD203B41FA5}">
                      <a16:colId xmlns:a16="http://schemas.microsoft.com/office/drawing/2014/main" val="4142364205"/>
                    </a:ext>
                  </a:extLst>
                </a:gridCol>
              </a:tblGrid>
              <a:tr h="318966">
                <a:tc gridSpan="2">
                  <a:txBody>
                    <a:bodyPr/>
                    <a:lstStyle/>
                    <a:p>
                      <a:pPr marL="0"/>
                      <a:r>
                        <a:rPr lang="en-IN" sz="1200" b="1" dirty="0">
                          <a:solidFill>
                            <a:schemeClr val="lt1"/>
                          </a:solidFill>
                          <a:latin typeface="+mn-lt"/>
                          <a:ea typeface="+mn-ea"/>
                          <a:cs typeface="+mn-cs"/>
                        </a:rPr>
                        <a:t>FULL-VALUE PROPERTY TAX RATE PER $ 10,000 (TAX)</a:t>
                      </a:r>
                    </a:p>
                  </a:txBody>
                  <a:tcPr>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tc>
                <a:extLst>
                  <a:ext uri="{0D108BD9-81ED-4DB2-BD59-A6C34878D82A}">
                    <a16:rowId xmlns:a16="http://schemas.microsoft.com/office/drawing/2014/main" val="4294467074"/>
                  </a:ext>
                </a:extLst>
              </a:tr>
              <a:tr h="397262">
                <a:tc>
                  <a:txBody>
                    <a:bodyPr/>
                    <a:lstStyle/>
                    <a:p>
                      <a:pPr marL="0"/>
                      <a:r>
                        <a:rPr lang="en-IN" sz="1300" b="1" dirty="0">
                          <a:solidFill>
                            <a:schemeClr val="dk1"/>
                          </a:solidFill>
                          <a:latin typeface="+mn-lt"/>
                          <a:ea typeface="+mn-ea"/>
                          <a:cs typeface="+mn-cs"/>
                        </a:rPr>
                        <a:t>TAX &gt; 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marL="0"/>
                      <a:r>
                        <a:rPr lang="en-IN" sz="1300" b="1" dirty="0">
                          <a:solidFill>
                            <a:schemeClr val="dk1"/>
                          </a:solidFill>
                          <a:latin typeface="+mn-lt"/>
                          <a:ea typeface="+mn-ea"/>
                          <a:cs typeface="+mn-cs"/>
                        </a:rPr>
                        <a:t>137 Observations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4161507495"/>
                  </a:ext>
                </a:extLst>
              </a:tr>
              <a:tr h="397262">
                <a:tc>
                  <a:txBody>
                    <a:bodyPr/>
                    <a:lstStyle/>
                    <a:p>
                      <a:pPr marL="0"/>
                      <a:r>
                        <a:rPr lang="en-IN" sz="1300" b="1" dirty="0">
                          <a:solidFill>
                            <a:schemeClr val="dk1"/>
                          </a:solidFill>
                          <a:latin typeface="+mn-lt"/>
                          <a:ea typeface="+mn-ea"/>
                          <a:cs typeface="+mn-cs"/>
                        </a:rPr>
                        <a:t>TAX &lt; 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marL="0"/>
                      <a:r>
                        <a:rPr lang="en-IN" sz="1300" b="1" dirty="0">
                          <a:solidFill>
                            <a:schemeClr val="dk1"/>
                          </a:solidFill>
                          <a:latin typeface="+mn-lt"/>
                          <a:ea typeface="+mn-ea"/>
                          <a:cs typeface="+mn-cs"/>
                        </a:rPr>
                        <a:t>69 Observations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340587196"/>
                  </a:ext>
                </a:extLst>
              </a:tr>
            </a:tbl>
          </a:graphicData>
        </a:graphic>
      </p:graphicFrame>
    </p:spTree>
    <p:extLst>
      <p:ext uri="{BB962C8B-B14F-4D97-AF65-F5344CB8AC3E}">
        <p14:creationId xmlns:p14="http://schemas.microsoft.com/office/powerpoint/2010/main" val="2044344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2385</TotalTime>
  <Words>1643</Words>
  <Application>Microsoft Office PowerPoint</Application>
  <PresentationFormat>Custom</PresentationFormat>
  <Paragraphs>273</Paragraphs>
  <Slides>27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Data Exploration – Histograms </vt:lpstr>
      <vt:lpstr>Data Exploration – Boxplots</vt:lpstr>
      <vt:lpstr>Data Exploration – Study of Potential Variables </vt:lpstr>
      <vt:lpstr>PowerPoint Presentation</vt:lpstr>
      <vt:lpstr>Data Preparation – Missing Value Treatment </vt:lpstr>
      <vt:lpstr>Data Preparation – Outlier Treatment</vt:lpstr>
      <vt:lpstr>Data Preparation – Outlier Treatment</vt:lpstr>
      <vt:lpstr>Data Preparation – cont’d</vt:lpstr>
      <vt:lpstr>Model Building: Data partition </vt:lpstr>
      <vt:lpstr>Model Building : Log transformation of MEDV</vt:lpstr>
      <vt:lpstr>Model Building : Multiple linear regression model</vt:lpstr>
      <vt:lpstr>Model Summary</vt:lpstr>
      <vt:lpstr>Performance of the Model</vt:lpstr>
      <vt:lpstr>Performance of the Model (cont’d)</vt:lpstr>
      <vt:lpstr>Model Diagnostics </vt:lpstr>
      <vt:lpstr>Model Diagnostics (cont’d)</vt:lpstr>
      <vt:lpstr>Model Diagnostics (cont’d)</vt:lpstr>
      <vt:lpstr>Final Conclusion of the Project- Insights derived and Recommendation </vt:lpstr>
      <vt:lpstr>Final Conclusion of the Project- Insights derived and Recommendation  </vt:lpstr>
      <vt:lpstr> 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Family</dc:creator>
  <cp:lastModifiedBy>varshaofficial15@outlook.com</cp:lastModifiedBy>
  <cp:revision>164</cp:revision>
  <dcterms:created xsi:type="dcterms:W3CDTF">2016-10-04T08:45:08Z</dcterms:created>
  <dcterms:modified xsi:type="dcterms:W3CDTF">2018-02-26T09:34:47Z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2016-09-14T00:00:00Z</vt:filetime>
  </property>
  <property fmtid="{D5CDD505-2E9C-101B-9397-08002B2CF9AE}" pid="3" name="Creator">
    <vt:lpwstr>Online2PDF.com</vt:lpwstr>
  </property>
  <property fmtid="{D5CDD505-2E9C-101B-9397-08002B2CF9AE}" pid="4" name="LastSaved">
    <vt:filetime>2016-10-04T00:00:00Z</vt:filetime>
  </property>
</Properties>
</file>