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70" r:id="rId5"/>
    <p:sldId id="257" r:id="rId6"/>
    <p:sldId id="258" r:id="rId7"/>
    <p:sldId id="259" r:id="rId8"/>
    <p:sldId id="260" r:id="rId9"/>
    <p:sldId id="261" r:id="rId10"/>
    <p:sldId id="267" r:id="rId11"/>
    <p:sldId id="263" r:id="rId12"/>
    <p:sldId id="264" r:id="rId13"/>
    <p:sldId id="265" r:id="rId14"/>
    <p:sldId id="266" r:id="rId15"/>
    <p:sldId id="269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72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新冠百科图谱</a:t>
            </a:r>
            <a:r>
              <a:rPr lang="en-US" altLang="zh-CN"/>
              <a:t>v0.2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7115" y="700405"/>
            <a:ext cx="10864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8. </a:t>
            </a:r>
            <a:r>
              <a:rPr lang="en-US" altLang="zh-CN" sz="2400"/>
              <a:t>property value</a:t>
            </a:r>
            <a:r>
              <a:rPr lang="zh-CN" altLang="en-US" sz="2400"/>
              <a:t>补全：</a:t>
            </a:r>
            <a:r>
              <a:rPr lang="en-US" altLang="zh-CN" sz="2400"/>
              <a:t>infobox, summary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1047115" y="1458595"/>
            <a:ext cx="94602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1&gt; infobox</a:t>
            </a:r>
            <a:r>
              <a:rPr lang="zh-CN" altLang="en-US"/>
              <a:t>抽取的三元组对</a:t>
            </a:r>
            <a:r>
              <a:rPr lang="en-US" altLang="zh-CN"/>
              <a:t>property value</a:t>
            </a:r>
            <a:r>
              <a:rPr lang="zh-CN" altLang="en-US"/>
              <a:t>进行补全，构建每个</a:t>
            </a:r>
            <a:r>
              <a:rPr lang="en-US" altLang="zh-CN"/>
              <a:t>property</a:t>
            </a:r>
            <a:r>
              <a:rPr lang="zh-CN" altLang="en-US"/>
              <a:t>在三元组中不同的表现形式，形成对应表</a:t>
            </a:r>
            <a:r>
              <a:rPr lang="zh-CN" altLang="en-US"/>
              <a:t>，然后确定实体和实体</a:t>
            </a:r>
            <a:r>
              <a:rPr lang="en-US" altLang="zh-CN"/>
              <a:t>property(</a:t>
            </a:r>
            <a:r>
              <a:rPr lang="zh-CN" altLang="en-US"/>
              <a:t>对应三元组的主语和谓语</a:t>
            </a:r>
            <a:r>
              <a:rPr lang="en-US" altLang="zh-CN"/>
              <a:t>)</a:t>
            </a:r>
            <a:r>
              <a:rPr lang="zh-CN" altLang="en-US"/>
              <a:t>进行</a:t>
            </a:r>
            <a:r>
              <a:rPr lang="en-US" altLang="zh-CN"/>
              <a:t>property value</a:t>
            </a:r>
            <a:r>
              <a:rPr lang="zh-CN" altLang="en-US"/>
              <a:t>抽取。</a:t>
            </a:r>
            <a:endParaRPr lang="zh-CN" altLang="en-US"/>
          </a:p>
          <a:p>
            <a:r>
              <a:rPr lang="zh-CN" altLang="en-US"/>
              <a:t>如：对于</a:t>
            </a:r>
            <a:r>
              <a:rPr lang="en-US" altLang="zh-CN"/>
              <a:t>“</a:t>
            </a:r>
            <a:r>
              <a:rPr lang="zh-CN" altLang="en-US"/>
              <a:t>细菌</a:t>
            </a:r>
            <a:r>
              <a:rPr lang="en-US" altLang="zh-CN"/>
              <a:t>”</a:t>
            </a:r>
            <a:r>
              <a:rPr lang="zh-CN" altLang="en-US"/>
              <a:t>的</a:t>
            </a:r>
            <a:r>
              <a:rPr lang="en-US" altLang="zh-CN"/>
              <a:t>property ”</a:t>
            </a:r>
            <a:r>
              <a:rPr lang="zh-CN" altLang="en-US"/>
              <a:t>名称</a:t>
            </a:r>
            <a:r>
              <a:rPr lang="en-US" altLang="zh-CN"/>
              <a:t>“</a:t>
            </a:r>
            <a:r>
              <a:rPr lang="zh-CN" altLang="en-US"/>
              <a:t>，在三元组中有"中文名"</a:t>
            </a:r>
            <a:r>
              <a:rPr lang="en-US" altLang="zh-CN"/>
              <a:t>, </a:t>
            </a:r>
            <a:r>
              <a:rPr lang="zh-CN" altLang="en-US"/>
              <a:t>"中文学名"</a:t>
            </a:r>
            <a:r>
              <a:rPr lang="en-US" altLang="zh-CN"/>
              <a:t>, </a:t>
            </a:r>
            <a:r>
              <a:rPr lang="zh-CN" altLang="en-US"/>
              <a:t>"中医学名"这些表达方式。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9230" y="421005"/>
            <a:ext cx="1619250" cy="3892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7115" y="3040380"/>
            <a:ext cx="9460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2&gt; </a:t>
            </a:r>
            <a:r>
              <a:rPr lang="zh-CN" altLang="en-US"/>
              <a:t>从自由文本出发，对各个</a:t>
            </a:r>
            <a:r>
              <a:rPr lang="en-US" altLang="zh-CN"/>
              <a:t>property</a:t>
            </a:r>
            <a:r>
              <a:rPr lang="zh-CN" altLang="en-US"/>
              <a:t>写特定的模板，抽取</a:t>
            </a:r>
            <a:r>
              <a:rPr lang="en-US" altLang="zh-CN"/>
              <a:t>property value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如：</a:t>
            </a:r>
            <a:r>
              <a:rPr lang="en-US" altLang="zh-CN"/>
              <a:t>“</a:t>
            </a:r>
            <a:r>
              <a:rPr lang="zh-CN" altLang="en-US"/>
              <a:t>病毒</a:t>
            </a:r>
            <a:r>
              <a:rPr lang="en-US" altLang="zh-CN"/>
              <a:t>”</a:t>
            </a:r>
            <a:r>
              <a:rPr lang="zh-CN" altLang="en-US"/>
              <a:t>的</a:t>
            </a:r>
            <a:r>
              <a:rPr lang="en-US" altLang="zh-CN"/>
              <a:t>property “</a:t>
            </a:r>
            <a:r>
              <a:rPr lang="zh-CN" altLang="en-US"/>
              <a:t>病毒形状</a:t>
            </a:r>
            <a:r>
              <a:rPr lang="en-US" altLang="zh-CN"/>
              <a:t>”</a:t>
            </a:r>
            <a:r>
              <a:rPr lang="zh-CN" altLang="en-US"/>
              <a:t>，我们有以下模板，并从</a:t>
            </a:r>
            <a:r>
              <a:rPr lang="en-US" altLang="zh-CN"/>
              <a:t>summary</a:t>
            </a:r>
            <a:r>
              <a:rPr lang="zh-CN" altLang="en-US"/>
              <a:t>中抽取对应</a:t>
            </a:r>
            <a:r>
              <a:rPr lang="en-US" altLang="zh-CN"/>
              <a:t>property value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3831590"/>
            <a:ext cx="3630295" cy="1146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760" y="3831590"/>
            <a:ext cx="2247900" cy="1085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80" y="4747260"/>
            <a:ext cx="7064375" cy="19888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95595" y="5692140"/>
            <a:ext cx="642620" cy="3683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7115" y="700405"/>
            <a:ext cx="10864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9. schema </a:t>
            </a:r>
            <a:r>
              <a:rPr lang="en-US" altLang="zh-CN" sz="2400"/>
              <a:t>relation</a:t>
            </a:r>
            <a:r>
              <a:rPr lang="zh-CN" altLang="en-US" sz="2400"/>
              <a:t>构建：</a:t>
            </a:r>
            <a:r>
              <a:rPr lang="en-US" altLang="zh-CN" sz="2400"/>
              <a:t>infobox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1047115" y="1326515"/>
            <a:ext cx="94602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1&gt; </a:t>
            </a:r>
            <a:r>
              <a:rPr lang="zh-CN" altLang="en-US"/>
              <a:t>从三元组出发，抽取出主语和宾语均为实体的三元组，将这些三元组的主语和宾语都替换成其对应的类。</a:t>
            </a:r>
            <a:endParaRPr lang="zh-CN" altLang="en-US"/>
          </a:p>
          <a:p>
            <a:r>
              <a:rPr lang="zh-CN" altLang="en-US">
                <a:sym typeface="+mn-ea"/>
              </a:rPr>
              <a:t>如：三元组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骨硬化-就诊科室-骨科</a:t>
            </a:r>
            <a:r>
              <a:rPr lang="en-US" altLang="zh-CN">
                <a:sym typeface="+mn-ea"/>
              </a:rPr>
              <a:t>&gt; </a:t>
            </a:r>
            <a:r>
              <a:rPr lang="zh-CN" altLang="en-US">
                <a:sym typeface="+mn-ea"/>
              </a:rPr>
              <a:t>转化为 </a:t>
            </a:r>
            <a:r>
              <a:rPr lang="en-US" altLang="zh-CN">
                <a:sym typeface="+mn-ea"/>
              </a:rPr>
              <a:t>&lt;disease-</a:t>
            </a:r>
            <a:r>
              <a:rPr lang="zh-CN" altLang="en-US">
                <a:sym typeface="+mn-ea"/>
              </a:rPr>
              <a:t>就诊科室</a:t>
            </a:r>
            <a:r>
              <a:rPr lang="en-US" altLang="zh-CN">
                <a:sym typeface="+mn-ea"/>
              </a:rPr>
              <a:t>-speciality&gt;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47115" y="2644140"/>
            <a:ext cx="675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2&gt; </a:t>
            </a:r>
            <a:r>
              <a:rPr lang="zh-CN" altLang="en-US"/>
              <a:t>统计转化后三元组中特定主语和宾语时 谓语出现的频率。如图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2910" y="2484755"/>
            <a:ext cx="3559810" cy="33997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47115" y="3338830"/>
            <a:ext cx="6644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3&gt; </a:t>
            </a:r>
            <a:r>
              <a:rPr lang="zh-CN" altLang="en-US"/>
              <a:t>对于高频谓语，进行同义词合并，总结出</a:t>
            </a:r>
            <a:r>
              <a:rPr lang="en-US" altLang="zh-CN"/>
              <a:t>category</a:t>
            </a:r>
            <a:r>
              <a:rPr lang="zh-CN" altLang="en-US"/>
              <a:t>与</a:t>
            </a:r>
            <a:r>
              <a:rPr lang="en-US" altLang="zh-CN"/>
              <a:t>category</a:t>
            </a:r>
            <a:r>
              <a:rPr lang="zh-CN" altLang="en-US"/>
              <a:t>之间的</a:t>
            </a:r>
            <a:r>
              <a:rPr lang="en-US" altLang="zh-CN"/>
              <a:t>relation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如：</a:t>
            </a:r>
            <a:r>
              <a:rPr lang="en-US" altLang="zh-CN"/>
              <a:t>”</a:t>
            </a:r>
            <a:r>
              <a:rPr lang="zh-CN" altLang="en-US"/>
              <a:t>临床表现</a:t>
            </a:r>
            <a:r>
              <a:rPr lang="en-US" altLang="zh-CN"/>
              <a:t>”</a:t>
            </a:r>
            <a:r>
              <a:rPr lang="zh-CN" altLang="en-US"/>
              <a:t>和</a:t>
            </a:r>
            <a:r>
              <a:rPr lang="en-US" altLang="zh-CN"/>
              <a:t>”</a:t>
            </a:r>
            <a:r>
              <a:rPr lang="zh-CN" altLang="en-US"/>
              <a:t>临床症状</a:t>
            </a:r>
            <a:r>
              <a:rPr lang="en-US" altLang="zh-CN"/>
              <a:t>”</a:t>
            </a:r>
            <a:r>
              <a:rPr lang="zh-CN" altLang="en-US"/>
              <a:t>均表示同一</a:t>
            </a:r>
            <a:r>
              <a:rPr lang="en-US" altLang="zh-CN"/>
              <a:t>relation</a:t>
            </a:r>
            <a:r>
              <a:rPr lang="zh-CN" altLang="en-US"/>
              <a:t>，即</a:t>
            </a:r>
            <a:r>
              <a:rPr lang="en-US" altLang="zh-CN"/>
              <a:t>”</a:t>
            </a:r>
            <a:r>
              <a:rPr lang="zh-CN" altLang="en-US"/>
              <a:t>临床症状</a:t>
            </a:r>
            <a:r>
              <a:rPr lang="en-US" altLang="zh-CN"/>
              <a:t>”</a:t>
            </a:r>
            <a:r>
              <a:rPr lang="zh-CN" altLang="en-US"/>
              <a:t>，这样我们就获得了</a:t>
            </a:r>
            <a:r>
              <a:rPr lang="en-US" altLang="zh-CN"/>
              <a:t>relation &lt;disease-</a:t>
            </a:r>
            <a:r>
              <a:rPr lang="zh-CN" altLang="en-US"/>
              <a:t>临床表现</a:t>
            </a:r>
            <a:r>
              <a:rPr lang="en-US" altLang="zh-CN"/>
              <a:t>-symptom</a:t>
            </a:r>
            <a:r>
              <a:rPr lang="en-US" altLang="zh-CN"/>
              <a:t>&gt;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7115" y="700405"/>
            <a:ext cx="10864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9. schema </a:t>
            </a:r>
            <a:r>
              <a:rPr lang="en-US" altLang="zh-CN" sz="2400"/>
              <a:t>relation</a:t>
            </a:r>
            <a:r>
              <a:rPr lang="zh-CN" altLang="en-US" sz="2400"/>
              <a:t>构建：</a:t>
            </a:r>
            <a:r>
              <a:rPr lang="en-US" altLang="zh-CN" sz="2400"/>
              <a:t>innerlink</a:t>
            </a:r>
            <a:endParaRPr lang="en-US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1047115" y="1369060"/>
            <a:ext cx="578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1&gt; 从innerlink出发，</a:t>
            </a:r>
            <a:r>
              <a:rPr lang="zh-CN" altLang="en-US"/>
              <a:t>先构建每个实体的</a:t>
            </a:r>
            <a:r>
              <a:rPr lang="en-US" altLang="zh-CN"/>
              <a:t>label</a:t>
            </a:r>
            <a:r>
              <a:rPr lang="zh-CN" altLang="en-US"/>
              <a:t>表示库。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9465" y="1813560"/>
            <a:ext cx="3076575" cy="495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34110" y="1945640"/>
            <a:ext cx="5697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实体</a:t>
            </a:r>
            <a:r>
              <a:rPr lang="en-US" altLang="zh-CN"/>
              <a:t>label</a:t>
            </a:r>
            <a:r>
              <a:rPr lang="zh-CN" altLang="en-US"/>
              <a:t>在句子中出现多义词，别名等情况，选择抽取同义词 </a:t>
            </a:r>
            <a:r>
              <a:rPr lang="en-US" altLang="zh-CN"/>
              <a:t>(</a:t>
            </a:r>
            <a:r>
              <a:rPr lang="zh-CN" altLang="en-US"/>
              <a:t>同义词模块</a:t>
            </a:r>
            <a:r>
              <a:rPr lang="en-US" altLang="zh-CN"/>
              <a:t>)</a:t>
            </a:r>
            <a:r>
              <a:rPr lang="zh-CN" altLang="en-US"/>
              <a:t>和别名</a:t>
            </a:r>
            <a:r>
              <a:rPr lang="en-US" altLang="zh-CN"/>
              <a:t>(infobox)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945" y="2469515"/>
            <a:ext cx="3524250" cy="304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47115" y="3106420"/>
            <a:ext cx="1068895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2&gt; </a:t>
            </a:r>
            <a:r>
              <a:rPr lang="zh-CN" altLang="en-US">
                <a:sym typeface="+mn-ea"/>
              </a:rPr>
              <a:t>在正文中</a:t>
            </a:r>
            <a:r>
              <a:rPr lang="en-US" altLang="zh-CN">
                <a:sym typeface="+mn-ea"/>
              </a:rPr>
              <a:t>寻找</a:t>
            </a:r>
            <a:r>
              <a:rPr lang="zh-CN" altLang="en-US">
                <a:sym typeface="+mn-ea"/>
              </a:rPr>
              <a:t>实体</a:t>
            </a:r>
            <a:r>
              <a:rPr lang="en-US" altLang="zh-CN">
                <a:sym typeface="+mn-ea"/>
              </a:rPr>
              <a:t>label和innerlink同时出现的sentence，将label和innerlink中间的内容进行爬取本地化。</a:t>
            </a:r>
            <a:endParaRPr lang="en-US" altLang="zh-CN">
              <a:sym typeface="+mn-ea"/>
            </a:endParaRPr>
          </a:p>
          <a:p>
            <a:r>
              <a:rPr lang="zh-CN" altLang="en-US"/>
              <a:t>抽取时除了注意使用实体的</a:t>
            </a:r>
            <a:r>
              <a:rPr lang="en-US" altLang="zh-CN"/>
              <a:t>label</a:t>
            </a:r>
            <a:r>
              <a:rPr lang="zh-CN" altLang="en-US"/>
              <a:t>表示库来匹配外，还需要考虑代词，如</a:t>
            </a:r>
            <a:r>
              <a:rPr lang="en-US" altLang="zh-CN"/>
              <a:t>”</a:t>
            </a:r>
            <a:r>
              <a:rPr lang="zh-CN" altLang="en-US"/>
              <a:t>它</a:t>
            </a:r>
            <a:r>
              <a:rPr lang="en-US" altLang="zh-CN"/>
              <a:t>“</a:t>
            </a:r>
            <a:r>
              <a:rPr lang="zh-CN" altLang="en-US"/>
              <a:t>，</a:t>
            </a:r>
            <a:r>
              <a:rPr lang="en-US" altLang="zh-CN"/>
              <a:t>”</a:t>
            </a:r>
            <a:r>
              <a:rPr lang="zh-CN" altLang="en-US"/>
              <a:t>这</a:t>
            </a:r>
            <a:r>
              <a:rPr lang="en-US" altLang="zh-CN"/>
              <a:t>“</a:t>
            </a:r>
            <a:r>
              <a:rPr lang="zh-CN" altLang="en-US"/>
              <a:t>，</a:t>
            </a:r>
            <a:r>
              <a:rPr lang="en-US" altLang="zh-CN"/>
              <a:t>”</a:t>
            </a:r>
            <a:r>
              <a:rPr lang="zh-CN" altLang="en-US"/>
              <a:t>此</a:t>
            </a:r>
            <a:r>
              <a:rPr lang="en-US" altLang="zh-CN"/>
              <a:t>“</a:t>
            </a:r>
            <a:r>
              <a:rPr lang="zh-CN" altLang="en-US"/>
              <a:t>等。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430" y="3963035"/>
            <a:ext cx="6705600" cy="3619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964430" y="3956685"/>
            <a:ext cx="652145" cy="3683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883140" y="3956685"/>
            <a:ext cx="718185" cy="3683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047115" y="4585970"/>
            <a:ext cx="64122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/>
              <a:t>3&gt; </a:t>
            </a:r>
            <a:r>
              <a:rPr lang="zh-CN" altLang="en-US"/>
              <a:t>抽取</a:t>
            </a:r>
            <a:r>
              <a:rPr lang="zh-CN"/>
              <a:t>的文本内容进行</a:t>
            </a:r>
            <a:r>
              <a:rPr lang="en-US"/>
              <a:t>n-gram</a:t>
            </a:r>
            <a:r>
              <a:rPr lang="zh-CN"/>
              <a:t>，并统计</a:t>
            </a:r>
            <a:r>
              <a:rPr lang="en-US"/>
              <a:t>gram</a:t>
            </a:r>
            <a:r>
              <a:rPr lang="zh-CN"/>
              <a:t>的</a:t>
            </a:r>
            <a:r>
              <a:rPr lang="en-US"/>
              <a:t>frequency</a:t>
            </a:r>
            <a:r>
              <a:rPr lang="zh-CN"/>
              <a:t>。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47115" y="5219065"/>
            <a:ext cx="499491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/>
              <a:t>4&gt; </a:t>
            </a:r>
            <a:r>
              <a:rPr lang="zh-CN"/>
              <a:t>将</a:t>
            </a:r>
            <a:r>
              <a:rPr lang="en-US"/>
              <a:t>frequency</a:t>
            </a:r>
            <a:r>
              <a:rPr lang="zh-CN"/>
              <a:t>较高的</a:t>
            </a:r>
            <a:r>
              <a:rPr lang="en-US"/>
              <a:t>gram</a:t>
            </a:r>
            <a:r>
              <a:rPr lang="zh-CN"/>
              <a:t>进行人工</a:t>
            </a:r>
            <a:r>
              <a:rPr lang="en-US"/>
              <a:t>mapping</a:t>
            </a:r>
            <a:r>
              <a:rPr lang="zh-CN"/>
              <a:t>，最终获得实体和实体间</a:t>
            </a:r>
            <a:r>
              <a:rPr lang="zh-CN"/>
              <a:t>的</a:t>
            </a:r>
            <a:r>
              <a:rPr lang="en-US" altLang="zh-CN"/>
              <a:t>relation</a:t>
            </a:r>
            <a:endParaRPr lang="en-US" altLang="zh-CN"/>
          </a:p>
          <a:p>
            <a:pPr indent="0"/>
            <a:r>
              <a:rPr lang="zh-CN" altLang="en-US"/>
              <a:t>如</a:t>
            </a:r>
            <a:r>
              <a:rPr lang="en-US" altLang="zh-CN"/>
              <a:t>2-gram</a:t>
            </a:r>
            <a:r>
              <a:rPr lang="zh-CN" altLang="en-US"/>
              <a:t>：</a:t>
            </a:r>
            <a:r>
              <a:rPr lang="en-US" altLang="zh-CN"/>
              <a:t>”</a:t>
            </a:r>
            <a:r>
              <a:rPr lang="zh-CN" altLang="en-US"/>
              <a:t>导致</a:t>
            </a:r>
            <a:r>
              <a:rPr lang="en-US" altLang="zh-CN"/>
              <a:t>”</a:t>
            </a:r>
            <a:r>
              <a:rPr lang="zh-CN" altLang="en-US"/>
              <a:t>，</a:t>
            </a:r>
            <a:r>
              <a:rPr lang="en-US" altLang="zh-CN"/>
              <a:t>”</a:t>
            </a:r>
            <a:r>
              <a:rPr lang="zh-CN" altLang="en-US"/>
              <a:t>引起</a:t>
            </a:r>
            <a:r>
              <a:rPr lang="en-US" altLang="zh-CN"/>
              <a:t>“</a:t>
            </a:r>
            <a:r>
              <a:rPr lang="zh-CN" altLang="en-US"/>
              <a:t>，</a:t>
            </a:r>
            <a:r>
              <a:rPr lang="en-US" altLang="zh-CN"/>
              <a:t>”</a:t>
            </a:r>
            <a:r>
              <a:rPr lang="zh-CN" altLang="en-US"/>
              <a:t>由于</a:t>
            </a:r>
            <a:r>
              <a:rPr lang="en-US" altLang="zh-CN"/>
              <a:t>”</a:t>
            </a:r>
            <a:r>
              <a:rPr lang="zh-CN" altLang="en-US"/>
              <a:t>等，我们得出</a:t>
            </a:r>
            <a:r>
              <a:rPr lang="en-US" altLang="zh-CN"/>
              <a:t>relation “</a:t>
            </a:r>
            <a:r>
              <a:rPr lang="zh-CN" altLang="en-US"/>
              <a:t>引起</a:t>
            </a:r>
            <a:r>
              <a:rPr lang="en-US" altLang="zh-CN"/>
              <a:t>”</a:t>
            </a:r>
            <a:endParaRPr lang="en-US" altLang="zh-CN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465" y="4887595"/>
            <a:ext cx="4130675" cy="17030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7115" y="700405"/>
            <a:ext cx="10864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10. schema </a:t>
            </a:r>
            <a:r>
              <a:rPr lang="en-US" altLang="zh-CN" sz="2400"/>
              <a:t>relation</a:t>
            </a:r>
            <a:r>
              <a:rPr lang="zh-CN" altLang="en-US" sz="2400"/>
              <a:t>抽取：</a:t>
            </a:r>
            <a:r>
              <a:rPr lang="en-US" altLang="zh-CN" sz="2400"/>
              <a:t>infobox, innerlink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1047115" y="1471930"/>
            <a:ext cx="5784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1&gt; infobox</a:t>
            </a:r>
            <a:r>
              <a:rPr lang="zh-CN" altLang="en-US"/>
              <a:t>：</a:t>
            </a:r>
            <a:r>
              <a:rPr lang="zh-CN" altLang="en-US"/>
              <a:t>为每一个</a:t>
            </a:r>
            <a:r>
              <a:rPr lang="en-US" altLang="zh-CN"/>
              <a:t>relation</a:t>
            </a:r>
            <a:r>
              <a:rPr lang="zh-CN" altLang="en-US"/>
              <a:t>，总结对于</a:t>
            </a:r>
            <a:r>
              <a:rPr lang="en-US" altLang="zh-CN"/>
              <a:t>infobox</a:t>
            </a:r>
            <a:r>
              <a:rPr lang="zh-CN" altLang="en-US"/>
              <a:t>中三元组的谓语表示。然后对三元组进行抽取，形成</a:t>
            </a:r>
            <a:r>
              <a:rPr lang="en-US" altLang="zh-CN"/>
              <a:t>relation</a:t>
            </a:r>
            <a:r>
              <a:rPr lang="zh-CN" altLang="en-US"/>
              <a:t>关系。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3890" y="931545"/>
            <a:ext cx="2524125" cy="1571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7115" y="3177540"/>
            <a:ext cx="9678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2&gt; relation</a:t>
            </a:r>
            <a:r>
              <a:rPr lang="zh-CN" altLang="en-US"/>
              <a:t>：对于每一个</a:t>
            </a:r>
            <a:r>
              <a:rPr lang="en-US" altLang="zh-CN"/>
              <a:t>relation</a:t>
            </a:r>
            <a:r>
              <a:rPr lang="zh-CN" altLang="en-US"/>
              <a:t>，同样总结关键词表示，然后在抽取的句子中寻找满足条件的句子。</a:t>
            </a:r>
            <a:endParaRPr lang="zh-CN" altLang="en-US"/>
          </a:p>
          <a:p>
            <a:r>
              <a:rPr lang="zh-CN" altLang="en-US"/>
              <a:t>条件包括 句子包含特定关键词，且两个实体均属于该</a:t>
            </a:r>
            <a:r>
              <a:rPr lang="en-US" altLang="zh-CN"/>
              <a:t>relation</a:t>
            </a:r>
            <a:r>
              <a:rPr lang="zh-CN" altLang="en-US"/>
              <a:t>的</a:t>
            </a:r>
            <a:r>
              <a:rPr lang="en-US" altLang="zh-CN"/>
              <a:t>domain</a:t>
            </a:r>
            <a:r>
              <a:rPr lang="zh-CN" altLang="en-US"/>
              <a:t>和</a:t>
            </a:r>
            <a:r>
              <a:rPr lang="en-US" altLang="zh-CN"/>
              <a:t>range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725" y="4269105"/>
            <a:ext cx="5534025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7115" y="700405"/>
            <a:ext cx="10864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11. </a:t>
            </a:r>
            <a:r>
              <a:rPr lang="zh-CN" altLang="en-US" sz="2400"/>
              <a:t>实体的</a:t>
            </a:r>
            <a:r>
              <a:rPr lang="en-US" altLang="zh-CN" sz="2400"/>
              <a:t>fusion</a:t>
            </a:r>
            <a:endParaRPr lang="en-US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1341120" y="1419860"/>
            <a:ext cx="8590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1&gt; </a:t>
            </a:r>
            <a:r>
              <a:rPr lang="zh-CN" altLang="en-US"/>
              <a:t>这里我们对不同数据源中的同一实体，使用</a:t>
            </a:r>
            <a:r>
              <a:rPr lang="en-US" altLang="zh-CN"/>
              <a:t>sameAs</a:t>
            </a:r>
            <a:r>
              <a:rPr lang="zh-CN" altLang="en-US"/>
              <a:t>的</a:t>
            </a:r>
            <a:r>
              <a:rPr lang="en-US" altLang="zh-CN"/>
              <a:t>relation</a:t>
            </a:r>
            <a:r>
              <a:rPr lang="zh-CN" altLang="en-US"/>
              <a:t>进行关联。</a:t>
            </a:r>
            <a:endParaRPr lang="zh-CN" altLang="en-US"/>
          </a:p>
          <a:p>
            <a:r>
              <a:rPr lang="en-US" altLang="zh-CN"/>
              <a:t>instance matching</a:t>
            </a:r>
            <a:r>
              <a:rPr lang="zh-CN" altLang="en-US"/>
              <a:t>使用的是最简单的</a:t>
            </a:r>
            <a:r>
              <a:rPr lang="en-US" altLang="zh-CN"/>
              <a:t>name label</a:t>
            </a:r>
            <a:r>
              <a:rPr lang="zh-CN" altLang="en-US"/>
              <a:t>比较，相同则认为是同一实体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5280" y="2394585"/>
            <a:ext cx="3352165" cy="39204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1183640" y="2209165"/>
            <a:ext cx="9436735" cy="2218055"/>
          </a:xfrm>
        </p:spPr>
        <p:txBody>
          <a:bodyPr>
            <a:normAutofit fontScale="90000"/>
          </a:bodyPr>
          <a:p>
            <a:r>
              <a:rPr lang="zh-CN" altLang="en-US"/>
              <a:t>第二部分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不足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7115" y="700405"/>
            <a:ext cx="10864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1. </a:t>
            </a:r>
            <a:r>
              <a:rPr lang="en-US" sz="2400">
                <a:sym typeface="+mn-ea"/>
              </a:rPr>
              <a:t>taxonomy</a:t>
            </a:r>
            <a:r>
              <a:rPr lang="zh-CN" altLang="en-US" sz="2400">
                <a:sym typeface="+mn-ea"/>
              </a:rPr>
              <a:t>构建不完善</a:t>
            </a:r>
            <a:endParaRPr lang="zh-CN" altLang="en-US" sz="24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5375" y="1694180"/>
            <a:ext cx="7731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1&gt; </a:t>
            </a:r>
            <a:r>
              <a:rPr lang="zh-CN" altLang="en-US"/>
              <a:t>构建的层次不够，仅两层。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5375" y="2709545"/>
            <a:ext cx="7731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2&gt; </a:t>
            </a:r>
            <a:r>
              <a:rPr lang="zh-CN" altLang="en-US"/>
              <a:t>构建的方法不够科学，依然是依靠百科</a:t>
            </a:r>
            <a:r>
              <a:rPr lang="en-US" altLang="zh-CN"/>
              <a:t>category system</a:t>
            </a:r>
            <a:r>
              <a:rPr lang="zh-CN" altLang="en-US"/>
              <a:t>来构建，而我们知道</a:t>
            </a:r>
            <a:r>
              <a:rPr lang="en-US" altLang="zh-CN"/>
              <a:t>category system</a:t>
            </a:r>
            <a:r>
              <a:rPr lang="zh-CN" altLang="en-US"/>
              <a:t>构建的目的是为了方便用户的搜索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7115" y="700405"/>
            <a:ext cx="10864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2. </a:t>
            </a:r>
            <a:r>
              <a:rPr lang="en-US" sz="2400">
                <a:sym typeface="+mn-ea"/>
              </a:rPr>
              <a:t>type inference</a:t>
            </a:r>
            <a:r>
              <a:rPr lang="zh-CN" altLang="en-US" sz="2400">
                <a:sym typeface="+mn-ea"/>
              </a:rPr>
              <a:t>错误率高，粒度大</a:t>
            </a:r>
            <a:endParaRPr lang="zh-CN" altLang="en-US" sz="24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5375" y="1694180"/>
            <a:ext cx="95262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1&gt; </a:t>
            </a:r>
            <a:r>
              <a:rPr lang="zh-CN" altLang="en-US"/>
              <a:t>以</a:t>
            </a:r>
            <a:r>
              <a:rPr lang="en-US" altLang="zh-CN"/>
              <a:t>name label, representative property</a:t>
            </a:r>
            <a:r>
              <a:rPr lang="zh-CN" altLang="en-US"/>
              <a:t>和</a:t>
            </a:r>
            <a:r>
              <a:rPr lang="en-US" altLang="zh-CN"/>
              <a:t>summary + label</a:t>
            </a:r>
            <a:r>
              <a:rPr lang="zh-CN" altLang="en-US"/>
              <a:t>三种方式获取结果。我们这一版直接粗暴的将三种方式获取的结果融合，以保证覆盖率，但这样做就导致了大量的推断错误。我们在人工筛选错误分类时花了很大精力。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是否能找到一种方式，同时保证准确度和覆盖率。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7115" y="3380740"/>
            <a:ext cx="9649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2&gt; </a:t>
            </a:r>
            <a:r>
              <a:rPr lang="zh-CN" altLang="en-US"/>
              <a:t>仅对实体进行七大类的</a:t>
            </a:r>
            <a:r>
              <a:rPr lang="zh-CN" altLang="en-US"/>
              <a:t>推断，所有实体均属于七大类的一类。但是没有细化每个实体的</a:t>
            </a:r>
            <a:r>
              <a:rPr lang="en-US" altLang="zh-CN"/>
              <a:t>type</a:t>
            </a:r>
            <a:r>
              <a:rPr lang="zh-CN" altLang="en-US"/>
              <a:t>，即我们知道这个实体是病毒，但不知道它是</a:t>
            </a:r>
            <a:r>
              <a:rPr lang="en-US" altLang="zh-CN"/>
              <a:t>DNA</a:t>
            </a:r>
            <a:r>
              <a:rPr lang="zh-CN" altLang="en-US"/>
              <a:t>病毒还是</a:t>
            </a:r>
            <a:r>
              <a:rPr lang="en-US" altLang="zh-CN"/>
              <a:t>RNA</a:t>
            </a:r>
            <a:r>
              <a:rPr lang="zh-CN" altLang="en-US"/>
              <a:t>病毒或者逆转录病毒。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小粒度的推断该如何进行。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7115" y="700405"/>
            <a:ext cx="10864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3. </a:t>
            </a:r>
            <a:r>
              <a:rPr lang="en-US" sz="2400">
                <a:sym typeface="+mn-ea"/>
              </a:rPr>
              <a:t>property value</a:t>
            </a:r>
            <a:r>
              <a:rPr lang="zh-CN" altLang="en-US" sz="2400">
                <a:sym typeface="+mn-ea"/>
              </a:rPr>
              <a:t>缺失多</a:t>
            </a:r>
            <a:endParaRPr lang="zh-CN" altLang="en-US" sz="24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5375" y="1694180"/>
            <a:ext cx="9904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1&gt; </a:t>
            </a:r>
            <a:r>
              <a:rPr lang="zh-CN" altLang="en-US"/>
              <a:t>首先，这一部分受到</a:t>
            </a:r>
            <a:r>
              <a:rPr lang="en-US" altLang="zh-CN"/>
              <a:t>type inference</a:t>
            </a:r>
            <a:r>
              <a:rPr lang="zh-CN" altLang="en-US"/>
              <a:t>准确度的影响，推断错误的实体，其属性值确实必定严重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5375" y="2511425"/>
            <a:ext cx="9649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2&gt; </a:t>
            </a:r>
            <a:r>
              <a:rPr lang="zh-CN" altLang="en-US"/>
              <a:t>其次是属性模板编写的对于文本抽取该属性的覆盖率问题。属性模板可以扩充，编写质量可以提高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5375" y="3489325"/>
            <a:ext cx="9649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3&gt; </a:t>
            </a:r>
            <a:r>
              <a:rPr lang="zh-CN" altLang="en-US"/>
              <a:t>最后是文本抽取时文本的范围。本次文本抽取时，仅抽取了</a:t>
            </a:r>
            <a:r>
              <a:rPr lang="en-US" altLang="zh-CN"/>
              <a:t>summary</a:t>
            </a:r>
            <a:r>
              <a:rPr lang="zh-CN" altLang="en-US"/>
              <a:t>，对正文内容没有进行处理。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7115" y="700405"/>
            <a:ext cx="10864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过多精力寻找和总结同义表示</a:t>
            </a:r>
            <a:endParaRPr lang="zh-CN" altLang="en-US" sz="24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5375" y="1694180"/>
            <a:ext cx="9904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1&gt; </a:t>
            </a:r>
            <a:r>
              <a:rPr lang="zh-CN" altLang="en-US"/>
              <a:t>从</a:t>
            </a:r>
            <a:r>
              <a:rPr lang="en-US" altLang="zh-CN"/>
              <a:t>infobox</a:t>
            </a:r>
            <a:r>
              <a:rPr lang="zh-CN" altLang="en-US"/>
              <a:t>三元组中抽取</a:t>
            </a:r>
            <a:r>
              <a:rPr lang="en-US" altLang="zh-CN"/>
              <a:t>property</a:t>
            </a:r>
            <a:r>
              <a:rPr lang="zh-CN" altLang="en-US"/>
              <a:t>时，人工寻找了很多特定</a:t>
            </a:r>
            <a:r>
              <a:rPr lang="en-US" altLang="zh-CN"/>
              <a:t>property</a:t>
            </a:r>
            <a:r>
              <a:rPr lang="zh-CN" altLang="en-US"/>
              <a:t>的同义表示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95375" y="2549525"/>
            <a:ext cx="9649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2&gt; </a:t>
            </a:r>
            <a:r>
              <a:rPr lang="zh-CN" altLang="en-US"/>
              <a:t>从</a:t>
            </a:r>
            <a:r>
              <a:rPr lang="en-US" altLang="zh-CN"/>
              <a:t>infobox</a:t>
            </a:r>
            <a:r>
              <a:rPr lang="zh-CN" altLang="en-US"/>
              <a:t>三元组中挖掘</a:t>
            </a:r>
            <a:r>
              <a:rPr lang="en-US" altLang="zh-CN"/>
              <a:t>relation</a:t>
            </a:r>
            <a:r>
              <a:rPr lang="zh-CN" altLang="en-US"/>
              <a:t>时，人工总结了某一个</a:t>
            </a:r>
            <a:r>
              <a:rPr lang="en-US" altLang="zh-CN"/>
              <a:t>relation </a:t>
            </a:r>
            <a:r>
              <a:rPr lang="zh-CN" altLang="en-US"/>
              <a:t>的</a:t>
            </a:r>
            <a:r>
              <a:rPr lang="zh-CN" altLang="en-US"/>
              <a:t>很多同义词。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95375" y="3328670"/>
            <a:ext cx="9649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3&gt; n-gram</a:t>
            </a:r>
            <a:r>
              <a:rPr lang="zh-CN" altLang="en-US"/>
              <a:t>中挖掘</a:t>
            </a:r>
            <a:r>
              <a:rPr lang="en-US" altLang="zh-CN"/>
              <a:t>relation</a:t>
            </a:r>
            <a:r>
              <a:rPr lang="zh-CN" altLang="en-US"/>
              <a:t>时，人工总结了某个</a:t>
            </a:r>
            <a:r>
              <a:rPr lang="en-US" altLang="zh-CN"/>
              <a:t>relation</a:t>
            </a:r>
            <a:r>
              <a:rPr lang="zh-CN" altLang="en-US"/>
              <a:t>的多个同义词。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4067810"/>
            <a:ext cx="7858125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1524000" y="280670"/>
            <a:ext cx="9144000" cy="1254125"/>
          </a:xfrm>
        </p:spPr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7910" y="2451100"/>
            <a:ext cx="28924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1. </a:t>
            </a:r>
            <a:r>
              <a:rPr lang="zh-CN" altLang="en-US">
                <a:sym typeface="+mn-ea"/>
              </a:rPr>
              <a:t>确定数据源</a:t>
            </a:r>
            <a:endParaRPr lang="zh-CN" altLang="en-US"/>
          </a:p>
          <a:p>
            <a:r>
              <a:rPr lang="en-US" altLang="zh-CN"/>
              <a:t>2. </a:t>
            </a:r>
            <a:r>
              <a:rPr lang="en-US">
                <a:sym typeface="+mn-ea"/>
              </a:rPr>
              <a:t>schema class</a:t>
            </a:r>
            <a:r>
              <a:rPr lang="zh-CN" altLang="en-US">
                <a:sym typeface="+mn-ea"/>
              </a:rPr>
              <a:t>构建</a:t>
            </a:r>
            <a:endParaRPr lang="zh-CN" altLang="en-US">
              <a:sym typeface="+mn-ea"/>
            </a:endParaRPr>
          </a:p>
          <a:p>
            <a:r>
              <a:rPr lang="en-US">
                <a:sym typeface="+mn-ea"/>
              </a:rPr>
              <a:t>3. </a:t>
            </a:r>
            <a:r>
              <a:rPr lang="zh-CN" altLang="en-US">
                <a:sym typeface="+mn-ea"/>
              </a:rPr>
              <a:t>实体爬取</a:t>
            </a:r>
            <a:endParaRPr lang="zh-CN" altLang="en-US">
              <a:sym typeface="+mn-ea"/>
            </a:endParaRPr>
          </a:p>
          <a:p>
            <a:r>
              <a:rPr lang="en-US">
                <a:sym typeface="+mn-ea"/>
              </a:rPr>
              <a:t>4. schema property</a:t>
            </a:r>
            <a:r>
              <a:rPr lang="zh-CN" altLang="en-US">
                <a:sym typeface="+mn-ea"/>
              </a:rPr>
              <a:t>构建</a:t>
            </a:r>
            <a:endParaRPr lang="en-US" altLang="zh-CN"/>
          </a:p>
          <a:p>
            <a:r>
              <a:rPr lang="en-US">
                <a:sym typeface="+mn-ea"/>
              </a:rPr>
              <a:t>5. schema subClassOf</a:t>
            </a:r>
            <a:r>
              <a:rPr lang="zh-CN" altLang="en-US">
                <a:sym typeface="+mn-ea"/>
              </a:rPr>
              <a:t>构建</a:t>
            </a:r>
            <a:endParaRPr lang="zh-CN" altLang="en-US">
              <a:sym typeface="+mn-ea"/>
            </a:endParaRPr>
          </a:p>
          <a:p>
            <a:r>
              <a:rPr lang="en-US">
                <a:sym typeface="+mn-ea"/>
              </a:rPr>
              <a:t>6. </a:t>
            </a:r>
            <a:r>
              <a:rPr lang="zh-CN" altLang="en-US">
                <a:sym typeface="+mn-ea"/>
              </a:rPr>
              <a:t>实体的</a:t>
            </a:r>
            <a:r>
              <a:rPr lang="en-US" altLang="zh-CN">
                <a:sym typeface="+mn-ea"/>
              </a:rPr>
              <a:t>type inference</a:t>
            </a:r>
            <a:endParaRPr lang="en-US" altLang="zh-CN">
              <a:sym typeface="+mn-ea"/>
            </a:endParaRPr>
          </a:p>
          <a:p>
            <a:r>
              <a:rPr lang="en-US">
                <a:sym typeface="+mn-ea"/>
              </a:rPr>
              <a:t>7. </a:t>
            </a:r>
            <a:r>
              <a:rPr lang="zh-CN" altLang="en-US">
                <a:sym typeface="+mn-ea"/>
              </a:rPr>
              <a:t>实体的</a:t>
            </a:r>
            <a:r>
              <a:rPr lang="en-US" altLang="zh-CN">
                <a:sym typeface="+mn-ea"/>
              </a:rPr>
              <a:t>type fusion</a:t>
            </a:r>
            <a:endParaRPr lang="en-US" altLang="zh-CN">
              <a:sym typeface="+mn-ea"/>
            </a:endParaRPr>
          </a:p>
          <a:p>
            <a:r>
              <a:rPr lang="en-US">
                <a:sym typeface="+mn-ea"/>
              </a:rPr>
              <a:t>8. </a:t>
            </a:r>
            <a:r>
              <a:rPr lang="en-US" altLang="zh-CN">
                <a:sym typeface="+mn-ea"/>
              </a:rPr>
              <a:t>property value</a:t>
            </a:r>
            <a:r>
              <a:rPr lang="zh-CN" altLang="en-US">
                <a:sym typeface="+mn-ea"/>
              </a:rPr>
              <a:t>补全</a:t>
            </a:r>
            <a:endParaRPr lang="en-US" altLang="zh-CN"/>
          </a:p>
          <a:p>
            <a:r>
              <a:rPr lang="en-US">
                <a:sym typeface="+mn-ea"/>
              </a:rPr>
              <a:t>9. schema </a:t>
            </a:r>
            <a:r>
              <a:rPr lang="en-US" altLang="zh-CN">
                <a:sym typeface="+mn-ea"/>
              </a:rPr>
              <a:t>relation</a:t>
            </a:r>
            <a:r>
              <a:rPr lang="zh-CN" altLang="en-US">
                <a:sym typeface="+mn-ea"/>
              </a:rPr>
              <a:t>构建</a:t>
            </a:r>
            <a:endParaRPr lang="zh-CN" altLang="en-US">
              <a:sym typeface="+mn-ea"/>
            </a:endParaRPr>
          </a:p>
          <a:p>
            <a:r>
              <a:rPr lang="en-US">
                <a:sym typeface="+mn-ea"/>
              </a:rPr>
              <a:t>10. schema </a:t>
            </a:r>
            <a:r>
              <a:rPr lang="en-US" altLang="zh-CN">
                <a:sym typeface="+mn-ea"/>
              </a:rPr>
              <a:t>relation</a:t>
            </a:r>
            <a:r>
              <a:rPr lang="zh-CN" altLang="en-US">
                <a:sym typeface="+mn-ea"/>
              </a:rPr>
              <a:t>抽取</a:t>
            </a:r>
            <a:endParaRPr lang="zh-CN" altLang="en-US">
              <a:sym typeface="+mn-ea"/>
            </a:endParaRPr>
          </a:p>
          <a:p>
            <a:r>
              <a:rPr lang="en-US" altLang="zh-CN"/>
              <a:t>11. </a:t>
            </a:r>
            <a:r>
              <a:rPr lang="zh-CN" altLang="en-US"/>
              <a:t>实体的</a:t>
            </a:r>
            <a:r>
              <a:rPr lang="en-US" altLang="zh-CN"/>
              <a:t>fusion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55395" y="1818640"/>
            <a:ext cx="207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第一部分：构建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82235" y="1818640"/>
            <a:ext cx="207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第二部分：不足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72220" y="1818640"/>
            <a:ext cx="237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第三部分：工作安排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16450" y="2451100"/>
            <a:ext cx="2769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1. taxonomy</a:t>
            </a:r>
            <a:r>
              <a:rPr lang="zh-CN" altLang="en-US">
                <a:sym typeface="+mn-ea"/>
              </a:rPr>
              <a:t>构建不完善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16450" y="2922905"/>
            <a:ext cx="3735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2. type inference</a:t>
            </a:r>
            <a:r>
              <a:rPr lang="zh-CN" altLang="en-US">
                <a:sym typeface="+mn-ea"/>
              </a:rPr>
              <a:t>错误率高，粒度大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16450" y="3395345"/>
            <a:ext cx="2999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3. property value</a:t>
            </a:r>
            <a:r>
              <a:rPr lang="zh-CN" altLang="en-US">
                <a:sym typeface="+mn-ea"/>
              </a:rPr>
              <a:t>缺失多</a:t>
            </a:r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07560" y="3836035"/>
            <a:ext cx="3614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4. </a:t>
            </a:r>
            <a:r>
              <a:rPr lang="zh-CN" altLang="en-US">
                <a:sym typeface="+mn-ea"/>
              </a:rPr>
              <a:t>过多精力寻找和总结同义表示</a:t>
            </a:r>
            <a:endParaRPr lang="zh-CN" altLang="en-US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16450" y="4312920"/>
            <a:ext cx="3614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5. </a:t>
            </a:r>
            <a:r>
              <a:rPr lang="zh-CN" altLang="en-US">
                <a:sym typeface="+mn-ea"/>
              </a:rPr>
              <a:t>部分百科缺少处理</a:t>
            </a:r>
            <a:r>
              <a:rPr lang="zh-CN" altLang="en-US">
                <a:sym typeface="+mn-ea"/>
              </a:rPr>
              <a:t>工作</a:t>
            </a:r>
            <a:endParaRPr lang="zh-CN" altLang="en-US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16450" y="4780280"/>
            <a:ext cx="3614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6. relation</a:t>
            </a:r>
            <a:r>
              <a:rPr lang="zh-CN" altLang="en-US">
                <a:sym typeface="+mn-ea"/>
              </a:rPr>
              <a:t>从文本中</a:t>
            </a:r>
            <a:r>
              <a:rPr lang="zh-CN" altLang="en-US">
                <a:sym typeface="+mn-ea"/>
              </a:rPr>
              <a:t>抽取量少</a:t>
            </a:r>
            <a:endParaRPr lang="zh-CN" altLang="en-US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84260" y="2451100"/>
            <a:ext cx="2995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需求分析，拓展</a:t>
            </a:r>
            <a:r>
              <a:rPr lang="en-US" altLang="zh-CN"/>
              <a:t>schema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684260" y="3027045"/>
            <a:ext cx="2995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本地数据的扩充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684260" y="3597910"/>
            <a:ext cx="2324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</a:t>
            </a:r>
            <a:r>
              <a:rPr lang="zh-CN" altLang="en-US"/>
              <a:t>人工干预减少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684260" y="4138295"/>
            <a:ext cx="2995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 relation</a:t>
            </a:r>
            <a:r>
              <a:rPr lang="zh-CN" altLang="en-US"/>
              <a:t>文本抽取方法改良和</a:t>
            </a:r>
            <a:r>
              <a:rPr lang="zh-CN" altLang="en-US"/>
              <a:t>扩充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683625" y="4906645"/>
            <a:ext cx="2995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 </a:t>
            </a:r>
            <a:r>
              <a:rPr lang="zh-CN" altLang="en-US"/>
              <a:t>实体类别推断方法改良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7115" y="700405"/>
            <a:ext cx="10864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ym typeface="+mn-ea"/>
              </a:rPr>
              <a:t>5. </a:t>
            </a:r>
            <a:r>
              <a:rPr lang="zh-CN" altLang="en-US" sz="2400">
                <a:sym typeface="+mn-ea"/>
              </a:rPr>
              <a:t>部分百科缺少处理工作</a:t>
            </a:r>
            <a:endParaRPr lang="zh-CN" altLang="en-US" sz="24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5375" y="1694180"/>
            <a:ext cx="9904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1&gt; </a:t>
            </a:r>
            <a:r>
              <a:rPr lang="zh-CN" altLang="en-US"/>
              <a:t>由于前期安排，</a:t>
            </a:r>
            <a:r>
              <a:rPr lang="zh-CN" altLang="en-US"/>
              <a:t>中文维基百科仅处理了病毒，细菌，疾病和药物分类；医学百科处理了病毒，疾病和药物分类。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95375" y="2800985"/>
            <a:ext cx="9904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2&gt; </a:t>
            </a:r>
            <a:r>
              <a:rPr lang="zh-CN" altLang="en-US"/>
              <a:t>中文维基百科没有进行</a:t>
            </a:r>
            <a:r>
              <a:rPr lang="en-US" altLang="zh-CN"/>
              <a:t>relation</a:t>
            </a:r>
            <a:r>
              <a:rPr lang="zh-CN" altLang="en-US"/>
              <a:t>的挖掘，需要下一个版本补上，扩充</a:t>
            </a:r>
            <a:r>
              <a:rPr lang="en-US" altLang="zh-CN"/>
              <a:t>relation</a:t>
            </a:r>
            <a:r>
              <a:rPr lang="zh-CN" altLang="en-US"/>
              <a:t>数量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7115" y="700405"/>
            <a:ext cx="10864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ym typeface="+mn-ea"/>
              </a:rPr>
              <a:t>6. </a:t>
            </a:r>
            <a:r>
              <a:rPr lang="en-US" altLang="zh-CN" sz="2400">
                <a:sym typeface="+mn-ea"/>
              </a:rPr>
              <a:t>relation</a:t>
            </a:r>
            <a:r>
              <a:rPr lang="zh-CN" altLang="en-US" sz="2400">
                <a:sym typeface="+mn-ea"/>
              </a:rPr>
              <a:t>从文本中</a:t>
            </a:r>
            <a:r>
              <a:rPr lang="zh-CN" altLang="en-US" sz="2400">
                <a:sym typeface="+mn-ea"/>
              </a:rPr>
              <a:t>抽取量少</a:t>
            </a:r>
            <a:endParaRPr lang="zh-CN" altLang="en-US" sz="24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5375" y="1694180"/>
            <a:ext cx="9904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1&gt; </a:t>
            </a:r>
            <a:r>
              <a:rPr lang="zh-CN" altLang="en-US"/>
              <a:t>大部分</a:t>
            </a:r>
            <a:r>
              <a:rPr lang="en-US" altLang="zh-CN"/>
              <a:t>relation</a:t>
            </a:r>
            <a:r>
              <a:rPr lang="zh-CN" altLang="en-US"/>
              <a:t>均来自</a:t>
            </a:r>
            <a:r>
              <a:rPr lang="en-US" altLang="zh-CN"/>
              <a:t>infobox</a:t>
            </a:r>
            <a:r>
              <a:rPr lang="zh-CN" altLang="en-US"/>
              <a:t>。分析了下原因是因为不同数据源抽取句子时，使用的实现方法不同，导致抽取的数据量和数据质量均不好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95375" y="2800985"/>
            <a:ext cx="9904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2&gt; “</a:t>
            </a:r>
            <a:r>
              <a:rPr lang="zh-CN" altLang="en-US"/>
              <a:t>检查科目</a:t>
            </a:r>
            <a:r>
              <a:rPr lang="en-US" altLang="zh-CN"/>
              <a:t>”</a:t>
            </a:r>
            <a:r>
              <a:rPr lang="zh-CN" altLang="en-US"/>
              <a:t>这个类没有爬取到</a:t>
            </a:r>
            <a:r>
              <a:rPr lang="en-US" altLang="zh-CN"/>
              <a:t>relation</a:t>
            </a:r>
            <a:r>
              <a:rPr lang="zh-CN" altLang="en-US"/>
              <a:t>，需要想办法扩充这部分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5375" y="3768725"/>
            <a:ext cx="9904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3&gt; </a:t>
            </a:r>
            <a:r>
              <a:rPr lang="zh-CN" altLang="en-US"/>
              <a:t>文本抽取时，本次没有处理</a:t>
            </a:r>
            <a:r>
              <a:rPr lang="en-US" altLang="zh-CN"/>
              <a:t>innerlink</a:t>
            </a:r>
            <a:r>
              <a:rPr lang="zh-CN" altLang="en-US"/>
              <a:t>链接名和实体名不同的问题，这也会导致抽取覆盖率变低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1183640" y="2209165"/>
            <a:ext cx="9436735" cy="2218055"/>
          </a:xfrm>
        </p:spPr>
        <p:txBody>
          <a:bodyPr>
            <a:normAutofit fontScale="90000"/>
          </a:bodyPr>
          <a:p>
            <a:r>
              <a:rPr lang="zh-CN" altLang="en-US"/>
              <a:t>第三部分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工作安排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7115" y="700405"/>
            <a:ext cx="4221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需求分析，拓展</a:t>
            </a:r>
            <a:r>
              <a:rPr lang="en-US" altLang="zh-CN" sz="2400">
                <a:sym typeface="+mn-ea"/>
              </a:rPr>
              <a:t>schema</a:t>
            </a:r>
            <a:endParaRPr lang="zh-CN" altLang="en-US" sz="2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" y="3520440"/>
            <a:ext cx="4105275" cy="1609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7115" y="1590675"/>
            <a:ext cx="5689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针对新冠用户问答数据分析，进行需求分析</a:t>
            </a:r>
            <a:r>
              <a:rPr lang="en-US" altLang="zh-CN"/>
              <a:t>, </a:t>
            </a:r>
            <a:r>
              <a:rPr lang="zh-CN" altLang="en-US"/>
              <a:t>拓展</a:t>
            </a:r>
            <a:r>
              <a:rPr lang="en-US" altLang="zh-CN"/>
              <a:t>property</a:t>
            </a:r>
            <a:r>
              <a:rPr lang="zh-CN" altLang="en-US"/>
              <a:t>和</a:t>
            </a:r>
            <a:r>
              <a:rPr lang="en-US" altLang="zh-CN"/>
              <a:t>relation</a:t>
            </a:r>
            <a:r>
              <a:rPr lang="zh-CN" altLang="en-US"/>
              <a:t>，也可适当拓展分类。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940" y="2660650"/>
            <a:ext cx="7144385" cy="33293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7115" y="700405"/>
            <a:ext cx="4221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本地数据的扩充</a:t>
            </a:r>
            <a:endParaRPr lang="zh-CN" altLang="en-US" sz="24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7115" y="1623695"/>
            <a:ext cx="956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1&gt; </a:t>
            </a:r>
            <a:r>
              <a:rPr lang="zh-CN" altLang="en-US"/>
              <a:t>医学百科和中文维基百科对之前版本的分类进行数据爬取和扩充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47115" y="2662555"/>
            <a:ext cx="4970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2&gt; </a:t>
            </a:r>
            <a:r>
              <a:rPr lang="zh-CN" altLang="en-US"/>
              <a:t>针对分类扩充调整对本地数据进行扩充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7115" y="700405"/>
            <a:ext cx="4221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人工干预减少</a:t>
            </a:r>
            <a:endParaRPr lang="zh-CN" altLang="en-US" sz="24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7115" y="1590675"/>
            <a:ext cx="9563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1&gt; </a:t>
            </a:r>
            <a:r>
              <a:rPr lang="zh-CN" altLang="en-US"/>
              <a:t>针对 不足部分 的第四点，选择引入词向量 </a:t>
            </a:r>
            <a:r>
              <a:rPr lang="en-US" altLang="zh-CN"/>
              <a:t>(</a:t>
            </a:r>
            <a:r>
              <a:rPr lang="en-US" altLang="zh-CN" b="1"/>
              <a:t>word2vec</a:t>
            </a:r>
            <a:r>
              <a:rPr lang="en-US" altLang="zh-CN"/>
              <a:t>)</a:t>
            </a:r>
            <a:r>
              <a:rPr lang="zh-CN" altLang="en-US"/>
              <a:t>的方法，直接对所有出现的</a:t>
            </a:r>
            <a:r>
              <a:rPr lang="en-US" altLang="zh-CN"/>
              <a:t>property</a:t>
            </a:r>
            <a:r>
              <a:rPr lang="zh-CN" altLang="en-US"/>
              <a:t>或者</a:t>
            </a:r>
            <a:r>
              <a:rPr lang="en-US" altLang="zh-CN"/>
              <a:t>gram</a:t>
            </a:r>
            <a:r>
              <a:rPr lang="zh-CN" altLang="en-US"/>
              <a:t>进行语义相似度计算，可以大大减少人工干预。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47115" y="2993390"/>
            <a:ext cx="9563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2&gt; </a:t>
            </a:r>
            <a:r>
              <a:rPr lang="zh-CN" altLang="en-US"/>
              <a:t>希望寻找到一种方法，获取到</a:t>
            </a:r>
            <a:r>
              <a:rPr lang="en-US" altLang="zh-CN"/>
              <a:t>category system</a:t>
            </a:r>
            <a:r>
              <a:rPr lang="zh-CN" altLang="en-US"/>
              <a:t>后，可以自动化构建高质量</a:t>
            </a:r>
            <a:r>
              <a:rPr lang="en-US" altLang="zh-CN"/>
              <a:t>taxonomy</a:t>
            </a:r>
            <a:r>
              <a:rPr lang="zh-CN" altLang="en-US"/>
              <a:t>，而不是仅仅通过人工审核和对照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7115" y="700405"/>
            <a:ext cx="5601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4. relation</a:t>
            </a:r>
            <a:r>
              <a:rPr lang="zh-CN" altLang="en-US" sz="2400">
                <a:sym typeface="+mn-ea"/>
              </a:rPr>
              <a:t>文本抽取方法改良和扩充</a:t>
            </a:r>
            <a:endParaRPr lang="zh-CN" altLang="en-US" sz="2400"/>
          </a:p>
          <a:p>
            <a:endParaRPr lang="zh-CN" altLang="en-US" sz="24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7115" y="1590675"/>
            <a:ext cx="9422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1&gt; </a:t>
            </a:r>
            <a:r>
              <a:rPr lang="zh-CN" altLang="en-US"/>
              <a:t>首先修改之前的抽取方法，因为抽取的质量确实不高。也通过这种方法确定到底是抽取代码问题还是方法适用问题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47115" y="2964815"/>
            <a:ext cx="9563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2&gt; </a:t>
            </a:r>
            <a:r>
              <a:rPr lang="zh-CN" altLang="en-US"/>
              <a:t>由于词驱动的</a:t>
            </a:r>
            <a:r>
              <a:rPr lang="en-US" altLang="zh-CN"/>
              <a:t>relation</a:t>
            </a:r>
            <a:r>
              <a:rPr lang="zh-CN" altLang="en-US"/>
              <a:t>挖掘量少，我们考虑在第三版中实现关系驱动的方法对</a:t>
            </a:r>
            <a:r>
              <a:rPr lang="en-US" altLang="zh-CN"/>
              <a:t>relation</a:t>
            </a:r>
            <a:r>
              <a:rPr lang="zh-CN" altLang="en-US"/>
              <a:t>的数量进行一定的补充 </a:t>
            </a:r>
            <a:r>
              <a:rPr lang="en-US" altLang="zh-CN"/>
              <a:t>(</a:t>
            </a:r>
            <a:r>
              <a:rPr lang="zh-CN" altLang="en-US"/>
              <a:t>既然我们已经确定了</a:t>
            </a:r>
            <a:r>
              <a:rPr lang="en-US" altLang="zh-CN"/>
              <a:t>schema</a:t>
            </a:r>
            <a:r>
              <a:rPr lang="zh-CN" altLang="en-US"/>
              <a:t>中的</a:t>
            </a:r>
            <a:r>
              <a:rPr lang="en-US" altLang="zh-CN"/>
              <a:t>relation</a:t>
            </a:r>
            <a:r>
              <a:rPr lang="zh-CN" altLang="en-US"/>
              <a:t>部分，那么实现关系驱动仅需要写模板即可进行抽取</a:t>
            </a:r>
            <a:r>
              <a:rPr lang="en-US" altLang="zh-CN"/>
              <a:t>)</a:t>
            </a:r>
            <a:r>
              <a:rPr lang="zh-CN" altLang="en-US"/>
              <a:t>。关系驱动的抽取方法考虑引入</a:t>
            </a:r>
            <a:r>
              <a:rPr lang="en-US" altLang="zh-CN" b="1"/>
              <a:t>NER/BERT</a:t>
            </a:r>
            <a:r>
              <a:rPr lang="zh-CN" altLang="en-US"/>
              <a:t>模型等，对关系两端进行实体的识别。这需要后面的时间对各个模型进行熟悉和学习。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7115" y="700405"/>
            <a:ext cx="5601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5. </a:t>
            </a:r>
            <a:r>
              <a:rPr lang="zh-CN" altLang="en-US" sz="2400">
                <a:sym typeface="+mn-ea"/>
              </a:rPr>
              <a:t>实体类别推断方法改良</a:t>
            </a:r>
            <a:endParaRPr lang="zh-CN" altLang="en-US" sz="2400"/>
          </a:p>
          <a:p>
            <a:endParaRPr lang="zh-CN" altLang="en-US" sz="24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7115" y="1590675"/>
            <a:ext cx="598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1&gt; </a:t>
            </a:r>
            <a:r>
              <a:rPr lang="zh-CN" altLang="en-US"/>
              <a:t>实体推断考虑引入新的模型，考虑</a:t>
            </a:r>
            <a:r>
              <a:rPr lang="en-US" altLang="zh-CN"/>
              <a:t>Broader</a:t>
            </a:r>
            <a:r>
              <a:rPr lang="zh-CN" altLang="en-US"/>
              <a:t>和</a:t>
            </a:r>
            <a:r>
              <a:rPr lang="en-US" altLang="zh-CN"/>
              <a:t>Narrower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7115" y="2464435"/>
            <a:ext cx="598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2&gt; </a:t>
            </a:r>
            <a:r>
              <a:rPr lang="zh-CN" altLang="en-US"/>
              <a:t>不同数据源的融合考虑采用新的策略。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1183640" y="2209165"/>
            <a:ext cx="9436735" cy="2218055"/>
          </a:xfrm>
        </p:spPr>
        <p:txBody>
          <a:bodyPr>
            <a:normAutofit fontScale="90000"/>
          </a:bodyPr>
          <a:p>
            <a:r>
              <a:rPr lang="zh-CN" altLang="en-US"/>
              <a:t>第一部分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构建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7115" y="700405"/>
            <a:ext cx="2141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1. </a:t>
            </a:r>
            <a:r>
              <a:rPr lang="zh-CN" altLang="en-US" sz="2400"/>
              <a:t>确定数据源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293495" y="1464310"/>
            <a:ext cx="719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四大数据源，包括百度百科，互动百科，中文维基百科和医学百科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7115" y="2074545"/>
            <a:ext cx="8319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2. schema class</a:t>
            </a:r>
            <a:r>
              <a:rPr lang="zh-CN" altLang="en-US" sz="2400"/>
              <a:t>构建：</a:t>
            </a:r>
            <a:r>
              <a:rPr lang="zh-CN" altLang="en-US" sz="2400"/>
              <a:t>确定数据</a:t>
            </a:r>
            <a:r>
              <a:rPr lang="zh-CN" altLang="en-US" sz="2400"/>
              <a:t>范围 </a:t>
            </a:r>
            <a:r>
              <a:rPr lang="en-US" altLang="zh-CN" sz="2400"/>
              <a:t>(</a:t>
            </a:r>
            <a:r>
              <a:rPr lang="zh-CN" altLang="en-US" sz="2400"/>
              <a:t>类别</a:t>
            </a:r>
            <a:r>
              <a:rPr lang="en-US" altLang="zh-CN" sz="2400"/>
              <a:t>)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1293495" y="2680335"/>
            <a:ext cx="71983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百科数据爬取方式为同过分类系统</a:t>
            </a:r>
            <a:r>
              <a:rPr lang="zh-CN" altLang="en-US"/>
              <a:t>爬取特定分类及分类下的实体数据。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根据需求确定类别只限定于病毒，疾病，细菌，药物，症状，医学专科及检查科目及其所有</a:t>
            </a:r>
            <a:r>
              <a:rPr lang="zh-CN" altLang="en-US"/>
              <a:t>子分类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93495" y="4135120"/>
            <a:ext cx="5758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百度百科：</a:t>
            </a:r>
            <a:r>
              <a:rPr lang="zh-CN" altLang="en-US"/>
              <a:t>http://baike.baidu.com/fenlei/</a:t>
            </a:r>
            <a:r>
              <a:rPr lang="en-US" altLang="zh-CN"/>
              <a:t>CATEGORY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293495" y="4709795"/>
            <a:ext cx="6193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互动百科：http://fenlei.baike.com/</a:t>
            </a:r>
            <a:r>
              <a:rPr lang="en-US" altLang="zh-CN"/>
              <a:t>CATEGORY</a:t>
            </a:r>
            <a:r>
              <a:rPr lang="zh-CN" altLang="en-US"/>
              <a:t>/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93495" y="5254625"/>
            <a:ext cx="8634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中文维基百科：https://zh.wikipedia.org/wiki/Category:</a:t>
            </a:r>
            <a:r>
              <a:rPr lang="en-US" altLang="zh-CN"/>
              <a:t>CATEGORY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293495" y="5821680"/>
            <a:ext cx="9067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医学百科：http://www.a-hospital.com/w/分类:</a:t>
            </a:r>
            <a:r>
              <a:rPr lang="en-US" altLang="zh-CN"/>
              <a:t>CATEGORY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7115" y="700405"/>
            <a:ext cx="5827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3. </a:t>
            </a:r>
            <a:r>
              <a:rPr lang="zh-CN" altLang="en-US" sz="2400"/>
              <a:t>实体</a:t>
            </a:r>
            <a:r>
              <a:rPr lang="zh-CN" altLang="en-US" sz="2400"/>
              <a:t>爬取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1047115" y="1628140"/>
            <a:ext cx="5993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1&gt; </a:t>
            </a:r>
            <a:r>
              <a:rPr lang="zh-CN" altLang="en-US"/>
              <a:t>对于</a:t>
            </a:r>
            <a:r>
              <a:rPr lang="zh-CN" altLang="en-US"/>
              <a:t>有分类页面的类别，比如</a:t>
            </a:r>
            <a:r>
              <a:rPr lang="en-US" altLang="zh-CN"/>
              <a:t>”</a:t>
            </a:r>
            <a:r>
              <a:rPr lang="zh-CN" altLang="en-US">
                <a:sym typeface="+mn-ea"/>
              </a:rPr>
              <a:t>病毒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疾病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细菌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药物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症状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，我们直接使用百科的分类树对各个分类下的实体进行爬取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345" y="3159125"/>
            <a:ext cx="7098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2&gt; </a:t>
            </a:r>
            <a:r>
              <a:rPr lang="zh-CN" altLang="en-US"/>
              <a:t>对于无分类页面的类别，比如</a:t>
            </a:r>
            <a:r>
              <a:rPr lang="en-US" altLang="zh-CN"/>
              <a:t>”</a:t>
            </a:r>
            <a:r>
              <a:rPr lang="zh-CN" altLang="en-US"/>
              <a:t>医学专科</a:t>
            </a:r>
            <a:r>
              <a:rPr lang="en-US" altLang="zh-CN"/>
              <a:t>“</a:t>
            </a:r>
            <a:r>
              <a:rPr lang="zh-CN" altLang="en-US"/>
              <a:t>，</a:t>
            </a:r>
            <a:r>
              <a:rPr lang="en-US" altLang="zh-CN"/>
              <a:t>”</a:t>
            </a:r>
            <a:r>
              <a:rPr lang="zh-CN" altLang="en-US"/>
              <a:t>检查科目</a:t>
            </a:r>
            <a:r>
              <a:rPr lang="en-US" altLang="zh-CN"/>
              <a:t>“</a:t>
            </a:r>
            <a:r>
              <a:rPr lang="zh-CN" altLang="en-US"/>
              <a:t>，我们选择查阅其他网站获取到这两个类别下的词条，然后再进入百科中搜索相关信息，进行实体爬取。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7025" y="146050"/>
            <a:ext cx="3813810" cy="37452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0" y="4081145"/>
            <a:ext cx="5459095" cy="26454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702050" y="5361305"/>
            <a:ext cx="5292725" cy="3683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7115" y="700405"/>
            <a:ext cx="4496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4. schema property</a:t>
            </a:r>
            <a:r>
              <a:rPr lang="zh-CN" altLang="en-US" sz="2400"/>
              <a:t>构建：</a:t>
            </a:r>
            <a:r>
              <a:rPr lang="en-US" altLang="zh-CN" sz="2400"/>
              <a:t>infobox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1303020" y="1314450"/>
            <a:ext cx="90925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1&gt; </a:t>
            </a:r>
            <a:r>
              <a:rPr lang="zh-CN" altLang="en-US"/>
              <a:t>抽取所有实体的</a:t>
            </a:r>
            <a:r>
              <a:rPr lang="en-US" altLang="zh-CN"/>
              <a:t>infobox</a:t>
            </a:r>
            <a:r>
              <a:rPr lang="zh-CN" altLang="en-US"/>
              <a:t>，并组成三元组文件。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2&gt; </a:t>
            </a:r>
            <a:r>
              <a:rPr lang="zh-CN" altLang="en-US"/>
              <a:t>由于每个实体都有其分类</a:t>
            </a:r>
            <a:r>
              <a:rPr lang="en-US" altLang="zh-CN"/>
              <a:t>(</a:t>
            </a:r>
            <a:r>
              <a:rPr lang="zh-CN" altLang="en-US"/>
              <a:t>爬取时根据分类爬取实体</a:t>
            </a:r>
            <a:r>
              <a:rPr lang="en-US" altLang="zh-CN"/>
              <a:t>)</a:t>
            </a:r>
            <a:r>
              <a:rPr lang="zh-CN" altLang="en-US"/>
              <a:t>，可以将主语分类为</a:t>
            </a:r>
            <a:r>
              <a:rPr lang="zh-CN" altLang="en-US" b="1"/>
              <a:t>病毒</a:t>
            </a:r>
            <a:r>
              <a:rPr lang="zh-CN" altLang="en-US"/>
              <a:t>的三元组抽出，然后统计各个谓语</a:t>
            </a:r>
            <a:r>
              <a:rPr lang="zh-CN" altLang="en-US"/>
              <a:t>出现的频率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3&gt; </a:t>
            </a:r>
            <a:r>
              <a:rPr lang="zh-CN" altLang="en-US"/>
              <a:t>频率高的谓语，我们可认为是该分类的代表</a:t>
            </a:r>
            <a:r>
              <a:rPr lang="en-US" altLang="zh-CN"/>
              <a:t>property</a:t>
            </a:r>
            <a:r>
              <a:rPr lang="zh-CN" altLang="en-US"/>
              <a:t>。为保证质量，也需要一定筛选处理，包括</a:t>
            </a:r>
            <a:r>
              <a:rPr lang="zh-CN" altLang="en-US">
                <a:sym typeface="+mn-ea"/>
              </a:rPr>
              <a:t>同义词合并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9070" y="466090"/>
            <a:ext cx="1597025" cy="59258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03020" y="5627370"/>
            <a:ext cx="8598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每个百科对于实体的分类的准确度不高，因此我们使用统计的方法对高频谓语提取出来，作为候选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03020" y="3977640"/>
            <a:ext cx="7811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本例中，我们选择</a:t>
            </a:r>
            <a:r>
              <a:rPr lang="en-US" altLang="zh-CN"/>
              <a:t>”</a:t>
            </a:r>
            <a:r>
              <a:rPr lang="zh-CN" altLang="en-US"/>
              <a:t>名称</a:t>
            </a:r>
            <a:r>
              <a:rPr lang="en-US" altLang="zh-CN"/>
              <a:t>”, ”</a:t>
            </a:r>
            <a:r>
              <a:rPr lang="zh-CN" altLang="en-US"/>
              <a:t>科</a:t>
            </a:r>
            <a:r>
              <a:rPr lang="en-US" altLang="zh-CN"/>
              <a:t>”, “目”, “属”,  “病毒形状”, “传播途径”</a:t>
            </a:r>
            <a:r>
              <a:rPr lang="zh-CN" altLang="en-US"/>
              <a:t>作为病毒的</a:t>
            </a:r>
            <a:r>
              <a:rPr lang="en-US" altLang="zh-CN"/>
              <a:t>property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7115" y="700405"/>
            <a:ext cx="9054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5. schema subClassOf</a:t>
            </a:r>
            <a:r>
              <a:rPr lang="zh-CN" altLang="en-US" sz="2400"/>
              <a:t>构建：</a:t>
            </a:r>
            <a:r>
              <a:rPr lang="en-US" altLang="zh-CN" sz="2400"/>
              <a:t>category system, existed taxonomy</a:t>
            </a:r>
            <a:r>
              <a:rPr lang="en-US" altLang="zh-CN" sz="2400"/>
              <a:t> 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1047115" y="1444625"/>
            <a:ext cx="65932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1&gt; </a:t>
            </a:r>
            <a:r>
              <a:rPr lang="zh-CN" altLang="en-US"/>
              <a:t>主要通过四大百科已存的</a:t>
            </a:r>
            <a:r>
              <a:rPr lang="en-US" altLang="zh-CN"/>
              <a:t>category system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将四大百科</a:t>
            </a:r>
            <a:r>
              <a:rPr lang="en-US" altLang="zh-CN"/>
              <a:t>category system</a:t>
            </a:r>
            <a:r>
              <a:rPr lang="zh-CN" altLang="en-US"/>
              <a:t>中七大类的</a:t>
            </a:r>
            <a:r>
              <a:rPr lang="en-US" altLang="zh-CN"/>
              <a:t>subClassOf</a:t>
            </a:r>
            <a:r>
              <a:rPr lang="zh-CN" altLang="en-US"/>
              <a:t>关系提取，然后取交集组成各大百科的</a:t>
            </a:r>
            <a:r>
              <a:rPr lang="en-US" altLang="zh-CN"/>
              <a:t>category system</a:t>
            </a:r>
            <a:r>
              <a:rPr lang="zh-CN" altLang="en-US"/>
              <a:t>融合，并适当通过筛选合适</a:t>
            </a:r>
            <a:r>
              <a:rPr lang="en-US" altLang="zh-CN"/>
              <a:t>sub-category</a:t>
            </a:r>
            <a:r>
              <a:rPr lang="zh-CN" altLang="en-US"/>
              <a:t>对其进行补充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3160" y="1734185"/>
            <a:ext cx="2352675" cy="2619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40" y="3136900"/>
            <a:ext cx="5741035" cy="17862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827145" y="4271010"/>
            <a:ext cx="956945" cy="368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27145" y="3677285"/>
            <a:ext cx="1032510" cy="368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73160" y="1998345"/>
            <a:ext cx="1537970" cy="368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29040" y="3846195"/>
            <a:ext cx="1537970" cy="368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38565" y="2770505"/>
            <a:ext cx="1407160" cy="368300"/>
          </a:xfrm>
          <a:prstGeom prst="rect">
            <a:avLst/>
          </a:prstGeom>
          <a:noFill/>
          <a:ln w="28575" cmpd="dbl">
            <a:solidFill>
              <a:srgbClr val="C00000"/>
            </a:solidFill>
          </a:ln>
        </p:spPr>
        <p:txBody>
          <a:bodyPr wrap="square" rtlCol="0">
            <a:spAutoFit/>
          </a:bodyPr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51165" y="2770505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补充：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47115" y="5384165"/>
            <a:ext cx="6860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2&gt; </a:t>
            </a:r>
            <a:r>
              <a:rPr lang="zh-CN" altLang="en-US"/>
              <a:t>对照质量较高的</a:t>
            </a:r>
            <a:r>
              <a:rPr lang="en-US" altLang="zh-CN"/>
              <a:t>Taxonomy</a:t>
            </a:r>
            <a:r>
              <a:rPr lang="zh-CN" altLang="en-US"/>
              <a:t>，对融合后的</a:t>
            </a:r>
            <a:r>
              <a:rPr lang="en-US" altLang="zh-CN"/>
              <a:t>subClassOf</a:t>
            </a:r>
            <a:r>
              <a:rPr lang="zh-CN" altLang="en-US"/>
              <a:t>内容进行校验。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7115" y="700405"/>
            <a:ext cx="10864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6. </a:t>
            </a:r>
            <a:r>
              <a:rPr lang="zh-CN" altLang="en-US" sz="2400"/>
              <a:t>实体的</a:t>
            </a:r>
            <a:r>
              <a:rPr lang="en-US" altLang="zh-CN" sz="2400"/>
              <a:t>type inference</a:t>
            </a:r>
            <a:r>
              <a:rPr lang="zh-CN" altLang="en-US" sz="2400"/>
              <a:t>：</a:t>
            </a:r>
            <a:r>
              <a:rPr lang="en-US" altLang="zh-CN" sz="2400"/>
              <a:t>name label, representative property, summary and label</a:t>
            </a:r>
            <a:r>
              <a:rPr lang="en-US" altLang="zh-CN" sz="2400"/>
              <a:t> </a:t>
            </a:r>
            <a:endParaRPr lang="en-US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1294130" y="1160780"/>
            <a:ext cx="84302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1&gt; by name label: </a:t>
            </a:r>
            <a:r>
              <a:rPr lang="zh-CN" altLang="en-US"/>
              <a:t>通过实体名称</a:t>
            </a:r>
            <a:r>
              <a:rPr lang="en-US" altLang="zh-CN"/>
              <a:t>suffix</a:t>
            </a:r>
            <a:r>
              <a:rPr lang="zh-CN" altLang="en-US"/>
              <a:t>是否包含关键词来推断，一般病毒实体的</a:t>
            </a:r>
            <a:r>
              <a:rPr lang="en-US" altLang="zh-CN"/>
              <a:t>name suffix</a:t>
            </a:r>
            <a:r>
              <a:rPr lang="zh-CN" altLang="en-US"/>
              <a:t>都为</a:t>
            </a:r>
            <a:r>
              <a:rPr lang="en-US" altLang="zh-CN"/>
              <a:t>“</a:t>
            </a:r>
            <a:r>
              <a:rPr lang="zh-CN" altLang="en-US" b="1"/>
              <a:t>病毒</a:t>
            </a:r>
            <a:r>
              <a:rPr lang="en-US" altLang="zh-CN"/>
              <a:t>”</a:t>
            </a:r>
            <a:r>
              <a:rPr lang="zh-CN" altLang="en-US"/>
              <a:t>，疾病实体的</a:t>
            </a:r>
            <a:r>
              <a:rPr lang="en-US" altLang="zh-CN"/>
              <a:t>name suffix</a:t>
            </a:r>
            <a:r>
              <a:rPr lang="zh-CN" altLang="en-US"/>
              <a:t>都包含</a:t>
            </a:r>
            <a:r>
              <a:rPr lang="en-US" altLang="zh-CN"/>
              <a:t>“</a:t>
            </a:r>
            <a:r>
              <a:rPr lang="zh-CN" altLang="en-US" b="1"/>
              <a:t>病</a:t>
            </a:r>
            <a:r>
              <a:rPr lang="en-US" altLang="zh-CN"/>
              <a:t>”</a:t>
            </a:r>
            <a:r>
              <a:rPr lang="zh-CN" altLang="en-US"/>
              <a:t>，</a:t>
            </a:r>
            <a:r>
              <a:rPr lang="en-US" altLang="zh-CN"/>
              <a:t>“</a:t>
            </a:r>
            <a:r>
              <a:rPr lang="zh-CN" altLang="en-US" b="1"/>
              <a:t>炎</a:t>
            </a:r>
            <a:r>
              <a:rPr lang="en-US" altLang="zh-CN"/>
              <a:t>”</a:t>
            </a:r>
            <a:r>
              <a:rPr lang="zh-CN" altLang="en-US"/>
              <a:t>或</a:t>
            </a:r>
            <a:r>
              <a:rPr lang="en-US" altLang="zh-CN"/>
              <a:t>“</a:t>
            </a:r>
            <a:r>
              <a:rPr lang="zh-CN" altLang="en-US" b="1"/>
              <a:t>症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如：</a:t>
            </a:r>
            <a:r>
              <a:rPr lang="en-US" altLang="zh-CN"/>
              <a:t>“</a:t>
            </a:r>
            <a:r>
              <a:rPr lang="zh-CN" altLang="en-US"/>
              <a:t>退行性膝关节炎</a:t>
            </a:r>
            <a:r>
              <a:rPr lang="en-US" altLang="zh-CN"/>
              <a:t>”</a:t>
            </a:r>
            <a:r>
              <a:rPr lang="zh-CN" altLang="en-US"/>
              <a:t>，通过</a:t>
            </a:r>
            <a:r>
              <a:rPr lang="en-US" altLang="zh-CN"/>
              <a:t>name</a:t>
            </a:r>
            <a:r>
              <a:rPr lang="zh-CN" altLang="en-US"/>
              <a:t>可以判断其为病毒实体。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94130" y="2360930"/>
            <a:ext cx="91154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2&gt; by representative property: </a:t>
            </a:r>
            <a:r>
              <a:rPr lang="zh-CN" altLang="en-US"/>
              <a:t>有些实体如果</a:t>
            </a:r>
            <a:r>
              <a:rPr lang="en-US" altLang="zh-CN"/>
              <a:t>infobox</a:t>
            </a:r>
            <a:r>
              <a:rPr lang="zh-CN" altLang="en-US"/>
              <a:t>中包含了某些类很具有代表性的</a:t>
            </a:r>
            <a:r>
              <a:rPr lang="en-US" altLang="zh-CN"/>
              <a:t>property</a:t>
            </a:r>
            <a:r>
              <a:rPr lang="zh-CN" altLang="en-US"/>
              <a:t>，我们认为这个实体大概率属于该类。如果实体的</a:t>
            </a:r>
            <a:r>
              <a:rPr lang="en-US" altLang="zh-CN"/>
              <a:t>infobo</a:t>
            </a:r>
            <a:r>
              <a:rPr lang="zh-CN" altLang="en-US"/>
              <a:t>中包含</a:t>
            </a:r>
            <a:r>
              <a:rPr lang="en-US" altLang="zh-CN"/>
              <a:t>”</a:t>
            </a:r>
            <a:r>
              <a:rPr lang="zh-CN" altLang="en-US"/>
              <a:t>病毒形状</a:t>
            </a:r>
            <a:r>
              <a:rPr lang="en-US" altLang="zh-CN"/>
              <a:t>”, </a:t>
            </a:r>
            <a:r>
              <a:rPr lang="zh-CN" altLang="en-US"/>
              <a:t>我们认为它大概率是病毒。</a:t>
            </a:r>
            <a:endParaRPr lang="zh-CN" altLang="en-US"/>
          </a:p>
          <a:p>
            <a:r>
              <a:rPr lang="zh-CN" altLang="en-US">
                <a:sym typeface="+mn-ea"/>
              </a:rPr>
              <a:t>如：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黄病毒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的三元组 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黄病毒</a:t>
            </a:r>
            <a:r>
              <a:rPr lang="en-US" altLang="zh-CN">
                <a:sym typeface="+mn-ea"/>
              </a:rPr>
              <a:t>;;;;ll;;;;</a:t>
            </a:r>
            <a:r>
              <a:rPr lang="zh-CN" altLang="en-US">
                <a:sym typeface="+mn-ea"/>
              </a:rPr>
              <a:t>病毒形状</a:t>
            </a:r>
            <a:r>
              <a:rPr lang="en-US" altLang="zh-CN">
                <a:sym typeface="+mn-ea"/>
              </a:rPr>
              <a:t>;;;;ll;;;;</a:t>
            </a:r>
            <a:r>
              <a:rPr lang="zh-CN" altLang="en-US">
                <a:sym typeface="+mn-ea"/>
              </a:rPr>
              <a:t>小球形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，我们推断其为病毒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51915" y="3825875"/>
            <a:ext cx="9299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3&gt; by summary and label</a:t>
            </a:r>
            <a:r>
              <a:rPr lang="zh-CN" altLang="en-US"/>
              <a:t>：通过</a:t>
            </a:r>
            <a:r>
              <a:rPr lang="en-US" altLang="zh-CN"/>
              <a:t>summary</a:t>
            </a:r>
            <a:r>
              <a:rPr lang="zh-CN" altLang="en-US"/>
              <a:t>中是否出现关键词加上开放分类的信息综合判断。</a:t>
            </a:r>
            <a:endParaRPr lang="zh-CN" altLang="en-US"/>
          </a:p>
          <a:p>
            <a:r>
              <a:rPr lang="zh-CN" altLang="en-US">
                <a:sym typeface="+mn-ea"/>
              </a:rPr>
              <a:t>如：</a:t>
            </a:r>
            <a:r>
              <a:rPr lang="en-US" altLang="zh-CN">
                <a:sym typeface="+mn-ea"/>
              </a:rPr>
              <a:t>”异烟肼磺酸钠” </a:t>
            </a:r>
            <a:r>
              <a:rPr lang="zh-CN" altLang="en-US">
                <a:sym typeface="+mn-ea"/>
              </a:rPr>
              <a:t>页面的</a:t>
            </a:r>
            <a:r>
              <a:rPr lang="en-US" altLang="zh-CN">
                <a:sym typeface="+mn-ea"/>
              </a:rPr>
              <a:t>summary</a:t>
            </a:r>
            <a:r>
              <a:rPr lang="zh-CN" altLang="en-US">
                <a:sym typeface="+mn-ea"/>
              </a:rPr>
              <a:t>中出现关键词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治疗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，且开放分类出现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药品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，推断为药物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0" y="4804410"/>
            <a:ext cx="7505700" cy="17621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959225" y="5418455"/>
            <a:ext cx="491490" cy="3683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488555" y="5786755"/>
            <a:ext cx="491490" cy="3683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28065" y="662305"/>
            <a:ext cx="3001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7. </a:t>
            </a:r>
            <a:r>
              <a:rPr lang="zh-CN" altLang="en-US" sz="2400"/>
              <a:t>实体的</a:t>
            </a:r>
            <a:r>
              <a:rPr lang="en-US" altLang="zh-CN" sz="2400"/>
              <a:t>type fusion</a:t>
            </a:r>
            <a:endParaRPr lang="en-US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1332230" y="1217295"/>
            <a:ext cx="9251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1&gt; </a:t>
            </a:r>
            <a:r>
              <a:rPr lang="zh-CN" altLang="en-US"/>
              <a:t>对于同数据源内实体</a:t>
            </a:r>
            <a:r>
              <a:rPr lang="en-US" altLang="zh-CN"/>
              <a:t>type</a:t>
            </a:r>
            <a:r>
              <a:rPr lang="zh-CN" altLang="en-US"/>
              <a:t>，将三种方法的</a:t>
            </a:r>
            <a:r>
              <a:rPr lang="en-US" altLang="zh-CN"/>
              <a:t>infer</a:t>
            </a:r>
            <a:r>
              <a:rPr lang="zh-CN" altLang="en-US"/>
              <a:t>结果进行并集，获得该数据源的</a:t>
            </a:r>
            <a:r>
              <a:rPr lang="en-US" altLang="zh-CN"/>
              <a:t>type</a:t>
            </a:r>
            <a:r>
              <a:rPr lang="zh-CN" altLang="en-US"/>
              <a:t>。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644650"/>
            <a:ext cx="4028440" cy="10102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120" y="1936115"/>
            <a:ext cx="3150870" cy="42672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4968240" y="2149475"/>
            <a:ext cx="198000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32230" y="3149600"/>
            <a:ext cx="8789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2&gt; </a:t>
            </a:r>
            <a:r>
              <a:rPr lang="zh-CN" altLang="en-US"/>
              <a:t>不同数据源，先将各个类的实体进行并集，如将互动百科的</a:t>
            </a:r>
            <a:r>
              <a:rPr lang="en-US" altLang="zh-CN"/>
              <a:t>bacteria</a:t>
            </a:r>
            <a:r>
              <a:rPr lang="zh-CN" altLang="en-US"/>
              <a:t>和百度百科的</a:t>
            </a:r>
            <a:r>
              <a:rPr lang="en-US" altLang="zh-CN"/>
              <a:t>bacteria</a:t>
            </a:r>
            <a:r>
              <a:rPr lang="zh-CN" altLang="en-US"/>
              <a:t>并集融合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32230" y="4183380"/>
            <a:ext cx="8789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3&gt; </a:t>
            </a:r>
            <a:r>
              <a:rPr lang="zh-CN" altLang="en-US"/>
              <a:t>融合完后，我们仅有</a:t>
            </a:r>
            <a:r>
              <a:rPr lang="en-US" altLang="zh-CN"/>
              <a:t>7</a:t>
            </a:r>
            <a:r>
              <a:rPr lang="zh-CN" altLang="en-US"/>
              <a:t>个类的文件，对</a:t>
            </a:r>
            <a:r>
              <a:rPr lang="en-US" altLang="zh-CN"/>
              <a:t>type</a:t>
            </a:r>
            <a:r>
              <a:rPr lang="zh-CN" altLang="en-US"/>
              <a:t>进行冲突处理，即这</a:t>
            </a:r>
            <a:r>
              <a:rPr lang="en-US" altLang="zh-CN"/>
              <a:t>7</a:t>
            </a:r>
            <a:r>
              <a:rPr lang="zh-CN" altLang="en-US"/>
              <a:t>个类所包含的实体不能有交集。人工对这些冲突实体进行处理，包括查阅百科，资料等。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32230" y="5217795"/>
            <a:ext cx="878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4&gt; </a:t>
            </a:r>
            <a:r>
              <a:rPr lang="zh-CN" altLang="en-US"/>
              <a:t>质量检查，人工查阅冲突处理后的结果，对明显不属于该类的实体进行删除。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4965</Words>
  <Application>WPS 演示</Application>
  <PresentationFormat>宽屏</PresentationFormat>
  <Paragraphs>236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Arial Unicode MS</vt:lpstr>
      <vt:lpstr>Times New Roman</vt:lpstr>
      <vt:lpstr>Office 主题</vt:lpstr>
      <vt:lpstr>新冠百科图谱</vt:lpstr>
      <vt:lpstr>新冠百科图谱</vt:lpstr>
      <vt:lpstr>目录</vt:lpstr>
      <vt:lpstr>PowerPoint 演示文稿</vt:lpstr>
      <vt:lpstr>新冠百科图谱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第一部分  构建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第一部分  构建</vt:lpstr>
      <vt:lpstr>第三部分  工作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李志强</dc:creator>
  <cp:lastModifiedBy>Waie</cp:lastModifiedBy>
  <cp:revision>72</cp:revision>
  <dcterms:created xsi:type="dcterms:W3CDTF">2020-02-23T12:16:00Z</dcterms:created>
  <dcterms:modified xsi:type="dcterms:W3CDTF">2020-02-24T08:00:38Z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2052-11.1.0.8767</vt:lpwstr>
  </property>
</Properties>
</file>