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5" r:id="rId4"/>
  </p:sldMasterIdLst>
  <p:notesMasterIdLst>
    <p:notesMasterId r:id="rId6"/>
  </p:notesMasterIdLst>
  <p:handoutMasterIdLst>
    <p:handoutMasterId r:id="rId11"/>
  </p:handoutMasterIdLst>
  <p:sldIdLst>
    <p:sldId id="258" r:id="rId5"/>
    <p:sldId id="260" r:id="rId7"/>
    <p:sldId id="363" r:id="rId8"/>
    <p:sldId id="364" r:id="rId9"/>
    <p:sldId id="261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39908" initials="3" lastIdx="1" clrIdx="6"/>
  <p:cmAuthor id="1" name="Damien Chiu" initials="D" lastIdx="2" clrIdx="0"/>
  <p:cmAuthor id="2" name="Chiu Damien" initials="C" lastIdx="73" clrIdx="1"/>
  <p:cmAuthor id="3" name="Ma jun" initials="M" lastIdx="7" clrIdx="2"/>
  <p:cmAuthor id="4" name="秦少婷" initials="秦" lastIdx="0" clrIdx="3"/>
  <p:cmAuthor id="5" name="作者" initials="作" lastIdx="0" clrIdx="4"/>
  <p:cmAuthor id="6" name="秀丽" initials="秀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928" y="746125"/>
            <a:ext cx="6623756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:\Users\shaotingq\Desktop\公司级PPT素材\1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平行四边形 14"/>
          <p:cNvSpPr/>
          <p:nvPr userDrawn="1"/>
        </p:nvSpPr>
        <p:spPr>
          <a:xfrm>
            <a:off x="7440149" y="2667989"/>
            <a:ext cx="4751851" cy="1422724"/>
          </a:xfrm>
          <a:custGeom>
            <a:avLst/>
            <a:gdLst>
              <a:gd name="connsiteX0" fmla="*/ 0 w 3096344"/>
              <a:gd name="connsiteY0" fmla="*/ 1512168 h 1512168"/>
              <a:gd name="connsiteX1" fmla="*/ 378042 w 3096344"/>
              <a:gd name="connsiteY1" fmla="*/ 0 h 1512168"/>
              <a:gd name="connsiteX2" fmla="*/ 3096344 w 3096344"/>
              <a:gd name="connsiteY2" fmla="*/ 0 h 1512168"/>
              <a:gd name="connsiteX3" fmla="*/ 2718302 w 3096344"/>
              <a:gd name="connsiteY3" fmla="*/ 1512168 h 1512168"/>
              <a:gd name="connsiteX4" fmla="*/ 0 w 3096344"/>
              <a:gd name="connsiteY4" fmla="*/ 1512168 h 1512168"/>
              <a:gd name="connsiteX0-1" fmla="*/ 0 w 3096344"/>
              <a:gd name="connsiteY0-2" fmla="*/ 1512168 h 1533683"/>
              <a:gd name="connsiteX1-3" fmla="*/ 378042 w 3096344"/>
              <a:gd name="connsiteY1-4" fmla="*/ 0 h 1533683"/>
              <a:gd name="connsiteX2-5" fmla="*/ 3096344 w 3096344"/>
              <a:gd name="connsiteY2-6" fmla="*/ 0 h 1533683"/>
              <a:gd name="connsiteX3-7" fmla="*/ 2976486 w 3096344"/>
              <a:gd name="connsiteY3-8" fmla="*/ 1533683 h 1533683"/>
              <a:gd name="connsiteX4-9" fmla="*/ 0 w 3096344"/>
              <a:gd name="connsiteY4-10" fmla="*/ 1512168 h 1533683"/>
              <a:gd name="connsiteX0-11" fmla="*/ 0 w 2999525"/>
              <a:gd name="connsiteY0-12" fmla="*/ 1522926 h 1544441"/>
              <a:gd name="connsiteX1-13" fmla="*/ 378042 w 2999525"/>
              <a:gd name="connsiteY1-14" fmla="*/ 10758 h 1544441"/>
              <a:gd name="connsiteX2-15" fmla="*/ 2999525 w 2999525"/>
              <a:gd name="connsiteY2-16" fmla="*/ 0 h 1544441"/>
              <a:gd name="connsiteX3-17" fmla="*/ 2976486 w 2999525"/>
              <a:gd name="connsiteY3-18" fmla="*/ 1544441 h 1544441"/>
              <a:gd name="connsiteX4-19" fmla="*/ 0 w 2999525"/>
              <a:gd name="connsiteY4-20" fmla="*/ 1522926 h 1544441"/>
              <a:gd name="connsiteX0-21" fmla="*/ 0 w 3031798"/>
              <a:gd name="connsiteY0-22" fmla="*/ 1512169 h 1544441"/>
              <a:gd name="connsiteX1-23" fmla="*/ 410315 w 3031798"/>
              <a:gd name="connsiteY1-24" fmla="*/ 10758 h 1544441"/>
              <a:gd name="connsiteX2-25" fmla="*/ 3031798 w 3031798"/>
              <a:gd name="connsiteY2-26" fmla="*/ 0 h 1544441"/>
              <a:gd name="connsiteX3-27" fmla="*/ 3008759 w 3031798"/>
              <a:gd name="connsiteY3-28" fmla="*/ 1544441 h 1544441"/>
              <a:gd name="connsiteX4-29" fmla="*/ 0 w 3031798"/>
              <a:gd name="connsiteY4-30" fmla="*/ 1512169 h 1544441"/>
              <a:gd name="connsiteX0-31" fmla="*/ 0 w 3021041"/>
              <a:gd name="connsiteY0-32" fmla="*/ 1501411 h 1533683"/>
              <a:gd name="connsiteX1-33" fmla="*/ 410315 w 3021041"/>
              <a:gd name="connsiteY1-34" fmla="*/ 0 h 1533683"/>
              <a:gd name="connsiteX2-35" fmla="*/ 3021041 w 3021041"/>
              <a:gd name="connsiteY2-36" fmla="*/ 107576 h 1533683"/>
              <a:gd name="connsiteX3-37" fmla="*/ 3008759 w 3021041"/>
              <a:gd name="connsiteY3-38" fmla="*/ 1533683 h 1533683"/>
              <a:gd name="connsiteX4-39" fmla="*/ 0 w 3021041"/>
              <a:gd name="connsiteY4-40" fmla="*/ 1501411 h 1533683"/>
              <a:gd name="connsiteX0-41" fmla="*/ 0 w 3021041"/>
              <a:gd name="connsiteY0-42" fmla="*/ 1404592 h 1436864"/>
              <a:gd name="connsiteX1-43" fmla="*/ 388800 w 3021041"/>
              <a:gd name="connsiteY1-44" fmla="*/ 0 h 1436864"/>
              <a:gd name="connsiteX2-45" fmla="*/ 3021041 w 3021041"/>
              <a:gd name="connsiteY2-46" fmla="*/ 10757 h 1436864"/>
              <a:gd name="connsiteX3-47" fmla="*/ 3008759 w 3021041"/>
              <a:gd name="connsiteY3-48" fmla="*/ 1436864 h 1436864"/>
              <a:gd name="connsiteX4-49" fmla="*/ 0 w 3021041"/>
              <a:gd name="connsiteY4-50" fmla="*/ 1404592 h 1436864"/>
              <a:gd name="connsiteX0-51" fmla="*/ 0 w 3246951"/>
              <a:gd name="connsiteY0-52" fmla="*/ 1404593 h 1436865"/>
              <a:gd name="connsiteX1-53" fmla="*/ 388800 w 3246951"/>
              <a:gd name="connsiteY1-54" fmla="*/ 1 h 1436865"/>
              <a:gd name="connsiteX2-55" fmla="*/ 3246951 w 3246951"/>
              <a:gd name="connsiteY2-56" fmla="*/ 0 h 1436865"/>
              <a:gd name="connsiteX3-57" fmla="*/ 3008759 w 3246951"/>
              <a:gd name="connsiteY3-58" fmla="*/ 1436865 h 1436865"/>
              <a:gd name="connsiteX4-59" fmla="*/ 0 w 3246951"/>
              <a:gd name="connsiteY4-60" fmla="*/ 1404593 h 1436865"/>
              <a:gd name="connsiteX0-61" fmla="*/ 0 w 3266943"/>
              <a:gd name="connsiteY0-62" fmla="*/ 1404593 h 1436865"/>
              <a:gd name="connsiteX1-63" fmla="*/ 388800 w 3266943"/>
              <a:gd name="connsiteY1-64" fmla="*/ 1 h 1436865"/>
              <a:gd name="connsiteX2-65" fmla="*/ 3246951 w 3266943"/>
              <a:gd name="connsiteY2-66" fmla="*/ 0 h 1436865"/>
              <a:gd name="connsiteX3-67" fmla="*/ 3266943 w 3266943"/>
              <a:gd name="connsiteY3-68" fmla="*/ 1436865 h 1436865"/>
              <a:gd name="connsiteX4-69" fmla="*/ 0 w 3266943"/>
              <a:gd name="connsiteY4-70" fmla="*/ 1404593 h 1436865"/>
              <a:gd name="connsiteX0-71" fmla="*/ 0 w 3279224"/>
              <a:gd name="connsiteY0-72" fmla="*/ 1415351 h 1447623"/>
              <a:gd name="connsiteX1-73" fmla="*/ 388800 w 3279224"/>
              <a:gd name="connsiteY1-74" fmla="*/ 10759 h 1447623"/>
              <a:gd name="connsiteX2-75" fmla="*/ 3279224 w 3279224"/>
              <a:gd name="connsiteY2-76" fmla="*/ 0 h 1447623"/>
              <a:gd name="connsiteX3-77" fmla="*/ 3266943 w 3279224"/>
              <a:gd name="connsiteY3-78" fmla="*/ 1447623 h 1447623"/>
              <a:gd name="connsiteX4-79" fmla="*/ 0 w 3279224"/>
              <a:gd name="connsiteY4-80" fmla="*/ 1415351 h 1447623"/>
              <a:gd name="connsiteX0-81" fmla="*/ 0 w 3279224"/>
              <a:gd name="connsiteY0-82" fmla="*/ 1415351 h 1436865"/>
              <a:gd name="connsiteX1-83" fmla="*/ 388800 w 3279224"/>
              <a:gd name="connsiteY1-84" fmla="*/ 10759 h 1436865"/>
              <a:gd name="connsiteX2-85" fmla="*/ 3279224 w 3279224"/>
              <a:gd name="connsiteY2-86" fmla="*/ 0 h 1436865"/>
              <a:gd name="connsiteX3-87" fmla="*/ 3256186 w 3279224"/>
              <a:gd name="connsiteY3-88" fmla="*/ 1436865 h 1436865"/>
              <a:gd name="connsiteX4-89" fmla="*/ 0 w 3279224"/>
              <a:gd name="connsiteY4-90" fmla="*/ 1415351 h 1436865"/>
              <a:gd name="connsiteX0-91" fmla="*/ 0 w 3279224"/>
              <a:gd name="connsiteY0-92" fmla="*/ 1415351 h 1436865"/>
              <a:gd name="connsiteX1-93" fmla="*/ 388800 w 3279224"/>
              <a:gd name="connsiteY1-94" fmla="*/ 10759 h 1436865"/>
              <a:gd name="connsiteX2-95" fmla="*/ 3279224 w 3279224"/>
              <a:gd name="connsiteY2-96" fmla="*/ 0 h 1436865"/>
              <a:gd name="connsiteX3-97" fmla="*/ 3266944 w 3279224"/>
              <a:gd name="connsiteY3-98" fmla="*/ 1436865 h 1436865"/>
              <a:gd name="connsiteX4-99" fmla="*/ 0 w 3279224"/>
              <a:gd name="connsiteY4-100" fmla="*/ 1415351 h 1436865"/>
              <a:gd name="connsiteX0-101" fmla="*/ 0 w 3279224"/>
              <a:gd name="connsiteY0-102" fmla="*/ 1415351 h 1422724"/>
              <a:gd name="connsiteX1-103" fmla="*/ 388800 w 3279224"/>
              <a:gd name="connsiteY1-104" fmla="*/ 10759 h 1422724"/>
              <a:gd name="connsiteX2-105" fmla="*/ 3279224 w 3279224"/>
              <a:gd name="connsiteY2-106" fmla="*/ 0 h 1422724"/>
              <a:gd name="connsiteX3-107" fmla="*/ 3276370 w 3279224"/>
              <a:gd name="connsiteY3-108" fmla="*/ 1422724 h 1422724"/>
              <a:gd name="connsiteX4-109" fmla="*/ 0 w 3279224"/>
              <a:gd name="connsiteY4-110" fmla="*/ 1415351 h 14227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79224" h="1422724">
                <a:moveTo>
                  <a:pt x="0" y="1415351"/>
                </a:moveTo>
                <a:lnTo>
                  <a:pt x="388800" y="10759"/>
                </a:lnTo>
                <a:lnTo>
                  <a:pt x="3279224" y="0"/>
                </a:lnTo>
                <a:cubicBezTo>
                  <a:pt x="3278273" y="474241"/>
                  <a:pt x="3277321" y="948483"/>
                  <a:pt x="3276370" y="1422724"/>
                </a:cubicBezTo>
                <a:lnTo>
                  <a:pt x="0" y="1415351"/>
                </a:lnTo>
                <a:close/>
              </a:path>
            </a:pathLst>
          </a:custGeom>
          <a:solidFill>
            <a:srgbClr val="2DA2BF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2DA2BF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矩形 1"/>
          <p:cNvSpPr/>
          <p:nvPr userDrawn="1"/>
        </p:nvSpPr>
        <p:spPr>
          <a:xfrm>
            <a:off x="-5189" y="2422299"/>
            <a:ext cx="7829381" cy="1671798"/>
          </a:xfrm>
          <a:custGeom>
            <a:avLst/>
            <a:gdLst/>
            <a:ahLst/>
            <a:cxnLst/>
            <a:rect l="l" t="t" r="r" b="b"/>
            <a:pathLst>
              <a:path w="5872036" h="1671798">
                <a:moveTo>
                  <a:pt x="0" y="0"/>
                </a:moveTo>
                <a:lnTo>
                  <a:pt x="3988869" y="0"/>
                </a:lnTo>
                <a:lnTo>
                  <a:pt x="4940746" y="0"/>
                </a:lnTo>
                <a:lnTo>
                  <a:pt x="5872036" y="0"/>
                </a:lnTo>
                <a:lnTo>
                  <a:pt x="5378939" y="1671798"/>
                </a:lnTo>
                <a:lnTo>
                  <a:pt x="3495772" y="1671798"/>
                </a:lnTo>
                <a:lnTo>
                  <a:pt x="3496770" y="1668414"/>
                </a:lnTo>
                <a:lnTo>
                  <a:pt x="0" y="1668414"/>
                </a:lnTo>
                <a:close/>
              </a:path>
            </a:pathLst>
          </a:custGeom>
          <a:solidFill>
            <a:srgbClr val="DA1F2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5" descr="C:\Users\shaotingq\Desktop\公司级PPT素材\PPT背景-01.png"/>
          <p:cNvPicPr>
            <a:picLocks noChangeAspect="1" noChangeArrowheads="1"/>
          </p:cNvPicPr>
          <p:nvPr userDrawn="1"/>
        </p:nvPicPr>
        <p:blipFill rotWithShape="1">
          <a:blip r:embed="rId3" cstate="screen"/>
          <a:srcRect t="-162"/>
          <a:stretch>
            <a:fillRect/>
          </a:stretch>
        </p:blipFill>
        <p:spPr bwMode="auto">
          <a:xfrm>
            <a:off x="0" y="4377276"/>
            <a:ext cx="12192000" cy="21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C:\Users\shaotingq\Desktop\公司级PPT素材\2-01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-171400"/>
            <a:ext cx="12192000" cy="20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:\以前的E盘\公司小元素\未标题-1-01.png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9662272" y="508339"/>
            <a:ext cx="2002345" cy="4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连接符 15"/>
          <p:cNvCxnSpPr/>
          <p:nvPr userDrawn="1"/>
        </p:nvCxnSpPr>
        <p:spPr>
          <a:xfrm flipH="1">
            <a:off x="0" y="3779167"/>
            <a:ext cx="5423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 userDrawn="1"/>
        </p:nvSpPr>
        <p:spPr>
          <a:xfrm>
            <a:off x="154065" y="6590890"/>
            <a:ext cx="2677572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000" kern="12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© KOTEI All Rights Reserved.</a:t>
            </a:r>
            <a:endParaRPr lang="zh-CN" altLang="en-US" sz="1000" kern="12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0792408" y="6590890"/>
            <a:ext cx="92075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Confidential</a:t>
            </a:r>
            <a:endParaRPr lang="en-US" altLang="zh-CN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4271797" y="6590890"/>
            <a:ext cx="3534377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000" kern="1200" dirty="0" smtClean="0">
                <a:solidFill>
                  <a:prstClr val="white"/>
                </a:solidFill>
                <a:latin typeface="微软雅黑" panose="020B0503020204020204" charset="-122"/>
                <a:ea typeface="微软简中圆" pitchFamily="2" charset="-122"/>
                <a:cs typeface="+mn-cs"/>
              </a:rPr>
              <a:t>武汉光庭信息技术股份有限公司</a:t>
            </a:r>
            <a:endParaRPr lang="zh-CN" altLang="en-US" sz="1000" kern="1200" dirty="0">
              <a:solidFill>
                <a:prstClr val="white"/>
              </a:solidFill>
              <a:latin typeface="微软雅黑" panose="020B0503020204020204" charset="-122"/>
              <a:ea typeface="微软简中圆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7263A6-BBC6-4D7D-93F6-F7D74F1A1F5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8D6AF0-F662-41DE-BBCD-8CBE1DE1D85A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E3AC26-8467-4FEC-80C0-273E17A6115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34586C-7E30-46AD-9020-51BE7BA12C2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518571-8B0A-41CB-B483-C73C4EB78BB9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60863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60863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A0FC683-9096-484F-816C-9AC9EBB053D8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84150" y="184150"/>
            <a:ext cx="11823700" cy="64897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43" y="1937352"/>
            <a:ext cx="381003" cy="2500330"/>
          </a:xfrm>
          <a:prstGeom prst="rect">
            <a:avLst/>
          </a:prstGeom>
          <a:solidFill>
            <a:srgbClr val="D3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5" descr="C:\Documents and Settings\lix537.ODCC\桌面\图片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6589" y="1937352"/>
            <a:ext cx="4815409" cy="2500330"/>
          </a:xfrm>
          <a:prstGeom prst="rect">
            <a:avLst/>
          </a:prstGeom>
          <a:noFill/>
        </p:spPr>
      </p:pic>
      <p:pic>
        <p:nvPicPr>
          <p:cNvPr id="8" name="Picture 4" descr="E:\2017年\11月\PPT模板更新\杭州分公司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032437" y="692696"/>
            <a:ext cx="1601713" cy="2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61963" y="1988840"/>
            <a:ext cx="67627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ご清聴ありがとうございます。</a:t>
            </a:r>
            <a:endParaRPr lang="zh-CN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1963" y="4006386"/>
            <a:ext cx="419102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Your Dream  Our Future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1963" y="2979303"/>
            <a:ext cx="5715040" cy="96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住所：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湖北省武漢市東湖新技術開発区ソフトパーク中路</a:t>
            </a: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4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号          </a:t>
            </a:r>
            <a:endParaRPr lang="en-US" altLang="ja-JP" sz="1100" dirty="0" smtClean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        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光谷</a:t>
            </a: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E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城</a:t>
            </a: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号楼</a:t>
            </a: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8F </a:t>
            </a:r>
            <a:endParaRPr lang="en-US" altLang="ja-JP" sz="1100" dirty="0" smtClean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E-mail </a:t>
            </a: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：</a:t>
            </a: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kotei@kotei-info.com     </a:t>
            </a: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電</a:t>
            </a:r>
            <a:r>
              <a: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話</a:t>
            </a: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：</a:t>
            </a: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027-87690690</a:t>
            </a:r>
            <a:endParaRPr lang="en-US" altLang="zh-CN" sz="1100" dirty="0" smtClean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WEB</a:t>
            </a: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：</a:t>
            </a: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www.kotei-info.com</a:t>
            </a:r>
            <a:endParaRPr lang="en-US" altLang="zh-CN" sz="1100" dirty="0" smtClean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1963" y="2632657"/>
            <a:ext cx="571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武漢光庭信息技術</a:t>
            </a:r>
            <a:r>
              <a:rPr lang="zh-TW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股份有限公司</a:t>
            </a:r>
            <a:endParaRPr lang="en-US" altLang="zh-TW" sz="1200" b="1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 preferRelativeResize="0"/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4" descr="F:\公司小元素\未标题-1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1372" y="356659"/>
            <a:ext cx="1800393" cy="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9" name="TextBox 18"/>
          <p:cNvSpPr txBox="1"/>
          <p:nvPr userDrawn="1"/>
        </p:nvSpPr>
        <p:spPr>
          <a:xfrm>
            <a:off x="10630537" y="6488879"/>
            <a:ext cx="8464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Confidential</a:t>
            </a:r>
            <a:endParaRPr lang="en-US" altLang="zh-CN" sz="9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289761" y="6488879"/>
            <a:ext cx="7160920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900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WUHAN KOTEI INFORMATICS CO., LTD. </a:t>
            </a:r>
            <a:r>
              <a:rPr lang="zh-CN" altLang="en-US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900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All Rights Reserved.    </a:t>
            </a:r>
            <a:endParaRPr lang="zh-CN" altLang="en-US" sz="900" kern="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1743453"/>
            <a:ext cx="6000000" cy="2016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 userDrawn="1"/>
        </p:nvSpPr>
        <p:spPr>
          <a:xfrm rot="5400000">
            <a:off x="-960000" y="2703453"/>
            <a:ext cx="2016000" cy="96000"/>
          </a:xfrm>
          <a:prstGeom prst="rect">
            <a:avLst/>
          </a:prstGeom>
          <a:solidFill>
            <a:srgbClr val="E6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srgbClr val="FFFFFF"/>
              </a:solidFill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11" y="1743453"/>
            <a:ext cx="5999989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09C79B-1DBD-4092-A228-C418B85B4453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A4EB84-D93A-4EEB-9F9D-4DD40031393F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63C1648-9600-4A14-A291-470802DCE334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57313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57313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788C1C-9AC1-4BD3-9739-E1059EAAF25F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9945D6A-CA87-4FAF-A641-5E818DE7062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microsoft.com/office/2007/relationships/hdphoto" Target="../media/image10.wdp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image" Target="../media/image11.png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13.png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378315" y="6438528"/>
            <a:ext cx="4032448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TW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武漢光庭信息技術股份有限公司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383477" y="6442328"/>
            <a:ext cx="878172" cy="171056"/>
            <a:chOff x="386432" y="6407704"/>
            <a:chExt cx="970288" cy="252000"/>
          </a:xfrm>
        </p:grpSpPr>
        <p:sp>
          <p:nvSpPr>
            <p:cNvPr id="11" name="矩形 10"/>
            <p:cNvSpPr/>
            <p:nvPr/>
          </p:nvSpPr>
          <p:spPr>
            <a:xfrm>
              <a:off x="386432" y="6407704"/>
              <a:ext cx="970288" cy="252000"/>
            </a:xfrm>
            <a:prstGeom prst="rect">
              <a:avLst/>
            </a:prstGeom>
            <a:solidFill>
              <a:srgbClr val="D4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2" descr="H:\公司小元素\未标题-1-01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72" y="6407704"/>
              <a:ext cx="945208" cy="252000"/>
            </a:xfrm>
            <a:prstGeom prst="rect">
              <a:avLst/>
            </a:prstGeom>
            <a:noFill/>
          </p:spPr>
        </p:pic>
      </p:grpSp>
      <p:cxnSp>
        <p:nvCxnSpPr>
          <p:cNvPr id="13" name="直接连接符 12"/>
          <p:cNvCxnSpPr/>
          <p:nvPr userDrawn="1"/>
        </p:nvCxnSpPr>
        <p:spPr>
          <a:xfrm>
            <a:off x="1487488" y="6442328"/>
            <a:ext cx="10273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3"/>
          <p:cNvSpPr txBox="1"/>
          <p:nvPr userDrawn="1"/>
        </p:nvSpPr>
        <p:spPr>
          <a:xfrm>
            <a:off x="8469725" y="6442696"/>
            <a:ext cx="3386915" cy="1825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9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 Narrow" pitchFamily="34" charset="0"/>
                <a:cs typeface="Meiryo UI" panose="020B0604030504040204" pitchFamily="34" charset="-128"/>
              </a:rPr>
            </a:fld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Arial Narrow" pitchFamily="34" charset="0"/>
              <a:cs typeface="Meiryo UI" panose="020B0604030504040204" pitchFamily="34" charset="-128"/>
            </a:endParaRPr>
          </a:p>
        </p:txBody>
      </p:sp>
      <p:sp>
        <p:nvSpPr>
          <p:cNvPr id="16" name="灯片编号占位符 3"/>
          <p:cNvSpPr txBox="1"/>
          <p:nvPr userDrawn="1"/>
        </p:nvSpPr>
        <p:spPr>
          <a:xfrm>
            <a:off x="8592277" y="6442696"/>
            <a:ext cx="3264363" cy="1825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 Narrow" pitchFamily="34" charset="0"/>
                <a:cs typeface="Meiryo UI" panose="020B0604030504040204" pitchFamily="34" charset="-128"/>
              </a:rPr>
              <a:t>Confidential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Arial Narrow" pitchFamily="34" charset="0"/>
              <a:cs typeface="Meiryo UI" panose="020B060403050404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89D755-0388-4B7B-8592-6F0D60D1E41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TextBox 15"/>
          <p:cNvSpPr/>
          <p:nvPr/>
        </p:nvSpPr>
        <p:spPr>
          <a:xfrm>
            <a:off x="9429751" y="6466205"/>
            <a:ext cx="1809749" cy="2755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lvl="0" eaLnBrk="1" hangingPunct="1"/>
            <a:r>
              <a:rPr lang="en-US" altLang="zh-CN" sz="1200" dirty="0">
                <a:solidFill>
                  <a:srgbClr val="7F7F7F"/>
                </a:solidFill>
                <a:latin typeface="微软雅黑" panose="020B0503020204020204" charset="-122"/>
                <a:sym typeface="Arial Unicode MS" panose="020B0604020202020204" pitchFamily="34" charset="-122"/>
              </a:rPr>
              <a:t>Kotei Confidential</a:t>
            </a:r>
            <a:endParaRPr lang="en-US" altLang="zh-CN" sz="1200" dirty="0">
              <a:solidFill>
                <a:srgbClr val="7F7F7F"/>
              </a:solidFill>
              <a:latin typeface="微软雅黑" panose="020B0503020204020204" charset="-122"/>
              <a:sym typeface="Arial Unicode MS" panose="020B0604020202020204" pitchFamily="34" charset="-122"/>
            </a:endParaRPr>
          </a:p>
        </p:txBody>
      </p:sp>
      <p:sp>
        <p:nvSpPr>
          <p:cNvPr id="1028" name="TextBox 16"/>
          <p:cNvSpPr/>
          <p:nvPr/>
        </p:nvSpPr>
        <p:spPr>
          <a:xfrm>
            <a:off x="1333500" y="6466364"/>
            <a:ext cx="3810000" cy="24511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lvl="0" eaLnBrk="1" hangingPunct="1"/>
            <a:r>
              <a:rPr lang="en-US" altLang="zh-CN" sz="1000" dirty="0">
                <a:solidFill>
                  <a:srgbClr val="7F7F7F"/>
                </a:solidFill>
                <a:latin typeface="微软雅黑" panose="020B0503020204020204" charset="-122"/>
                <a:sym typeface="Arial Unicode MS" panose="020B0604020202020204" pitchFamily="34" charset="-122"/>
              </a:rPr>
              <a:t>WUHAN KOTEI INFORMATICS CO.,LTD.</a:t>
            </a:r>
            <a:endParaRPr lang="en-US" altLang="zh-CN" sz="1000" dirty="0">
              <a:solidFill>
                <a:srgbClr val="7F7F7F"/>
              </a:solidFill>
              <a:latin typeface="微软雅黑" panose="020B0503020204020204" charset="-122"/>
              <a:sym typeface="Arial Unicode MS" panose="020B0604020202020204" pitchFamily="34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1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文本占位符 2"/>
          <p:cNvSpPr>
            <a:spLocks noGrp="1"/>
          </p:cNvSpPr>
          <p:nvPr>
            <p:ph type="body"/>
          </p:nvPr>
        </p:nvSpPr>
        <p:spPr>
          <a:xfrm>
            <a:off x="609600" y="1357313"/>
            <a:ext cx="109728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32" name="矩形 10"/>
          <p:cNvSpPr/>
          <p:nvPr/>
        </p:nvSpPr>
        <p:spPr>
          <a:xfrm>
            <a:off x="0" y="857250"/>
            <a:ext cx="3524251" cy="71438"/>
          </a:xfrm>
          <a:prstGeom prst="rect">
            <a:avLst/>
          </a:prstGeom>
          <a:solidFill>
            <a:srgbClr val="D32525"/>
          </a:solidFill>
          <a:ln w="9525">
            <a:noFill/>
          </a:ln>
        </p:spPr>
        <p:txBody>
          <a:bodyPr anchor="ctr" anchorCtr="0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033" name="矩形 11"/>
          <p:cNvSpPr/>
          <p:nvPr/>
        </p:nvSpPr>
        <p:spPr>
          <a:xfrm>
            <a:off x="2286000" y="857250"/>
            <a:ext cx="9906000" cy="71438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 anchorCtr="0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034" name="矩形 14"/>
          <p:cNvSpPr/>
          <p:nvPr/>
        </p:nvSpPr>
        <p:spPr>
          <a:xfrm>
            <a:off x="0" y="6357938"/>
            <a:ext cx="12192000" cy="36512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035" name="Picture 3" descr="D:\谢丽\公司文件\公司LOGO新\标志+公司全称使用png格式120724\kotei\kotei-小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1" y="6500813"/>
            <a:ext cx="1071033" cy="1666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 userDrawn="1"/>
        </p:nvSpPr>
        <p:spPr>
          <a:xfrm>
            <a:off x="1367991" y="6453332"/>
            <a:ext cx="4032443" cy="237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95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Tahoma" panose="020B0604030504040204" pitchFamily="34"/>
              </a:rPr>
              <a:t>武汉光庭信息技术股份有限公司</a:t>
            </a:r>
            <a:endParaRPr lang="en-US" sz="95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Tahoma" panose="020B0604030504040204" pitchFamily="34"/>
            </a:endParaRPr>
          </a:p>
        </p:txBody>
      </p:sp>
      <p:grpSp>
        <p:nvGrpSpPr>
          <p:cNvPr id="9" name="组合 11"/>
          <p:cNvGrpSpPr/>
          <p:nvPr userDrawn="1"/>
        </p:nvGrpSpPr>
        <p:grpSpPr>
          <a:xfrm>
            <a:off x="383475" y="6453551"/>
            <a:ext cx="878177" cy="171056"/>
            <a:chOff x="287606" y="6453551"/>
            <a:chExt cx="658633" cy="171056"/>
          </a:xfrm>
        </p:grpSpPr>
        <p:sp>
          <p:nvSpPr>
            <p:cNvPr id="10" name="矩形 12"/>
            <p:cNvSpPr/>
            <p:nvPr/>
          </p:nvSpPr>
          <p:spPr>
            <a:xfrm>
              <a:off x="287606" y="6453551"/>
              <a:ext cx="658633" cy="171056"/>
            </a:xfrm>
            <a:prstGeom prst="rect">
              <a:avLst/>
            </a:prstGeom>
            <a:solidFill>
              <a:srgbClr val="D42526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>
                <a:solidFill>
                  <a:srgbClr val="FFFFFF"/>
                </a:solidFill>
                <a:latin typeface="Tahoma" panose="020B0604030504040204" pitchFamily="34"/>
                <a:ea typeface="微软雅黑" panose="020B0503020204020204" charset="-122"/>
              </a:endParaRPr>
            </a:p>
          </p:txBody>
        </p:sp>
        <p:pic>
          <p:nvPicPr>
            <p:cNvPr id="11" name="Picture 2" descr="H:\公司小元素\未标题-1-01.png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296119" y="6453551"/>
              <a:ext cx="641607" cy="17105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" name="直接连接符 16"/>
          <p:cNvCxnSpPr/>
          <p:nvPr userDrawn="1"/>
        </p:nvCxnSpPr>
        <p:spPr>
          <a:xfrm>
            <a:off x="1487484" y="6453551"/>
            <a:ext cx="10273151" cy="0"/>
          </a:xfrm>
          <a:prstGeom prst="straightConnector1">
            <a:avLst/>
          </a:prstGeom>
          <a:noFill/>
          <a:ln w="9528">
            <a:solidFill>
              <a:srgbClr val="BFBFBF"/>
            </a:solidFill>
            <a:prstDash val="solid"/>
          </a:ln>
        </p:spPr>
      </p:cxnSp>
      <p:sp>
        <p:nvSpPr>
          <p:cNvPr id="13" name="灯片编号占位符 3"/>
          <p:cNvSpPr txBox="1"/>
          <p:nvPr userDrawn="1"/>
        </p:nvSpPr>
        <p:spPr>
          <a:xfrm>
            <a:off x="8469721" y="6486799"/>
            <a:ext cx="3386912" cy="182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3F4495-8486-46CC-9F7A-02FE8E5B5E3D}" type="slidenum">
              <a:rPr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rutiger Light Condensed" pitchFamily="34"/>
              <a:ea typeface="微软雅黑" panose="020B0503020204020204" charset="-122"/>
            </a:endParaRPr>
          </a:p>
        </p:txBody>
      </p:sp>
      <p:sp>
        <p:nvSpPr>
          <p:cNvPr id="14" name="灯片编号占位符 3"/>
          <p:cNvSpPr txBox="1"/>
          <p:nvPr userDrawn="1"/>
        </p:nvSpPr>
        <p:spPr>
          <a:xfrm>
            <a:off x="9264356" y="6486799"/>
            <a:ext cx="3264359" cy="182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Confidential</a:t>
            </a:r>
            <a:endParaRPr lang="en-US" sz="9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"/>
          <p:cNvSpPr/>
          <p:nvPr userDrawn="1"/>
        </p:nvSpPr>
        <p:spPr>
          <a:xfrm>
            <a:off x="0" y="283999"/>
            <a:ext cx="405971" cy="360000"/>
          </a:xfrm>
          <a:custGeom>
            <a:avLst/>
            <a:gdLst/>
            <a:ahLst/>
            <a:cxnLst/>
            <a:rect l="l" t="t" r="r" b="b"/>
            <a:pathLst>
              <a:path w="304478" h="322978">
                <a:moveTo>
                  <a:pt x="0" y="0"/>
                </a:moveTo>
                <a:lnTo>
                  <a:pt x="64588" y="0"/>
                </a:lnTo>
                <a:lnTo>
                  <a:pt x="304478" y="0"/>
                </a:lnTo>
                <a:lnTo>
                  <a:pt x="177462" y="322978"/>
                </a:lnTo>
                <a:lnTo>
                  <a:pt x="0" y="322978"/>
                </a:lnTo>
                <a:close/>
              </a:path>
            </a:pathLst>
          </a:custGeom>
          <a:solidFill>
            <a:srgbClr val="2DA2BF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72771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45" indent="-182245" algn="l" defTabSz="727710" rtl="0" eaLnBrk="1" latinLnBrk="0" hangingPunct="1">
        <a:lnSpc>
          <a:spcPct val="90000"/>
        </a:lnSpc>
        <a:spcBef>
          <a:spcPts val="79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610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4445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3830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0279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66645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31135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9499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855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8345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69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0545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889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745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83"/>
          <p:cNvSpPr txBox="1"/>
          <p:nvPr/>
        </p:nvSpPr>
        <p:spPr>
          <a:xfrm>
            <a:off x="-145043" y="202024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项目：室内建图与定位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283"/>
          <p:cNvSpPr txBox="1"/>
          <p:nvPr/>
        </p:nvSpPr>
        <p:spPr>
          <a:xfrm>
            <a:off x="2343780" y="3140774"/>
            <a:ext cx="1534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——</a:t>
            </a:r>
            <a:r>
              <a:rPr lang="zh-CN" altLang="en-US" sz="1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周单</a:t>
            </a:r>
            <a:r>
              <a:rPr lang="en-US" altLang="zh-CN" sz="1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.202405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Meiryo" panose="020B060403050404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项目需求</a:t>
            </a:r>
            <a:endParaRPr lang="zh-CN" altLang="en-US" sz="3200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项目概况：根据采集的室内场景的视频，能够对视频回放的数据设计一个纯视觉里程计，实现室内场景的实时建图与定位。</a:t>
            </a:r>
            <a:endParaRPr lang="zh-CN" altLang="en-US" dirty="0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项目需求：</a:t>
            </a:r>
            <a:endParaRPr lang="zh-CN" altLang="en-US" dirty="0"/>
          </a:p>
          <a:p>
            <a:pPr marL="457200" indent="-457200" eaLnBrk="1" latinLnBrk="0" hangingPunct="1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/>
              <a:t>相机运动的实时定位（计算相机的位姿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 eaLnBrk="1" latinLnBrk="0" hangingPunct="1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/>
              <a:t>根据相机运动实时增量式建图（计算特征点的物点即地图点）</a:t>
            </a:r>
            <a:endParaRPr lang="zh-CN" altLang="en-US" dirty="0"/>
          </a:p>
          <a:p>
            <a:pPr marL="457200" indent="-457200" eaLnBrk="1" latinLnBrk="0" hangingPunct="1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/>
              <a:t>可视化，用</a:t>
            </a:r>
            <a:r>
              <a:rPr lang="en-US" altLang="zh-CN" dirty="0"/>
              <a:t>pangolin</a:t>
            </a:r>
            <a:r>
              <a:rPr lang="zh-CN" altLang="en-US" dirty="0"/>
              <a:t>可视化出相机位姿，地图点，这里的地图点是所有的深度值。控件控制显示的内容。</a:t>
            </a:r>
            <a:r>
              <a:rPr lang="en-US" altLang="zh-CN" dirty="0"/>
              <a:t>opencv</a:t>
            </a:r>
            <a:r>
              <a:rPr lang="zh-CN" altLang="en-US" dirty="0"/>
              <a:t>可视化当前帧图像，把特征点绘制到图像上（不同颜色区分匹配的特征点和新的特征点），参考</a:t>
            </a:r>
            <a:r>
              <a:rPr lang="en-US" altLang="zh-CN" dirty="0"/>
              <a:t>orbslam</a:t>
            </a:r>
            <a:r>
              <a:rPr lang="zh-CN" altLang="en-US" dirty="0"/>
              <a:t>。可视化为单独的线程。故该系统为多线程设计。</a:t>
            </a:r>
            <a:endParaRPr lang="zh-CN" altLang="en-US" dirty="0"/>
          </a:p>
          <a:p>
            <a:pPr marL="457200" indent="-457200" eaLnBrk="1" latinLnBrk="0" hangingPunct="1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项目需求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785" y="1613535"/>
            <a:ext cx="5842000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项目需求</a:t>
            </a:r>
            <a:endParaRPr lang="zh-CN" altLang="en-US" sz="3200" dirty="0"/>
          </a:p>
        </p:txBody>
      </p:sp>
      <p:pic>
        <p:nvPicPr>
          <p:cNvPr id="2" name="图片 1" descr="vo框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1317625"/>
            <a:ext cx="11258550" cy="4479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95914" y="2132648"/>
            <a:ext cx="4176713" cy="12744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3574" y="2257901"/>
            <a:ext cx="3849053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</a:t>
            </a: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邮箱：kotei@kotei-info.com TEL：027-59598171/2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网址：www.kotei-info.com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922973" y="2734151"/>
            <a:ext cx="1274445" cy="71914"/>
          </a:xfrm>
          <a:prstGeom prst="rect">
            <a:avLst/>
          </a:prstGeom>
          <a:solidFill>
            <a:srgbClr val="E6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WZhNGViY2MxNGYwMzk2YmU1NDIyZGJiOGQyNGJkYWUifQ=="/>
</p:tagLst>
</file>

<file path=ppt/theme/theme1.xml><?xml version="1.0" encoding="utf-8"?>
<a:theme xmlns:a="http://schemas.openxmlformats.org/drawingml/2006/main" name="2_KOTEI PPT模板-中文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OTEI PPT模板-中文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OTEI PPT模板-中文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charset="-122"/>
            <a:ea typeface="微软雅黑" panose="020B050302020402020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charset="-122"/>
            <a:ea typeface="微软雅黑" panose="020B050302020402020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Meiryo UI</vt:lpstr>
      <vt:lpstr>Yu Gothic UI</vt:lpstr>
      <vt:lpstr>Arial Narrow</vt:lpstr>
      <vt:lpstr>华文细黑</vt:lpstr>
      <vt:lpstr>微软简中圆</vt:lpstr>
      <vt:lpstr>Arial Unicode MS</vt:lpstr>
      <vt:lpstr>Calibri</vt:lpstr>
      <vt:lpstr>Tahoma</vt:lpstr>
      <vt:lpstr>Calibri</vt:lpstr>
      <vt:lpstr>Frutiger Light Condensed</vt:lpstr>
      <vt:lpstr>Meiryo</vt:lpstr>
      <vt:lpstr>Arial Unicode MS</vt:lpstr>
      <vt:lpstr>Segoe Print</vt:lpstr>
      <vt:lpstr>Calibri Light</vt:lpstr>
      <vt:lpstr>2_KOTEI PPT模板-中文版</vt:lpstr>
      <vt:lpstr>1_KOTEI PPT模板-中文版</vt:lpstr>
      <vt:lpstr>自定义设计方案</vt:lpstr>
      <vt:lpstr>PowerPoint 演示文稿</vt:lpstr>
      <vt:lpstr>项目需求</vt:lpstr>
      <vt:lpstr>项目需求</vt:lpstr>
      <vt:lpstr>项目需求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消息哦啊系哦啊</cp:lastModifiedBy>
  <cp:revision>10</cp:revision>
  <dcterms:created xsi:type="dcterms:W3CDTF">2024-05-11T08:12:00Z</dcterms:created>
  <dcterms:modified xsi:type="dcterms:W3CDTF">2024-06-04T02:22:59Z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/>
  </property>
</Properties>
</file>