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65" r:id="rId4"/>
  </p:sldMasterIdLst>
  <p:notesMasterIdLst>
    <p:notesMasterId r:id="rId6"/>
  </p:notesMasterIdLst>
  <p:handoutMasterIdLst>
    <p:handoutMasterId r:id="rId56"/>
  </p:handoutMasterIdLst>
  <p:sldIdLst>
    <p:sldId id="258" r:id="rId5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3" r:id="rId19"/>
    <p:sldId id="275" r:id="rId20"/>
    <p:sldId id="276" r:id="rId21"/>
    <p:sldId id="324" r:id="rId22"/>
    <p:sldId id="291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325" r:id="rId32"/>
    <p:sldId id="292" r:id="rId33"/>
    <p:sldId id="287" r:id="rId34"/>
    <p:sldId id="288" r:id="rId35"/>
    <p:sldId id="289" r:id="rId36"/>
    <p:sldId id="290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2" r:id="rId46"/>
    <p:sldId id="303" r:id="rId47"/>
    <p:sldId id="304" r:id="rId48"/>
    <p:sldId id="305" r:id="rId49"/>
    <p:sldId id="306" r:id="rId50"/>
    <p:sldId id="308" r:id="rId51"/>
    <p:sldId id="309" r:id="rId52"/>
    <p:sldId id="310" r:id="rId53"/>
    <p:sldId id="311" r:id="rId54"/>
    <p:sldId id="261" r:id="rId55"/>
  </p:sldIdLst>
  <p:sldSz cx="12192000" cy="6858000"/>
  <p:notesSz cx="7103745" cy="10234295"/>
  <p:custDataLst>
    <p:tags r:id="rId6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39908" initials="3" lastIdx="1" clrIdx="6"/>
  <p:cmAuthor id="1" name="Damien Chiu" initials="D" lastIdx="2" clrIdx="0"/>
  <p:cmAuthor id="2" name="Chiu Damien" initials="C" lastIdx="73" clrIdx="1"/>
  <p:cmAuthor id="3" name="Ma jun" initials="M" lastIdx="7" clrIdx="2"/>
  <p:cmAuthor id="4" name="秦少婷" initials="秦" lastIdx="0" clrIdx="3"/>
  <p:cmAuthor id="5" name="作者" initials="作" lastIdx="0" clrIdx="4"/>
  <p:cmAuthor id="6" name="秀丽" initials="秀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6"/>
        <p:guide pos="37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1" Type="http://schemas.openxmlformats.org/officeDocument/2006/relationships/tags" Target="tags/tag1.xml"/><Relationship Id="rId60" Type="http://schemas.openxmlformats.org/officeDocument/2006/relationships/commentAuthors" Target="commentAuthors.xml"/><Relationship Id="rId6" Type="http://schemas.openxmlformats.org/officeDocument/2006/relationships/notesMaster" Target="notesMasters/notesMaster1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928" y="746125"/>
            <a:ext cx="6623756" cy="37258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C:\Users\shaotingq\Desktop\公司级PPT素材\1-0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平行四边形 14"/>
          <p:cNvSpPr/>
          <p:nvPr userDrawn="1"/>
        </p:nvSpPr>
        <p:spPr>
          <a:xfrm>
            <a:off x="7440149" y="2667989"/>
            <a:ext cx="4751851" cy="1422724"/>
          </a:xfrm>
          <a:custGeom>
            <a:avLst/>
            <a:gdLst>
              <a:gd name="connsiteX0" fmla="*/ 0 w 3096344"/>
              <a:gd name="connsiteY0" fmla="*/ 1512168 h 1512168"/>
              <a:gd name="connsiteX1" fmla="*/ 378042 w 3096344"/>
              <a:gd name="connsiteY1" fmla="*/ 0 h 1512168"/>
              <a:gd name="connsiteX2" fmla="*/ 3096344 w 3096344"/>
              <a:gd name="connsiteY2" fmla="*/ 0 h 1512168"/>
              <a:gd name="connsiteX3" fmla="*/ 2718302 w 3096344"/>
              <a:gd name="connsiteY3" fmla="*/ 1512168 h 1512168"/>
              <a:gd name="connsiteX4" fmla="*/ 0 w 3096344"/>
              <a:gd name="connsiteY4" fmla="*/ 1512168 h 1512168"/>
              <a:gd name="connsiteX0-1" fmla="*/ 0 w 3096344"/>
              <a:gd name="connsiteY0-2" fmla="*/ 1512168 h 1533683"/>
              <a:gd name="connsiteX1-3" fmla="*/ 378042 w 3096344"/>
              <a:gd name="connsiteY1-4" fmla="*/ 0 h 1533683"/>
              <a:gd name="connsiteX2-5" fmla="*/ 3096344 w 3096344"/>
              <a:gd name="connsiteY2-6" fmla="*/ 0 h 1533683"/>
              <a:gd name="connsiteX3-7" fmla="*/ 2976486 w 3096344"/>
              <a:gd name="connsiteY3-8" fmla="*/ 1533683 h 1533683"/>
              <a:gd name="connsiteX4-9" fmla="*/ 0 w 3096344"/>
              <a:gd name="connsiteY4-10" fmla="*/ 1512168 h 1533683"/>
              <a:gd name="connsiteX0-11" fmla="*/ 0 w 2999525"/>
              <a:gd name="connsiteY0-12" fmla="*/ 1522926 h 1544441"/>
              <a:gd name="connsiteX1-13" fmla="*/ 378042 w 2999525"/>
              <a:gd name="connsiteY1-14" fmla="*/ 10758 h 1544441"/>
              <a:gd name="connsiteX2-15" fmla="*/ 2999525 w 2999525"/>
              <a:gd name="connsiteY2-16" fmla="*/ 0 h 1544441"/>
              <a:gd name="connsiteX3-17" fmla="*/ 2976486 w 2999525"/>
              <a:gd name="connsiteY3-18" fmla="*/ 1544441 h 1544441"/>
              <a:gd name="connsiteX4-19" fmla="*/ 0 w 2999525"/>
              <a:gd name="connsiteY4-20" fmla="*/ 1522926 h 1544441"/>
              <a:gd name="connsiteX0-21" fmla="*/ 0 w 3031798"/>
              <a:gd name="connsiteY0-22" fmla="*/ 1512169 h 1544441"/>
              <a:gd name="connsiteX1-23" fmla="*/ 410315 w 3031798"/>
              <a:gd name="connsiteY1-24" fmla="*/ 10758 h 1544441"/>
              <a:gd name="connsiteX2-25" fmla="*/ 3031798 w 3031798"/>
              <a:gd name="connsiteY2-26" fmla="*/ 0 h 1544441"/>
              <a:gd name="connsiteX3-27" fmla="*/ 3008759 w 3031798"/>
              <a:gd name="connsiteY3-28" fmla="*/ 1544441 h 1544441"/>
              <a:gd name="connsiteX4-29" fmla="*/ 0 w 3031798"/>
              <a:gd name="connsiteY4-30" fmla="*/ 1512169 h 1544441"/>
              <a:gd name="connsiteX0-31" fmla="*/ 0 w 3021041"/>
              <a:gd name="connsiteY0-32" fmla="*/ 1501411 h 1533683"/>
              <a:gd name="connsiteX1-33" fmla="*/ 410315 w 3021041"/>
              <a:gd name="connsiteY1-34" fmla="*/ 0 h 1533683"/>
              <a:gd name="connsiteX2-35" fmla="*/ 3021041 w 3021041"/>
              <a:gd name="connsiteY2-36" fmla="*/ 107576 h 1533683"/>
              <a:gd name="connsiteX3-37" fmla="*/ 3008759 w 3021041"/>
              <a:gd name="connsiteY3-38" fmla="*/ 1533683 h 1533683"/>
              <a:gd name="connsiteX4-39" fmla="*/ 0 w 3021041"/>
              <a:gd name="connsiteY4-40" fmla="*/ 1501411 h 1533683"/>
              <a:gd name="connsiteX0-41" fmla="*/ 0 w 3021041"/>
              <a:gd name="connsiteY0-42" fmla="*/ 1404592 h 1436864"/>
              <a:gd name="connsiteX1-43" fmla="*/ 388800 w 3021041"/>
              <a:gd name="connsiteY1-44" fmla="*/ 0 h 1436864"/>
              <a:gd name="connsiteX2-45" fmla="*/ 3021041 w 3021041"/>
              <a:gd name="connsiteY2-46" fmla="*/ 10757 h 1436864"/>
              <a:gd name="connsiteX3-47" fmla="*/ 3008759 w 3021041"/>
              <a:gd name="connsiteY3-48" fmla="*/ 1436864 h 1436864"/>
              <a:gd name="connsiteX4-49" fmla="*/ 0 w 3021041"/>
              <a:gd name="connsiteY4-50" fmla="*/ 1404592 h 1436864"/>
              <a:gd name="connsiteX0-51" fmla="*/ 0 w 3246951"/>
              <a:gd name="connsiteY0-52" fmla="*/ 1404593 h 1436865"/>
              <a:gd name="connsiteX1-53" fmla="*/ 388800 w 3246951"/>
              <a:gd name="connsiteY1-54" fmla="*/ 1 h 1436865"/>
              <a:gd name="connsiteX2-55" fmla="*/ 3246951 w 3246951"/>
              <a:gd name="connsiteY2-56" fmla="*/ 0 h 1436865"/>
              <a:gd name="connsiteX3-57" fmla="*/ 3008759 w 3246951"/>
              <a:gd name="connsiteY3-58" fmla="*/ 1436865 h 1436865"/>
              <a:gd name="connsiteX4-59" fmla="*/ 0 w 3246951"/>
              <a:gd name="connsiteY4-60" fmla="*/ 1404593 h 1436865"/>
              <a:gd name="connsiteX0-61" fmla="*/ 0 w 3266943"/>
              <a:gd name="connsiteY0-62" fmla="*/ 1404593 h 1436865"/>
              <a:gd name="connsiteX1-63" fmla="*/ 388800 w 3266943"/>
              <a:gd name="connsiteY1-64" fmla="*/ 1 h 1436865"/>
              <a:gd name="connsiteX2-65" fmla="*/ 3246951 w 3266943"/>
              <a:gd name="connsiteY2-66" fmla="*/ 0 h 1436865"/>
              <a:gd name="connsiteX3-67" fmla="*/ 3266943 w 3266943"/>
              <a:gd name="connsiteY3-68" fmla="*/ 1436865 h 1436865"/>
              <a:gd name="connsiteX4-69" fmla="*/ 0 w 3266943"/>
              <a:gd name="connsiteY4-70" fmla="*/ 1404593 h 1436865"/>
              <a:gd name="connsiteX0-71" fmla="*/ 0 w 3279224"/>
              <a:gd name="connsiteY0-72" fmla="*/ 1415351 h 1447623"/>
              <a:gd name="connsiteX1-73" fmla="*/ 388800 w 3279224"/>
              <a:gd name="connsiteY1-74" fmla="*/ 10759 h 1447623"/>
              <a:gd name="connsiteX2-75" fmla="*/ 3279224 w 3279224"/>
              <a:gd name="connsiteY2-76" fmla="*/ 0 h 1447623"/>
              <a:gd name="connsiteX3-77" fmla="*/ 3266943 w 3279224"/>
              <a:gd name="connsiteY3-78" fmla="*/ 1447623 h 1447623"/>
              <a:gd name="connsiteX4-79" fmla="*/ 0 w 3279224"/>
              <a:gd name="connsiteY4-80" fmla="*/ 1415351 h 1447623"/>
              <a:gd name="connsiteX0-81" fmla="*/ 0 w 3279224"/>
              <a:gd name="connsiteY0-82" fmla="*/ 1415351 h 1436865"/>
              <a:gd name="connsiteX1-83" fmla="*/ 388800 w 3279224"/>
              <a:gd name="connsiteY1-84" fmla="*/ 10759 h 1436865"/>
              <a:gd name="connsiteX2-85" fmla="*/ 3279224 w 3279224"/>
              <a:gd name="connsiteY2-86" fmla="*/ 0 h 1436865"/>
              <a:gd name="connsiteX3-87" fmla="*/ 3256186 w 3279224"/>
              <a:gd name="connsiteY3-88" fmla="*/ 1436865 h 1436865"/>
              <a:gd name="connsiteX4-89" fmla="*/ 0 w 3279224"/>
              <a:gd name="connsiteY4-90" fmla="*/ 1415351 h 1436865"/>
              <a:gd name="connsiteX0-91" fmla="*/ 0 w 3279224"/>
              <a:gd name="connsiteY0-92" fmla="*/ 1415351 h 1436865"/>
              <a:gd name="connsiteX1-93" fmla="*/ 388800 w 3279224"/>
              <a:gd name="connsiteY1-94" fmla="*/ 10759 h 1436865"/>
              <a:gd name="connsiteX2-95" fmla="*/ 3279224 w 3279224"/>
              <a:gd name="connsiteY2-96" fmla="*/ 0 h 1436865"/>
              <a:gd name="connsiteX3-97" fmla="*/ 3266944 w 3279224"/>
              <a:gd name="connsiteY3-98" fmla="*/ 1436865 h 1436865"/>
              <a:gd name="connsiteX4-99" fmla="*/ 0 w 3279224"/>
              <a:gd name="connsiteY4-100" fmla="*/ 1415351 h 1436865"/>
              <a:gd name="connsiteX0-101" fmla="*/ 0 w 3279224"/>
              <a:gd name="connsiteY0-102" fmla="*/ 1415351 h 1422724"/>
              <a:gd name="connsiteX1-103" fmla="*/ 388800 w 3279224"/>
              <a:gd name="connsiteY1-104" fmla="*/ 10759 h 1422724"/>
              <a:gd name="connsiteX2-105" fmla="*/ 3279224 w 3279224"/>
              <a:gd name="connsiteY2-106" fmla="*/ 0 h 1422724"/>
              <a:gd name="connsiteX3-107" fmla="*/ 3276370 w 3279224"/>
              <a:gd name="connsiteY3-108" fmla="*/ 1422724 h 1422724"/>
              <a:gd name="connsiteX4-109" fmla="*/ 0 w 3279224"/>
              <a:gd name="connsiteY4-110" fmla="*/ 1415351 h 142272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279224" h="1422724">
                <a:moveTo>
                  <a:pt x="0" y="1415351"/>
                </a:moveTo>
                <a:lnTo>
                  <a:pt x="388800" y="10759"/>
                </a:lnTo>
                <a:lnTo>
                  <a:pt x="3279224" y="0"/>
                </a:lnTo>
                <a:cubicBezTo>
                  <a:pt x="3278273" y="474241"/>
                  <a:pt x="3277321" y="948483"/>
                  <a:pt x="3276370" y="1422724"/>
                </a:cubicBezTo>
                <a:lnTo>
                  <a:pt x="0" y="1415351"/>
                </a:lnTo>
                <a:close/>
              </a:path>
            </a:pathLst>
          </a:custGeom>
          <a:solidFill>
            <a:srgbClr val="2DA2BF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2DA2BF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" name="矩形 1"/>
          <p:cNvSpPr/>
          <p:nvPr userDrawn="1"/>
        </p:nvSpPr>
        <p:spPr>
          <a:xfrm>
            <a:off x="-5189" y="2422299"/>
            <a:ext cx="7829381" cy="1671798"/>
          </a:xfrm>
          <a:custGeom>
            <a:avLst/>
            <a:gdLst/>
            <a:ahLst/>
            <a:cxnLst/>
            <a:rect l="l" t="t" r="r" b="b"/>
            <a:pathLst>
              <a:path w="5872036" h="1671798">
                <a:moveTo>
                  <a:pt x="0" y="0"/>
                </a:moveTo>
                <a:lnTo>
                  <a:pt x="3988869" y="0"/>
                </a:lnTo>
                <a:lnTo>
                  <a:pt x="4940746" y="0"/>
                </a:lnTo>
                <a:lnTo>
                  <a:pt x="5872036" y="0"/>
                </a:lnTo>
                <a:lnTo>
                  <a:pt x="5378939" y="1671798"/>
                </a:lnTo>
                <a:lnTo>
                  <a:pt x="3495772" y="1671798"/>
                </a:lnTo>
                <a:lnTo>
                  <a:pt x="3496770" y="1668414"/>
                </a:lnTo>
                <a:lnTo>
                  <a:pt x="0" y="1668414"/>
                </a:lnTo>
                <a:close/>
              </a:path>
            </a:pathLst>
          </a:custGeom>
          <a:solidFill>
            <a:srgbClr val="DA1F28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2" name="Picture 5" descr="C:\Users\shaotingq\Desktop\公司级PPT素材\PPT背景-01.png"/>
          <p:cNvPicPr>
            <a:picLocks noChangeAspect="1" noChangeArrowheads="1"/>
          </p:cNvPicPr>
          <p:nvPr userDrawn="1"/>
        </p:nvPicPr>
        <p:blipFill rotWithShape="1">
          <a:blip r:embed="rId3" cstate="screen"/>
          <a:srcRect t="-162"/>
          <a:stretch>
            <a:fillRect/>
          </a:stretch>
        </p:blipFill>
        <p:spPr bwMode="auto">
          <a:xfrm>
            <a:off x="0" y="4377276"/>
            <a:ext cx="12192000" cy="218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7" descr="C:\Users\shaotingq\Desktop\公司级PPT素材\2-01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0" y="-171400"/>
            <a:ext cx="12192000" cy="203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F:\以前的E盘\公司小元素\未标题-1-01.png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9662272" y="508339"/>
            <a:ext cx="2002345" cy="40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接连接符 15"/>
          <p:cNvCxnSpPr/>
          <p:nvPr userDrawn="1"/>
        </p:nvCxnSpPr>
        <p:spPr>
          <a:xfrm flipH="1">
            <a:off x="0" y="3779167"/>
            <a:ext cx="54239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 userDrawn="1"/>
        </p:nvSpPr>
        <p:spPr>
          <a:xfrm>
            <a:off x="154065" y="6590890"/>
            <a:ext cx="2677572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1000" kern="12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© KOTEI All Rights Reserved.</a:t>
            </a:r>
            <a:endParaRPr lang="zh-CN" altLang="en-US" sz="1000" kern="12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10792408" y="6590890"/>
            <a:ext cx="920750" cy="245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10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Confidential</a:t>
            </a:r>
            <a:endParaRPr lang="en-US" altLang="zh-CN" sz="10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4271797" y="6590890"/>
            <a:ext cx="3534377" cy="24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000" kern="1200" dirty="0" smtClean="0">
                <a:solidFill>
                  <a:prstClr val="white"/>
                </a:solidFill>
                <a:latin typeface="微软雅黑" panose="020B0503020204020204" charset="-122"/>
                <a:ea typeface="微软简中圆" pitchFamily="2" charset="-122"/>
                <a:cs typeface="+mn-cs"/>
              </a:rPr>
              <a:t>武汉光庭信息技术股份有限公司</a:t>
            </a:r>
            <a:endParaRPr lang="zh-CN" altLang="en-US" sz="1000" kern="1200" dirty="0">
              <a:solidFill>
                <a:prstClr val="white"/>
              </a:solidFill>
              <a:latin typeface="微软雅黑" panose="020B0503020204020204" charset="-122"/>
              <a:ea typeface="微软简中圆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47263A6-BBC6-4D7D-93F6-F7D74F1A1F5D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ea"/>
            </a:endParaRPr>
          </a:p>
        </p:txBody>
      </p:sp>
      <p:sp>
        <p:nvSpPr>
          <p:cNvPr id="1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18D6AF0-F662-41DE-BBCD-8CBE1DE1D85A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ea"/>
            </a:endParaRPr>
          </a:p>
        </p:txBody>
      </p:sp>
      <p:sp>
        <p:nvSpPr>
          <p:cNvPr id="1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AE3AC26-8467-4FEC-80C0-273E17A61151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ea"/>
            </a:endParaRPr>
          </a:p>
        </p:txBody>
      </p:sp>
      <p:sp>
        <p:nvSpPr>
          <p:cNvPr id="1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34586C-7E30-46AD-9020-51BE7BA12C2D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ea"/>
            </a:endParaRPr>
          </a:p>
        </p:txBody>
      </p:sp>
      <p:sp>
        <p:nvSpPr>
          <p:cNvPr id="1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518571-8B0A-41CB-B483-C73C4EB78BB9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ea"/>
            </a:endParaRPr>
          </a:p>
        </p:txBody>
      </p:sp>
      <p:sp>
        <p:nvSpPr>
          <p:cNvPr id="1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60863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60863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A0FC683-9096-484F-816C-9AC9EBB053D8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ea"/>
            </a:endParaRPr>
          </a:p>
        </p:txBody>
      </p:sp>
      <p:sp>
        <p:nvSpPr>
          <p:cNvPr id="1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184150" y="184150"/>
            <a:ext cx="11823700" cy="648970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43" y="1937352"/>
            <a:ext cx="381003" cy="2500330"/>
          </a:xfrm>
          <a:prstGeom prst="rect">
            <a:avLst/>
          </a:prstGeom>
          <a:solidFill>
            <a:srgbClr val="D32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10" name="Picture 5" descr="C:\Documents and Settings\lix537.ODCC\桌面\图片3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76589" y="1937352"/>
            <a:ext cx="4815409" cy="2500330"/>
          </a:xfrm>
          <a:prstGeom prst="rect">
            <a:avLst/>
          </a:prstGeom>
          <a:noFill/>
        </p:spPr>
      </p:pic>
      <p:pic>
        <p:nvPicPr>
          <p:cNvPr id="8" name="Picture 4" descr="E:\2017年\11月\PPT模板更新\杭州分公司LOGO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0032437" y="692696"/>
            <a:ext cx="1601713" cy="24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761963" y="1988840"/>
            <a:ext cx="67627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ja-JP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ご清聴ありがとうございます。</a:t>
            </a:r>
            <a:endParaRPr lang="zh-CN" altLang="en-US" sz="2400" dirty="0">
              <a:solidFill>
                <a:prstClr val="black">
                  <a:lumMod val="85000"/>
                  <a:lumOff val="15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61963" y="4006386"/>
            <a:ext cx="419102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Your Dream  Our Future</a:t>
            </a:r>
            <a:endParaRPr lang="zh-CN" altLang="en-US" sz="1400" dirty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61963" y="2979303"/>
            <a:ext cx="5715040" cy="963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住所：</a:t>
            </a:r>
            <a:r>
              <a:rPr lang="ja-JP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湖北省武漢市東湖新技術開発区ソフトパーク中路</a:t>
            </a:r>
            <a:r>
              <a:rPr lang="en-US" altLang="ja-JP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4</a:t>
            </a:r>
            <a:r>
              <a:rPr lang="ja-JP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号          </a:t>
            </a:r>
            <a:endParaRPr lang="en-US" altLang="ja-JP" sz="1100" dirty="0" smtClean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ja-JP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         </a:t>
            </a:r>
            <a:r>
              <a:rPr lang="ja-JP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光谷</a:t>
            </a:r>
            <a:r>
              <a:rPr lang="en-US" altLang="ja-JP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E</a:t>
            </a:r>
            <a:r>
              <a:rPr lang="ja-JP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城</a:t>
            </a:r>
            <a:r>
              <a:rPr lang="en-US" altLang="ja-JP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2</a:t>
            </a:r>
            <a:r>
              <a:rPr lang="ja-JP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号楼</a:t>
            </a:r>
            <a:r>
              <a:rPr lang="en-US" altLang="ja-JP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8F </a:t>
            </a:r>
            <a:endParaRPr lang="en-US" altLang="ja-JP" sz="1100" dirty="0" smtClean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E-mail </a:t>
            </a:r>
            <a:r>
              <a:rPr lang="zh-CN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：</a:t>
            </a:r>
            <a:r>
              <a:rPr lang="en-US" altLang="zh-CN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 kotei@kotei-info.com     </a:t>
            </a:r>
            <a:r>
              <a:rPr lang="zh-CN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電</a:t>
            </a:r>
            <a:r>
              <a:rPr lang="zh-CN" altLang="en-US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話</a:t>
            </a:r>
            <a:r>
              <a:rPr lang="zh-CN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：</a:t>
            </a:r>
            <a:r>
              <a:rPr lang="en-US" altLang="zh-CN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027-87690690</a:t>
            </a:r>
            <a:endParaRPr lang="en-US" altLang="zh-CN" sz="1100" dirty="0" smtClean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  <a:p>
            <a:pPr fontAlgn="auto">
              <a:lnSpc>
                <a:spcPts val="17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WEB</a:t>
            </a:r>
            <a:r>
              <a:rPr lang="zh-CN" altLang="en-US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：</a:t>
            </a:r>
            <a:r>
              <a:rPr lang="en-US" altLang="zh-CN" sz="11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 www.kotei-info.com</a:t>
            </a:r>
            <a:endParaRPr lang="en-US" altLang="zh-CN" sz="1100" dirty="0" smtClean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61963" y="2632657"/>
            <a:ext cx="571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TW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武漢光庭信息技術</a:t>
            </a:r>
            <a:r>
              <a:rPr lang="zh-TW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股份有限公司</a:t>
            </a:r>
            <a:endParaRPr lang="en-US" altLang="zh-TW" sz="1200" b="1" dirty="0">
              <a:solidFill>
                <a:prstClr val="black">
                  <a:lumMod val="75000"/>
                  <a:lumOff val="25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 preferRelativeResize="0"/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Picture 4" descr="F:\公司小元素\未标题-1-01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31372" y="356659"/>
            <a:ext cx="1800393" cy="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/>
          <p:cNvSpPr/>
          <p:nvPr userDrawn="1"/>
        </p:nvSpPr>
        <p:spPr>
          <a:xfrm>
            <a:off x="0" y="6426000"/>
            <a:ext cx="12192000" cy="432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  <p:sp>
        <p:nvSpPr>
          <p:cNvPr id="29" name="TextBox 18"/>
          <p:cNvSpPr txBox="1"/>
          <p:nvPr userDrawn="1"/>
        </p:nvSpPr>
        <p:spPr>
          <a:xfrm>
            <a:off x="10630537" y="6488879"/>
            <a:ext cx="846455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zh-CN" sz="9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Confidential</a:t>
            </a:r>
            <a:endParaRPr lang="en-US" altLang="zh-CN" sz="900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 userDrawn="1"/>
        </p:nvSpPr>
        <p:spPr>
          <a:xfrm>
            <a:off x="289761" y="6488879"/>
            <a:ext cx="7160920" cy="229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900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© </a:t>
            </a:r>
            <a:r>
              <a:rPr lang="en-US" altLang="zh-CN" sz="9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WUHAN KOTEI INFORMATICS CO., LTD. </a:t>
            </a:r>
            <a:r>
              <a:rPr lang="zh-CN" altLang="en-US" sz="90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900" kern="0" dirty="0" smtClean="0">
                <a:solidFill>
                  <a:srgbClr val="000000">
                    <a:lumMod val="50000"/>
                    <a:lumOff val="50000"/>
                  </a:srgb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All Rights Reserved.    </a:t>
            </a:r>
            <a:endParaRPr lang="zh-CN" altLang="en-US" sz="900" kern="0" dirty="0">
              <a:solidFill>
                <a:srgbClr val="000000">
                  <a:lumMod val="50000"/>
                  <a:lumOff val="50000"/>
                </a:srgb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0" y="1743453"/>
            <a:ext cx="6000000" cy="20160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32" name="矩形 31"/>
          <p:cNvSpPr/>
          <p:nvPr userDrawn="1"/>
        </p:nvSpPr>
        <p:spPr>
          <a:xfrm rot="5400000">
            <a:off x="-960000" y="2703453"/>
            <a:ext cx="2016000" cy="96000"/>
          </a:xfrm>
          <a:prstGeom prst="rect">
            <a:avLst/>
          </a:prstGeom>
          <a:solidFill>
            <a:srgbClr val="E60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 dirty="0">
              <a:solidFill>
                <a:srgbClr val="FFFFFF"/>
              </a:solidFill>
            </a:endParaRPr>
          </a:p>
        </p:txBody>
      </p:sp>
      <p:cxnSp>
        <p:nvCxnSpPr>
          <p:cNvPr id="33" name="直接连接符 32"/>
          <p:cNvCxnSpPr/>
          <p:nvPr userDrawn="1"/>
        </p:nvCxnSpPr>
        <p:spPr>
          <a:xfrm>
            <a:off x="11" y="1743453"/>
            <a:ext cx="5999989" cy="0"/>
          </a:xfrm>
          <a:prstGeom prst="line">
            <a:avLst/>
          </a:prstGeom>
          <a:ln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209C79B-1DBD-4092-A228-C418B85B4453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ea"/>
            </a:endParaRPr>
          </a:p>
        </p:txBody>
      </p:sp>
      <p:sp>
        <p:nvSpPr>
          <p:cNvPr id="1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9A4EB84-D93A-4EEB-9F9D-4DD40031393F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ea"/>
            </a:endParaRPr>
          </a:p>
        </p:txBody>
      </p:sp>
      <p:sp>
        <p:nvSpPr>
          <p:cNvPr id="1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63C1648-9600-4A14-A291-470802DCE334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ea"/>
            </a:endParaRPr>
          </a:p>
        </p:txBody>
      </p:sp>
      <p:sp>
        <p:nvSpPr>
          <p:cNvPr id="1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57313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57313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788C1C-9AC1-4BD3-9739-E1059EAAF25F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ea"/>
            </a:endParaRPr>
          </a:p>
        </p:txBody>
      </p:sp>
      <p:sp>
        <p:nvSpPr>
          <p:cNvPr id="13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2" name="灯片编号占位符 5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9945D6A-CA87-4FAF-A641-5E818DE70621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ea"/>
            </a:endParaRPr>
          </a:p>
        </p:txBody>
      </p:sp>
      <p:sp>
        <p:nvSpPr>
          <p:cNvPr id="13" name="页脚占位符 4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microsoft.com/office/2007/relationships/hdphoto" Target="../media/image10.wdp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3" Type="http://schemas.openxmlformats.org/officeDocument/2006/relationships/theme" Target="../theme/theme2.xml"/><Relationship Id="rId12" Type="http://schemas.openxmlformats.org/officeDocument/2006/relationships/image" Target="../media/image11.png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image" Target="../media/image13.png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378315" y="6438528"/>
            <a:ext cx="4032448" cy="22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TW" altLang="en-US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武漢光庭信息技術股份有限公司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383477" y="6442328"/>
            <a:ext cx="878172" cy="171056"/>
            <a:chOff x="386432" y="6407704"/>
            <a:chExt cx="970288" cy="252000"/>
          </a:xfrm>
        </p:grpSpPr>
        <p:sp>
          <p:nvSpPr>
            <p:cNvPr id="11" name="矩形 10"/>
            <p:cNvSpPr/>
            <p:nvPr/>
          </p:nvSpPr>
          <p:spPr>
            <a:xfrm>
              <a:off x="386432" y="6407704"/>
              <a:ext cx="970288" cy="252000"/>
            </a:xfrm>
            <a:prstGeom prst="rect">
              <a:avLst/>
            </a:prstGeom>
            <a:solidFill>
              <a:srgbClr val="D425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12" name="Picture 2" descr="H:\公司小元素\未标题-1-01.png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 contrast="100000"/>
                      </a14:imgEffect>
                      <a14:imgEffect>
                        <a14:sharpenSoften amount="10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72" y="6407704"/>
              <a:ext cx="945208" cy="252000"/>
            </a:xfrm>
            <a:prstGeom prst="rect">
              <a:avLst/>
            </a:prstGeom>
            <a:noFill/>
          </p:spPr>
        </p:pic>
      </p:grpSp>
      <p:cxnSp>
        <p:nvCxnSpPr>
          <p:cNvPr id="13" name="直接连接符 12"/>
          <p:cNvCxnSpPr/>
          <p:nvPr userDrawn="1"/>
        </p:nvCxnSpPr>
        <p:spPr>
          <a:xfrm>
            <a:off x="1487488" y="6442328"/>
            <a:ext cx="1027314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灯片编号占位符 3"/>
          <p:cNvSpPr txBox="1"/>
          <p:nvPr userDrawn="1"/>
        </p:nvSpPr>
        <p:spPr>
          <a:xfrm>
            <a:off x="8469725" y="6442696"/>
            <a:ext cx="3386915" cy="182562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z="900" smtClean="0">
                <a:solidFill>
                  <a:prstClr val="black">
                    <a:lumMod val="50000"/>
                    <a:lumOff val="50000"/>
                  </a:prstClr>
                </a:solidFill>
                <a:latin typeface="Arial Narrow" pitchFamily="34" charset="0"/>
                <a:cs typeface="Meiryo UI" panose="020B0604030504040204" pitchFamily="34" charset="-128"/>
              </a:rPr>
            </a:fld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Arial Narrow" pitchFamily="34" charset="0"/>
              <a:cs typeface="Meiryo UI" panose="020B0604030504040204" pitchFamily="34" charset="-128"/>
            </a:endParaRPr>
          </a:p>
        </p:txBody>
      </p:sp>
      <p:sp>
        <p:nvSpPr>
          <p:cNvPr id="16" name="灯片编号占位符 3"/>
          <p:cNvSpPr txBox="1"/>
          <p:nvPr userDrawn="1"/>
        </p:nvSpPr>
        <p:spPr>
          <a:xfrm>
            <a:off x="8592277" y="6442696"/>
            <a:ext cx="3264363" cy="182562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Arial Narrow" pitchFamily="34" charset="0"/>
                <a:cs typeface="Meiryo UI" panose="020B0604030504040204" pitchFamily="34" charset="-128"/>
              </a:rPr>
              <a:t>Confidential</a:t>
            </a:r>
            <a:endParaRPr lang="zh-CN" altLang="en-US" sz="900" dirty="0">
              <a:solidFill>
                <a:prstClr val="black">
                  <a:lumMod val="50000"/>
                  <a:lumOff val="50000"/>
                </a:prstClr>
              </a:solidFill>
              <a:latin typeface="Arial Narrow" pitchFamily="34" charset="0"/>
              <a:cs typeface="Meiryo UI" panose="020B0604030504040204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b="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b="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b="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1438"/>
            <a:ext cx="284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noProof="1" dirty="0">
                <a:solidFill>
                  <a:srgbClr val="898989"/>
                </a:solidFill>
                <a:latin typeface="Arial" panose="020B0604020202020204" pitchFamily="34" charset="0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89D755-0388-4B7B-8592-6F0D60D1E411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7" name="TextBox 15"/>
          <p:cNvSpPr/>
          <p:nvPr/>
        </p:nvSpPr>
        <p:spPr>
          <a:xfrm>
            <a:off x="9429751" y="6466205"/>
            <a:ext cx="1809749" cy="27559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lvl="0" eaLnBrk="1" hangingPunct="1"/>
            <a:r>
              <a:rPr lang="en-US" altLang="zh-CN" sz="1200" dirty="0">
                <a:solidFill>
                  <a:srgbClr val="7F7F7F"/>
                </a:solidFill>
                <a:latin typeface="微软雅黑" panose="020B0503020204020204" charset="-122"/>
                <a:sym typeface="Arial Unicode MS" panose="020B0604020202020204" pitchFamily="34" charset="-122"/>
              </a:rPr>
              <a:t>Kotei Confidential</a:t>
            </a:r>
            <a:endParaRPr lang="en-US" altLang="zh-CN" sz="1200" dirty="0">
              <a:solidFill>
                <a:srgbClr val="7F7F7F"/>
              </a:solidFill>
              <a:latin typeface="微软雅黑" panose="020B0503020204020204" charset="-122"/>
              <a:sym typeface="Arial Unicode MS" panose="020B0604020202020204" pitchFamily="34" charset="-122"/>
            </a:endParaRPr>
          </a:p>
        </p:txBody>
      </p:sp>
      <p:sp>
        <p:nvSpPr>
          <p:cNvPr id="1028" name="TextBox 16"/>
          <p:cNvSpPr/>
          <p:nvPr/>
        </p:nvSpPr>
        <p:spPr>
          <a:xfrm>
            <a:off x="1333500" y="6466364"/>
            <a:ext cx="3810000" cy="24511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lvl="0" eaLnBrk="1" hangingPunct="1"/>
            <a:r>
              <a:rPr lang="en-US" altLang="zh-CN" sz="1000" dirty="0">
                <a:solidFill>
                  <a:srgbClr val="7F7F7F"/>
                </a:solidFill>
                <a:latin typeface="微软雅黑" panose="020B0503020204020204" charset="-122"/>
                <a:sym typeface="Arial Unicode MS" panose="020B0604020202020204" pitchFamily="34" charset="-122"/>
              </a:rPr>
              <a:t>WUHAN KOTEI INFORMATICS CO.,LTD.</a:t>
            </a:r>
            <a:endParaRPr lang="en-US" altLang="zh-CN" sz="1000" dirty="0">
              <a:solidFill>
                <a:srgbClr val="7F7F7F"/>
              </a:solidFill>
              <a:latin typeface="微软雅黑" panose="020B0503020204020204" charset="-122"/>
              <a:sym typeface="Arial Unicode MS" panose="020B0604020202020204" pitchFamily="34" charset="-122"/>
            </a:endParaRPr>
          </a:p>
        </p:txBody>
      </p:sp>
      <p:sp>
        <p:nvSpPr>
          <p:cNvPr id="1029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1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文本占位符 2"/>
          <p:cNvSpPr>
            <a:spLocks noGrp="1"/>
          </p:cNvSpPr>
          <p:nvPr>
            <p:ph type="body"/>
          </p:nvPr>
        </p:nvSpPr>
        <p:spPr>
          <a:xfrm>
            <a:off x="609600" y="1357313"/>
            <a:ext cx="109728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1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1438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032" name="矩形 10"/>
          <p:cNvSpPr/>
          <p:nvPr/>
        </p:nvSpPr>
        <p:spPr>
          <a:xfrm>
            <a:off x="0" y="857250"/>
            <a:ext cx="3524251" cy="71438"/>
          </a:xfrm>
          <a:prstGeom prst="rect">
            <a:avLst/>
          </a:prstGeom>
          <a:solidFill>
            <a:srgbClr val="D32525"/>
          </a:solidFill>
          <a:ln w="9525">
            <a:noFill/>
          </a:ln>
        </p:spPr>
        <p:txBody>
          <a:bodyPr anchor="ctr" anchorCtr="0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微软雅黑" panose="020B0503020204020204" charset="-122"/>
              <a:sym typeface="宋体" pitchFamily="2" charset="-122"/>
            </a:endParaRPr>
          </a:p>
        </p:txBody>
      </p:sp>
      <p:sp>
        <p:nvSpPr>
          <p:cNvPr id="1033" name="矩形 11"/>
          <p:cNvSpPr/>
          <p:nvPr/>
        </p:nvSpPr>
        <p:spPr>
          <a:xfrm>
            <a:off x="2286000" y="857250"/>
            <a:ext cx="9906000" cy="71438"/>
          </a:xfrm>
          <a:prstGeom prst="rect">
            <a:avLst/>
          </a:prstGeom>
          <a:solidFill>
            <a:srgbClr val="D8D8D8"/>
          </a:solidFill>
          <a:ln w="9525">
            <a:noFill/>
          </a:ln>
        </p:spPr>
        <p:txBody>
          <a:bodyPr anchor="ctr" anchorCtr="0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微软雅黑" panose="020B0503020204020204" charset="-122"/>
              <a:sym typeface="宋体" pitchFamily="2" charset="-122"/>
            </a:endParaRPr>
          </a:p>
        </p:txBody>
      </p:sp>
      <p:sp>
        <p:nvSpPr>
          <p:cNvPr id="1034" name="矩形 14"/>
          <p:cNvSpPr/>
          <p:nvPr/>
        </p:nvSpPr>
        <p:spPr>
          <a:xfrm>
            <a:off x="0" y="6357938"/>
            <a:ext cx="12192000" cy="36512"/>
          </a:xfrm>
          <a:prstGeom prst="rect">
            <a:avLst/>
          </a:prstGeom>
          <a:solidFill>
            <a:srgbClr val="F2F2F2"/>
          </a:solidFill>
          <a:ln w="9525">
            <a:noFill/>
          </a:ln>
        </p:spPr>
        <p:txBody>
          <a:bodyPr anchor="ctr" anchorCtr="0"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微软雅黑" panose="020B0503020204020204" charset="-122"/>
              <a:sym typeface="宋体" pitchFamily="2" charset="-122"/>
            </a:endParaRPr>
          </a:p>
        </p:txBody>
      </p:sp>
      <p:pic>
        <p:nvPicPr>
          <p:cNvPr id="1035" name="Picture 3" descr="D:\谢丽\公司文件\公司LOGO新\标志+公司全称使用png格式120724\kotei\kotei-小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51" y="6500813"/>
            <a:ext cx="1071033" cy="1666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sldNum="0" hdr="0" ftr="0" dt="0"/>
  <p:txStyles>
    <p:titleStyle>
      <a:lvl1pPr marL="914400" indent="-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  <a:sym typeface="Calibri" panose="020F0502020204030204" pitchFamily="34" charset="0"/>
        </a:defRPr>
      </a:lvl1pPr>
      <a:lvl2pPr marL="914400" indent="-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2pPr>
      <a:lvl3pPr marL="914400" indent="-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3pPr>
      <a:lvl4pPr marL="914400" indent="-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4pPr>
      <a:lvl5pPr marL="914400" indent="-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5pPr>
      <a:lvl6pPr marL="1371600" indent="-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6pPr>
      <a:lvl7pPr marL="1828800" indent="-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7pPr>
      <a:lvl8pPr marL="2286000" indent="-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8pPr>
      <a:lvl9pPr marL="2743200" indent="-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  <a:sym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 userDrawn="1"/>
        </p:nvSpPr>
        <p:spPr>
          <a:xfrm>
            <a:off x="1367991" y="6453332"/>
            <a:ext cx="4032443" cy="2374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zh-CN" altLang="en-US" sz="95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  <a:cs typeface="Tahoma" panose="020B0604030504040204" pitchFamily="34"/>
              </a:rPr>
              <a:t>武汉光庭信息技术股份有限公司</a:t>
            </a:r>
            <a:endParaRPr lang="en-US" sz="95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  <a:cs typeface="Tahoma" panose="020B0604030504040204" pitchFamily="34"/>
            </a:endParaRPr>
          </a:p>
        </p:txBody>
      </p:sp>
      <p:grpSp>
        <p:nvGrpSpPr>
          <p:cNvPr id="9" name="组合 11"/>
          <p:cNvGrpSpPr/>
          <p:nvPr userDrawn="1"/>
        </p:nvGrpSpPr>
        <p:grpSpPr>
          <a:xfrm>
            <a:off x="383475" y="6453551"/>
            <a:ext cx="878177" cy="171056"/>
            <a:chOff x="287606" y="6453551"/>
            <a:chExt cx="658633" cy="171056"/>
          </a:xfrm>
        </p:grpSpPr>
        <p:sp>
          <p:nvSpPr>
            <p:cNvPr id="10" name="矩形 12"/>
            <p:cNvSpPr/>
            <p:nvPr/>
          </p:nvSpPr>
          <p:spPr>
            <a:xfrm>
              <a:off x="287606" y="6453551"/>
              <a:ext cx="658633" cy="171056"/>
            </a:xfrm>
            <a:prstGeom prst="rect">
              <a:avLst/>
            </a:prstGeom>
            <a:solidFill>
              <a:srgbClr val="D42526"/>
            </a:solidFill>
            <a:ln>
              <a:noFill/>
              <a:prstDash val="solid"/>
            </a:ln>
          </p:spPr>
          <p:txBody>
            <a:bodyPr vert="horz" wrap="square" lIns="91440" tIns="45720" rIns="91440" bIns="45720" anchor="ctr" anchorCtr="1" compatLnSpc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>
                <a:solidFill>
                  <a:srgbClr val="FFFFFF"/>
                </a:solidFill>
                <a:latin typeface="Tahoma" panose="020B0604030504040204" pitchFamily="34"/>
                <a:ea typeface="微软雅黑" panose="020B0503020204020204" charset="-122"/>
              </a:endParaRPr>
            </a:p>
          </p:txBody>
        </p:sp>
        <p:pic>
          <p:nvPicPr>
            <p:cNvPr id="11" name="Picture 2" descr="H:\公司小元素\未标题-1-01.png"/>
            <p:cNvPicPr>
              <a:picLocks noChangeAspect="1"/>
            </p:cNvPicPr>
            <p:nvPr/>
          </p:nvPicPr>
          <p:blipFill>
            <a:blip r:embed="rId7" cstate="screen"/>
            <a:srcRect/>
            <a:stretch>
              <a:fillRect/>
            </a:stretch>
          </p:blipFill>
          <p:spPr>
            <a:xfrm>
              <a:off x="296119" y="6453551"/>
              <a:ext cx="641607" cy="17105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2" name="直接连接符 16"/>
          <p:cNvCxnSpPr/>
          <p:nvPr userDrawn="1"/>
        </p:nvCxnSpPr>
        <p:spPr>
          <a:xfrm>
            <a:off x="1487484" y="6453551"/>
            <a:ext cx="10273151" cy="0"/>
          </a:xfrm>
          <a:prstGeom prst="straightConnector1">
            <a:avLst/>
          </a:prstGeom>
          <a:noFill/>
          <a:ln w="9528">
            <a:solidFill>
              <a:srgbClr val="BFBFBF"/>
            </a:solidFill>
            <a:prstDash val="solid"/>
          </a:ln>
        </p:spPr>
      </p:cxnSp>
      <p:sp>
        <p:nvSpPr>
          <p:cNvPr id="13" name="灯片编号占位符 3"/>
          <p:cNvSpPr txBox="1"/>
          <p:nvPr userDrawn="1"/>
        </p:nvSpPr>
        <p:spPr>
          <a:xfrm>
            <a:off x="8469721" y="6486799"/>
            <a:ext cx="3386912" cy="182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3F4495-8486-46CC-9F7A-02FE8E5B5E3D}" type="slidenum">
              <a:rPr sz="1200" ker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</a:fld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rutiger Light Condensed" pitchFamily="34"/>
              <a:ea typeface="微软雅黑" panose="020B0503020204020204" charset="-122"/>
            </a:endParaRPr>
          </a:p>
        </p:txBody>
      </p:sp>
      <p:sp>
        <p:nvSpPr>
          <p:cNvPr id="14" name="灯片编号占位符 3"/>
          <p:cNvSpPr txBox="1"/>
          <p:nvPr userDrawn="1"/>
        </p:nvSpPr>
        <p:spPr>
          <a:xfrm>
            <a:off x="9264356" y="6486799"/>
            <a:ext cx="3264359" cy="182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dirty="0">
                <a:solidFill>
                  <a:srgbClr val="7F7F7F"/>
                </a:solidFill>
                <a:latin typeface="微软雅黑" panose="020B0503020204020204" charset="-122"/>
                <a:ea typeface="微软雅黑" panose="020B0503020204020204" charset="-122"/>
              </a:rPr>
              <a:t>Confidential</a:t>
            </a:r>
            <a:endParaRPr lang="en-US" sz="900" dirty="0">
              <a:solidFill>
                <a:srgbClr val="7F7F7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"/>
          <p:cNvSpPr/>
          <p:nvPr userDrawn="1"/>
        </p:nvSpPr>
        <p:spPr>
          <a:xfrm>
            <a:off x="0" y="283999"/>
            <a:ext cx="405971" cy="360000"/>
          </a:xfrm>
          <a:custGeom>
            <a:avLst/>
            <a:gdLst/>
            <a:ahLst/>
            <a:cxnLst/>
            <a:rect l="l" t="t" r="r" b="b"/>
            <a:pathLst>
              <a:path w="304478" h="322978">
                <a:moveTo>
                  <a:pt x="0" y="0"/>
                </a:moveTo>
                <a:lnTo>
                  <a:pt x="64588" y="0"/>
                </a:lnTo>
                <a:lnTo>
                  <a:pt x="304478" y="0"/>
                </a:lnTo>
                <a:lnTo>
                  <a:pt x="177462" y="322978"/>
                </a:lnTo>
                <a:lnTo>
                  <a:pt x="0" y="322978"/>
                </a:lnTo>
                <a:close/>
              </a:path>
            </a:pathLst>
          </a:custGeom>
          <a:solidFill>
            <a:srgbClr val="2DA2BF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kern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72771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245" indent="-182245" algn="l" defTabSz="727710" rtl="0" eaLnBrk="1" latinLnBrk="0" hangingPunct="1">
        <a:lnSpc>
          <a:spcPct val="90000"/>
        </a:lnSpc>
        <a:spcBef>
          <a:spcPts val="795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6100" indent="-182245" algn="l" defTabSz="72771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90" indent="-182245" algn="l" defTabSz="72771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74445" indent="-182245" algn="l" defTabSz="72771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38300" indent="-182245" algn="l" defTabSz="72771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02790" indent="-182245" algn="l" defTabSz="72771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66645" indent="-182245" algn="l" defTabSz="72771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31135" indent="-182245" algn="l" defTabSz="72771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94990" indent="-182245" algn="l" defTabSz="72771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277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3855" algn="l" defTabSz="7277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8345" algn="l" defTabSz="7277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2200" algn="l" defTabSz="7277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6690" algn="l" defTabSz="7277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0545" algn="l" defTabSz="7277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84400" algn="l" defTabSz="7277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8890" algn="l" defTabSz="7277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2745" algn="l" defTabSz="72771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1.png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283"/>
          <p:cNvSpPr txBox="1"/>
          <p:nvPr/>
        </p:nvSpPr>
        <p:spPr>
          <a:xfrm>
            <a:off x="458207" y="2151055"/>
            <a:ext cx="455231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zh-CN" sz="4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2D-2D</a:t>
            </a:r>
            <a:r>
              <a:rPr lang="zh-CN" altLang="en-US" sz="4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对极几何</a:t>
            </a:r>
            <a:endParaRPr lang="zh-CN" altLang="en-US" sz="4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283"/>
          <p:cNvSpPr txBox="1"/>
          <p:nvPr/>
        </p:nvSpPr>
        <p:spPr>
          <a:xfrm>
            <a:off x="2294250" y="3140774"/>
            <a:ext cx="15836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r"/>
            <a:r>
              <a:rPr lang="en-US" altLang="zh-CN" sz="14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Meiryo" panose="020B0604030504040204" pitchFamily="34" charset="-128"/>
              </a:rPr>
              <a:t>——</a:t>
            </a:r>
            <a:r>
              <a:rPr lang="zh-CN" altLang="en-US" sz="14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Meiryo" panose="020B0604030504040204" pitchFamily="34" charset="-128"/>
              </a:rPr>
              <a:t>周单</a:t>
            </a:r>
            <a:r>
              <a:rPr lang="en-US" altLang="zh-CN" sz="14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Meiryo" panose="020B0604030504040204" pitchFamily="34" charset="-128"/>
              </a:rPr>
              <a:t>.2024.05</a:t>
            </a:r>
            <a:endParaRPr lang="en-US" altLang="zh-CN" sz="1400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Meiryo" panose="020B060403050404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对极约束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54635" y="1013460"/>
            <a:ext cx="1168273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对极约束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K 为相机内参矩阵，R, t 为两个坐标系的相机运动</a:t>
            </a:r>
            <a:r>
              <a:rPr lang="zh-CN">
                <a:sym typeface="+mn-ea"/>
              </a:rPr>
              <a:t>。如果使用齐次坐标为：</a:t>
            </a:r>
            <a:endParaRPr lang="zh-CN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0" y="3300095"/>
            <a:ext cx="5467350" cy="310515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H="1" flipV="1">
            <a:off x="8442325" y="4028440"/>
            <a:ext cx="2486660" cy="2037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" name="直接连接符 3"/>
          <p:cNvCxnSpPr/>
          <p:nvPr/>
        </p:nvCxnSpPr>
        <p:spPr>
          <a:xfrm flipH="1" flipV="1">
            <a:off x="8053705" y="4359275"/>
            <a:ext cx="2858135" cy="16979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" name="文本框 6"/>
          <p:cNvSpPr txBox="1"/>
          <p:nvPr/>
        </p:nvSpPr>
        <p:spPr>
          <a:xfrm>
            <a:off x="8132445" y="36601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743825" y="38989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210" y="2135505"/>
            <a:ext cx="3638550" cy="5048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42925" y="264033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现在，取：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185" y="3116580"/>
            <a:ext cx="3276600" cy="552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609600" y="3898900"/>
                <a:ext cx="5448935" cy="922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fontAlgn="auto">
                  <a:lnSpc>
                    <a:spcPct val="150000"/>
                  </a:lnSpc>
                </a:pPr>
                <a:r>
                  <a:rPr lang="zh-CN" altLang="en-US"/>
                  <a:t>这里的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/>
                  <a:t> 是两个像素点的归一化平面上的坐标。代入上式，得：</a:t>
                </a:r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98900"/>
                <a:ext cx="5448935" cy="922020"/>
              </a:xfrm>
              <a:prstGeom prst="rect">
                <a:avLst/>
              </a:prstGeom>
              <a:blipFill rotWithShape="1">
                <a:blip r:embed="rId4"/>
                <a:stretch>
                  <a:fillRect b="-24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2670" y="5050790"/>
            <a:ext cx="1609725" cy="31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对极约束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54635" y="1013460"/>
            <a:ext cx="1168273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对极约束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</a:t>
            </a:r>
            <a:endParaRPr lang="zh-CN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015" y="1013460"/>
            <a:ext cx="5467350" cy="310515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H="1" flipV="1">
            <a:off x="8797290" y="1741805"/>
            <a:ext cx="2486660" cy="2037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" name="直接连接符 3"/>
          <p:cNvCxnSpPr/>
          <p:nvPr/>
        </p:nvCxnSpPr>
        <p:spPr>
          <a:xfrm flipH="1" flipV="1">
            <a:off x="8408670" y="2072640"/>
            <a:ext cx="2858135" cy="16979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" name="文本框 6"/>
          <p:cNvSpPr txBox="1"/>
          <p:nvPr/>
        </p:nvSpPr>
        <p:spPr>
          <a:xfrm>
            <a:off x="8487410" y="13735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098790" y="16122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558165" y="1610995"/>
                <a:ext cx="5448935" cy="922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fontAlgn="auto">
                  <a:lnSpc>
                    <a:spcPct val="150000"/>
                  </a:lnSpc>
                </a:pPr>
                <a:r>
                  <a:rPr lang="zh-CN" altLang="en-US"/>
                  <a:t>这里的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/>
                  <a:t> 是两个像素点的归一化平面上的坐标。代入上式，得：</a:t>
                </a:r>
                <a:endParaRPr lang="zh-CN" altLang="en-US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65" y="1610995"/>
                <a:ext cx="5448935" cy="922020"/>
              </a:xfrm>
              <a:prstGeom prst="rect">
                <a:avLst/>
              </a:prstGeom>
              <a:blipFill rotWithShape="1">
                <a:blip r:embed="rId2"/>
                <a:stretch>
                  <a:fillRect b="-24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205" y="2351405"/>
            <a:ext cx="1609725" cy="3143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609600" y="2665730"/>
                <a:ext cx="5448935" cy="6718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/>
                  <a:t>两边同时左乘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^</m:t>
                        </m:r>
                      </m:sup>
                    </m:sSup>
                  </m:oMath>
                </a14:m>
                <a:r>
                  <a:rPr lang="zh-CN" altLang="en-US"/>
                  <a:t>。回忆</a:t>
                </a:r>
                <a:r>
                  <a:rPr lang="en-US" altLang="zh-CN"/>
                  <a:t>^</a:t>
                </a:r>
                <a:r>
                  <a:rPr lang="zh-CN" altLang="en-US"/>
                  <a:t>的定义，这相当于两侧同时与 t 做外积：</a:t>
                </a:r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665730"/>
                <a:ext cx="5448935" cy="671830"/>
              </a:xfrm>
              <a:prstGeom prst="rect">
                <a:avLst/>
              </a:prstGeom>
              <a:blipFill rotWithShape="1">
                <a:blip r:embed="rId4"/>
                <a:stretch>
                  <a:fillRect b="-15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770" y="3228975"/>
            <a:ext cx="1619250" cy="400050"/>
          </a:xfrm>
          <a:prstGeom prst="rect">
            <a:avLst/>
          </a:prstGeom>
        </p:spPr>
      </p:pic>
      <p:sp>
        <p:nvSpPr>
          <p:cNvPr id="11" name="云形标注 10"/>
          <p:cNvSpPr/>
          <p:nvPr/>
        </p:nvSpPr>
        <p:spPr>
          <a:xfrm>
            <a:off x="5506085" y="4281170"/>
            <a:ext cx="2797810" cy="1553210"/>
          </a:xfrm>
          <a:prstGeom prst="cloudCallout">
            <a:avLst>
              <a:gd name="adj1" fmla="val -147821"/>
              <a:gd name="adj2" fmla="val -8953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这两个向量叉乘后向量是什么？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261235" y="3147695"/>
            <a:ext cx="699770" cy="664845"/>
          </a:xfrm>
          <a:prstGeom prst="ellips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11258550" y="1083945"/>
            <a:ext cx="8890" cy="26682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2315" y="271780"/>
            <a:ext cx="2305050" cy="47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1" grpId="0" bldLvl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旋转矩阵</a:t>
            </a:r>
            <a:r>
              <a:rPr lang="en-US" altLang="zh-CN" sz="3200" dirty="0"/>
              <a:t>-</a:t>
            </a:r>
            <a:r>
              <a:rPr lang="zh-CN" altLang="en-US" sz="3200" dirty="0"/>
              <a:t>点和向量，坐标系</a:t>
            </a:r>
            <a:endParaRPr lang="en-US" altLang="zh-CN" sz="3200" dirty="0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609600" y="1357630"/>
            <a:ext cx="10425430" cy="1765935"/>
          </a:xfrm>
        </p:spPr>
        <p:txBody>
          <a:bodyPr/>
          <a:p>
            <a:r>
              <a:rPr lang="zh-CN" altLang="en-US"/>
              <a:t>向量之间运算：内积</a:t>
            </a:r>
            <a:endParaRPr lang="zh-CN" altLang="en-US"/>
          </a:p>
          <a:p>
            <a:pPr marL="0" indent="0">
              <a:buNone/>
            </a:pPr>
            <a:endParaRPr lang="zh-CN" altLang="en-US">
              <a:ea typeface="+mn-lt"/>
              <a:cs typeface="+mn-lt"/>
            </a:endParaRPr>
          </a:p>
          <a:p>
            <a:pPr marL="0" indent="0">
              <a:buNone/>
            </a:pPr>
            <a:endParaRPr lang="zh-CN" alt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CN">
                <a:ea typeface="+mn-lt"/>
                <a:cs typeface="+mn-lt"/>
              </a:rPr>
              <a:t>    </a:t>
            </a:r>
            <a:r>
              <a:rPr lang="zh-CN" altLang="en-US">
                <a:ea typeface="+mn-lt"/>
                <a:cs typeface="+mn-lt"/>
              </a:rPr>
              <a:t>内积的物理意义：</a:t>
            </a:r>
            <a:r>
              <a:rPr lang="zh-CN" altLang="en-US">
                <a:solidFill>
                  <a:srgbClr val="C00000"/>
                </a:solidFill>
                <a:ea typeface="+mn-lt"/>
                <a:cs typeface="+mn-lt"/>
              </a:rPr>
              <a:t>描述向量间的投影关系</a:t>
            </a:r>
            <a:endParaRPr lang="zh-CN" altLang="en-US">
              <a:solidFill>
                <a:srgbClr val="C00000"/>
              </a:solidFill>
              <a:ea typeface="+mn-lt"/>
              <a:cs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1850" y="1357630"/>
            <a:ext cx="4619625" cy="10001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9600" y="3607435"/>
            <a:ext cx="25260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向量之间运算：外积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405" y="3898265"/>
            <a:ext cx="7103110" cy="14884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90905" y="567118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zh-CN" altLang="en-US">
                <a:ea typeface="+mn-lt"/>
                <a:cs typeface="+mn-lt"/>
                <a:sym typeface="+mn-ea"/>
              </a:rPr>
              <a:t>外积的物理意义？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build="allAtOnce"/>
      <p:bldP spid="6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旋转矩阵</a:t>
            </a:r>
            <a:r>
              <a:rPr lang="en-US" altLang="zh-CN" sz="3200" dirty="0"/>
              <a:t>-</a:t>
            </a:r>
            <a:r>
              <a:rPr lang="zh-CN" altLang="en-US" sz="3200" dirty="0"/>
              <a:t>点和向量，坐标系</a:t>
            </a:r>
            <a:endParaRPr lang="en-US" altLang="zh-CN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675005" y="1036955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>
              <a:buNone/>
            </a:pPr>
            <a:r>
              <a:rPr lang="zh-CN" altLang="en-US">
                <a:ea typeface="+mn-lt"/>
                <a:cs typeface="+mn-lt"/>
                <a:sym typeface="+mn-ea"/>
              </a:rPr>
              <a:t>外积可以表示旋转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7395" y="1476375"/>
            <a:ext cx="1046797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考虑两个不平行的向量 a, b，我们要描述从 a 到 b 之间是如何旋转的，如图  所示。我们可以用一个向量来描述三维空间中两个向量的旋转关系。在</a:t>
            </a:r>
            <a:r>
              <a:rPr lang="zh-CN" altLang="en-US">
                <a:solidFill>
                  <a:srgbClr val="C00000"/>
                </a:solidFill>
              </a:rPr>
              <a:t>右手法则下，我们用右手的四个指头从 a 转向 b，其大拇指朝向就是旋转向量的方向，事实上也是 a × b 的方向。它的大小则由 a 和 b 的夹角决定</a:t>
            </a:r>
            <a:r>
              <a:rPr lang="zh-CN" altLang="en-US"/>
              <a:t>。通过这种方式，我们构造了从 a 到 b 的一个旋转向量。这个向量同样位于三维空间中，在此坐标系下，可以用三个实数来描述它。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3090" y="3195955"/>
            <a:ext cx="6364605" cy="24828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821180" y="5817870"/>
            <a:ext cx="7176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左右手系的区别与向量间的旋转。</a:t>
            </a:r>
            <a:r>
              <a:rPr lang="zh-CN" altLang="en-US">
                <a:solidFill>
                  <a:srgbClr val="C00000"/>
                </a:solidFill>
              </a:rPr>
              <a:t>a 到 b 的旋转可以由向量 w 来描述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9272905" y="4528820"/>
            <a:ext cx="1942465" cy="967105"/>
          </a:xfrm>
          <a:prstGeom prst="wedgeEllipseCallout">
            <a:avLst>
              <a:gd name="adj1" fmla="val -68829"/>
              <a:gd name="adj2" fmla="val 9372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大小相同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方向相反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C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对极约束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54635" y="1013460"/>
            <a:ext cx="1168273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对极约束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</a:t>
            </a:r>
            <a:endParaRPr lang="zh-CN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015" y="1013460"/>
            <a:ext cx="5467350" cy="310515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H="1" flipV="1">
            <a:off x="8797290" y="1741805"/>
            <a:ext cx="2486660" cy="2037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" name="直接连接符 3"/>
          <p:cNvCxnSpPr/>
          <p:nvPr/>
        </p:nvCxnSpPr>
        <p:spPr>
          <a:xfrm flipH="1" flipV="1">
            <a:off x="8408670" y="2072640"/>
            <a:ext cx="2858135" cy="16979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" name="文本框 6"/>
          <p:cNvSpPr txBox="1"/>
          <p:nvPr/>
        </p:nvSpPr>
        <p:spPr>
          <a:xfrm>
            <a:off x="8487410" y="13735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098790" y="16122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77215" y="1679575"/>
                <a:ext cx="5448935" cy="6718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/>
                  <a:t>两边同时左乘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^</m:t>
                        </m:r>
                      </m:sup>
                    </m:sSup>
                  </m:oMath>
                </a14:m>
                <a:r>
                  <a:rPr lang="zh-CN" altLang="en-US"/>
                  <a:t>。回忆</a:t>
                </a:r>
                <a:r>
                  <a:rPr lang="en-US" altLang="zh-CN"/>
                  <a:t>^</a:t>
                </a:r>
                <a:r>
                  <a:rPr lang="zh-CN" altLang="en-US"/>
                  <a:t>的定义，这相当于两侧同时与 t 做外积：</a:t>
                </a:r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15" y="1679575"/>
                <a:ext cx="5448935" cy="671830"/>
              </a:xfrm>
              <a:prstGeom prst="rect">
                <a:avLst/>
              </a:prstGeom>
              <a:blipFill rotWithShape="1">
                <a:blip r:embed="rId2"/>
                <a:stretch>
                  <a:fillRect b="-15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385" y="2242820"/>
            <a:ext cx="1619250" cy="400050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 flipH="1" flipV="1">
            <a:off x="11258550" y="1083945"/>
            <a:ext cx="8890" cy="26682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2315" y="271780"/>
            <a:ext cx="2305050" cy="4762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577215" y="2888615"/>
                <a:ext cx="2540000" cy="3994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/>
                  <a:t>然后，两侧同时左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zh-CN" altLang="en-US"/>
                  <a:t>：</a:t>
                </a:r>
                <a:endParaRPr lang="zh-CN" altLang="en-US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15" y="2888615"/>
                <a:ext cx="2540000" cy="399415"/>
              </a:xfrm>
              <a:prstGeom prst="rect">
                <a:avLst/>
              </a:prstGeom>
              <a:blipFill rotWithShape="1">
                <a:blip r:embed="rId5"/>
                <a:stretch>
                  <a:fillRect b="-26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0090" y="3395980"/>
            <a:ext cx="2276475" cy="571500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2114550" y="3395980"/>
            <a:ext cx="699770" cy="664845"/>
          </a:xfrm>
          <a:prstGeom prst="ellipse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云形标注 13"/>
          <p:cNvSpPr/>
          <p:nvPr/>
        </p:nvSpPr>
        <p:spPr>
          <a:xfrm>
            <a:off x="8046720" y="3967480"/>
            <a:ext cx="2797810" cy="1553210"/>
          </a:xfrm>
          <a:prstGeom prst="cloudCallout">
            <a:avLst>
              <a:gd name="adj1" fmla="val -240104"/>
              <a:gd name="adj2" fmla="val -6332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endParaRPr lang="en-US" altLang="zh-CN" smtClean="0">
              <a:ln>
                <a:noFill/>
              </a:ln>
              <a:solidFill>
                <a:srgbClr val="C0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这两个向量内积后该是多少？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8055" y="5012055"/>
            <a:ext cx="1819275" cy="5334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790" y="4505960"/>
            <a:ext cx="6934200" cy="47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bldLvl="0" animBg="1"/>
      <p:bldP spid="1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对极约束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54635" y="1013460"/>
            <a:ext cx="1168273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对极约束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</a:t>
            </a:r>
            <a:endParaRPr lang="zh-CN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015" y="1013460"/>
            <a:ext cx="5467350" cy="310515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H="1" flipV="1">
            <a:off x="8797290" y="1741805"/>
            <a:ext cx="2486660" cy="2037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" name="直接连接符 3"/>
          <p:cNvCxnSpPr/>
          <p:nvPr/>
        </p:nvCxnSpPr>
        <p:spPr>
          <a:xfrm flipH="1" flipV="1">
            <a:off x="8408670" y="2072640"/>
            <a:ext cx="2858135" cy="16979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" name="文本框 6"/>
          <p:cNvSpPr txBox="1"/>
          <p:nvPr/>
        </p:nvSpPr>
        <p:spPr>
          <a:xfrm>
            <a:off x="8487410" y="13735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098790" y="16122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11258550" y="1083945"/>
            <a:ext cx="8890" cy="26682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785" y="194310"/>
            <a:ext cx="2305050" cy="47625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620" y="1447165"/>
            <a:ext cx="1819275" cy="533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20" y="2389505"/>
            <a:ext cx="5267325" cy="742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72720" y="3752215"/>
                <a:ext cx="8910955" cy="1337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just" fontAlgn="auto">
                  <a:lnSpc>
                    <a:spcPct val="150000"/>
                  </a:lnSpc>
                </a:pPr>
                <a:r>
                  <a:rPr lang="zh-CN" altLang="en-US"/>
                  <a:t>这两个式子都称为</a:t>
                </a:r>
                <a:r>
                  <a:rPr lang="zh-CN" altLang="en-US">
                    <a:solidFill>
                      <a:srgbClr val="C00000"/>
                    </a:solidFill>
                  </a:rPr>
                  <a:t>对极约束，</a:t>
                </a:r>
                <a:r>
                  <a:rPr lang="zh-CN" altLang="en-US">
                    <a:solidFill>
                      <a:schemeClr val="tx1"/>
                    </a:solidFill>
                  </a:rPr>
                  <a:t>它的几何意义是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>
                    <a:solidFill>
                      <a:srgbClr val="C00000"/>
                    </a:solidFill>
                    <a:sym typeface="+mn-ea"/>
                  </a:rPr>
                  <a:t>, P</a:t>
                </a:r>
                <a:r>
                  <a:rPr lang="zh-CN" altLang="en-US">
                    <a:solidFill>
                      <a:srgbClr val="C00000"/>
                    </a:solidFill>
                  </a:rPr>
                  <a:t> 三者共面</a:t>
                </a:r>
                <a:r>
                  <a:rPr lang="zh-CN" altLang="en-US">
                    <a:solidFill>
                      <a:schemeClr val="tx1"/>
                    </a:solidFill>
                  </a:rPr>
                  <a:t>。对极约束中同时包含了平移和旋转。我们把中间部分记作两个矩阵：</a:t>
                </a:r>
                <a:r>
                  <a:rPr lang="zh-CN" altLang="en-US">
                    <a:solidFill>
                      <a:srgbClr val="C00000"/>
                    </a:solidFill>
                  </a:rPr>
                  <a:t>基础矩阵</a:t>
                </a:r>
                <a:r>
                  <a:rPr lang="zh-CN" altLang="en-US">
                    <a:solidFill>
                      <a:schemeClr val="tx1"/>
                    </a:solidFill>
                  </a:rPr>
                  <a:t>（Fundamental Matrix）</a:t>
                </a:r>
                <a:r>
                  <a:rPr lang="zh-CN" altLang="en-US">
                    <a:solidFill>
                      <a:srgbClr val="C00000"/>
                    </a:solidFill>
                  </a:rPr>
                  <a:t>F</a:t>
                </a:r>
                <a:r>
                  <a:rPr lang="zh-CN" altLang="en-US">
                    <a:solidFill>
                      <a:schemeClr val="tx1"/>
                    </a:solidFill>
                  </a:rPr>
                  <a:t> 和</a:t>
                </a:r>
                <a:r>
                  <a:rPr lang="zh-CN" altLang="en-US">
                    <a:solidFill>
                      <a:srgbClr val="C00000"/>
                    </a:solidFill>
                  </a:rPr>
                  <a:t>本质矩阵</a:t>
                </a:r>
                <a:r>
                  <a:rPr lang="zh-CN" altLang="en-US">
                    <a:solidFill>
                      <a:schemeClr val="tx1"/>
                    </a:solidFill>
                  </a:rPr>
                  <a:t>（Essential Matrix）</a:t>
                </a:r>
                <a:r>
                  <a:rPr lang="zh-CN" altLang="en-US">
                    <a:solidFill>
                      <a:srgbClr val="C00000"/>
                    </a:solidFill>
                  </a:rPr>
                  <a:t>E</a:t>
                </a:r>
                <a:r>
                  <a:rPr lang="zh-CN" altLang="en-US">
                    <a:solidFill>
                      <a:schemeClr val="tx1"/>
                    </a:solidFill>
                  </a:rPr>
                  <a:t>，可以进一步简化对极约束：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" y="3752215"/>
                <a:ext cx="8910955" cy="1337945"/>
              </a:xfrm>
              <a:prstGeom prst="rect">
                <a:avLst/>
              </a:prstGeom>
              <a:blipFill rotWithShape="1">
                <a:blip r:embed="rId5"/>
                <a:stretch>
                  <a:fillRect b="-16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715" y="5090160"/>
            <a:ext cx="5886450" cy="571500"/>
          </a:xfrm>
          <a:prstGeom prst="rect">
            <a:avLst/>
          </a:prstGeom>
        </p:spPr>
      </p:pic>
      <p:sp>
        <p:nvSpPr>
          <p:cNvPr id="17" name="左大括号 16"/>
          <p:cNvSpPr/>
          <p:nvPr/>
        </p:nvSpPr>
        <p:spPr>
          <a:xfrm rot="16200000">
            <a:off x="3500120" y="1734820"/>
            <a:ext cx="156210" cy="647700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17825" y="2136775"/>
            <a:ext cx="1122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p1</a:t>
            </a:r>
            <a:r>
              <a:rPr lang="zh-CN" altLang="en-US"/>
              <a:t>的极线</a:t>
            </a:r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 rot="5400000">
            <a:off x="3799840" y="1264285"/>
            <a:ext cx="156210" cy="647700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485515" y="1083945"/>
            <a:ext cx="1122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p2</a:t>
            </a:r>
            <a:r>
              <a:rPr lang="zh-CN" altLang="en-US"/>
              <a:t>的极线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673985" y="346075"/>
            <a:ext cx="6526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极线方程</a:t>
            </a:r>
            <a:r>
              <a:rPr lang="en-US" altLang="zh-CN"/>
              <a:t>ax+by+c=0,</a:t>
            </a:r>
            <a:r>
              <a:rPr lang="zh-CN" altLang="en-US"/>
              <a:t>往往没有等于</a:t>
            </a:r>
            <a:r>
              <a:rPr lang="en-US" altLang="zh-CN"/>
              <a:t>0</a:t>
            </a:r>
            <a:r>
              <a:rPr lang="zh-CN" altLang="en-US"/>
              <a:t>，而是点到直线的距离最小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/>
      <p:bldP spid="18" grpId="1"/>
      <p:bldP spid="19" grpId="0" animBg="1"/>
      <p:bldP spid="19" grpId="1" animBg="1"/>
      <p:bldP spid="23" grpId="0"/>
      <p:bldP spid="23" grpId="1"/>
      <p:bldP spid="24" grpId="0"/>
      <p:bldP spid="2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对极约束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54635" y="1013460"/>
            <a:ext cx="1168273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对极约束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相机位姿估计问题变为以</a:t>
            </a:r>
            <a:r>
              <a:rPr lang="zh-CN">
                <a:sym typeface="+mn-ea"/>
              </a:rPr>
              <a:t>下两步：</a:t>
            </a:r>
            <a:endParaRPr lang="zh-CN"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0015" y="1013460"/>
            <a:ext cx="5467350" cy="310515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H="1" flipV="1">
            <a:off x="8797290" y="1741805"/>
            <a:ext cx="2486660" cy="2037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" name="直接连接符 3"/>
          <p:cNvCxnSpPr/>
          <p:nvPr/>
        </p:nvCxnSpPr>
        <p:spPr>
          <a:xfrm flipH="1" flipV="1">
            <a:off x="8408670" y="2072640"/>
            <a:ext cx="2858135" cy="16979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" name="文本框 6"/>
          <p:cNvSpPr txBox="1"/>
          <p:nvPr/>
        </p:nvSpPr>
        <p:spPr>
          <a:xfrm>
            <a:off x="8487410" y="13735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098790" y="161226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11258550" y="1083945"/>
            <a:ext cx="8890" cy="26682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315" y="271780"/>
            <a:ext cx="2305050" cy="4762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15" y="5090160"/>
            <a:ext cx="5886450" cy="571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15" y="2185035"/>
            <a:ext cx="4591050" cy="9334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6565" y="3963035"/>
            <a:ext cx="63385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由于 E 和 F 只相差了相机内参，而内参在 SLAM 中通常是已知的，所以实践当中往往使用形式更简单的 E。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sz="3200" dirty="0"/>
              <a:t>实践：对极约束求解相机运动</a:t>
            </a:r>
            <a:endParaRPr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" y="1517650"/>
            <a:ext cx="109728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第二步：编写源码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cpp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首先将特征点匹配封装成类或者函数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调用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opencv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的基础矩阵、本质矩阵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   findFundamentalMat ( points1, points2, CV_FM_8POINT );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或者尝试大于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个点对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 findEssentialMat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相机参数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 Point2d principal_point ( 325.1, 249.7 );	//相机光心, TUM dataset标定值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 double focal_length = 521;			//相机焦距, TUM dataset标定值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325" y="945515"/>
            <a:ext cx="115627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相机运动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内容介绍</a:t>
            </a:r>
            <a:endParaRPr lang="zh-CN" altLang="en-US" sz="3200" dirty="0"/>
          </a:p>
        </p:txBody>
      </p:sp>
      <p:sp>
        <p:nvSpPr>
          <p:cNvPr id="114" name="椭圆 113"/>
          <p:cNvSpPr/>
          <p:nvPr/>
        </p:nvSpPr>
        <p:spPr>
          <a:xfrm rot="8100000">
            <a:off x="2270125" y="1784985"/>
            <a:ext cx="532765" cy="532765"/>
          </a:xfrm>
          <a:prstGeom prst="ellipse">
            <a:avLst/>
          </a:prstGeom>
          <a:gradFill flip="none">
            <a:gsLst>
              <a:gs pos="0">
                <a:schemeClr val="bg1">
                  <a:alpha val="0"/>
                </a:schemeClr>
              </a:gs>
              <a:gs pos="100000">
                <a:srgbClr val="92B5DF">
                  <a:alpha val="1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96160" y="1879600"/>
            <a:ext cx="81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汉仪雅酷黑 85W" panose="020B0904020202020204" charset="-122"/>
                <a:ea typeface="汉仪雅酷黑 85W" panose="020B0904020202020204" charset="-122"/>
              </a:rPr>
              <a:t>01.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汉仪雅酷黑 85W" panose="020B0904020202020204" charset="-122"/>
              <a:ea typeface="汉仪雅酷黑 85W" panose="020B0904020202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00755" y="1776730"/>
            <a:ext cx="37592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3200" dirty="0">
                <a:solidFill>
                  <a:schemeClr val="tx1"/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</a:rPr>
              <a:t>对极约束</a:t>
            </a:r>
            <a:endParaRPr lang="zh-CN" altLang="en-US" sz="3200" dirty="0">
              <a:solidFill>
                <a:schemeClr val="tx1"/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397125" y="2397760"/>
            <a:ext cx="6007100" cy="0"/>
          </a:xfrm>
          <a:prstGeom prst="straightConnector1">
            <a:avLst/>
          </a:prstGeom>
          <a:ln w="19050">
            <a:solidFill>
              <a:srgbClr val="92B5DF">
                <a:alpha val="2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 rot="8100000">
            <a:off x="2270760" y="2581275"/>
            <a:ext cx="532765" cy="532765"/>
          </a:xfrm>
          <a:prstGeom prst="ellipse">
            <a:avLst/>
          </a:prstGeom>
          <a:gradFill flip="none">
            <a:gsLst>
              <a:gs pos="0">
                <a:schemeClr val="bg1">
                  <a:alpha val="0"/>
                </a:schemeClr>
              </a:gs>
              <a:gs pos="100000">
                <a:srgbClr val="92B5DF">
                  <a:alpha val="1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96160" y="2692400"/>
            <a:ext cx="81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汉仪雅酷黑 85W" panose="020B0904020202020204" charset="-122"/>
                <a:ea typeface="汉仪雅酷黑 85W" panose="020B0904020202020204" charset="-122"/>
              </a:rPr>
              <a:t>02.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汉仪雅酷黑 85W" panose="020B0904020202020204" charset="-122"/>
              <a:ea typeface="汉仪雅酷黑 85W" panose="020B0904020202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80765" y="2571750"/>
            <a:ext cx="37592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3200" dirty="0">
                <a:solidFill>
                  <a:srgbClr val="C00000"/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</a:rPr>
              <a:t>本质矩阵</a:t>
            </a:r>
            <a:endParaRPr lang="zh-CN" altLang="en-US" sz="3200" dirty="0">
              <a:solidFill>
                <a:srgbClr val="C00000"/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397125" y="3202305"/>
            <a:ext cx="6007100" cy="0"/>
          </a:xfrm>
          <a:prstGeom prst="straightConnector1">
            <a:avLst/>
          </a:prstGeom>
          <a:ln w="19050">
            <a:solidFill>
              <a:srgbClr val="92B5DF">
                <a:alpha val="2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8100000">
            <a:off x="2270760" y="3377565"/>
            <a:ext cx="532765" cy="532765"/>
          </a:xfrm>
          <a:prstGeom prst="ellipse">
            <a:avLst/>
          </a:prstGeom>
          <a:gradFill flip="none">
            <a:gsLst>
              <a:gs pos="0">
                <a:schemeClr val="bg1">
                  <a:alpha val="0"/>
                </a:schemeClr>
              </a:gs>
              <a:gs pos="100000">
                <a:srgbClr val="92B5DF">
                  <a:alpha val="1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96160" y="3486150"/>
            <a:ext cx="81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汉仪雅酷黑 85W" panose="020B0904020202020204" charset="-122"/>
                <a:ea typeface="汉仪雅酷黑 85W" panose="020B0904020202020204" charset="-122"/>
              </a:rPr>
              <a:t>03.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汉仪雅酷黑 85W" panose="020B0904020202020204" charset="-122"/>
              <a:ea typeface="汉仪雅酷黑 85W" panose="020B0904020202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08630" y="3403600"/>
            <a:ext cx="49028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</a:rPr>
              <a:t>单应矩阵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397125" y="4006850"/>
            <a:ext cx="6007100" cy="0"/>
          </a:xfrm>
          <a:prstGeom prst="straightConnector1">
            <a:avLst/>
          </a:prstGeom>
          <a:ln w="19050">
            <a:solidFill>
              <a:srgbClr val="92B5DF">
                <a:alpha val="2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 rot="8100000">
            <a:off x="2271395" y="4173855"/>
            <a:ext cx="532765" cy="532765"/>
          </a:xfrm>
          <a:prstGeom prst="ellipse">
            <a:avLst/>
          </a:prstGeom>
          <a:gradFill flip="none">
            <a:gsLst>
              <a:gs pos="0">
                <a:schemeClr val="bg1">
                  <a:alpha val="0"/>
                </a:schemeClr>
              </a:gs>
              <a:gs pos="100000">
                <a:srgbClr val="92B5DF">
                  <a:alpha val="1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397125" y="4811395"/>
            <a:ext cx="6007100" cy="0"/>
          </a:xfrm>
          <a:prstGeom prst="straightConnector1">
            <a:avLst/>
          </a:prstGeom>
          <a:ln w="19050">
            <a:solidFill>
              <a:srgbClr val="92B5DF">
                <a:alpha val="2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296160" y="4298950"/>
            <a:ext cx="81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汉仪雅酷黑 85W" panose="020B0904020202020204" charset="-122"/>
                <a:ea typeface="汉仪雅酷黑 85W" panose="020B0904020202020204" charset="-122"/>
              </a:rPr>
              <a:t>04.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汉仪雅酷黑 85W" panose="020B0904020202020204" charset="-122"/>
              <a:ea typeface="汉仪雅酷黑 85W" panose="020B0904020202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110230" y="4208145"/>
            <a:ext cx="59632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</a:rPr>
              <a:t>实践：对极约束求解相机运动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本质矩阵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54635" y="1013460"/>
                <a:ext cx="11424285" cy="3830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285750" indent="-285750" fontAlgn="auto">
                  <a:lnSpc>
                    <a:spcPct val="150000"/>
                  </a:lnSpc>
                  <a:buFont typeface="Wingdings" panose="05000000000000000000" charset="0"/>
                  <a:buChar char=""/>
                </a:pPr>
                <a:r>
                  <a:rPr lang="zh-CN" altLang="en-US">
                    <a:solidFill>
                      <a:srgbClr val="C00000"/>
                    </a:solidFill>
                    <a:sym typeface="+mn-ea"/>
                  </a:rPr>
                  <a:t>本质矩阵</a:t>
                </a:r>
                <a:endParaRPr lang="zh-CN" altLang="en-US">
                  <a:solidFill>
                    <a:srgbClr val="C00000"/>
                  </a:solidFill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>
                    <a:sym typeface="+mn-ea"/>
                  </a:rPr>
                  <a:t>     </a:t>
                </a:r>
                <a:r>
                  <a:rPr>
                    <a:sym typeface="+mn-ea"/>
                  </a:rPr>
                  <a:t>根据定义，本质矩阵</a:t>
                </a:r>
                <a14:m>
                  <m:oMath xmlns:m="http://schemas.openxmlformats.org/officeDocument/2006/math"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𝐸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𝑡</m:t>
                    </m:r>
                    <m:r>
                      <a:rPr lang="en-US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^</m:t>
                    </m:r>
                  </m:oMath>
                </a14:m>
                <a:r>
                  <a:rPr lang="en-US">
                    <a:sym typeface="+mn-ea"/>
                  </a:rPr>
                  <a:t>R</a:t>
                </a:r>
                <a:r>
                  <a:rPr>
                    <a:sym typeface="+mn-ea"/>
                  </a:rPr>
                  <a:t>。它是一个 3 × 3 的矩阵，内有 9 个未知数。那么，是不是任意一个 3 × 3 的矩阵都可以被当成本质矩阵呢？从 E 的构造方式上看，有以下值得注意的地方：</a:t>
                </a:r>
                <a:endParaRPr>
                  <a:sym typeface="+mn-ea"/>
                </a:endParaRPr>
              </a:p>
              <a:p>
                <a:pPr marL="742950" lvl="1" indent="-285750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>
                    <a:sym typeface="+mn-ea"/>
                  </a:rPr>
                  <a:t>本质矩阵是由对极约束定义的。由于对极约束是</a:t>
                </a:r>
                <a:r>
                  <a:rPr lang="en-US">
                    <a:solidFill>
                      <a:srgbClr val="C00000"/>
                    </a:solidFill>
                    <a:sym typeface="+mn-ea"/>
                  </a:rPr>
                  <a:t>等式为零</a:t>
                </a:r>
                <a:r>
                  <a:rPr lang="en-US">
                    <a:sym typeface="+mn-ea"/>
                  </a:rPr>
                  <a:t>的约束，所以对 E 乘以任</a:t>
                </a:r>
                <a:r>
                  <a:rPr>
                    <a:sym typeface="+mn-ea"/>
                  </a:rPr>
                  <a:t>意非零常数后，对极约束依然满足。我们把这件事情称为 </a:t>
                </a:r>
                <a:r>
                  <a:rPr>
                    <a:solidFill>
                      <a:srgbClr val="C00000"/>
                    </a:solidFill>
                    <a:sym typeface="+mn-ea"/>
                  </a:rPr>
                  <a:t>E 在不同尺度下是等价的</a:t>
                </a:r>
                <a:r>
                  <a:rPr lang="en-US">
                    <a:sym typeface="+mn-ea"/>
                  </a:rPr>
                  <a:t>.</a:t>
                </a:r>
                <a:endParaRPr lang="en-US">
                  <a:sym typeface="+mn-ea"/>
                </a:endParaRPr>
              </a:p>
              <a:p>
                <a:pPr marL="742950" lvl="1" indent="-285750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>
                    <a:sym typeface="+mn-ea"/>
                  </a:rPr>
                  <a:t>根据 E = t</a:t>
                </a:r>
                <a:r>
                  <a:rPr lang="en-US">
                    <a:sym typeface="+mn-ea"/>
                  </a:rPr>
                  <a:t>^</a:t>
                </a:r>
                <a:r>
                  <a:rPr>
                    <a:sym typeface="+mn-ea"/>
                  </a:rPr>
                  <a:t>R，本质矩阵 E 的奇异值必定是 [σ, σ, 0]T 的形式。这称为</a:t>
                </a:r>
                <a:r>
                  <a:rPr>
                    <a:solidFill>
                      <a:srgbClr val="C00000"/>
                    </a:solidFill>
                    <a:sym typeface="+mn-ea"/>
                  </a:rPr>
                  <a:t>本质矩阵的内在性质</a:t>
                </a:r>
                <a:r>
                  <a:rPr>
                    <a:sym typeface="+mn-ea"/>
                  </a:rPr>
                  <a:t>。</a:t>
                </a:r>
                <a:endParaRPr>
                  <a:sym typeface="+mn-ea"/>
                </a:endParaRPr>
              </a:p>
              <a:p>
                <a:pPr marL="742950" lvl="1" indent="-285750" fontAlgn="auto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>
                    <a:sym typeface="+mn-ea"/>
                  </a:rPr>
                  <a:t>另一方面，由于平移和旋转各有三个自由度，故 t</a:t>
                </a:r>
                <a:r>
                  <a:rPr lang="en-US">
                    <a:sym typeface="+mn-ea"/>
                  </a:rPr>
                  <a:t>^</a:t>
                </a:r>
                <a:r>
                  <a:rPr>
                    <a:sym typeface="+mn-ea"/>
                  </a:rPr>
                  <a:t>R 共有</a:t>
                </a:r>
                <a:r>
                  <a:rPr>
                    <a:solidFill>
                      <a:srgbClr val="C00000"/>
                    </a:solidFill>
                    <a:sym typeface="+mn-ea"/>
                  </a:rPr>
                  <a:t>六个自由度</a:t>
                </a:r>
                <a:r>
                  <a:rPr>
                    <a:sym typeface="+mn-ea"/>
                  </a:rPr>
                  <a:t>。但由于</a:t>
                </a:r>
                <a:r>
                  <a:rPr>
                    <a:solidFill>
                      <a:srgbClr val="C00000"/>
                    </a:solidFill>
                    <a:sym typeface="+mn-ea"/>
                  </a:rPr>
                  <a:t>尺度等价性</a:t>
                </a:r>
                <a:r>
                  <a:rPr>
                    <a:sym typeface="+mn-ea"/>
                  </a:rPr>
                  <a:t>，故 E 实际上有</a:t>
                </a:r>
                <a:r>
                  <a:rPr>
                    <a:solidFill>
                      <a:srgbClr val="C00000"/>
                    </a:solidFill>
                    <a:sym typeface="+mn-ea"/>
                  </a:rPr>
                  <a:t>五个自由度</a:t>
                </a:r>
                <a:r>
                  <a:rPr>
                    <a:sym typeface="+mn-ea"/>
                  </a:rPr>
                  <a:t>。</a:t>
                </a:r>
                <a:endParaRPr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endParaRPr lang="zh-CN"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35" y="1013460"/>
                <a:ext cx="11424285" cy="383095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云形标注 13"/>
          <p:cNvSpPr/>
          <p:nvPr/>
        </p:nvSpPr>
        <p:spPr>
          <a:xfrm>
            <a:off x="378460" y="4475480"/>
            <a:ext cx="2797810" cy="1553210"/>
          </a:xfrm>
          <a:prstGeom prst="cloudCallout">
            <a:avLst>
              <a:gd name="adj1" fmla="val 144144"/>
              <a:gd name="adj2" fmla="val -905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endParaRPr lang="en-US" altLang="zh-CN" smtClean="0">
              <a:ln>
                <a:noFill/>
              </a:ln>
              <a:solidFill>
                <a:srgbClr val="C00000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为什么尺度等价性？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89415" y="4690745"/>
            <a:ext cx="282511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/>
              <a:t>因为</a:t>
            </a:r>
            <a:r>
              <a:rPr lang="en-US" altLang="zh-CN"/>
              <a:t>t</a:t>
            </a:r>
            <a:r>
              <a:rPr lang="zh-CN" altLang="en-US"/>
              <a:t>平移量乘以任何数值，对极约束都成立，也可以从法向量的角度理解。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165" y="4215130"/>
            <a:ext cx="5302250" cy="228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4" grpId="1" animBg="1"/>
      <p:bldP spid="10" grpId="0"/>
      <p:bldP spid="1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引入话题</a:t>
            </a:r>
            <a:endParaRPr lang="zh-CN" altLang="en-US" sz="3200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2726690" y="2370455"/>
            <a:ext cx="6108065" cy="15113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zh-CN" dirty="0"/>
              <a:t>前面我们已经介绍了图像之间做特征点匹配，那么怎么求解这两个时刻的相机运动了多少？</a:t>
            </a:r>
            <a:endParaRPr lang="zh-CN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609600" y="284798"/>
            <a:ext cx="10972800" cy="511175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本质矩阵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54635" y="1013460"/>
            <a:ext cx="1142428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本质矩阵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 </a:t>
            </a:r>
            <a:r>
              <a:rPr>
                <a:sym typeface="+mn-ea"/>
              </a:rPr>
              <a:t>E 具有五个自由度的事实，表明我们最少可以用五对点来求解 </a:t>
            </a:r>
            <a:r>
              <a:rPr>
                <a:solidFill>
                  <a:srgbClr val="C00000"/>
                </a:solidFill>
                <a:sym typeface="+mn-ea"/>
              </a:rPr>
              <a:t>E</a:t>
            </a:r>
            <a:r>
              <a:rPr>
                <a:sym typeface="+mn-ea"/>
              </a:rPr>
              <a:t>。但是，E 的内在性质是一种非线性性质，在求解线性方程时会带来麻烦，因此，也可以只考虑它的尺度等价性，使用八对点来估计 E——这就是</a:t>
            </a:r>
            <a:r>
              <a:rPr>
                <a:solidFill>
                  <a:srgbClr val="C00000"/>
                </a:solidFill>
                <a:sym typeface="+mn-ea"/>
              </a:rPr>
              <a:t>经典的八点法</a:t>
            </a:r>
            <a:r>
              <a:rPr>
                <a:sym typeface="+mn-ea"/>
              </a:rPr>
              <a:t>（Eight-point-algorithm。八点法只利用了 E 的线性性质，因此可以在线性代数框架下求解。下面我们来看八点法是如何工作的。</a:t>
            </a:r>
            <a:endParaRPr lang="zh-CN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9460" y="3268980"/>
            <a:ext cx="10578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考虑一对匹配点，它们的归一化坐标为：x1 = [u1, v1, 1]T , x2 = [u2, v2, 1]T。根据对极约束，有: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0480" y="3903345"/>
            <a:ext cx="4010025" cy="13811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64210" y="5109210"/>
            <a:ext cx="53803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把矩阵 E 展开，写成向量的形式：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0" y="5628005"/>
            <a:ext cx="3590925" cy="41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本质矩阵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54635" y="1013460"/>
            <a:ext cx="1142428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本质矩阵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 </a:t>
            </a:r>
            <a:r>
              <a:rPr>
                <a:sym typeface="+mn-ea"/>
              </a:rPr>
              <a:t>E 具有五个自由度的事实，表明我们最少可以用五对点来求解 </a:t>
            </a:r>
            <a:r>
              <a:rPr>
                <a:solidFill>
                  <a:srgbClr val="C00000"/>
                </a:solidFill>
                <a:sym typeface="+mn-ea"/>
              </a:rPr>
              <a:t>E</a:t>
            </a:r>
            <a:r>
              <a:rPr>
                <a:sym typeface="+mn-ea"/>
              </a:rPr>
              <a:t>。但是，E 的内在性质是一种非线性性质，在求解线性方程时会带来麻烦，因此，也可以只考虑它的尺度等价性，使用八对点来估计 E——这就是</a:t>
            </a:r>
            <a:r>
              <a:rPr>
                <a:solidFill>
                  <a:srgbClr val="C00000"/>
                </a:solidFill>
                <a:sym typeface="+mn-ea"/>
              </a:rPr>
              <a:t>经典的八点法</a:t>
            </a:r>
            <a:r>
              <a:rPr>
                <a:sym typeface="+mn-ea"/>
              </a:rPr>
              <a:t>（Eight-point-algorithm。八点法只利用了 E 的线性性质，因此可以在线性代数框架下求解。下面我们来看八点法是如何工作的。</a:t>
            </a:r>
            <a:endParaRPr lang="zh-CN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59460" y="3268980"/>
            <a:ext cx="10578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考虑一对匹配点，它们的归一化坐标为：x1 = [u1, v1, 1]T , x2 = [u2, v2, 1]T。根据对极约束，有: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0480" y="3903345"/>
            <a:ext cx="4010025" cy="138112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64210" y="5109210"/>
            <a:ext cx="53803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把矩阵 E 展开，写成向量的形式：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0" y="5628005"/>
            <a:ext cx="3590925" cy="41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本质矩阵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54635" y="1013460"/>
            <a:ext cx="114242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本质矩阵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e 有关的线性形式：</a:t>
            </a:r>
            <a:endParaRPr 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8870" y="1935480"/>
            <a:ext cx="4752975" cy="495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9600" y="2694305"/>
            <a:ext cx="32816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把</a:t>
            </a:r>
            <a:r>
              <a:rPr lang="en-US" altLang="zh-CN">
                <a:sym typeface="+mn-ea"/>
              </a:rPr>
              <a:t>8</a:t>
            </a:r>
            <a:r>
              <a:rPr lang="zh-CN" altLang="en-US">
                <a:sym typeface="+mn-ea"/>
              </a:rPr>
              <a:t>个点一起写成线性方程为：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705" y="3201035"/>
            <a:ext cx="5137785" cy="3068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本质矩阵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54635" y="1013460"/>
            <a:ext cx="114242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本质矩阵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 </a:t>
            </a:r>
            <a:endParaRPr 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6840" y="1644015"/>
            <a:ext cx="8934450" cy="3362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本质矩阵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54635" y="1013460"/>
            <a:ext cx="114242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本质矩阵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 </a:t>
            </a:r>
            <a:endParaRPr 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065" y="1807210"/>
            <a:ext cx="8858250" cy="895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990" y="2316480"/>
            <a:ext cx="1276350" cy="238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665" y="3186430"/>
            <a:ext cx="8658225" cy="278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本质矩阵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54635" y="1013460"/>
            <a:ext cx="114242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本质矩阵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 </a:t>
            </a:r>
            <a:endParaRPr 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4060" y="1160780"/>
            <a:ext cx="6775450" cy="4940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本质矩阵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54635" y="1013460"/>
            <a:ext cx="114242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本质矩阵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 </a:t>
            </a:r>
            <a:endParaRPr 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1167765"/>
            <a:ext cx="7419975" cy="5142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sz="3200" dirty="0"/>
              <a:t>实践：对极约束求解相机运动</a:t>
            </a:r>
            <a:endParaRPr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" y="1517650"/>
            <a:ext cx="1097280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第二步：编写源码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cpp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首先将特征点匹配封装成类或者函数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调用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opencv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的从本质矩阵求解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R,t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  </a:t>
            </a:r>
            <a:r>
              <a:rPr sz="2000">
                <a:solidFill>
                  <a:schemeClr val="tx1">
                    <a:lumMod val="95000"/>
                    <a:lumOff val="5000"/>
                  </a:schemeClr>
                </a:solidFill>
              </a:rPr>
              <a:t>recoverPose</a:t>
            </a:r>
            <a:endParaRPr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sz="2000">
                <a:solidFill>
                  <a:schemeClr val="tx1">
                    <a:lumMod val="95000"/>
                    <a:lumOff val="5000"/>
                  </a:schemeClr>
                </a:solidFill>
              </a:rPr>
              <a:t>Mat K = ( Mat_&lt;double&gt; ( 3,3 ) &lt;&lt; 520.9, 0, 325.1, 0, 521.0, 249.7, 0, 0, 1 );</a:t>
            </a:r>
            <a:endParaRPr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3.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验证对极约束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325" y="945515"/>
            <a:ext cx="115627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相机运动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0" y="4485005"/>
            <a:ext cx="6896100" cy="763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内容介绍</a:t>
            </a:r>
            <a:endParaRPr lang="zh-CN" altLang="en-US" sz="3200" dirty="0"/>
          </a:p>
        </p:txBody>
      </p:sp>
      <p:sp>
        <p:nvSpPr>
          <p:cNvPr id="114" name="椭圆 113"/>
          <p:cNvSpPr/>
          <p:nvPr/>
        </p:nvSpPr>
        <p:spPr>
          <a:xfrm rot="8100000">
            <a:off x="2270125" y="1784985"/>
            <a:ext cx="532765" cy="532765"/>
          </a:xfrm>
          <a:prstGeom prst="ellipse">
            <a:avLst/>
          </a:prstGeom>
          <a:gradFill flip="none">
            <a:gsLst>
              <a:gs pos="0">
                <a:schemeClr val="bg1">
                  <a:alpha val="0"/>
                </a:schemeClr>
              </a:gs>
              <a:gs pos="100000">
                <a:srgbClr val="92B5DF">
                  <a:alpha val="1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96160" y="1879600"/>
            <a:ext cx="81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汉仪雅酷黑 85W" panose="020B0904020202020204" charset="-122"/>
                <a:ea typeface="汉仪雅酷黑 85W" panose="020B0904020202020204" charset="-122"/>
              </a:rPr>
              <a:t>01.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汉仪雅酷黑 85W" panose="020B0904020202020204" charset="-122"/>
              <a:ea typeface="汉仪雅酷黑 85W" panose="020B0904020202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00755" y="1776730"/>
            <a:ext cx="37592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3200" dirty="0">
                <a:solidFill>
                  <a:schemeClr val="tx1"/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</a:rPr>
              <a:t>对极约束</a:t>
            </a:r>
            <a:endParaRPr lang="zh-CN" altLang="en-US" sz="3200" dirty="0">
              <a:solidFill>
                <a:schemeClr val="tx1"/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397125" y="2397760"/>
            <a:ext cx="6007100" cy="0"/>
          </a:xfrm>
          <a:prstGeom prst="straightConnector1">
            <a:avLst/>
          </a:prstGeom>
          <a:ln w="19050">
            <a:solidFill>
              <a:srgbClr val="92B5DF">
                <a:alpha val="2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 rot="8100000">
            <a:off x="2270760" y="2581275"/>
            <a:ext cx="532765" cy="532765"/>
          </a:xfrm>
          <a:prstGeom prst="ellipse">
            <a:avLst/>
          </a:prstGeom>
          <a:gradFill flip="none">
            <a:gsLst>
              <a:gs pos="0">
                <a:schemeClr val="bg1">
                  <a:alpha val="0"/>
                </a:schemeClr>
              </a:gs>
              <a:gs pos="100000">
                <a:srgbClr val="92B5DF">
                  <a:alpha val="1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96160" y="2692400"/>
            <a:ext cx="81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汉仪雅酷黑 85W" panose="020B0904020202020204" charset="-122"/>
                <a:ea typeface="汉仪雅酷黑 85W" panose="020B0904020202020204" charset="-122"/>
              </a:rPr>
              <a:t>02.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汉仪雅酷黑 85W" panose="020B0904020202020204" charset="-122"/>
              <a:ea typeface="汉仪雅酷黑 85W" panose="020B0904020202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80765" y="2571750"/>
            <a:ext cx="37592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3200" dirty="0">
                <a:solidFill>
                  <a:schemeClr val="tx1"/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</a:rPr>
              <a:t>本质矩阵</a:t>
            </a:r>
            <a:endParaRPr lang="zh-CN" altLang="en-US" sz="3200" dirty="0">
              <a:solidFill>
                <a:schemeClr val="tx1"/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397125" y="3202305"/>
            <a:ext cx="6007100" cy="0"/>
          </a:xfrm>
          <a:prstGeom prst="straightConnector1">
            <a:avLst/>
          </a:prstGeom>
          <a:ln w="19050">
            <a:solidFill>
              <a:srgbClr val="92B5DF">
                <a:alpha val="2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8100000">
            <a:off x="2270760" y="3377565"/>
            <a:ext cx="532765" cy="532765"/>
          </a:xfrm>
          <a:prstGeom prst="ellipse">
            <a:avLst/>
          </a:prstGeom>
          <a:gradFill flip="none">
            <a:gsLst>
              <a:gs pos="0">
                <a:schemeClr val="bg1">
                  <a:alpha val="0"/>
                </a:schemeClr>
              </a:gs>
              <a:gs pos="100000">
                <a:srgbClr val="92B5DF">
                  <a:alpha val="1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96160" y="3486150"/>
            <a:ext cx="81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汉仪雅酷黑 85W" panose="020B0904020202020204" charset="-122"/>
                <a:ea typeface="汉仪雅酷黑 85W" panose="020B0904020202020204" charset="-122"/>
              </a:rPr>
              <a:t>03.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汉仪雅酷黑 85W" panose="020B0904020202020204" charset="-122"/>
              <a:ea typeface="汉仪雅酷黑 85W" panose="020B0904020202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08630" y="3403600"/>
            <a:ext cx="49028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3200" dirty="0">
                <a:solidFill>
                  <a:srgbClr val="C00000"/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</a:rPr>
              <a:t>单应矩阵</a:t>
            </a:r>
            <a:endParaRPr lang="zh-CN" altLang="en-US" sz="3200" dirty="0">
              <a:solidFill>
                <a:srgbClr val="C00000"/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397125" y="4006850"/>
            <a:ext cx="6007100" cy="0"/>
          </a:xfrm>
          <a:prstGeom prst="straightConnector1">
            <a:avLst/>
          </a:prstGeom>
          <a:ln w="19050">
            <a:solidFill>
              <a:srgbClr val="92B5DF">
                <a:alpha val="2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 rot="8100000">
            <a:off x="2271395" y="4173855"/>
            <a:ext cx="532765" cy="532765"/>
          </a:xfrm>
          <a:prstGeom prst="ellipse">
            <a:avLst/>
          </a:prstGeom>
          <a:gradFill flip="none">
            <a:gsLst>
              <a:gs pos="0">
                <a:schemeClr val="bg1">
                  <a:alpha val="0"/>
                </a:schemeClr>
              </a:gs>
              <a:gs pos="100000">
                <a:srgbClr val="92B5DF">
                  <a:alpha val="1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397125" y="4811395"/>
            <a:ext cx="6007100" cy="0"/>
          </a:xfrm>
          <a:prstGeom prst="straightConnector1">
            <a:avLst/>
          </a:prstGeom>
          <a:ln w="19050">
            <a:solidFill>
              <a:srgbClr val="92B5DF">
                <a:alpha val="2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296160" y="4298950"/>
            <a:ext cx="81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汉仪雅酷黑 85W" panose="020B0904020202020204" charset="-122"/>
                <a:ea typeface="汉仪雅酷黑 85W" panose="020B0904020202020204" charset="-122"/>
              </a:rPr>
              <a:t>04.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汉仪雅酷黑 85W" panose="020B0904020202020204" charset="-122"/>
              <a:ea typeface="汉仪雅酷黑 85W" panose="020B0904020202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110230" y="4208145"/>
            <a:ext cx="59632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</a:rPr>
              <a:t>实践：对极约束求解相机运动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单应矩阵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54635" y="1013460"/>
            <a:ext cx="1142428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本质矩阵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除了基本矩阵和本质矩阵，我们还有一种称为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单应矩阵</a:t>
            </a:r>
            <a:r>
              <a:rPr lang="zh-CN" altLang="en-US">
                <a:sym typeface="+mn-ea"/>
              </a:rPr>
              <a:t>（Homography）H 的东西，它描述了两个平面之间的映射关系。若场景中的特征点都落在同一平面上（比如墙，地面等），则可以通过单应性来进行运动估计。这种情况在无人机携带的俯视相机，或扫地机携带的顶视相机中比较常见。由于之前没提到过单应，我们稍微介绍一下。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单应矩阵通常描述处于共同平面上的一些点</a:t>
            </a:r>
            <a:r>
              <a:rPr lang="zh-CN" altLang="en-US">
                <a:sym typeface="+mn-ea"/>
              </a:rPr>
              <a:t>，在两张图像之间的变换关系。考虑在图像 I1 和 I2 有一对匹配好的特征点 p1 和 p2。这些特征点落在某平面上。设这个平面满足方程：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485" y="4418965"/>
            <a:ext cx="1609725" cy="466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690" y="4284980"/>
            <a:ext cx="1495425" cy="70485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102225" y="4520565"/>
            <a:ext cx="897890" cy="4749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本章目标</a:t>
            </a:r>
            <a:endParaRPr lang="zh-CN" altLang="en-US" sz="3200" dirty="0"/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掌握</a:t>
            </a:r>
            <a:r>
              <a:rPr lang="en-US" altLang="zh-CN" dirty="0"/>
              <a:t>2D-2D</a:t>
            </a:r>
            <a:r>
              <a:rPr lang="zh-CN" altLang="en-US" dirty="0"/>
              <a:t>对极几何</a:t>
            </a:r>
            <a:endParaRPr lang="zh-CN" altLang="zh-CN" dirty="0"/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利用对极几何求解相机运动</a:t>
            </a:r>
            <a:endParaRPr lang="en-US" altLang="zh-CN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单应矩阵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54635" y="1013460"/>
            <a:ext cx="11424285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本质矩阵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除了基本矩阵和本质矩阵，我们还有一种称为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单应矩阵</a:t>
            </a:r>
            <a:r>
              <a:rPr lang="zh-CN" altLang="en-US">
                <a:sym typeface="+mn-ea"/>
              </a:rPr>
              <a:t>（Homography）H 的东西，它描述了两个平面之间的映射关系。若场景中的特征点都落在同一平面上（比如墙，地面等），则可以通过单应性来进行运动估计。这种情况在无人机携带的俯视相机，或扫地机携带的顶视相机中比较常见。由于之前没提到过单应，我们稍微介绍一下。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单应矩阵通常描述处于共同平面上的一些点</a:t>
            </a:r>
            <a:r>
              <a:rPr lang="zh-CN" altLang="en-US">
                <a:sym typeface="+mn-ea"/>
              </a:rPr>
              <a:t>，在两张图像之间的变换关系。考虑在图像 I1 和 I2 有一对匹配好的特征点 p1 和 p2。这些特征点落在某平面上。设这个平面满足方程：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85" y="4528820"/>
            <a:ext cx="1609725" cy="466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20" y="4509770"/>
            <a:ext cx="1495425" cy="70485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3125470" y="4624705"/>
            <a:ext cx="897890" cy="4749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330" y="3667125"/>
            <a:ext cx="3695700" cy="239077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896100" y="4624705"/>
            <a:ext cx="897890" cy="4749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单应矩阵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54635" y="1013460"/>
            <a:ext cx="114242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本质矩阵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于是，我们得到了一个直接描述图像坐标 p1 和 p2 之间的变换，把中间这部分记为H，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0" y="2233930"/>
            <a:ext cx="3695700" cy="2390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095" y="2910205"/>
            <a:ext cx="1562100" cy="466725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439410" y="2975610"/>
            <a:ext cx="897890" cy="4749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单应矩阵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254635" y="1013460"/>
            <a:ext cx="1142428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本质矩阵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单应矩阵 H 也是一个 3 × 3 的矩阵，求解时的思路也和 F 类似，同样地可以先根据匹配点计算 H，然后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将它分解以计算旋转和平移。自由度为 8 的单应矩阵可以通过 4 对匹配特征点算出。</a:t>
            </a:r>
            <a:endParaRPr lang="zh-CN" altLang="en-US">
              <a:sym typeface="+mn-ea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015105" y="3919220"/>
            <a:ext cx="897890" cy="4749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0" y="2578735"/>
            <a:ext cx="3286125" cy="1390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" y="4875530"/>
            <a:ext cx="4953000" cy="1085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30" y="2351405"/>
            <a:ext cx="6334125" cy="3609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内容介绍</a:t>
            </a:r>
            <a:endParaRPr lang="zh-CN" altLang="en-US" sz="3200" dirty="0"/>
          </a:p>
        </p:txBody>
      </p:sp>
      <p:sp>
        <p:nvSpPr>
          <p:cNvPr id="114" name="椭圆 113"/>
          <p:cNvSpPr/>
          <p:nvPr/>
        </p:nvSpPr>
        <p:spPr>
          <a:xfrm rot="8100000">
            <a:off x="2270125" y="1784985"/>
            <a:ext cx="532765" cy="532765"/>
          </a:xfrm>
          <a:prstGeom prst="ellipse">
            <a:avLst/>
          </a:prstGeom>
          <a:gradFill flip="none">
            <a:gsLst>
              <a:gs pos="0">
                <a:schemeClr val="bg1">
                  <a:alpha val="0"/>
                </a:schemeClr>
              </a:gs>
              <a:gs pos="100000">
                <a:srgbClr val="92B5DF">
                  <a:alpha val="1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96160" y="1879600"/>
            <a:ext cx="81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汉仪雅酷黑 85W" panose="020B0904020202020204" charset="-122"/>
                <a:ea typeface="汉仪雅酷黑 85W" panose="020B0904020202020204" charset="-122"/>
              </a:rPr>
              <a:t>01.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汉仪雅酷黑 85W" panose="020B0904020202020204" charset="-122"/>
              <a:ea typeface="汉仪雅酷黑 85W" panose="020B0904020202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00755" y="1776730"/>
            <a:ext cx="37592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3200" dirty="0">
                <a:solidFill>
                  <a:schemeClr val="tx1"/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</a:rPr>
              <a:t>对极约束</a:t>
            </a:r>
            <a:endParaRPr lang="zh-CN" altLang="en-US" sz="3200" dirty="0">
              <a:solidFill>
                <a:schemeClr val="tx1"/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397125" y="2397760"/>
            <a:ext cx="6007100" cy="0"/>
          </a:xfrm>
          <a:prstGeom prst="straightConnector1">
            <a:avLst/>
          </a:prstGeom>
          <a:ln w="19050">
            <a:solidFill>
              <a:srgbClr val="92B5DF">
                <a:alpha val="2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 rot="8100000">
            <a:off x="2270760" y="2581275"/>
            <a:ext cx="532765" cy="532765"/>
          </a:xfrm>
          <a:prstGeom prst="ellipse">
            <a:avLst/>
          </a:prstGeom>
          <a:gradFill flip="none">
            <a:gsLst>
              <a:gs pos="0">
                <a:schemeClr val="bg1">
                  <a:alpha val="0"/>
                </a:schemeClr>
              </a:gs>
              <a:gs pos="100000">
                <a:srgbClr val="92B5DF">
                  <a:alpha val="1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96160" y="2692400"/>
            <a:ext cx="81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汉仪雅酷黑 85W" panose="020B0904020202020204" charset="-122"/>
                <a:ea typeface="汉仪雅酷黑 85W" panose="020B0904020202020204" charset="-122"/>
              </a:rPr>
              <a:t>02.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汉仪雅酷黑 85W" panose="020B0904020202020204" charset="-122"/>
              <a:ea typeface="汉仪雅酷黑 85W" panose="020B0904020202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80765" y="2571750"/>
            <a:ext cx="37592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3200" dirty="0">
                <a:solidFill>
                  <a:schemeClr val="tx1"/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</a:rPr>
              <a:t>本质矩阵</a:t>
            </a:r>
            <a:endParaRPr lang="zh-CN" altLang="en-US" sz="3200" dirty="0">
              <a:solidFill>
                <a:schemeClr val="tx1"/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397125" y="3202305"/>
            <a:ext cx="6007100" cy="0"/>
          </a:xfrm>
          <a:prstGeom prst="straightConnector1">
            <a:avLst/>
          </a:prstGeom>
          <a:ln w="19050">
            <a:solidFill>
              <a:srgbClr val="92B5DF">
                <a:alpha val="2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8100000">
            <a:off x="2270760" y="3377565"/>
            <a:ext cx="532765" cy="532765"/>
          </a:xfrm>
          <a:prstGeom prst="ellipse">
            <a:avLst/>
          </a:prstGeom>
          <a:gradFill flip="none">
            <a:gsLst>
              <a:gs pos="0">
                <a:schemeClr val="bg1">
                  <a:alpha val="0"/>
                </a:schemeClr>
              </a:gs>
              <a:gs pos="100000">
                <a:srgbClr val="92B5DF">
                  <a:alpha val="1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96160" y="3486150"/>
            <a:ext cx="81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汉仪雅酷黑 85W" panose="020B0904020202020204" charset="-122"/>
                <a:ea typeface="汉仪雅酷黑 85W" panose="020B0904020202020204" charset="-122"/>
              </a:rPr>
              <a:t>03.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汉仪雅酷黑 85W" panose="020B0904020202020204" charset="-122"/>
              <a:ea typeface="汉仪雅酷黑 85W" panose="020B0904020202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08630" y="3403600"/>
            <a:ext cx="49028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3200" dirty="0">
                <a:solidFill>
                  <a:schemeClr val="tx1"/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</a:rPr>
              <a:t>单应矩阵</a:t>
            </a:r>
            <a:endParaRPr lang="zh-CN" altLang="en-US" sz="3200" dirty="0">
              <a:solidFill>
                <a:schemeClr val="tx1"/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397125" y="4006850"/>
            <a:ext cx="6007100" cy="0"/>
          </a:xfrm>
          <a:prstGeom prst="straightConnector1">
            <a:avLst/>
          </a:prstGeom>
          <a:ln w="19050">
            <a:solidFill>
              <a:srgbClr val="92B5DF">
                <a:alpha val="2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 rot="8100000">
            <a:off x="2271395" y="4173855"/>
            <a:ext cx="532765" cy="532765"/>
          </a:xfrm>
          <a:prstGeom prst="ellipse">
            <a:avLst/>
          </a:prstGeom>
          <a:gradFill flip="none">
            <a:gsLst>
              <a:gs pos="0">
                <a:schemeClr val="bg1">
                  <a:alpha val="0"/>
                </a:schemeClr>
              </a:gs>
              <a:gs pos="100000">
                <a:srgbClr val="92B5DF">
                  <a:alpha val="1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397125" y="4811395"/>
            <a:ext cx="6007100" cy="0"/>
          </a:xfrm>
          <a:prstGeom prst="straightConnector1">
            <a:avLst/>
          </a:prstGeom>
          <a:ln w="19050">
            <a:solidFill>
              <a:srgbClr val="92B5DF">
                <a:alpha val="2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296160" y="4298950"/>
            <a:ext cx="81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汉仪雅酷黑 85W" panose="020B0904020202020204" charset="-122"/>
                <a:ea typeface="汉仪雅酷黑 85W" panose="020B0904020202020204" charset="-122"/>
              </a:rPr>
              <a:t>04.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汉仪雅酷黑 85W" panose="020B0904020202020204" charset="-122"/>
              <a:ea typeface="汉仪雅酷黑 85W" panose="020B0904020202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110230" y="4208145"/>
            <a:ext cx="59632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3200" dirty="0">
                <a:solidFill>
                  <a:srgbClr val="C00000"/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</a:rPr>
              <a:t>实践：对极约束求解相机运动</a:t>
            </a:r>
            <a:endParaRPr lang="zh-CN" altLang="en-US" sz="3200" dirty="0">
              <a:solidFill>
                <a:srgbClr val="C00000"/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sz="3200" dirty="0"/>
              <a:t>实践：对极约束求解相机运动</a:t>
            </a:r>
            <a:endParaRPr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" y="1517650"/>
            <a:ext cx="109728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练习一下如何通过 Essential 矩阵求解相机运动。上一节实践部分的程序提供了特征匹配，而这次我们就使用匹配好的特征点来计算 E,F 和 H，进而分解 E 得 到 R, t</a:t>
            </a:r>
            <a:endParaRPr 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第一步：构建工程CMakeLists.txt</a:t>
            </a:r>
            <a:endParaRPr 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325" y="945515"/>
            <a:ext cx="115627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相机运动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sz="3200" dirty="0"/>
              <a:t>实践：对极约束求解相机运动</a:t>
            </a:r>
            <a:endParaRPr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" y="1517650"/>
            <a:ext cx="1097280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第二步：编写源码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cpp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首先将特征点匹配封装成类或者函数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调用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opencv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的基础矩阵findFundamentalMat、本质矩阵findEssentialMat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单应矩阵 findHomography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 Point2d principal_point ( 325.1, 249.7 );	//相机光心, TUM dataset标定值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    double focal_length = 521;			//相机焦距, TUM dataset标定值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325" y="945515"/>
            <a:ext cx="115627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相机运动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sz="3200" dirty="0"/>
              <a:t>实践：对极约束求解相机运动</a:t>
            </a:r>
            <a:endParaRPr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" y="1517650"/>
            <a:ext cx="1097280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第二步：编写源码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cpp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首先将特征点匹配封装成类或者函数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调用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opencv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的基础矩阵、本质矩阵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   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单应矩阵</a:t>
            </a:r>
            <a:endParaRPr lang="zh-CN" alt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3. 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从本质矩阵中恢复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t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325" y="945515"/>
            <a:ext cx="115627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相机运动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sz="3200" dirty="0"/>
              <a:t>实践：对极约束求解相机运动</a:t>
            </a:r>
            <a:endParaRPr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" y="1517650"/>
            <a:ext cx="1097280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sz="2000">
                <a:solidFill>
                  <a:schemeClr val="tx1">
                    <a:lumMod val="95000"/>
                    <a:lumOff val="5000"/>
                  </a:schemeClr>
                </a:solidFill>
              </a:rPr>
              <a:t>从演示程序中可以看到，输出的 E 和 F 之差相差了相机内参矩阵。虽然它们在数值上并不直观，但可以验证它们的数学关系。从 E,F 和 H 都可以分解出运动，值得一提的是，由于 E 本身具有尺度等价性，它分解得到的 t, R 也有一个尺度等价性。而 R ∈ SO(3) 自身具有约束，所以我们认为</a:t>
            </a:r>
            <a:r>
              <a:rPr sz="2000">
                <a:solidFill>
                  <a:srgbClr val="C00000"/>
                </a:solidFill>
              </a:rPr>
              <a:t> t 具有一个尺度</a:t>
            </a:r>
            <a:r>
              <a:rPr sz="2000">
                <a:solidFill>
                  <a:schemeClr val="tx1">
                    <a:lumMod val="95000"/>
                    <a:lumOff val="5000"/>
                  </a:schemeClr>
                </a:solidFill>
              </a:rPr>
              <a:t>。换言之，在分解过程中，对</a:t>
            </a:r>
            <a:r>
              <a:rPr sz="2000">
                <a:solidFill>
                  <a:srgbClr val="C00000"/>
                </a:solidFill>
              </a:rPr>
              <a:t> t 乘以任意非零常数，分解都是成立的。因此，我们通常把 t 进行归一化，让它的长度等于 1</a:t>
            </a:r>
            <a:r>
              <a:rPr sz="200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325" y="945515"/>
            <a:ext cx="115627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讨论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sz="3200" dirty="0"/>
              <a:t>实践：对极约束求解相机运动</a:t>
            </a:r>
            <a:endParaRPr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" y="1517650"/>
            <a:ext cx="109728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/>
              <a:t>       </a:t>
            </a:r>
            <a:r>
              <a:rPr sz="2000"/>
              <a:t>对 t 长度的归一化，直接导致了</a:t>
            </a:r>
            <a:r>
              <a:rPr sz="2000">
                <a:solidFill>
                  <a:srgbClr val="C00000"/>
                </a:solidFill>
              </a:rPr>
              <a:t>单目视觉的尺度不确定性</a:t>
            </a:r>
            <a:r>
              <a:rPr sz="2000"/>
              <a:t>（Scale Ambiguity）。例如，程序中输出的 t 第一维约 0.822。这个 0.822 究竟是指 0.822 米呢，还是 0.822 厘米呢，我们是没法确定的。因为对 t 乘以任意比例常数后，对极约束依然是成立的。换言之，在</a:t>
            </a:r>
            <a:r>
              <a:rPr sz="2000">
                <a:solidFill>
                  <a:srgbClr val="C00000"/>
                </a:solidFill>
              </a:rPr>
              <a:t>单目 SLAM 中，对轨迹和地图同时缩放任意倍数，我们得到的图像依然是一样的</a:t>
            </a:r>
            <a:r>
              <a:rPr sz="2000"/>
              <a:t>。</a:t>
            </a:r>
            <a:endParaRPr sz="20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/>
              <a:t>      </a:t>
            </a:r>
            <a:r>
              <a:rPr sz="2000"/>
              <a:t>在单目视觉中，我们对两张图像的 t 归一化，相当于</a:t>
            </a:r>
            <a:r>
              <a:rPr sz="2000">
                <a:solidFill>
                  <a:srgbClr val="C00000"/>
                </a:solidFill>
              </a:rPr>
              <a:t>固定了尺度</a:t>
            </a:r>
            <a:r>
              <a:rPr sz="2000"/>
              <a:t>。虽然我们不知道它的实际长度为多少，但我们以这时的</a:t>
            </a:r>
            <a:r>
              <a:rPr sz="2000">
                <a:solidFill>
                  <a:srgbClr val="C00000"/>
                </a:solidFill>
              </a:rPr>
              <a:t> t 为单位 1，计算相机运动和特征点的 3D 位置</a:t>
            </a:r>
            <a:r>
              <a:rPr sz="2000"/>
              <a:t>。这被称为</a:t>
            </a:r>
            <a:r>
              <a:rPr sz="2000">
                <a:solidFill>
                  <a:srgbClr val="C00000"/>
                </a:solidFill>
              </a:rPr>
              <a:t>单目SLAM 的初始化</a:t>
            </a:r>
            <a:r>
              <a:rPr sz="2000"/>
              <a:t>。在</a:t>
            </a:r>
            <a:r>
              <a:rPr sz="2000">
                <a:solidFill>
                  <a:srgbClr val="C00000"/>
                </a:solidFill>
              </a:rPr>
              <a:t>初始化之后，就可以用 3D-2D 来计算相机运动了</a:t>
            </a:r>
            <a:r>
              <a:rPr sz="2000"/>
              <a:t>。</a:t>
            </a:r>
            <a:r>
              <a:rPr sz="2000">
                <a:solidFill>
                  <a:srgbClr val="C00000"/>
                </a:solidFill>
              </a:rPr>
              <a:t>初始化之后的轨迹和地图的单位，就是初始化时固定的尺度</a:t>
            </a:r>
            <a:r>
              <a:rPr sz="2000"/>
              <a:t>。因此，单目 SLAM 有一步不可避免的初始化。初始化的两张图像必须有一定程度的平移，而后的轨迹和地图都将以此步的平移为单位。</a:t>
            </a:r>
            <a:endParaRPr sz="2000"/>
          </a:p>
        </p:txBody>
      </p:sp>
      <p:sp>
        <p:nvSpPr>
          <p:cNvPr id="2" name="文本框 1"/>
          <p:cNvSpPr txBox="1"/>
          <p:nvPr/>
        </p:nvSpPr>
        <p:spPr>
          <a:xfrm>
            <a:off x="314325" y="945515"/>
            <a:ext cx="115627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尺度不确定性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sz="3200" dirty="0"/>
              <a:t>实践：对极约束求解相机运动</a:t>
            </a:r>
            <a:endParaRPr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" y="1517650"/>
            <a:ext cx="109728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/>
              <a:t>       </a:t>
            </a:r>
            <a:r>
              <a:rPr sz="2000"/>
              <a:t>从 E 分解到 R, t 的过程中，如果相机发生的是纯旋转，导致 t 为零，那么，得到的E 也将为零，这将导致我们无从求解 R。不过，此时我们可以依靠 H 求取旋转，但仅有旋转时，我们无法用三角测量估计特征点的空间位置（这将在</a:t>
            </a:r>
            <a:r>
              <a:rPr lang="zh-CN" sz="2000"/>
              <a:t>下一节</a:t>
            </a:r>
            <a:r>
              <a:rPr sz="2000"/>
              <a:t>提到），于是，另一个结论是，</a:t>
            </a:r>
            <a:r>
              <a:rPr sz="2000">
                <a:solidFill>
                  <a:srgbClr val="C00000"/>
                </a:solidFill>
              </a:rPr>
              <a:t>单目初始化不能只有纯旋转，必须要有一定程度的平移</a:t>
            </a:r>
            <a:r>
              <a:rPr sz="2000"/>
              <a:t>。</a:t>
            </a:r>
            <a:endParaRPr sz="2000"/>
          </a:p>
        </p:txBody>
      </p:sp>
      <p:sp>
        <p:nvSpPr>
          <p:cNvPr id="2" name="文本框 1"/>
          <p:cNvSpPr txBox="1"/>
          <p:nvPr/>
        </p:nvSpPr>
        <p:spPr>
          <a:xfrm>
            <a:off x="314325" y="945515"/>
            <a:ext cx="115627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初始化的纯旋转问题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4325" y="3636645"/>
            <a:ext cx="115627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多于八对点的情况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1380" y="4187190"/>
            <a:ext cx="7344410" cy="2178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内容介绍</a:t>
            </a:r>
            <a:endParaRPr lang="zh-CN" altLang="en-US" sz="3200" dirty="0"/>
          </a:p>
        </p:txBody>
      </p:sp>
      <p:sp>
        <p:nvSpPr>
          <p:cNvPr id="114" name="椭圆 113"/>
          <p:cNvSpPr/>
          <p:nvPr/>
        </p:nvSpPr>
        <p:spPr>
          <a:xfrm rot="8100000">
            <a:off x="2270125" y="1784985"/>
            <a:ext cx="532765" cy="532765"/>
          </a:xfrm>
          <a:prstGeom prst="ellipse">
            <a:avLst/>
          </a:prstGeom>
          <a:gradFill flip="none">
            <a:gsLst>
              <a:gs pos="0">
                <a:schemeClr val="bg1">
                  <a:alpha val="0"/>
                </a:schemeClr>
              </a:gs>
              <a:gs pos="100000">
                <a:srgbClr val="92B5DF">
                  <a:alpha val="1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96160" y="1879600"/>
            <a:ext cx="81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汉仪雅酷黑 85W" panose="020B0904020202020204" charset="-122"/>
                <a:ea typeface="汉仪雅酷黑 85W" panose="020B0904020202020204" charset="-122"/>
              </a:rPr>
              <a:t>01.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汉仪雅酷黑 85W" panose="020B0904020202020204" charset="-122"/>
              <a:ea typeface="汉仪雅酷黑 85W" panose="020B0904020202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00755" y="1776730"/>
            <a:ext cx="37592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3200" dirty="0">
                <a:solidFill>
                  <a:srgbClr val="C00000"/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</a:rPr>
              <a:t>对极约束</a:t>
            </a:r>
            <a:endParaRPr lang="zh-CN" altLang="en-US" sz="3200" dirty="0">
              <a:solidFill>
                <a:srgbClr val="C00000"/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397125" y="2397760"/>
            <a:ext cx="6007100" cy="0"/>
          </a:xfrm>
          <a:prstGeom prst="straightConnector1">
            <a:avLst/>
          </a:prstGeom>
          <a:ln w="19050">
            <a:solidFill>
              <a:srgbClr val="92B5DF">
                <a:alpha val="2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 rot="8100000">
            <a:off x="2270760" y="2581275"/>
            <a:ext cx="532765" cy="532765"/>
          </a:xfrm>
          <a:prstGeom prst="ellipse">
            <a:avLst/>
          </a:prstGeom>
          <a:gradFill flip="none">
            <a:gsLst>
              <a:gs pos="0">
                <a:schemeClr val="bg1">
                  <a:alpha val="0"/>
                </a:schemeClr>
              </a:gs>
              <a:gs pos="100000">
                <a:srgbClr val="92B5DF">
                  <a:alpha val="1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96160" y="2692400"/>
            <a:ext cx="81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汉仪雅酷黑 85W" panose="020B0904020202020204" charset="-122"/>
                <a:ea typeface="汉仪雅酷黑 85W" panose="020B0904020202020204" charset="-122"/>
              </a:rPr>
              <a:t>02.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汉仪雅酷黑 85W" panose="020B0904020202020204" charset="-122"/>
              <a:ea typeface="汉仪雅酷黑 85W" panose="020B0904020202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80765" y="2571750"/>
            <a:ext cx="37592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</a:rPr>
              <a:t>本质矩阵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397125" y="3202305"/>
            <a:ext cx="6007100" cy="0"/>
          </a:xfrm>
          <a:prstGeom prst="straightConnector1">
            <a:avLst/>
          </a:prstGeom>
          <a:ln w="19050">
            <a:solidFill>
              <a:srgbClr val="92B5DF">
                <a:alpha val="2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8100000">
            <a:off x="2270760" y="3377565"/>
            <a:ext cx="532765" cy="532765"/>
          </a:xfrm>
          <a:prstGeom prst="ellipse">
            <a:avLst/>
          </a:prstGeom>
          <a:gradFill flip="none">
            <a:gsLst>
              <a:gs pos="0">
                <a:schemeClr val="bg1">
                  <a:alpha val="0"/>
                </a:schemeClr>
              </a:gs>
              <a:gs pos="100000">
                <a:srgbClr val="92B5DF">
                  <a:alpha val="1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96160" y="3486150"/>
            <a:ext cx="81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汉仪雅酷黑 85W" panose="020B0904020202020204" charset="-122"/>
                <a:ea typeface="汉仪雅酷黑 85W" panose="020B0904020202020204" charset="-122"/>
              </a:rPr>
              <a:t>03.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汉仪雅酷黑 85W" panose="020B0904020202020204" charset="-122"/>
              <a:ea typeface="汉仪雅酷黑 85W" panose="020B0904020202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08630" y="3403600"/>
            <a:ext cx="49028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</a:rPr>
              <a:t>单应矩阵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397125" y="4006850"/>
            <a:ext cx="6007100" cy="0"/>
          </a:xfrm>
          <a:prstGeom prst="straightConnector1">
            <a:avLst/>
          </a:prstGeom>
          <a:ln w="19050">
            <a:solidFill>
              <a:srgbClr val="92B5DF">
                <a:alpha val="2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 rot="8100000">
            <a:off x="2271395" y="4173855"/>
            <a:ext cx="532765" cy="532765"/>
          </a:xfrm>
          <a:prstGeom prst="ellipse">
            <a:avLst/>
          </a:prstGeom>
          <a:gradFill flip="none">
            <a:gsLst>
              <a:gs pos="0">
                <a:schemeClr val="bg1">
                  <a:alpha val="0"/>
                </a:schemeClr>
              </a:gs>
              <a:gs pos="100000">
                <a:srgbClr val="92B5DF">
                  <a:alpha val="1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397125" y="4811395"/>
            <a:ext cx="6007100" cy="0"/>
          </a:xfrm>
          <a:prstGeom prst="straightConnector1">
            <a:avLst/>
          </a:prstGeom>
          <a:ln w="19050">
            <a:solidFill>
              <a:srgbClr val="92B5DF">
                <a:alpha val="2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296160" y="4298950"/>
            <a:ext cx="81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汉仪雅酷黑 85W" panose="020B0904020202020204" charset="-122"/>
                <a:ea typeface="汉仪雅酷黑 85W" panose="020B0904020202020204" charset="-122"/>
              </a:rPr>
              <a:t>04.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汉仪雅酷黑 85W" panose="020B0904020202020204" charset="-122"/>
              <a:ea typeface="汉仪雅酷黑 85W" panose="020B0904020202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110230" y="4208145"/>
            <a:ext cx="59632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</a:rPr>
              <a:t>实践：对极约束求解相机运动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内容介绍</a:t>
            </a:r>
            <a:endParaRPr lang="zh-CN" altLang="en-US" sz="3200" dirty="0"/>
          </a:p>
        </p:txBody>
      </p:sp>
      <p:sp>
        <p:nvSpPr>
          <p:cNvPr id="114" name="椭圆 113"/>
          <p:cNvSpPr/>
          <p:nvPr/>
        </p:nvSpPr>
        <p:spPr>
          <a:xfrm rot="8100000">
            <a:off x="2270125" y="1784985"/>
            <a:ext cx="532765" cy="532765"/>
          </a:xfrm>
          <a:prstGeom prst="ellipse">
            <a:avLst/>
          </a:prstGeom>
          <a:gradFill flip="none">
            <a:gsLst>
              <a:gs pos="0">
                <a:schemeClr val="bg1">
                  <a:alpha val="0"/>
                </a:schemeClr>
              </a:gs>
              <a:gs pos="100000">
                <a:srgbClr val="92B5DF">
                  <a:alpha val="1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296160" y="1879600"/>
            <a:ext cx="81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汉仪雅酷黑 85W" panose="020B0904020202020204" charset="-122"/>
                <a:ea typeface="汉仪雅酷黑 85W" panose="020B0904020202020204" charset="-122"/>
              </a:rPr>
              <a:t>01.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汉仪雅酷黑 85W" panose="020B0904020202020204" charset="-122"/>
              <a:ea typeface="汉仪雅酷黑 85W" panose="020B0904020202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00755" y="1776730"/>
            <a:ext cx="37592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3200" dirty="0">
                <a:solidFill>
                  <a:srgbClr val="C00000"/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</a:rPr>
              <a:t>对极约束</a:t>
            </a:r>
            <a:endParaRPr lang="zh-CN" altLang="en-US" sz="3200" dirty="0">
              <a:solidFill>
                <a:srgbClr val="C00000"/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397125" y="2397760"/>
            <a:ext cx="6007100" cy="0"/>
          </a:xfrm>
          <a:prstGeom prst="straightConnector1">
            <a:avLst/>
          </a:prstGeom>
          <a:ln w="19050">
            <a:solidFill>
              <a:srgbClr val="92B5DF">
                <a:alpha val="2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 rot="8100000">
            <a:off x="2270760" y="2581275"/>
            <a:ext cx="532765" cy="532765"/>
          </a:xfrm>
          <a:prstGeom prst="ellipse">
            <a:avLst/>
          </a:prstGeom>
          <a:gradFill flip="none">
            <a:gsLst>
              <a:gs pos="0">
                <a:schemeClr val="bg1">
                  <a:alpha val="0"/>
                </a:schemeClr>
              </a:gs>
              <a:gs pos="100000">
                <a:srgbClr val="92B5DF">
                  <a:alpha val="1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296160" y="2692400"/>
            <a:ext cx="81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汉仪雅酷黑 85W" panose="020B0904020202020204" charset="-122"/>
                <a:ea typeface="汉仪雅酷黑 85W" panose="020B0904020202020204" charset="-122"/>
              </a:rPr>
              <a:t>02.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汉仪雅酷黑 85W" panose="020B0904020202020204" charset="-122"/>
              <a:ea typeface="汉仪雅酷黑 85W" panose="020B090402020202020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80765" y="2571750"/>
            <a:ext cx="37592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</a:rPr>
              <a:t>本质矩阵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397125" y="3202305"/>
            <a:ext cx="6007100" cy="0"/>
          </a:xfrm>
          <a:prstGeom prst="straightConnector1">
            <a:avLst/>
          </a:prstGeom>
          <a:ln w="19050">
            <a:solidFill>
              <a:srgbClr val="92B5DF">
                <a:alpha val="2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椭圆 115"/>
          <p:cNvSpPr/>
          <p:nvPr/>
        </p:nvSpPr>
        <p:spPr>
          <a:xfrm rot="8100000">
            <a:off x="2270760" y="3377565"/>
            <a:ext cx="532765" cy="532765"/>
          </a:xfrm>
          <a:prstGeom prst="ellipse">
            <a:avLst/>
          </a:prstGeom>
          <a:gradFill flip="none">
            <a:gsLst>
              <a:gs pos="0">
                <a:schemeClr val="bg1">
                  <a:alpha val="0"/>
                </a:schemeClr>
              </a:gs>
              <a:gs pos="100000">
                <a:srgbClr val="92B5DF">
                  <a:alpha val="1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296160" y="3486150"/>
            <a:ext cx="81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汉仪雅酷黑 85W" panose="020B0904020202020204" charset="-122"/>
                <a:ea typeface="汉仪雅酷黑 85W" panose="020B0904020202020204" charset="-122"/>
              </a:rPr>
              <a:t>03.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汉仪雅酷黑 85W" panose="020B0904020202020204" charset="-122"/>
              <a:ea typeface="汉仪雅酷黑 85W" panose="020B090402020202020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08630" y="3403600"/>
            <a:ext cx="490283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</a:rPr>
              <a:t>单应矩阵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397125" y="4006850"/>
            <a:ext cx="6007100" cy="0"/>
          </a:xfrm>
          <a:prstGeom prst="straightConnector1">
            <a:avLst/>
          </a:prstGeom>
          <a:ln w="19050">
            <a:solidFill>
              <a:srgbClr val="92B5DF">
                <a:alpha val="2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/>
          <p:cNvSpPr/>
          <p:nvPr/>
        </p:nvSpPr>
        <p:spPr>
          <a:xfrm rot="8100000">
            <a:off x="2271395" y="4173855"/>
            <a:ext cx="532765" cy="532765"/>
          </a:xfrm>
          <a:prstGeom prst="ellipse">
            <a:avLst/>
          </a:prstGeom>
          <a:gradFill flip="none">
            <a:gsLst>
              <a:gs pos="0">
                <a:schemeClr val="bg1">
                  <a:alpha val="0"/>
                </a:schemeClr>
              </a:gs>
              <a:gs pos="100000">
                <a:srgbClr val="92B5DF">
                  <a:alpha val="1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397125" y="4811395"/>
            <a:ext cx="6007100" cy="0"/>
          </a:xfrm>
          <a:prstGeom prst="straightConnector1">
            <a:avLst/>
          </a:prstGeom>
          <a:ln w="19050">
            <a:solidFill>
              <a:srgbClr val="92B5DF">
                <a:alpha val="2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296160" y="4298950"/>
            <a:ext cx="81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汉仪雅酷黑 85W" panose="020B0904020202020204" charset="-122"/>
                <a:ea typeface="汉仪雅酷黑 85W" panose="020B0904020202020204" charset="-122"/>
              </a:rPr>
              <a:t>04.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汉仪雅酷黑 85W" panose="020B0904020202020204" charset="-122"/>
              <a:ea typeface="汉仪雅酷黑 85W" panose="020B090402020202020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110230" y="4208145"/>
            <a:ext cx="59632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</a:rPr>
              <a:t>实践：对极约束求解相机运动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</a:endParaRPr>
          </a:p>
        </p:txBody>
      </p:sp>
      <p:sp>
        <p:nvSpPr>
          <p:cNvPr id="3" name="椭圆 2"/>
          <p:cNvSpPr/>
          <p:nvPr/>
        </p:nvSpPr>
        <p:spPr>
          <a:xfrm rot="8100000">
            <a:off x="2275840" y="5019040"/>
            <a:ext cx="532765" cy="532765"/>
          </a:xfrm>
          <a:prstGeom prst="ellipse">
            <a:avLst/>
          </a:prstGeom>
          <a:gradFill flip="none">
            <a:gsLst>
              <a:gs pos="0">
                <a:schemeClr val="bg1">
                  <a:alpha val="0"/>
                </a:schemeClr>
              </a:gs>
              <a:gs pos="100000">
                <a:srgbClr val="92B5DF">
                  <a:alpha val="1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01570" y="5656580"/>
            <a:ext cx="6007100" cy="0"/>
          </a:xfrm>
          <a:prstGeom prst="straightConnector1">
            <a:avLst/>
          </a:prstGeom>
          <a:ln w="19050">
            <a:solidFill>
              <a:srgbClr val="92B5DF">
                <a:alpha val="2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300605" y="5144135"/>
            <a:ext cx="81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solidFill>
                  <a:schemeClr val="tx1">
                    <a:lumMod val="85000"/>
                    <a:lumOff val="15000"/>
                  </a:schemeClr>
                </a:solidFill>
                <a:latin typeface="汉仪雅酷黑 85W" panose="020B0904020202020204" charset="-122"/>
                <a:ea typeface="汉仪雅酷黑 85W" panose="020B0904020202020204" charset="-122"/>
              </a:rPr>
              <a:t>05.</a:t>
            </a:r>
            <a:endParaRPr lang="en-US" altLang="zh-CN" sz="2400">
              <a:solidFill>
                <a:schemeClr val="tx1">
                  <a:lumMod val="85000"/>
                  <a:lumOff val="15000"/>
                </a:schemeClr>
              </a:solidFill>
              <a:latin typeface="汉仪雅酷黑 85W" panose="020B0904020202020204" charset="-122"/>
              <a:ea typeface="汉仪雅酷黑 85W" panose="020B0904020202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14675" y="5053330"/>
            <a:ext cx="494601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ClrTx/>
              <a:buSzTx/>
              <a:buFontTx/>
            </a:pPr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汉仪旗黑-55简" panose="00020600040101010101" charset="-128"/>
                <a:ea typeface="汉仪旗黑-55简" panose="00020600040101010101" charset="-128"/>
                <a:cs typeface="汉仪旗黑-55简" panose="00020600040101010101" charset="-128"/>
              </a:rPr>
              <a:t>三角测量</a:t>
            </a:r>
            <a:endParaRPr lang="zh-CN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汉仪旗黑-55简" panose="00020600040101010101" charset="-128"/>
              <a:ea typeface="汉仪旗黑-55简" panose="00020600040101010101" charset="-128"/>
              <a:cs typeface="汉仪旗黑-55简" panose="00020600040101010101" charset="-12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sz="3200" dirty="0"/>
              <a:t>三角测量</a:t>
            </a:r>
            <a:endParaRPr lang="zh-CN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" y="1517650"/>
            <a:ext cx="109728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/>
              <a:t>       </a:t>
            </a:r>
            <a:r>
              <a:rPr sz="2000"/>
              <a:t>我们使用对极几何约束估计了相机运动，也讨论这种方法的局限性。在得到运动之后，下一步我们需要用</a:t>
            </a:r>
            <a:r>
              <a:rPr sz="2000">
                <a:solidFill>
                  <a:srgbClr val="C00000"/>
                </a:solidFill>
              </a:rPr>
              <a:t>相机的运动估计特征点的空间位置</a:t>
            </a:r>
            <a:r>
              <a:rPr sz="2000"/>
              <a:t>。在单目 SLAM 中，仅通过单张图像无法获得像素的深度信息，我们需要通过</a:t>
            </a:r>
            <a:r>
              <a:rPr sz="2000">
                <a:solidFill>
                  <a:srgbClr val="C00000"/>
                </a:solidFill>
              </a:rPr>
              <a:t>三角测量</a:t>
            </a:r>
            <a:r>
              <a:rPr sz="2000"/>
              <a:t>（Triangulation）（或三角化）的方法来估计地图点的深度。</a:t>
            </a:r>
            <a:endParaRPr sz="2000"/>
          </a:p>
        </p:txBody>
      </p:sp>
      <p:sp>
        <p:nvSpPr>
          <p:cNvPr id="2" name="文本框 1"/>
          <p:cNvSpPr txBox="1"/>
          <p:nvPr/>
        </p:nvSpPr>
        <p:spPr>
          <a:xfrm>
            <a:off x="314325" y="945515"/>
            <a:ext cx="115627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三角测量求解特征点的空间位置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8980" y="3079115"/>
            <a:ext cx="5653405" cy="3274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sz="3200" dirty="0"/>
              <a:t>三角测量</a:t>
            </a:r>
            <a:endParaRPr lang="zh-CN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09600" y="1517650"/>
                <a:ext cx="10972800" cy="1476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indent="0" fontAlgn="auto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en-US" sz="2000"/>
                  <a:t>       </a:t>
                </a:r>
                <a:r>
                  <a:rPr sz="2000"/>
                  <a:t>理论上直线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sz="2000"/>
                  <a:t>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𝑂</m:t>
                        </m:r>
                      </m:e>
                      <m:sub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sz="2000"/>
                  <a:t> 在场景中会相交于一点 P，该点即是两个特征点所对应的地图点在三维场景中的位置。然而由于噪声的影响，这两条直线往往无法相交。因此，可以通过最二小乘去求解。</a:t>
                </a:r>
                <a:endParaRPr sz="200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17650"/>
                <a:ext cx="10972800" cy="1476375"/>
              </a:xfrm>
              <a:prstGeom prst="rect">
                <a:avLst/>
              </a:prstGeom>
              <a:blipFill rotWithShape="1">
                <a:blip r:embed="rId1"/>
                <a:stretch>
                  <a:fillRect b="-16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314325" y="945515"/>
            <a:ext cx="115627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三角测量求解特征点的空间位置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090" y="3059430"/>
            <a:ext cx="5210175" cy="3019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sz="3200" dirty="0"/>
              <a:t>三角测量</a:t>
            </a:r>
            <a:endParaRPr lang="zh-CN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" y="1517650"/>
            <a:ext cx="109728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/>
              <a:t>       </a:t>
            </a:r>
            <a:endParaRPr lang="en-US" sz="20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sz="2000"/>
          </a:p>
        </p:txBody>
      </p:sp>
      <p:sp>
        <p:nvSpPr>
          <p:cNvPr id="2" name="文本框 1"/>
          <p:cNvSpPr txBox="1"/>
          <p:nvPr/>
        </p:nvSpPr>
        <p:spPr>
          <a:xfrm>
            <a:off x="314325" y="945515"/>
            <a:ext cx="115627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三角测量求解特征点的空间位置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8310" y="3263900"/>
            <a:ext cx="5210175" cy="3019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" y="1517650"/>
            <a:ext cx="9305925" cy="1914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" y="3879215"/>
            <a:ext cx="5505450" cy="225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sz="3200" dirty="0"/>
              <a:t>三角测量</a:t>
            </a:r>
            <a:endParaRPr lang="zh-CN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" y="1517650"/>
            <a:ext cx="109728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000"/>
              <a:t>       </a:t>
            </a:r>
            <a:endParaRPr lang="en-US" sz="2000"/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sz="2000"/>
          </a:p>
        </p:txBody>
      </p:sp>
      <p:sp>
        <p:nvSpPr>
          <p:cNvPr id="2" name="文本框 1"/>
          <p:cNvSpPr txBox="1"/>
          <p:nvPr/>
        </p:nvSpPr>
        <p:spPr>
          <a:xfrm>
            <a:off x="314325" y="945515"/>
            <a:ext cx="115627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三角测量求解特征点的空间位置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4670" y="1919605"/>
            <a:ext cx="5210175" cy="3019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665" y="1452245"/>
            <a:ext cx="3133725" cy="933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025" y="1751965"/>
            <a:ext cx="1276350" cy="333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20" y="3371850"/>
            <a:ext cx="2419350" cy="9048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50" y="3354070"/>
            <a:ext cx="1990725" cy="1085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325" y="5262245"/>
            <a:ext cx="9334500" cy="60960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2867025" y="1689735"/>
            <a:ext cx="1096645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右箭头 12"/>
          <p:cNvSpPr/>
          <p:nvPr/>
        </p:nvSpPr>
        <p:spPr>
          <a:xfrm rot="10800000">
            <a:off x="2867025" y="3595370"/>
            <a:ext cx="1096645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右箭头 13"/>
          <p:cNvSpPr/>
          <p:nvPr/>
        </p:nvSpPr>
        <p:spPr>
          <a:xfrm rot="5400000">
            <a:off x="5128260" y="2649855"/>
            <a:ext cx="711200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  <p:bldP spid="13" grpId="0" animBg="1"/>
      <p:bldP spid="13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sz="3200" dirty="0"/>
              <a:t>实践：</a:t>
            </a:r>
            <a:r>
              <a:rPr lang="zh-CN" sz="3200" dirty="0"/>
              <a:t>三角测量</a:t>
            </a:r>
            <a:endParaRPr lang="zh-CN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" y="1517650"/>
            <a:ext cx="109728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练习一下如何通过 Essential 矩阵求解相机运动。上一节实践部分的程序提供了特征匹配，而这次我们就使用匹配好的特征点来计算 E,F 和 H，进而分解 E 得 到 R, t，然后再用三角测量进行求解空间地图点</a:t>
            </a:r>
            <a:endParaRPr 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第一步：构建工程CMakeLists.txt</a:t>
            </a:r>
            <a:endParaRPr 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325" y="945515"/>
            <a:ext cx="115627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三角测量重建地图点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sz="3200" dirty="0"/>
              <a:t>实践：</a:t>
            </a:r>
            <a:r>
              <a:rPr lang="zh-CN" sz="3200" dirty="0"/>
              <a:t>三角测量</a:t>
            </a:r>
            <a:endParaRPr lang="zh-CN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" y="1517650"/>
            <a:ext cx="109728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第一步：编写</a:t>
            </a:r>
            <a:r>
              <a:rPr lang="en-US" alt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cpp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en-US" alt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325" y="945515"/>
            <a:ext cx="115627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三角测量重建地图点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cv::triangulatePoints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923" y="4473961"/>
            <a:ext cx="6369050" cy="169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sz="3200" dirty="0"/>
              <a:t>实践：</a:t>
            </a:r>
            <a:r>
              <a:rPr lang="zh-CN" sz="3200" dirty="0"/>
              <a:t>三角测量</a:t>
            </a:r>
            <a:endParaRPr lang="zh-CN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09607" y="1452223"/>
                <a:ext cx="10972800" cy="10147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indent="0" fontAlgn="auto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zh-CN" sz="20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第二步：</a:t>
                </a:r>
                <a:r>
                  <a:rPr lang="zh-CN" altLang="en-US" sz="20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main 函数中增加三角测量部分，并验证重投影误差：</a:t>
                </a:r>
                <a:endParaRPr lang="zh-CN" altLang="en-US" sz="20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indent="0" fontAlgn="auto">
                  <a:lnSpc>
                    <a:spcPct val="150000"/>
                  </a:lnSpc>
                  <a:buFont typeface="Wingdings" panose="05000000000000000000" charset="0"/>
                  <a:buNone/>
                </a:pPr>
                <a:r>
                  <a:rPr lang="zh-CN" altLang="en-US" sz="20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打印了每个空间点在第二时刻相机坐标系下观测值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20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和重投影计算值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altLang="zh-CN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b>
                    </m:sSub>
                  </m:oMath>
                </a14:m>
                <a:r>
                  <a:rPr lang="zh-CN" altLang="en-US" sz="20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、以及它们的像素误差。</a:t>
                </a:r>
                <a:endParaRPr lang="zh-CN" altLang="en-US" sz="20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7" y="1452223"/>
                <a:ext cx="10972800" cy="1014730"/>
              </a:xfrm>
              <a:prstGeom prst="rect">
                <a:avLst/>
              </a:prstGeom>
              <a:blipFill rotWithShape="1">
                <a:blip r:embed="rId1"/>
                <a:stretch>
                  <a:fillRect t="-60" b="-2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314325" y="945515"/>
            <a:ext cx="115627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三角测量重建地图点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5090096" y="3194304"/>
                <a:ext cx="2241550" cy="6451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𝐾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∗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en-US" altLang="zh-CN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b>
                    </m:sSub>
                  </m:oMath>
                </a14:m>
                <a:r>
                  <a:rPr lang="en-US" altLang="zh-CN"/>
                  <a:t>   =K*(T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altLang="zh-CN"/>
                  <a:t>)</a:t>
                </a:r>
                <a:endParaRPr lang="en-US" altLang="zh-CN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096" y="3194304"/>
                <a:ext cx="2241550" cy="645160"/>
              </a:xfrm>
              <a:prstGeom prst="rect">
                <a:avLst/>
              </a:prstGeom>
              <a:blipFill rotWithShape="1">
                <a:blip r:embed="rId2"/>
                <a:stretch>
                  <a:fillRect l="-25" t="-39" r="25" b="-6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090096" y="4797044"/>
                <a:ext cx="145986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en-US" altLang="zh-CN"/>
                  <a:t>error=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b>
                    </m:sSub>
                  </m:oMath>
                </a14:m>
                <a:r>
                  <a:rPr lang="en-US" altLang="zh-CN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096" y="4797044"/>
                <a:ext cx="1459865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39" t="-69" r="39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sz="3200" dirty="0"/>
              <a:t>实践：</a:t>
            </a:r>
            <a:r>
              <a:rPr lang="zh-CN" sz="3200" dirty="0"/>
              <a:t>三角测量</a:t>
            </a:r>
            <a:endParaRPr lang="zh-CN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8965" y="1517650"/>
            <a:ext cx="109728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三角测量是由</a:t>
            </a:r>
            <a:r>
              <a:rPr lang="zh-CN" sz="2000">
                <a:solidFill>
                  <a:srgbClr val="C00000"/>
                </a:solidFill>
              </a:rPr>
              <a:t>平移</a:t>
            </a: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得到的，有平移才会有对极几何中的三角形，才谈的上三角测量。因此，纯旋转是无法使用三角测量的，因为对极约束将永远满足。在平移存在的情况下，我们还要关心三角测量的不确定性，这会引出一个</a:t>
            </a:r>
            <a:r>
              <a:rPr lang="zh-CN" sz="2000">
                <a:solidFill>
                  <a:srgbClr val="C00000"/>
                </a:solidFill>
              </a:rPr>
              <a:t>三角测量的矛盾</a:t>
            </a:r>
            <a:r>
              <a:rPr lang="zh-CN" sz="200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zh-CN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4325" y="945515"/>
            <a:ext cx="115627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讨论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0" y="3371215"/>
            <a:ext cx="6283325" cy="3020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sz="3200" dirty="0"/>
              <a:t>实践：</a:t>
            </a:r>
            <a:r>
              <a:rPr lang="zh-CN" sz="3200" dirty="0"/>
              <a:t>三角测量</a:t>
            </a:r>
            <a:endParaRPr lang="zh-CN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8965" y="1517650"/>
            <a:ext cx="10972800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000"/>
              <a:t>要增加三角化的精度，其一是提高特征点的提取精度，也就是提高图像分辨率但这会导致图像变大，提高计算成本。另一方式是使平移量增大。但是，平移量增大会导致图像的外观发生明显的变化，比如箱子原先被挡住的侧面显示出来了，比如反射光发生变化了，等等。外观变化会使得特征提取与匹配变得困难。总而言之，在增大平移，会导致匹配失效；而平移太小，则三角化精度不够——这就是</a:t>
            </a:r>
            <a:r>
              <a:rPr lang="zh-CN" sz="2000">
                <a:solidFill>
                  <a:srgbClr val="C00000"/>
                </a:solidFill>
              </a:rPr>
              <a:t>三角化的矛盾</a:t>
            </a:r>
            <a:r>
              <a:rPr lang="zh-CN" sz="2000"/>
              <a:t>。</a:t>
            </a:r>
            <a:endParaRPr lang="zh-CN" sz="2000"/>
          </a:p>
        </p:txBody>
      </p:sp>
      <p:sp>
        <p:nvSpPr>
          <p:cNvPr id="2" name="文本框 1"/>
          <p:cNvSpPr txBox="1"/>
          <p:nvPr/>
        </p:nvSpPr>
        <p:spPr>
          <a:xfrm>
            <a:off x="314325" y="945515"/>
            <a:ext cx="1156271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讨论</a:t>
            </a:r>
            <a:endParaRPr lang="zh-CN" altLang="en-US">
              <a:solidFill>
                <a:srgbClr val="C00000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0755" y="3397250"/>
            <a:ext cx="6283325" cy="3020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对极约束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681355" y="1099820"/>
            <a:ext cx="1144143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对极约束</a:t>
            </a:r>
            <a:endParaRPr lang="zh-CN" altLang="en-US">
              <a:solidFill>
                <a:srgbClr val="C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假设我们从两张图像中，得到了一对配对好的特征点，像图里显示的那样。如果我们有若干对这样的匹配点，就可以通过这些二维图像点的对应关系，恢复出在两帧之间摄像机的运动。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2610" y="2751455"/>
            <a:ext cx="5629275" cy="3200400"/>
          </a:xfrm>
          <a:prstGeom prst="rect">
            <a:avLst/>
          </a:prstGeom>
        </p:spPr>
      </p:pic>
      <p:sp>
        <p:nvSpPr>
          <p:cNvPr id="8" name="云形标注 7"/>
          <p:cNvSpPr/>
          <p:nvPr/>
        </p:nvSpPr>
        <p:spPr>
          <a:xfrm>
            <a:off x="9324975" y="2809875"/>
            <a:ext cx="2797810" cy="1553210"/>
          </a:xfrm>
          <a:prstGeom prst="cloudCallout">
            <a:avLst>
              <a:gd name="adj1" fmla="val -91829"/>
              <a:gd name="adj2" fmla="val 8364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smtClean="0">
                <a:ln>
                  <a:noFill/>
                </a:ln>
                <a:solidFill>
                  <a:srgbClr val="C0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匹配点之间有什么几何关系？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95914" y="2132648"/>
            <a:ext cx="4176713" cy="127444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 dirty="0">
              <a:solidFill>
                <a:srgbClr val="FFFF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23574" y="2257901"/>
            <a:ext cx="3849053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谢</a:t>
            </a:r>
            <a:r>
              <a:rPr lang="en-US" altLang="zh-CN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  </a:t>
            </a:r>
            <a:r>
              <a:rPr lang="zh-CN" altLang="en-US" sz="3600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谢</a:t>
            </a:r>
            <a:endParaRPr lang="zh-CN" altLang="en-US" sz="36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邮箱：kotei@kotei-info.com TEL：027-59598171/2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  <a:p>
            <a:pPr algn="l"/>
            <a:r>
              <a:rPr lang="zh-CN" altLang="en-US" sz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网址：www.kotei-info.com</a:t>
            </a:r>
            <a:endParaRPr lang="zh-CN" altLang="en-US" sz="12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 rot="5400000">
            <a:off x="922973" y="2734151"/>
            <a:ext cx="1274445" cy="71914"/>
          </a:xfrm>
          <a:prstGeom prst="rect">
            <a:avLst/>
          </a:prstGeom>
          <a:solidFill>
            <a:srgbClr val="E60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sndAc>
          <p:endSnd/>
        </p:sndAc>
      </p:transition>
    </mc:Choice>
    <mc:Fallback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对极约束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81355" y="1099820"/>
                <a:ext cx="11441430" cy="17532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285750" indent="-285750" fontAlgn="auto">
                  <a:lnSpc>
                    <a:spcPct val="150000"/>
                  </a:lnSpc>
                  <a:buFont typeface="Wingdings" panose="05000000000000000000" charset="0"/>
                  <a:buChar char=""/>
                </a:pPr>
                <a:r>
                  <a:rPr lang="zh-CN" altLang="en-US">
                    <a:solidFill>
                      <a:srgbClr val="C00000"/>
                    </a:solidFill>
                    <a:sym typeface="+mn-ea"/>
                  </a:rPr>
                  <a:t>对极约束</a:t>
                </a:r>
                <a:endParaRPr lang="zh-CN" altLang="en-US">
                  <a:solidFill>
                    <a:srgbClr val="C00000"/>
                  </a:solidFill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 lang="zh-CN" altLang="en-US">
                    <a:sym typeface="+mn-ea"/>
                  </a:rPr>
                  <a:t>我们希望求取两帧图像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之间的运动，设第一帧到第二帧的运动为R, t。两个相机中心分别为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。现在，考虑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 中有一个特征点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，它在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 中对应着特征点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sym typeface="+mn-ea"/>
                  </a:rPr>
                  <a:t>。我们晓得这俩是通过特征匹配得到的。如果匹配正确，说明它们确实是</a:t>
                </a:r>
                <a:r>
                  <a:rPr lang="zh-CN" altLang="en-US">
                    <a:solidFill>
                      <a:srgbClr val="C00000"/>
                    </a:solidFill>
                    <a:sym typeface="+mn-ea"/>
                  </a:rPr>
                  <a:t>同一个空间点在两个成像平面上的投影</a:t>
                </a:r>
                <a:r>
                  <a:rPr lang="zh-CN" altLang="en-US">
                    <a:sym typeface="+mn-ea"/>
                  </a:rPr>
                  <a:t>。</a:t>
                </a:r>
                <a:endParaRPr lang="zh-CN" altLang="en-US"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55" y="1099820"/>
                <a:ext cx="11441430" cy="1753235"/>
              </a:xfrm>
              <a:prstGeom prst="rect">
                <a:avLst/>
              </a:prstGeom>
              <a:blipFill rotWithShape="1">
                <a:blip r:embed="rId1"/>
                <a:stretch>
                  <a:fillRect r="-1043" b="-279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30" y="3053080"/>
            <a:ext cx="5629275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对极约束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54635" y="1013460"/>
                <a:ext cx="11682730" cy="22840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285750" indent="-285750" fontAlgn="auto">
                  <a:lnSpc>
                    <a:spcPct val="150000"/>
                  </a:lnSpc>
                  <a:buFont typeface="Wingdings" panose="05000000000000000000" charset="0"/>
                  <a:buChar char=""/>
                </a:pPr>
                <a:r>
                  <a:rPr lang="zh-CN" altLang="en-US">
                    <a:solidFill>
                      <a:srgbClr val="C00000"/>
                    </a:solidFill>
                    <a:sym typeface="+mn-ea"/>
                  </a:rPr>
                  <a:t>对极约束</a:t>
                </a:r>
                <a:endParaRPr lang="zh-CN" altLang="en-US">
                  <a:solidFill>
                    <a:srgbClr val="C00000"/>
                  </a:solidFill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>
                    <a:sym typeface="+mn-ea"/>
                  </a:rPr>
                  <a:t>这里我们需要一些术语来描述它们之间的几何关系。首先，连线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>
                    <a:sym typeface="+mn-ea"/>
                  </a:rPr>
                  <a:t>和连线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>
                    <a:sym typeface="+mn-ea"/>
                  </a:rPr>
                  <a:t>在三维空间中会相交于点 P。这时候点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>
                    <a:sym typeface="+mn-ea"/>
                  </a:rPr>
                  <a:t>, P 三个点可以确定一个平面，称为</a:t>
                </a:r>
                <a:r>
                  <a:rPr>
                    <a:solidFill>
                      <a:srgbClr val="C00000"/>
                    </a:solidFill>
                    <a:sym typeface="+mn-ea"/>
                  </a:rPr>
                  <a:t>极平面</a:t>
                </a:r>
                <a:r>
                  <a:rPr>
                    <a:sym typeface="+mn-ea"/>
                  </a:rPr>
                  <a:t>（Epipolar plane）。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>
                    <a:sym typeface="+mn-ea"/>
                  </a:rPr>
                  <a:t>连线与像平面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altLang="zh-CN" i="1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>
                    <a:sym typeface="+mn-ea"/>
                  </a:rPr>
                  <a:t> 的交点分别为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>
                    <a:sym typeface="+mn-ea"/>
                  </a:rPr>
                  <a:t>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>
                    <a:sym typeface="+mn-ea"/>
                  </a:rPr>
                  <a:t>称为</a:t>
                </a:r>
                <a:r>
                  <a:rPr>
                    <a:solidFill>
                      <a:srgbClr val="C00000"/>
                    </a:solidFill>
                    <a:sym typeface="+mn-ea"/>
                  </a:rPr>
                  <a:t>极点</a:t>
                </a:r>
                <a:r>
                  <a:rPr>
                    <a:sym typeface="+mn-ea"/>
                  </a:rPr>
                  <a:t>（Epipoles），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𝑂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>
                    <a:sym typeface="+mn-ea"/>
                  </a:rPr>
                  <a:t>被称为</a:t>
                </a:r>
                <a:r>
                  <a:rPr>
                    <a:solidFill>
                      <a:srgbClr val="C00000"/>
                    </a:solidFill>
                    <a:sym typeface="+mn-ea"/>
                  </a:rPr>
                  <a:t>基线</a:t>
                </a:r>
                <a:r>
                  <a:rPr>
                    <a:sym typeface="+mn-ea"/>
                  </a:rPr>
                  <a:t>（Baseline）。称极平面与两个像平面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altLang="zh-CN" i="1">
                    <a:latin typeface="DejaVu Math TeX Gyre" panose="02000503000000000000" charset="0"/>
                    <a:cs typeface="DejaVu Math TeX Gyre" panose="02000503000000000000" charset="0"/>
                    <a:sym typeface="+mn-ea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>
                    <a:sym typeface="+mn-ea"/>
                  </a:rPr>
                  <a:t> </a:t>
                </a:r>
                <a:r>
                  <a:rPr>
                    <a:sym typeface="+mn-ea"/>
                  </a:rPr>
                  <a:t>之间的相交线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DejaVu Math TeX Gyre" panose="02000503000000000000" charset="0"/>
                        <a:cs typeface="DejaVu Math TeX Gyre" panose="02000503000000000000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>
                    <a:sym typeface="+mn-ea"/>
                  </a:rPr>
                  <a:t>为</a:t>
                </a:r>
                <a:r>
                  <a:rPr>
                    <a:solidFill>
                      <a:srgbClr val="C00000"/>
                    </a:solidFill>
                    <a:sym typeface="+mn-ea"/>
                  </a:rPr>
                  <a:t>极线</a:t>
                </a:r>
                <a:r>
                  <a:rPr>
                    <a:sym typeface="+mn-ea"/>
                  </a:rPr>
                  <a:t>（Epipolar line）。</a:t>
                </a:r>
                <a:endParaRPr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35" y="1013460"/>
                <a:ext cx="11682730" cy="2284095"/>
              </a:xfrm>
              <a:prstGeom prst="rect">
                <a:avLst/>
              </a:prstGeom>
              <a:blipFill rotWithShape="1">
                <a:blip r:embed="rId1"/>
                <a:stretch>
                  <a:fillRect b="-40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310" y="3234690"/>
            <a:ext cx="5629275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对极约束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54635" y="1013460"/>
                <a:ext cx="11682730" cy="24282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285750" indent="-285750" fontAlgn="auto">
                  <a:lnSpc>
                    <a:spcPct val="150000"/>
                  </a:lnSpc>
                  <a:buFont typeface="Wingdings" panose="05000000000000000000" charset="0"/>
                  <a:buChar char=""/>
                </a:pPr>
                <a:r>
                  <a:rPr lang="zh-CN" altLang="en-US">
                    <a:solidFill>
                      <a:srgbClr val="C00000"/>
                    </a:solidFill>
                    <a:sym typeface="+mn-ea"/>
                  </a:rPr>
                  <a:t>对极约束</a:t>
                </a:r>
                <a:endParaRPr lang="zh-CN" altLang="en-US">
                  <a:solidFill>
                    <a:srgbClr val="C00000"/>
                  </a:solidFill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>
                    <a:sym typeface="+mn-ea"/>
                  </a:rPr>
                  <a:t>从第一帧的角度上看，射线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>
                    <a:sym typeface="+mn-ea"/>
                  </a:rPr>
                  <a:t>是</a:t>
                </a:r>
                <a:r>
                  <a:rPr>
                    <a:solidFill>
                      <a:srgbClr val="C00000"/>
                    </a:solidFill>
                    <a:sym typeface="+mn-ea"/>
                  </a:rPr>
                  <a:t>某个像素可能出现的空间位置</a:t>
                </a:r>
                <a:r>
                  <a:rPr>
                    <a:sym typeface="+mn-ea"/>
                  </a:rPr>
                  <a:t>——因为该射线上的所有点都会投影到同一个像素点。同时，如果不知道 P 的位置，那么当我们在第二个图像上看时，连线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>
                    <a:sym typeface="+mn-ea"/>
                  </a:rPr>
                  <a:t>（也就是第二个图像中的极线）就是 P 可能出现的投影的位置，也就是射线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𝑂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DejaVu Math TeX Gyre" panose="02000503000000000000" charset="0"/>
                                <a:cs typeface="DejaVu Math TeX Gyre" panose="02000503000000000000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>
                    <a:sym typeface="+mn-ea"/>
                  </a:rPr>
                  <a:t>在第二个相机中的投影。现在，由于我们通过</a:t>
                </a:r>
                <a:r>
                  <a:rPr>
                    <a:solidFill>
                      <a:srgbClr val="C00000"/>
                    </a:solidFill>
                    <a:sym typeface="+mn-ea"/>
                  </a:rPr>
                  <a:t>特征点匹配，确定了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>
                    <a:solidFill>
                      <a:srgbClr val="C00000"/>
                    </a:solidFill>
                    <a:sym typeface="+mn-ea"/>
                  </a:rPr>
                  <a:t>的像素位置</a:t>
                </a:r>
                <a:r>
                  <a:rPr>
                    <a:sym typeface="+mn-ea"/>
                  </a:rPr>
                  <a:t>，所以</a:t>
                </a:r>
                <a:r>
                  <a:rPr>
                    <a:solidFill>
                      <a:srgbClr val="C00000"/>
                    </a:solidFill>
                    <a:sym typeface="+mn-ea"/>
                  </a:rPr>
                  <a:t>能够推断 P 的空间位置，以及相机的运动</a:t>
                </a:r>
                <a:r>
                  <a:rPr>
                    <a:sym typeface="+mn-ea"/>
                  </a:rPr>
                  <a:t>。</a:t>
                </a:r>
                <a:endParaRPr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35" y="1013460"/>
                <a:ext cx="11682730" cy="2428240"/>
              </a:xfrm>
              <a:prstGeom prst="rect">
                <a:avLst/>
              </a:prstGeom>
              <a:blipFill rotWithShape="1">
                <a:blip r:embed="rId1"/>
                <a:stretch>
                  <a:fillRect b="-32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3326130"/>
            <a:ext cx="5467350" cy="310515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H="1" flipV="1">
            <a:off x="5689600" y="4054475"/>
            <a:ext cx="2486660" cy="2037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" name="直接连接符 3"/>
          <p:cNvCxnSpPr/>
          <p:nvPr/>
        </p:nvCxnSpPr>
        <p:spPr>
          <a:xfrm flipH="1" flipV="1">
            <a:off x="5300980" y="4385310"/>
            <a:ext cx="2858135" cy="16979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" name="文本框 6"/>
          <p:cNvSpPr txBox="1"/>
          <p:nvPr/>
        </p:nvSpPr>
        <p:spPr>
          <a:xfrm>
            <a:off x="5379720" y="368617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991100" y="39249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dirty="0"/>
              <a:t>对极约束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54635" y="1013460"/>
                <a:ext cx="11682730" cy="17532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285750" indent="-285750" fontAlgn="auto">
                  <a:lnSpc>
                    <a:spcPct val="150000"/>
                  </a:lnSpc>
                  <a:buFont typeface="Wingdings" panose="05000000000000000000" charset="0"/>
                  <a:buChar char=""/>
                </a:pPr>
                <a:r>
                  <a:rPr lang="zh-CN" altLang="en-US">
                    <a:solidFill>
                      <a:srgbClr val="C00000"/>
                    </a:solidFill>
                    <a:sym typeface="+mn-ea"/>
                  </a:rPr>
                  <a:t>对极约束</a:t>
                </a:r>
                <a:endParaRPr lang="zh-CN" altLang="en-US">
                  <a:solidFill>
                    <a:srgbClr val="C00000"/>
                  </a:solidFill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r>
                  <a:rPr lang="en-US" altLang="zh-CN">
                    <a:sym typeface="+mn-ea"/>
                  </a:rPr>
                  <a:t>    </a:t>
                </a:r>
                <a:r>
                  <a:rPr>
                    <a:sym typeface="+mn-ea"/>
                  </a:rPr>
                  <a:t>如果没有特征匹配，我们就没法确定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>
                    <a:sym typeface="+mn-ea"/>
                  </a:rPr>
                  <a:t>到底在极线的哪个位置了。那时，就必须在极线上搜索以获得正确的匹配</a:t>
                </a:r>
                <a:r>
                  <a:rPr lang="zh-CN">
                    <a:sym typeface="+mn-ea"/>
                  </a:rPr>
                  <a:t>。那我们现在开始推理它的几何关系</a:t>
                </a:r>
                <a:r>
                  <a:rPr lang="en-US" altLang="zh-CN">
                    <a:sym typeface="+mn-ea"/>
                  </a:rPr>
                  <a:t>.</a:t>
                </a:r>
                <a:endParaRPr lang="zh-CN">
                  <a:sym typeface="+mn-ea"/>
                </a:endParaRPr>
              </a:p>
              <a:p>
                <a:pPr fontAlgn="auto">
                  <a:lnSpc>
                    <a:spcPct val="150000"/>
                  </a:lnSpc>
                </a:pPr>
                <a:endParaRPr lang="zh-CN"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35" y="1013460"/>
                <a:ext cx="11682730" cy="1753235"/>
              </a:xfrm>
              <a:prstGeom prst="rect">
                <a:avLst/>
              </a:prstGeom>
              <a:blipFill rotWithShape="1">
                <a:blip r:embed="rId1"/>
                <a:stretch>
                  <a:fillRect b="-12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3300095"/>
            <a:ext cx="5467350" cy="3105150"/>
          </a:xfrm>
          <a:prstGeom prst="rect">
            <a:avLst/>
          </a:prstGeom>
        </p:spPr>
      </p:pic>
      <p:cxnSp>
        <p:nvCxnSpPr>
          <p:cNvPr id="3" name="直接连接符 2"/>
          <p:cNvCxnSpPr/>
          <p:nvPr/>
        </p:nvCxnSpPr>
        <p:spPr>
          <a:xfrm flipH="1" flipV="1">
            <a:off x="8442325" y="4028440"/>
            <a:ext cx="2486660" cy="2037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" name="直接连接符 3"/>
          <p:cNvCxnSpPr/>
          <p:nvPr/>
        </p:nvCxnSpPr>
        <p:spPr>
          <a:xfrm flipH="1" flipV="1">
            <a:off x="8053705" y="4359275"/>
            <a:ext cx="2858135" cy="169799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7" name="文本框 6"/>
          <p:cNvSpPr txBox="1"/>
          <p:nvPr/>
        </p:nvSpPr>
        <p:spPr>
          <a:xfrm>
            <a:off x="8132445" y="366014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7743825" y="38989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59410" y="2994025"/>
            <a:ext cx="4576445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>
                <a:sym typeface="+mn-ea"/>
              </a:rPr>
              <a:t>在第一帧的坐标系下，设 P 的空间位置为：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370" y="3728085"/>
            <a:ext cx="1733550" cy="457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59410" y="4412615"/>
            <a:ext cx="51390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根据针孔相机模型，我们知道两个像素点 p1, p2 的像素位置为：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05" y="5492750"/>
            <a:ext cx="4133850" cy="361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0" grpId="0"/>
      <p:bldP spid="10" grpId="1"/>
    </p:bldLst>
  </p:timing>
</p:sld>
</file>

<file path=ppt/tags/tag1.xml><?xml version="1.0" encoding="utf-8"?>
<p:tagLst xmlns:p="http://schemas.openxmlformats.org/presentationml/2006/main">
  <p:tag name="commondata" val="eyJoZGlkIjoiYWZhNGViY2MxNGYwMzk2YmU1NDIyZGJiOGQyNGJkYWUifQ=="/>
</p:tagLst>
</file>

<file path=ppt/theme/theme1.xml><?xml version="1.0" encoding="utf-8"?>
<a:theme xmlns:a="http://schemas.openxmlformats.org/drawingml/2006/main" name="2_KOTEI PPT模板-中文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OTEI PPT模板-中文版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KOTEI PPT模板-中文版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微软雅黑" panose="020B0503020204020204" charset="-122"/>
            <a:ea typeface="微软雅黑" panose="020B050302020402020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微软雅黑" panose="020B0503020204020204" charset="-122"/>
            <a:ea typeface="微软雅黑" panose="020B0503020204020204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6705</Words>
  <Application>WPS Office WWO_dingtalk_20240221035043-c523bba0e7</Application>
  <PresentationFormat>宽屏</PresentationFormat>
  <Paragraphs>477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50</vt:i4>
      </vt:variant>
    </vt:vector>
  </HeadingPairs>
  <TitlesOfParts>
    <vt:vector size="79" baseType="lpstr">
      <vt:lpstr>Arial</vt:lpstr>
      <vt:lpstr>宋体</vt:lpstr>
      <vt:lpstr>Wingdings</vt:lpstr>
      <vt:lpstr>微软雅黑</vt:lpstr>
      <vt:lpstr>汉仪旗黑KW 55S</vt:lpstr>
      <vt:lpstr>Meiryo UI</vt:lpstr>
      <vt:lpstr>汉仪书宋二KW</vt:lpstr>
      <vt:lpstr>Arial Narrow</vt:lpstr>
      <vt:lpstr>华文细黑</vt:lpstr>
      <vt:lpstr>微软简中圆</vt:lpstr>
      <vt:lpstr>Arial Unicode MS</vt:lpstr>
      <vt:lpstr>Calibri</vt:lpstr>
      <vt:lpstr>Tahoma</vt:lpstr>
      <vt:lpstr>Calibri</vt:lpstr>
      <vt:lpstr>Frutiger Light Condensed</vt:lpstr>
      <vt:lpstr>Meiryo</vt:lpstr>
      <vt:lpstr>汉仪雅酷黑 85W</vt:lpstr>
      <vt:lpstr>汉仪旗黑-55简</vt:lpstr>
      <vt:lpstr>Wingdings</vt:lpstr>
      <vt:lpstr>Kingsoft Confetti</vt:lpstr>
      <vt:lpstr>DejaVu Math TeX Gyre</vt:lpstr>
      <vt:lpstr>Cambria Math</vt:lpstr>
      <vt:lpstr>Noto Serif CJK SC</vt:lpstr>
      <vt:lpstr>Verdana</vt:lpstr>
      <vt:lpstr>Noto Serif Devanagari</vt:lpstr>
      <vt:lpstr>Kingsoft Math</vt:lpstr>
      <vt:lpstr>2_KOTEI PPT模板-中文版</vt:lpstr>
      <vt:lpstr>1_KOTEI PPT模板-中文版</vt:lpstr>
      <vt:lpstr>自定义设计方案</vt:lpstr>
      <vt:lpstr>PowerPoint 演示文稿</vt:lpstr>
      <vt:lpstr>引入话题</vt:lpstr>
      <vt:lpstr>本章目标</vt:lpstr>
      <vt:lpstr>内容介绍</vt:lpstr>
      <vt:lpstr>对极约束</vt:lpstr>
      <vt:lpstr>对极约束</vt:lpstr>
      <vt:lpstr>对极约束</vt:lpstr>
      <vt:lpstr>对极约束</vt:lpstr>
      <vt:lpstr>对极约束</vt:lpstr>
      <vt:lpstr>对极约束</vt:lpstr>
      <vt:lpstr>对极约束</vt:lpstr>
      <vt:lpstr>旋转矩阵-点和向量，坐标系</vt:lpstr>
      <vt:lpstr>旋转矩阵-点和向量，坐标系</vt:lpstr>
      <vt:lpstr>对极约束</vt:lpstr>
      <vt:lpstr>对极约束</vt:lpstr>
      <vt:lpstr>对极约束</vt:lpstr>
      <vt:lpstr>实践：对极约束求解相机运动</vt:lpstr>
      <vt:lpstr>内容介绍</vt:lpstr>
      <vt:lpstr>本质矩阵</vt:lpstr>
      <vt:lpstr>本质矩阵</vt:lpstr>
      <vt:lpstr>本质矩阵</vt:lpstr>
      <vt:lpstr>本质矩阵</vt:lpstr>
      <vt:lpstr>本质矩阵</vt:lpstr>
      <vt:lpstr>本质矩阵</vt:lpstr>
      <vt:lpstr>本质矩阵</vt:lpstr>
      <vt:lpstr>本质矩阵</vt:lpstr>
      <vt:lpstr>实践：对极约束求解相机运动</vt:lpstr>
      <vt:lpstr>内容介绍</vt:lpstr>
      <vt:lpstr>单应矩阵</vt:lpstr>
      <vt:lpstr>单应矩阵</vt:lpstr>
      <vt:lpstr>单应矩阵</vt:lpstr>
      <vt:lpstr>单应矩阵</vt:lpstr>
      <vt:lpstr>内容介绍</vt:lpstr>
      <vt:lpstr>实践：对极约束求解相机运动</vt:lpstr>
      <vt:lpstr>实践：对极约束求解相机运动</vt:lpstr>
      <vt:lpstr>实践：对极约束求解相机运动</vt:lpstr>
      <vt:lpstr>实践：对极约束求解相机运动</vt:lpstr>
      <vt:lpstr>实践：对极约束求解相机运动</vt:lpstr>
      <vt:lpstr>实践：对极约束求解相机运动</vt:lpstr>
      <vt:lpstr>内容介绍</vt:lpstr>
      <vt:lpstr>三角测量</vt:lpstr>
      <vt:lpstr>三角测量</vt:lpstr>
      <vt:lpstr>三角测量</vt:lpstr>
      <vt:lpstr>三角测量</vt:lpstr>
      <vt:lpstr>实践：三角测量</vt:lpstr>
      <vt:lpstr>实践：三角测量</vt:lpstr>
      <vt:lpstr>实践：三角测量</vt:lpstr>
      <vt:lpstr>实践：三角测量</vt:lpstr>
      <vt:lpstr>实践：三角测量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dcterms:created xsi:type="dcterms:W3CDTF">2024-06-03T08:00:25Z</dcterms:created>
  <dcterms:modified xsi:type="dcterms:W3CDTF">2024-06-03T08:00:25Z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/>
  </property>
</Properties>
</file>