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948113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8470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计算机视觉与定位算法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2356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09324" y="4277320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2356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ORB-SLAM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716066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学习并实现了先进的单目视觉SLAM系统，实现了相机位姿的精准估计。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2356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0" name="Text 8"/>
          <p:cNvSpPr/>
          <p:nvPr/>
        </p:nvSpPr>
        <p:spPr>
          <a:xfrm>
            <a:off x="7575233" y="4277320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2356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PnP和RANSAC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716066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掌握了位姿估计算法，提高了特征点匹配的鲁棒性和精度。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720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实时增量式建图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0218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地图点计算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91169"/>
            <a:ext cx="500622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通过特征点匹配和三角测量，实时计算并更新地图点。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40218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深度计算与融合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91169"/>
            <a:ext cx="500622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通过多帧图像的深度信息融合，提高了地图点计算的精度。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0535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多线程与实时可视化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832979"/>
            <a:ext cx="4542115" cy="1591270"/>
          </a:xfrm>
          <a:prstGeom prst="roundRect">
            <a:avLst>
              <a:gd name="adj" fmla="val 8378"/>
            </a:avLst>
          </a:prstGeom>
          <a:solidFill>
            <a:srgbClr val="EFE7D6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多线程设计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4535567"/>
            <a:ext cx="40977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采用多线程设计提高了系统的实时性和并发性能。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832979"/>
            <a:ext cx="4542115" cy="1591270"/>
          </a:xfrm>
          <a:prstGeom prst="roundRect">
            <a:avLst>
              <a:gd name="adj" fmla="val 8378"/>
            </a:avLst>
          </a:prstGeom>
          <a:solidFill>
            <a:srgbClr val="EFE7D6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Pangolin和OpenCV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4535567"/>
            <a:ext cx="40977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使用Pangolin实现三维可视化，使用OpenCV进行图像处理。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74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社会、健康、安全因素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88846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60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安全与隐私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46477"/>
            <a:ext cx="511052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注重用户数据的安全和隐私保护。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388846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6660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环境影响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146477"/>
            <a:ext cx="511063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选用低功耗硬件，优化算法降低能源消耗。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3182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团队合作与协作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3259455"/>
            <a:ext cx="44410" cy="2738199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737074"/>
            <a:ext cx="777597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50936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9" name="Text 6"/>
          <p:cNvSpPr/>
          <p:nvPr/>
        </p:nvSpPr>
        <p:spPr>
          <a:xfrm>
            <a:off x="1087815" y="3551039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4816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分工与协作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962043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明确任务分工，定期沟通协作。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5217259"/>
            <a:ext cx="777597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98955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1"/>
          <p:cNvSpPr/>
          <p:nvPr/>
        </p:nvSpPr>
        <p:spPr>
          <a:xfrm>
            <a:off x="1065431" y="5031224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9618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知识共享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442228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团队成员之间积极分享经验和知识。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47209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职业道德与社会责任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499723"/>
            <a:ext cx="5277207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7216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职业规范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5202079"/>
            <a:ext cx="483286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严格遵守编码规范和设计原则。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499723"/>
            <a:ext cx="5277207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37371" y="47216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社会责任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537371" y="5202079"/>
            <a:ext cx="483286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注重用户体验和数据安全，为社会服务。</a:t>
            </a:r>
            <a:endParaRPr lang="en-US" sz="1750" dirty="0"/>
          </a:p>
        </p:txBody>
      </p:sp>
      <p:pic>
        <p:nvPicPr>
          <p:cNvPr id="13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62282" y="609124"/>
            <a:ext cx="7630477" cy="953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10"/>
              </a:lnSpc>
              <a:buNone/>
            </a:pPr>
            <a:r>
              <a:rPr lang="en-US" sz="600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代码设计与流程</a:t>
            </a:r>
            <a:endParaRPr lang="en-US" sz="6008" dirty="0"/>
          </a:p>
        </p:txBody>
      </p:sp>
      <p:sp>
        <p:nvSpPr>
          <p:cNvPr id="5" name="Shape 3"/>
          <p:cNvSpPr/>
          <p:nvPr/>
        </p:nvSpPr>
        <p:spPr>
          <a:xfrm>
            <a:off x="2062282" y="4819650"/>
            <a:ext cx="10505718" cy="44172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6" name="Shape 4"/>
          <p:cNvSpPr/>
          <p:nvPr/>
        </p:nvSpPr>
        <p:spPr>
          <a:xfrm>
            <a:off x="3717429" y="4045684"/>
            <a:ext cx="44172" cy="774025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7" name="Shape 5"/>
          <p:cNvSpPr/>
          <p:nvPr/>
        </p:nvSpPr>
        <p:spPr>
          <a:xfrm>
            <a:off x="3490793" y="4570869"/>
            <a:ext cx="497562" cy="497562"/>
          </a:xfrm>
          <a:prstGeom prst="roundRect">
            <a:avLst>
              <a:gd name="adj" fmla="val 26671"/>
            </a:avLst>
          </a:prstGeom>
          <a:solidFill>
            <a:srgbClr val="EFE7D6"/>
          </a:solidFill>
          <a:ln/>
        </p:spPr>
      </p:sp>
      <p:sp>
        <p:nvSpPr>
          <p:cNvPr id="8" name="Text 6"/>
          <p:cNvSpPr/>
          <p:nvPr/>
        </p:nvSpPr>
        <p:spPr>
          <a:xfrm>
            <a:off x="3661291" y="4612303"/>
            <a:ext cx="156448" cy="414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5"/>
              </a:lnSpc>
              <a:buNone/>
            </a:pPr>
            <a:r>
              <a:rPr lang="en-US" sz="261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12" dirty="0"/>
          </a:p>
        </p:txBody>
      </p:sp>
      <p:sp>
        <p:nvSpPr>
          <p:cNvPr id="9" name="Text 7"/>
          <p:cNvSpPr/>
          <p:nvPr/>
        </p:nvSpPr>
        <p:spPr>
          <a:xfrm>
            <a:off x="2283381" y="2005251"/>
            <a:ext cx="2912269" cy="691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21"/>
              </a:lnSpc>
              <a:buNone/>
            </a:pPr>
            <a:r>
              <a:rPr lang="en-US" sz="217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数据获取和文件路径存储</a:t>
            </a:r>
            <a:endParaRPr lang="en-US" sz="2177" dirty="0"/>
          </a:p>
        </p:txBody>
      </p:sp>
      <p:sp>
        <p:nvSpPr>
          <p:cNvPr id="10" name="Text 8"/>
          <p:cNvSpPr/>
          <p:nvPr/>
        </p:nvSpPr>
        <p:spPr>
          <a:xfrm>
            <a:off x="2283381" y="2828925"/>
            <a:ext cx="2912269" cy="995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12"/>
              </a:lnSpc>
              <a:buNone/>
            </a:pPr>
            <a:r>
              <a:rPr lang="en-US" sz="17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从数据集中获取图像数据,并将文件路径以字符串的形式存储。</a:t>
            </a:r>
            <a:endParaRPr lang="en-US" sz="1742" dirty="0"/>
          </a:p>
        </p:txBody>
      </p:sp>
      <p:sp>
        <p:nvSpPr>
          <p:cNvPr id="11" name="Shape 9"/>
          <p:cNvSpPr/>
          <p:nvPr/>
        </p:nvSpPr>
        <p:spPr>
          <a:xfrm>
            <a:off x="5505152" y="4819590"/>
            <a:ext cx="44172" cy="774025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2" name="Shape 10"/>
          <p:cNvSpPr/>
          <p:nvPr/>
        </p:nvSpPr>
        <p:spPr>
          <a:xfrm>
            <a:off x="5278517" y="4570869"/>
            <a:ext cx="497562" cy="497562"/>
          </a:xfrm>
          <a:prstGeom prst="roundRect">
            <a:avLst>
              <a:gd name="adj" fmla="val 26671"/>
            </a:avLst>
          </a:prstGeom>
          <a:solidFill>
            <a:srgbClr val="EFE7D6"/>
          </a:solidFill>
          <a:ln/>
        </p:spPr>
      </p:sp>
      <p:sp>
        <p:nvSpPr>
          <p:cNvPr id="13" name="Text 11"/>
          <p:cNvSpPr/>
          <p:nvPr/>
        </p:nvSpPr>
        <p:spPr>
          <a:xfrm>
            <a:off x="5426750" y="4612303"/>
            <a:ext cx="200978" cy="414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5"/>
              </a:lnSpc>
              <a:buNone/>
            </a:pPr>
            <a:r>
              <a:rPr lang="en-US" sz="261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12" dirty="0"/>
          </a:p>
        </p:txBody>
      </p:sp>
      <p:sp>
        <p:nvSpPr>
          <p:cNvPr id="14" name="Text 12"/>
          <p:cNvSpPr/>
          <p:nvPr/>
        </p:nvSpPr>
        <p:spPr>
          <a:xfrm>
            <a:off x="4144923" y="5814893"/>
            <a:ext cx="2764631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21"/>
              </a:lnSpc>
              <a:buNone/>
            </a:pPr>
            <a:r>
              <a:rPr lang="en-US" sz="217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处理线程和绘图线程</a:t>
            </a:r>
            <a:endParaRPr lang="en-US" sz="2177" dirty="0"/>
          </a:p>
        </p:txBody>
      </p:sp>
      <p:sp>
        <p:nvSpPr>
          <p:cNvPr id="15" name="Text 13"/>
          <p:cNvSpPr/>
          <p:nvPr/>
        </p:nvSpPr>
        <p:spPr>
          <a:xfrm>
            <a:off x="4071104" y="6293048"/>
            <a:ext cx="2912388" cy="995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12"/>
              </a:lnSpc>
              <a:buNone/>
            </a:pPr>
            <a:r>
              <a:rPr lang="en-US" sz="17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创建一个处理线程用于数据处理,创建一个绘图线程用于绘制位姿和地图点。</a:t>
            </a:r>
            <a:endParaRPr lang="en-US" sz="1742" dirty="0"/>
          </a:p>
        </p:txBody>
      </p:sp>
      <p:sp>
        <p:nvSpPr>
          <p:cNvPr id="16" name="Shape 14"/>
          <p:cNvSpPr/>
          <p:nvPr/>
        </p:nvSpPr>
        <p:spPr>
          <a:xfrm>
            <a:off x="7292995" y="4045684"/>
            <a:ext cx="44172" cy="774025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6359" y="4570869"/>
            <a:ext cx="497562" cy="497562"/>
          </a:xfrm>
          <a:prstGeom prst="roundRect">
            <a:avLst>
              <a:gd name="adj" fmla="val 26671"/>
            </a:avLst>
          </a:prstGeom>
          <a:solidFill>
            <a:srgbClr val="EFE7D6"/>
          </a:solidFill>
          <a:ln/>
        </p:spPr>
      </p:sp>
      <p:sp>
        <p:nvSpPr>
          <p:cNvPr id="18" name="Text 16"/>
          <p:cNvSpPr/>
          <p:nvPr/>
        </p:nvSpPr>
        <p:spPr>
          <a:xfrm>
            <a:off x="7215188" y="4612303"/>
            <a:ext cx="199906" cy="414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5"/>
              </a:lnSpc>
              <a:buNone/>
            </a:pPr>
            <a:r>
              <a:rPr lang="en-US" sz="261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12" dirty="0"/>
          </a:p>
        </p:txBody>
      </p:sp>
      <p:sp>
        <p:nvSpPr>
          <p:cNvPr id="19" name="Text 17"/>
          <p:cNvSpPr/>
          <p:nvPr/>
        </p:nvSpPr>
        <p:spPr>
          <a:xfrm>
            <a:off x="5932765" y="2018943"/>
            <a:ext cx="2764631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21"/>
              </a:lnSpc>
              <a:buNone/>
            </a:pPr>
            <a:r>
              <a:rPr lang="en-US" sz="217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处理线程功能</a:t>
            </a:r>
            <a:endParaRPr lang="en-US" sz="2177" dirty="0"/>
          </a:p>
        </p:txBody>
      </p:sp>
      <p:sp>
        <p:nvSpPr>
          <p:cNvPr id="20" name="Text 18"/>
          <p:cNvSpPr/>
          <p:nvPr/>
        </p:nvSpPr>
        <p:spPr>
          <a:xfrm>
            <a:off x="5858947" y="2497098"/>
            <a:ext cx="2912269" cy="1327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12"/>
              </a:lnSpc>
              <a:buNone/>
            </a:pPr>
            <a:r>
              <a:rPr lang="en-US" sz="17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处理线程将数据处理成位姿和地图点,并放入全局队列容器。对队列加锁确保信息有序。</a:t>
            </a:r>
            <a:endParaRPr lang="en-US" sz="1742" dirty="0"/>
          </a:p>
        </p:txBody>
      </p:sp>
      <p:sp>
        <p:nvSpPr>
          <p:cNvPr id="21" name="Shape 19"/>
          <p:cNvSpPr/>
          <p:nvPr/>
        </p:nvSpPr>
        <p:spPr>
          <a:xfrm>
            <a:off x="9080837" y="4819590"/>
            <a:ext cx="44172" cy="774025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22" name="Shape 20"/>
          <p:cNvSpPr/>
          <p:nvPr/>
        </p:nvSpPr>
        <p:spPr>
          <a:xfrm>
            <a:off x="8854202" y="4570869"/>
            <a:ext cx="497562" cy="497562"/>
          </a:xfrm>
          <a:prstGeom prst="roundRect">
            <a:avLst>
              <a:gd name="adj" fmla="val 26671"/>
            </a:avLst>
          </a:prstGeom>
          <a:solidFill>
            <a:srgbClr val="EFE7D6"/>
          </a:solidFill>
          <a:ln/>
        </p:spPr>
      </p:sp>
      <p:sp>
        <p:nvSpPr>
          <p:cNvPr id="23" name="Text 21"/>
          <p:cNvSpPr/>
          <p:nvPr/>
        </p:nvSpPr>
        <p:spPr>
          <a:xfrm>
            <a:off x="8999577" y="4612303"/>
            <a:ext cx="206812" cy="414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5"/>
              </a:lnSpc>
              <a:buNone/>
            </a:pPr>
            <a:r>
              <a:rPr lang="en-US" sz="261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12" dirty="0"/>
          </a:p>
        </p:txBody>
      </p:sp>
      <p:sp>
        <p:nvSpPr>
          <p:cNvPr id="24" name="Text 22"/>
          <p:cNvSpPr/>
          <p:nvPr/>
        </p:nvSpPr>
        <p:spPr>
          <a:xfrm>
            <a:off x="7720608" y="5814893"/>
            <a:ext cx="2764631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21"/>
              </a:lnSpc>
              <a:buNone/>
            </a:pPr>
            <a:r>
              <a:rPr lang="en-US" sz="217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绘图线程功能</a:t>
            </a:r>
            <a:endParaRPr lang="en-US" sz="2177" dirty="0"/>
          </a:p>
        </p:txBody>
      </p:sp>
      <p:sp>
        <p:nvSpPr>
          <p:cNvPr id="25" name="Text 23"/>
          <p:cNvSpPr/>
          <p:nvPr/>
        </p:nvSpPr>
        <p:spPr>
          <a:xfrm>
            <a:off x="7646789" y="6293048"/>
            <a:ext cx="2912269" cy="1327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12"/>
              </a:lnSpc>
              <a:buNone/>
            </a:pPr>
            <a:r>
              <a:rPr lang="en-US" sz="17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绘图线程分为两部分:使用Pangolin绘制相机位姿和地图点,使用OpenCV绘制特征点。控制FPS输出速度。</a:t>
            </a:r>
            <a:endParaRPr lang="en-US" sz="1742" dirty="0"/>
          </a:p>
        </p:txBody>
      </p:sp>
      <p:sp>
        <p:nvSpPr>
          <p:cNvPr id="26" name="Shape 24"/>
          <p:cNvSpPr/>
          <p:nvPr/>
        </p:nvSpPr>
        <p:spPr>
          <a:xfrm>
            <a:off x="10868561" y="4045684"/>
            <a:ext cx="44172" cy="774025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27" name="Shape 25"/>
          <p:cNvSpPr/>
          <p:nvPr/>
        </p:nvSpPr>
        <p:spPr>
          <a:xfrm>
            <a:off x="10641925" y="4570869"/>
            <a:ext cx="497562" cy="497562"/>
          </a:xfrm>
          <a:prstGeom prst="roundRect">
            <a:avLst>
              <a:gd name="adj" fmla="val 26671"/>
            </a:avLst>
          </a:prstGeom>
          <a:solidFill>
            <a:srgbClr val="EFE7D6"/>
          </a:solidFill>
          <a:ln/>
        </p:spPr>
      </p:sp>
      <p:sp>
        <p:nvSpPr>
          <p:cNvPr id="28" name="Text 26"/>
          <p:cNvSpPr/>
          <p:nvPr/>
        </p:nvSpPr>
        <p:spPr>
          <a:xfrm>
            <a:off x="10794921" y="4612303"/>
            <a:ext cx="191572" cy="414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5"/>
              </a:lnSpc>
              <a:buNone/>
            </a:pPr>
            <a:r>
              <a:rPr lang="en-US" sz="261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</a:t>
            </a:r>
            <a:endParaRPr lang="en-US" sz="2612" dirty="0"/>
          </a:p>
        </p:txBody>
      </p:sp>
      <p:sp>
        <p:nvSpPr>
          <p:cNvPr id="29" name="Text 27"/>
          <p:cNvSpPr/>
          <p:nvPr/>
        </p:nvSpPr>
        <p:spPr>
          <a:xfrm>
            <a:off x="9508331" y="2682597"/>
            <a:ext cx="2764631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21"/>
              </a:lnSpc>
              <a:buNone/>
            </a:pPr>
            <a:r>
              <a:rPr lang="en-US" sz="217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程序结束条件</a:t>
            </a:r>
            <a:endParaRPr lang="en-US" sz="2177" dirty="0"/>
          </a:p>
        </p:txBody>
      </p:sp>
      <p:sp>
        <p:nvSpPr>
          <p:cNvPr id="30" name="Text 28"/>
          <p:cNvSpPr/>
          <p:nvPr/>
        </p:nvSpPr>
        <p:spPr>
          <a:xfrm>
            <a:off x="9434512" y="3160752"/>
            <a:ext cx="2912388" cy="6636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12"/>
              </a:lnSpc>
              <a:buNone/>
            </a:pPr>
            <a:r>
              <a:rPr lang="en-US" sz="17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当处理线程和绘图线程完成所有工作时,程序结束。</a:t>
            </a:r>
            <a:endParaRPr lang="en-US" sz="1742" dirty="0"/>
          </a:p>
        </p:txBody>
      </p:sp>
      <p:pic>
        <p:nvPicPr>
          <p:cNvPr id="3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2024-06-12T00:50:58Z</dcterms:created>
  <dcterms:modified xsi:type="dcterms:W3CDTF">2024-06-12T00:50:58Z</dcterms:modified>
</cp:coreProperties>
</file>