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3" r:id="rId1"/>
  </p:sldMasterIdLst>
  <p:notesMasterIdLst>
    <p:notesMasterId r:id="rId5"/>
  </p:notesMasterIdLst>
  <p:sldIdLst>
    <p:sldId id="256" r:id="rId2"/>
    <p:sldId id="258" r:id="rId3"/>
    <p:sldId id="259" r:id="rId4"/>
  </p:sldIdLst>
  <p:sldSz cx="9144000" cy="5143500" type="screen16x9"/>
  <p:notesSz cx="6858000" cy="9144000"/>
  <p:embeddedFontLst>
    <p:embeddedFont>
      <p:font typeface="Microsoft JhengHei" panose="020B0604030504040204" pitchFamily="34" charset="-120"/>
      <p:regular r:id="rId6"/>
      <p:bold r:id="rId7"/>
    </p:embeddedFont>
    <p:embeddedFont>
      <p:font typeface="Barlow" panose="02020500000000000000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4f3798ab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b4f3798ab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2241225" y="1770000"/>
            <a:ext cx="6509100" cy="16035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0" y="-75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1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84" name="Google Shape;8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877500" y="4356125"/>
            <a:ext cx="7479300" cy="3936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b="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89" name="Google Shape;89;p12"/>
          <p:cNvSpPr/>
          <p:nvPr/>
        </p:nvSpPr>
        <p:spPr>
          <a:xfrm>
            <a:off x="7963200" y="4356125"/>
            <a:ext cx="393600" cy="3936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91" name="Google Shape;91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_ONLY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/>
          <p:nvPr/>
        </p:nvSpPr>
        <p:spPr>
          <a:xfrm>
            <a:off x="0" y="-75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877500" y="4356125"/>
            <a:ext cx="7479300" cy="3936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1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b="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marL="1371600" lvl="2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marL="1828800" lvl="3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marL="2286000" lvl="4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marL="2743200" lvl="5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marL="3200400" lvl="6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marL="3657600" lvl="7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marL="4114800" lvl="8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7963200" y="4356125"/>
            <a:ext cx="393600" cy="3936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98" name="Google Shape;98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icon space">
  <p:cSld name="BLANK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867750" y="393425"/>
            <a:ext cx="8067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03" name="Google Shape;103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ackground image">
  <p:cSld name="BLANK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ackground image 1">
  <p:cSld name="BLANK_1_1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/>
          <p:nvPr/>
        </p:nvSpPr>
        <p:spPr>
          <a:xfrm>
            <a:off x="-31925" y="-75"/>
            <a:ext cx="91758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▪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marL="1371600" lvl="2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marL="1828800" lvl="3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marL="2286000" lvl="4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marL="2743200" lvl="5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marL="3200400" lvl="6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marL="3657600" lvl="7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marL="4114800" lvl="8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7943750" y="87800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1155725" y="87800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25" name="Google Shape;2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32" name="Google Shape;32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2241225" y="1310875"/>
            <a:ext cx="6509100" cy="25218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37" name="Google Shape;37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7"/>
          <p:cNvSpPr/>
          <p:nvPr/>
        </p:nvSpPr>
        <p:spPr>
          <a:xfrm>
            <a:off x="2645075" y="393425"/>
            <a:ext cx="8067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3731575" y="393525"/>
            <a:ext cx="4713000" cy="43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600"/>
              <a:buChar char="▪"/>
              <a:defRPr sz="36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4pPr>
            <a:lvl5pPr marL="2286000" lvl="4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b="1"/>
            </a:lvl5pPr>
            <a:lvl6pPr marL="2743200" lvl="5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b="1"/>
            </a:lvl6pPr>
            <a:lvl7pPr marL="3200400" lvl="6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b="1"/>
            </a:lvl7pPr>
            <a:lvl8pPr marL="3657600" lvl="7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b="1"/>
            </a:lvl8pPr>
            <a:lvl9pPr marL="4114800" lvl="8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b="1"/>
            </a:lvl9pPr>
          </a:lstStyle>
          <a:p>
            <a:endParaRPr/>
          </a:p>
        </p:txBody>
      </p:sp>
      <p:sp>
        <p:nvSpPr>
          <p:cNvPr id="46" name="Google Shape;46;p7"/>
          <p:cNvSpPr txBox="1"/>
          <p:nvPr/>
        </p:nvSpPr>
        <p:spPr>
          <a:xfrm>
            <a:off x="2654717" y="337850"/>
            <a:ext cx="78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zh-TW" sz="7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7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8" name="Google Shape;48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 slide">
  <p:cSld name="TITLE_AND_BODY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8"/>
          <p:cNvSpPr/>
          <p:nvPr/>
        </p:nvSpPr>
        <p:spPr>
          <a:xfrm>
            <a:off x="4178396" y="87850"/>
            <a:ext cx="45720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4483099" y="87800"/>
            <a:ext cx="34608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7943750" y="87750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1576275" y="1367175"/>
            <a:ext cx="3482400" cy="3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5268071" y="1367175"/>
            <a:ext cx="3482400" cy="3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7943750" y="887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66" name="Google Shape;66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1560175" y="1375225"/>
            <a:ext cx="2317500" cy="3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2"/>
          </p:nvPr>
        </p:nvSpPr>
        <p:spPr>
          <a:xfrm>
            <a:off x="6432887" y="1375225"/>
            <a:ext cx="2317500" cy="3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3"/>
          </p:nvPr>
        </p:nvSpPr>
        <p:spPr>
          <a:xfrm>
            <a:off x="3996525" y="1375225"/>
            <a:ext cx="2317500" cy="3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750400" y="474992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73" name="Google Shape;73;p10"/>
          <p:cNvSpPr/>
          <p:nvPr/>
        </p:nvSpPr>
        <p:spPr>
          <a:xfrm>
            <a:off x="7943750" y="887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0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0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▪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●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352025" y="1760100"/>
            <a:ext cx="6343500" cy="16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sz="2400"/>
              <a:t>pandas 效能調校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120225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作業</a:t>
            </a: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  <p:grpSp>
        <p:nvGrpSpPr>
          <p:cNvPr id="128" name="Google Shape;128;p19"/>
          <p:cNvGrpSpPr/>
          <p:nvPr/>
        </p:nvGrpSpPr>
        <p:grpSpPr>
          <a:xfrm>
            <a:off x="8141268" y="285276"/>
            <a:ext cx="431172" cy="413599"/>
            <a:chOff x="5241175" y="4959100"/>
            <a:chExt cx="539775" cy="517775"/>
          </a:xfrm>
        </p:grpSpPr>
        <p:sp>
          <p:nvSpPr>
            <p:cNvPr id="129" name="Google Shape;129;p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1556325" y="1042075"/>
            <a:ext cx="7085700" cy="4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zh-TW" sz="1800"/>
              <a:t>作業目標:</a:t>
            </a:r>
            <a:endParaRPr sz="1800"/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了解效能優化方法</a:t>
            </a:r>
            <a:endParaRPr sz="1800"/>
          </a:p>
          <a:p>
            <a:pPr marL="457200" lvl="0" indent="-393700" algn="l" rtl="0"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zh-TW" sz="1800"/>
              <a:t>作業重點: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優化有很多面相可以切入，目前可以先以投影片方法為主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作業</a:t>
            </a:r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  <p:grpSp>
        <p:nvGrpSpPr>
          <p:cNvPr id="142" name="Google Shape;142;p20"/>
          <p:cNvGrpSpPr/>
          <p:nvPr/>
        </p:nvGrpSpPr>
        <p:grpSpPr>
          <a:xfrm>
            <a:off x="8141265" y="285279"/>
            <a:ext cx="431172" cy="413599"/>
            <a:chOff x="5241175" y="4959100"/>
            <a:chExt cx="539775" cy="517775"/>
          </a:xfrm>
        </p:grpSpPr>
        <p:sp>
          <p:nvSpPr>
            <p:cNvPr id="143" name="Google Shape;143;p2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" name="Google Shape;149;p20"/>
          <p:cNvSpPr txBox="1">
            <a:spLocks noGrp="1"/>
          </p:cNvSpPr>
          <p:nvPr>
            <p:ph type="body" idx="1"/>
          </p:nvPr>
        </p:nvSpPr>
        <p:spPr>
          <a:xfrm>
            <a:off x="1556325" y="1042075"/>
            <a:ext cx="7085700" cy="3816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zh-TW" sz="1800" dirty="0"/>
              <a:t>題目 : </a:t>
            </a:r>
            <a:endParaRPr lang="en-US" altLang="zh-TW" sz="1800" dirty="0"/>
          </a:p>
          <a:p>
            <a:pPr marL="635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altLang="zh-TW" sz="1800" dirty="0"/>
              <a:t>1.   </a:t>
            </a:r>
            <a:r>
              <a:rPr lang="zh-TW" sz="1800" dirty="0"/>
              <a:t>在速度較慢的時候，可以先從哪邊開始檢查?</a:t>
            </a:r>
            <a:endParaRPr lang="en-US" altLang="zh-TW" sz="1800" dirty="0">
              <a:latin typeface="Barlow"/>
              <a:sym typeface="Barlow"/>
            </a:endParaRPr>
          </a:p>
          <a:p>
            <a:pPr marL="635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zh-TW" altLang="en-US" sz="1800" dirty="0">
                <a:latin typeface="Barlow"/>
                <a:sym typeface="Barlow"/>
              </a:rPr>
              <a:t>         檔案</a:t>
            </a:r>
            <a:r>
              <a:rPr lang="zh-TW" altLang="en-US" sz="1800" dirty="0">
                <a:latin typeface="Arial"/>
                <a:cs typeface="Arial"/>
                <a:sym typeface="Arial"/>
              </a:rPr>
              <a:t>的讀取</a:t>
            </a:r>
            <a:r>
              <a:rPr lang="en-US" altLang="zh-TW" sz="1800" dirty="0">
                <a:latin typeface="Arial"/>
                <a:cs typeface="Arial"/>
                <a:sym typeface="Arial"/>
              </a:rPr>
              <a:t>(</a:t>
            </a:r>
            <a:r>
              <a:rPr lang="en-US" altLang="zh-TW" sz="1800" dirty="0" err="1">
                <a:latin typeface="Arial"/>
                <a:cs typeface="Arial"/>
                <a:sym typeface="Arial"/>
              </a:rPr>
              <a:t>pkl</a:t>
            </a:r>
            <a:r>
              <a:rPr lang="en-US" altLang="zh-TW" sz="1800" dirty="0">
                <a:latin typeface="Arial"/>
                <a:cs typeface="Arial"/>
                <a:sym typeface="Arial"/>
              </a:rPr>
              <a:t> </a:t>
            </a:r>
            <a:r>
              <a:rPr lang="zh-TW" altLang="en-US" sz="1800" dirty="0">
                <a:latin typeface="Arial"/>
                <a:cs typeface="Arial"/>
                <a:sym typeface="Arial"/>
              </a:rPr>
              <a:t>檔</a:t>
            </a:r>
            <a:r>
              <a:rPr lang="en-US" altLang="zh-TW" sz="1800" dirty="0">
                <a:latin typeface="Arial"/>
                <a:cs typeface="Arial"/>
                <a:sym typeface="Arial"/>
              </a:rPr>
              <a:t>&gt;csv</a:t>
            </a:r>
            <a:r>
              <a:rPr lang="zh-TW" altLang="en-US" sz="1800" dirty="0">
                <a:latin typeface="Arial"/>
                <a:cs typeface="Arial"/>
                <a:sym typeface="Arial"/>
              </a:rPr>
              <a:t>檔</a:t>
            </a:r>
            <a:r>
              <a:rPr lang="en-US" altLang="zh-TW" sz="1800" dirty="0">
                <a:latin typeface="Arial"/>
                <a:cs typeface="Arial"/>
                <a:sym typeface="Arial"/>
              </a:rPr>
              <a:t>)</a:t>
            </a:r>
          </a:p>
          <a:p>
            <a:pPr marL="635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zh-TW" altLang="en-US" sz="1800" dirty="0"/>
              <a:t>       使用內建函數</a:t>
            </a:r>
            <a:r>
              <a:rPr lang="en-US" altLang="zh-TW" sz="1800" dirty="0"/>
              <a:t>(</a:t>
            </a:r>
            <a:r>
              <a:rPr lang="en-US" altLang="zh-TW" sz="1800" dirty="0" err="1"/>
              <a:t>groupby+agg</a:t>
            </a:r>
            <a:r>
              <a:rPr lang="en-US" altLang="zh-TW" sz="1800" dirty="0"/>
              <a:t>+</a:t>
            </a:r>
            <a:r>
              <a:rPr lang="zh-TW" altLang="en-US" sz="1800" dirty="0"/>
              <a:t>內建函數</a:t>
            </a:r>
            <a:r>
              <a:rPr lang="en-US" altLang="zh-TW" sz="1800" dirty="0"/>
              <a:t>)</a:t>
            </a:r>
          </a:p>
          <a:p>
            <a:pPr marL="635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zh-TW" altLang="en-US" sz="1800" dirty="0">
                <a:latin typeface="Arial"/>
                <a:cs typeface="Arial"/>
                <a:sym typeface="Arial"/>
              </a:rPr>
              <a:t>       向量化的資料處理</a:t>
            </a:r>
            <a:r>
              <a:rPr lang="en-US" altLang="zh-TW" sz="1800" dirty="0">
                <a:latin typeface="Arial"/>
                <a:cs typeface="Arial"/>
                <a:sym typeface="Arial"/>
              </a:rPr>
              <a:t>(</a:t>
            </a:r>
            <a:r>
              <a:rPr lang="zh-TW" altLang="en-US" sz="1800" dirty="0">
                <a:latin typeface="Arial"/>
                <a:cs typeface="Arial"/>
                <a:sym typeface="Arial"/>
              </a:rPr>
              <a:t>用</a:t>
            </a:r>
            <a:r>
              <a:rPr lang="en-US" altLang="zh-TW" sz="1800" dirty="0" err="1">
                <a:latin typeface="Arial"/>
                <a:cs typeface="Arial"/>
                <a:sym typeface="Arial"/>
              </a:rPr>
              <a:t>isin</a:t>
            </a:r>
            <a:r>
              <a:rPr lang="en-US" altLang="zh-TW" sz="1800" dirty="0">
                <a:latin typeface="Arial"/>
                <a:cs typeface="Arial"/>
                <a:sym typeface="Arial"/>
              </a:rPr>
              <a:t>()</a:t>
            </a:r>
            <a:r>
              <a:rPr lang="zh-TW" altLang="en-US" sz="1800" dirty="0">
                <a:latin typeface="Arial"/>
                <a:cs typeface="Arial"/>
                <a:sym typeface="Arial"/>
              </a:rPr>
              <a:t>篩選資料</a:t>
            </a:r>
            <a:r>
              <a:rPr lang="en-US" altLang="zh-TW" sz="1800" dirty="0">
                <a:latin typeface="Arial"/>
                <a:cs typeface="Arial"/>
                <a:sym typeface="Arial"/>
              </a:rPr>
              <a:t>)</a:t>
            </a:r>
          </a:p>
          <a:p>
            <a:pPr marL="635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lang="en-US" altLang="zh-TW" sz="1800" dirty="0">
              <a:latin typeface="Arial"/>
              <a:cs typeface="Arial"/>
              <a:sym typeface="Arial"/>
            </a:endParaRPr>
          </a:p>
          <a:p>
            <a:pPr marL="635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altLang="zh-TW" sz="1800" dirty="0"/>
              <a:t>2.   </a:t>
            </a:r>
            <a:r>
              <a:rPr lang="zh-TW" altLang="en-US" sz="1800" dirty="0"/>
              <a:t>資料過大時應採取什麼方式讓記憶體占用量下降</a:t>
            </a:r>
            <a:r>
              <a:rPr lang="en-US" altLang="zh-TW" sz="1800" dirty="0"/>
              <a:t>?</a:t>
            </a:r>
          </a:p>
          <a:p>
            <a:pPr marL="635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zh-TW" altLang="en-US" sz="1800" dirty="0"/>
              <a:t>      將欄位的型態降級</a:t>
            </a:r>
            <a:endParaRPr lang="en-US" altLang="zh-TW" sz="1800" dirty="0"/>
          </a:p>
          <a:p>
            <a:pPr marL="5207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lang="en-US" altLang="zh-TW" sz="1800" dirty="0"/>
          </a:p>
          <a:p>
            <a:pPr marL="5207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ss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111</Words>
  <Application>Microsoft Office PowerPoint</Application>
  <PresentationFormat>如螢幕大小 (16:9)</PresentationFormat>
  <Paragraphs>17</Paragraphs>
  <Slides>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Barlow</vt:lpstr>
      <vt:lpstr>Microsoft JhengHei</vt:lpstr>
      <vt:lpstr>Basset template</vt:lpstr>
      <vt:lpstr>pandas 效能調校</vt:lpstr>
      <vt:lpstr>作業</vt:lpstr>
      <vt:lpstr>作業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 效能調校</dc:title>
  <cp:lastModifiedBy>惠君 游</cp:lastModifiedBy>
  <cp:revision>2</cp:revision>
  <dcterms:modified xsi:type="dcterms:W3CDTF">2021-02-03T06:50:45Z</dcterms:modified>
</cp:coreProperties>
</file>