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4"/>
  </p:notesMasterIdLst>
  <p:handoutMasterIdLst>
    <p:handoutMasterId r:id="rId105"/>
  </p:handoutMasterIdLst>
  <p:sldIdLst>
    <p:sldId id="256" r:id="rId2"/>
    <p:sldId id="258" r:id="rId3"/>
    <p:sldId id="384" r:id="rId4"/>
    <p:sldId id="377" r:id="rId5"/>
    <p:sldId id="378" r:id="rId6"/>
    <p:sldId id="259" r:id="rId7"/>
    <p:sldId id="260" r:id="rId8"/>
    <p:sldId id="379" r:id="rId9"/>
    <p:sldId id="261" r:id="rId10"/>
    <p:sldId id="380" r:id="rId11"/>
    <p:sldId id="262" r:id="rId12"/>
    <p:sldId id="263" r:id="rId13"/>
    <p:sldId id="385" r:id="rId14"/>
    <p:sldId id="386" r:id="rId15"/>
    <p:sldId id="387" r:id="rId16"/>
    <p:sldId id="388" r:id="rId17"/>
    <p:sldId id="390" r:id="rId18"/>
    <p:sldId id="389" r:id="rId19"/>
    <p:sldId id="391" r:id="rId20"/>
    <p:sldId id="392" r:id="rId21"/>
    <p:sldId id="393" r:id="rId22"/>
    <p:sldId id="395" r:id="rId23"/>
    <p:sldId id="396" r:id="rId24"/>
    <p:sldId id="394" r:id="rId25"/>
    <p:sldId id="397" r:id="rId26"/>
    <p:sldId id="398" r:id="rId27"/>
    <p:sldId id="399" r:id="rId28"/>
    <p:sldId id="400" r:id="rId29"/>
    <p:sldId id="401" r:id="rId30"/>
    <p:sldId id="402" r:id="rId31"/>
    <p:sldId id="403" r:id="rId32"/>
    <p:sldId id="404" r:id="rId33"/>
    <p:sldId id="405" r:id="rId34"/>
    <p:sldId id="445" r:id="rId35"/>
    <p:sldId id="446" r:id="rId36"/>
    <p:sldId id="468"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9" r:id="rId55"/>
    <p:sldId id="464" r:id="rId56"/>
    <p:sldId id="470" r:id="rId57"/>
    <p:sldId id="472" r:id="rId58"/>
    <p:sldId id="471" r:id="rId59"/>
    <p:sldId id="473" r:id="rId60"/>
    <p:sldId id="465" r:id="rId61"/>
    <p:sldId id="474" r:id="rId62"/>
    <p:sldId id="466" r:id="rId63"/>
    <p:sldId id="427" r:id="rId64"/>
    <p:sldId id="428" r:id="rId65"/>
    <p:sldId id="429" r:id="rId66"/>
    <p:sldId id="430" r:id="rId67"/>
    <p:sldId id="431" r:id="rId68"/>
    <p:sldId id="432" r:id="rId69"/>
    <p:sldId id="433" r:id="rId70"/>
    <p:sldId id="434" r:id="rId71"/>
    <p:sldId id="435" r:id="rId72"/>
    <p:sldId id="436" r:id="rId73"/>
    <p:sldId id="437" r:id="rId74"/>
    <p:sldId id="438" r:id="rId75"/>
    <p:sldId id="439" r:id="rId76"/>
    <p:sldId id="440" r:id="rId77"/>
    <p:sldId id="441" r:id="rId78"/>
    <p:sldId id="442" r:id="rId79"/>
    <p:sldId id="443" r:id="rId80"/>
    <p:sldId id="444" r:id="rId81"/>
    <p:sldId id="406" r:id="rId82"/>
    <p:sldId id="407" r:id="rId83"/>
    <p:sldId id="408" r:id="rId84"/>
    <p:sldId id="409" r:id="rId85"/>
    <p:sldId id="410" r:id="rId86"/>
    <p:sldId id="411" r:id="rId87"/>
    <p:sldId id="412" r:id="rId88"/>
    <p:sldId id="413" r:id="rId89"/>
    <p:sldId id="414" r:id="rId90"/>
    <p:sldId id="415" r:id="rId91"/>
    <p:sldId id="416" r:id="rId92"/>
    <p:sldId id="417" r:id="rId93"/>
    <p:sldId id="418" r:id="rId94"/>
    <p:sldId id="419" r:id="rId95"/>
    <p:sldId id="420" r:id="rId96"/>
    <p:sldId id="421" r:id="rId97"/>
    <p:sldId id="422" r:id="rId98"/>
    <p:sldId id="423" r:id="rId99"/>
    <p:sldId id="424" r:id="rId100"/>
    <p:sldId id="425" r:id="rId101"/>
    <p:sldId id="426" r:id="rId102"/>
    <p:sldId id="467" r:id="rId10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Sina"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D6D"/>
    <a:srgbClr val="646464"/>
    <a:srgbClr val="FF0000"/>
    <a:srgbClr val="505050"/>
    <a:srgbClr val="000000"/>
    <a:srgbClr val="4B4B4B"/>
    <a:srgbClr val="BFBFBF"/>
    <a:srgbClr val="A6A6A6"/>
    <a:srgbClr val="D9D9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8" d="100"/>
          <a:sy n="78" d="100"/>
        </p:scale>
        <p:origin x="336" y="54"/>
      </p:cViewPr>
      <p:guideLst/>
    </p:cSldViewPr>
  </p:slideViewPr>
  <p:notesTextViewPr>
    <p:cViewPr>
      <p:scale>
        <a:sx n="3" d="2"/>
        <a:sy n="3" d="2"/>
      </p:scale>
      <p:origin x="0" y="0"/>
    </p:cViewPr>
  </p:notesTextViewPr>
  <p:sorterViewPr>
    <p:cViewPr>
      <p:scale>
        <a:sx n="60" d="100"/>
        <a:sy n="60" d="100"/>
      </p:scale>
      <p:origin x="0" y="-11298"/>
    </p:cViewPr>
  </p:sorterViewPr>
  <p:notesViewPr>
    <p:cSldViewPr snapToGrid="0">
      <p:cViewPr varScale="1">
        <p:scale>
          <a:sx n="67" d="100"/>
          <a:sy n="67" d="100"/>
        </p:scale>
        <p:origin x="2266"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E866F2-C941-4F3C-A227-E04B76B0DE8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EDB81360-5333-4008-A471-85E0145B807A}">
      <dgm:prSet phldrT="[文本]"/>
      <dgm:spPr>
        <a:solidFill>
          <a:srgbClr val="FF6D6D"/>
        </a:solidFill>
      </dgm:spPr>
      <dgm:t>
        <a:bodyPr/>
        <a:lstStyle/>
        <a:p>
          <a:r>
            <a:rPr lang="en-US" altLang="zh-CN" dirty="0" smtClean="0"/>
            <a:t>[0,1000000)</a:t>
          </a:r>
          <a:endParaRPr lang="zh-CN" altLang="en-US" dirty="0"/>
        </a:p>
      </dgm:t>
    </dgm:pt>
    <dgm:pt modelId="{E6F96C98-EBCE-4876-90AD-E1A9A48DFB59}" type="parTrans" cxnId="{E8811ED7-9C23-4BAD-9EFD-9627D202E1FC}">
      <dgm:prSet/>
      <dgm:spPr/>
      <dgm:t>
        <a:bodyPr/>
        <a:lstStyle/>
        <a:p>
          <a:endParaRPr lang="zh-CN" altLang="en-US"/>
        </a:p>
      </dgm:t>
    </dgm:pt>
    <dgm:pt modelId="{A8390DB5-72F4-425C-9E2F-AC2484773E36}" type="sibTrans" cxnId="{E8811ED7-9C23-4BAD-9EFD-9627D202E1FC}">
      <dgm:prSet/>
      <dgm:spPr/>
      <dgm:t>
        <a:bodyPr/>
        <a:lstStyle/>
        <a:p>
          <a:endParaRPr lang="zh-CN" altLang="en-US"/>
        </a:p>
      </dgm:t>
    </dgm:pt>
    <dgm:pt modelId="{86EA89EE-5479-4F72-9E2B-63C7ABE372DD}">
      <dgm:prSet phldrT="[文本]"/>
      <dgm:spPr>
        <a:solidFill>
          <a:srgbClr val="FF6D6D"/>
        </a:solidFill>
      </dgm:spPr>
      <dgm:t>
        <a:bodyPr/>
        <a:lstStyle/>
        <a:p>
          <a:r>
            <a:rPr lang="en-US" altLang="zh-CN" dirty="0" smtClean="0"/>
            <a:t>[0,500000)</a:t>
          </a:r>
          <a:endParaRPr lang="zh-CN" altLang="en-US" dirty="0"/>
        </a:p>
      </dgm:t>
    </dgm:pt>
    <dgm:pt modelId="{782E2E7D-E1AF-439F-BD32-CFD7C6C91210}" type="parTrans" cxnId="{BBD20AB4-1FD9-4971-A595-16553DBBD708}">
      <dgm:prSet/>
      <dgm:spPr/>
      <dgm:t>
        <a:bodyPr/>
        <a:lstStyle/>
        <a:p>
          <a:endParaRPr lang="zh-CN" altLang="en-US"/>
        </a:p>
      </dgm:t>
    </dgm:pt>
    <dgm:pt modelId="{58ECD6A6-0DAA-4C50-A336-A1E3A5265847}" type="sibTrans" cxnId="{BBD20AB4-1FD9-4971-A595-16553DBBD708}">
      <dgm:prSet/>
      <dgm:spPr/>
      <dgm:t>
        <a:bodyPr/>
        <a:lstStyle/>
        <a:p>
          <a:endParaRPr lang="zh-CN" altLang="en-US"/>
        </a:p>
      </dgm:t>
    </dgm:pt>
    <dgm:pt modelId="{5B77A009-3AC8-49CD-B33A-B7D1F147FAAF}">
      <dgm:prSet phldrT="[文本]"/>
      <dgm:spPr>
        <a:solidFill>
          <a:srgbClr val="FF6D6D"/>
        </a:solidFill>
      </dgm:spPr>
      <dgm:t>
        <a:bodyPr/>
        <a:lstStyle/>
        <a:p>
          <a:r>
            <a:rPr lang="en-US" altLang="zh-CN" dirty="0" smtClean="0"/>
            <a:t>[0,250000)</a:t>
          </a:r>
          <a:endParaRPr lang="zh-CN" altLang="en-US" dirty="0"/>
        </a:p>
      </dgm:t>
    </dgm:pt>
    <dgm:pt modelId="{FC7701EE-ECD8-42F5-906A-3F345E7B9562}" type="parTrans" cxnId="{C8E618B5-582E-4C0C-B688-B401ABC260A7}">
      <dgm:prSet/>
      <dgm:spPr/>
      <dgm:t>
        <a:bodyPr/>
        <a:lstStyle/>
        <a:p>
          <a:endParaRPr lang="zh-CN" altLang="en-US"/>
        </a:p>
      </dgm:t>
    </dgm:pt>
    <dgm:pt modelId="{D9E5FD7E-7DC9-4BF7-845C-379E78E26E5D}" type="sibTrans" cxnId="{C8E618B5-582E-4C0C-B688-B401ABC260A7}">
      <dgm:prSet/>
      <dgm:spPr/>
      <dgm:t>
        <a:bodyPr/>
        <a:lstStyle/>
        <a:p>
          <a:endParaRPr lang="zh-CN" altLang="en-US"/>
        </a:p>
      </dgm:t>
    </dgm:pt>
    <dgm:pt modelId="{23348F30-13AA-4064-8359-B976455A1795}">
      <dgm:prSet phldrT="[文本]"/>
      <dgm:spPr>
        <a:solidFill>
          <a:srgbClr val="FF6D6D"/>
        </a:solidFill>
      </dgm:spPr>
      <dgm:t>
        <a:bodyPr/>
        <a:lstStyle/>
        <a:p>
          <a:r>
            <a:rPr lang="en-US" altLang="zh-CN" dirty="0" smtClean="0">
              <a:solidFill>
                <a:srgbClr val="FFFFFF"/>
              </a:solidFill>
            </a:rPr>
            <a:t>[250001, 500000)</a:t>
          </a:r>
          <a:endParaRPr lang="zh-CN" altLang="en-US" dirty="0">
            <a:solidFill>
              <a:srgbClr val="FFFFFF"/>
            </a:solidFill>
          </a:endParaRPr>
        </a:p>
      </dgm:t>
    </dgm:pt>
    <dgm:pt modelId="{62542DEC-F673-4AA6-89D4-545EE3097A61}" type="parTrans" cxnId="{43D59112-DCAE-41C7-A466-657B9C3B2A8A}">
      <dgm:prSet/>
      <dgm:spPr/>
      <dgm:t>
        <a:bodyPr/>
        <a:lstStyle/>
        <a:p>
          <a:endParaRPr lang="zh-CN" altLang="en-US"/>
        </a:p>
      </dgm:t>
    </dgm:pt>
    <dgm:pt modelId="{99D2062D-2BA1-4D36-BDE0-F464BC65CC3F}" type="sibTrans" cxnId="{43D59112-DCAE-41C7-A466-657B9C3B2A8A}">
      <dgm:prSet/>
      <dgm:spPr/>
      <dgm:t>
        <a:bodyPr/>
        <a:lstStyle/>
        <a:p>
          <a:endParaRPr lang="zh-CN" altLang="en-US"/>
        </a:p>
      </dgm:t>
    </dgm:pt>
    <dgm:pt modelId="{C6C1CD41-A06B-4EEA-A5D6-ED540541118D}">
      <dgm:prSet phldrT="[文本]"/>
      <dgm:spPr>
        <a:solidFill>
          <a:srgbClr val="FF6D6D"/>
        </a:solidFill>
      </dgm:spPr>
      <dgm:t>
        <a:bodyPr/>
        <a:lstStyle/>
        <a:p>
          <a:r>
            <a:rPr lang="en-US" altLang="zh-CN" dirty="0" smtClean="0">
              <a:solidFill>
                <a:srgbClr val="FFFFFF"/>
              </a:solidFill>
            </a:rPr>
            <a:t>[500001,1000000)</a:t>
          </a:r>
          <a:endParaRPr lang="zh-CN" altLang="en-US" dirty="0">
            <a:solidFill>
              <a:srgbClr val="FFFFFF"/>
            </a:solidFill>
          </a:endParaRPr>
        </a:p>
      </dgm:t>
    </dgm:pt>
    <dgm:pt modelId="{DA04A11D-DFD4-47B6-B7A7-CE5763A1545B}" type="parTrans" cxnId="{B27C087A-780E-47DB-BAA6-093D3A4F987F}">
      <dgm:prSet/>
      <dgm:spPr/>
      <dgm:t>
        <a:bodyPr/>
        <a:lstStyle/>
        <a:p>
          <a:endParaRPr lang="zh-CN" altLang="en-US"/>
        </a:p>
      </dgm:t>
    </dgm:pt>
    <dgm:pt modelId="{03890981-A852-4838-A32D-AB54C740E37F}" type="sibTrans" cxnId="{B27C087A-780E-47DB-BAA6-093D3A4F987F}">
      <dgm:prSet/>
      <dgm:spPr/>
      <dgm:t>
        <a:bodyPr/>
        <a:lstStyle/>
        <a:p>
          <a:endParaRPr lang="zh-CN" altLang="en-US"/>
        </a:p>
      </dgm:t>
    </dgm:pt>
    <dgm:pt modelId="{877308C6-A1E6-4EA7-AE9E-16BA5B9A400B}">
      <dgm:prSet phldrT="[文本]"/>
      <dgm:spPr>
        <a:solidFill>
          <a:srgbClr val="FF6D6D"/>
        </a:solidFill>
      </dgm:spPr>
      <dgm:t>
        <a:bodyPr/>
        <a:lstStyle/>
        <a:p>
          <a:r>
            <a:rPr lang="en-US" altLang="zh-CN" dirty="0" smtClean="0"/>
            <a:t>[500001,750000)</a:t>
          </a:r>
          <a:endParaRPr lang="zh-CN" altLang="en-US" dirty="0"/>
        </a:p>
      </dgm:t>
    </dgm:pt>
    <dgm:pt modelId="{4C41280A-55B8-4762-8C9F-18D7D4AAC75F}" type="parTrans" cxnId="{4AAE2EF7-5D56-4071-9410-1BF5C48234E8}">
      <dgm:prSet/>
      <dgm:spPr/>
      <dgm:t>
        <a:bodyPr/>
        <a:lstStyle/>
        <a:p>
          <a:endParaRPr lang="zh-CN" altLang="en-US"/>
        </a:p>
      </dgm:t>
    </dgm:pt>
    <dgm:pt modelId="{82089910-5090-448F-8339-651E0655E10D}" type="sibTrans" cxnId="{4AAE2EF7-5D56-4071-9410-1BF5C48234E8}">
      <dgm:prSet/>
      <dgm:spPr/>
      <dgm:t>
        <a:bodyPr/>
        <a:lstStyle/>
        <a:p>
          <a:endParaRPr lang="zh-CN" altLang="en-US"/>
        </a:p>
      </dgm:t>
    </dgm:pt>
    <dgm:pt modelId="{4A8C0CCC-392D-49F3-8AAE-441C87857715}">
      <dgm:prSet phldrT="[文本]"/>
      <dgm:spPr>
        <a:solidFill>
          <a:srgbClr val="FF6D6D"/>
        </a:solidFill>
      </dgm:spPr>
      <dgm:t>
        <a:bodyPr/>
        <a:lstStyle/>
        <a:p>
          <a:r>
            <a:rPr lang="en-US" altLang="zh-CN" dirty="0" smtClean="0"/>
            <a:t>[750001,1000000)</a:t>
          </a:r>
          <a:endParaRPr lang="zh-CN" altLang="en-US" dirty="0"/>
        </a:p>
      </dgm:t>
    </dgm:pt>
    <dgm:pt modelId="{2A5D090E-5F23-4EE7-AAB1-14ED1B99C8EF}" type="parTrans" cxnId="{53278B4D-E50F-4310-8F77-55A0FC7C3B00}">
      <dgm:prSet/>
      <dgm:spPr/>
      <dgm:t>
        <a:bodyPr/>
        <a:lstStyle/>
        <a:p>
          <a:endParaRPr lang="zh-CN" altLang="en-US"/>
        </a:p>
      </dgm:t>
    </dgm:pt>
    <dgm:pt modelId="{41DDA872-2D2B-460A-93F0-8FAE03B703BC}" type="sibTrans" cxnId="{53278B4D-E50F-4310-8F77-55A0FC7C3B00}">
      <dgm:prSet/>
      <dgm:spPr/>
      <dgm:t>
        <a:bodyPr/>
        <a:lstStyle/>
        <a:p>
          <a:endParaRPr lang="zh-CN" altLang="en-US"/>
        </a:p>
      </dgm:t>
    </dgm:pt>
    <dgm:pt modelId="{DFC52BC7-773D-485A-AAF6-6E673D4CB6B9}" type="pres">
      <dgm:prSet presAssocID="{34E866F2-C941-4F3C-A227-E04B76B0DE8E}" presName="mainComposite" presStyleCnt="0">
        <dgm:presLayoutVars>
          <dgm:chPref val="1"/>
          <dgm:dir/>
          <dgm:animOne val="branch"/>
          <dgm:animLvl val="lvl"/>
          <dgm:resizeHandles val="exact"/>
        </dgm:presLayoutVars>
      </dgm:prSet>
      <dgm:spPr/>
      <dgm:t>
        <a:bodyPr/>
        <a:lstStyle/>
        <a:p>
          <a:endParaRPr lang="zh-CN" altLang="en-US"/>
        </a:p>
      </dgm:t>
    </dgm:pt>
    <dgm:pt modelId="{89DA7B94-6CDE-4EC8-AC78-04FEFA565EFC}" type="pres">
      <dgm:prSet presAssocID="{34E866F2-C941-4F3C-A227-E04B76B0DE8E}" presName="hierFlow" presStyleCnt="0"/>
      <dgm:spPr/>
    </dgm:pt>
    <dgm:pt modelId="{D78BA376-EBA7-42B9-9A69-D939EC35685B}" type="pres">
      <dgm:prSet presAssocID="{34E866F2-C941-4F3C-A227-E04B76B0DE8E}" presName="hierChild1" presStyleCnt="0">
        <dgm:presLayoutVars>
          <dgm:chPref val="1"/>
          <dgm:animOne val="branch"/>
          <dgm:animLvl val="lvl"/>
        </dgm:presLayoutVars>
      </dgm:prSet>
      <dgm:spPr/>
    </dgm:pt>
    <dgm:pt modelId="{52123788-B78E-4F5F-AD40-C730FFE07473}" type="pres">
      <dgm:prSet presAssocID="{EDB81360-5333-4008-A471-85E0145B807A}" presName="Name14" presStyleCnt="0"/>
      <dgm:spPr/>
    </dgm:pt>
    <dgm:pt modelId="{E4C1B22A-8B34-4930-A821-645129B2D15C}" type="pres">
      <dgm:prSet presAssocID="{EDB81360-5333-4008-A471-85E0145B807A}" presName="level1Shape" presStyleLbl="node0" presStyleIdx="0" presStyleCnt="1">
        <dgm:presLayoutVars>
          <dgm:chPref val="3"/>
        </dgm:presLayoutVars>
      </dgm:prSet>
      <dgm:spPr/>
      <dgm:t>
        <a:bodyPr/>
        <a:lstStyle/>
        <a:p>
          <a:endParaRPr lang="zh-CN" altLang="en-US"/>
        </a:p>
      </dgm:t>
    </dgm:pt>
    <dgm:pt modelId="{8E41ADFB-4CF8-4673-A621-BE33A419D0B7}" type="pres">
      <dgm:prSet presAssocID="{EDB81360-5333-4008-A471-85E0145B807A}" presName="hierChild2" presStyleCnt="0"/>
      <dgm:spPr/>
    </dgm:pt>
    <dgm:pt modelId="{A3BF97D0-BEC5-49C3-AC40-BD44D29D7E5F}" type="pres">
      <dgm:prSet presAssocID="{782E2E7D-E1AF-439F-BD32-CFD7C6C91210}" presName="Name19" presStyleLbl="parChTrans1D2" presStyleIdx="0" presStyleCnt="2"/>
      <dgm:spPr/>
      <dgm:t>
        <a:bodyPr/>
        <a:lstStyle/>
        <a:p>
          <a:endParaRPr lang="zh-CN" altLang="en-US"/>
        </a:p>
      </dgm:t>
    </dgm:pt>
    <dgm:pt modelId="{AF7866D8-060F-4FC4-BAB8-CA1B4DD0D063}" type="pres">
      <dgm:prSet presAssocID="{86EA89EE-5479-4F72-9E2B-63C7ABE372DD}" presName="Name21" presStyleCnt="0"/>
      <dgm:spPr/>
    </dgm:pt>
    <dgm:pt modelId="{846B5449-7A12-4657-B0C1-91C95734F66F}" type="pres">
      <dgm:prSet presAssocID="{86EA89EE-5479-4F72-9E2B-63C7ABE372DD}" presName="level2Shape" presStyleLbl="node2" presStyleIdx="0" presStyleCnt="2"/>
      <dgm:spPr/>
      <dgm:t>
        <a:bodyPr/>
        <a:lstStyle/>
        <a:p>
          <a:endParaRPr lang="zh-CN" altLang="en-US"/>
        </a:p>
      </dgm:t>
    </dgm:pt>
    <dgm:pt modelId="{A0B5C569-E45A-4EF6-9787-281BAFE349D7}" type="pres">
      <dgm:prSet presAssocID="{86EA89EE-5479-4F72-9E2B-63C7ABE372DD}" presName="hierChild3" presStyleCnt="0"/>
      <dgm:spPr/>
    </dgm:pt>
    <dgm:pt modelId="{707B09E7-1917-4269-A026-796FB990C7F9}" type="pres">
      <dgm:prSet presAssocID="{FC7701EE-ECD8-42F5-906A-3F345E7B9562}" presName="Name19" presStyleLbl="parChTrans1D3" presStyleIdx="0" presStyleCnt="4"/>
      <dgm:spPr/>
      <dgm:t>
        <a:bodyPr/>
        <a:lstStyle/>
        <a:p>
          <a:endParaRPr lang="zh-CN" altLang="en-US"/>
        </a:p>
      </dgm:t>
    </dgm:pt>
    <dgm:pt modelId="{9DCA1339-0031-4C3C-8626-09907F5059B8}" type="pres">
      <dgm:prSet presAssocID="{5B77A009-3AC8-49CD-B33A-B7D1F147FAAF}" presName="Name21" presStyleCnt="0"/>
      <dgm:spPr/>
    </dgm:pt>
    <dgm:pt modelId="{7923F5B1-05FE-453B-895A-A2A75F2378CF}" type="pres">
      <dgm:prSet presAssocID="{5B77A009-3AC8-49CD-B33A-B7D1F147FAAF}" presName="level2Shape" presStyleLbl="node3" presStyleIdx="0" presStyleCnt="4"/>
      <dgm:spPr/>
      <dgm:t>
        <a:bodyPr/>
        <a:lstStyle/>
        <a:p>
          <a:endParaRPr lang="zh-CN" altLang="en-US"/>
        </a:p>
      </dgm:t>
    </dgm:pt>
    <dgm:pt modelId="{D8AA97C9-5181-4DB2-AE4A-6FDF36597F12}" type="pres">
      <dgm:prSet presAssocID="{5B77A009-3AC8-49CD-B33A-B7D1F147FAAF}" presName="hierChild3" presStyleCnt="0"/>
      <dgm:spPr/>
    </dgm:pt>
    <dgm:pt modelId="{EFB8EC08-C7BC-4DE6-9611-CD41E3C379AC}" type="pres">
      <dgm:prSet presAssocID="{62542DEC-F673-4AA6-89D4-545EE3097A61}" presName="Name19" presStyleLbl="parChTrans1D3" presStyleIdx="1" presStyleCnt="4"/>
      <dgm:spPr/>
      <dgm:t>
        <a:bodyPr/>
        <a:lstStyle/>
        <a:p>
          <a:endParaRPr lang="zh-CN" altLang="en-US"/>
        </a:p>
      </dgm:t>
    </dgm:pt>
    <dgm:pt modelId="{0FE9ABE6-09AF-49F1-8440-91F952C5B065}" type="pres">
      <dgm:prSet presAssocID="{23348F30-13AA-4064-8359-B976455A1795}" presName="Name21" presStyleCnt="0"/>
      <dgm:spPr/>
    </dgm:pt>
    <dgm:pt modelId="{E4CC954E-6B7E-44B4-98B0-551287F26433}" type="pres">
      <dgm:prSet presAssocID="{23348F30-13AA-4064-8359-B976455A1795}" presName="level2Shape" presStyleLbl="node3" presStyleIdx="1" presStyleCnt="4"/>
      <dgm:spPr/>
      <dgm:t>
        <a:bodyPr/>
        <a:lstStyle/>
        <a:p>
          <a:endParaRPr lang="zh-CN" altLang="en-US"/>
        </a:p>
      </dgm:t>
    </dgm:pt>
    <dgm:pt modelId="{7BCC5A49-55C6-4F23-A9A0-EA6675B3B1C2}" type="pres">
      <dgm:prSet presAssocID="{23348F30-13AA-4064-8359-B976455A1795}" presName="hierChild3" presStyleCnt="0"/>
      <dgm:spPr/>
    </dgm:pt>
    <dgm:pt modelId="{3974C20F-A9FD-45C2-8BDB-CB695BD07C61}" type="pres">
      <dgm:prSet presAssocID="{DA04A11D-DFD4-47B6-B7A7-CE5763A1545B}" presName="Name19" presStyleLbl="parChTrans1D2" presStyleIdx="1" presStyleCnt="2"/>
      <dgm:spPr/>
      <dgm:t>
        <a:bodyPr/>
        <a:lstStyle/>
        <a:p>
          <a:endParaRPr lang="zh-CN" altLang="en-US"/>
        </a:p>
      </dgm:t>
    </dgm:pt>
    <dgm:pt modelId="{F83B6DE8-86E2-4689-B977-BC15351C6E05}" type="pres">
      <dgm:prSet presAssocID="{C6C1CD41-A06B-4EEA-A5D6-ED540541118D}" presName="Name21" presStyleCnt="0"/>
      <dgm:spPr/>
    </dgm:pt>
    <dgm:pt modelId="{85AB9D5D-7749-4156-81D5-B70D6D5AE45B}" type="pres">
      <dgm:prSet presAssocID="{C6C1CD41-A06B-4EEA-A5D6-ED540541118D}" presName="level2Shape" presStyleLbl="node2" presStyleIdx="1" presStyleCnt="2"/>
      <dgm:spPr/>
      <dgm:t>
        <a:bodyPr/>
        <a:lstStyle/>
        <a:p>
          <a:endParaRPr lang="zh-CN" altLang="en-US"/>
        </a:p>
      </dgm:t>
    </dgm:pt>
    <dgm:pt modelId="{8EEB79CB-33FB-48F7-94D1-560D49AE6713}" type="pres">
      <dgm:prSet presAssocID="{C6C1CD41-A06B-4EEA-A5D6-ED540541118D}" presName="hierChild3" presStyleCnt="0"/>
      <dgm:spPr/>
    </dgm:pt>
    <dgm:pt modelId="{A301574F-7B4A-4DDF-9C64-1BB347F79EF9}" type="pres">
      <dgm:prSet presAssocID="{4C41280A-55B8-4762-8C9F-18D7D4AAC75F}" presName="Name19" presStyleLbl="parChTrans1D3" presStyleIdx="2" presStyleCnt="4"/>
      <dgm:spPr/>
      <dgm:t>
        <a:bodyPr/>
        <a:lstStyle/>
        <a:p>
          <a:endParaRPr lang="zh-CN" altLang="en-US"/>
        </a:p>
      </dgm:t>
    </dgm:pt>
    <dgm:pt modelId="{235C1B2F-13DC-47E2-88AE-A69161D6C616}" type="pres">
      <dgm:prSet presAssocID="{877308C6-A1E6-4EA7-AE9E-16BA5B9A400B}" presName="Name21" presStyleCnt="0"/>
      <dgm:spPr/>
    </dgm:pt>
    <dgm:pt modelId="{1BADA0BE-435E-4BDC-82D9-8455F6523D39}" type="pres">
      <dgm:prSet presAssocID="{877308C6-A1E6-4EA7-AE9E-16BA5B9A400B}" presName="level2Shape" presStyleLbl="node3" presStyleIdx="2" presStyleCnt="4"/>
      <dgm:spPr/>
      <dgm:t>
        <a:bodyPr/>
        <a:lstStyle/>
        <a:p>
          <a:endParaRPr lang="zh-CN" altLang="en-US"/>
        </a:p>
      </dgm:t>
    </dgm:pt>
    <dgm:pt modelId="{C8E461BB-33C3-4FBF-BA40-D99B10735A39}" type="pres">
      <dgm:prSet presAssocID="{877308C6-A1E6-4EA7-AE9E-16BA5B9A400B}" presName="hierChild3" presStyleCnt="0"/>
      <dgm:spPr/>
    </dgm:pt>
    <dgm:pt modelId="{DE3BD5C1-7CA3-4CA0-867C-B2902A6EEA4A}" type="pres">
      <dgm:prSet presAssocID="{2A5D090E-5F23-4EE7-AAB1-14ED1B99C8EF}" presName="Name19" presStyleLbl="parChTrans1D3" presStyleIdx="3" presStyleCnt="4"/>
      <dgm:spPr/>
      <dgm:t>
        <a:bodyPr/>
        <a:lstStyle/>
        <a:p>
          <a:endParaRPr lang="zh-CN" altLang="en-US"/>
        </a:p>
      </dgm:t>
    </dgm:pt>
    <dgm:pt modelId="{791C2303-A583-40AE-9510-42012D3E492A}" type="pres">
      <dgm:prSet presAssocID="{4A8C0CCC-392D-49F3-8AAE-441C87857715}" presName="Name21" presStyleCnt="0"/>
      <dgm:spPr/>
    </dgm:pt>
    <dgm:pt modelId="{00786723-05F4-4D2D-9B11-591E32996B66}" type="pres">
      <dgm:prSet presAssocID="{4A8C0CCC-392D-49F3-8AAE-441C87857715}" presName="level2Shape" presStyleLbl="node3" presStyleIdx="3" presStyleCnt="4"/>
      <dgm:spPr/>
      <dgm:t>
        <a:bodyPr/>
        <a:lstStyle/>
        <a:p>
          <a:endParaRPr lang="zh-CN" altLang="en-US"/>
        </a:p>
      </dgm:t>
    </dgm:pt>
    <dgm:pt modelId="{F696B970-19C1-438E-8BCA-103748747540}" type="pres">
      <dgm:prSet presAssocID="{4A8C0CCC-392D-49F3-8AAE-441C87857715}" presName="hierChild3" presStyleCnt="0"/>
      <dgm:spPr/>
    </dgm:pt>
    <dgm:pt modelId="{E213E3C9-0CBF-4F6D-BB9C-18D54085B528}" type="pres">
      <dgm:prSet presAssocID="{34E866F2-C941-4F3C-A227-E04B76B0DE8E}" presName="bgShapesFlow" presStyleCnt="0"/>
      <dgm:spPr/>
    </dgm:pt>
  </dgm:ptLst>
  <dgm:cxnLst>
    <dgm:cxn modelId="{02EEC346-5FA0-4CBB-8EEA-A16D8B950A8B}" type="presOf" srcId="{C6C1CD41-A06B-4EEA-A5D6-ED540541118D}" destId="{85AB9D5D-7749-4156-81D5-B70D6D5AE45B}" srcOrd="0" destOrd="0" presId="urn:microsoft.com/office/officeart/2005/8/layout/hierarchy6"/>
    <dgm:cxn modelId="{79FC0367-8A09-42E5-8EBF-9AB28C40025A}" type="presOf" srcId="{34E866F2-C941-4F3C-A227-E04B76B0DE8E}" destId="{DFC52BC7-773D-485A-AAF6-6E673D4CB6B9}" srcOrd="0" destOrd="0" presId="urn:microsoft.com/office/officeart/2005/8/layout/hierarchy6"/>
    <dgm:cxn modelId="{BBD20AB4-1FD9-4971-A595-16553DBBD708}" srcId="{EDB81360-5333-4008-A471-85E0145B807A}" destId="{86EA89EE-5479-4F72-9E2B-63C7ABE372DD}" srcOrd="0" destOrd="0" parTransId="{782E2E7D-E1AF-439F-BD32-CFD7C6C91210}" sibTransId="{58ECD6A6-0DAA-4C50-A336-A1E3A5265847}"/>
    <dgm:cxn modelId="{A4293733-5EA0-4068-A073-FAA58519DC24}" type="presOf" srcId="{4A8C0CCC-392D-49F3-8AAE-441C87857715}" destId="{00786723-05F4-4D2D-9B11-591E32996B66}" srcOrd="0" destOrd="0" presId="urn:microsoft.com/office/officeart/2005/8/layout/hierarchy6"/>
    <dgm:cxn modelId="{4AAE2EF7-5D56-4071-9410-1BF5C48234E8}" srcId="{C6C1CD41-A06B-4EEA-A5D6-ED540541118D}" destId="{877308C6-A1E6-4EA7-AE9E-16BA5B9A400B}" srcOrd="0" destOrd="0" parTransId="{4C41280A-55B8-4762-8C9F-18D7D4AAC75F}" sibTransId="{82089910-5090-448F-8339-651E0655E10D}"/>
    <dgm:cxn modelId="{7BA40E14-C9B6-4086-99D5-03A4BEAFA012}" type="presOf" srcId="{5B77A009-3AC8-49CD-B33A-B7D1F147FAAF}" destId="{7923F5B1-05FE-453B-895A-A2A75F2378CF}" srcOrd="0" destOrd="0" presId="urn:microsoft.com/office/officeart/2005/8/layout/hierarchy6"/>
    <dgm:cxn modelId="{CFFC44A4-7592-484A-B42A-CC8535635490}" type="presOf" srcId="{62542DEC-F673-4AA6-89D4-545EE3097A61}" destId="{EFB8EC08-C7BC-4DE6-9611-CD41E3C379AC}" srcOrd="0" destOrd="0" presId="urn:microsoft.com/office/officeart/2005/8/layout/hierarchy6"/>
    <dgm:cxn modelId="{E8811ED7-9C23-4BAD-9EFD-9627D202E1FC}" srcId="{34E866F2-C941-4F3C-A227-E04B76B0DE8E}" destId="{EDB81360-5333-4008-A471-85E0145B807A}" srcOrd="0" destOrd="0" parTransId="{E6F96C98-EBCE-4876-90AD-E1A9A48DFB59}" sibTransId="{A8390DB5-72F4-425C-9E2F-AC2484773E36}"/>
    <dgm:cxn modelId="{C3AAE99E-C2CC-4D6D-B741-4FF6AEBD71E9}" type="presOf" srcId="{FC7701EE-ECD8-42F5-906A-3F345E7B9562}" destId="{707B09E7-1917-4269-A026-796FB990C7F9}" srcOrd="0" destOrd="0" presId="urn:microsoft.com/office/officeart/2005/8/layout/hierarchy6"/>
    <dgm:cxn modelId="{4E968E2B-3EFC-45EA-AB07-7D3DB861A4ED}" type="presOf" srcId="{86EA89EE-5479-4F72-9E2B-63C7ABE372DD}" destId="{846B5449-7A12-4657-B0C1-91C95734F66F}" srcOrd="0" destOrd="0" presId="urn:microsoft.com/office/officeart/2005/8/layout/hierarchy6"/>
    <dgm:cxn modelId="{E7EB12F6-6E92-4C8C-9FE8-AF359ACB4297}" type="presOf" srcId="{EDB81360-5333-4008-A471-85E0145B807A}" destId="{E4C1B22A-8B34-4930-A821-645129B2D15C}" srcOrd="0" destOrd="0" presId="urn:microsoft.com/office/officeart/2005/8/layout/hierarchy6"/>
    <dgm:cxn modelId="{41560362-1D65-4FBF-973C-CE62B509F264}" type="presOf" srcId="{782E2E7D-E1AF-439F-BD32-CFD7C6C91210}" destId="{A3BF97D0-BEC5-49C3-AC40-BD44D29D7E5F}" srcOrd="0" destOrd="0" presId="urn:microsoft.com/office/officeart/2005/8/layout/hierarchy6"/>
    <dgm:cxn modelId="{18B11D46-E8AA-48DB-B8A5-8E295455A501}" type="presOf" srcId="{DA04A11D-DFD4-47B6-B7A7-CE5763A1545B}" destId="{3974C20F-A9FD-45C2-8BDB-CB695BD07C61}" srcOrd="0" destOrd="0" presId="urn:microsoft.com/office/officeart/2005/8/layout/hierarchy6"/>
    <dgm:cxn modelId="{B27C087A-780E-47DB-BAA6-093D3A4F987F}" srcId="{EDB81360-5333-4008-A471-85E0145B807A}" destId="{C6C1CD41-A06B-4EEA-A5D6-ED540541118D}" srcOrd="1" destOrd="0" parTransId="{DA04A11D-DFD4-47B6-B7A7-CE5763A1545B}" sibTransId="{03890981-A852-4838-A32D-AB54C740E37F}"/>
    <dgm:cxn modelId="{43D59112-DCAE-41C7-A466-657B9C3B2A8A}" srcId="{86EA89EE-5479-4F72-9E2B-63C7ABE372DD}" destId="{23348F30-13AA-4064-8359-B976455A1795}" srcOrd="1" destOrd="0" parTransId="{62542DEC-F673-4AA6-89D4-545EE3097A61}" sibTransId="{99D2062D-2BA1-4D36-BDE0-F464BC65CC3F}"/>
    <dgm:cxn modelId="{33B13868-3AAA-447A-AEE9-98D6957A2CED}" type="presOf" srcId="{23348F30-13AA-4064-8359-B976455A1795}" destId="{E4CC954E-6B7E-44B4-98B0-551287F26433}" srcOrd="0" destOrd="0" presId="urn:microsoft.com/office/officeart/2005/8/layout/hierarchy6"/>
    <dgm:cxn modelId="{C8E618B5-582E-4C0C-B688-B401ABC260A7}" srcId="{86EA89EE-5479-4F72-9E2B-63C7ABE372DD}" destId="{5B77A009-3AC8-49CD-B33A-B7D1F147FAAF}" srcOrd="0" destOrd="0" parTransId="{FC7701EE-ECD8-42F5-906A-3F345E7B9562}" sibTransId="{D9E5FD7E-7DC9-4BF7-845C-379E78E26E5D}"/>
    <dgm:cxn modelId="{14FD15A4-C72E-4677-9220-E6162EACF088}" type="presOf" srcId="{2A5D090E-5F23-4EE7-AAB1-14ED1B99C8EF}" destId="{DE3BD5C1-7CA3-4CA0-867C-B2902A6EEA4A}" srcOrd="0" destOrd="0" presId="urn:microsoft.com/office/officeart/2005/8/layout/hierarchy6"/>
    <dgm:cxn modelId="{53278B4D-E50F-4310-8F77-55A0FC7C3B00}" srcId="{C6C1CD41-A06B-4EEA-A5D6-ED540541118D}" destId="{4A8C0CCC-392D-49F3-8AAE-441C87857715}" srcOrd="1" destOrd="0" parTransId="{2A5D090E-5F23-4EE7-AAB1-14ED1B99C8EF}" sibTransId="{41DDA872-2D2B-460A-93F0-8FAE03B703BC}"/>
    <dgm:cxn modelId="{959FF4F4-CA6F-4A15-9FCE-193774F6B2E8}" type="presOf" srcId="{877308C6-A1E6-4EA7-AE9E-16BA5B9A400B}" destId="{1BADA0BE-435E-4BDC-82D9-8455F6523D39}" srcOrd="0" destOrd="0" presId="urn:microsoft.com/office/officeart/2005/8/layout/hierarchy6"/>
    <dgm:cxn modelId="{83DDEA9F-8582-4EBF-9707-0B18685BB42B}" type="presOf" srcId="{4C41280A-55B8-4762-8C9F-18D7D4AAC75F}" destId="{A301574F-7B4A-4DDF-9C64-1BB347F79EF9}" srcOrd="0" destOrd="0" presId="urn:microsoft.com/office/officeart/2005/8/layout/hierarchy6"/>
    <dgm:cxn modelId="{6FFF3219-A347-4C74-AB0E-5B6EEEB6EEAC}" type="presParOf" srcId="{DFC52BC7-773D-485A-AAF6-6E673D4CB6B9}" destId="{89DA7B94-6CDE-4EC8-AC78-04FEFA565EFC}" srcOrd="0" destOrd="0" presId="urn:microsoft.com/office/officeart/2005/8/layout/hierarchy6"/>
    <dgm:cxn modelId="{EF3D8EDA-208A-4B28-BE4F-5305D3BDD9CE}" type="presParOf" srcId="{89DA7B94-6CDE-4EC8-AC78-04FEFA565EFC}" destId="{D78BA376-EBA7-42B9-9A69-D939EC35685B}" srcOrd="0" destOrd="0" presId="urn:microsoft.com/office/officeart/2005/8/layout/hierarchy6"/>
    <dgm:cxn modelId="{9D11C020-E86A-4F23-B050-943CE304BD9D}" type="presParOf" srcId="{D78BA376-EBA7-42B9-9A69-D939EC35685B}" destId="{52123788-B78E-4F5F-AD40-C730FFE07473}" srcOrd="0" destOrd="0" presId="urn:microsoft.com/office/officeart/2005/8/layout/hierarchy6"/>
    <dgm:cxn modelId="{3955C071-946D-4E43-8986-F3EEFE638252}" type="presParOf" srcId="{52123788-B78E-4F5F-AD40-C730FFE07473}" destId="{E4C1B22A-8B34-4930-A821-645129B2D15C}" srcOrd="0" destOrd="0" presId="urn:microsoft.com/office/officeart/2005/8/layout/hierarchy6"/>
    <dgm:cxn modelId="{64AC7C2F-49B1-4FEA-A27C-10CEAFD6032F}" type="presParOf" srcId="{52123788-B78E-4F5F-AD40-C730FFE07473}" destId="{8E41ADFB-4CF8-4673-A621-BE33A419D0B7}" srcOrd="1" destOrd="0" presId="urn:microsoft.com/office/officeart/2005/8/layout/hierarchy6"/>
    <dgm:cxn modelId="{310AAF07-3477-414A-B3F3-08FB8E89CBD3}" type="presParOf" srcId="{8E41ADFB-4CF8-4673-A621-BE33A419D0B7}" destId="{A3BF97D0-BEC5-49C3-AC40-BD44D29D7E5F}" srcOrd="0" destOrd="0" presId="urn:microsoft.com/office/officeart/2005/8/layout/hierarchy6"/>
    <dgm:cxn modelId="{C4E18880-976B-46D5-BD2D-8BBFFBE3BAFE}" type="presParOf" srcId="{8E41ADFB-4CF8-4673-A621-BE33A419D0B7}" destId="{AF7866D8-060F-4FC4-BAB8-CA1B4DD0D063}" srcOrd="1" destOrd="0" presId="urn:microsoft.com/office/officeart/2005/8/layout/hierarchy6"/>
    <dgm:cxn modelId="{9FD6F818-C390-4E38-8D5E-C53DD640FFBE}" type="presParOf" srcId="{AF7866D8-060F-4FC4-BAB8-CA1B4DD0D063}" destId="{846B5449-7A12-4657-B0C1-91C95734F66F}" srcOrd="0" destOrd="0" presId="urn:microsoft.com/office/officeart/2005/8/layout/hierarchy6"/>
    <dgm:cxn modelId="{303E4D7E-AE94-4831-AC46-FCA723473D1A}" type="presParOf" srcId="{AF7866D8-060F-4FC4-BAB8-CA1B4DD0D063}" destId="{A0B5C569-E45A-4EF6-9787-281BAFE349D7}" srcOrd="1" destOrd="0" presId="urn:microsoft.com/office/officeart/2005/8/layout/hierarchy6"/>
    <dgm:cxn modelId="{B38EFAEA-E88C-4405-84DF-DFA1B4DF921D}" type="presParOf" srcId="{A0B5C569-E45A-4EF6-9787-281BAFE349D7}" destId="{707B09E7-1917-4269-A026-796FB990C7F9}" srcOrd="0" destOrd="0" presId="urn:microsoft.com/office/officeart/2005/8/layout/hierarchy6"/>
    <dgm:cxn modelId="{61583F37-220E-4D16-8692-5D0AC7A9F720}" type="presParOf" srcId="{A0B5C569-E45A-4EF6-9787-281BAFE349D7}" destId="{9DCA1339-0031-4C3C-8626-09907F5059B8}" srcOrd="1" destOrd="0" presId="urn:microsoft.com/office/officeart/2005/8/layout/hierarchy6"/>
    <dgm:cxn modelId="{E2ACFDE8-B58D-4E31-B799-CB4C1BA42F28}" type="presParOf" srcId="{9DCA1339-0031-4C3C-8626-09907F5059B8}" destId="{7923F5B1-05FE-453B-895A-A2A75F2378CF}" srcOrd="0" destOrd="0" presId="urn:microsoft.com/office/officeart/2005/8/layout/hierarchy6"/>
    <dgm:cxn modelId="{E5D7A1E3-5371-400A-B4EB-E5F8C7FA872A}" type="presParOf" srcId="{9DCA1339-0031-4C3C-8626-09907F5059B8}" destId="{D8AA97C9-5181-4DB2-AE4A-6FDF36597F12}" srcOrd="1" destOrd="0" presId="urn:microsoft.com/office/officeart/2005/8/layout/hierarchy6"/>
    <dgm:cxn modelId="{84909DF4-30DC-448B-B948-FF3C2248B751}" type="presParOf" srcId="{A0B5C569-E45A-4EF6-9787-281BAFE349D7}" destId="{EFB8EC08-C7BC-4DE6-9611-CD41E3C379AC}" srcOrd="2" destOrd="0" presId="urn:microsoft.com/office/officeart/2005/8/layout/hierarchy6"/>
    <dgm:cxn modelId="{B408A0D3-C7F1-4B03-BF51-D837B07CF680}" type="presParOf" srcId="{A0B5C569-E45A-4EF6-9787-281BAFE349D7}" destId="{0FE9ABE6-09AF-49F1-8440-91F952C5B065}" srcOrd="3" destOrd="0" presId="urn:microsoft.com/office/officeart/2005/8/layout/hierarchy6"/>
    <dgm:cxn modelId="{9CA5A392-D291-4A17-93C5-41BFC4BE3848}" type="presParOf" srcId="{0FE9ABE6-09AF-49F1-8440-91F952C5B065}" destId="{E4CC954E-6B7E-44B4-98B0-551287F26433}" srcOrd="0" destOrd="0" presId="urn:microsoft.com/office/officeart/2005/8/layout/hierarchy6"/>
    <dgm:cxn modelId="{1F6C2522-9DC2-41AF-B5C9-F458EA692B6B}" type="presParOf" srcId="{0FE9ABE6-09AF-49F1-8440-91F952C5B065}" destId="{7BCC5A49-55C6-4F23-A9A0-EA6675B3B1C2}" srcOrd="1" destOrd="0" presId="urn:microsoft.com/office/officeart/2005/8/layout/hierarchy6"/>
    <dgm:cxn modelId="{705E74B2-B72D-4F80-B30A-FF29C54EBEB6}" type="presParOf" srcId="{8E41ADFB-4CF8-4673-A621-BE33A419D0B7}" destId="{3974C20F-A9FD-45C2-8BDB-CB695BD07C61}" srcOrd="2" destOrd="0" presId="urn:microsoft.com/office/officeart/2005/8/layout/hierarchy6"/>
    <dgm:cxn modelId="{9A6B344F-5678-4A50-B8C8-61F4BC4806B8}" type="presParOf" srcId="{8E41ADFB-4CF8-4673-A621-BE33A419D0B7}" destId="{F83B6DE8-86E2-4689-B977-BC15351C6E05}" srcOrd="3" destOrd="0" presId="urn:microsoft.com/office/officeart/2005/8/layout/hierarchy6"/>
    <dgm:cxn modelId="{960382EB-FD8E-41D4-A605-CF6545147FF7}" type="presParOf" srcId="{F83B6DE8-86E2-4689-B977-BC15351C6E05}" destId="{85AB9D5D-7749-4156-81D5-B70D6D5AE45B}" srcOrd="0" destOrd="0" presId="urn:microsoft.com/office/officeart/2005/8/layout/hierarchy6"/>
    <dgm:cxn modelId="{2CB4794C-A4C5-4A4E-8F33-916BAA60F709}" type="presParOf" srcId="{F83B6DE8-86E2-4689-B977-BC15351C6E05}" destId="{8EEB79CB-33FB-48F7-94D1-560D49AE6713}" srcOrd="1" destOrd="0" presId="urn:microsoft.com/office/officeart/2005/8/layout/hierarchy6"/>
    <dgm:cxn modelId="{046194D8-0A93-4F5D-9A55-DF1556954DD4}" type="presParOf" srcId="{8EEB79CB-33FB-48F7-94D1-560D49AE6713}" destId="{A301574F-7B4A-4DDF-9C64-1BB347F79EF9}" srcOrd="0" destOrd="0" presId="urn:microsoft.com/office/officeart/2005/8/layout/hierarchy6"/>
    <dgm:cxn modelId="{61F4203D-483F-4173-9AA6-AEE5B3BC4FA3}" type="presParOf" srcId="{8EEB79CB-33FB-48F7-94D1-560D49AE6713}" destId="{235C1B2F-13DC-47E2-88AE-A69161D6C616}" srcOrd="1" destOrd="0" presId="urn:microsoft.com/office/officeart/2005/8/layout/hierarchy6"/>
    <dgm:cxn modelId="{1A6F4737-A58B-4343-B88A-AFC522E618AC}" type="presParOf" srcId="{235C1B2F-13DC-47E2-88AE-A69161D6C616}" destId="{1BADA0BE-435E-4BDC-82D9-8455F6523D39}" srcOrd="0" destOrd="0" presId="urn:microsoft.com/office/officeart/2005/8/layout/hierarchy6"/>
    <dgm:cxn modelId="{43496D93-DEC6-4075-991E-DE28A8410B55}" type="presParOf" srcId="{235C1B2F-13DC-47E2-88AE-A69161D6C616}" destId="{C8E461BB-33C3-4FBF-BA40-D99B10735A39}" srcOrd="1" destOrd="0" presId="urn:microsoft.com/office/officeart/2005/8/layout/hierarchy6"/>
    <dgm:cxn modelId="{36073945-6037-43FF-AD29-68D2BB6ACC22}" type="presParOf" srcId="{8EEB79CB-33FB-48F7-94D1-560D49AE6713}" destId="{DE3BD5C1-7CA3-4CA0-867C-B2902A6EEA4A}" srcOrd="2" destOrd="0" presId="urn:microsoft.com/office/officeart/2005/8/layout/hierarchy6"/>
    <dgm:cxn modelId="{DF0FF81B-30C2-4EB1-946D-190F7646E43F}" type="presParOf" srcId="{8EEB79CB-33FB-48F7-94D1-560D49AE6713}" destId="{791C2303-A583-40AE-9510-42012D3E492A}" srcOrd="3" destOrd="0" presId="urn:microsoft.com/office/officeart/2005/8/layout/hierarchy6"/>
    <dgm:cxn modelId="{75228E3B-E466-486E-A1EB-F92A796C5D46}" type="presParOf" srcId="{791C2303-A583-40AE-9510-42012D3E492A}" destId="{00786723-05F4-4D2D-9B11-591E32996B66}" srcOrd="0" destOrd="0" presId="urn:microsoft.com/office/officeart/2005/8/layout/hierarchy6"/>
    <dgm:cxn modelId="{95ACDF98-F479-4A72-9895-3B913605A160}" type="presParOf" srcId="{791C2303-A583-40AE-9510-42012D3E492A}" destId="{F696B970-19C1-438E-8BCA-103748747540}" srcOrd="1" destOrd="0" presId="urn:microsoft.com/office/officeart/2005/8/layout/hierarchy6"/>
    <dgm:cxn modelId="{9798F23E-41C7-4CB8-9BED-B44083E4A17A}" type="presParOf" srcId="{DFC52BC7-773D-485A-AAF6-6E673D4CB6B9}" destId="{E213E3C9-0CBF-4F6D-BB9C-18D54085B528}"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1B22A-8B34-4930-A821-645129B2D15C}">
      <dsp:nvSpPr>
        <dsp:cNvPr id="0" name=""/>
        <dsp:cNvSpPr/>
      </dsp:nvSpPr>
      <dsp:spPr>
        <a:xfrm>
          <a:off x="2554225" y="1372"/>
          <a:ext cx="1292349" cy="861566"/>
        </a:xfrm>
        <a:prstGeom prst="roundRect">
          <a:avLst>
            <a:gd name="adj" fmla="val 10000"/>
          </a:avLst>
        </a:prstGeom>
        <a:solidFill>
          <a:srgbClr val="FF6D6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[0,1000000)</a:t>
          </a:r>
          <a:endParaRPr lang="zh-CN" altLang="en-US" sz="1200" kern="1200" dirty="0"/>
        </a:p>
      </dsp:txBody>
      <dsp:txXfrm>
        <a:off x="2579459" y="26606"/>
        <a:ext cx="1241881" cy="811098"/>
      </dsp:txXfrm>
    </dsp:sp>
    <dsp:sp modelId="{A3BF97D0-BEC5-49C3-AC40-BD44D29D7E5F}">
      <dsp:nvSpPr>
        <dsp:cNvPr id="0" name=""/>
        <dsp:cNvSpPr/>
      </dsp:nvSpPr>
      <dsp:spPr>
        <a:xfrm>
          <a:off x="1520346" y="862938"/>
          <a:ext cx="1680053" cy="344626"/>
        </a:xfrm>
        <a:custGeom>
          <a:avLst/>
          <a:gdLst/>
          <a:ahLst/>
          <a:cxnLst/>
          <a:rect l="0" t="0" r="0" b="0"/>
          <a:pathLst>
            <a:path>
              <a:moveTo>
                <a:pt x="1680053" y="0"/>
              </a:moveTo>
              <a:lnTo>
                <a:pt x="1680053" y="172313"/>
              </a:lnTo>
              <a:lnTo>
                <a:pt x="0" y="172313"/>
              </a:lnTo>
              <a:lnTo>
                <a:pt x="0" y="3446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6B5449-7A12-4657-B0C1-91C95734F66F}">
      <dsp:nvSpPr>
        <dsp:cNvPr id="0" name=""/>
        <dsp:cNvSpPr/>
      </dsp:nvSpPr>
      <dsp:spPr>
        <a:xfrm>
          <a:off x="874171" y="1207564"/>
          <a:ext cx="1292349" cy="861566"/>
        </a:xfrm>
        <a:prstGeom prst="roundRect">
          <a:avLst>
            <a:gd name="adj" fmla="val 10000"/>
          </a:avLst>
        </a:prstGeom>
        <a:solidFill>
          <a:srgbClr val="FF6D6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[0,500000)</a:t>
          </a:r>
          <a:endParaRPr lang="zh-CN" altLang="en-US" sz="1200" kern="1200" dirty="0"/>
        </a:p>
      </dsp:txBody>
      <dsp:txXfrm>
        <a:off x="899405" y="1232798"/>
        <a:ext cx="1241881" cy="811098"/>
      </dsp:txXfrm>
    </dsp:sp>
    <dsp:sp modelId="{707B09E7-1917-4269-A026-796FB990C7F9}">
      <dsp:nvSpPr>
        <dsp:cNvPr id="0" name=""/>
        <dsp:cNvSpPr/>
      </dsp:nvSpPr>
      <dsp:spPr>
        <a:xfrm>
          <a:off x="680319" y="2069131"/>
          <a:ext cx="840026" cy="344626"/>
        </a:xfrm>
        <a:custGeom>
          <a:avLst/>
          <a:gdLst/>
          <a:ahLst/>
          <a:cxnLst/>
          <a:rect l="0" t="0" r="0" b="0"/>
          <a:pathLst>
            <a:path>
              <a:moveTo>
                <a:pt x="840026" y="0"/>
              </a:moveTo>
              <a:lnTo>
                <a:pt x="840026" y="172313"/>
              </a:lnTo>
              <a:lnTo>
                <a:pt x="0" y="172313"/>
              </a:lnTo>
              <a:lnTo>
                <a:pt x="0" y="3446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23F5B1-05FE-453B-895A-A2A75F2378CF}">
      <dsp:nvSpPr>
        <dsp:cNvPr id="0" name=""/>
        <dsp:cNvSpPr/>
      </dsp:nvSpPr>
      <dsp:spPr>
        <a:xfrm>
          <a:off x="34144" y="2413757"/>
          <a:ext cx="1292349" cy="861566"/>
        </a:xfrm>
        <a:prstGeom prst="roundRect">
          <a:avLst>
            <a:gd name="adj" fmla="val 10000"/>
          </a:avLst>
        </a:prstGeom>
        <a:solidFill>
          <a:srgbClr val="FF6D6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[0,250000)</a:t>
          </a:r>
          <a:endParaRPr lang="zh-CN" altLang="en-US" sz="1200" kern="1200" dirty="0"/>
        </a:p>
      </dsp:txBody>
      <dsp:txXfrm>
        <a:off x="59378" y="2438991"/>
        <a:ext cx="1241881" cy="811098"/>
      </dsp:txXfrm>
    </dsp:sp>
    <dsp:sp modelId="{EFB8EC08-C7BC-4DE6-9611-CD41E3C379AC}">
      <dsp:nvSpPr>
        <dsp:cNvPr id="0" name=""/>
        <dsp:cNvSpPr/>
      </dsp:nvSpPr>
      <dsp:spPr>
        <a:xfrm>
          <a:off x="1520346" y="2069131"/>
          <a:ext cx="840026" cy="344626"/>
        </a:xfrm>
        <a:custGeom>
          <a:avLst/>
          <a:gdLst/>
          <a:ahLst/>
          <a:cxnLst/>
          <a:rect l="0" t="0" r="0" b="0"/>
          <a:pathLst>
            <a:path>
              <a:moveTo>
                <a:pt x="0" y="0"/>
              </a:moveTo>
              <a:lnTo>
                <a:pt x="0" y="172313"/>
              </a:lnTo>
              <a:lnTo>
                <a:pt x="840026" y="172313"/>
              </a:lnTo>
              <a:lnTo>
                <a:pt x="840026" y="3446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CC954E-6B7E-44B4-98B0-551287F26433}">
      <dsp:nvSpPr>
        <dsp:cNvPr id="0" name=""/>
        <dsp:cNvSpPr/>
      </dsp:nvSpPr>
      <dsp:spPr>
        <a:xfrm>
          <a:off x="1714198" y="2413757"/>
          <a:ext cx="1292349" cy="861566"/>
        </a:xfrm>
        <a:prstGeom prst="roundRect">
          <a:avLst>
            <a:gd name="adj" fmla="val 10000"/>
          </a:avLst>
        </a:prstGeom>
        <a:solidFill>
          <a:srgbClr val="FF6D6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solidFill>
                <a:srgbClr val="FFFFFF"/>
              </a:solidFill>
            </a:rPr>
            <a:t>[250001, 500000)</a:t>
          </a:r>
          <a:endParaRPr lang="zh-CN" altLang="en-US" sz="1200" kern="1200" dirty="0">
            <a:solidFill>
              <a:srgbClr val="FFFFFF"/>
            </a:solidFill>
          </a:endParaRPr>
        </a:p>
      </dsp:txBody>
      <dsp:txXfrm>
        <a:off x="1739432" y="2438991"/>
        <a:ext cx="1241881" cy="811098"/>
      </dsp:txXfrm>
    </dsp:sp>
    <dsp:sp modelId="{3974C20F-A9FD-45C2-8BDB-CB695BD07C61}">
      <dsp:nvSpPr>
        <dsp:cNvPr id="0" name=""/>
        <dsp:cNvSpPr/>
      </dsp:nvSpPr>
      <dsp:spPr>
        <a:xfrm>
          <a:off x="3200399" y="862938"/>
          <a:ext cx="1680053" cy="344626"/>
        </a:xfrm>
        <a:custGeom>
          <a:avLst/>
          <a:gdLst/>
          <a:ahLst/>
          <a:cxnLst/>
          <a:rect l="0" t="0" r="0" b="0"/>
          <a:pathLst>
            <a:path>
              <a:moveTo>
                <a:pt x="0" y="0"/>
              </a:moveTo>
              <a:lnTo>
                <a:pt x="0" y="172313"/>
              </a:lnTo>
              <a:lnTo>
                <a:pt x="1680053" y="172313"/>
              </a:lnTo>
              <a:lnTo>
                <a:pt x="1680053" y="34462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AB9D5D-7749-4156-81D5-B70D6D5AE45B}">
      <dsp:nvSpPr>
        <dsp:cNvPr id="0" name=""/>
        <dsp:cNvSpPr/>
      </dsp:nvSpPr>
      <dsp:spPr>
        <a:xfrm>
          <a:off x="4234279" y="1207564"/>
          <a:ext cx="1292349" cy="861566"/>
        </a:xfrm>
        <a:prstGeom prst="roundRect">
          <a:avLst>
            <a:gd name="adj" fmla="val 10000"/>
          </a:avLst>
        </a:prstGeom>
        <a:solidFill>
          <a:srgbClr val="FF6D6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solidFill>
                <a:srgbClr val="FFFFFF"/>
              </a:solidFill>
            </a:rPr>
            <a:t>[500001,1000000)</a:t>
          </a:r>
          <a:endParaRPr lang="zh-CN" altLang="en-US" sz="1200" kern="1200" dirty="0">
            <a:solidFill>
              <a:srgbClr val="FFFFFF"/>
            </a:solidFill>
          </a:endParaRPr>
        </a:p>
      </dsp:txBody>
      <dsp:txXfrm>
        <a:off x="4259513" y="1232798"/>
        <a:ext cx="1241881" cy="811098"/>
      </dsp:txXfrm>
    </dsp:sp>
    <dsp:sp modelId="{A301574F-7B4A-4DDF-9C64-1BB347F79EF9}">
      <dsp:nvSpPr>
        <dsp:cNvPr id="0" name=""/>
        <dsp:cNvSpPr/>
      </dsp:nvSpPr>
      <dsp:spPr>
        <a:xfrm>
          <a:off x="4040426" y="2069131"/>
          <a:ext cx="840026" cy="344626"/>
        </a:xfrm>
        <a:custGeom>
          <a:avLst/>
          <a:gdLst/>
          <a:ahLst/>
          <a:cxnLst/>
          <a:rect l="0" t="0" r="0" b="0"/>
          <a:pathLst>
            <a:path>
              <a:moveTo>
                <a:pt x="840026" y="0"/>
              </a:moveTo>
              <a:lnTo>
                <a:pt x="840026" y="172313"/>
              </a:lnTo>
              <a:lnTo>
                <a:pt x="0" y="172313"/>
              </a:lnTo>
              <a:lnTo>
                <a:pt x="0" y="3446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ADA0BE-435E-4BDC-82D9-8455F6523D39}">
      <dsp:nvSpPr>
        <dsp:cNvPr id="0" name=""/>
        <dsp:cNvSpPr/>
      </dsp:nvSpPr>
      <dsp:spPr>
        <a:xfrm>
          <a:off x="3394252" y="2413757"/>
          <a:ext cx="1292349" cy="861566"/>
        </a:xfrm>
        <a:prstGeom prst="roundRect">
          <a:avLst>
            <a:gd name="adj" fmla="val 10000"/>
          </a:avLst>
        </a:prstGeom>
        <a:solidFill>
          <a:srgbClr val="FF6D6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[500001,750000)</a:t>
          </a:r>
          <a:endParaRPr lang="zh-CN" altLang="en-US" sz="1200" kern="1200" dirty="0"/>
        </a:p>
      </dsp:txBody>
      <dsp:txXfrm>
        <a:off x="3419486" y="2438991"/>
        <a:ext cx="1241881" cy="811098"/>
      </dsp:txXfrm>
    </dsp:sp>
    <dsp:sp modelId="{DE3BD5C1-7CA3-4CA0-867C-B2902A6EEA4A}">
      <dsp:nvSpPr>
        <dsp:cNvPr id="0" name=""/>
        <dsp:cNvSpPr/>
      </dsp:nvSpPr>
      <dsp:spPr>
        <a:xfrm>
          <a:off x="4880453" y="2069131"/>
          <a:ext cx="840026" cy="344626"/>
        </a:xfrm>
        <a:custGeom>
          <a:avLst/>
          <a:gdLst/>
          <a:ahLst/>
          <a:cxnLst/>
          <a:rect l="0" t="0" r="0" b="0"/>
          <a:pathLst>
            <a:path>
              <a:moveTo>
                <a:pt x="0" y="0"/>
              </a:moveTo>
              <a:lnTo>
                <a:pt x="0" y="172313"/>
              </a:lnTo>
              <a:lnTo>
                <a:pt x="840026" y="172313"/>
              </a:lnTo>
              <a:lnTo>
                <a:pt x="840026" y="34462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786723-05F4-4D2D-9B11-591E32996B66}">
      <dsp:nvSpPr>
        <dsp:cNvPr id="0" name=""/>
        <dsp:cNvSpPr/>
      </dsp:nvSpPr>
      <dsp:spPr>
        <a:xfrm>
          <a:off x="5074306" y="2413757"/>
          <a:ext cx="1292349" cy="861566"/>
        </a:xfrm>
        <a:prstGeom prst="roundRect">
          <a:avLst>
            <a:gd name="adj" fmla="val 10000"/>
          </a:avLst>
        </a:prstGeom>
        <a:solidFill>
          <a:srgbClr val="FF6D6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t>[750001,1000000)</a:t>
          </a:r>
          <a:endParaRPr lang="zh-CN" altLang="en-US" sz="1200" kern="1200" dirty="0"/>
        </a:p>
      </dsp:txBody>
      <dsp:txXfrm>
        <a:off x="5099540" y="2438991"/>
        <a:ext cx="1241881" cy="8110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BBE1AC-6774-4663-9BBE-6C3A59A4CFD3}" type="datetimeFigureOut">
              <a:rPr lang="zh-CN" altLang="en-US" smtClean="0"/>
              <a:t>2018/1/13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580616-9F0B-4B5A-8936-B8C20A1B1141}" type="slidenum">
              <a:rPr lang="zh-CN" altLang="en-US" smtClean="0"/>
              <a:t>‹#›</a:t>
            </a:fld>
            <a:endParaRPr lang="zh-CN" altLang="en-US"/>
          </a:p>
        </p:txBody>
      </p:sp>
    </p:spTree>
    <p:extLst>
      <p:ext uri="{BB962C8B-B14F-4D97-AF65-F5344CB8AC3E}">
        <p14:creationId xmlns:p14="http://schemas.microsoft.com/office/powerpoint/2010/main" val="361425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7FE39-E206-4B27-9658-957DE19B1AAD}" type="datetimeFigureOut">
              <a:rPr lang="id-ID" smtClean="0"/>
              <a:t>13/01/2018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6A3E7-7B0A-43E6-AF50-B970C3A8BCF7}" type="slidenum">
              <a:rPr lang="id-ID" smtClean="0"/>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23065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47663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13545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举例</a:t>
            </a:r>
          </a:p>
        </p:txBody>
      </p:sp>
    </p:spTree>
    <p:extLst>
      <p:ext uri="{BB962C8B-B14F-4D97-AF65-F5344CB8AC3E}">
        <p14:creationId xmlns:p14="http://schemas.microsoft.com/office/powerpoint/2010/main" val="403072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举例</a:t>
            </a:r>
          </a:p>
        </p:txBody>
      </p:sp>
    </p:spTree>
    <p:extLst>
      <p:ext uri="{BB962C8B-B14F-4D97-AF65-F5344CB8AC3E}">
        <p14:creationId xmlns:p14="http://schemas.microsoft.com/office/powerpoint/2010/main" val="1517965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此处最好举个例子</a:t>
            </a:r>
          </a:p>
        </p:txBody>
      </p:sp>
    </p:spTree>
    <p:extLst>
      <p:ext uri="{BB962C8B-B14F-4D97-AF65-F5344CB8AC3E}">
        <p14:creationId xmlns:p14="http://schemas.microsoft.com/office/powerpoint/2010/main" val="1365839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3044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1">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Blank-2">
    <p:spTree>
      <p:nvGrpSpPr>
        <p:cNvPr id="1" name=""/>
        <p:cNvGrpSpPr/>
        <p:nvPr/>
      </p:nvGrpSpPr>
      <p:grpSpPr>
        <a:xfrm>
          <a:off x="0" y="0"/>
          <a:ext cx="0" cy="0"/>
          <a:chOff x="0" y="0"/>
          <a:chExt cx="0" cy="0"/>
        </a:xfrm>
      </p:grpSpPr>
      <p:grpSp>
        <p:nvGrpSpPr>
          <p:cNvPr id="7" name="Group 6"/>
          <p:cNvGrpSpPr/>
          <p:nvPr userDrawn="1"/>
        </p:nvGrpSpPr>
        <p:grpSpPr>
          <a:xfrm>
            <a:off x="3943633" y="1565211"/>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grpSp>
        <p:nvGrpSpPr>
          <p:cNvPr id="54" name="Group 53"/>
          <p:cNvGrpSpPr/>
          <p:nvPr userDrawn="1"/>
        </p:nvGrpSpPr>
        <p:grpSpPr>
          <a:xfrm rot="16200000">
            <a:off x="504088" y="768356"/>
            <a:ext cx="383327" cy="67506"/>
            <a:chOff x="2013527" y="1616364"/>
            <a:chExt cx="576928" cy="101600"/>
          </a:xfrm>
        </p:grpSpPr>
        <p:sp>
          <p:nvSpPr>
            <p:cNvPr id="58" name="Oval 57"/>
            <p:cNvSpPr/>
            <p:nvPr userDrawn="1"/>
          </p:nvSpPr>
          <p:spPr>
            <a:xfrm>
              <a:off x="2013527" y="1616364"/>
              <a:ext cx="101600" cy="101600"/>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Oval 58"/>
            <p:cNvSpPr/>
            <p:nvPr userDrawn="1"/>
          </p:nvSpPr>
          <p:spPr>
            <a:xfrm>
              <a:off x="2132359" y="1616364"/>
              <a:ext cx="101600" cy="101600"/>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Oval 59"/>
            <p:cNvSpPr/>
            <p:nvPr userDrawn="1"/>
          </p:nvSpPr>
          <p:spPr>
            <a:xfrm>
              <a:off x="2251191" y="1616364"/>
              <a:ext cx="101600" cy="101600"/>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p:cNvSpPr/>
            <p:nvPr userDrawn="1"/>
          </p:nvSpPr>
          <p:spPr>
            <a:xfrm>
              <a:off x="2370023" y="1616364"/>
              <a:ext cx="101600" cy="101600"/>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Oval 64"/>
            <p:cNvSpPr/>
            <p:nvPr userDrawn="1"/>
          </p:nvSpPr>
          <p:spPr>
            <a:xfrm>
              <a:off x="2488855" y="1616364"/>
              <a:ext cx="101600" cy="101600"/>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8" name="Oval 37"/>
          <p:cNvSpPr/>
          <p:nvPr userDrawn="1"/>
        </p:nvSpPr>
        <p:spPr>
          <a:xfrm>
            <a:off x="11672882" y="-148007"/>
            <a:ext cx="655570" cy="655569"/>
          </a:xfrm>
          <a:prstGeom prst="ellipse">
            <a:avLst/>
          </a:prstGeom>
          <a:solidFill>
            <a:srgbClr val="FF6D6D"/>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400" b="1" smtClean="0">
                <a:solidFill>
                  <a:schemeClr val="bg1"/>
                </a:solidFill>
              </a:rPr>
              <a:t>‹#›</a:t>
            </a:fld>
            <a:endParaRPr lang="id-ID" sz="1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Blank-2">
    <p:bg>
      <p:bgPr>
        <a:solidFill>
          <a:srgbClr val="FF6D6D"/>
        </a:solidFill>
        <a:effectLst/>
      </p:bgPr>
    </p:bg>
    <p:spTree>
      <p:nvGrpSpPr>
        <p:cNvPr id="1" name=""/>
        <p:cNvGrpSpPr/>
        <p:nvPr/>
      </p:nvGrpSpPr>
      <p:grpSpPr>
        <a:xfrm>
          <a:off x="0" y="0"/>
          <a:ext cx="0" cy="0"/>
          <a:chOff x="0" y="0"/>
          <a:chExt cx="0" cy="0"/>
        </a:xfrm>
      </p:grpSpPr>
      <p:sp>
        <p:nvSpPr>
          <p:cNvPr id="2" name="Oval 1"/>
          <p:cNvSpPr/>
          <p:nvPr userDrawn="1"/>
        </p:nvSpPr>
        <p:spPr>
          <a:xfrm>
            <a:off x="11711066" y="-118202"/>
            <a:ext cx="562727" cy="562726"/>
          </a:xfrm>
          <a:prstGeom prst="ellipse">
            <a:avLst/>
          </a:prstGeom>
          <a:solidFill>
            <a:schemeClr val="bg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600" b="1" smtClean="0">
                <a:solidFill>
                  <a:srgbClr val="FF6D6D"/>
                </a:solidFill>
              </a:rPr>
              <a:t>‹#›</a:t>
            </a:fld>
            <a:endParaRPr lang="id-ID" sz="1800" b="1" dirty="0">
              <a:solidFill>
                <a:srgbClr val="FF6D6D"/>
              </a:solidFill>
            </a:endParaRPr>
          </a:p>
        </p:txBody>
      </p:sp>
      <p:grpSp>
        <p:nvGrpSpPr>
          <p:cNvPr id="55" name="Group 54"/>
          <p:cNvGrpSpPr/>
          <p:nvPr userDrawn="1"/>
        </p:nvGrpSpPr>
        <p:grpSpPr>
          <a:xfrm>
            <a:off x="11807070" y="6559227"/>
            <a:ext cx="214313" cy="220663"/>
            <a:chOff x="7015550" y="2614882"/>
            <a:chExt cx="214313" cy="220663"/>
          </a:xfrm>
          <a:solidFill>
            <a:schemeClr val="bg1"/>
          </a:solidFill>
        </p:grpSpPr>
        <p:sp>
          <p:nvSpPr>
            <p:cNvPr id="49"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sp>
          <p:nvSpPr>
            <p:cNvPr id="50" name="Freeform 6">
              <a:hlinkClick r:id="" action="ppaction://hlinkshowjump?jump=nextslide"/>
            </p:cNvPr>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grpSp>
      <p:grpSp>
        <p:nvGrpSpPr>
          <p:cNvPr id="56" name="Group 55"/>
          <p:cNvGrpSpPr/>
          <p:nvPr userDrawn="1"/>
        </p:nvGrpSpPr>
        <p:grpSpPr>
          <a:xfrm>
            <a:off x="11370388" y="6559227"/>
            <a:ext cx="214313" cy="220663"/>
            <a:chOff x="7395183" y="3832633"/>
            <a:chExt cx="214313" cy="220663"/>
          </a:xfrm>
          <a:solidFill>
            <a:schemeClr val="bg1"/>
          </a:solidFill>
        </p:grpSpPr>
        <p:sp>
          <p:nvSpPr>
            <p:cNvPr id="5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lstStyle/>
            <a:p>
              <a:endParaRPr lang="id-ID" sz="1800"/>
            </a:p>
          </p:txBody>
        </p:sp>
        <p:sp>
          <p:nvSpPr>
            <p:cNvPr id="52" name="Freeform 8">
              <a:hlinkClick r:id="" action="ppaction://hlinkshowjump?jump=previousslide"/>
            </p:cNvPr>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lstStyle/>
            <a:p>
              <a:endParaRPr lang="id-ID" sz="1800"/>
            </a:p>
          </p:txBody>
        </p:sp>
      </p:grpSp>
      <p:grpSp>
        <p:nvGrpSpPr>
          <p:cNvPr id="54" name="Group 53"/>
          <p:cNvGrpSpPr/>
          <p:nvPr userDrawn="1"/>
        </p:nvGrpSpPr>
        <p:grpSpPr>
          <a:xfrm rot="16200000">
            <a:off x="504088" y="768356"/>
            <a:ext cx="383327" cy="67506"/>
            <a:chOff x="2013527" y="1616364"/>
            <a:chExt cx="576928" cy="101600"/>
          </a:xfrm>
        </p:grpSpPr>
        <p:sp>
          <p:nvSpPr>
            <p:cNvPr id="58" name="Oval 57"/>
            <p:cNvSpPr/>
            <p:nvPr userDrawn="1"/>
          </p:nvSpPr>
          <p:spPr>
            <a:xfrm>
              <a:off x="2013527" y="1616364"/>
              <a:ext cx="101600" cy="101600"/>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Oval 58"/>
            <p:cNvSpPr/>
            <p:nvPr userDrawn="1"/>
          </p:nvSpPr>
          <p:spPr>
            <a:xfrm>
              <a:off x="2132359" y="1616364"/>
              <a:ext cx="101600" cy="1016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Oval 59"/>
            <p:cNvSpPr/>
            <p:nvPr userDrawn="1"/>
          </p:nvSpPr>
          <p:spPr>
            <a:xfrm>
              <a:off x="2251191" y="1616364"/>
              <a:ext cx="101600" cy="101600"/>
            </a:xfrm>
            <a:prstGeom prst="ellipse">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p:cNvSpPr/>
            <p:nvPr userDrawn="1"/>
          </p:nvSpPr>
          <p:spPr>
            <a:xfrm>
              <a:off x="2370023" y="1616364"/>
              <a:ext cx="101600" cy="101600"/>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Oval 64"/>
            <p:cNvSpPr/>
            <p:nvPr userDrawn="1"/>
          </p:nvSpPr>
          <p:spPr>
            <a:xfrm>
              <a:off x="2488855" y="1616364"/>
              <a:ext cx="101600" cy="101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 name="Oval 2"/>
          <p:cNvSpPr/>
          <p:nvPr userDrawn="1"/>
        </p:nvSpPr>
        <p:spPr>
          <a:xfrm>
            <a:off x="1454624" y="1286519"/>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Oval 65"/>
          <p:cNvSpPr/>
          <p:nvPr userDrawn="1"/>
        </p:nvSpPr>
        <p:spPr>
          <a:xfrm>
            <a:off x="1030351" y="2088390"/>
            <a:ext cx="848545" cy="848545"/>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Oval 66"/>
          <p:cNvSpPr/>
          <p:nvPr userDrawn="1"/>
        </p:nvSpPr>
        <p:spPr>
          <a:xfrm>
            <a:off x="2643204" y="944178"/>
            <a:ext cx="484411" cy="484411"/>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Oval 67"/>
          <p:cNvSpPr/>
          <p:nvPr userDrawn="1"/>
        </p:nvSpPr>
        <p:spPr>
          <a:xfrm>
            <a:off x="6438694" y="2175266"/>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Oval 68"/>
          <p:cNvSpPr/>
          <p:nvPr userDrawn="1"/>
        </p:nvSpPr>
        <p:spPr>
          <a:xfrm>
            <a:off x="7857650" y="3344498"/>
            <a:ext cx="668176" cy="668176"/>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Oval 69"/>
          <p:cNvSpPr/>
          <p:nvPr userDrawn="1"/>
        </p:nvSpPr>
        <p:spPr>
          <a:xfrm>
            <a:off x="5965557" y="3024954"/>
            <a:ext cx="1232083" cy="1232083"/>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Oval 70"/>
          <p:cNvSpPr/>
          <p:nvPr userDrawn="1"/>
        </p:nvSpPr>
        <p:spPr>
          <a:xfrm>
            <a:off x="9420696" y="-72052"/>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Oval 71"/>
          <p:cNvSpPr/>
          <p:nvPr userDrawn="1"/>
        </p:nvSpPr>
        <p:spPr>
          <a:xfrm>
            <a:off x="10247108" y="513222"/>
            <a:ext cx="668176" cy="668176"/>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Oval 72"/>
          <p:cNvSpPr/>
          <p:nvPr userDrawn="1"/>
        </p:nvSpPr>
        <p:spPr>
          <a:xfrm>
            <a:off x="999588" y="5279365"/>
            <a:ext cx="750810" cy="750810"/>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Oval 73"/>
          <p:cNvSpPr/>
          <p:nvPr userDrawn="1"/>
        </p:nvSpPr>
        <p:spPr>
          <a:xfrm>
            <a:off x="2397334" y="4813199"/>
            <a:ext cx="357758" cy="357758"/>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7" name="Group 56"/>
          <p:cNvGrpSpPr/>
          <p:nvPr userDrawn="1"/>
        </p:nvGrpSpPr>
        <p:grpSpPr>
          <a:xfrm>
            <a:off x="3943633" y="1565211"/>
            <a:ext cx="8733041" cy="6614959"/>
            <a:chOff x="3943629" y="1765230"/>
            <a:chExt cx="8733041" cy="6614959"/>
          </a:xfrm>
        </p:grpSpPr>
        <p:sp>
          <p:nvSpPr>
            <p:cNvPr id="61" name="Donut 60"/>
            <p:cNvSpPr/>
            <p:nvPr userDrawn="1"/>
          </p:nvSpPr>
          <p:spPr>
            <a:xfrm rot="6104502">
              <a:off x="10513894" y="4182360"/>
              <a:ext cx="1327177" cy="1327177"/>
            </a:xfrm>
            <a:prstGeom prst="donut">
              <a:avLst>
                <a:gd name="adj" fmla="val 15926"/>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62" name="Donut 61"/>
            <p:cNvSpPr/>
            <p:nvPr userDrawn="1"/>
          </p:nvSpPr>
          <p:spPr>
            <a:xfrm rot="6104502">
              <a:off x="11635129" y="3232034"/>
              <a:ext cx="1041541" cy="1041541"/>
            </a:xfrm>
            <a:prstGeom prst="donut">
              <a:avLst>
                <a:gd name="adj" fmla="val 15926"/>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63" name="Donut 62"/>
            <p:cNvSpPr/>
            <p:nvPr userDrawn="1"/>
          </p:nvSpPr>
          <p:spPr>
            <a:xfrm rot="6104502">
              <a:off x="4885213" y="5754088"/>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75" name="Donut 74"/>
            <p:cNvSpPr/>
            <p:nvPr userDrawn="1"/>
          </p:nvSpPr>
          <p:spPr>
            <a:xfrm rot="6104502">
              <a:off x="9890317" y="6328310"/>
              <a:ext cx="1074806" cy="1074806"/>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76" name="Donut 75"/>
            <p:cNvSpPr/>
            <p:nvPr userDrawn="1"/>
          </p:nvSpPr>
          <p:spPr>
            <a:xfrm rot="6104502">
              <a:off x="11280398" y="2773446"/>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77" name="Oval 76"/>
            <p:cNvSpPr/>
            <p:nvPr userDrawn="1"/>
          </p:nvSpPr>
          <p:spPr>
            <a:xfrm rot="6104502">
              <a:off x="11255956" y="4096902"/>
              <a:ext cx="603202" cy="60320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78" name="Oval 77"/>
            <p:cNvSpPr/>
            <p:nvPr userDrawn="1"/>
          </p:nvSpPr>
          <p:spPr>
            <a:xfrm rot="6104502">
              <a:off x="10988857" y="3411415"/>
              <a:ext cx="312832" cy="31283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79" name="Donut 78"/>
            <p:cNvSpPr/>
            <p:nvPr userDrawn="1"/>
          </p:nvSpPr>
          <p:spPr>
            <a:xfrm rot="20504502">
              <a:off x="8157576" y="4967821"/>
              <a:ext cx="1778283" cy="1778283"/>
            </a:xfrm>
            <a:prstGeom prst="donut">
              <a:avLst>
                <a:gd name="adj" fmla="val 15926"/>
              </a:avLst>
            </a:prstGeom>
            <a:solidFill>
              <a:schemeClr val="bg1">
                <a:alpha val="5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0" name="Donut 79"/>
            <p:cNvSpPr/>
            <p:nvPr userDrawn="1"/>
          </p:nvSpPr>
          <p:spPr>
            <a:xfrm rot="20504502">
              <a:off x="5967631" y="5517505"/>
              <a:ext cx="1327177" cy="1327177"/>
            </a:xfrm>
            <a:prstGeom prst="donut">
              <a:avLst>
                <a:gd name="adj" fmla="val 15926"/>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1" name="Oval 80"/>
            <p:cNvSpPr/>
            <p:nvPr userDrawn="1"/>
          </p:nvSpPr>
          <p:spPr>
            <a:xfrm rot="20504502">
              <a:off x="7106071" y="6040256"/>
              <a:ext cx="688490" cy="6884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2" name="Oval 81"/>
            <p:cNvSpPr/>
            <p:nvPr userDrawn="1"/>
          </p:nvSpPr>
          <p:spPr>
            <a:xfrm rot="20504502">
              <a:off x="8828367" y="4697538"/>
              <a:ext cx="536090" cy="5360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3" name="Donut 82"/>
            <p:cNvSpPr/>
            <p:nvPr userDrawn="1"/>
          </p:nvSpPr>
          <p:spPr>
            <a:xfrm rot="20504502">
              <a:off x="7272388" y="5137491"/>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4" name="Donut 83"/>
            <p:cNvSpPr/>
            <p:nvPr userDrawn="1"/>
          </p:nvSpPr>
          <p:spPr>
            <a:xfrm rot="20504502">
              <a:off x="9359434" y="5596700"/>
              <a:ext cx="1074806" cy="1074806"/>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5" name="Donut 84"/>
            <p:cNvSpPr/>
            <p:nvPr userDrawn="1"/>
          </p:nvSpPr>
          <p:spPr>
            <a:xfrm rot="20504502">
              <a:off x="9482547" y="4659556"/>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6" name="Donut 85"/>
            <p:cNvSpPr/>
            <p:nvPr userDrawn="1"/>
          </p:nvSpPr>
          <p:spPr>
            <a:xfrm rot="20504502">
              <a:off x="11146308" y="5868777"/>
              <a:ext cx="1074806" cy="1074806"/>
            </a:xfrm>
            <a:prstGeom prst="donut">
              <a:avLst>
                <a:gd name="adj" fmla="val 24020"/>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7" name="Oval 86"/>
            <p:cNvSpPr/>
            <p:nvPr userDrawn="1"/>
          </p:nvSpPr>
          <p:spPr>
            <a:xfrm rot="20504502">
              <a:off x="7238767" y="5017013"/>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8" name="Oval 87"/>
            <p:cNvSpPr/>
            <p:nvPr userDrawn="1"/>
          </p:nvSpPr>
          <p:spPr>
            <a:xfrm rot="20504502">
              <a:off x="3943629" y="6130310"/>
              <a:ext cx="603202" cy="60320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9" name="Oval 88"/>
            <p:cNvSpPr/>
            <p:nvPr userDrawn="1"/>
          </p:nvSpPr>
          <p:spPr>
            <a:xfrm rot="20504502">
              <a:off x="6479821" y="5990866"/>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0" name="Oval 89"/>
            <p:cNvSpPr/>
            <p:nvPr userDrawn="1"/>
          </p:nvSpPr>
          <p:spPr>
            <a:xfrm rot="20504502">
              <a:off x="9327833" y="4273371"/>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1" name="Donut 90"/>
            <p:cNvSpPr/>
            <p:nvPr userDrawn="1"/>
          </p:nvSpPr>
          <p:spPr>
            <a:xfrm rot="10604502">
              <a:off x="10421842" y="5527974"/>
              <a:ext cx="1327177" cy="1327177"/>
            </a:xfrm>
            <a:prstGeom prst="donut">
              <a:avLst>
                <a:gd name="adj" fmla="val 15926"/>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2" name="Donut 91"/>
            <p:cNvSpPr/>
            <p:nvPr userDrawn="1"/>
          </p:nvSpPr>
          <p:spPr>
            <a:xfrm rot="10604502">
              <a:off x="11502978" y="1935344"/>
              <a:ext cx="1041541" cy="1041541"/>
            </a:xfrm>
            <a:prstGeom prst="donut">
              <a:avLst>
                <a:gd name="adj" fmla="val 15926"/>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3" name="Oval 92"/>
            <p:cNvSpPr/>
            <p:nvPr userDrawn="1"/>
          </p:nvSpPr>
          <p:spPr>
            <a:xfrm rot="10604502">
              <a:off x="11886320" y="1765230"/>
              <a:ext cx="536090" cy="5360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4" name="Donut 93"/>
            <p:cNvSpPr/>
            <p:nvPr userDrawn="1"/>
          </p:nvSpPr>
          <p:spPr>
            <a:xfrm rot="10604502">
              <a:off x="9874667" y="3536070"/>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5" name="Donut 94"/>
            <p:cNvSpPr/>
            <p:nvPr userDrawn="1"/>
          </p:nvSpPr>
          <p:spPr>
            <a:xfrm rot="10604502">
              <a:off x="10759809" y="3214182"/>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6" name="Donut 95"/>
            <p:cNvSpPr/>
            <p:nvPr userDrawn="1"/>
          </p:nvSpPr>
          <p:spPr>
            <a:xfrm rot="10604502">
              <a:off x="4248675" y="6231127"/>
              <a:ext cx="1074806" cy="1074806"/>
            </a:xfrm>
            <a:prstGeom prst="donut">
              <a:avLst>
                <a:gd name="adj" fmla="val 24020"/>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7" name="Oval 96"/>
            <p:cNvSpPr/>
            <p:nvPr userDrawn="1"/>
          </p:nvSpPr>
          <p:spPr>
            <a:xfrm rot="10604502">
              <a:off x="11516462" y="3055947"/>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8" name="Oval 97"/>
            <p:cNvSpPr/>
            <p:nvPr userDrawn="1"/>
          </p:nvSpPr>
          <p:spPr>
            <a:xfrm rot="10604502">
              <a:off x="8086333" y="6082900"/>
              <a:ext cx="603202" cy="60320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9" name="Oval 98"/>
            <p:cNvSpPr/>
            <p:nvPr userDrawn="1"/>
          </p:nvSpPr>
          <p:spPr>
            <a:xfrm rot="10604502">
              <a:off x="4659440" y="5686338"/>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down)">
                                      <p:cBhvr>
                                        <p:cTn id="1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Blank-2">
    <p:bg>
      <p:bgPr>
        <a:solidFill>
          <a:srgbClr val="FF6D6D"/>
        </a:solidFill>
        <a:effectLst/>
      </p:bgPr>
    </p:bg>
    <p:spTree>
      <p:nvGrpSpPr>
        <p:cNvPr id="1" name=""/>
        <p:cNvGrpSpPr/>
        <p:nvPr/>
      </p:nvGrpSpPr>
      <p:grpSpPr>
        <a:xfrm>
          <a:off x="0" y="0"/>
          <a:ext cx="0" cy="0"/>
          <a:chOff x="0" y="0"/>
          <a:chExt cx="0" cy="0"/>
        </a:xfrm>
      </p:grpSpPr>
      <p:sp>
        <p:nvSpPr>
          <p:cNvPr id="2" name="Oval 1"/>
          <p:cNvSpPr/>
          <p:nvPr userDrawn="1"/>
        </p:nvSpPr>
        <p:spPr>
          <a:xfrm>
            <a:off x="11711066" y="-118202"/>
            <a:ext cx="562727" cy="562726"/>
          </a:xfrm>
          <a:prstGeom prst="ellipse">
            <a:avLst/>
          </a:prstGeom>
          <a:solidFill>
            <a:schemeClr val="bg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600" b="1" smtClean="0">
                <a:solidFill>
                  <a:srgbClr val="FF6D6D"/>
                </a:solidFill>
              </a:rPr>
              <a:t>‹#›</a:t>
            </a:fld>
            <a:endParaRPr lang="id-ID" sz="1800" b="1" dirty="0">
              <a:solidFill>
                <a:srgbClr val="FF6D6D"/>
              </a:solidFill>
            </a:endParaRPr>
          </a:p>
        </p:txBody>
      </p:sp>
      <p:grpSp>
        <p:nvGrpSpPr>
          <p:cNvPr id="55" name="Group 54"/>
          <p:cNvGrpSpPr/>
          <p:nvPr userDrawn="1"/>
        </p:nvGrpSpPr>
        <p:grpSpPr>
          <a:xfrm>
            <a:off x="11807070" y="6559227"/>
            <a:ext cx="214313" cy="220663"/>
            <a:chOff x="7015550" y="2614882"/>
            <a:chExt cx="214313" cy="220663"/>
          </a:xfrm>
          <a:solidFill>
            <a:schemeClr val="bg1"/>
          </a:solidFill>
        </p:grpSpPr>
        <p:sp>
          <p:nvSpPr>
            <p:cNvPr id="49"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sp>
          <p:nvSpPr>
            <p:cNvPr id="50" name="Freeform 6">
              <a:hlinkClick r:id="" action="ppaction://hlinkshowjump?jump=nextslide"/>
            </p:cNvPr>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grpSp>
      <p:grpSp>
        <p:nvGrpSpPr>
          <p:cNvPr id="56" name="Group 55"/>
          <p:cNvGrpSpPr/>
          <p:nvPr userDrawn="1"/>
        </p:nvGrpSpPr>
        <p:grpSpPr>
          <a:xfrm>
            <a:off x="11370388" y="6559227"/>
            <a:ext cx="214313" cy="220663"/>
            <a:chOff x="7395183" y="3832633"/>
            <a:chExt cx="214313" cy="220663"/>
          </a:xfrm>
          <a:solidFill>
            <a:schemeClr val="bg1"/>
          </a:solidFill>
        </p:grpSpPr>
        <p:sp>
          <p:nvSpPr>
            <p:cNvPr id="5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lstStyle/>
            <a:p>
              <a:endParaRPr lang="id-ID" sz="1800"/>
            </a:p>
          </p:txBody>
        </p:sp>
        <p:sp>
          <p:nvSpPr>
            <p:cNvPr id="52" name="Freeform 8">
              <a:hlinkClick r:id="" action="ppaction://hlinkshowjump?jump=previousslide"/>
            </p:cNvPr>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lstStyle/>
            <a:p>
              <a:endParaRPr lang="id-ID" sz="1800"/>
            </a:p>
          </p:txBody>
        </p:sp>
      </p:grpSp>
      <p:sp>
        <p:nvSpPr>
          <p:cNvPr id="3" name="Oval 2"/>
          <p:cNvSpPr/>
          <p:nvPr userDrawn="1"/>
        </p:nvSpPr>
        <p:spPr>
          <a:xfrm>
            <a:off x="2148975" y="1977516"/>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Oval 65"/>
          <p:cNvSpPr/>
          <p:nvPr userDrawn="1"/>
        </p:nvSpPr>
        <p:spPr>
          <a:xfrm>
            <a:off x="1030351" y="2088390"/>
            <a:ext cx="848545" cy="848545"/>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Oval 66"/>
          <p:cNvSpPr/>
          <p:nvPr userDrawn="1"/>
        </p:nvSpPr>
        <p:spPr>
          <a:xfrm>
            <a:off x="2590260" y="1735310"/>
            <a:ext cx="484411" cy="484411"/>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Oval 67"/>
          <p:cNvSpPr/>
          <p:nvPr userDrawn="1"/>
        </p:nvSpPr>
        <p:spPr>
          <a:xfrm>
            <a:off x="4521469" y="1051819"/>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Oval 68"/>
          <p:cNvSpPr/>
          <p:nvPr userDrawn="1"/>
        </p:nvSpPr>
        <p:spPr>
          <a:xfrm>
            <a:off x="6198267" y="2093401"/>
            <a:ext cx="668176" cy="668176"/>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Oval 69"/>
          <p:cNvSpPr/>
          <p:nvPr userDrawn="1"/>
        </p:nvSpPr>
        <p:spPr>
          <a:xfrm>
            <a:off x="6438694" y="2066424"/>
            <a:ext cx="1232083" cy="1232083"/>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Oval 70"/>
          <p:cNvSpPr/>
          <p:nvPr userDrawn="1"/>
        </p:nvSpPr>
        <p:spPr>
          <a:xfrm>
            <a:off x="9421819" y="1729081"/>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Oval 71"/>
          <p:cNvSpPr/>
          <p:nvPr userDrawn="1"/>
        </p:nvSpPr>
        <p:spPr>
          <a:xfrm>
            <a:off x="9894179" y="1216321"/>
            <a:ext cx="668176" cy="668176"/>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Oval 72"/>
          <p:cNvSpPr/>
          <p:nvPr userDrawn="1"/>
        </p:nvSpPr>
        <p:spPr>
          <a:xfrm>
            <a:off x="2148975" y="4983977"/>
            <a:ext cx="750810" cy="750810"/>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Oval 73"/>
          <p:cNvSpPr/>
          <p:nvPr userDrawn="1"/>
        </p:nvSpPr>
        <p:spPr>
          <a:xfrm>
            <a:off x="2397334" y="4813199"/>
            <a:ext cx="357758" cy="357758"/>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2" name="Group 91"/>
          <p:cNvGrpSpPr/>
          <p:nvPr userDrawn="1"/>
        </p:nvGrpSpPr>
        <p:grpSpPr>
          <a:xfrm>
            <a:off x="3943633" y="1565211"/>
            <a:ext cx="8733041" cy="6614959"/>
            <a:chOff x="3943629" y="1765230"/>
            <a:chExt cx="8733041" cy="6614959"/>
          </a:xfrm>
        </p:grpSpPr>
        <p:sp>
          <p:nvSpPr>
            <p:cNvPr id="93" name="Donut 92"/>
            <p:cNvSpPr/>
            <p:nvPr userDrawn="1"/>
          </p:nvSpPr>
          <p:spPr>
            <a:xfrm rot="6104502">
              <a:off x="10513894" y="4182360"/>
              <a:ext cx="1327177" cy="1327177"/>
            </a:xfrm>
            <a:prstGeom prst="donut">
              <a:avLst>
                <a:gd name="adj" fmla="val 15926"/>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4" name="Donut 93"/>
            <p:cNvSpPr/>
            <p:nvPr userDrawn="1"/>
          </p:nvSpPr>
          <p:spPr>
            <a:xfrm rot="6104502">
              <a:off x="11635129" y="3232034"/>
              <a:ext cx="1041541" cy="1041541"/>
            </a:xfrm>
            <a:prstGeom prst="donut">
              <a:avLst>
                <a:gd name="adj" fmla="val 15926"/>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5" name="Donut 94"/>
            <p:cNvSpPr/>
            <p:nvPr userDrawn="1"/>
          </p:nvSpPr>
          <p:spPr>
            <a:xfrm rot="6104502">
              <a:off x="4885213" y="5754088"/>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6" name="Donut 95"/>
            <p:cNvSpPr/>
            <p:nvPr userDrawn="1"/>
          </p:nvSpPr>
          <p:spPr>
            <a:xfrm rot="6104502">
              <a:off x="9890317" y="6328310"/>
              <a:ext cx="1074806" cy="1074806"/>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7" name="Donut 96"/>
            <p:cNvSpPr/>
            <p:nvPr userDrawn="1"/>
          </p:nvSpPr>
          <p:spPr>
            <a:xfrm rot="6104502">
              <a:off x="11280398" y="2773446"/>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8" name="Oval 97"/>
            <p:cNvSpPr/>
            <p:nvPr userDrawn="1"/>
          </p:nvSpPr>
          <p:spPr>
            <a:xfrm rot="6104502">
              <a:off x="11255956" y="4096902"/>
              <a:ext cx="603202" cy="60320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9" name="Oval 98"/>
            <p:cNvSpPr/>
            <p:nvPr userDrawn="1"/>
          </p:nvSpPr>
          <p:spPr>
            <a:xfrm rot="6104502">
              <a:off x="10988857" y="3411415"/>
              <a:ext cx="312832" cy="31283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00" name="Donut 99"/>
            <p:cNvSpPr/>
            <p:nvPr userDrawn="1"/>
          </p:nvSpPr>
          <p:spPr>
            <a:xfrm rot="20504502">
              <a:off x="8157576" y="4967821"/>
              <a:ext cx="1778283" cy="1778283"/>
            </a:xfrm>
            <a:prstGeom prst="donut">
              <a:avLst>
                <a:gd name="adj" fmla="val 15926"/>
              </a:avLst>
            </a:prstGeom>
            <a:solidFill>
              <a:schemeClr val="bg1">
                <a:alpha val="5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1" name="Donut 100"/>
            <p:cNvSpPr/>
            <p:nvPr userDrawn="1"/>
          </p:nvSpPr>
          <p:spPr>
            <a:xfrm rot="20504502">
              <a:off x="5967631" y="5517505"/>
              <a:ext cx="1327177" cy="1327177"/>
            </a:xfrm>
            <a:prstGeom prst="donut">
              <a:avLst>
                <a:gd name="adj" fmla="val 15926"/>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2" name="Oval 101"/>
            <p:cNvSpPr/>
            <p:nvPr userDrawn="1"/>
          </p:nvSpPr>
          <p:spPr>
            <a:xfrm rot="20504502">
              <a:off x="7106071" y="6040256"/>
              <a:ext cx="688490" cy="6884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03" name="Oval 102"/>
            <p:cNvSpPr/>
            <p:nvPr userDrawn="1"/>
          </p:nvSpPr>
          <p:spPr>
            <a:xfrm rot="20504502">
              <a:off x="8828367" y="4697538"/>
              <a:ext cx="536090" cy="5360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04" name="Donut 103"/>
            <p:cNvSpPr/>
            <p:nvPr userDrawn="1"/>
          </p:nvSpPr>
          <p:spPr>
            <a:xfrm rot="20504502">
              <a:off x="7272388" y="5137491"/>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5" name="Donut 104"/>
            <p:cNvSpPr/>
            <p:nvPr userDrawn="1"/>
          </p:nvSpPr>
          <p:spPr>
            <a:xfrm rot="20504502">
              <a:off x="9359434" y="5596700"/>
              <a:ext cx="1074806" cy="1074806"/>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6" name="Donut 105"/>
            <p:cNvSpPr/>
            <p:nvPr userDrawn="1"/>
          </p:nvSpPr>
          <p:spPr>
            <a:xfrm rot="20504502">
              <a:off x="9482547" y="4659556"/>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7" name="Donut 106"/>
            <p:cNvSpPr/>
            <p:nvPr userDrawn="1"/>
          </p:nvSpPr>
          <p:spPr>
            <a:xfrm rot="20504502">
              <a:off x="11146308" y="5868777"/>
              <a:ext cx="1074806" cy="1074806"/>
            </a:xfrm>
            <a:prstGeom prst="donut">
              <a:avLst>
                <a:gd name="adj" fmla="val 24020"/>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8" name="Oval 107"/>
            <p:cNvSpPr/>
            <p:nvPr userDrawn="1"/>
          </p:nvSpPr>
          <p:spPr>
            <a:xfrm rot="20504502">
              <a:off x="7238767" y="5017013"/>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09" name="Oval 108"/>
            <p:cNvSpPr/>
            <p:nvPr userDrawn="1"/>
          </p:nvSpPr>
          <p:spPr>
            <a:xfrm rot="20504502">
              <a:off x="3943629" y="6130310"/>
              <a:ext cx="603202" cy="60320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10" name="Oval 109"/>
            <p:cNvSpPr/>
            <p:nvPr userDrawn="1"/>
          </p:nvSpPr>
          <p:spPr>
            <a:xfrm rot="20504502">
              <a:off x="6479821" y="5990866"/>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11" name="Oval 110"/>
            <p:cNvSpPr/>
            <p:nvPr userDrawn="1"/>
          </p:nvSpPr>
          <p:spPr>
            <a:xfrm rot="20504502">
              <a:off x="9327833" y="4273371"/>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12" name="Donut 111"/>
            <p:cNvSpPr/>
            <p:nvPr userDrawn="1"/>
          </p:nvSpPr>
          <p:spPr>
            <a:xfrm rot="10604502">
              <a:off x="10421842" y="5527974"/>
              <a:ext cx="1327177" cy="1327177"/>
            </a:xfrm>
            <a:prstGeom prst="donut">
              <a:avLst>
                <a:gd name="adj" fmla="val 15926"/>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3" name="Donut 112"/>
            <p:cNvSpPr/>
            <p:nvPr userDrawn="1"/>
          </p:nvSpPr>
          <p:spPr>
            <a:xfrm rot="10604502">
              <a:off x="11502978" y="1935344"/>
              <a:ext cx="1041541" cy="1041541"/>
            </a:xfrm>
            <a:prstGeom prst="donut">
              <a:avLst>
                <a:gd name="adj" fmla="val 15926"/>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4" name="Oval 113"/>
            <p:cNvSpPr/>
            <p:nvPr userDrawn="1"/>
          </p:nvSpPr>
          <p:spPr>
            <a:xfrm rot="10604502">
              <a:off x="11886320" y="1765230"/>
              <a:ext cx="536090" cy="5360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15" name="Donut 114"/>
            <p:cNvSpPr/>
            <p:nvPr userDrawn="1"/>
          </p:nvSpPr>
          <p:spPr>
            <a:xfrm rot="10604502">
              <a:off x="9874667" y="3536070"/>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6" name="Donut 115"/>
            <p:cNvSpPr/>
            <p:nvPr userDrawn="1"/>
          </p:nvSpPr>
          <p:spPr>
            <a:xfrm rot="10604502">
              <a:off x="10759809" y="3214182"/>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7" name="Donut 116"/>
            <p:cNvSpPr/>
            <p:nvPr userDrawn="1"/>
          </p:nvSpPr>
          <p:spPr>
            <a:xfrm rot="10604502">
              <a:off x="4248675" y="6231127"/>
              <a:ext cx="1074806" cy="1074806"/>
            </a:xfrm>
            <a:prstGeom prst="donut">
              <a:avLst>
                <a:gd name="adj" fmla="val 24020"/>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8" name="Oval 117"/>
            <p:cNvSpPr/>
            <p:nvPr userDrawn="1"/>
          </p:nvSpPr>
          <p:spPr>
            <a:xfrm rot="10604502">
              <a:off x="11516462" y="3055947"/>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19" name="Oval 118"/>
            <p:cNvSpPr/>
            <p:nvPr userDrawn="1"/>
          </p:nvSpPr>
          <p:spPr>
            <a:xfrm rot="10604502">
              <a:off x="8086333" y="6082900"/>
              <a:ext cx="603202" cy="60320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20" name="Oval 119"/>
            <p:cNvSpPr/>
            <p:nvPr userDrawn="1"/>
          </p:nvSpPr>
          <p:spPr>
            <a:xfrm rot="10604502">
              <a:off x="4659440" y="5686338"/>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Blank-2">
    <p:bg>
      <p:bgPr>
        <a:solidFill>
          <a:srgbClr val="FF6D6D"/>
        </a:solidFill>
        <a:effectLst/>
      </p:bgPr>
    </p:bg>
    <p:spTree>
      <p:nvGrpSpPr>
        <p:cNvPr id="1" name=""/>
        <p:cNvGrpSpPr/>
        <p:nvPr/>
      </p:nvGrpSpPr>
      <p:grpSpPr>
        <a:xfrm>
          <a:off x="0" y="0"/>
          <a:ext cx="0" cy="0"/>
          <a:chOff x="0" y="0"/>
          <a:chExt cx="0" cy="0"/>
        </a:xfrm>
      </p:grpSpPr>
      <p:grpSp>
        <p:nvGrpSpPr>
          <p:cNvPr id="61" name="Group 60"/>
          <p:cNvGrpSpPr/>
          <p:nvPr userDrawn="1"/>
        </p:nvGrpSpPr>
        <p:grpSpPr>
          <a:xfrm>
            <a:off x="3943633" y="1565211"/>
            <a:ext cx="8733041" cy="6614959"/>
            <a:chOff x="3943629" y="1765230"/>
            <a:chExt cx="8733041" cy="6614959"/>
          </a:xfrm>
        </p:grpSpPr>
        <p:sp>
          <p:nvSpPr>
            <p:cNvPr id="62" name="Donut 61"/>
            <p:cNvSpPr/>
            <p:nvPr userDrawn="1"/>
          </p:nvSpPr>
          <p:spPr>
            <a:xfrm rot="6104502">
              <a:off x="10513894" y="4182360"/>
              <a:ext cx="1327177" cy="1327177"/>
            </a:xfrm>
            <a:prstGeom prst="donut">
              <a:avLst>
                <a:gd name="adj" fmla="val 15926"/>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63" name="Donut 62"/>
            <p:cNvSpPr/>
            <p:nvPr userDrawn="1"/>
          </p:nvSpPr>
          <p:spPr>
            <a:xfrm rot="6104502">
              <a:off x="11635129" y="3232034"/>
              <a:ext cx="1041541" cy="1041541"/>
            </a:xfrm>
            <a:prstGeom prst="donut">
              <a:avLst>
                <a:gd name="adj" fmla="val 15926"/>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64" name="Donut 63"/>
            <p:cNvSpPr/>
            <p:nvPr userDrawn="1"/>
          </p:nvSpPr>
          <p:spPr>
            <a:xfrm rot="6104502">
              <a:off x="4885213" y="5754088"/>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65" name="Donut 64"/>
            <p:cNvSpPr/>
            <p:nvPr userDrawn="1"/>
          </p:nvSpPr>
          <p:spPr>
            <a:xfrm rot="6104502">
              <a:off x="9890317" y="6328310"/>
              <a:ext cx="1074806" cy="1074806"/>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75" name="Donut 74"/>
            <p:cNvSpPr/>
            <p:nvPr userDrawn="1"/>
          </p:nvSpPr>
          <p:spPr>
            <a:xfrm rot="6104502">
              <a:off x="11280398" y="2773446"/>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76" name="Oval 75"/>
            <p:cNvSpPr/>
            <p:nvPr userDrawn="1"/>
          </p:nvSpPr>
          <p:spPr>
            <a:xfrm rot="6104502">
              <a:off x="11255956" y="4096902"/>
              <a:ext cx="603202" cy="60320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77" name="Oval 76"/>
            <p:cNvSpPr/>
            <p:nvPr userDrawn="1"/>
          </p:nvSpPr>
          <p:spPr>
            <a:xfrm rot="6104502">
              <a:off x="10988857" y="3411415"/>
              <a:ext cx="312832" cy="31283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78" name="Donut 77"/>
            <p:cNvSpPr/>
            <p:nvPr userDrawn="1"/>
          </p:nvSpPr>
          <p:spPr>
            <a:xfrm rot="20504502">
              <a:off x="8157576" y="4967821"/>
              <a:ext cx="1778283" cy="1778283"/>
            </a:xfrm>
            <a:prstGeom prst="donut">
              <a:avLst>
                <a:gd name="adj" fmla="val 15926"/>
              </a:avLst>
            </a:prstGeom>
            <a:solidFill>
              <a:schemeClr val="bg1">
                <a:alpha val="5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79" name="Donut 78"/>
            <p:cNvSpPr/>
            <p:nvPr userDrawn="1"/>
          </p:nvSpPr>
          <p:spPr>
            <a:xfrm rot="20504502">
              <a:off x="5967631" y="5517505"/>
              <a:ext cx="1327177" cy="1327177"/>
            </a:xfrm>
            <a:prstGeom prst="donut">
              <a:avLst>
                <a:gd name="adj" fmla="val 15926"/>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0" name="Oval 79"/>
            <p:cNvSpPr/>
            <p:nvPr userDrawn="1"/>
          </p:nvSpPr>
          <p:spPr>
            <a:xfrm rot="20504502">
              <a:off x="7106071" y="6040256"/>
              <a:ext cx="688490" cy="6884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1" name="Oval 80"/>
            <p:cNvSpPr/>
            <p:nvPr userDrawn="1"/>
          </p:nvSpPr>
          <p:spPr>
            <a:xfrm rot="20504502">
              <a:off x="8828367" y="4697538"/>
              <a:ext cx="536090" cy="5360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2" name="Donut 81"/>
            <p:cNvSpPr/>
            <p:nvPr userDrawn="1"/>
          </p:nvSpPr>
          <p:spPr>
            <a:xfrm rot="20504502">
              <a:off x="7272388" y="5137491"/>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3" name="Donut 82"/>
            <p:cNvSpPr/>
            <p:nvPr userDrawn="1"/>
          </p:nvSpPr>
          <p:spPr>
            <a:xfrm rot="20504502">
              <a:off x="9359434" y="5596700"/>
              <a:ext cx="1074806" cy="1074806"/>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4" name="Donut 83"/>
            <p:cNvSpPr/>
            <p:nvPr userDrawn="1"/>
          </p:nvSpPr>
          <p:spPr>
            <a:xfrm rot="20504502">
              <a:off x="9482547" y="4659556"/>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5" name="Donut 84"/>
            <p:cNvSpPr/>
            <p:nvPr userDrawn="1"/>
          </p:nvSpPr>
          <p:spPr>
            <a:xfrm rot="20504502">
              <a:off x="11146308" y="5868777"/>
              <a:ext cx="1074806" cy="1074806"/>
            </a:xfrm>
            <a:prstGeom prst="donut">
              <a:avLst>
                <a:gd name="adj" fmla="val 24020"/>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86" name="Oval 85"/>
            <p:cNvSpPr/>
            <p:nvPr userDrawn="1"/>
          </p:nvSpPr>
          <p:spPr>
            <a:xfrm rot="20504502">
              <a:off x="7238767" y="5017013"/>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7" name="Oval 86"/>
            <p:cNvSpPr/>
            <p:nvPr userDrawn="1"/>
          </p:nvSpPr>
          <p:spPr>
            <a:xfrm rot="20504502">
              <a:off x="3943629" y="6130310"/>
              <a:ext cx="603202" cy="603202"/>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8" name="Oval 87"/>
            <p:cNvSpPr/>
            <p:nvPr userDrawn="1"/>
          </p:nvSpPr>
          <p:spPr>
            <a:xfrm rot="20504502">
              <a:off x="6479821" y="5990866"/>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9" name="Oval 88"/>
            <p:cNvSpPr/>
            <p:nvPr userDrawn="1"/>
          </p:nvSpPr>
          <p:spPr>
            <a:xfrm rot="20504502">
              <a:off x="9327833" y="4273371"/>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0" name="Donut 89"/>
            <p:cNvSpPr/>
            <p:nvPr userDrawn="1"/>
          </p:nvSpPr>
          <p:spPr>
            <a:xfrm rot="10604502">
              <a:off x="10421842" y="5527974"/>
              <a:ext cx="1327177" cy="1327177"/>
            </a:xfrm>
            <a:prstGeom prst="donut">
              <a:avLst>
                <a:gd name="adj" fmla="val 15926"/>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1" name="Donut 90"/>
            <p:cNvSpPr/>
            <p:nvPr userDrawn="1"/>
          </p:nvSpPr>
          <p:spPr>
            <a:xfrm rot="10604502">
              <a:off x="11502978" y="1935344"/>
              <a:ext cx="1041541" cy="1041541"/>
            </a:xfrm>
            <a:prstGeom prst="donut">
              <a:avLst>
                <a:gd name="adj" fmla="val 15926"/>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2" name="Oval 91"/>
            <p:cNvSpPr/>
            <p:nvPr userDrawn="1"/>
          </p:nvSpPr>
          <p:spPr>
            <a:xfrm rot="10604502">
              <a:off x="11886320" y="1765230"/>
              <a:ext cx="536090" cy="536090"/>
            </a:xfrm>
            <a:prstGeom prst="ellipse">
              <a:avLst/>
            </a:prstGeom>
            <a:solidFill>
              <a:schemeClr val="bg1">
                <a:alpha val="8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3" name="Donut 92"/>
            <p:cNvSpPr/>
            <p:nvPr userDrawn="1"/>
          </p:nvSpPr>
          <p:spPr>
            <a:xfrm rot="10604502">
              <a:off x="9874667" y="3536070"/>
              <a:ext cx="2626101" cy="2626101"/>
            </a:xfrm>
            <a:prstGeom prst="donut">
              <a:avLst>
                <a:gd name="adj" fmla="val 15926"/>
              </a:avLst>
            </a:prstGeom>
            <a:solidFill>
              <a:schemeClr val="bg1">
                <a:alpha val="3000"/>
              </a:schemeClr>
            </a:solid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4" name="Donut 93"/>
            <p:cNvSpPr/>
            <p:nvPr userDrawn="1"/>
          </p:nvSpPr>
          <p:spPr>
            <a:xfrm rot="10604502">
              <a:off x="10759809" y="3214182"/>
              <a:ext cx="835345" cy="835345"/>
            </a:xfrm>
            <a:prstGeom prst="donut">
              <a:avLst>
                <a:gd name="adj" fmla="val 11712"/>
              </a:avLst>
            </a:prstGeom>
            <a:solidFill>
              <a:schemeClr val="bg1">
                <a:alpha val="3000"/>
              </a:schemeClr>
            </a:solid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5" name="Donut 94"/>
            <p:cNvSpPr/>
            <p:nvPr userDrawn="1"/>
          </p:nvSpPr>
          <p:spPr>
            <a:xfrm rot="10604502">
              <a:off x="4248675" y="6231127"/>
              <a:ext cx="1074806" cy="1074806"/>
            </a:xfrm>
            <a:prstGeom prst="donut">
              <a:avLst>
                <a:gd name="adj" fmla="val 24020"/>
              </a:avLst>
            </a:prstGeom>
            <a:solidFill>
              <a:schemeClr val="bg1">
                <a:alpha val="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6" name="Oval 95"/>
            <p:cNvSpPr/>
            <p:nvPr userDrawn="1"/>
          </p:nvSpPr>
          <p:spPr>
            <a:xfrm rot="10604502">
              <a:off x="11516462" y="3055947"/>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7" name="Oval 96"/>
            <p:cNvSpPr/>
            <p:nvPr userDrawn="1"/>
          </p:nvSpPr>
          <p:spPr>
            <a:xfrm rot="10604502">
              <a:off x="8086333" y="6082900"/>
              <a:ext cx="603202" cy="60320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8" name="Oval 97"/>
            <p:cNvSpPr/>
            <p:nvPr userDrawn="1"/>
          </p:nvSpPr>
          <p:spPr>
            <a:xfrm rot="10604502">
              <a:off x="4659440" y="5686338"/>
              <a:ext cx="312832" cy="312832"/>
            </a:xfrm>
            <a:prstGeom prst="ellipse">
              <a:avLst/>
            </a:prstGeom>
            <a:solidFill>
              <a:schemeClr val="bg1">
                <a:alpha val="7000"/>
              </a:schemeClr>
            </a:solidFill>
            <a:ln>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
        <p:nvSpPr>
          <p:cNvPr id="2" name="Oval 1"/>
          <p:cNvSpPr/>
          <p:nvPr userDrawn="1"/>
        </p:nvSpPr>
        <p:spPr>
          <a:xfrm>
            <a:off x="11711066" y="-118202"/>
            <a:ext cx="562727" cy="562726"/>
          </a:xfrm>
          <a:prstGeom prst="ellipse">
            <a:avLst/>
          </a:prstGeom>
          <a:solidFill>
            <a:schemeClr val="bg1"/>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600" b="1" smtClean="0">
                <a:solidFill>
                  <a:srgbClr val="FF6D6D"/>
                </a:solidFill>
              </a:rPr>
              <a:t>‹#›</a:t>
            </a:fld>
            <a:endParaRPr lang="id-ID" sz="1800" b="1" dirty="0">
              <a:solidFill>
                <a:srgbClr val="FF6D6D"/>
              </a:solidFill>
            </a:endParaRPr>
          </a:p>
        </p:txBody>
      </p:sp>
      <p:grpSp>
        <p:nvGrpSpPr>
          <p:cNvPr id="55" name="Group 54"/>
          <p:cNvGrpSpPr/>
          <p:nvPr userDrawn="1"/>
        </p:nvGrpSpPr>
        <p:grpSpPr>
          <a:xfrm>
            <a:off x="11807070" y="6559227"/>
            <a:ext cx="214313" cy="220663"/>
            <a:chOff x="7015550" y="2614882"/>
            <a:chExt cx="214313" cy="220663"/>
          </a:xfrm>
          <a:solidFill>
            <a:schemeClr val="bg1"/>
          </a:solidFill>
        </p:grpSpPr>
        <p:sp>
          <p:nvSpPr>
            <p:cNvPr id="49"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sp>
          <p:nvSpPr>
            <p:cNvPr id="50" name="Freeform 6">
              <a:hlinkClick r:id="" action="ppaction://hlinkshowjump?jump=nextslide"/>
            </p:cNvPr>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grpSp>
      <p:grpSp>
        <p:nvGrpSpPr>
          <p:cNvPr id="56" name="Group 55"/>
          <p:cNvGrpSpPr/>
          <p:nvPr userDrawn="1"/>
        </p:nvGrpSpPr>
        <p:grpSpPr>
          <a:xfrm>
            <a:off x="11370388" y="6559227"/>
            <a:ext cx="214313" cy="220663"/>
            <a:chOff x="7395183" y="3832633"/>
            <a:chExt cx="214313" cy="220663"/>
          </a:xfrm>
          <a:solidFill>
            <a:schemeClr val="bg1"/>
          </a:solidFill>
        </p:grpSpPr>
        <p:sp>
          <p:nvSpPr>
            <p:cNvPr id="5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lstStyle/>
            <a:p>
              <a:endParaRPr lang="id-ID" sz="1800"/>
            </a:p>
          </p:txBody>
        </p:sp>
        <p:sp>
          <p:nvSpPr>
            <p:cNvPr id="52" name="Freeform 8">
              <a:hlinkClick r:id="" action="ppaction://hlinkshowjump?jump=previousslide"/>
            </p:cNvPr>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lstStyle/>
            <a:p>
              <a:endParaRPr lang="id-ID" sz="1800"/>
            </a:p>
          </p:txBody>
        </p:sp>
      </p:grpSp>
      <p:sp>
        <p:nvSpPr>
          <p:cNvPr id="3" name="Oval 2"/>
          <p:cNvSpPr/>
          <p:nvPr userDrawn="1"/>
        </p:nvSpPr>
        <p:spPr>
          <a:xfrm>
            <a:off x="537727" y="114819"/>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Oval 65"/>
          <p:cNvSpPr/>
          <p:nvPr userDrawn="1"/>
        </p:nvSpPr>
        <p:spPr>
          <a:xfrm>
            <a:off x="796945" y="1460738"/>
            <a:ext cx="848545" cy="848545"/>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Oval 66"/>
          <p:cNvSpPr/>
          <p:nvPr userDrawn="1"/>
        </p:nvSpPr>
        <p:spPr>
          <a:xfrm>
            <a:off x="2816355" y="605104"/>
            <a:ext cx="484411" cy="484411"/>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Oval 67"/>
          <p:cNvSpPr/>
          <p:nvPr userDrawn="1"/>
        </p:nvSpPr>
        <p:spPr>
          <a:xfrm>
            <a:off x="7674933" y="2185609"/>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Oval 68"/>
          <p:cNvSpPr/>
          <p:nvPr userDrawn="1"/>
        </p:nvSpPr>
        <p:spPr>
          <a:xfrm>
            <a:off x="5586909" y="3317211"/>
            <a:ext cx="668176" cy="668176"/>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Oval 69"/>
          <p:cNvSpPr/>
          <p:nvPr userDrawn="1"/>
        </p:nvSpPr>
        <p:spPr>
          <a:xfrm>
            <a:off x="4671299" y="3077232"/>
            <a:ext cx="1232083" cy="1232083"/>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Oval 70"/>
          <p:cNvSpPr/>
          <p:nvPr userDrawn="1"/>
        </p:nvSpPr>
        <p:spPr>
          <a:xfrm>
            <a:off x="7093371" y="-118202"/>
            <a:ext cx="1366982" cy="1366982"/>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Oval 71"/>
          <p:cNvSpPr/>
          <p:nvPr userDrawn="1"/>
        </p:nvSpPr>
        <p:spPr>
          <a:xfrm>
            <a:off x="8766769" y="2451873"/>
            <a:ext cx="668176" cy="668176"/>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Oval 72"/>
          <p:cNvSpPr/>
          <p:nvPr userDrawn="1"/>
        </p:nvSpPr>
        <p:spPr>
          <a:xfrm>
            <a:off x="1832658" y="5104093"/>
            <a:ext cx="750810" cy="750810"/>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Oval 73"/>
          <p:cNvSpPr/>
          <p:nvPr userDrawn="1"/>
        </p:nvSpPr>
        <p:spPr>
          <a:xfrm>
            <a:off x="2225710" y="3951557"/>
            <a:ext cx="357758" cy="357758"/>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2">
    <p:spTree>
      <p:nvGrpSpPr>
        <p:cNvPr id="1" name=""/>
        <p:cNvGrpSpPr/>
        <p:nvPr/>
      </p:nvGrpSpPr>
      <p:grpSpPr>
        <a:xfrm>
          <a:off x="0" y="0"/>
          <a:ext cx="0" cy="0"/>
          <a:chOff x="0" y="0"/>
          <a:chExt cx="0" cy="0"/>
        </a:xfrm>
      </p:grpSpPr>
      <p:grpSp>
        <p:nvGrpSpPr>
          <p:cNvPr id="7" name="Group 6"/>
          <p:cNvGrpSpPr/>
          <p:nvPr userDrawn="1"/>
        </p:nvGrpSpPr>
        <p:grpSpPr>
          <a:xfrm>
            <a:off x="3943634" y="1565213"/>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3">
    <p:bg>
      <p:bgPr>
        <a:gradFill flip="none" rotWithShape="1">
          <a:gsLst>
            <a:gs pos="0">
              <a:srgbClr val="1E222A"/>
            </a:gs>
            <a:gs pos="100000">
              <a:srgbClr val="111319"/>
            </a:gs>
          </a:gsLst>
          <a:lin ang="5400000" scaled="0"/>
          <a:tileRect/>
        </a:gradFill>
        <a:effectLst/>
      </p:bgPr>
    </p:bg>
    <p:spTree>
      <p:nvGrpSpPr>
        <p:cNvPr id="1" name=""/>
        <p:cNvGrpSpPr/>
        <p:nvPr/>
      </p:nvGrpSpPr>
      <p:grpSpPr>
        <a:xfrm>
          <a:off x="0" y="0"/>
          <a:ext cx="0" cy="0"/>
          <a:chOff x="0" y="0"/>
          <a:chExt cx="0" cy="0"/>
        </a:xfrm>
      </p:grpSpPr>
      <p:grpSp>
        <p:nvGrpSpPr>
          <p:cNvPr id="4" name="Group 3"/>
          <p:cNvGrpSpPr/>
          <p:nvPr userDrawn="1"/>
        </p:nvGrpSpPr>
        <p:grpSpPr>
          <a:xfrm>
            <a:off x="3943634" y="1565213"/>
            <a:ext cx="8733041" cy="6614959"/>
            <a:chOff x="3943629" y="1565205"/>
            <a:chExt cx="8733041" cy="6614959"/>
          </a:xfrm>
        </p:grpSpPr>
        <p:sp>
          <p:nvSpPr>
            <p:cNvPr id="8" name="Donut 7"/>
            <p:cNvSpPr/>
            <p:nvPr userDrawn="1"/>
          </p:nvSpPr>
          <p:spPr>
            <a:xfrm rot="6104502">
              <a:off x="10513894" y="3982335"/>
              <a:ext cx="1327177" cy="1327177"/>
            </a:xfrm>
            <a:prstGeom prst="donut">
              <a:avLst>
                <a:gd name="adj" fmla="val 15926"/>
              </a:avLst>
            </a:prstGeom>
            <a:solidFill>
              <a:srgbClr val="111319">
                <a:alpha val="75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032009"/>
              <a:ext cx="1041541" cy="1041541"/>
            </a:xfrm>
            <a:prstGeom prst="donut">
              <a:avLst>
                <a:gd name="adj" fmla="val 15926"/>
              </a:avLst>
            </a:prstGeom>
            <a:solidFill>
              <a:srgbClr val="1E222A">
                <a:alpha val="31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554063"/>
              <a:ext cx="2626101" cy="2626101"/>
            </a:xfrm>
            <a:prstGeom prst="donut">
              <a:avLst>
                <a:gd name="adj" fmla="val 15926"/>
              </a:avLst>
            </a:prstGeom>
            <a:solidFill>
              <a:srgbClr val="111319">
                <a:alpha val="13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128285"/>
              <a:ext cx="1074806" cy="1074806"/>
            </a:xfrm>
            <a:prstGeom prst="donut">
              <a:avLst>
                <a:gd name="adj" fmla="val 11712"/>
              </a:avLst>
            </a:prstGeom>
            <a:solidFill>
              <a:srgbClr val="111319">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573421"/>
              <a:ext cx="835345" cy="835345"/>
            </a:xfrm>
            <a:prstGeom prst="donut">
              <a:avLst>
                <a:gd name="adj" fmla="val 11712"/>
              </a:avLst>
            </a:prstGeom>
            <a:solidFill>
              <a:srgbClr val="161920">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3896877"/>
              <a:ext cx="603202" cy="603202"/>
            </a:xfrm>
            <a:prstGeom prst="ellipse">
              <a:avLst/>
            </a:prstGeom>
            <a:solidFill>
              <a:srgbClr val="1E222A">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211390"/>
              <a:ext cx="312832" cy="312832"/>
            </a:xfrm>
            <a:prstGeom prst="ellipse">
              <a:avLst/>
            </a:prstGeom>
            <a:solidFill>
              <a:srgbClr val="161920">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767796"/>
              <a:ext cx="1778283" cy="1778283"/>
            </a:xfrm>
            <a:prstGeom prst="donut">
              <a:avLst>
                <a:gd name="adj" fmla="val 15926"/>
              </a:avLst>
            </a:prstGeom>
            <a:solidFill>
              <a:srgbClr val="1E222A">
                <a:alpha val="42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317480"/>
              <a:ext cx="1327177" cy="1327177"/>
            </a:xfrm>
            <a:prstGeom prst="donut">
              <a:avLst>
                <a:gd name="adj" fmla="val 15926"/>
              </a:avLst>
            </a:prstGeom>
            <a:solidFill>
              <a:srgbClr val="111319">
                <a:alpha val="75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5840231"/>
              <a:ext cx="688490" cy="688490"/>
            </a:xfrm>
            <a:prstGeom prst="ellipse">
              <a:avLst/>
            </a:prstGeom>
            <a:solidFill>
              <a:srgbClr val="111319">
                <a:alpha val="39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497513"/>
              <a:ext cx="536090" cy="536090"/>
            </a:xfrm>
            <a:prstGeom prst="ellipse">
              <a:avLst/>
            </a:prstGeom>
            <a:solidFill>
              <a:schemeClr val="tx1">
                <a:alpha val="47000"/>
              </a:scheme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4937466"/>
              <a:ext cx="2626101" cy="2626101"/>
            </a:xfrm>
            <a:prstGeom prst="donut">
              <a:avLst>
                <a:gd name="adj" fmla="val 15926"/>
              </a:avLst>
            </a:prstGeom>
            <a:solidFill>
              <a:srgbClr val="111319">
                <a:alpha val="13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396675"/>
              <a:ext cx="1074806" cy="1074806"/>
            </a:xfrm>
            <a:prstGeom prst="donut">
              <a:avLst>
                <a:gd name="adj" fmla="val 11712"/>
              </a:avLst>
            </a:prstGeom>
            <a:solidFill>
              <a:srgbClr val="1E222A">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459531"/>
              <a:ext cx="835345" cy="835345"/>
            </a:xfrm>
            <a:prstGeom prst="donut">
              <a:avLst>
                <a:gd name="adj" fmla="val 11712"/>
              </a:avLst>
            </a:prstGeom>
            <a:solidFill>
              <a:srgbClr val="161920">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668752"/>
              <a:ext cx="1074806" cy="1074806"/>
            </a:xfrm>
            <a:prstGeom prst="donut">
              <a:avLst>
                <a:gd name="adj" fmla="val 24020"/>
              </a:avLst>
            </a:prstGeom>
            <a:solidFill>
              <a:srgbClr val="161920">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4816988"/>
              <a:ext cx="312832" cy="312832"/>
            </a:xfrm>
            <a:prstGeom prst="ellipse">
              <a:avLst/>
            </a:prstGeom>
            <a:solidFill>
              <a:srgbClr val="111319">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5930285"/>
              <a:ext cx="603202" cy="603202"/>
            </a:xfrm>
            <a:prstGeom prst="ellipse">
              <a:avLst/>
            </a:prstGeom>
            <a:solidFill>
              <a:srgbClr val="111319">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790841"/>
              <a:ext cx="312832" cy="312832"/>
            </a:xfrm>
            <a:prstGeom prst="ellipse">
              <a:avLst/>
            </a:prstGeom>
            <a:solidFill>
              <a:srgbClr val="161920">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073346"/>
              <a:ext cx="312832" cy="312832"/>
            </a:xfrm>
            <a:prstGeom prst="ellipse">
              <a:avLst/>
            </a:prstGeom>
            <a:solidFill>
              <a:srgbClr val="1E222A">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327949"/>
              <a:ext cx="1327177" cy="1327177"/>
            </a:xfrm>
            <a:prstGeom prst="donut">
              <a:avLst>
                <a:gd name="adj" fmla="val 15926"/>
              </a:avLst>
            </a:prstGeom>
            <a:solidFill>
              <a:srgbClr val="161920">
                <a:alpha val="75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735319"/>
              <a:ext cx="1041541" cy="1041541"/>
            </a:xfrm>
            <a:prstGeom prst="donut">
              <a:avLst>
                <a:gd name="adj" fmla="val 15926"/>
              </a:avLst>
            </a:prstGeom>
            <a:solidFill>
              <a:srgbClr val="111319">
                <a:alpha val="31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565205"/>
              <a:ext cx="536090" cy="536090"/>
            </a:xfrm>
            <a:prstGeom prst="ellipse">
              <a:avLst/>
            </a:prstGeom>
            <a:solidFill>
              <a:srgbClr val="111319">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336045"/>
              <a:ext cx="2626101" cy="2626101"/>
            </a:xfrm>
            <a:prstGeom prst="donut">
              <a:avLst>
                <a:gd name="adj" fmla="val 15926"/>
              </a:avLst>
            </a:prstGeom>
            <a:solidFill>
              <a:srgbClr val="2F3540">
                <a:alpha val="13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014157"/>
              <a:ext cx="835345" cy="835345"/>
            </a:xfrm>
            <a:prstGeom prst="donut">
              <a:avLst>
                <a:gd name="adj" fmla="val 11712"/>
              </a:avLst>
            </a:prstGeom>
            <a:solidFill>
              <a:srgbClr val="1E222A">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031102"/>
              <a:ext cx="1074806" cy="1074806"/>
            </a:xfrm>
            <a:prstGeom prst="donut">
              <a:avLst>
                <a:gd name="adj" fmla="val 24020"/>
              </a:avLst>
            </a:prstGeom>
            <a:solidFill>
              <a:srgbClr val="111319">
                <a:alpha val="54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2855922"/>
              <a:ext cx="312832" cy="312832"/>
            </a:xfrm>
            <a:prstGeom prst="ellipse">
              <a:avLst/>
            </a:prstGeom>
            <a:solidFill>
              <a:srgbClr val="161920">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5882875"/>
              <a:ext cx="603202" cy="603202"/>
            </a:xfrm>
            <a:prstGeom prst="ellipse">
              <a:avLst/>
            </a:prstGeom>
            <a:solidFill>
              <a:srgbClr val="1E222A">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486313"/>
              <a:ext cx="312832" cy="312832"/>
            </a:xfrm>
            <a:prstGeom prst="ellipse">
              <a:avLst/>
            </a:prstGeom>
            <a:solidFill>
              <a:srgbClr val="111319">
                <a:alpha val="47000"/>
              </a:srgbClr>
            </a:solidFill>
            <a:ln>
              <a:solidFill>
                <a:schemeClr val="tx1">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2">
    <p:spTree>
      <p:nvGrpSpPr>
        <p:cNvPr id="1" name=""/>
        <p:cNvGrpSpPr/>
        <p:nvPr/>
      </p:nvGrpSpPr>
      <p:grpSpPr>
        <a:xfrm>
          <a:off x="0" y="0"/>
          <a:ext cx="0" cy="0"/>
          <a:chOff x="0" y="0"/>
          <a:chExt cx="0" cy="0"/>
        </a:xfrm>
      </p:grpSpPr>
      <p:grpSp>
        <p:nvGrpSpPr>
          <p:cNvPr id="7" name="Group 6"/>
          <p:cNvGrpSpPr/>
          <p:nvPr userDrawn="1"/>
        </p:nvGrpSpPr>
        <p:grpSpPr>
          <a:xfrm>
            <a:off x="3943633" y="1565211"/>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grpSp>
        <p:nvGrpSpPr>
          <p:cNvPr id="55" name="Group 54"/>
          <p:cNvGrpSpPr/>
          <p:nvPr userDrawn="1"/>
        </p:nvGrpSpPr>
        <p:grpSpPr>
          <a:xfrm>
            <a:off x="11807070" y="6559227"/>
            <a:ext cx="214313" cy="220663"/>
            <a:chOff x="7015550" y="2614882"/>
            <a:chExt cx="214313" cy="220663"/>
          </a:xfrm>
          <a:solidFill>
            <a:srgbClr val="FF6D6D"/>
          </a:solidFill>
        </p:grpSpPr>
        <p:sp>
          <p:nvSpPr>
            <p:cNvPr id="49"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sp>
          <p:nvSpPr>
            <p:cNvPr id="50" name="Freeform 6">
              <a:hlinkClick r:id="" action="ppaction://hlinkshowjump?jump=nextslide"/>
            </p:cNvPr>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grpSp>
      <p:grpSp>
        <p:nvGrpSpPr>
          <p:cNvPr id="56" name="Group 55"/>
          <p:cNvGrpSpPr/>
          <p:nvPr userDrawn="1"/>
        </p:nvGrpSpPr>
        <p:grpSpPr>
          <a:xfrm>
            <a:off x="11370388" y="6559227"/>
            <a:ext cx="214313" cy="220663"/>
            <a:chOff x="7395183" y="3832633"/>
            <a:chExt cx="214313" cy="220663"/>
          </a:xfrm>
          <a:solidFill>
            <a:srgbClr val="FF6D6D"/>
          </a:solidFill>
        </p:grpSpPr>
        <p:sp>
          <p:nvSpPr>
            <p:cNvPr id="5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lstStyle/>
            <a:p>
              <a:endParaRPr lang="id-ID" sz="1800"/>
            </a:p>
          </p:txBody>
        </p:sp>
        <p:sp>
          <p:nvSpPr>
            <p:cNvPr id="52" name="Freeform 8">
              <a:hlinkClick r:id="" action="ppaction://hlinkshowjump?jump=previousslide"/>
            </p:cNvPr>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lstStyle/>
            <a:p>
              <a:endParaRPr lang="id-ID" sz="1800"/>
            </a:p>
          </p:txBody>
        </p:sp>
      </p:grpSp>
      <p:grpSp>
        <p:nvGrpSpPr>
          <p:cNvPr id="36" name="Group 35"/>
          <p:cNvGrpSpPr/>
          <p:nvPr userDrawn="1"/>
        </p:nvGrpSpPr>
        <p:grpSpPr>
          <a:xfrm rot="16200000">
            <a:off x="504088" y="768356"/>
            <a:ext cx="383327" cy="67506"/>
            <a:chOff x="2013527" y="1616364"/>
            <a:chExt cx="576928" cy="101600"/>
          </a:xfrm>
        </p:grpSpPr>
        <p:sp>
          <p:nvSpPr>
            <p:cNvPr id="6" name="Oval 5"/>
            <p:cNvSpPr/>
            <p:nvPr userDrawn="1"/>
          </p:nvSpPr>
          <p:spPr>
            <a:xfrm>
              <a:off x="2013527" y="1616364"/>
              <a:ext cx="101600" cy="101600"/>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Oval 52"/>
            <p:cNvSpPr/>
            <p:nvPr userDrawn="1"/>
          </p:nvSpPr>
          <p:spPr>
            <a:xfrm>
              <a:off x="2132359" y="1616364"/>
              <a:ext cx="101600" cy="101600"/>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p:cNvSpPr/>
            <p:nvPr userDrawn="1"/>
          </p:nvSpPr>
          <p:spPr>
            <a:xfrm>
              <a:off x="2251191" y="1616364"/>
              <a:ext cx="101600" cy="101600"/>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Oval 61"/>
            <p:cNvSpPr/>
            <p:nvPr userDrawn="1"/>
          </p:nvSpPr>
          <p:spPr>
            <a:xfrm>
              <a:off x="2370023" y="1616364"/>
              <a:ext cx="101600" cy="101600"/>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p:cNvSpPr/>
            <p:nvPr userDrawn="1"/>
          </p:nvSpPr>
          <p:spPr>
            <a:xfrm>
              <a:off x="2488855" y="1616364"/>
              <a:ext cx="101600" cy="101600"/>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4" name="Oval 53"/>
          <p:cNvSpPr/>
          <p:nvPr userDrawn="1"/>
        </p:nvSpPr>
        <p:spPr>
          <a:xfrm>
            <a:off x="11672882" y="-148007"/>
            <a:ext cx="655570" cy="655569"/>
          </a:xfrm>
          <a:prstGeom prst="ellipse">
            <a:avLst/>
          </a:prstGeom>
          <a:solidFill>
            <a:srgbClr val="FF6D6D"/>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400" b="1" smtClean="0">
                <a:solidFill>
                  <a:schemeClr val="bg1"/>
                </a:solidFill>
              </a:rPr>
              <a:t>‹#›</a:t>
            </a:fld>
            <a:endParaRPr lang="id-ID" sz="1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lank-2">
    <p:spTree>
      <p:nvGrpSpPr>
        <p:cNvPr id="1" name=""/>
        <p:cNvGrpSpPr/>
        <p:nvPr/>
      </p:nvGrpSpPr>
      <p:grpSpPr>
        <a:xfrm>
          <a:off x="0" y="0"/>
          <a:ext cx="0" cy="0"/>
          <a:chOff x="0" y="0"/>
          <a:chExt cx="0" cy="0"/>
        </a:xfrm>
      </p:grpSpPr>
      <p:grpSp>
        <p:nvGrpSpPr>
          <p:cNvPr id="7" name="Group 6"/>
          <p:cNvGrpSpPr/>
          <p:nvPr userDrawn="1"/>
        </p:nvGrpSpPr>
        <p:grpSpPr>
          <a:xfrm>
            <a:off x="3943633" y="1565211"/>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grpSp>
        <p:nvGrpSpPr>
          <p:cNvPr id="54" name="Group 53"/>
          <p:cNvGrpSpPr/>
          <p:nvPr userDrawn="1"/>
        </p:nvGrpSpPr>
        <p:grpSpPr>
          <a:xfrm rot="16200000">
            <a:off x="504088" y="768356"/>
            <a:ext cx="383327" cy="67506"/>
            <a:chOff x="2013527" y="1616364"/>
            <a:chExt cx="576928" cy="101600"/>
          </a:xfrm>
        </p:grpSpPr>
        <p:sp>
          <p:nvSpPr>
            <p:cNvPr id="58" name="Oval 57"/>
            <p:cNvSpPr/>
            <p:nvPr userDrawn="1"/>
          </p:nvSpPr>
          <p:spPr>
            <a:xfrm>
              <a:off x="2013527" y="1616364"/>
              <a:ext cx="101600" cy="101600"/>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Oval 58"/>
            <p:cNvSpPr/>
            <p:nvPr userDrawn="1"/>
          </p:nvSpPr>
          <p:spPr>
            <a:xfrm>
              <a:off x="2132359" y="1616364"/>
              <a:ext cx="101600" cy="101600"/>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Oval 59"/>
            <p:cNvSpPr/>
            <p:nvPr userDrawn="1"/>
          </p:nvSpPr>
          <p:spPr>
            <a:xfrm>
              <a:off x="2251191" y="1616364"/>
              <a:ext cx="101600" cy="101600"/>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p:cNvSpPr/>
            <p:nvPr userDrawn="1"/>
          </p:nvSpPr>
          <p:spPr>
            <a:xfrm>
              <a:off x="2370023" y="1616364"/>
              <a:ext cx="101600" cy="101600"/>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Oval 64"/>
            <p:cNvSpPr/>
            <p:nvPr userDrawn="1"/>
          </p:nvSpPr>
          <p:spPr>
            <a:xfrm>
              <a:off x="2488855" y="1616364"/>
              <a:ext cx="101600" cy="101600"/>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8" name="Oval 47"/>
          <p:cNvSpPr/>
          <p:nvPr userDrawn="1"/>
        </p:nvSpPr>
        <p:spPr>
          <a:xfrm>
            <a:off x="11672882" y="-148007"/>
            <a:ext cx="655570" cy="655569"/>
          </a:xfrm>
          <a:prstGeom prst="ellipse">
            <a:avLst/>
          </a:prstGeom>
          <a:solidFill>
            <a:srgbClr val="FF6D6D"/>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400" b="1" smtClean="0">
                <a:solidFill>
                  <a:schemeClr val="bg1"/>
                </a:solidFill>
              </a:rPr>
              <a:t>‹#›</a:t>
            </a:fld>
            <a:endParaRPr lang="id-ID" sz="1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2">
    <p:spTree>
      <p:nvGrpSpPr>
        <p:cNvPr id="1" name=""/>
        <p:cNvGrpSpPr/>
        <p:nvPr/>
      </p:nvGrpSpPr>
      <p:grpSpPr>
        <a:xfrm>
          <a:off x="0" y="0"/>
          <a:ext cx="0" cy="0"/>
          <a:chOff x="0" y="0"/>
          <a:chExt cx="0" cy="0"/>
        </a:xfrm>
      </p:grpSpPr>
      <p:grpSp>
        <p:nvGrpSpPr>
          <p:cNvPr id="7" name="Group 6"/>
          <p:cNvGrpSpPr/>
          <p:nvPr userDrawn="1"/>
        </p:nvGrpSpPr>
        <p:grpSpPr>
          <a:xfrm>
            <a:off x="3943633" y="1565211"/>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grpSp>
        <p:nvGrpSpPr>
          <p:cNvPr id="55" name="Group 54"/>
          <p:cNvGrpSpPr/>
          <p:nvPr userDrawn="1"/>
        </p:nvGrpSpPr>
        <p:grpSpPr>
          <a:xfrm>
            <a:off x="11807070" y="6559227"/>
            <a:ext cx="214313" cy="220663"/>
            <a:chOff x="7015550" y="2614882"/>
            <a:chExt cx="214313" cy="220663"/>
          </a:xfrm>
          <a:solidFill>
            <a:srgbClr val="FF6D6D"/>
          </a:solidFill>
        </p:grpSpPr>
        <p:sp>
          <p:nvSpPr>
            <p:cNvPr id="49"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sp>
          <p:nvSpPr>
            <p:cNvPr id="50" name="Freeform 6">
              <a:hlinkClick r:id="" action="ppaction://hlinkshowjump?jump=nextslide"/>
            </p:cNvPr>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grpSp>
      <p:grpSp>
        <p:nvGrpSpPr>
          <p:cNvPr id="56" name="Group 55"/>
          <p:cNvGrpSpPr/>
          <p:nvPr userDrawn="1"/>
        </p:nvGrpSpPr>
        <p:grpSpPr>
          <a:xfrm>
            <a:off x="11370388" y="6559227"/>
            <a:ext cx="214313" cy="220663"/>
            <a:chOff x="7395183" y="3832633"/>
            <a:chExt cx="214313" cy="220663"/>
          </a:xfrm>
          <a:solidFill>
            <a:srgbClr val="FF6D6D"/>
          </a:solidFill>
        </p:grpSpPr>
        <p:sp>
          <p:nvSpPr>
            <p:cNvPr id="5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lstStyle/>
            <a:p>
              <a:endParaRPr lang="id-ID" sz="1800"/>
            </a:p>
          </p:txBody>
        </p:sp>
        <p:sp>
          <p:nvSpPr>
            <p:cNvPr id="52" name="Freeform 8">
              <a:hlinkClick r:id="" action="ppaction://hlinkshowjump?jump=previousslide"/>
            </p:cNvPr>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lstStyle/>
            <a:p>
              <a:endParaRPr lang="id-ID" sz="1800"/>
            </a:p>
          </p:txBody>
        </p:sp>
      </p:grpSp>
      <p:grpSp>
        <p:nvGrpSpPr>
          <p:cNvPr id="36" name="Group 35"/>
          <p:cNvGrpSpPr/>
          <p:nvPr userDrawn="1"/>
        </p:nvGrpSpPr>
        <p:grpSpPr>
          <a:xfrm rot="16200000">
            <a:off x="504088" y="768356"/>
            <a:ext cx="383327" cy="67506"/>
            <a:chOff x="2013527" y="1616364"/>
            <a:chExt cx="576928" cy="101600"/>
          </a:xfrm>
        </p:grpSpPr>
        <p:sp>
          <p:nvSpPr>
            <p:cNvPr id="6" name="Oval 5"/>
            <p:cNvSpPr/>
            <p:nvPr userDrawn="1"/>
          </p:nvSpPr>
          <p:spPr>
            <a:xfrm>
              <a:off x="2013527" y="1616364"/>
              <a:ext cx="101600" cy="101600"/>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Oval 52"/>
            <p:cNvSpPr/>
            <p:nvPr userDrawn="1"/>
          </p:nvSpPr>
          <p:spPr>
            <a:xfrm>
              <a:off x="2132359" y="1616364"/>
              <a:ext cx="101600" cy="101600"/>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p:cNvSpPr/>
            <p:nvPr userDrawn="1"/>
          </p:nvSpPr>
          <p:spPr>
            <a:xfrm>
              <a:off x="2251191" y="1616364"/>
              <a:ext cx="101600" cy="101600"/>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Oval 61"/>
            <p:cNvSpPr/>
            <p:nvPr userDrawn="1"/>
          </p:nvSpPr>
          <p:spPr>
            <a:xfrm>
              <a:off x="2370023" y="1616364"/>
              <a:ext cx="101600" cy="101600"/>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p:cNvSpPr/>
            <p:nvPr userDrawn="1"/>
          </p:nvSpPr>
          <p:spPr>
            <a:xfrm>
              <a:off x="2488855" y="1616364"/>
              <a:ext cx="101600" cy="101600"/>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4" name="Oval 53"/>
          <p:cNvSpPr/>
          <p:nvPr userDrawn="1"/>
        </p:nvSpPr>
        <p:spPr>
          <a:xfrm>
            <a:off x="11672882" y="-148007"/>
            <a:ext cx="655570" cy="655569"/>
          </a:xfrm>
          <a:prstGeom prst="ellipse">
            <a:avLst/>
          </a:prstGeom>
          <a:solidFill>
            <a:srgbClr val="FF6D6D"/>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400" b="1" smtClean="0">
                <a:solidFill>
                  <a:schemeClr val="bg1"/>
                </a:solidFill>
              </a:rPr>
              <a:t>‹#›</a:t>
            </a:fld>
            <a:endParaRPr lang="id-ID" sz="1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lank-2">
    <p:spTree>
      <p:nvGrpSpPr>
        <p:cNvPr id="1" name=""/>
        <p:cNvGrpSpPr/>
        <p:nvPr/>
      </p:nvGrpSpPr>
      <p:grpSpPr>
        <a:xfrm>
          <a:off x="0" y="0"/>
          <a:ext cx="0" cy="0"/>
          <a:chOff x="0" y="0"/>
          <a:chExt cx="0" cy="0"/>
        </a:xfrm>
      </p:grpSpPr>
      <p:grpSp>
        <p:nvGrpSpPr>
          <p:cNvPr id="7" name="Group 6"/>
          <p:cNvGrpSpPr/>
          <p:nvPr userDrawn="1"/>
        </p:nvGrpSpPr>
        <p:grpSpPr>
          <a:xfrm>
            <a:off x="3943633" y="1565211"/>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grpSp>
        <p:nvGrpSpPr>
          <p:cNvPr id="55" name="Group 54"/>
          <p:cNvGrpSpPr/>
          <p:nvPr userDrawn="1"/>
        </p:nvGrpSpPr>
        <p:grpSpPr>
          <a:xfrm>
            <a:off x="11807070" y="6559227"/>
            <a:ext cx="214313" cy="220663"/>
            <a:chOff x="7015550" y="2614882"/>
            <a:chExt cx="214313" cy="220663"/>
          </a:xfrm>
          <a:solidFill>
            <a:srgbClr val="FF6D6D"/>
          </a:solidFill>
        </p:grpSpPr>
        <p:sp>
          <p:nvSpPr>
            <p:cNvPr id="49"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sp>
          <p:nvSpPr>
            <p:cNvPr id="50" name="Freeform 6">
              <a:hlinkClick r:id="" action="ppaction://hlinkshowjump?jump=nextslide"/>
            </p:cNvPr>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grpSp>
      <p:grpSp>
        <p:nvGrpSpPr>
          <p:cNvPr id="56" name="Group 55"/>
          <p:cNvGrpSpPr/>
          <p:nvPr userDrawn="1"/>
        </p:nvGrpSpPr>
        <p:grpSpPr>
          <a:xfrm>
            <a:off x="11370388" y="6559227"/>
            <a:ext cx="214313" cy="220663"/>
            <a:chOff x="7395183" y="3832633"/>
            <a:chExt cx="214313" cy="220663"/>
          </a:xfrm>
          <a:solidFill>
            <a:srgbClr val="FF6D6D"/>
          </a:solidFill>
        </p:grpSpPr>
        <p:sp>
          <p:nvSpPr>
            <p:cNvPr id="5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lstStyle/>
            <a:p>
              <a:endParaRPr lang="id-ID" sz="1800"/>
            </a:p>
          </p:txBody>
        </p:sp>
        <p:sp>
          <p:nvSpPr>
            <p:cNvPr id="52" name="Freeform 8">
              <a:hlinkClick r:id="" action="ppaction://hlinkshowjump?jump=previousslide"/>
            </p:cNvPr>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lstStyle/>
            <a:p>
              <a:endParaRPr lang="id-ID" sz="1800"/>
            </a:p>
          </p:txBody>
        </p:sp>
      </p:grpSp>
      <p:sp>
        <p:nvSpPr>
          <p:cNvPr id="48" name="Oval 47"/>
          <p:cNvSpPr/>
          <p:nvPr userDrawn="1"/>
        </p:nvSpPr>
        <p:spPr>
          <a:xfrm>
            <a:off x="11672882" y="-148007"/>
            <a:ext cx="655570" cy="655569"/>
          </a:xfrm>
          <a:prstGeom prst="ellipse">
            <a:avLst/>
          </a:prstGeom>
          <a:solidFill>
            <a:srgbClr val="FF6D6D"/>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400" b="1" smtClean="0">
                <a:solidFill>
                  <a:schemeClr val="bg1"/>
                </a:solidFill>
              </a:rPr>
              <a:t>‹#›</a:t>
            </a:fld>
            <a:endParaRPr lang="id-ID" sz="1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2">
    <p:spTree>
      <p:nvGrpSpPr>
        <p:cNvPr id="1" name=""/>
        <p:cNvGrpSpPr/>
        <p:nvPr/>
      </p:nvGrpSpPr>
      <p:grpSpPr>
        <a:xfrm>
          <a:off x="0" y="0"/>
          <a:ext cx="0" cy="0"/>
          <a:chOff x="0" y="0"/>
          <a:chExt cx="0" cy="0"/>
        </a:xfrm>
      </p:grpSpPr>
      <p:grpSp>
        <p:nvGrpSpPr>
          <p:cNvPr id="7" name="Group 6"/>
          <p:cNvGrpSpPr/>
          <p:nvPr userDrawn="1"/>
        </p:nvGrpSpPr>
        <p:grpSpPr>
          <a:xfrm>
            <a:off x="3943633" y="1565211"/>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grpSp>
        <p:nvGrpSpPr>
          <p:cNvPr id="55" name="Group 54"/>
          <p:cNvGrpSpPr/>
          <p:nvPr userDrawn="1"/>
        </p:nvGrpSpPr>
        <p:grpSpPr>
          <a:xfrm>
            <a:off x="11807070" y="6559227"/>
            <a:ext cx="214313" cy="220663"/>
            <a:chOff x="7015550" y="2614882"/>
            <a:chExt cx="214313" cy="220663"/>
          </a:xfrm>
          <a:solidFill>
            <a:srgbClr val="FF6D6D"/>
          </a:solidFill>
        </p:grpSpPr>
        <p:sp>
          <p:nvSpPr>
            <p:cNvPr id="49"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sp>
          <p:nvSpPr>
            <p:cNvPr id="50" name="Freeform 6">
              <a:hlinkClick r:id="" action="ppaction://hlinkshowjump?jump=nextslide"/>
            </p:cNvPr>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grpSp>
      <p:grpSp>
        <p:nvGrpSpPr>
          <p:cNvPr id="56" name="Group 55"/>
          <p:cNvGrpSpPr/>
          <p:nvPr userDrawn="1"/>
        </p:nvGrpSpPr>
        <p:grpSpPr>
          <a:xfrm>
            <a:off x="11370388" y="6559227"/>
            <a:ext cx="214313" cy="220663"/>
            <a:chOff x="7395183" y="3832633"/>
            <a:chExt cx="214313" cy="220663"/>
          </a:xfrm>
          <a:solidFill>
            <a:srgbClr val="FF6D6D"/>
          </a:solidFill>
        </p:grpSpPr>
        <p:sp>
          <p:nvSpPr>
            <p:cNvPr id="5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lstStyle/>
            <a:p>
              <a:endParaRPr lang="id-ID" sz="1800"/>
            </a:p>
          </p:txBody>
        </p:sp>
        <p:sp>
          <p:nvSpPr>
            <p:cNvPr id="52" name="Freeform 8">
              <a:hlinkClick r:id="" action="ppaction://hlinkshowjump?jump=previousslide"/>
            </p:cNvPr>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lstStyle/>
            <a:p>
              <a:endParaRPr lang="id-ID" sz="1800"/>
            </a:p>
          </p:txBody>
        </p:sp>
      </p:grpSp>
      <p:sp>
        <p:nvSpPr>
          <p:cNvPr id="53" name="Oval 52"/>
          <p:cNvSpPr/>
          <p:nvPr userDrawn="1"/>
        </p:nvSpPr>
        <p:spPr>
          <a:xfrm>
            <a:off x="11672882" y="-148007"/>
            <a:ext cx="655570" cy="655569"/>
          </a:xfrm>
          <a:prstGeom prst="ellipse">
            <a:avLst/>
          </a:prstGeom>
          <a:solidFill>
            <a:srgbClr val="FF6D6D"/>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400" b="1" smtClean="0">
                <a:solidFill>
                  <a:schemeClr val="bg1"/>
                </a:solidFill>
              </a:rPr>
              <a:t>‹#›</a:t>
            </a:fld>
            <a:endParaRPr lang="id-ID" sz="1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2">
    <p:spTree>
      <p:nvGrpSpPr>
        <p:cNvPr id="1" name=""/>
        <p:cNvGrpSpPr/>
        <p:nvPr/>
      </p:nvGrpSpPr>
      <p:grpSpPr>
        <a:xfrm>
          <a:off x="0" y="0"/>
          <a:ext cx="0" cy="0"/>
          <a:chOff x="0" y="0"/>
          <a:chExt cx="0" cy="0"/>
        </a:xfrm>
      </p:grpSpPr>
      <p:grpSp>
        <p:nvGrpSpPr>
          <p:cNvPr id="7" name="Group 6"/>
          <p:cNvGrpSpPr/>
          <p:nvPr userDrawn="1"/>
        </p:nvGrpSpPr>
        <p:grpSpPr>
          <a:xfrm>
            <a:off x="3943633" y="1565211"/>
            <a:ext cx="8733041" cy="6614959"/>
            <a:chOff x="3943629" y="1765230"/>
            <a:chExt cx="8733041" cy="6614959"/>
          </a:xfrm>
        </p:grpSpPr>
        <p:sp>
          <p:nvSpPr>
            <p:cNvPr id="8" name="Donut 7"/>
            <p:cNvSpPr/>
            <p:nvPr userDrawn="1"/>
          </p:nvSpPr>
          <p:spPr>
            <a:xfrm rot="6104502">
              <a:off x="10513894" y="4182360"/>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9" name="Donut 8"/>
            <p:cNvSpPr/>
            <p:nvPr userDrawn="1"/>
          </p:nvSpPr>
          <p:spPr>
            <a:xfrm rot="6104502">
              <a:off x="11635129" y="323203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0" name="Donut 9"/>
            <p:cNvSpPr/>
            <p:nvPr userDrawn="1"/>
          </p:nvSpPr>
          <p:spPr>
            <a:xfrm rot="6104502">
              <a:off x="4885213" y="5754088"/>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1" name="Donut 10"/>
            <p:cNvSpPr/>
            <p:nvPr userDrawn="1"/>
          </p:nvSpPr>
          <p:spPr>
            <a:xfrm rot="6104502">
              <a:off x="9890317" y="632831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2" name="Donut 11"/>
            <p:cNvSpPr/>
            <p:nvPr userDrawn="1"/>
          </p:nvSpPr>
          <p:spPr>
            <a:xfrm rot="6104502">
              <a:off x="11280398" y="277344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3" name="Oval 12"/>
            <p:cNvSpPr/>
            <p:nvPr userDrawn="1"/>
          </p:nvSpPr>
          <p:spPr>
            <a:xfrm rot="6104502">
              <a:off x="11255956" y="4096902"/>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4" name="Oval 13"/>
            <p:cNvSpPr/>
            <p:nvPr userDrawn="1"/>
          </p:nvSpPr>
          <p:spPr>
            <a:xfrm rot="6104502">
              <a:off x="10988857" y="3411415"/>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Donut 14"/>
            <p:cNvSpPr/>
            <p:nvPr userDrawn="1"/>
          </p:nvSpPr>
          <p:spPr>
            <a:xfrm rot="20504502">
              <a:off x="8157576" y="4967821"/>
              <a:ext cx="1778283" cy="1778283"/>
            </a:xfrm>
            <a:prstGeom prst="donut">
              <a:avLst>
                <a:gd name="adj" fmla="val 15926"/>
              </a:avLst>
            </a:prstGeom>
            <a:solidFill>
              <a:schemeClr val="bg1">
                <a:lumMod val="95000"/>
                <a:alpha val="42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6" name="Donut 15"/>
            <p:cNvSpPr/>
            <p:nvPr userDrawn="1"/>
          </p:nvSpPr>
          <p:spPr>
            <a:xfrm rot="20504502">
              <a:off x="5967631" y="5517505"/>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17" name="Oval 16"/>
            <p:cNvSpPr/>
            <p:nvPr userDrawn="1"/>
          </p:nvSpPr>
          <p:spPr>
            <a:xfrm rot="20504502">
              <a:off x="7106071" y="6040256"/>
              <a:ext cx="688490" cy="688490"/>
            </a:xfrm>
            <a:prstGeom prst="ellipse">
              <a:avLst/>
            </a:prstGeom>
            <a:solidFill>
              <a:schemeClr val="bg1">
                <a:lumMod val="95000"/>
                <a:alpha val="39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Oval 17"/>
            <p:cNvSpPr/>
            <p:nvPr userDrawn="1"/>
          </p:nvSpPr>
          <p:spPr>
            <a:xfrm rot="20504502">
              <a:off x="8828367" y="4697538"/>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Donut 18"/>
            <p:cNvSpPr/>
            <p:nvPr userDrawn="1"/>
          </p:nvSpPr>
          <p:spPr>
            <a:xfrm rot="20504502">
              <a:off x="7272388" y="5137491"/>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0" name="Donut 19"/>
            <p:cNvSpPr/>
            <p:nvPr userDrawn="1"/>
          </p:nvSpPr>
          <p:spPr>
            <a:xfrm rot="20504502">
              <a:off x="9359434" y="5596700"/>
              <a:ext cx="1074806" cy="1074806"/>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1" name="Donut 20"/>
            <p:cNvSpPr/>
            <p:nvPr userDrawn="1"/>
          </p:nvSpPr>
          <p:spPr>
            <a:xfrm rot="20504502">
              <a:off x="9482547" y="4659556"/>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2" name="Donut 21"/>
            <p:cNvSpPr/>
            <p:nvPr userDrawn="1"/>
          </p:nvSpPr>
          <p:spPr>
            <a:xfrm rot="20504502">
              <a:off x="11146308" y="586877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3" name="Oval 22"/>
            <p:cNvSpPr/>
            <p:nvPr userDrawn="1"/>
          </p:nvSpPr>
          <p:spPr>
            <a:xfrm rot="20504502">
              <a:off x="7238767" y="5017013"/>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4" name="Oval 23"/>
            <p:cNvSpPr/>
            <p:nvPr userDrawn="1"/>
          </p:nvSpPr>
          <p:spPr>
            <a:xfrm rot="20504502">
              <a:off x="3943629" y="613031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5" name="Oval 24"/>
            <p:cNvSpPr/>
            <p:nvPr userDrawn="1"/>
          </p:nvSpPr>
          <p:spPr>
            <a:xfrm rot="20504502">
              <a:off x="6479821" y="5990866"/>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6" name="Oval 25"/>
            <p:cNvSpPr/>
            <p:nvPr userDrawn="1"/>
          </p:nvSpPr>
          <p:spPr>
            <a:xfrm rot="20504502">
              <a:off x="9327833" y="4273371"/>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Donut 26"/>
            <p:cNvSpPr/>
            <p:nvPr userDrawn="1"/>
          </p:nvSpPr>
          <p:spPr>
            <a:xfrm rot="10604502">
              <a:off x="10421842" y="5527974"/>
              <a:ext cx="1327177" cy="1327177"/>
            </a:xfrm>
            <a:prstGeom prst="donut">
              <a:avLst>
                <a:gd name="adj" fmla="val 15926"/>
              </a:avLst>
            </a:prstGeom>
            <a:solidFill>
              <a:schemeClr val="bg1">
                <a:lumMod val="95000"/>
                <a:alpha val="75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8" name="Donut 27"/>
            <p:cNvSpPr/>
            <p:nvPr userDrawn="1"/>
          </p:nvSpPr>
          <p:spPr>
            <a:xfrm rot="10604502">
              <a:off x="11502978" y="1935344"/>
              <a:ext cx="1041541" cy="1041541"/>
            </a:xfrm>
            <a:prstGeom prst="donut">
              <a:avLst>
                <a:gd name="adj" fmla="val 15926"/>
              </a:avLst>
            </a:prstGeom>
            <a:solidFill>
              <a:schemeClr val="bg1">
                <a:lumMod val="95000"/>
                <a:alpha val="31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29" name="Oval 28"/>
            <p:cNvSpPr/>
            <p:nvPr userDrawn="1"/>
          </p:nvSpPr>
          <p:spPr>
            <a:xfrm rot="10604502">
              <a:off x="11886320" y="1765230"/>
              <a:ext cx="536090" cy="536090"/>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0" name="Donut 29"/>
            <p:cNvSpPr/>
            <p:nvPr userDrawn="1"/>
          </p:nvSpPr>
          <p:spPr>
            <a:xfrm rot="10604502">
              <a:off x="9874667" y="3536070"/>
              <a:ext cx="2626101" cy="2626101"/>
            </a:xfrm>
            <a:prstGeom prst="donut">
              <a:avLst>
                <a:gd name="adj" fmla="val 15926"/>
              </a:avLst>
            </a:prstGeom>
            <a:solidFill>
              <a:schemeClr val="bg1">
                <a:lumMod val="95000"/>
                <a:alpha val="13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1" name="Donut 30"/>
            <p:cNvSpPr/>
            <p:nvPr userDrawn="1"/>
          </p:nvSpPr>
          <p:spPr>
            <a:xfrm rot="10604502">
              <a:off x="10759809" y="3214182"/>
              <a:ext cx="835345" cy="835345"/>
            </a:xfrm>
            <a:prstGeom prst="donut">
              <a:avLst>
                <a:gd name="adj" fmla="val 11712"/>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2" name="Donut 31"/>
            <p:cNvSpPr/>
            <p:nvPr userDrawn="1"/>
          </p:nvSpPr>
          <p:spPr>
            <a:xfrm rot="10604502">
              <a:off x="4248675" y="6231127"/>
              <a:ext cx="1074806" cy="1074806"/>
            </a:xfrm>
            <a:prstGeom prst="donut">
              <a:avLst>
                <a:gd name="adj" fmla="val 24020"/>
              </a:avLst>
            </a:prstGeom>
            <a:solidFill>
              <a:schemeClr val="bg1">
                <a:lumMod val="95000"/>
                <a:alpha val="54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solidFill>
                  <a:schemeClr val="tx1"/>
                </a:solidFill>
              </a:endParaRPr>
            </a:p>
          </p:txBody>
        </p:sp>
        <p:sp>
          <p:nvSpPr>
            <p:cNvPr id="33" name="Oval 32"/>
            <p:cNvSpPr/>
            <p:nvPr userDrawn="1"/>
          </p:nvSpPr>
          <p:spPr>
            <a:xfrm rot="10604502">
              <a:off x="11516462" y="3055947"/>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4" name="Oval 33"/>
            <p:cNvSpPr/>
            <p:nvPr userDrawn="1"/>
          </p:nvSpPr>
          <p:spPr>
            <a:xfrm rot="10604502">
              <a:off x="8086333" y="6082900"/>
              <a:ext cx="603202" cy="60320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5" name="Oval 34"/>
            <p:cNvSpPr/>
            <p:nvPr userDrawn="1"/>
          </p:nvSpPr>
          <p:spPr>
            <a:xfrm rot="10604502">
              <a:off x="4659440" y="5686338"/>
              <a:ext cx="312832" cy="312832"/>
            </a:xfrm>
            <a:prstGeom prst="ellipse">
              <a:avLst/>
            </a:prstGeom>
            <a:solidFill>
              <a:schemeClr val="bg1">
                <a:lumMod val="95000"/>
                <a:alpha val="47000"/>
              </a:schemeClr>
            </a:solidFill>
            <a:ln>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grpSp>
        <p:nvGrpSpPr>
          <p:cNvPr id="55" name="Group 54"/>
          <p:cNvGrpSpPr/>
          <p:nvPr userDrawn="1"/>
        </p:nvGrpSpPr>
        <p:grpSpPr>
          <a:xfrm>
            <a:off x="11807070" y="6559227"/>
            <a:ext cx="214313" cy="220663"/>
            <a:chOff x="7015550" y="2614882"/>
            <a:chExt cx="214313" cy="220663"/>
          </a:xfrm>
          <a:solidFill>
            <a:srgbClr val="FF6D6D"/>
          </a:solidFill>
        </p:grpSpPr>
        <p:sp>
          <p:nvSpPr>
            <p:cNvPr id="49" name="Freeform 5">
              <a:hlinkClick r:id="" action="ppaction://hlinkshowjump?jump=nextslide"/>
            </p:cNvPr>
            <p:cNvSpPr>
              <a:spLocks noEditPoints="1"/>
            </p:cNvSpPr>
            <p:nvPr userDrawn="1"/>
          </p:nvSpPr>
          <p:spPr bwMode="auto">
            <a:xfrm>
              <a:off x="7015550" y="2614882"/>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sp>
          <p:nvSpPr>
            <p:cNvPr id="50" name="Freeform 6">
              <a:hlinkClick r:id="" action="ppaction://hlinkshowjump?jump=nextslide"/>
            </p:cNvPr>
            <p:cNvSpPr/>
            <p:nvPr userDrawn="1"/>
          </p:nvSpPr>
          <p:spPr bwMode="auto">
            <a:xfrm>
              <a:off x="7091750" y="2657745"/>
              <a:ext cx="76200" cy="131763"/>
            </a:xfrm>
            <a:custGeom>
              <a:avLst/>
              <a:gdLst>
                <a:gd name="T0" fmla="*/ 0 w 48"/>
                <a:gd name="T1" fmla="*/ 70 h 83"/>
                <a:gd name="T2" fmla="*/ 34 w 48"/>
                <a:gd name="T3" fmla="*/ 40 h 83"/>
                <a:gd name="T4" fmla="*/ 0 w 48"/>
                <a:gd name="T5" fmla="*/ 13 h 83"/>
                <a:gd name="T6" fmla="*/ 0 w 48"/>
                <a:gd name="T7" fmla="*/ 0 h 83"/>
                <a:gd name="T8" fmla="*/ 48 w 48"/>
                <a:gd name="T9" fmla="*/ 40 h 83"/>
                <a:gd name="T10" fmla="*/ 0 w 48"/>
                <a:gd name="T11" fmla="*/ 83 h 83"/>
                <a:gd name="T12" fmla="*/ 0 w 48"/>
                <a:gd name="T13" fmla="*/ 70 h 83"/>
              </a:gdLst>
              <a:ahLst/>
              <a:cxnLst>
                <a:cxn ang="0">
                  <a:pos x="T0" y="T1"/>
                </a:cxn>
                <a:cxn ang="0">
                  <a:pos x="T2" y="T3"/>
                </a:cxn>
                <a:cxn ang="0">
                  <a:pos x="T4" y="T5"/>
                </a:cxn>
                <a:cxn ang="0">
                  <a:pos x="T6" y="T7"/>
                </a:cxn>
                <a:cxn ang="0">
                  <a:pos x="T8" y="T9"/>
                </a:cxn>
                <a:cxn ang="0">
                  <a:pos x="T10" y="T11"/>
                </a:cxn>
                <a:cxn ang="0">
                  <a:pos x="T12" y="T13"/>
                </a:cxn>
              </a:cxnLst>
              <a:rect l="0" t="0" r="r" b="b"/>
              <a:pathLst>
                <a:path w="48" h="83">
                  <a:moveTo>
                    <a:pt x="0" y="70"/>
                  </a:moveTo>
                  <a:lnTo>
                    <a:pt x="34" y="40"/>
                  </a:lnTo>
                  <a:lnTo>
                    <a:pt x="0" y="13"/>
                  </a:lnTo>
                  <a:lnTo>
                    <a:pt x="0" y="0"/>
                  </a:lnTo>
                  <a:lnTo>
                    <a:pt x="48" y="40"/>
                  </a:lnTo>
                  <a:lnTo>
                    <a:pt x="0" y="83"/>
                  </a:lnTo>
                  <a:lnTo>
                    <a:pt x="0"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800"/>
            </a:p>
          </p:txBody>
        </p:sp>
      </p:grpSp>
      <p:grpSp>
        <p:nvGrpSpPr>
          <p:cNvPr id="56" name="Group 55"/>
          <p:cNvGrpSpPr/>
          <p:nvPr userDrawn="1"/>
        </p:nvGrpSpPr>
        <p:grpSpPr>
          <a:xfrm>
            <a:off x="11370388" y="6559227"/>
            <a:ext cx="214313" cy="220663"/>
            <a:chOff x="7395183" y="3832633"/>
            <a:chExt cx="214313" cy="220663"/>
          </a:xfrm>
          <a:solidFill>
            <a:srgbClr val="FF6D6D"/>
          </a:solidFill>
        </p:grpSpPr>
        <p:sp>
          <p:nvSpPr>
            <p:cNvPr id="51" name="Freeform 7">
              <a:hlinkClick r:id="" action="ppaction://hlinkshowjump?jump=previousslide"/>
            </p:cNvPr>
            <p:cNvSpPr>
              <a:spLocks noEditPoints="1"/>
            </p:cNvSpPr>
            <p:nvPr userDrawn="1"/>
          </p:nvSpPr>
          <p:spPr bwMode="auto">
            <a:xfrm>
              <a:off x="7395183" y="3832633"/>
              <a:ext cx="214313" cy="220663"/>
            </a:xfrm>
            <a:custGeom>
              <a:avLst/>
              <a:gdLst>
                <a:gd name="T0" fmla="*/ 28 w 56"/>
                <a:gd name="T1" fmla="*/ 4 h 56"/>
                <a:gd name="T2" fmla="*/ 52 w 56"/>
                <a:gd name="T3" fmla="*/ 28 h 56"/>
                <a:gd name="T4" fmla="*/ 28 w 56"/>
                <a:gd name="T5" fmla="*/ 52 h 56"/>
                <a:gd name="T6" fmla="*/ 4 w 56"/>
                <a:gd name="T7" fmla="*/ 28 h 56"/>
                <a:gd name="T8" fmla="*/ 28 w 56"/>
                <a:gd name="T9" fmla="*/ 4 h 56"/>
                <a:gd name="T10" fmla="*/ 28 w 56"/>
                <a:gd name="T11" fmla="*/ 0 h 56"/>
                <a:gd name="T12" fmla="*/ 0 w 56"/>
                <a:gd name="T13" fmla="*/ 28 h 56"/>
                <a:gd name="T14" fmla="*/ 28 w 56"/>
                <a:gd name="T15" fmla="*/ 56 h 56"/>
                <a:gd name="T16" fmla="*/ 56 w 56"/>
                <a:gd name="T17" fmla="*/ 28 h 56"/>
                <a:gd name="T18" fmla="*/ 28 w 56"/>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4"/>
                  </a:moveTo>
                  <a:cubicBezTo>
                    <a:pt x="41" y="4"/>
                    <a:pt x="52" y="15"/>
                    <a:pt x="52" y="28"/>
                  </a:cubicBezTo>
                  <a:cubicBezTo>
                    <a:pt x="52" y="41"/>
                    <a:pt x="41" y="52"/>
                    <a:pt x="28" y="52"/>
                  </a:cubicBezTo>
                  <a:cubicBezTo>
                    <a:pt x="15" y="52"/>
                    <a:pt x="4" y="41"/>
                    <a:pt x="4" y="28"/>
                  </a:cubicBezTo>
                  <a:cubicBezTo>
                    <a:pt x="4" y="15"/>
                    <a:pt x="15" y="4"/>
                    <a:pt x="28" y="4"/>
                  </a:cubicBezTo>
                  <a:moveTo>
                    <a:pt x="28" y="0"/>
                  </a:moveTo>
                  <a:cubicBezTo>
                    <a:pt x="13" y="0"/>
                    <a:pt x="0" y="13"/>
                    <a:pt x="0" y="28"/>
                  </a:cubicBezTo>
                  <a:cubicBezTo>
                    <a:pt x="0" y="43"/>
                    <a:pt x="13" y="56"/>
                    <a:pt x="28" y="56"/>
                  </a:cubicBezTo>
                  <a:cubicBezTo>
                    <a:pt x="43" y="56"/>
                    <a:pt x="56" y="43"/>
                    <a:pt x="56" y="28"/>
                  </a:cubicBezTo>
                  <a:cubicBezTo>
                    <a:pt x="56" y="13"/>
                    <a:pt x="43" y="0"/>
                    <a:pt x="28" y="0"/>
                  </a:cubicBezTo>
                  <a:close/>
                </a:path>
              </a:pathLst>
            </a:custGeom>
            <a:grpFill/>
            <a:ln>
              <a:noFill/>
            </a:ln>
          </p:spPr>
          <p:txBody>
            <a:bodyPr vert="horz" wrap="square" lIns="91440" tIns="45720" rIns="91440" bIns="45720" numCol="1" anchor="t" anchorCtr="0" compatLnSpc="1"/>
            <a:lstStyle/>
            <a:p>
              <a:endParaRPr lang="id-ID" sz="1800"/>
            </a:p>
          </p:txBody>
        </p:sp>
        <p:sp>
          <p:nvSpPr>
            <p:cNvPr id="52" name="Freeform 8">
              <a:hlinkClick r:id="" action="ppaction://hlinkshowjump?jump=previousslide"/>
            </p:cNvPr>
            <p:cNvSpPr/>
            <p:nvPr userDrawn="1"/>
          </p:nvSpPr>
          <p:spPr bwMode="auto">
            <a:xfrm>
              <a:off x="7457096" y="3880258"/>
              <a:ext cx="76200" cy="130175"/>
            </a:xfrm>
            <a:custGeom>
              <a:avLst/>
              <a:gdLst>
                <a:gd name="T0" fmla="*/ 48 w 48"/>
                <a:gd name="T1" fmla="*/ 12 h 82"/>
                <a:gd name="T2" fmla="*/ 14 w 48"/>
                <a:gd name="T3" fmla="*/ 42 h 82"/>
                <a:gd name="T4" fmla="*/ 48 w 48"/>
                <a:gd name="T5" fmla="*/ 70 h 82"/>
                <a:gd name="T6" fmla="*/ 48 w 48"/>
                <a:gd name="T7" fmla="*/ 82 h 82"/>
                <a:gd name="T8" fmla="*/ 0 w 48"/>
                <a:gd name="T9" fmla="*/ 42 h 82"/>
                <a:gd name="T10" fmla="*/ 48 w 48"/>
                <a:gd name="T11" fmla="*/ 0 h 82"/>
                <a:gd name="T12" fmla="*/ 48 w 48"/>
                <a:gd name="T13" fmla="*/ 12 h 82"/>
              </a:gdLst>
              <a:ahLst/>
              <a:cxnLst>
                <a:cxn ang="0">
                  <a:pos x="T0" y="T1"/>
                </a:cxn>
                <a:cxn ang="0">
                  <a:pos x="T2" y="T3"/>
                </a:cxn>
                <a:cxn ang="0">
                  <a:pos x="T4" y="T5"/>
                </a:cxn>
                <a:cxn ang="0">
                  <a:pos x="T6" y="T7"/>
                </a:cxn>
                <a:cxn ang="0">
                  <a:pos x="T8" y="T9"/>
                </a:cxn>
                <a:cxn ang="0">
                  <a:pos x="T10" y="T11"/>
                </a:cxn>
                <a:cxn ang="0">
                  <a:pos x="T12" y="T13"/>
                </a:cxn>
              </a:cxnLst>
              <a:rect l="0" t="0" r="r" b="b"/>
              <a:pathLst>
                <a:path w="48" h="82">
                  <a:moveTo>
                    <a:pt x="48" y="12"/>
                  </a:moveTo>
                  <a:lnTo>
                    <a:pt x="14" y="42"/>
                  </a:lnTo>
                  <a:lnTo>
                    <a:pt x="48" y="70"/>
                  </a:lnTo>
                  <a:lnTo>
                    <a:pt x="48" y="82"/>
                  </a:lnTo>
                  <a:lnTo>
                    <a:pt x="0" y="42"/>
                  </a:lnTo>
                  <a:lnTo>
                    <a:pt x="48" y="0"/>
                  </a:lnTo>
                  <a:lnTo>
                    <a:pt x="48" y="12"/>
                  </a:lnTo>
                  <a:close/>
                </a:path>
              </a:pathLst>
            </a:custGeom>
            <a:grpFill/>
            <a:ln>
              <a:noFill/>
            </a:ln>
          </p:spPr>
          <p:txBody>
            <a:bodyPr vert="horz" wrap="square" lIns="91440" tIns="45720" rIns="91440" bIns="45720" numCol="1" anchor="t" anchorCtr="0" compatLnSpc="1"/>
            <a:lstStyle/>
            <a:p>
              <a:endParaRPr lang="id-ID" sz="1800"/>
            </a:p>
          </p:txBody>
        </p:sp>
      </p:grpSp>
      <p:grpSp>
        <p:nvGrpSpPr>
          <p:cNvPr id="36" name="Group 35"/>
          <p:cNvGrpSpPr/>
          <p:nvPr userDrawn="1"/>
        </p:nvGrpSpPr>
        <p:grpSpPr>
          <a:xfrm rot="16200000">
            <a:off x="504088" y="1672815"/>
            <a:ext cx="383327" cy="67506"/>
            <a:chOff x="2013527" y="1616364"/>
            <a:chExt cx="576928" cy="101600"/>
          </a:xfrm>
        </p:grpSpPr>
        <p:sp>
          <p:nvSpPr>
            <p:cNvPr id="6" name="Oval 5"/>
            <p:cNvSpPr/>
            <p:nvPr userDrawn="1"/>
          </p:nvSpPr>
          <p:spPr>
            <a:xfrm>
              <a:off x="2013527" y="1616364"/>
              <a:ext cx="101600" cy="101600"/>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Oval 52"/>
            <p:cNvSpPr/>
            <p:nvPr userDrawn="1"/>
          </p:nvSpPr>
          <p:spPr>
            <a:xfrm>
              <a:off x="2132359" y="1616364"/>
              <a:ext cx="101600" cy="101600"/>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Oval 60"/>
            <p:cNvSpPr/>
            <p:nvPr userDrawn="1"/>
          </p:nvSpPr>
          <p:spPr>
            <a:xfrm>
              <a:off x="2251191" y="1616364"/>
              <a:ext cx="101600" cy="101600"/>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Oval 61"/>
            <p:cNvSpPr/>
            <p:nvPr userDrawn="1"/>
          </p:nvSpPr>
          <p:spPr>
            <a:xfrm>
              <a:off x="2370023" y="1616364"/>
              <a:ext cx="101600" cy="101600"/>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p:cNvSpPr/>
            <p:nvPr userDrawn="1"/>
          </p:nvSpPr>
          <p:spPr>
            <a:xfrm>
              <a:off x="2488855" y="1616364"/>
              <a:ext cx="101600" cy="101600"/>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4" name="Oval 53"/>
          <p:cNvSpPr/>
          <p:nvPr userDrawn="1"/>
        </p:nvSpPr>
        <p:spPr>
          <a:xfrm>
            <a:off x="11672882" y="-148007"/>
            <a:ext cx="655570" cy="655569"/>
          </a:xfrm>
          <a:prstGeom prst="ellipse">
            <a:avLst/>
          </a:prstGeom>
          <a:solidFill>
            <a:srgbClr val="FF6D6D"/>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44B5E3D8-B559-49FC-84E7-900B409E63B2}" type="slidenum">
              <a:rPr lang="id-ID" sz="1400" b="1" smtClean="0">
                <a:solidFill>
                  <a:schemeClr val="bg1"/>
                </a:solidFill>
              </a:rPr>
              <a:t>‹#›</a:t>
            </a:fld>
            <a:endParaRPr lang="id-ID" sz="1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F7F7F7"/>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6CEAD-6C4C-46CF-ADB1-280DD35AEF6B}" type="datetime1">
              <a:rPr lang="id-ID" smtClean="0"/>
              <a:t>13/01/2018</a:t>
            </a:fld>
            <a:endParaRPr lang="id-ID"/>
          </a:p>
        </p:txBody>
      </p:sp>
      <p:sp>
        <p:nvSpPr>
          <p:cNvPr id="5" name="Footer Placeholder 4"/>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C500B-1BCB-452B-802D-F943D569753B}" type="slidenum">
              <a:rPr lang="id-ID" smtClean="0"/>
              <a:t>‹#›</a:t>
            </a:fld>
            <a:endParaRPr lang="id-ID"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 Target="slide63.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73.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74.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48.png"/></Relationships>
</file>

<file path=ppt/slides/_rels/slide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 Target="slide63.xml"/><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image" Target="../media/image540.png"/><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7F7F7"/>
            </a:gs>
          </a:gsLst>
          <a:lin ang="5400000" scaled="0"/>
        </a:gradFill>
        <a:effectLst/>
      </p:bgPr>
    </p:bg>
    <p:spTree>
      <p:nvGrpSpPr>
        <p:cNvPr id="1" name=""/>
        <p:cNvGrpSpPr/>
        <p:nvPr/>
      </p:nvGrpSpPr>
      <p:grpSpPr>
        <a:xfrm>
          <a:off x="0" y="0"/>
          <a:ext cx="0" cy="0"/>
          <a:chOff x="0" y="0"/>
          <a:chExt cx="0" cy="0"/>
        </a:xfrm>
      </p:grpSpPr>
      <p:sp>
        <p:nvSpPr>
          <p:cNvPr id="58" name="Rectangle 57"/>
          <p:cNvSpPr/>
          <p:nvPr/>
        </p:nvSpPr>
        <p:spPr>
          <a:xfrm>
            <a:off x="4759328" y="3499182"/>
            <a:ext cx="2930610" cy="369332"/>
          </a:xfrm>
          <a:prstGeom prst="rect">
            <a:avLst/>
          </a:prstGeom>
        </p:spPr>
        <p:txBody>
          <a:bodyPr wrap="none">
            <a:spAutoFit/>
          </a:bodyPr>
          <a:lstStyle/>
          <a:p>
            <a:r>
              <a:rPr lang="zh-CN" altLang="en-US" dirty="0" smtClean="0">
                <a:solidFill>
                  <a:srgbClr val="646464"/>
                </a:solidFill>
                <a:latin typeface="微软雅黑" panose="020B0503020204020204" pitchFamily="34" charset="-122"/>
                <a:ea typeface="微软雅黑" panose="020B0503020204020204" pitchFamily="34" charset="-122"/>
              </a:rPr>
              <a:t>罗海</a:t>
            </a:r>
            <a:r>
              <a:rPr lang="zh-CN" altLang="en-US" dirty="0">
                <a:solidFill>
                  <a:srgbClr val="646464"/>
                </a:solidFill>
                <a:latin typeface="微软雅黑" panose="020B0503020204020204" pitchFamily="34" charset="-122"/>
                <a:ea typeface="微软雅黑" panose="020B0503020204020204" pitchFamily="34" charset="-122"/>
              </a:rPr>
              <a:t>旻 朱锦</a:t>
            </a:r>
            <a:r>
              <a:rPr lang="zh-CN" altLang="en-US" dirty="0" smtClean="0">
                <a:solidFill>
                  <a:srgbClr val="646464"/>
                </a:solidFill>
                <a:latin typeface="微软雅黑" panose="020B0503020204020204" pitchFamily="34" charset="-122"/>
                <a:ea typeface="微软雅黑" panose="020B0503020204020204" pitchFamily="34" charset="-122"/>
              </a:rPr>
              <a:t>辉 万玉婷 董超</a:t>
            </a:r>
            <a:endParaRPr lang="id-ID" dirty="0">
              <a:solidFill>
                <a:srgbClr val="646464"/>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5418517" y="2386460"/>
            <a:ext cx="2262158" cy="923330"/>
          </a:xfrm>
          <a:prstGeom prst="rect">
            <a:avLst/>
          </a:prstGeom>
          <a:noFill/>
        </p:spPr>
        <p:txBody>
          <a:bodyPr wrap="none" rtlCol="0">
            <a:spAutoFit/>
          </a:bodyPr>
          <a:lstStyle/>
          <a:p>
            <a:r>
              <a:rPr lang="zh-CN" altLang="en-US" sz="5400" dirty="0" smtClean="0">
                <a:solidFill>
                  <a:srgbClr val="4B4B4B"/>
                </a:solidFill>
                <a:latin typeface="微软雅黑" panose="020B0503020204020204" pitchFamily="34" charset="-122"/>
                <a:ea typeface="微软雅黑" panose="020B0503020204020204" pitchFamily="34" charset="-122"/>
              </a:rPr>
              <a:t>线段树</a:t>
            </a:r>
            <a:endParaRPr lang="id-ID" sz="5400" dirty="0">
              <a:solidFill>
                <a:srgbClr val="4B4B4B"/>
              </a:solidFill>
              <a:latin typeface="微软雅黑" panose="020B0503020204020204" pitchFamily="34" charset="-122"/>
              <a:ea typeface="微软雅黑" panose="020B0503020204020204" pitchFamily="34" charset="-122"/>
            </a:endParaRPr>
          </a:p>
        </p:txBody>
      </p:sp>
      <p:sp>
        <p:nvSpPr>
          <p:cNvPr id="62" name="Oval 61"/>
          <p:cNvSpPr/>
          <p:nvPr/>
        </p:nvSpPr>
        <p:spPr>
          <a:xfrm>
            <a:off x="4570581" y="2652837"/>
            <a:ext cx="590097" cy="590096"/>
          </a:xfrm>
          <a:prstGeom prst="ellipse">
            <a:avLst/>
          </a:prstGeom>
          <a:solidFill>
            <a:srgbClr val="FF6D6D">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p:cNvSpPr/>
          <p:nvPr/>
        </p:nvSpPr>
        <p:spPr>
          <a:xfrm>
            <a:off x="4819043" y="2652837"/>
            <a:ext cx="590097" cy="590096"/>
          </a:xfrm>
          <a:prstGeom prst="ellipse">
            <a:avLst/>
          </a:prstGeom>
          <a:solidFill>
            <a:srgbClr val="FF6D6D">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p:cNvSpPr/>
          <p:nvPr/>
        </p:nvSpPr>
        <p:spPr>
          <a:xfrm>
            <a:off x="4694812" y="2367540"/>
            <a:ext cx="590097" cy="590096"/>
          </a:xfrm>
          <a:prstGeom prst="ellipse">
            <a:avLst/>
          </a:prstGeom>
          <a:solidFill>
            <a:srgbClr val="FF4343">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1"/>
          <p:cNvGrpSpPr/>
          <p:nvPr/>
        </p:nvGrpSpPr>
        <p:grpSpPr>
          <a:xfrm>
            <a:off x="5800526" y="4057907"/>
            <a:ext cx="773681" cy="67506"/>
            <a:chOff x="5800526" y="4057907"/>
            <a:chExt cx="773681" cy="67506"/>
          </a:xfrm>
        </p:grpSpPr>
        <p:sp>
          <p:nvSpPr>
            <p:cNvPr id="15" name="Oval 14"/>
            <p:cNvSpPr/>
            <p:nvPr userDrawn="1"/>
          </p:nvSpPr>
          <p:spPr>
            <a:xfrm>
              <a:off x="5800526" y="4057907"/>
              <a:ext cx="67506" cy="67506"/>
            </a:xfrm>
            <a:prstGeom prst="ellipse">
              <a:avLst/>
            </a:prstGeom>
            <a:solidFill>
              <a:srgbClr val="FF434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p:cNvSpPr/>
            <p:nvPr userDrawn="1"/>
          </p:nvSpPr>
          <p:spPr>
            <a:xfrm>
              <a:off x="5879481" y="4057907"/>
              <a:ext cx="67506" cy="67506"/>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6"/>
            <p:cNvSpPr/>
            <p:nvPr userDrawn="1"/>
          </p:nvSpPr>
          <p:spPr>
            <a:xfrm>
              <a:off x="5958437" y="4057907"/>
              <a:ext cx="67506" cy="67506"/>
            </a:xfrm>
            <a:prstGeom prst="ellipse">
              <a:avLst/>
            </a:prstGeom>
            <a:solidFill>
              <a:srgbClr val="FF434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7"/>
            <p:cNvSpPr/>
            <p:nvPr userDrawn="1"/>
          </p:nvSpPr>
          <p:spPr>
            <a:xfrm>
              <a:off x="6037392" y="4057907"/>
              <a:ext cx="67506" cy="67506"/>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8"/>
            <p:cNvSpPr/>
            <p:nvPr userDrawn="1"/>
          </p:nvSpPr>
          <p:spPr>
            <a:xfrm>
              <a:off x="6116347" y="4057907"/>
              <a:ext cx="67506" cy="67506"/>
            </a:xfrm>
            <a:prstGeom prst="ellipse">
              <a:avLst/>
            </a:prstGeom>
            <a:solidFill>
              <a:srgbClr val="FF434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p:cNvSpPr/>
            <p:nvPr/>
          </p:nvSpPr>
          <p:spPr>
            <a:xfrm>
              <a:off x="6190880" y="4057907"/>
              <a:ext cx="67506" cy="67506"/>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p:cNvSpPr/>
            <p:nvPr/>
          </p:nvSpPr>
          <p:spPr>
            <a:xfrm>
              <a:off x="6269835" y="4057907"/>
              <a:ext cx="67506" cy="67506"/>
            </a:xfrm>
            <a:prstGeom prst="ellipse">
              <a:avLst/>
            </a:prstGeom>
            <a:solidFill>
              <a:srgbClr val="FF43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p:cNvSpPr/>
            <p:nvPr/>
          </p:nvSpPr>
          <p:spPr>
            <a:xfrm>
              <a:off x="6348791" y="4057907"/>
              <a:ext cx="67506" cy="67506"/>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p:cNvSpPr/>
            <p:nvPr/>
          </p:nvSpPr>
          <p:spPr>
            <a:xfrm>
              <a:off x="6427746" y="4057907"/>
              <a:ext cx="67506" cy="67506"/>
            </a:xfrm>
            <a:prstGeom prst="ellipse">
              <a:avLst/>
            </a:prstGeom>
            <a:solidFill>
              <a:srgbClr val="FF434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p:cNvSpPr/>
            <p:nvPr/>
          </p:nvSpPr>
          <p:spPr>
            <a:xfrm>
              <a:off x="6506701" y="4057907"/>
              <a:ext cx="67506" cy="67506"/>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ppt_w</p:attrName>
                                        </p:attrNameLst>
                                      </p:cBhvr>
                                      <p:tavLst>
                                        <p:tav tm="0">
                                          <p:val>
                                            <p:fltVal val="0"/>
                                          </p:val>
                                        </p:tav>
                                        <p:tav tm="100000">
                                          <p:val>
                                            <p:strVal val="#ppt_w"/>
                                          </p:val>
                                        </p:tav>
                                      </p:tavLst>
                                    </p:anim>
                                    <p:anim calcmode="lin" valueType="num">
                                      <p:cBhvr>
                                        <p:cTn id="14" dur="500" fill="hold"/>
                                        <p:tgtEl>
                                          <p:spTgt spid="62"/>
                                        </p:tgtEl>
                                        <p:attrNameLst>
                                          <p:attrName>ppt_h</p:attrName>
                                        </p:attrNameLst>
                                      </p:cBhvr>
                                      <p:tavLst>
                                        <p:tav tm="0">
                                          <p:val>
                                            <p:fltVal val="0"/>
                                          </p:val>
                                        </p:tav>
                                        <p:tav tm="100000">
                                          <p:val>
                                            <p:strVal val="#ppt_h"/>
                                          </p:val>
                                        </p:tav>
                                      </p:tavLst>
                                    </p:anim>
                                    <p:animEffect transition="in" filter="fade">
                                      <p:cBhvr>
                                        <p:cTn id="15" dur="500"/>
                                        <p:tgtEl>
                                          <p:spTgt spid="6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p:cTn id="19" dur="500" fill="hold"/>
                                        <p:tgtEl>
                                          <p:spTgt spid="63"/>
                                        </p:tgtEl>
                                        <p:attrNameLst>
                                          <p:attrName>ppt_w</p:attrName>
                                        </p:attrNameLst>
                                      </p:cBhvr>
                                      <p:tavLst>
                                        <p:tav tm="0">
                                          <p:val>
                                            <p:fltVal val="0"/>
                                          </p:val>
                                        </p:tav>
                                        <p:tav tm="100000">
                                          <p:val>
                                            <p:strVal val="#ppt_w"/>
                                          </p:val>
                                        </p:tav>
                                      </p:tavLst>
                                    </p:anim>
                                    <p:anim calcmode="lin" valueType="num">
                                      <p:cBhvr>
                                        <p:cTn id="20" dur="500" fill="hold"/>
                                        <p:tgtEl>
                                          <p:spTgt spid="63"/>
                                        </p:tgtEl>
                                        <p:attrNameLst>
                                          <p:attrName>ppt_h</p:attrName>
                                        </p:attrNameLst>
                                      </p:cBhvr>
                                      <p:tavLst>
                                        <p:tav tm="0">
                                          <p:val>
                                            <p:fltVal val="0"/>
                                          </p:val>
                                        </p:tav>
                                        <p:tav tm="100000">
                                          <p:val>
                                            <p:strVal val="#ppt_h"/>
                                          </p:val>
                                        </p:tav>
                                      </p:tavLst>
                                    </p:anim>
                                    <p:animEffect transition="in" filter="fade">
                                      <p:cBhvr>
                                        <p:cTn id="21" dur="500"/>
                                        <p:tgtEl>
                                          <p:spTgt spid="63"/>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11" grpId="0"/>
      <p:bldP spid="62" grpId="0" animBg="1"/>
      <p:bldP spid="63" grpId="0" animBg="1"/>
      <p:bldP spid="6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776395" y="4736169"/>
            <a:ext cx="7415605" cy="38727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3141233" y="2833255"/>
            <a:ext cx="9050767" cy="1191491"/>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微软雅黑" panose="020B0503020204020204" pitchFamily="34" charset="-122"/>
              <a:ea typeface="微软雅黑" panose="020B0503020204020204" pitchFamily="34" charset="-122"/>
            </a:endParaRPr>
          </a:p>
        </p:txBody>
      </p:sp>
      <p:sp>
        <p:nvSpPr>
          <p:cNvPr id="9" name="Oval 8"/>
          <p:cNvSpPr/>
          <p:nvPr/>
        </p:nvSpPr>
        <p:spPr>
          <a:xfrm>
            <a:off x="762000" y="2001982"/>
            <a:ext cx="2854037" cy="2854037"/>
          </a:xfrm>
          <a:prstGeom prst="ellipse">
            <a:avLst/>
          </a:prstGeom>
          <a:solidFill>
            <a:srgbClr val="FF6D6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a:off x="777034" y="1016819"/>
            <a:ext cx="955711" cy="338554"/>
          </a:xfrm>
          <a:prstGeom prst="rect">
            <a:avLst/>
          </a:prstGeom>
        </p:spPr>
        <p:txBody>
          <a:bodyPr wrap="none">
            <a:spAutoFit/>
          </a:bodyPr>
          <a:lstStyle/>
          <a:p>
            <a:r>
              <a:rPr lang="en-US" sz="1600" dirty="0" smtClean="0">
                <a:solidFill>
                  <a:srgbClr val="646464"/>
                </a:solidFill>
                <a:latin typeface="Raleway" panose="020B0003030101060003" pitchFamily="34" charset="0"/>
              </a:rPr>
              <a:t>O</a:t>
            </a:r>
            <a:r>
              <a:rPr lang="en-US" altLang="zh-CN" sz="1600" dirty="0" smtClean="0">
                <a:solidFill>
                  <a:srgbClr val="646464"/>
                </a:solidFill>
                <a:latin typeface="Raleway" panose="020B0003030101060003" pitchFamily="34" charset="0"/>
              </a:rPr>
              <a:t>peration</a:t>
            </a:r>
            <a:endParaRPr lang="id-ID" sz="1600" dirty="0">
              <a:solidFill>
                <a:srgbClr val="646464"/>
              </a:solidFill>
              <a:latin typeface="Raleway" panose="020B0003030101060003" pitchFamily="34" charset="0"/>
            </a:endParaRPr>
          </a:p>
        </p:txBody>
      </p:sp>
      <p:sp>
        <p:nvSpPr>
          <p:cNvPr id="16" name="TextBox 15"/>
          <p:cNvSpPr txBox="1"/>
          <p:nvPr/>
        </p:nvSpPr>
        <p:spPr>
          <a:xfrm>
            <a:off x="777034" y="500139"/>
            <a:ext cx="3467616"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线段树的基本操作</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5250058" y="2129673"/>
            <a:ext cx="3890809" cy="646331"/>
          </a:xfrm>
          <a:prstGeom prst="rect">
            <a:avLst/>
          </a:prstGeom>
          <a:noFill/>
        </p:spPr>
        <p:txBody>
          <a:bodyPr wrap="none" rtlCol="0">
            <a:spAutoFit/>
          </a:bodyPr>
          <a:lstStyle/>
          <a:p>
            <a:pPr algn="just"/>
            <a:r>
              <a:rPr lang="zh-CN" altLang="en-US" sz="3600" b="1" dirty="0" smtClean="0">
                <a:solidFill>
                  <a:srgbClr val="FF6D6D"/>
                </a:solidFill>
                <a:latin typeface="微软雅黑" panose="020B0503020204020204" pitchFamily="34" charset="-122"/>
                <a:ea typeface="微软雅黑" panose="020B0503020204020204" pitchFamily="34" charset="-122"/>
              </a:rPr>
              <a:t>构建、更新、查询</a:t>
            </a:r>
            <a:endParaRPr lang="en-US" sz="3600" b="1" dirty="0">
              <a:solidFill>
                <a:srgbClr val="FF6D6D"/>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3960521" y="3038300"/>
            <a:ext cx="6234675" cy="707886"/>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线段树所要提供的是查询一个区间 </a:t>
            </a:r>
            <a:r>
              <a:rPr lang="en-US" sz="2000" dirty="0" smtClean="0">
                <a:solidFill>
                  <a:schemeClr val="bg1"/>
                </a:solidFill>
                <a:latin typeface="微软雅黑" panose="020B0503020204020204" pitchFamily="34" charset="-122"/>
                <a:ea typeface="微软雅黑" panose="020B0503020204020204" pitchFamily="34" charset="-122"/>
              </a:rPr>
              <a:t>[</a:t>
            </a:r>
            <a:r>
              <a:rPr lang="en-US" sz="2000" dirty="0" err="1" smtClean="0">
                <a:solidFill>
                  <a:schemeClr val="bg1"/>
                </a:solidFill>
                <a:latin typeface="微软雅黑" panose="020B0503020204020204" pitchFamily="34" charset="-122"/>
                <a:ea typeface="微软雅黑" panose="020B0503020204020204" pitchFamily="34" charset="-122"/>
              </a:rPr>
              <a:t>l,r</a:t>
            </a:r>
            <a:r>
              <a:rPr lang="en-US" sz="2000" dirty="0">
                <a:solidFill>
                  <a:schemeClr val="bg1"/>
                </a:solidFill>
                <a:latin typeface="微软雅黑" panose="020B0503020204020204" pitchFamily="34" charset="-122"/>
                <a:ea typeface="微软雅黑" panose="020B0503020204020204" pitchFamily="34" charset="-122"/>
              </a:rPr>
              <a:t>]</a:t>
            </a:r>
            <a:r>
              <a:rPr lang="en-US"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内的信息 </a:t>
            </a:r>
            <a:r>
              <a:rPr lang="en-US" sz="2000" dirty="0" smtClean="0">
                <a:solidFill>
                  <a:schemeClr val="bg1"/>
                </a:solidFill>
                <a:latin typeface="微软雅黑" panose="020B0503020204020204" pitchFamily="34" charset="-122"/>
                <a:ea typeface="微软雅黑" panose="020B0503020204020204" pitchFamily="34" charset="-122"/>
              </a:rPr>
              <a:t>f</a:t>
            </a:r>
            <a:r>
              <a:rPr lang="en-US" sz="2000" dirty="0">
                <a:solidFill>
                  <a:schemeClr val="bg1"/>
                </a:solidFill>
                <a:latin typeface="微软雅黑" panose="020B0503020204020204" pitchFamily="34" charset="-122"/>
                <a:ea typeface="微软雅黑" panose="020B0503020204020204" pitchFamily="34" charset="-122"/>
              </a:rPr>
              <a:t>([</a:t>
            </a:r>
            <a:r>
              <a:rPr lang="en-US" sz="2000" dirty="0" err="1" smtClean="0">
                <a:solidFill>
                  <a:schemeClr val="bg1"/>
                </a:solidFill>
                <a:latin typeface="微软雅黑" panose="020B0503020204020204" pitchFamily="34" charset="-122"/>
                <a:ea typeface="微软雅黑" panose="020B0503020204020204" pitchFamily="34" charset="-122"/>
              </a:rPr>
              <a:t>l,r</a:t>
            </a:r>
            <a:r>
              <a:rPr lang="en-US" sz="2000" dirty="0" smtClean="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并允许修改操作</a:t>
            </a:r>
            <a:endParaRPr lang="id-ID" sz="2000" dirty="0">
              <a:latin typeface="微软雅黑" panose="020B0503020204020204" pitchFamily="34" charset="-122"/>
              <a:ea typeface="微软雅黑" panose="020B0503020204020204" pitchFamily="34" charset="-122"/>
            </a:endParaRPr>
          </a:p>
        </p:txBody>
      </p:sp>
      <p:sp>
        <p:nvSpPr>
          <p:cNvPr id="20" name="TextBox 19"/>
          <p:cNvSpPr txBox="1"/>
          <p:nvPr/>
        </p:nvSpPr>
        <p:spPr>
          <a:xfrm>
            <a:off x="3618311" y="2858919"/>
            <a:ext cx="441146" cy="995209"/>
          </a:xfrm>
          <a:prstGeom prst="rect">
            <a:avLst/>
          </a:prstGeom>
          <a:noFill/>
        </p:spPr>
        <p:txBody>
          <a:bodyPr wrap="none" rtlCol="0">
            <a:spAutoFit/>
          </a:bodyPr>
          <a:lstStyle/>
          <a:p>
            <a:r>
              <a:rPr lang="id-ID" sz="5865" dirty="0">
                <a:solidFill>
                  <a:schemeClr val="bg1"/>
                </a:solidFill>
                <a:latin typeface="PT Sans" panose="020B0503020203020204" pitchFamily="34" charset="0"/>
              </a:rPr>
              <a:t>“</a:t>
            </a:r>
            <a:endParaRPr lang="id-ID" sz="5335" dirty="0">
              <a:solidFill>
                <a:schemeClr val="bg1"/>
              </a:solidFill>
            </a:endParaRPr>
          </a:p>
        </p:txBody>
      </p:sp>
      <p:sp>
        <p:nvSpPr>
          <p:cNvPr id="22" name="TextBox 21"/>
          <p:cNvSpPr txBox="1"/>
          <p:nvPr/>
        </p:nvSpPr>
        <p:spPr>
          <a:xfrm>
            <a:off x="9754050" y="3320805"/>
            <a:ext cx="441146" cy="995209"/>
          </a:xfrm>
          <a:prstGeom prst="rect">
            <a:avLst/>
          </a:prstGeom>
          <a:noFill/>
        </p:spPr>
        <p:txBody>
          <a:bodyPr wrap="none" rtlCol="0">
            <a:spAutoFit/>
          </a:bodyPr>
          <a:lstStyle/>
          <a:p>
            <a:r>
              <a:rPr lang="id-ID" sz="5865" dirty="0">
                <a:solidFill>
                  <a:schemeClr val="bg1"/>
                </a:solidFill>
                <a:latin typeface="PT Sans" panose="020B0503020203020204" pitchFamily="34" charset="0"/>
              </a:rPr>
              <a:t>”</a:t>
            </a:r>
            <a:endParaRPr lang="id-ID" sz="5335" dirty="0">
              <a:solidFill>
                <a:schemeClr val="bg1"/>
              </a:solidFill>
            </a:endParaRPr>
          </a:p>
        </p:txBody>
      </p:sp>
      <p:sp>
        <p:nvSpPr>
          <p:cNvPr id="17" name="Freeform 26"/>
          <p:cNvSpPr>
            <a:spLocks noEditPoints="1"/>
          </p:cNvSpPr>
          <p:nvPr/>
        </p:nvSpPr>
        <p:spPr bwMode="auto">
          <a:xfrm>
            <a:off x="1540163" y="2776004"/>
            <a:ext cx="1297709" cy="124904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vert="horz" wrap="square" lIns="91440" tIns="45720" rIns="91440" bIns="45720" numCol="1" anchor="t" anchorCtr="0" compatLnSpc="1"/>
          <a:lstStyle/>
          <a:p>
            <a:endParaRPr lang="id-ID"/>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724" y="4320206"/>
            <a:ext cx="1219200" cy="1219200"/>
          </a:xfrm>
          <a:prstGeom prst="ellipse">
            <a:avLst/>
          </a:prstGeom>
          <a:ln w="38100" cap="rnd">
            <a:solidFill>
              <a:srgbClr val="BFBFBF"/>
            </a:solidFill>
          </a:ln>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3894" y="4320206"/>
            <a:ext cx="1219200" cy="1219200"/>
          </a:xfrm>
          <a:prstGeom prst="ellipse">
            <a:avLst/>
          </a:prstGeom>
          <a:ln w="38100" cap="rnd">
            <a:solidFill>
              <a:srgbClr val="BFBFBF"/>
            </a:solidFill>
          </a:ln>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1009" y="4320206"/>
            <a:ext cx="1213310" cy="1219200"/>
          </a:xfrm>
          <a:prstGeom prst="ellipse">
            <a:avLst/>
          </a:prstGeom>
          <a:ln w="38100" cap="rnd">
            <a:solidFill>
              <a:srgbClr val="BFBFBF"/>
            </a:solidFill>
          </a:ln>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8232" y="4320206"/>
            <a:ext cx="1213310" cy="1219200"/>
          </a:xfrm>
          <a:prstGeom prst="ellipse">
            <a:avLst/>
          </a:prstGeom>
          <a:ln w="38100" cap="rnd">
            <a:solidFill>
              <a:srgbClr val="BFBFBF"/>
            </a:solidFill>
          </a:ln>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9457" y="4320206"/>
            <a:ext cx="1219200" cy="1219200"/>
          </a:xfrm>
          <a:prstGeom prst="ellipse">
            <a:avLst/>
          </a:prstGeom>
          <a:ln w="38100" cap="rnd">
            <a:solidFill>
              <a:srgbClr val="BFBFBF"/>
            </a:solidFill>
          </a:ln>
          <a:effectLst/>
        </p:spPr>
      </p:pic>
    </p:spTree>
    <p:extLst>
      <p:ext uri="{BB962C8B-B14F-4D97-AF65-F5344CB8AC3E}">
        <p14:creationId xmlns:p14="http://schemas.microsoft.com/office/powerpoint/2010/main" val="17818679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000"/>
                            </p:stCondLst>
                            <p:childTnLst>
                              <p:par>
                                <p:cTn id="42" presetID="22" presetClass="entr" presetSubtype="2"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right)">
                                      <p:cBhvr>
                                        <p:cTn id="44" dur="500"/>
                                        <p:tgtEl>
                                          <p:spTgt spid="21"/>
                                        </p:tgtEl>
                                      </p:cBhvr>
                                    </p:animEffect>
                                  </p:childTnLst>
                                </p:cTn>
                              </p:par>
                              <p:par>
                                <p:cTn id="45" presetID="42"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anim calcmode="lin" valueType="num">
                                      <p:cBhvr>
                                        <p:cTn id="48" dur="500" fill="hold"/>
                                        <p:tgtEl>
                                          <p:spTgt spid="2"/>
                                        </p:tgtEl>
                                        <p:attrNameLst>
                                          <p:attrName>ppt_x</p:attrName>
                                        </p:attrNameLst>
                                      </p:cBhvr>
                                      <p:tavLst>
                                        <p:tav tm="0">
                                          <p:val>
                                            <p:strVal val="#ppt_x"/>
                                          </p:val>
                                        </p:tav>
                                        <p:tav tm="100000">
                                          <p:val>
                                            <p:strVal val="#ppt_x"/>
                                          </p:val>
                                        </p:tav>
                                      </p:tavLst>
                                    </p:anim>
                                    <p:anim calcmode="lin" valueType="num">
                                      <p:cBhvr>
                                        <p:cTn id="49" dur="500" fill="hold"/>
                                        <p:tgtEl>
                                          <p:spTgt spid="2"/>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anim calcmode="lin" valueType="num">
                                      <p:cBhvr>
                                        <p:cTn id="53" dur="500" fill="hold"/>
                                        <p:tgtEl>
                                          <p:spTgt spid="3"/>
                                        </p:tgtEl>
                                        <p:attrNameLst>
                                          <p:attrName>ppt_x</p:attrName>
                                        </p:attrNameLst>
                                      </p:cBhvr>
                                      <p:tavLst>
                                        <p:tav tm="0">
                                          <p:val>
                                            <p:strVal val="#ppt_x"/>
                                          </p:val>
                                        </p:tav>
                                        <p:tav tm="100000">
                                          <p:val>
                                            <p:strVal val="#ppt_x"/>
                                          </p:val>
                                        </p:tav>
                                      </p:tavLst>
                                    </p:anim>
                                    <p:anim calcmode="lin" valueType="num">
                                      <p:cBhvr>
                                        <p:cTn id="54" dur="5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anim calcmode="lin" valueType="num">
                                      <p:cBhvr>
                                        <p:cTn id="58" dur="500" fill="hold"/>
                                        <p:tgtEl>
                                          <p:spTgt spid="4"/>
                                        </p:tgtEl>
                                        <p:attrNameLst>
                                          <p:attrName>ppt_x</p:attrName>
                                        </p:attrNameLst>
                                      </p:cBhvr>
                                      <p:tavLst>
                                        <p:tav tm="0">
                                          <p:val>
                                            <p:strVal val="#ppt_x"/>
                                          </p:val>
                                        </p:tav>
                                        <p:tav tm="100000">
                                          <p:val>
                                            <p:strVal val="#ppt_x"/>
                                          </p:val>
                                        </p:tav>
                                      </p:tavLst>
                                    </p:anim>
                                    <p:anim calcmode="lin" valueType="num">
                                      <p:cBhvr>
                                        <p:cTn id="59" dur="500" fill="hold"/>
                                        <p:tgtEl>
                                          <p:spTgt spid="4"/>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anim calcmode="lin" valueType="num">
                                      <p:cBhvr>
                                        <p:cTn id="63" dur="500" fill="hold"/>
                                        <p:tgtEl>
                                          <p:spTgt spid="6"/>
                                        </p:tgtEl>
                                        <p:attrNameLst>
                                          <p:attrName>ppt_x</p:attrName>
                                        </p:attrNameLst>
                                      </p:cBhvr>
                                      <p:tavLst>
                                        <p:tav tm="0">
                                          <p:val>
                                            <p:strVal val="#ppt_x"/>
                                          </p:val>
                                        </p:tav>
                                        <p:tav tm="100000">
                                          <p:val>
                                            <p:strVal val="#ppt_x"/>
                                          </p:val>
                                        </p:tav>
                                      </p:tavLst>
                                    </p:anim>
                                    <p:anim calcmode="lin" valueType="num">
                                      <p:cBhvr>
                                        <p:cTn id="64" dur="500" fill="hold"/>
                                        <p:tgtEl>
                                          <p:spTgt spid="6"/>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anim calcmode="lin" valueType="num">
                                      <p:cBhvr>
                                        <p:cTn id="68" dur="500" fill="hold"/>
                                        <p:tgtEl>
                                          <p:spTgt spid="7"/>
                                        </p:tgtEl>
                                        <p:attrNameLst>
                                          <p:attrName>ppt_x</p:attrName>
                                        </p:attrNameLst>
                                      </p:cBhvr>
                                      <p:tavLst>
                                        <p:tav tm="0">
                                          <p:val>
                                            <p:strVal val="#ppt_x"/>
                                          </p:val>
                                        </p:tav>
                                        <p:tav tm="100000">
                                          <p:val>
                                            <p:strVal val="#ppt_x"/>
                                          </p:val>
                                        </p:tav>
                                      </p:tavLst>
                                    </p:anim>
                                    <p:anim calcmode="lin" valueType="num">
                                      <p:cBhvr>
                                        <p:cTn id="6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8" grpId="0" animBg="1"/>
      <p:bldP spid="9" grpId="0" animBg="1"/>
      <p:bldP spid="15" grpId="0"/>
      <p:bldP spid="16" grpId="0"/>
      <p:bldP spid="18" grpId="0"/>
      <p:bldP spid="19" grpId="0"/>
      <p:bldP spid="20" grpId="0"/>
      <p:bldP spid="22" grpId="0"/>
      <p:bldP spid="1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p:nvPr/>
        </p:nvSpPr>
        <p:spPr>
          <a:xfrm>
            <a:off x="777034" y="1100296"/>
            <a:ext cx="11414966" cy="11914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endParaRPr>
          </a:p>
        </p:txBody>
      </p:sp>
      <p:sp>
        <p:nvSpPr>
          <p:cNvPr id="15" name="Rectangle 7"/>
          <p:cNvSpPr/>
          <p:nvPr/>
        </p:nvSpPr>
        <p:spPr>
          <a:xfrm>
            <a:off x="3423912" y="1100296"/>
            <a:ext cx="8768089" cy="1191491"/>
          </a:xfrm>
          <a:prstGeom prst="rect">
            <a:avLst/>
          </a:prstGeom>
          <a:gradFill flip="none" rotWithShape="1">
            <a:gsLst>
              <a:gs pos="0">
                <a:srgbClr val="FF6D6D">
                  <a:tint val="66000"/>
                  <a:satMod val="160000"/>
                  <a:lumMod val="42000"/>
                  <a:lumOff val="58000"/>
                </a:srgbClr>
              </a:gs>
              <a:gs pos="50000">
                <a:srgbClr val="FF6D6D">
                  <a:tint val="44500"/>
                  <a:satMod val="160000"/>
                </a:srgbClr>
              </a:gs>
              <a:gs pos="100000">
                <a:srgbClr val="FF6D6D">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777034" y="1921491"/>
            <a:ext cx="1463286"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Segment-query()</a:t>
            </a:r>
            <a:endParaRPr lang="id-ID" altLang="zh-CN" sz="1600" dirty="0">
              <a:solidFill>
                <a:srgbClr val="646464"/>
              </a:solidFill>
              <a:latin typeface="Raleway" panose="020B0003030101060003" pitchFamily="34" charset="0"/>
            </a:endParaRPr>
          </a:p>
        </p:txBody>
      </p:sp>
      <p:sp>
        <p:nvSpPr>
          <p:cNvPr id="4" name="TextBox 3"/>
          <p:cNvSpPr txBox="1"/>
          <p:nvPr/>
        </p:nvSpPr>
        <p:spPr>
          <a:xfrm>
            <a:off x="777034" y="1404811"/>
            <a:ext cx="2414444"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线段树</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smtClean="0">
                <a:solidFill>
                  <a:srgbClr val="4B4B4B"/>
                </a:solidFill>
                <a:latin typeface="微软雅黑" panose="020B0503020204020204" pitchFamily="34" charset="-122"/>
                <a:ea typeface="微软雅黑" panose="020B0503020204020204" pitchFamily="34" charset="-122"/>
              </a:rPr>
              <a:t>查询</a:t>
            </a:r>
            <a:endParaRPr lang="id-ID" altLang="zh-CN" sz="3200" dirty="0">
              <a:solidFill>
                <a:srgbClr val="4B4B4B"/>
              </a:solidFill>
              <a:latin typeface="微软雅黑" panose="020B0503020204020204" pitchFamily="34" charset="-122"/>
              <a:ea typeface="微软雅黑" panose="020B0503020204020204" pitchFamily="34" charset="-122"/>
            </a:endParaRPr>
          </a:p>
        </p:txBody>
      </p:sp>
      <p:pic>
        <p:nvPicPr>
          <p:cNvPr id="3" name="图片 2" descr="屏幕剪辑"/>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7034" y="2506265"/>
            <a:ext cx="9344883" cy="3449691"/>
          </a:xfrm>
          <a:prstGeom prst="rect">
            <a:avLst/>
          </a:prstGeom>
        </p:spPr>
      </p:pic>
    </p:spTree>
    <p:extLst>
      <p:ext uri="{BB962C8B-B14F-4D97-AF65-F5344CB8AC3E}">
        <p14:creationId xmlns:p14="http://schemas.microsoft.com/office/powerpoint/2010/main" val="34081580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5" grpId="0"/>
      <p:bldP spid="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p:nvPr/>
        </p:nvSpPr>
        <p:spPr>
          <a:xfrm>
            <a:off x="777034" y="1100296"/>
            <a:ext cx="11414966" cy="11914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endParaRPr>
          </a:p>
        </p:txBody>
      </p:sp>
      <p:sp>
        <p:nvSpPr>
          <p:cNvPr id="15" name="Rectangle 7"/>
          <p:cNvSpPr/>
          <p:nvPr/>
        </p:nvSpPr>
        <p:spPr>
          <a:xfrm>
            <a:off x="3423912" y="1100296"/>
            <a:ext cx="8768089" cy="1191491"/>
          </a:xfrm>
          <a:prstGeom prst="rect">
            <a:avLst/>
          </a:prstGeom>
          <a:gradFill flip="none" rotWithShape="1">
            <a:gsLst>
              <a:gs pos="0">
                <a:srgbClr val="FF6D6D">
                  <a:tint val="66000"/>
                  <a:satMod val="160000"/>
                  <a:lumMod val="42000"/>
                  <a:lumOff val="58000"/>
                </a:srgbClr>
              </a:gs>
              <a:gs pos="50000">
                <a:srgbClr val="FF6D6D">
                  <a:tint val="44500"/>
                  <a:satMod val="160000"/>
                </a:srgbClr>
              </a:gs>
              <a:gs pos="100000">
                <a:srgbClr val="FF6D6D">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777034" y="1921491"/>
            <a:ext cx="470000"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test</a:t>
            </a:r>
            <a:endParaRPr lang="id-ID" altLang="zh-CN" sz="1600" dirty="0">
              <a:solidFill>
                <a:srgbClr val="646464"/>
              </a:solidFill>
              <a:latin typeface="Raleway" panose="020B0003030101060003" pitchFamily="34" charset="0"/>
            </a:endParaRPr>
          </a:p>
        </p:txBody>
      </p:sp>
      <p:sp>
        <p:nvSpPr>
          <p:cNvPr id="4" name="TextBox 3"/>
          <p:cNvSpPr txBox="1"/>
          <p:nvPr/>
        </p:nvSpPr>
        <p:spPr>
          <a:xfrm>
            <a:off x="777034" y="1404811"/>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程序测试</a:t>
            </a:r>
            <a:endParaRPr lang="id-ID" altLang="zh-CN" sz="3200" dirty="0">
              <a:solidFill>
                <a:srgbClr val="4B4B4B"/>
              </a:solidFill>
              <a:latin typeface="微软雅黑" panose="020B0503020204020204" pitchFamily="34" charset="-122"/>
              <a:ea typeface="微软雅黑" panose="020B0503020204020204" pitchFamily="34" charset="-122"/>
            </a:endParaRPr>
          </a:p>
        </p:txBody>
      </p:sp>
      <p:sp>
        <p:nvSpPr>
          <p:cNvPr id="8" name="TextBox 12"/>
          <p:cNvSpPr txBox="1"/>
          <p:nvPr/>
        </p:nvSpPr>
        <p:spPr>
          <a:xfrm>
            <a:off x="777034" y="2506266"/>
            <a:ext cx="8626458" cy="4154984"/>
          </a:xfrm>
          <a:prstGeom prst="rect">
            <a:avLst/>
          </a:prstGeom>
          <a:noFill/>
        </p:spPr>
        <p:txBody>
          <a:bodyPr wrap="square" rtlCol="0">
            <a:spAutoFit/>
          </a:bodyPr>
          <a:lstStyle>
            <a:defPPr>
              <a:defRPr lang="id-ID"/>
            </a:defPPr>
            <a:lvl1pPr>
              <a:lnSpc>
                <a:spcPct val="110000"/>
              </a:lnSpc>
              <a:buClr>
                <a:srgbClr val="FF6D6D"/>
              </a:buClr>
              <a:defRPr sz="1600" b="1">
                <a:solidFill>
                  <a:srgbClr val="646464"/>
                </a:solidFill>
                <a:latin typeface="微软雅黑" panose="020B0503020204020204" pitchFamily="34" charset="-122"/>
                <a:ea typeface="微软雅黑" panose="020B0503020204020204" pitchFamily="34" charset="-122"/>
              </a:defRPr>
            </a:lvl1pPr>
          </a:lstStyle>
          <a:p>
            <a:r>
              <a:rPr lang="en-US" altLang="zh-CN" dirty="0"/>
              <a:t>Input</a:t>
            </a:r>
          </a:p>
          <a:p>
            <a:r>
              <a:rPr lang="en-US" altLang="zh-CN" dirty="0"/>
              <a:t>10 6</a:t>
            </a:r>
          </a:p>
          <a:p>
            <a:r>
              <a:rPr lang="en-US" altLang="zh-CN" dirty="0"/>
              <a:t>1 3</a:t>
            </a:r>
          </a:p>
          <a:p>
            <a:r>
              <a:rPr lang="en-US" altLang="zh-CN" dirty="0"/>
              <a:t>1 3</a:t>
            </a:r>
          </a:p>
          <a:p>
            <a:r>
              <a:rPr lang="en-US" altLang="zh-CN" dirty="0"/>
              <a:t>1 3</a:t>
            </a:r>
          </a:p>
          <a:p>
            <a:r>
              <a:rPr lang="en-US" altLang="zh-CN" dirty="0"/>
              <a:t>1 3</a:t>
            </a:r>
          </a:p>
          <a:p>
            <a:r>
              <a:rPr lang="en-US" altLang="zh-CN" dirty="0"/>
              <a:t>2 5 5</a:t>
            </a:r>
          </a:p>
          <a:p>
            <a:r>
              <a:rPr lang="en-US" altLang="zh-CN" dirty="0"/>
              <a:t>1 6</a:t>
            </a:r>
          </a:p>
          <a:p>
            <a:endParaRPr lang="en-US" altLang="zh-CN" dirty="0"/>
          </a:p>
          <a:p>
            <a:r>
              <a:rPr lang="en-US" altLang="zh-CN" dirty="0"/>
              <a:t>Output</a:t>
            </a:r>
          </a:p>
          <a:p>
            <a:r>
              <a:rPr lang="en-US" altLang="zh-CN" dirty="0"/>
              <a:t>1</a:t>
            </a:r>
          </a:p>
          <a:p>
            <a:r>
              <a:rPr lang="en-US" altLang="zh-CN" dirty="0"/>
              <a:t>4</a:t>
            </a:r>
          </a:p>
          <a:p>
            <a:r>
              <a:rPr lang="en-US" altLang="zh-CN" dirty="0"/>
              <a:t>7</a:t>
            </a:r>
          </a:p>
          <a:p>
            <a:r>
              <a:rPr lang="en-US" altLang="zh-CN" dirty="0"/>
              <a:t>0</a:t>
            </a:r>
          </a:p>
          <a:p>
            <a:r>
              <a:rPr lang="en-US" altLang="zh-CN" dirty="0"/>
              <a:t>5</a:t>
            </a:r>
          </a:p>
        </p:txBody>
      </p:sp>
      <p:pic>
        <p:nvPicPr>
          <p:cNvPr id="6" name="图片 5" descr="屏幕剪辑"/>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3423912" y="3260879"/>
            <a:ext cx="5676725" cy="1437937"/>
          </a:xfrm>
          <a:prstGeom prst="rect">
            <a:avLst/>
          </a:prstGeom>
          <a:effectLst>
            <a:softEdge rad="63500"/>
          </a:effectLst>
        </p:spPr>
      </p:pic>
      <p:cxnSp>
        <p:nvCxnSpPr>
          <p:cNvPr id="10" name="直接连接符 9"/>
          <p:cNvCxnSpPr/>
          <p:nvPr/>
        </p:nvCxnSpPr>
        <p:spPr>
          <a:xfrm flipV="1">
            <a:off x="3423911" y="4077730"/>
            <a:ext cx="5676725" cy="972"/>
          </a:xfrm>
          <a:prstGeom prst="line">
            <a:avLst/>
          </a:prstGeom>
          <a:ln w="57150">
            <a:solidFill>
              <a:srgbClr val="98989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5435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5" grpId="0"/>
      <p:bldP spid="4" grpId="0"/>
      <p:bldP spid="8"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04249" y="2208363"/>
            <a:ext cx="4218317" cy="1569660"/>
          </a:xfrm>
          <a:prstGeom prst="rect">
            <a:avLst/>
          </a:prstGeom>
          <a:noFill/>
        </p:spPr>
        <p:txBody>
          <a:bodyPr wrap="square" rtlCol="0">
            <a:spAutoFit/>
          </a:bodyPr>
          <a:lstStyle/>
          <a:p>
            <a:pPr algn="dist"/>
            <a:r>
              <a:rPr lang="en-US" altLang="zh-CN" sz="9600" b="1" dirty="0" smtClean="0">
                <a:solidFill>
                  <a:schemeClr val="bg1">
                    <a:lumMod val="50000"/>
                  </a:schemeClr>
                </a:solidFill>
                <a:latin typeface="汉仪菱心体简" panose="02010609000101010101" pitchFamily="49" charset="-122"/>
                <a:ea typeface="汉仪菱心体简" panose="02010609000101010101" pitchFamily="49" charset="-122"/>
              </a:rPr>
              <a:t>EOF</a:t>
            </a:r>
            <a:endParaRPr lang="zh-CN" altLang="en-US" sz="9600" b="1" dirty="0">
              <a:solidFill>
                <a:schemeClr val="bg1">
                  <a:lumMod val="50000"/>
                </a:schemeClr>
              </a:solidFill>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190673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7F7F7"/>
            </a:gs>
          </a:gsLst>
          <a:lin ang="5400000" scaled="0"/>
        </a:gradFill>
        <a:effectLst/>
      </p:bgPr>
    </p:bg>
    <p:spTree>
      <p:nvGrpSpPr>
        <p:cNvPr id="1" name=""/>
        <p:cNvGrpSpPr/>
        <p:nvPr/>
      </p:nvGrpSpPr>
      <p:grpSpPr>
        <a:xfrm>
          <a:off x="0" y="0"/>
          <a:ext cx="0" cy="0"/>
          <a:chOff x="0" y="0"/>
          <a:chExt cx="0" cy="0"/>
        </a:xfrm>
      </p:grpSpPr>
      <p:sp>
        <p:nvSpPr>
          <p:cNvPr id="7" name="TextBox 6"/>
          <p:cNvSpPr txBox="1"/>
          <p:nvPr/>
        </p:nvSpPr>
        <p:spPr>
          <a:xfrm>
            <a:off x="777034" y="1872053"/>
            <a:ext cx="10454183" cy="5301189"/>
          </a:xfrm>
          <a:prstGeom prst="rect">
            <a:avLst/>
          </a:prstGeom>
          <a:noFill/>
        </p:spPr>
        <p:txBody>
          <a:bodyPr wrap="square" rIns="192000" bIns="48000" numCol="2" spcCol="360000" rtlCol="0">
            <a:spAutoFit/>
          </a:bodyPr>
          <a:lstStyle/>
          <a:p>
            <a:pPr lvl="1">
              <a:lnSpc>
                <a:spcPct val="125000"/>
              </a:lnSpc>
            </a:pPr>
            <a:endParaRPr lang="en-US" altLang="zh-CN" sz="2000" dirty="0">
              <a:solidFill>
                <a:srgbClr val="646464"/>
              </a:solidFill>
              <a:latin typeface="微软雅黑" panose="020B0503020204020204" pitchFamily="34" charset="-122"/>
              <a:ea typeface="微软雅黑" panose="020B0503020204020204" pitchFamily="34" charset="-122"/>
            </a:endParaRPr>
          </a:p>
          <a:p>
            <a:pPr lvl="1">
              <a:lnSpc>
                <a:spcPct val="125000"/>
              </a:lnSpc>
            </a:pPr>
            <a:r>
              <a:rPr lang="en-US" altLang="zh-CN" sz="2000" dirty="0" err="1" smtClean="0">
                <a:solidFill>
                  <a:srgbClr val="646464"/>
                </a:solidFill>
                <a:latin typeface="微软雅黑" panose="020B0503020204020204" pitchFamily="34" charset="-122"/>
                <a:ea typeface="微软雅黑" panose="020B0503020204020204" pitchFamily="34" charset="-122"/>
              </a:rPr>
              <a:t>struct</a:t>
            </a:r>
            <a:r>
              <a:rPr lang="en-US" altLang="zh-CN" sz="2000" dirty="0" smtClean="0">
                <a:solidFill>
                  <a:srgbClr val="646464"/>
                </a:solidFill>
                <a:latin typeface="微软雅黑" panose="020B0503020204020204" pitchFamily="34" charset="-122"/>
                <a:ea typeface="微软雅黑" panose="020B0503020204020204" pitchFamily="34" charset="-122"/>
              </a:rPr>
              <a:t> </a:t>
            </a:r>
            <a:r>
              <a:rPr lang="en-US" altLang="zh-CN" sz="2000" dirty="0">
                <a:solidFill>
                  <a:srgbClr val="646464"/>
                </a:solidFill>
                <a:latin typeface="微软雅黑" panose="020B0503020204020204" pitchFamily="34" charset="-122"/>
                <a:ea typeface="微软雅黑" panose="020B0503020204020204" pitchFamily="34" charset="-122"/>
              </a:rPr>
              <a:t>node {</a:t>
            </a:r>
          </a:p>
          <a:p>
            <a:pPr lvl="1">
              <a:lnSpc>
                <a:spcPct val="125000"/>
              </a:lnSpc>
            </a:pPr>
            <a:r>
              <a:rPr lang="en-US" altLang="zh-CN" sz="2000" dirty="0">
                <a:solidFill>
                  <a:srgbClr val="646464"/>
                </a:solidFill>
                <a:latin typeface="微软雅黑" panose="020B0503020204020204" pitchFamily="34" charset="-122"/>
                <a:ea typeface="微软雅黑" panose="020B0503020204020204" pitchFamily="34" charset="-122"/>
              </a:rPr>
              <a:t>  </a:t>
            </a:r>
            <a:r>
              <a:rPr lang="en-US" altLang="zh-CN" sz="2000" dirty="0" err="1">
                <a:solidFill>
                  <a:srgbClr val="646464"/>
                </a:solidFill>
                <a:latin typeface="微软雅黑" panose="020B0503020204020204" pitchFamily="34" charset="-122"/>
                <a:ea typeface="微软雅黑" panose="020B0503020204020204" pitchFamily="34" charset="-122"/>
              </a:rPr>
              <a:t>int</a:t>
            </a:r>
            <a:r>
              <a:rPr lang="en-US" altLang="zh-CN" sz="2000" dirty="0">
                <a:solidFill>
                  <a:srgbClr val="646464"/>
                </a:solidFill>
                <a:latin typeface="微软雅黑" panose="020B0503020204020204" pitchFamily="34" charset="-122"/>
                <a:ea typeface="微软雅黑" panose="020B0503020204020204" pitchFamily="34" charset="-122"/>
              </a:rPr>
              <a:t> left, right, mid;</a:t>
            </a:r>
          </a:p>
          <a:p>
            <a:pPr lvl="1">
              <a:lnSpc>
                <a:spcPct val="125000"/>
              </a:lnSpc>
            </a:pPr>
            <a:r>
              <a:rPr lang="en-US" altLang="zh-CN" sz="2000" dirty="0" smtClean="0">
                <a:solidFill>
                  <a:srgbClr val="646464"/>
                </a:solidFill>
                <a:latin typeface="微软雅黑" panose="020B0503020204020204" pitchFamily="34" charset="-122"/>
                <a:ea typeface="微软雅黑" panose="020B0503020204020204" pitchFamily="34" charset="-122"/>
              </a:rPr>
              <a:t>}</a:t>
            </a:r>
            <a:endParaRPr lang="en-US" sz="2000" dirty="0" smtClean="0">
              <a:solidFill>
                <a:srgbClr val="646464"/>
              </a:solidFill>
              <a:latin typeface="微软雅黑" panose="020B0503020204020204" pitchFamily="34" charset="-122"/>
              <a:ea typeface="微软雅黑" panose="020B0503020204020204" pitchFamily="34" charset="-122"/>
            </a:endParaRPr>
          </a:p>
          <a:p>
            <a:pPr>
              <a:lnSpc>
                <a:spcPct val="125000"/>
              </a:lnSpc>
            </a:pPr>
            <a:endParaRPr lang="en-US" sz="2000" dirty="0" smtClean="0">
              <a:solidFill>
                <a:srgbClr val="646464"/>
              </a:solidFill>
              <a:latin typeface="微软雅黑" panose="020B0503020204020204" pitchFamily="34" charset="-122"/>
              <a:ea typeface="微软雅黑" panose="020B0503020204020204" pitchFamily="34" charset="-122"/>
            </a:endParaRPr>
          </a:p>
          <a:p>
            <a:pPr marL="342900" indent="-342900">
              <a:lnSpc>
                <a:spcPct val="125000"/>
              </a:lnSpc>
              <a:spcBef>
                <a:spcPts val="1200"/>
              </a:spcBef>
              <a:spcAft>
                <a:spcPts val="1200"/>
              </a:spcAft>
              <a:buFont typeface="Wingdings" panose="05000000000000000000" pitchFamily="2" charset="2"/>
              <a:buChar char="l"/>
            </a:pPr>
            <a:r>
              <a:rPr lang="en-US" dirty="0">
                <a:solidFill>
                  <a:srgbClr val="646464"/>
                </a:solidFill>
                <a:latin typeface="微软雅黑" panose="020B0503020204020204" pitchFamily="34" charset="-122"/>
                <a:ea typeface="微软雅黑" panose="020B0503020204020204" pitchFamily="34" charset="-122"/>
              </a:rPr>
              <a:t>left </a:t>
            </a:r>
            <a:r>
              <a:rPr lang="zh-CN" altLang="en-US" dirty="0">
                <a:solidFill>
                  <a:srgbClr val="646464"/>
                </a:solidFill>
                <a:latin typeface="微软雅黑" panose="020B0503020204020204" pitchFamily="34" charset="-122"/>
                <a:ea typeface="微软雅黑" panose="020B0503020204020204" pitchFamily="34" charset="-122"/>
              </a:rPr>
              <a:t>和 </a:t>
            </a:r>
            <a:r>
              <a:rPr lang="en-US" dirty="0">
                <a:solidFill>
                  <a:srgbClr val="646464"/>
                </a:solidFill>
                <a:latin typeface="微软雅黑" panose="020B0503020204020204" pitchFamily="34" charset="-122"/>
                <a:ea typeface="微软雅黑" panose="020B0503020204020204" pitchFamily="34" charset="-122"/>
              </a:rPr>
              <a:t>right </a:t>
            </a:r>
            <a:r>
              <a:rPr lang="zh-CN" altLang="en-US" dirty="0">
                <a:solidFill>
                  <a:srgbClr val="646464"/>
                </a:solidFill>
                <a:latin typeface="微软雅黑" panose="020B0503020204020204" pitchFamily="34" charset="-122"/>
                <a:ea typeface="微软雅黑" panose="020B0503020204020204" pitchFamily="34" charset="-122"/>
              </a:rPr>
              <a:t>分别代表该节点所表示线段的左右端点，即当前节点所表示的线段为</a:t>
            </a:r>
            <a:r>
              <a:rPr lang="en-US" altLang="zh-CN" dirty="0">
                <a:solidFill>
                  <a:srgbClr val="646464"/>
                </a:solidFill>
                <a:latin typeface="微软雅黑" panose="020B0503020204020204" pitchFamily="34" charset="-122"/>
                <a:ea typeface="微软雅黑" panose="020B0503020204020204" pitchFamily="34" charset="-122"/>
              </a:rPr>
              <a:t>[</a:t>
            </a:r>
            <a:r>
              <a:rPr lang="en-US" dirty="0">
                <a:solidFill>
                  <a:srgbClr val="646464"/>
                </a:solidFill>
                <a:latin typeface="微软雅黑" panose="020B0503020204020204" pitchFamily="34" charset="-122"/>
                <a:ea typeface="微软雅黑" panose="020B0503020204020204" pitchFamily="34" charset="-122"/>
              </a:rPr>
              <a:t>left, right</a:t>
            </a:r>
            <a:r>
              <a:rPr lang="en-US" dirty="0" smtClean="0">
                <a:solidFill>
                  <a:srgbClr val="646464"/>
                </a:solidFill>
                <a:latin typeface="微软雅黑" panose="020B0503020204020204" pitchFamily="34" charset="-122"/>
                <a:ea typeface="微软雅黑" panose="020B0503020204020204" pitchFamily="34" charset="-122"/>
              </a:rPr>
              <a:t>]</a:t>
            </a:r>
          </a:p>
          <a:p>
            <a:pPr marL="342900" indent="-342900">
              <a:lnSpc>
                <a:spcPct val="125000"/>
              </a:lnSpc>
              <a:spcBef>
                <a:spcPts val="1200"/>
              </a:spcBef>
              <a:spcAft>
                <a:spcPts val="1200"/>
              </a:spcAft>
              <a:buFont typeface="Wingdings" panose="05000000000000000000" pitchFamily="2" charset="2"/>
              <a:buChar char="l"/>
            </a:pPr>
            <a:r>
              <a:rPr lang="en-US" dirty="0">
                <a:solidFill>
                  <a:srgbClr val="646464"/>
                </a:solidFill>
                <a:latin typeface="微软雅黑" panose="020B0503020204020204" pitchFamily="34" charset="-122"/>
                <a:ea typeface="微软雅黑" panose="020B0503020204020204" pitchFamily="34" charset="-122"/>
              </a:rPr>
              <a:t>mid = (left + right) / 2，</a:t>
            </a:r>
            <a:r>
              <a:rPr lang="zh-CN" altLang="en-US" dirty="0">
                <a:solidFill>
                  <a:srgbClr val="646464"/>
                </a:solidFill>
                <a:latin typeface="微软雅黑" panose="020B0503020204020204" pitchFamily="34" charset="-122"/>
                <a:ea typeface="微软雅黑" panose="020B0503020204020204" pitchFamily="34" charset="-122"/>
              </a:rPr>
              <a:t>为当前线段的</a:t>
            </a:r>
            <a:r>
              <a:rPr lang="zh-CN" altLang="en-US" dirty="0" smtClean="0">
                <a:solidFill>
                  <a:srgbClr val="646464"/>
                </a:solidFill>
                <a:latin typeface="微软雅黑" panose="020B0503020204020204" pitchFamily="34" charset="-122"/>
                <a:ea typeface="微软雅黑" panose="020B0503020204020204" pitchFamily="34" charset="-122"/>
              </a:rPr>
              <a:t>中点</a:t>
            </a:r>
            <a:endParaRPr lang="en-US" altLang="zh-CN" dirty="0" smtClean="0">
              <a:solidFill>
                <a:srgbClr val="646464"/>
              </a:solidFill>
              <a:latin typeface="微软雅黑" panose="020B0503020204020204" pitchFamily="34" charset="-122"/>
              <a:ea typeface="微软雅黑" panose="020B0503020204020204" pitchFamily="34" charset="-122"/>
            </a:endParaRPr>
          </a:p>
          <a:p>
            <a:pPr marL="342900" indent="-342900">
              <a:lnSpc>
                <a:spcPct val="125000"/>
              </a:lnSpc>
              <a:spcBef>
                <a:spcPts val="1200"/>
              </a:spcBef>
              <a:spcAft>
                <a:spcPts val="1200"/>
              </a:spcAft>
              <a:buFont typeface="Wingdings" panose="05000000000000000000" pitchFamily="2" charset="2"/>
              <a:buChar char="l"/>
            </a:pPr>
            <a:endParaRPr lang="en-US" altLang="zh-CN" sz="2000" dirty="0" smtClean="0">
              <a:solidFill>
                <a:srgbClr val="646464"/>
              </a:solidFill>
              <a:latin typeface="微软雅黑" panose="020B0503020204020204" pitchFamily="34" charset="-122"/>
              <a:ea typeface="微软雅黑" panose="020B0503020204020204" pitchFamily="34" charset="-122"/>
            </a:endParaRPr>
          </a:p>
          <a:p>
            <a:pPr marL="342900" indent="-342900">
              <a:lnSpc>
                <a:spcPct val="125000"/>
              </a:lnSpc>
              <a:spcBef>
                <a:spcPts val="1200"/>
              </a:spcBef>
              <a:spcAft>
                <a:spcPts val="1200"/>
              </a:spcAft>
              <a:buFont typeface="Wingdings" panose="05000000000000000000" pitchFamily="2" charset="2"/>
              <a:buChar char="l"/>
            </a:pPr>
            <a:endParaRPr lang="en-US" altLang="zh-CN" sz="2000" dirty="0" smtClean="0">
              <a:solidFill>
                <a:srgbClr val="646464"/>
              </a:solidFill>
              <a:latin typeface="微软雅黑" panose="020B0503020204020204" pitchFamily="34" charset="-122"/>
              <a:ea typeface="微软雅黑" panose="020B0503020204020204" pitchFamily="34" charset="-122"/>
            </a:endParaRPr>
          </a:p>
          <a:p>
            <a:pPr marL="342900" indent="-342900">
              <a:lnSpc>
                <a:spcPct val="125000"/>
              </a:lnSpc>
              <a:spcBef>
                <a:spcPts val="1200"/>
              </a:spcBef>
              <a:spcAft>
                <a:spcPts val="1200"/>
              </a:spcAft>
              <a:buFont typeface="Wingdings" panose="05000000000000000000" pitchFamily="2" charset="2"/>
              <a:buChar char="l"/>
            </a:pPr>
            <a:r>
              <a:rPr lang="zh-CN" altLang="en-US" dirty="0" smtClean="0">
                <a:solidFill>
                  <a:srgbClr val="646464"/>
                </a:solidFill>
                <a:latin typeface="微软雅黑" panose="020B0503020204020204" pitchFamily="34" charset="-122"/>
                <a:ea typeface="微软雅黑" panose="020B0503020204020204" pitchFamily="34" charset="-122"/>
              </a:rPr>
              <a:t>实际</a:t>
            </a:r>
            <a:r>
              <a:rPr lang="zh-CN" altLang="en-US" dirty="0">
                <a:solidFill>
                  <a:srgbClr val="646464"/>
                </a:solidFill>
                <a:latin typeface="微软雅黑" panose="020B0503020204020204" pitchFamily="34" charset="-122"/>
                <a:ea typeface="微软雅黑" panose="020B0503020204020204" pitchFamily="34" charset="-122"/>
              </a:rPr>
              <a:t>应用中，线段树的每个节点上往往都增加了一些其他的域。在这些域中保存了某种动态维护的信息，视不同情况而定。这些域使得线段树具有极大的灵活性，可以适应不同的需求。添加适当的数据域以及对其进行维护恰恰是使用线段树的精髓所在</a:t>
            </a:r>
            <a:endParaRPr lang="en-US" dirty="0">
              <a:solidFill>
                <a:srgbClr val="646464"/>
              </a:solidFill>
              <a:latin typeface="微软雅黑" panose="020B0503020204020204" pitchFamily="34" charset="-122"/>
              <a:ea typeface="微软雅黑" panose="020B0503020204020204" pitchFamily="34" charset="-122"/>
            </a:endParaRPr>
          </a:p>
          <a:p>
            <a:pPr>
              <a:lnSpc>
                <a:spcPct val="125000"/>
              </a:lnSpc>
            </a:pPr>
            <a:endParaRPr lang="en-US" sz="2000" dirty="0" smtClean="0">
              <a:solidFill>
                <a:srgbClr val="646464"/>
              </a:solidFill>
              <a:latin typeface="微软雅黑" panose="020B0503020204020204" pitchFamily="34" charset="-122"/>
              <a:ea typeface="微软雅黑" panose="020B0503020204020204" pitchFamily="34" charset="-122"/>
            </a:endParaRPr>
          </a:p>
          <a:p>
            <a:pPr>
              <a:lnSpc>
                <a:spcPct val="125000"/>
              </a:lnSpc>
            </a:pPr>
            <a:endParaRPr lang="en-US" sz="2000" dirty="0">
              <a:solidFill>
                <a:srgbClr val="646464"/>
              </a:solidFill>
              <a:latin typeface="微软雅黑" panose="020B0503020204020204" pitchFamily="34" charset="-122"/>
              <a:ea typeface="微软雅黑" panose="020B0503020204020204" pitchFamily="34" charset="-122"/>
            </a:endParaRPr>
          </a:p>
          <a:p>
            <a:pPr>
              <a:lnSpc>
                <a:spcPct val="125000"/>
              </a:lnSpc>
            </a:pPr>
            <a:endParaRPr lang="id-ID" sz="1335" dirty="0">
              <a:solidFill>
                <a:srgbClr val="646464"/>
              </a:solidFill>
              <a:latin typeface="微软雅黑" panose="020B0503020204020204" pitchFamily="34" charset="-122"/>
              <a:ea typeface="微软雅黑" panose="020B0503020204020204" pitchFamily="34" charset="-122"/>
            </a:endParaRPr>
          </a:p>
        </p:txBody>
      </p:sp>
      <p:sp>
        <p:nvSpPr>
          <p:cNvPr id="8" name="Rectangle 7"/>
          <p:cNvSpPr/>
          <p:nvPr/>
        </p:nvSpPr>
        <p:spPr>
          <a:xfrm>
            <a:off x="777034" y="1016819"/>
            <a:ext cx="894797" cy="338554"/>
          </a:xfrm>
          <a:prstGeom prst="rect">
            <a:avLst/>
          </a:prstGeom>
        </p:spPr>
        <p:txBody>
          <a:bodyPr wrap="none">
            <a:spAutoFit/>
          </a:bodyPr>
          <a:lstStyle/>
          <a:p>
            <a:r>
              <a:rPr lang="en-US" sz="1600" dirty="0" smtClean="0">
                <a:solidFill>
                  <a:srgbClr val="646464"/>
                </a:solidFill>
                <a:latin typeface="Raleway" panose="020B0003030101060003" pitchFamily="34" charset="0"/>
              </a:rPr>
              <a:t>C</a:t>
            </a:r>
            <a:r>
              <a:rPr lang="en-US" altLang="zh-CN" sz="1600" dirty="0" smtClean="0">
                <a:solidFill>
                  <a:srgbClr val="646464"/>
                </a:solidFill>
                <a:latin typeface="Raleway" panose="020B0003030101060003" pitchFamily="34" charset="0"/>
              </a:rPr>
              <a:t>onstruct</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2646878"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线段树的构建</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 name="TextBox 8"/>
          <p:cNvSpPr txBox="1"/>
          <p:nvPr/>
        </p:nvSpPr>
        <p:spPr>
          <a:xfrm>
            <a:off x="777034" y="1493414"/>
            <a:ext cx="3262432" cy="461665"/>
          </a:xfrm>
          <a:prstGeom prst="rect">
            <a:avLst/>
          </a:prstGeom>
          <a:noFill/>
        </p:spPr>
        <p:txBody>
          <a:bodyPr wrap="none" rtlCol="0">
            <a:spAutoFit/>
          </a:bodyPr>
          <a:lstStyle/>
          <a:p>
            <a:r>
              <a:rPr lang="zh-CN" altLang="en-US" sz="2400" dirty="0" smtClean="0">
                <a:solidFill>
                  <a:srgbClr val="4B4B4B"/>
                </a:solidFill>
                <a:latin typeface="微软雅黑" panose="020B0503020204020204" pitchFamily="34" charset="-122"/>
                <a:ea typeface="微软雅黑" panose="020B0503020204020204" pitchFamily="34" charset="-122"/>
              </a:rPr>
              <a:t>线段</a:t>
            </a:r>
            <a:r>
              <a:rPr lang="zh-CN" altLang="en-US" sz="2400" dirty="0">
                <a:solidFill>
                  <a:srgbClr val="4B4B4B"/>
                </a:solidFill>
                <a:latin typeface="微软雅黑" panose="020B0503020204020204" pitchFamily="34" charset="-122"/>
                <a:ea typeface="微软雅黑" panose="020B0503020204020204" pitchFamily="34" charset="-122"/>
              </a:rPr>
              <a:t>树的基本存储结构</a:t>
            </a:r>
            <a:endParaRPr lang="id-ID" sz="2400" dirty="0">
              <a:solidFill>
                <a:srgbClr val="4B4B4B"/>
              </a:solidFill>
              <a:latin typeface="微软雅黑" panose="020B0503020204020204" pitchFamily="34" charset="-122"/>
              <a:ea typeface="微软雅黑" panose="020B0503020204020204" pitchFamily="34" charset="-122"/>
            </a:endParaRPr>
          </a:p>
        </p:txBody>
      </p:sp>
      <p:sp>
        <p:nvSpPr>
          <p:cNvPr id="6" name="Freeform 33"/>
          <p:cNvSpPr>
            <a:spLocks noChangeAspect="1" noEditPoints="1"/>
          </p:cNvSpPr>
          <p:nvPr/>
        </p:nvSpPr>
        <p:spPr bwMode="auto">
          <a:xfrm>
            <a:off x="9538012" y="4630512"/>
            <a:ext cx="1300684" cy="1300388"/>
          </a:xfrm>
          <a:custGeom>
            <a:avLst/>
            <a:gdLst>
              <a:gd name="T0" fmla="*/ 211 w 214"/>
              <a:gd name="T1" fmla="*/ 26 h 189"/>
              <a:gd name="T2" fmla="*/ 193 w 214"/>
              <a:gd name="T3" fmla="*/ 7 h 189"/>
              <a:gd name="T4" fmla="*/ 183 w 214"/>
              <a:gd name="T5" fmla="*/ 7 h 189"/>
              <a:gd name="T6" fmla="*/ 181 w 214"/>
              <a:gd name="T7" fmla="*/ 13 h 189"/>
              <a:gd name="T8" fmla="*/ 177 w 214"/>
              <a:gd name="T9" fmla="*/ 14 h 189"/>
              <a:gd name="T10" fmla="*/ 177 w 214"/>
              <a:gd name="T11" fmla="*/ 14 h 189"/>
              <a:gd name="T12" fmla="*/ 129 w 214"/>
              <a:gd name="T13" fmla="*/ 63 h 189"/>
              <a:gd name="T14" fmla="*/ 126 w 214"/>
              <a:gd name="T15" fmla="*/ 75 h 189"/>
              <a:gd name="T16" fmla="*/ 131 w 214"/>
              <a:gd name="T17" fmla="*/ 80 h 189"/>
              <a:gd name="T18" fmla="*/ 131 w 214"/>
              <a:gd name="T19" fmla="*/ 80 h 189"/>
              <a:gd name="T20" fmla="*/ 131 w 214"/>
              <a:gd name="T21" fmla="*/ 81 h 189"/>
              <a:gd name="T22" fmla="*/ 121 w 214"/>
              <a:gd name="T23" fmla="*/ 92 h 189"/>
              <a:gd name="T24" fmla="*/ 85 w 214"/>
              <a:gd name="T25" fmla="*/ 56 h 189"/>
              <a:gd name="T26" fmla="*/ 74 w 214"/>
              <a:gd name="T27" fmla="*/ 15 h 189"/>
              <a:gd name="T28" fmla="*/ 34 w 214"/>
              <a:gd name="T29" fmla="*/ 4 h 189"/>
              <a:gd name="T30" fmla="*/ 57 w 214"/>
              <a:gd name="T31" fmla="*/ 28 h 189"/>
              <a:gd name="T32" fmla="*/ 51 w 214"/>
              <a:gd name="T33" fmla="*/ 52 h 189"/>
              <a:gd name="T34" fmla="*/ 28 w 214"/>
              <a:gd name="T35" fmla="*/ 58 h 189"/>
              <a:gd name="T36" fmla="*/ 4 w 214"/>
              <a:gd name="T37" fmla="*/ 34 h 189"/>
              <a:gd name="T38" fmla="*/ 15 w 214"/>
              <a:gd name="T39" fmla="*/ 75 h 189"/>
              <a:gd name="T40" fmla="*/ 58 w 214"/>
              <a:gd name="T41" fmla="*/ 85 h 189"/>
              <a:gd name="T42" fmla="*/ 58 w 214"/>
              <a:gd name="T43" fmla="*/ 85 h 189"/>
              <a:gd name="T44" fmla="*/ 92 w 214"/>
              <a:gd name="T45" fmla="*/ 120 h 189"/>
              <a:gd name="T46" fmla="*/ 60 w 214"/>
              <a:gd name="T47" fmla="*/ 153 h 189"/>
              <a:gd name="T48" fmla="*/ 58 w 214"/>
              <a:gd name="T49" fmla="*/ 151 h 189"/>
              <a:gd name="T50" fmla="*/ 49 w 214"/>
              <a:gd name="T51" fmla="*/ 158 h 189"/>
              <a:gd name="T52" fmla="*/ 33 w 214"/>
              <a:gd name="T53" fmla="*/ 183 h 189"/>
              <a:gd name="T54" fmla="*/ 37 w 214"/>
              <a:gd name="T55" fmla="*/ 187 h 189"/>
              <a:gd name="T56" fmla="*/ 61 w 214"/>
              <a:gd name="T57" fmla="*/ 171 h 189"/>
              <a:gd name="T58" fmla="*/ 69 w 214"/>
              <a:gd name="T59" fmla="*/ 162 h 189"/>
              <a:gd name="T60" fmla="*/ 67 w 214"/>
              <a:gd name="T61" fmla="*/ 160 h 189"/>
              <a:gd name="T62" fmla="*/ 100 w 214"/>
              <a:gd name="T63" fmla="*/ 127 h 189"/>
              <a:gd name="T64" fmla="*/ 156 w 214"/>
              <a:gd name="T65" fmla="*/ 184 h 189"/>
              <a:gd name="T66" fmla="*/ 170 w 214"/>
              <a:gd name="T67" fmla="*/ 189 h 189"/>
              <a:gd name="T68" fmla="*/ 184 w 214"/>
              <a:gd name="T69" fmla="*/ 184 h 189"/>
              <a:gd name="T70" fmla="*/ 184 w 214"/>
              <a:gd name="T71" fmla="*/ 155 h 189"/>
              <a:gd name="T72" fmla="*/ 128 w 214"/>
              <a:gd name="T73" fmla="*/ 99 h 189"/>
              <a:gd name="T74" fmla="*/ 139 w 214"/>
              <a:gd name="T75" fmla="*/ 89 h 189"/>
              <a:gd name="T76" fmla="*/ 143 w 214"/>
              <a:gd name="T77" fmla="*/ 93 h 189"/>
              <a:gd name="T78" fmla="*/ 156 w 214"/>
              <a:gd name="T79" fmla="*/ 90 h 189"/>
              <a:gd name="T80" fmla="*/ 204 w 214"/>
              <a:gd name="T81" fmla="*/ 42 h 189"/>
              <a:gd name="T82" fmla="*/ 205 w 214"/>
              <a:gd name="T83" fmla="*/ 41 h 189"/>
              <a:gd name="T84" fmla="*/ 204 w 214"/>
              <a:gd name="T85" fmla="*/ 41 h 189"/>
              <a:gd name="T86" fmla="*/ 206 w 214"/>
              <a:gd name="T87" fmla="*/ 37 h 189"/>
              <a:gd name="T88" fmla="*/ 211 w 214"/>
              <a:gd name="T89" fmla="*/ 36 h 189"/>
              <a:gd name="T90" fmla="*/ 211 w 214"/>
              <a:gd name="T91" fmla="*/ 26 h 189"/>
              <a:gd name="T92" fmla="*/ 172 w 214"/>
              <a:gd name="T93" fmla="*/ 165 h 189"/>
              <a:gd name="T94" fmla="*/ 180 w 214"/>
              <a:gd name="T95" fmla="*/ 173 h 189"/>
              <a:gd name="T96" fmla="*/ 172 w 214"/>
              <a:gd name="T97" fmla="*/ 180 h 189"/>
              <a:gd name="T98" fmla="*/ 164 w 214"/>
              <a:gd name="T99" fmla="*/ 173 h 189"/>
              <a:gd name="T100" fmla="*/ 172 w 214"/>
              <a:gd name="T101" fmla="*/ 165 h 189"/>
              <a:gd name="T102" fmla="*/ 145 w 214"/>
              <a:gd name="T103" fmla="*/ 66 h 189"/>
              <a:gd name="T104" fmla="*/ 142 w 214"/>
              <a:gd name="T105" fmla="*/ 62 h 189"/>
              <a:gd name="T106" fmla="*/ 178 w 214"/>
              <a:gd name="T107" fmla="*/ 26 h 189"/>
              <a:gd name="T108" fmla="*/ 181 w 214"/>
              <a:gd name="T109" fmla="*/ 29 h 189"/>
              <a:gd name="T110" fmla="*/ 145 w 214"/>
              <a:gd name="T111" fmla="*/ 66 h 189"/>
              <a:gd name="T112" fmla="*/ 156 w 214"/>
              <a:gd name="T113" fmla="*/ 77 h 189"/>
              <a:gd name="T114" fmla="*/ 153 w 214"/>
              <a:gd name="T115" fmla="*/ 74 h 189"/>
              <a:gd name="T116" fmla="*/ 189 w 214"/>
              <a:gd name="T117" fmla="*/ 38 h 189"/>
              <a:gd name="T118" fmla="*/ 193 w 214"/>
              <a:gd name="T119" fmla="*/ 41 h 189"/>
              <a:gd name="T120" fmla="*/ 156 w 214"/>
              <a:gd name="T121" fmla="*/ 7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4" h="189">
                <a:moveTo>
                  <a:pt x="211" y="26"/>
                </a:moveTo>
                <a:cubicBezTo>
                  <a:pt x="193" y="7"/>
                  <a:pt x="193" y="7"/>
                  <a:pt x="193" y="7"/>
                </a:cubicBezTo>
                <a:cubicBezTo>
                  <a:pt x="190" y="5"/>
                  <a:pt x="186" y="5"/>
                  <a:pt x="183" y="7"/>
                </a:cubicBezTo>
                <a:cubicBezTo>
                  <a:pt x="182" y="9"/>
                  <a:pt x="181" y="11"/>
                  <a:pt x="181" y="13"/>
                </a:cubicBezTo>
                <a:cubicBezTo>
                  <a:pt x="180" y="13"/>
                  <a:pt x="179" y="13"/>
                  <a:pt x="177" y="14"/>
                </a:cubicBezTo>
                <a:cubicBezTo>
                  <a:pt x="177" y="14"/>
                  <a:pt x="177" y="14"/>
                  <a:pt x="177" y="14"/>
                </a:cubicBezTo>
                <a:cubicBezTo>
                  <a:pt x="129" y="63"/>
                  <a:pt x="129" y="63"/>
                  <a:pt x="129" y="63"/>
                </a:cubicBezTo>
                <a:cubicBezTo>
                  <a:pt x="129" y="67"/>
                  <a:pt x="128" y="72"/>
                  <a:pt x="126" y="75"/>
                </a:cubicBezTo>
                <a:cubicBezTo>
                  <a:pt x="131" y="80"/>
                  <a:pt x="131" y="80"/>
                  <a:pt x="131" y="80"/>
                </a:cubicBezTo>
                <a:cubicBezTo>
                  <a:pt x="131" y="80"/>
                  <a:pt x="131" y="80"/>
                  <a:pt x="131" y="80"/>
                </a:cubicBezTo>
                <a:cubicBezTo>
                  <a:pt x="131" y="81"/>
                  <a:pt x="131" y="81"/>
                  <a:pt x="131" y="81"/>
                </a:cubicBezTo>
                <a:cubicBezTo>
                  <a:pt x="121" y="92"/>
                  <a:pt x="121" y="92"/>
                  <a:pt x="121" y="92"/>
                </a:cubicBezTo>
                <a:cubicBezTo>
                  <a:pt x="85" y="56"/>
                  <a:pt x="85" y="56"/>
                  <a:pt x="85" y="56"/>
                </a:cubicBezTo>
                <a:cubicBezTo>
                  <a:pt x="89" y="42"/>
                  <a:pt x="86" y="26"/>
                  <a:pt x="74" y="15"/>
                </a:cubicBezTo>
                <a:cubicBezTo>
                  <a:pt x="63" y="4"/>
                  <a:pt x="48" y="0"/>
                  <a:pt x="34" y="4"/>
                </a:cubicBezTo>
                <a:cubicBezTo>
                  <a:pt x="57" y="28"/>
                  <a:pt x="57" y="28"/>
                  <a:pt x="57" y="28"/>
                </a:cubicBezTo>
                <a:cubicBezTo>
                  <a:pt x="51" y="52"/>
                  <a:pt x="51" y="52"/>
                  <a:pt x="51" y="52"/>
                </a:cubicBezTo>
                <a:cubicBezTo>
                  <a:pt x="28" y="58"/>
                  <a:pt x="28" y="58"/>
                  <a:pt x="28" y="58"/>
                </a:cubicBezTo>
                <a:cubicBezTo>
                  <a:pt x="4" y="34"/>
                  <a:pt x="4" y="34"/>
                  <a:pt x="4" y="34"/>
                </a:cubicBezTo>
                <a:cubicBezTo>
                  <a:pt x="0" y="48"/>
                  <a:pt x="4" y="64"/>
                  <a:pt x="15" y="75"/>
                </a:cubicBezTo>
                <a:cubicBezTo>
                  <a:pt x="26" y="86"/>
                  <a:pt x="43" y="90"/>
                  <a:pt x="58" y="85"/>
                </a:cubicBezTo>
                <a:cubicBezTo>
                  <a:pt x="58" y="85"/>
                  <a:pt x="58" y="85"/>
                  <a:pt x="58" y="85"/>
                </a:cubicBezTo>
                <a:cubicBezTo>
                  <a:pt x="92" y="120"/>
                  <a:pt x="92" y="120"/>
                  <a:pt x="92" y="120"/>
                </a:cubicBezTo>
                <a:cubicBezTo>
                  <a:pt x="60" y="153"/>
                  <a:pt x="60" y="153"/>
                  <a:pt x="60" y="153"/>
                </a:cubicBezTo>
                <a:cubicBezTo>
                  <a:pt x="58" y="151"/>
                  <a:pt x="58" y="151"/>
                  <a:pt x="58" y="151"/>
                </a:cubicBezTo>
                <a:cubicBezTo>
                  <a:pt x="49" y="158"/>
                  <a:pt x="49" y="158"/>
                  <a:pt x="49" y="158"/>
                </a:cubicBezTo>
                <a:cubicBezTo>
                  <a:pt x="33" y="183"/>
                  <a:pt x="33" y="183"/>
                  <a:pt x="33" y="183"/>
                </a:cubicBezTo>
                <a:cubicBezTo>
                  <a:pt x="37" y="187"/>
                  <a:pt x="37" y="187"/>
                  <a:pt x="37" y="187"/>
                </a:cubicBezTo>
                <a:cubicBezTo>
                  <a:pt x="61" y="171"/>
                  <a:pt x="61" y="171"/>
                  <a:pt x="61" y="171"/>
                </a:cubicBezTo>
                <a:cubicBezTo>
                  <a:pt x="69" y="162"/>
                  <a:pt x="69" y="162"/>
                  <a:pt x="69" y="162"/>
                </a:cubicBezTo>
                <a:cubicBezTo>
                  <a:pt x="67" y="160"/>
                  <a:pt x="67" y="160"/>
                  <a:pt x="67" y="160"/>
                </a:cubicBezTo>
                <a:cubicBezTo>
                  <a:pt x="100" y="127"/>
                  <a:pt x="100" y="127"/>
                  <a:pt x="100" y="127"/>
                </a:cubicBezTo>
                <a:cubicBezTo>
                  <a:pt x="156" y="184"/>
                  <a:pt x="156" y="184"/>
                  <a:pt x="156" y="184"/>
                </a:cubicBezTo>
                <a:cubicBezTo>
                  <a:pt x="160" y="188"/>
                  <a:pt x="165" y="189"/>
                  <a:pt x="170" y="189"/>
                </a:cubicBezTo>
                <a:cubicBezTo>
                  <a:pt x="175" y="189"/>
                  <a:pt x="180" y="188"/>
                  <a:pt x="184" y="184"/>
                </a:cubicBezTo>
                <a:cubicBezTo>
                  <a:pt x="192" y="176"/>
                  <a:pt x="192" y="163"/>
                  <a:pt x="184" y="155"/>
                </a:cubicBezTo>
                <a:cubicBezTo>
                  <a:pt x="128" y="99"/>
                  <a:pt x="128" y="99"/>
                  <a:pt x="128" y="99"/>
                </a:cubicBezTo>
                <a:cubicBezTo>
                  <a:pt x="139" y="89"/>
                  <a:pt x="139" y="89"/>
                  <a:pt x="139" y="89"/>
                </a:cubicBezTo>
                <a:cubicBezTo>
                  <a:pt x="143" y="93"/>
                  <a:pt x="143" y="93"/>
                  <a:pt x="143" y="93"/>
                </a:cubicBezTo>
                <a:cubicBezTo>
                  <a:pt x="147" y="91"/>
                  <a:pt x="151" y="90"/>
                  <a:pt x="156" y="90"/>
                </a:cubicBezTo>
                <a:cubicBezTo>
                  <a:pt x="204" y="42"/>
                  <a:pt x="204" y="42"/>
                  <a:pt x="204" y="42"/>
                </a:cubicBezTo>
                <a:cubicBezTo>
                  <a:pt x="205" y="41"/>
                  <a:pt x="205" y="41"/>
                  <a:pt x="205" y="41"/>
                </a:cubicBezTo>
                <a:cubicBezTo>
                  <a:pt x="204" y="41"/>
                  <a:pt x="204" y="41"/>
                  <a:pt x="204" y="41"/>
                </a:cubicBezTo>
                <a:cubicBezTo>
                  <a:pt x="205" y="40"/>
                  <a:pt x="206" y="39"/>
                  <a:pt x="206" y="37"/>
                </a:cubicBezTo>
                <a:cubicBezTo>
                  <a:pt x="208" y="38"/>
                  <a:pt x="210" y="37"/>
                  <a:pt x="211" y="36"/>
                </a:cubicBezTo>
                <a:cubicBezTo>
                  <a:pt x="214" y="33"/>
                  <a:pt x="214" y="29"/>
                  <a:pt x="211" y="26"/>
                </a:cubicBezTo>
                <a:moveTo>
                  <a:pt x="172" y="165"/>
                </a:moveTo>
                <a:cubicBezTo>
                  <a:pt x="176" y="165"/>
                  <a:pt x="180" y="168"/>
                  <a:pt x="180" y="173"/>
                </a:cubicBezTo>
                <a:cubicBezTo>
                  <a:pt x="180" y="177"/>
                  <a:pt x="176" y="180"/>
                  <a:pt x="172" y="180"/>
                </a:cubicBezTo>
                <a:cubicBezTo>
                  <a:pt x="168" y="180"/>
                  <a:pt x="164" y="177"/>
                  <a:pt x="164" y="173"/>
                </a:cubicBezTo>
                <a:cubicBezTo>
                  <a:pt x="164" y="168"/>
                  <a:pt x="168" y="165"/>
                  <a:pt x="172" y="165"/>
                </a:cubicBezTo>
                <a:moveTo>
                  <a:pt x="145" y="66"/>
                </a:moveTo>
                <a:cubicBezTo>
                  <a:pt x="142" y="62"/>
                  <a:pt x="142" y="62"/>
                  <a:pt x="142" y="62"/>
                </a:cubicBezTo>
                <a:cubicBezTo>
                  <a:pt x="178" y="26"/>
                  <a:pt x="178" y="26"/>
                  <a:pt x="178" y="26"/>
                </a:cubicBezTo>
                <a:cubicBezTo>
                  <a:pt x="181" y="29"/>
                  <a:pt x="181" y="29"/>
                  <a:pt x="181" y="29"/>
                </a:cubicBezTo>
                <a:lnTo>
                  <a:pt x="145" y="66"/>
                </a:lnTo>
                <a:close/>
                <a:moveTo>
                  <a:pt x="156" y="77"/>
                </a:moveTo>
                <a:cubicBezTo>
                  <a:pt x="153" y="74"/>
                  <a:pt x="153" y="74"/>
                  <a:pt x="153" y="74"/>
                </a:cubicBezTo>
                <a:cubicBezTo>
                  <a:pt x="189" y="38"/>
                  <a:pt x="189" y="38"/>
                  <a:pt x="189" y="38"/>
                </a:cubicBezTo>
                <a:cubicBezTo>
                  <a:pt x="193" y="41"/>
                  <a:pt x="193" y="41"/>
                  <a:pt x="193" y="41"/>
                </a:cubicBezTo>
                <a:lnTo>
                  <a:pt x="156" y="77"/>
                </a:lnTo>
                <a:close/>
              </a:path>
            </a:pathLst>
          </a:custGeom>
          <a:solidFill>
            <a:srgbClr val="FF6D6D"/>
          </a:solidFill>
          <a:ln>
            <a:noFill/>
          </a:ln>
        </p:spPr>
        <p:txBody>
          <a:bodyPr vert="horz" wrap="square" lIns="121920" tIns="60960" rIns="121920" bIns="60960" numCol="1" anchor="t" anchorCtr="0" compatLnSpc="1"/>
          <a:lstStyle/>
          <a:p>
            <a:endParaRPr lang="id-ID" sz="240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5"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7F7F7"/>
            </a:gs>
          </a:gsLst>
          <a:lin ang="5400000" scaled="0"/>
        </a:gradFill>
        <a:effectLst/>
      </p:bgPr>
    </p:bg>
    <p:spTree>
      <p:nvGrpSpPr>
        <p:cNvPr id="1" name=""/>
        <p:cNvGrpSpPr/>
        <p:nvPr/>
      </p:nvGrpSpPr>
      <p:grpSpPr>
        <a:xfrm>
          <a:off x="0" y="0"/>
          <a:ext cx="0" cy="0"/>
          <a:chOff x="0" y="0"/>
          <a:chExt cx="0" cy="0"/>
        </a:xfrm>
      </p:grpSpPr>
      <p:sp>
        <p:nvSpPr>
          <p:cNvPr id="8" name="Rectangle 7"/>
          <p:cNvSpPr/>
          <p:nvPr/>
        </p:nvSpPr>
        <p:spPr>
          <a:xfrm>
            <a:off x="777034" y="1016819"/>
            <a:ext cx="894797" cy="338554"/>
          </a:xfrm>
          <a:prstGeom prst="rect">
            <a:avLst/>
          </a:prstGeom>
        </p:spPr>
        <p:txBody>
          <a:bodyPr wrap="none">
            <a:spAutoFit/>
          </a:bodyPr>
          <a:lstStyle/>
          <a:p>
            <a:r>
              <a:rPr lang="en-US" sz="1600" dirty="0" smtClean="0">
                <a:solidFill>
                  <a:srgbClr val="646464"/>
                </a:solidFill>
                <a:latin typeface="Raleway" panose="020B0003030101060003" pitchFamily="34" charset="0"/>
              </a:rPr>
              <a:t>C</a:t>
            </a:r>
            <a:r>
              <a:rPr lang="en-US" altLang="zh-CN" sz="1600" dirty="0" smtClean="0">
                <a:solidFill>
                  <a:srgbClr val="646464"/>
                </a:solidFill>
                <a:latin typeface="Raleway" panose="020B0003030101060003" pitchFamily="34" charset="0"/>
              </a:rPr>
              <a:t>onstruct</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2646878"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线段树的构建</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46043" y="1639957"/>
            <a:ext cx="5595731" cy="3446264"/>
          </a:xfrm>
          <a:prstGeom prst="rect">
            <a:avLst/>
          </a:prstGeom>
          <a:noFill/>
        </p:spPr>
        <p:txBody>
          <a:bodyPr wrap="square" rtlCol="0">
            <a:spAutoFit/>
          </a:bodyPr>
          <a:lstStyle/>
          <a:p>
            <a:pPr marL="342900" indent="-342900">
              <a:lnSpc>
                <a:spcPct val="125000"/>
              </a:lnSpc>
              <a:spcBef>
                <a:spcPts val="1200"/>
              </a:spcBef>
              <a:spcAft>
                <a:spcPts val="1200"/>
              </a:spcAft>
              <a:buFont typeface="Wingdings" panose="05000000000000000000" pitchFamily="2" charset="2"/>
              <a:buChar char="l"/>
            </a:pPr>
            <a:r>
              <a:rPr lang="zh-CN" altLang="en-US" dirty="0">
                <a:solidFill>
                  <a:srgbClr val="646464"/>
                </a:solidFill>
                <a:latin typeface="微软雅黑" panose="020B0503020204020204" pitchFamily="34" charset="-122"/>
                <a:ea typeface="微软雅黑" panose="020B0503020204020204" pitchFamily="34" charset="-122"/>
              </a:rPr>
              <a:t>可以采用数组来保存线段树的每一个节点。对于非叶节点，若它在数组中编号为 </a:t>
            </a:r>
            <a:r>
              <a:rPr lang="en-US" altLang="zh-CN" dirty="0" err="1">
                <a:solidFill>
                  <a:srgbClr val="646464"/>
                </a:solidFill>
                <a:latin typeface="微软雅黑" panose="020B0503020204020204" pitchFamily="34" charset="-122"/>
                <a:ea typeface="微软雅黑" panose="020B0503020204020204" pitchFamily="34" charset="-122"/>
              </a:rPr>
              <a:t>rt</a:t>
            </a:r>
            <a:r>
              <a:rPr lang="zh-CN" altLang="en-US" dirty="0">
                <a:solidFill>
                  <a:srgbClr val="646464"/>
                </a:solidFill>
                <a:latin typeface="微软雅黑" panose="020B0503020204020204" pitchFamily="34" charset="-122"/>
                <a:ea typeface="微软雅黑" panose="020B0503020204020204" pitchFamily="34" charset="-122"/>
              </a:rPr>
              <a:t>，则其左右子节点的编号为</a:t>
            </a:r>
            <a:r>
              <a:rPr lang="en-US" altLang="zh-CN" dirty="0">
                <a:solidFill>
                  <a:srgbClr val="646464"/>
                </a:solidFill>
                <a:latin typeface="微软雅黑" panose="020B0503020204020204" pitchFamily="34" charset="-122"/>
                <a:ea typeface="微软雅黑" panose="020B0503020204020204" pitchFamily="34" charset="-122"/>
              </a:rPr>
              <a:t>2*</a:t>
            </a:r>
            <a:r>
              <a:rPr lang="en-US" altLang="zh-CN" dirty="0" err="1">
                <a:solidFill>
                  <a:srgbClr val="646464"/>
                </a:solidFill>
                <a:latin typeface="微软雅黑" panose="020B0503020204020204" pitchFamily="34" charset="-122"/>
                <a:ea typeface="微软雅黑" panose="020B0503020204020204" pitchFamily="34" charset="-122"/>
              </a:rPr>
              <a:t>rt</a:t>
            </a:r>
            <a:r>
              <a:rPr lang="zh-CN" altLang="en-US" dirty="0">
                <a:solidFill>
                  <a:srgbClr val="646464"/>
                </a:solidFill>
                <a:latin typeface="微软雅黑" panose="020B0503020204020204" pitchFamily="34" charset="-122"/>
                <a:ea typeface="微软雅黑" panose="020B0503020204020204" pitchFamily="34" charset="-122"/>
              </a:rPr>
              <a:t>， </a:t>
            </a:r>
            <a:r>
              <a:rPr lang="en-US" altLang="zh-CN" dirty="0">
                <a:solidFill>
                  <a:srgbClr val="646464"/>
                </a:solidFill>
                <a:latin typeface="微软雅黑" panose="020B0503020204020204" pitchFamily="34" charset="-122"/>
                <a:ea typeface="微软雅黑" panose="020B0503020204020204" pitchFamily="34" charset="-122"/>
              </a:rPr>
              <a:t>2*rt+1</a:t>
            </a:r>
            <a:r>
              <a:rPr lang="zh-CN" altLang="en-US" dirty="0" smtClean="0">
                <a:solidFill>
                  <a:srgbClr val="646464"/>
                </a:solidFill>
                <a:latin typeface="微软雅黑" panose="020B0503020204020204" pitchFamily="34" charset="-122"/>
                <a:ea typeface="微软雅黑" panose="020B0503020204020204" pitchFamily="34" charset="-122"/>
              </a:rPr>
              <a:t>。</a:t>
            </a:r>
            <a:endParaRPr lang="en-US" altLang="zh-CN" dirty="0" smtClean="0">
              <a:solidFill>
                <a:srgbClr val="646464"/>
              </a:solidFill>
              <a:latin typeface="微软雅黑" panose="020B0503020204020204" pitchFamily="34" charset="-122"/>
              <a:ea typeface="微软雅黑" panose="020B0503020204020204" pitchFamily="34" charset="-122"/>
            </a:endParaRPr>
          </a:p>
          <a:p>
            <a:pPr marL="342900" indent="-342900">
              <a:lnSpc>
                <a:spcPct val="125000"/>
              </a:lnSpc>
              <a:spcBef>
                <a:spcPts val="1200"/>
              </a:spcBef>
              <a:spcAft>
                <a:spcPts val="1200"/>
              </a:spcAft>
              <a:buFont typeface="Wingdings" panose="05000000000000000000" pitchFamily="2" charset="2"/>
              <a:buChar char="l"/>
            </a:pPr>
            <a:r>
              <a:rPr lang="zh-CN" altLang="en-US" dirty="0" smtClean="0">
                <a:solidFill>
                  <a:srgbClr val="646464"/>
                </a:solidFill>
                <a:latin typeface="微软雅黑" panose="020B0503020204020204" pitchFamily="34" charset="-122"/>
                <a:ea typeface="微软雅黑" panose="020B0503020204020204" pitchFamily="34" charset="-122"/>
              </a:rPr>
              <a:t>由于</a:t>
            </a:r>
            <a:r>
              <a:rPr lang="zh-CN" altLang="en-US" dirty="0">
                <a:solidFill>
                  <a:srgbClr val="646464"/>
                </a:solidFill>
                <a:latin typeface="微软雅黑" panose="020B0503020204020204" pitchFamily="34" charset="-122"/>
                <a:ea typeface="微软雅黑" panose="020B0503020204020204" pitchFamily="34" charset="-122"/>
              </a:rPr>
              <a:t>线段树是二分的树型结构，可以用递归的方法。让根节点表示区间</a:t>
            </a:r>
            <a:r>
              <a:rPr lang="en-US" altLang="zh-CN" dirty="0">
                <a:solidFill>
                  <a:srgbClr val="646464"/>
                </a:solidFill>
                <a:latin typeface="微软雅黑" panose="020B0503020204020204" pitchFamily="34" charset="-122"/>
                <a:ea typeface="微软雅黑" panose="020B0503020204020204" pitchFamily="34" charset="-122"/>
              </a:rPr>
              <a:t>[1,L]</a:t>
            </a:r>
            <a:r>
              <a:rPr lang="zh-CN" altLang="en-US" dirty="0">
                <a:solidFill>
                  <a:srgbClr val="646464"/>
                </a:solidFill>
                <a:latin typeface="微软雅黑" panose="020B0503020204020204" pitchFamily="34" charset="-122"/>
                <a:ea typeface="微软雅黑" panose="020B0503020204020204" pitchFamily="34" charset="-122"/>
              </a:rPr>
              <a:t>，即</a:t>
            </a:r>
            <a:r>
              <a:rPr lang="en-US" altLang="zh-CN" dirty="0">
                <a:solidFill>
                  <a:srgbClr val="646464"/>
                </a:solidFill>
                <a:latin typeface="微软雅黑" panose="020B0503020204020204" pitchFamily="34" charset="-122"/>
                <a:ea typeface="微软雅黑" panose="020B0503020204020204" pitchFamily="34" charset="-122"/>
              </a:rPr>
              <a:t>L</a:t>
            </a:r>
            <a:r>
              <a:rPr lang="zh-CN" altLang="en-US" dirty="0">
                <a:solidFill>
                  <a:srgbClr val="646464"/>
                </a:solidFill>
                <a:latin typeface="微软雅黑" panose="020B0503020204020204" pitchFamily="34" charset="-122"/>
                <a:ea typeface="微软雅黑" panose="020B0503020204020204" pitchFamily="34" charset="-122"/>
              </a:rPr>
              <a:t>个数所组成的一个区间。从根节点开始来建立一棵线段树</a:t>
            </a:r>
            <a:r>
              <a:rPr lang="zh-CN" altLang="en-US" dirty="0" smtClean="0">
                <a:solidFill>
                  <a:srgbClr val="646464"/>
                </a:solidFill>
                <a:latin typeface="微软雅黑" panose="020B0503020204020204" pitchFamily="34" charset="-122"/>
                <a:ea typeface="微软雅黑" panose="020B0503020204020204" pitchFamily="34" charset="-122"/>
              </a:rPr>
              <a:t>。</a:t>
            </a:r>
            <a:endParaRPr lang="en-US" altLang="zh-CN" dirty="0" smtClean="0">
              <a:solidFill>
                <a:srgbClr val="646464"/>
              </a:solidFill>
              <a:latin typeface="微软雅黑" panose="020B0503020204020204" pitchFamily="34" charset="-122"/>
              <a:ea typeface="微软雅黑" panose="020B0503020204020204" pitchFamily="34" charset="-122"/>
            </a:endParaRPr>
          </a:p>
          <a:p>
            <a:pPr marL="342900" indent="-342900">
              <a:lnSpc>
                <a:spcPct val="125000"/>
              </a:lnSpc>
              <a:spcBef>
                <a:spcPts val="1200"/>
              </a:spcBef>
              <a:spcAft>
                <a:spcPts val="1200"/>
              </a:spcAft>
              <a:buFont typeface="Wingdings" panose="05000000000000000000" pitchFamily="2" charset="2"/>
              <a:buChar char="l"/>
            </a:pPr>
            <a:r>
              <a:rPr lang="zh-CN" altLang="en-US" dirty="0" smtClean="0">
                <a:solidFill>
                  <a:srgbClr val="646464"/>
                </a:solidFill>
                <a:latin typeface="微软雅黑" panose="020B0503020204020204" pitchFamily="34" charset="-122"/>
                <a:ea typeface="微软雅黑" panose="020B0503020204020204" pitchFamily="34" charset="-122"/>
              </a:rPr>
              <a:t> 对于区间</a:t>
            </a:r>
            <a:r>
              <a:rPr lang="en-US" altLang="zh-CN" dirty="0" smtClean="0">
                <a:solidFill>
                  <a:srgbClr val="646464"/>
                </a:solidFill>
                <a:latin typeface="微软雅黑" panose="020B0503020204020204" pitchFamily="34" charset="-122"/>
                <a:ea typeface="微软雅黑" panose="020B0503020204020204" pitchFamily="34" charset="-122"/>
              </a:rPr>
              <a:t>[1,L]</a:t>
            </a:r>
            <a:r>
              <a:rPr lang="zh-CN" altLang="en-US" dirty="0" smtClean="0">
                <a:solidFill>
                  <a:srgbClr val="646464"/>
                </a:solidFill>
                <a:latin typeface="微软雅黑" panose="020B0503020204020204" pitchFamily="34" charset="-122"/>
                <a:ea typeface="微软雅黑" panose="020B0503020204020204" pitchFamily="34" charset="-122"/>
              </a:rPr>
              <a:t>，</a:t>
            </a:r>
            <a:r>
              <a:rPr lang="zh-CN" altLang="en-US" dirty="0">
                <a:solidFill>
                  <a:srgbClr val="646464"/>
                </a:solidFill>
                <a:latin typeface="微软雅黑" panose="020B0503020204020204" pitchFamily="34" charset="-122"/>
                <a:ea typeface="微软雅黑" panose="020B0503020204020204" pitchFamily="34" charset="-122"/>
              </a:rPr>
              <a:t>共有</a:t>
            </a:r>
            <a:r>
              <a:rPr lang="en-US" altLang="zh-CN" dirty="0" smtClean="0">
                <a:solidFill>
                  <a:srgbClr val="646464"/>
                </a:solidFill>
                <a:latin typeface="微软雅黑" panose="020B0503020204020204" pitchFamily="34" charset="-122"/>
                <a:ea typeface="微软雅黑" panose="020B0503020204020204" pitchFamily="34" charset="-122"/>
              </a:rPr>
              <a:t>2L </a:t>
            </a:r>
            <a:r>
              <a:rPr lang="en-US" altLang="zh-CN" dirty="0">
                <a:solidFill>
                  <a:srgbClr val="646464"/>
                </a:solidFill>
                <a:latin typeface="微软雅黑" panose="020B0503020204020204" pitchFamily="34" charset="-122"/>
                <a:ea typeface="微软雅黑" panose="020B0503020204020204" pitchFamily="34" charset="-122"/>
              </a:rPr>
              <a:t>- 1 </a:t>
            </a:r>
            <a:r>
              <a:rPr lang="zh-CN" altLang="en-US" dirty="0">
                <a:solidFill>
                  <a:srgbClr val="646464"/>
                </a:solidFill>
                <a:latin typeface="微软雅黑" panose="020B0503020204020204" pitchFamily="34" charset="-122"/>
                <a:ea typeface="微软雅黑" panose="020B0503020204020204" pitchFamily="34" charset="-122"/>
              </a:rPr>
              <a:t>个节点，时间复杂度</a:t>
            </a:r>
            <a:r>
              <a:rPr lang="en-US" altLang="zh-CN" dirty="0">
                <a:solidFill>
                  <a:srgbClr val="646464"/>
                </a:solidFill>
                <a:latin typeface="微软雅黑" panose="020B0503020204020204" pitchFamily="34" charset="-122"/>
                <a:ea typeface="微软雅黑" panose="020B0503020204020204" pitchFamily="34" charset="-122"/>
              </a:rPr>
              <a:t>O(L)</a:t>
            </a:r>
            <a:endParaRPr lang="zh-CN" altLang="en-US" dirty="0">
              <a:solidFill>
                <a:srgbClr val="64646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788426" y="1639957"/>
            <a:ext cx="4850296" cy="3523209"/>
          </a:xfrm>
          <a:prstGeom prst="rect">
            <a:avLst/>
          </a:prstGeom>
          <a:noFill/>
        </p:spPr>
        <p:txBody>
          <a:bodyPr wrap="square" rtlCol="0">
            <a:spAutoFit/>
          </a:bodyPr>
          <a:lstStyle/>
          <a:p>
            <a:pPr>
              <a:lnSpc>
                <a:spcPct val="125000"/>
              </a:lnSpc>
            </a:pPr>
            <a:r>
              <a:rPr lang="en-US" altLang="zh-CN" dirty="0">
                <a:solidFill>
                  <a:srgbClr val="646464"/>
                </a:solidFill>
                <a:latin typeface="微软雅黑" panose="020B0503020204020204" pitchFamily="34" charset="-122"/>
                <a:ea typeface="微软雅黑" panose="020B0503020204020204" pitchFamily="34" charset="-122"/>
              </a:rPr>
              <a:t>void build(</a:t>
            </a:r>
            <a:r>
              <a:rPr lang="en-US" altLang="zh-CN" dirty="0" err="1">
                <a:solidFill>
                  <a:srgbClr val="646464"/>
                </a:solidFill>
                <a:latin typeface="微软雅黑" panose="020B0503020204020204" pitchFamily="34" charset="-122"/>
                <a:ea typeface="微软雅黑" panose="020B0503020204020204" pitchFamily="34" charset="-122"/>
              </a:rPr>
              <a:t>int</a:t>
            </a:r>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err="1">
                <a:solidFill>
                  <a:srgbClr val="646464"/>
                </a:solidFill>
                <a:latin typeface="微软雅黑" panose="020B0503020204020204" pitchFamily="34" charset="-122"/>
                <a:ea typeface="微软雅黑" panose="020B0503020204020204" pitchFamily="34" charset="-122"/>
              </a:rPr>
              <a:t>rt</a:t>
            </a:r>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err="1">
                <a:solidFill>
                  <a:srgbClr val="646464"/>
                </a:solidFill>
                <a:latin typeface="微软雅黑" panose="020B0503020204020204" pitchFamily="34" charset="-122"/>
                <a:ea typeface="微软雅黑" panose="020B0503020204020204" pitchFamily="34" charset="-122"/>
              </a:rPr>
              <a:t>int</a:t>
            </a:r>
            <a:r>
              <a:rPr lang="en-US" altLang="zh-CN" dirty="0">
                <a:solidFill>
                  <a:srgbClr val="646464"/>
                </a:solidFill>
                <a:latin typeface="微软雅黑" panose="020B0503020204020204" pitchFamily="34" charset="-122"/>
                <a:ea typeface="微软雅黑" panose="020B0503020204020204" pitchFamily="34" charset="-122"/>
              </a:rPr>
              <a:t> left, </a:t>
            </a:r>
            <a:r>
              <a:rPr lang="en-US" altLang="zh-CN" dirty="0" err="1">
                <a:solidFill>
                  <a:srgbClr val="646464"/>
                </a:solidFill>
                <a:latin typeface="微软雅黑" panose="020B0503020204020204" pitchFamily="34" charset="-122"/>
                <a:ea typeface="微软雅黑" panose="020B0503020204020204" pitchFamily="34" charset="-122"/>
              </a:rPr>
              <a:t>int</a:t>
            </a:r>
            <a:r>
              <a:rPr lang="en-US" altLang="zh-CN" dirty="0">
                <a:solidFill>
                  <a:srgbClr val="646464"/>
                </a:solidFill>
                <a:latin typeface="微软雅黑" panose="020B0503020204020204" pitchFamily="34" charset="-122"/>
                <a:ea typeface="微软雅黑" panose="020B0503020204020204" pitchFamily="34" charset="-122"/>
              </a:rPr>
              <a:t> right) {</a:t>
            </a:r>
          </a:p>
          <a:p>
            <a:pPr>
              <a:lnSpc>
                <a:spcPct val="125000"/>
              </a:lnSpc>
            </a:pPr>
            <a:r>
              <a:rPr lang="en-US" altLang="zh-CN" dirty="0">
                <a:solidFill>
                  <a:srgbClr val="646464"/>
                </a:solidFill>
                <a:latin typeface="微软雅黑" panose="020B0503020204020204" pitchFamily="34" charset="-122"/>
                <a:ea typeface="微软雅黑" panose="020B0503020204020204" pitchFamily="34" charset="-122"/>
              </a:rPr>
              <a:t>  if interval </a:t>
            </a:r>
            <a:r>
              <a:rPr lang="en-US" altLang="zh-CN" dirty="0" err="1">
                <a:solidFill>
                  <a:srgbClr val="646464"/>
                </a:solidFill>
                <a:latin typeface="微软雅黑" panose="020B0503020204020204" pitchFamily="34" charset="-122"/>
                <a:ea typeface="微软雅黑" panose="020B0503020204020204" pitchFamily="34" charset="-122"/>
              </a:rPr>
              <a:t>rt</a:t>
            </a:r>
            <a:r>
              <a:rPr lang="en-US" altLang="zh-CN" dirty="0">
                <a:solidFill>
                  <a:srgbClr val="646464"/>
                </a:solidFill>
                <a:latin typeface="微软雅黑" panose="020B0503020204020204" pitchFamily="34" charset="-122"/>
                <a:ea typeface="微软雅黑" panose="020B0503020204020204" pitchFamily="34" charset="-122"/>
              </a:rPr>
              <a:t> has only one element then </a:t>
            </a:r>
          </a:p>
          <a:p>
            <a:pPr>
              <a:lnSpc>
                <a:spcPct val="125000"/>
              </a:lnSpc>
            </a:pPr>
            <a:r>
              <a:rPr lang="en-US" altLang="zh-CN" dirty="0">
                <a:solidFill>
                  <a:srgbClr val="646464"/>
                </a:solidFill>
                <a:latin typeface="微软雅黑" panose="020B0503020204020204" pitchFamily="34" charset="-122"/>
                <a:ea typeface="微软雅黑" panose="020B0503020204020204" pitchFamily="34" charset="-122"/>
              </a:rPr>
              <a:t>    initial </a:t>
            </a:r>
          </a:p>
          <a:p>
            <a:pPr>
              <a:lnSpc>
                <a:spcPct val="125000"/>
              </a:lnSpc>
            </a:pPr>
            <a:r>
              <a:rPr lang="en-US" altLang="zh-CN" dirty="0">
                <a:solidFill>
                  <a:srgbClr val="646464"/>
                </a:solidFill>
                <a:latin typeface="微软雅黑" panose="020B0503020204020204" pitchFamily="34" charset="-122"/>
                <a:ea typeface="微软雅黑" panose="020B0503020204020204" pitchFamily="34" charset="-122"/>
              </a:rPr>
              <a:t>    return</a:t>
            </a:r>
          </a:p>
          <a:p>
            <a:pPr>
              <a:lnSpc>
                <a:spcPct val="125000"/>
              </a:lnSpc>
            </a:pPr>
            <a:r>
              <a:rPr lang="en-US" altLang="zh-CN" dirty="0">
                <a:solidFill>
                  <a:srgbClr val="646464"/>
                </a:solidFill>
                <a:latin typeface="微软雅黑" panose="020B0503020204020204" pitchFamily="34" charset="-122"/>
                <a:ea typeface="微软雅黑" panose="020B0503020204020204" pitchFamily="34" charset="-122"/>
              </a:rPr>
              <a:t>  end if</a:t>
            </a:r>
          </a:p>
          <a:p>
            <a:pPr>
              <a:lnSpc>
                <a:spcPct val="125000"/>
              </a:lnSpc>
            </a:pPr>
            <a:r>
              <a:rPr lang="en-US" altLang="zh-CN" dirty="0">
                <a:solidFill>
                  <a:srgbClr val="646464"/>
                </a:solidFill>
                <a:latin typeface="微软雅黑" panose="020B0503020204020204" pitchFamily="34" charset="-122"/>
                <a:ea typeface="微软雅黑" panose="020B0503020204020204" pitchFamily="34" charset="-122"/>
              </a:rPr>
              <a:t>  set mid to (left + right) &gt;&gt; 1</a:t>
            </a:r>
          </a:p>
          <a:p>
            <a:pPr>
              <a:lnSpc>
                <a:spcPct val="125000"/>
              </a:lnSpc>
            </a:pPr>
            <a:r>
              <a:rPr lang="en-US" altLang="zh-CN" dirty="0">
                <a:solidFill>
                  <a:srgbClr val="646464"/>
                </a:solidFill>
                <a:latin typeface="微软雅黑" panose="020B0503020204020204" pitchFamily="34" charset="-122"/>
                <a:ea typeface="微软雅黑" panose="020B0503020204020204" pitchFamily="34" charset="-122"/>
              </a:rPr>
              <a:t>  build(</a:t>
            </a:r>
            <a:r>
              <a:rPr lang="en-US" altLang="zh-CN" dirty="0" err="1">
                <a:solidFill>
                  <a:srgbClr val="646464"/>
                </a:solidFill>
                <a:latin typeface="微软雅黑" panose="020B0503020204020204" pitchFamily="34" charset="-122"/>
                <a:ea typeface="微软雅黑" panose="020B0503020204020204" pitchFamily="34" charset="-122"/>
              </a:rPr>
              <a:t>rt</a:t>
            </a:r>
            <a:r>
              <a:rPr lang="en-US" altLang="zh-CN" dirty="0">
                <a:solidFill>
                  <a:srgbClr val="646464"/>
                </a:solidFill>
                <a:latin typeface="微软雅黑" panose="020B0503020204020204" pitchFamily="34" charset="-122"/>
                <a:ea typeface="微软雅黑" panose="020B0503020204020204" pitchFamily="34" charset="-122"/>
              </a:rPr>
              <a:t> &lt;&lt; 1, left, mid)</a:t>
            </a:r>
          </a:p>
          <a:p>
            <a:pPr>
              <a:lnSpc>
                <a:spcPct val="125000"/>
              </a:lnSpc>
            </a:pPr>
            <a:r>
              <a:rPr lang="en-US" altLang="zh-CN" dirty="0">
                <a:solidFill>
                  <a:srgbClr val="646464"/>
                </a:solidFill>
                <a:latin typeface="微软雅黑" panose="020B0503020204020204" pitchFamily="34" charset="-122"/>
                <a:ea typeface="微软雅黑" panose="020B0503020204020204" pitchFamily="34" charset="-122"/>
              </a:rPr>
              <a:t>  build(</a:t>
            </a:r>
            <a:r>
              <a:rPr lang="en-US" altLang="zh-CN" dirty="0" err="1">
                <a:solidFill>
                  <a:srgbClr val="646464"/>
                </a:solidFill>
                <a:latin typeface="微软雅黑" panose="020B0503020204020204" pitchFamily="34" charset="-122"/>
                <a:ea typeface="微软雅黑" panose="020B0503020204020204" pitchFamily="34" charset="-122"/>
              </a:rPr>
              <a:t>rt</a:t>
            </a:r>
            <a:r>
              <a:rPr lang="en-US" altLang="zh-CN" dirty="0">
                <a:solidFill>
                  <a:srgbClr val="646464"/>
                </a:solidFill>
                <a:latin typeface="微软雅黑" panose="020B0503020204020204" pitchFamily="34" charset="-122"/>
                <a:ea typeface="微软雅黑" panose="020B0503020204020204" pitchFamily="34" charset="-122"/>
              </a:rPr>
              <a:t> &lt;&lt; 1 | 1, mid + 1, right)</a:t>
            </a:r>
          </a:p>
          <a:p>
            <a:pPr>
              <a:lnSpc>
                <a:spcPct val="125000"/>
              </a:lnSpc>
            </a:pPr>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err="1">
                <a:solidFill>
                  <a:srgbClr val="646464"/>
                </a:solidFill>
                <a:latin typeface="微软雅黑" panose="020B0503020204020204" pitchFamily="34" charset="-122"/>
                <a:ea typeface="微软雅黑" panose="020B0503020204020204" pitchFamily="34" charset="-122"/>
              </a:rPr>
              <a:t>push_up</a:t>
            </a:r>
            <a:r>
              <a:rPr lang="en-US" altLang="zh-CN" dirty="0">
                <a:solidFill>
                  <a:srgbClr val="646464"/>
                </a:solidFill>
                <a:latin typeface="微软雅黑" panose="020B0503020204020204" pitchFamily="34" charset="-122"/>
                <a:ea typeface="微软雅黑" panose="020B0503020204020204" pitchFamily="34" charset="-122"/>
              </a:rPr>
              <a:t>(</a:t>
            </a:r>
            <a:r>
              <a:rPr lang="en-US" altLang="zh-CN" dirty="0" err="1">
                <a:solidFill>
                  <a:srgbClr val="646464"/>
                </a:solidFill>
                <a:latin typeface="微软雅黑" panose="020B0503020204020204" pitchFamily="34" charset="-122"/>
                <a:ea typeface="微软雅黑" panose="020B0503020204020204" pitchFamily="34" charset="-122"/>
              </a:rPr>
              <a:t>rt</a:t>
            </a:r>
            <a:r>
              <a:rPr lang="en-US" altLang="zh-CN" dirty="0">
                <a:solidFill>
                  <a:srgbClr val="646464"/>
                </a:solidFill>
                <a:latin typeface="微软雅黑" panose="020B0503020204020204" pitchFamily="34" charset="-122"/>
                <a:ea typeface="微软雅黑" panose="020B0503020204020204" pitchFamily="34" charset="-122"/>
              </a:rPr>
              <a:t>)</a:t>
            </a:r>
          </a:p>
          <a:p>
            <a:pPr>
              <a:lnSpc>
                <a:spcPct val="125000"/>
              </a:lnSpc>
            </a:pPr>
            <a:r>
              <a:rPr lang="en-US" altLang="zh-CN" dirty="0">
                <a:solidFill>
                  <a:srgbClr val="646464"/>
                </a:solidFill>
                <a:latin typeface="微软雅黑" panose="020B0503020204020204" pitchFamily="34" charset="-122"/>
                <a:ea typeface="微软雅黑" panose="020B0503020204020204" pitchFamily="34" charset="-122"/>
              </a:rPr>
              <a:t>}</a:t>
            </a:r>
            <a:endParaRPr lang="zh-CN" altLang="en-US" dirty="0">
              <a:solidFill>
                <a:srgbClr val="646464"/>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7F7F7"/>
            </a:gs>
          </a:gsLst>
          <a:lin ang="5400000" scaled="0"/>
        </a:gradFill>
        <a:effectLst/>
      </p:bgPr>
    </p:bg>
    <p:spTree>
      <p:nvGrpSpPr>
        <p:cNvPr id="1" name=""/>
        <p:cNvGrpSpPr/>
        <p:nvPr/>
      </p:nvGrpSpPr>
      <p:grpSpPr>
        <a:xfrm>
          <a:off x="0" y="0"/>
          <a:ext cx="0" cy="0"/>
          <a:chOff x="0" y="0"/>
          <a:chExt cx="0" cy="0"/>
        </a:xfrm>
      </p:grpSpPr>
      <p:sp>
        <p:nvSpPr>
          <p:cNvPr id="8" name="Rectangle 7"/>
          <p:cNvSpPr/>
          <p:nvPr/>
        </p:nvSpPr>
        <p:spPr>
          <a:xfrm>
            <a:off x="777034" y="1016819"/>
            <a:ext cx="894797" cy="338554"/>
          </a:xfrm>
          <a:prstGeom prst="rect">
            <a:avLst/>
          </a:prstGeom>
        </p:spPr>
        <p:txBody>
          <a:bodyPr wrap="none">
            <a:spAutoFit/>
          </a:bodyPr>
          <a:lstStyle/>
          <a:p>
            <a:r>
              <a:rPr lang="en-US" sz="1600" dirty="0" smtClean="0">
                <a:solidFill>
                  <a:srgbClr val="646464"/>
                </a:solidFill>
                <a:latin typeface="Raleway" panose="020B0003030101060003" pitchFamily="34" charset="0"/>
              </a:rPr>
              <a:t>C</a:t>
            </a:r>
            <a:r>
              <a:rPr lang="en-US" altLang="zh-CN" sz="1600" dirty="0" smtClean="0">
                <a:solidFill>
                  <a:srgbClr val="646464"/>
                </a:solidFill>
                <a:latin typeface="Raleway" panose="020B0003030101060003" pitchFamily="34" charset="0"/>
              </a:rPr>
              <a:t>onstruct</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2646878"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线段树的构建</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32648" y="1655628"/>
            <a:ext cx="4489856" cy="1246495"/>
          </a:xfrm>
          <a:prstGeom prst="rect">
            <a:avLst/>
          </a:prstGeom>
          <a:noFill/>
        </p:spPr>
        <p:txBody>
          <a:bodyPr wrap="square" rtlCol="0">
            <a:spAutoFit/>
          </a:bodyPr>
          <a:lstStyle/>
          <a:p>
            <a:pPr>
              <a:lnSpc>
                <a:spcPct val="125000"/>
              </a:lnSpc>
              <a:spcBef>
                <a:spcPts val="1200"/>
              </a:spcBef>
              <a:spcAft>
                <a:spcPts val="1200"/>
              </a:spcAft>
            </a:pPr>
            <a:r>
              <a:rPr lang="zh-CN" altLang="en-US" sz="2000" dirty="0" smtClean="0">
                <a:solidFill>
                  <a:srgbClr val="646464"/>
                </a:solidFill>
                <a:latin typeface="微软雅黑" panose="020B0503020204020204" pitchFamily="34" charset="-122"/>
                <a:ea typeface="微软雅黑" panose="020B0503020204020204" pitchFamily="34" charset="-122"/>
              </a:rPr>
              <a:t>例：在区间</a:t>
            </a:r>
            <a:r>
              <a:rPr lang="en-US" altLang="zh-CN" sz="2000" dirty="0" smtClean="0">
                <a:solidFill>
                  <a:srgbClr val="646464"/>
                </a:solidFill>
                <a:latin typeface="微软雅黑" panose="020B0503020204020204" pitchFamily="34" charset="-122"/>
                <a:ea typeface="微软雅黑" panose="020B0503020204020204" pitchFamily="34" charset="-122"/>
              </a:rPr>
              <a:t>[1,6]</a:t>
            </a:r>
            <a:r>
              <a:rPr lang="zh-CN" altLang="en-US" sz="2000" dirty="0" smtClean="0">
                <a:solidFill>
                  <a:srgbClr val="646464"/>
                </a:solidFill>
                <a:latin typeface="微软雅黑" panose="020B0503020204020204" pitchFamily="34" charset="-122"/>
                <a:ea typeface="微软雅黑" panose="020B0503020204020204" pitchFamily="34" charset="-122"/>
              </a:rPr>
              <a:t>构建用于查询区间最小值的</a:t>
            </a:r>
            <a:r>
              <a:rPr lang="zh-CN" altLang="en-US" sz="2000" dirty="0">
                <a:solidFill>
                  <a:srgbClr val="646464"/>
                </a:solidFill>
                <a:latin typeface="微软雅黑" panose="020B0503020204020204" pitchFamily="34" charset="-122"/>
                <a:ea typeface="微软雅黑" panose="020B0503020204020204" pitchFamily="34" charset="-122"/>
              </a:rPr>
              <a:t>线段</a:t>
            </a:r>
            <a:r>
              <a:rPr lang="zh-CN" altLang="en-US" sz="2000" dirty="0" smtClean="0">
                <a:solidFill>
                  <a:srgbClr val="646464"/>
                </a:solidFill>
                <a:latin typeface="微软雅黑" panose="020B0503020204020204" pitchFamily="34" charset="-122"/>
                <a:ea typeface="微软雅黑" panose="020B0503020204020204" pitchFamily="34" charset="-122"/>
              </a:rPr>
              <a:t>树，对应的值为</a:t>
            </a:r>
            <a:r>
              <a:rPr lang="en-US" altLang="zh-CN" sz="2000" dirty="0" smtClean="0">
                <a:solidFill>
                  <a:srgbClr val="646464"/>
                </a:solidFill>
                <a:latin typeface="微软雅黑" panose="020B0503020204020204" pitchFamily="34" charset="-122"/>
                <a:ea typeface="微软雅黑" panose="020B0503020204020204" pitchFamily="34" charset="-122"/>
              </a:rPr>
              <a:t>{5, 2, 4, 7, 1, 6}</a:t>
            </a:r>
            <a:endParaRPr lang="zh-CN" altLang="en-US" sz="2000" dirty="0">
              <a:solidFill>
                <a:srgbClr val="646464"/>
              </a:solidFill>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4315644" y="1355373"/>
            <a:ext cx="6762783" cy="4316716"/>
            <a:chOff x="3312604" y="41564"/>
            <a:chExt cx="6762783" cy="4316716"/>
          </a:xfrm>
        </p:grpSpPr>
        <p:sp>
          <p:nvSpPr>
            <p:cNvPr id="118" name="椭圆 117"/>
            <p:cNvSpPr/>
            <p:nvPr/>
          </p:nvSpPr>
          <p:spPr>
            <a:xfrm>
              <a:off x="6362003" y="41564"/>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4732708" y="1299558"/>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7988400" y="1305902"/>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3884813" y="2340000"/>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5583600" y="2340000"/>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7138800" y="2340000"/>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8839202" y="2340000"/>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3369424" y="3399904"/>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4400197" y="3399903"/>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7653600" y="3399905"/>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6624000" y="3399902"/>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9" name="文本框 128"/>
            <p:cNvSpPr txBox="1"/>
            <p:nvPr/>
          </p:nvSpPr>
          <p:spPr>
            <a:xfrm>
              <a:off x="6903718" y="114592"/>
              <a:ext cx="766020" cy="369332"/>
            </a:xfrm>
            <a:prstGeom prst="rect">
              <a:avLst/>
            </a:prstGeom>
            <a:noFill/>
            <a:ln>
              <a:noFill/>
            </a:ln>
          </p:spPr>
          <p:txBody>
            <a:bodyPr wrap="square" rtlCol="0">
              <a:noAutofit/>
            </a:bodyPr>
            <a:lstStyle/>
            <a:p>
              <a:r>
                <a:rPr lang="en-US" altLang="zh-CN" dirty="0" smtClean="0"/>
                <a:t>[1,6]</a:t>
              </a:r>
              <a:endParaRPr lang="zh-CN" altLang="en-US" dirty="0"/>
            </a:p>
          </p:txBody>
        </p:sp>
        <p:sp>
          <p:nvSpPr>
            <p:cNvPr id="130" name="文本框 129"/>
            <p:cNvSpPr txBox="1"/>
            <p:nvPr/>
          </p:nvSpPr>
          <p:spPr>
            <a:xfrm>
              <a:off x="5248097" y="1351220"/>
              <a:ext cx="760990" cy="369332"/>
            </a:xfrm>
            <a:prstGeom prst="rect">
              <a:avLst/>
            </a:prstGeom>
            <a:noFill/>
            <a:ln>
              <a:noFill/>
            </a:ln>
          </p:spPr>
          <p:txBody>
            <a:bodyPr wrap="square" rtlCol="0">
              <a:noAutofit/>
            </a:bodyPr>
            <a:lstStyle/>
            <a:p>
              <a:r>
                <a:rPr lang="en-US" altLang="zh-CN" dirty="0" smtClean="0"/>
                <a:t>[1,3]</a:t>
              </a:r>
              <a:endParaRPr lang="zh-CN" altLang="en-US" dirty="0"/>
            </a:p>
          </p:txBody>
        </p:sp>
        <p:sp>
          <p:nvSpPr>
            <p:cNvPr id="131" name="文本框 23"/>
            <p:cNvSpPr txBox="1"/>
            <p:nvPr/>
          </p:nvSpPr>
          <p:spPr>
            <a:xfrm>
              <a:off x="8555181" y="1372586"/>
              <a:ext cx="796959"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[4,6]</a:t>
              </a:r>
              <a:endParaRPr lang="zh-CN" altLang="en-US" dirty="0"/>
            </a:p>
          </p:txBody>
        </p:sp>
        <p:sp>
          <p:nvSpPr>
            <p:cNvPr id="132" name="文本框 23"/>
            <p:cNvSpPr txBox="1"/>
            <p:nvPr/>
          </p:nvSpPr>
          <p:spPr>
            <a:xfrm>
              <a:off x="4400196" y="2385758"/>
              <a:ext cx="755849"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[1,2]</a:t>
              </a:r>
              <a:endParaRPr lang="zh-CN" altLang="en-US" dirty="0"/>
            </a:p>
          </p:txBody>
        </p:sp>
        <p:sp>
          <p:nvSpPr>
            <p:cNvPr id="133" name="文本框 23"/>
            <p:cNvSpPr txBox="1"/>
            <p:nvPr/>
          </p:nvSpPr>
          <p:spPr>
            <a:xfrm>
              <a:off x="6083041" y="2413028"/>
              <a:ext cx="792456"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[3,3]</a:t>
              </a:r>
              <a:endParaRPr lang="zh-CN" altLang="en-US" dirty="0"/>
            </a:p>
          </p:txBody>
        </p:sp>
        <p:sp>
          <p:nvSpPr>
            <p:cNvPr id="134" name="文本框 23"/>
            <p:cNvSpPr txBox="1"/>
            <p:nvPr/>
          </p:nvSpPr>
          <p:spPr>
            <a:xfrm>
              <a:off x="7650475" y="2383916"/>
              <a:ext cx="777837"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[4,5]</a:t>
              </a:r>
              <a:endParaRPr lang="zh-CN" altLang="en-US" dirty="0"/>
            </a:p>
          </p:txBody>
        </p:sp>
        <p:sp>
          <p:nvSpPr>
            <p:cNvPr id="135" name="文本框 23"/>
            <p:cNvSpPr txBox="1"/>
            <p:nvPr/>
          </p:nvSpPr>
          <p:spPr>
            <a:xfrm>
              <a:off x="9355969" y="2413028"/>
              <a:ext cx="719418"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[5,5]</a:t>
              </a:r>
              <a:endParaRPr lang="zh-CN" altLang="en-US" dirty="0"/>
            </a:p>
          </p:txBody>
        </p:sp>
        <p:sp>
          <p:nvSpPr>
            <p:cNvPr id="136" name="文本框 23"/>
            <p:cNvSpPr txBox="1"/>
            <p:nvPr/>
          </p:nvSpPr>
          <p:spPr>
            <a:xfrm>
              <a:off x="3312604" y="3960433"/>
              <a:ext cx="742510"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[1,1]</a:t>
              </a:r>
              <a:endParaRPr lang="zh-CN" altLang="en-US" dirty="0"/>
            </a:p>
          </p:txBody>
        </p:sp>
        <p:sp>
          <p:nvSpPr>
            <p:cNvPr id="137" name="文本框 23"/>
            <p:cNvSpPr txBox="1"/>
            <p:nvPr/>
          </p:nvSpPr>
          <p:spPr>
            <a:xfrm>
              <a:off x="4373870" y="3960433"/>
              <a:ext cx="786030"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[2,2]</a:t>
              </a:r>
              <a:endParaRPr lang="zh-CN" altLang="en-US" dirty="0"/>
            </a:p>
          </p:txBody>
        </p:sp>
        <p:sp>
          <p:nvSpPr>
            <p:cNvPr id="138" name="文本框 23"/>
            <p:cNvSpPr txBox="1"/>
            <p:nvPr/>
          </p:nvSpPr>
          <p:spPr>
            <a:xfrm>
              <a:off x="6619696" y="3988948"/>
              <a:ext cx="733789"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[4,4]</a:t>
              </a:r>
              <a:endParaRPr lang="zh-CN" altLang="en-US" dirty="0"/>
            </a:p>
          </p:txBody>
        </p:sp>
        <p:sp>
          <p:nvSpPr>
            <p:cNvPr id="139" name="文本框 23"/>
            <p:cNvSpPr txBox="1"/>
            <p:nvPr/>
          </p:nvSpPr>
          <p:spPr>
            <a:xfrm>
              <a:off x="7650474" y="3988948"/>
              <a:ext cx="777838"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[5,5]</a:t>
              </a:r>
              <a:endParaRPr lang="zh-CN" altLang="en-US" dirty="0"/>
            </a:p>
          </p:txBody>
        </p:sp>
        <p:cxnSp>
          <p:nvCxnSpPr>
            <p:cNvPr id="140" name="直接连接符 139"/>
            <p:cNvCxnSpPr>
              <a:stCxn id="118" idx="3"/>
              <a:endCxn id="119" idx="7"/>
            </p:cNvCxnSpPr>
            <p:nvPr/>
          </p:nvCxnSpPr>
          <p:spPr>
            <a:xfrm flipH="1">
              <a:off x="5172620" y="481476"/>
              <a:ext cx="1264860" cy="893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18" idx="5"/>
              <a:endCxn id="120" idx="1"/>
            </p:cNvCxnSpPr>
            <p:nvPr/>
          </p:nvCxnSpPr>
          <p:spPr>
            <a:xfrm>
              <a:off x="6801915" y="481476"/>
              <a:ext cx="1261962" cy="899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19" idx="3"/>
              <a:endCxn id="121" idx="7"/>
            </p:cNvCxnSpPr>
            <p:nvPr/>
          </p:nvCxnSpPr>
          <p:spPr>
            <a:xfrm flipH="1">
              <a:off x="4324725" y="1739470"/>
              <a:ext cx="483460" cy="676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21" idx="3"/>
              <a:endCxn id="125" idx="0"/>
            </p:cNvCxnSpPr>
            <p:nvPr/>
          </p:nvCxnSpPr>
          <p:spPr>
            <a:xfrm flipH="1">
              <a:off x="3627119" y="2779912"/>
              <a:ext cx="333171" cy="6199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21" idx="5"/>
              <a:endCxn id="126" idx="0"/>
            </p:cNvCxnSpPr>
            <p:nvPr/>
          </p:nvCxnSpPr>
          <p:spPr>
            <a:xfrm>
              <a:off x="4324725" y="2779912"/>
              <a:ext cx="333167" cy="619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19" idx="5"/>
              <a:endCxn id="122" idx="1"/>
            </p:cNvCxnSpPr>
            <p:nvPr/>
          </p:nvCxnSpPr>
          <p:spPr>
            <a:xfrm>
              <a:off x="5172620" y="1739470"/>
              <a:ext cx="486457" cy="676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23" idx="3"/>
              <a:endCxn id="128" idx="0"/>
            </p:cNvCxnSpPr>
            <p:nvPr/>
          </p:nvCxnSpPr>
          <p:spPr>
            <a:xfrm flipH="1">
              <a:off x="6881695" y="2779912"/>
              <a:ext cx="332582" cy="619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20" idx="3"/>
              <a:endCxn id="123" idx="7"/>
            </p:cNvCxnSpPr>
            <p:nvPr/>
          </p:nvCxnSpPr>
          <p:spPr>
            <a:xfrm flipH="1">
              <a:off x="7578712" y="1745814"/>
              <a:ext cx="485165" cy="669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23" idx="5"/>
              <a:endCxn id="127" idx="0"/>
            </p:cNvCxnSpPr>
            <p:nvPr/>
          </p:nvCxnSpPr>
          <p:spPr>
            <a:xfrm>
              <a:off x="7578712" y="2779912"/>
              <a:ext cx="332583" cy="619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20" idx="5"/>
              <a:endCxn id="124" idx="1"/>
            </p:cNvCxnSpPr>
            <p:nvPr/>
          </p:nvCxnSpPr>
          <p:spPr>
            <a:xfrm>
              <a:off x="8428312" y="1745814"/>
              <a:ext cx="486367" cy="669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文本框 149"/>
          <p:cNvSpPr txBox="1"/>
          <p:nvPr/>
        </p:nvSpPr>
        <p:spPr>
          <a:xfrm>
            <a:off x="4492810" y="4758853"/>
            <a:ext cx="213707" cy="369332"/>
          </a:xfrm>
          <a:prstGeom prst="rect">
            <a:avLst/>
          </a:prstGeom>
          <a:noFill/>
        </p:spPr>
        <p:txBody>
          <a:bodyPr wrap="square" rtlCol="0">
            <a:spAutoFit/>
          </a:bodyPr>
          <a:lstStyle/>
          <a:p>
            <a:r>
              <a:rPr lang="en-US" altLang="zh-CN" dirty="0" smtClean="0"/>
              <a:t>5</a:t>
            </a:r>
            <a:endParaRPr lang="zh-CN" altLang="en-US" dirty="0"/>
          </a:p>
        </p:txBody>
      </p:sp>
      <p:sp>
        <p:nvSpPr>
          <p:cNvPr id="151" name="文本框 150"/>
          <p:cNvSpPr txBox="1"/>
          <p:nvPr/>
        </p:nvSpPr>
        <p:spPr>
          <a:xfrm>
            <a:off x="5522041" y="4761444"/>
            <a:ext cx="213707" cy="369332"/>
          </a:xfrm>
          <a:prstGeom prst="rect">
            <a:avLst/>
          </a:prstGeom>
          <a:noFill/>
        </p:spPr>
        <p:txBody>
          <a:bodyPr wrap="square" rtlCol="0">
            <a:spAutoFit/>
          </a:bodyPr>
          <a:lstStyle/>
          <a:p>
            <a:r>
              <a:rPr lang="en-US" altLang="zh-CN" dirty="0" smtClean="0"/>
              <a:t>2</a:t>
            </a:r>
            <a:endParaRPr lang="zh-CN" altLang="en-US" dirty="0"/>
          </a:p>
        </p:txBody>
      </p:sp>
      <p:sp>
        <p:nvSpPr>
          <p:cNvPr id="152" name="文本框 151"/>
          <p:cNvSpPr txBox="1"/>
          <p:nvPr/>
        </p:nvSpPr>
        <p:spPr>
          <a:xfrm>
            <a:off x="6701236" y="3719439"/>
            <a:ext cx="213707" cy="369332"/>
          </a:xfrm>
          <a:prstGeom prst="rect">
            <a:avLst/>
          </a:prstGeom>
          <a:noFill/>
        </p:spPr>
        <p:txBody>
          <a:bodyPr wrap="square" rtlCol="0">
            <a:spAutoFit/>
          </a:bodyPr>
          <a:lstStyle/>
          <a:p>
            <a:r>
              <a:rPr lang="en-US" altLang="zh-CN" dirty="0" smtClean="0"/>
              <a:t>4</a:t>
            </a:r>
            <a:endParaRPr lang="zh-CN" altLang="en-US" dirty="0"/>
          </a:p>
        </p:txBody>
      </p:sp>
      <p:sp>
        <p:nvSpPr>
          <p:cNvPr id="153" name="文本框 152"/>
          <p:cNvSpPr txBox="1"/>
          <p:nvPr/>
        </p:nvSpPr>
        <p:spPr>
          <a:xfrm>
            <a:off x="7729069" y="4784291"/>
            <a:ext cx="213707" cy="369332"/>
          </a:xfrm>
          <a:prstGeom prst="rect">
            <a:avLst/>
          </a:prstGeom>
          <a:noFill/>
        </p:spPr>
        <p:txBody>
          <a:bodyPr wrap="square" rtlCol="0">
            <a:spAutoFit/>
          </a:bodyPr>
          <a:lstStyle/>
          <a:p>
            <a:r>
              <a:rPr lang="en-US" altLang="zh-CN" dirty="0" smtClean="0"/>
              <a:t>7</a:t>
            </a:r>
            <a:endParaRPr lang="zh-CN" altLang="en-US" dirty="0"/>
          </a:p>
        </p:txBody>
      </p:sp>
      <p:sp>
        <p:nvSpPr>
          <p:cNvPr id="154" name="文本框 153"/>
          <p:cNvSpPr txBox="1"/>
          <p:nvPr/>
        </p:nvSpPr>
        <p:spPr>
          <a:xfrm>
            <a:off x="8782747" y="4786739"/>
            <a:ext cx="213707" cy="369332"/>
          </a:xfrm>
          <a:prstGeom prst="rect">
            <a:avLst/>
          </a:prstGeom>
          <a:noFill/>
        </p:spPr>
        <p:txBody>
          <a:bodyPr wrap="square" rtlCol="0">
            <a:spAutoFit/>
          </a:bodyPr>
          <a:lstStyle/>
          <a:p>
            <a:r>
              <a:rPr lang="en-US" altLang="zh-CN" dirty="0"/>
              <a:t>1</a:t>
            </a:r>
            <a:endParaRPr lang="zh-CN" altLang="en-US" dirty="0"/>
          </a:p>
        </p:txBody>
      </p:sp>
      <p:sp>
        <p:nvSpPr>
          <p:cNvPr id="155" name="文本框 154"/>
          <p:cNvSpPr txBox="1"/>
          <p:nvPr/>
        </p:nvSpPr>
        <p:spPr>
          <a:xfrm>
            <a:off x="9969719" y="3726837"/>
            <a:ext cx="213707" cy="369332"/>
          </a:xfrm>
          <a:prstGeom prst="rect">
            <a:avLst/>
          </a:prstGeom>
          <a:noFill/>
        </p:spPr>
        <p:txBody>
          <a:bodyPr wrap="square" rtlCol="0">
            <a:spAutoFit/>
          </a:bodyPr>
          <a:lstStyle/>
          <a:p>
            <a:r>
              <a:rPr lang="en-US" altLang="zh-CN" dirty="0" smtClean="0"/>
              <a:t>6</a:t>
            </a:r>
            <a:endParaRPr lang="zh-CN" altLang="en-US" dirty="0"/>
          </a:p>
        </p:txBody>
      </p:sp>
      <p:sp>
        <p:nvSpPr>
          <p:cNvPr id="156" name="文本框 155"/>
          <p:cNvSpPr txBox="1"/>
          <p:nvPr/>
        </p:nvSpPr>
        <p:spPr>
          <a:xfrm>
            <a:off x="4993549" y="3697725"/>
            <a:ext cx="213707" cy="369332"/>
          </a:xfrm>
          <a:prstGeom prst="rect">
            <a:avLst/>
          </a:prstGeom>
          <a:noFill/>
        </p:spPr>
        <p:txBody>
          <a:bodyPr wrap="square" rtlCol="0">
            <a:spAutoFit/>
          </a:bodyPr>
          <a:lstStyle/>
          <a:p>
            <a:r>
              <a:rPr lang="en-US" altLang="zh-CN" dirty="0" smtClean="0"/>
              <a:t>2</a:t>
            </a:r>
            <a:endParaRPr lang="zh-CN" altLang="en-US" dirty="0"/>
          </a:p>
        </p:txBody>
      </p:sp>
      <p:sp>
        <p:nvSpPr>
          <p:cNvPr id="157" name="文本框 156"/>
          <p:cNvSpPr txBox="1"/>
          <p:nvPr/>
        </p:nvSpPr>
        <p:spPr>
          <a:xfrm>
            <a:off x="5848851" y="2667631"/>
            <a:ext cx="213707" cy="369332"/>
          </a:xfrm>
          <a:prstGeom prst="rect">
            <a:avLst/>
          </a:prstGeom>
          <a:noFill/>
        </p:spPr>
        <p:txBody>
          <a:bodyPr wrap="square" rtlCol="0">
            <a:spAutoFit/>
          </a:bodyPr>
          <a:lstStyle/>
          <a:p>
            <a:r>
              <a:rPr lang="en-US" altLang="zh-CN" dirty="0" smtClean="0"/>
              <a:t>2</a:t>
            </a:r>
            <a:endParaRPr lang="zh-CN" altLang="en-US" dirty="0"/>
          </a:p>
        </p:txBody>
      </p:sp>
      <p:sp>
        <p:nvSpPr>
          <p:cNvPr id="158" name="文本框 157"/>
          <p:cNvSpPr txBox="1"/>
          <p:nvPr/>
        </p:nvSpPr>
        <p:spPr>
          <a:xfrm>
            <a:off x="8269317" y="3717110"/>
            <a:ext cx="213707" cy="369332"/>
          </a:xfrm>
          <a:prstGeom prst="rect">
            <a:avLst/>
          </a:prstGeom>
          <a:noFill/>
        </p:spPr>
        <p:txBody>
          <a:bodyPr wrap="square" rtlCol="0">
            <a:spAutoFit/>
          </a:bodyPr>
          <a:lstStyle/>
          <a:p>
            <a:r>
              <a:rPr lang="en-US" altLang="zh-CN" dirty="0"/>
              <a:t>1</a:t>
            </a:r>
            <a:endParaRPr lang="zh-CN" altLang="en-US" dirty="0"/>
          </a:p>
        </p:txBody>
      </p:sp>
      <p:sp>
        <p:nvSpPr>
          <p:cNvPr id="159" name="文本框 78"/>
          <p:cNvSpPr txBox="1"/>
          <p:nvPr/>
        </p:nvSpPr>
        <p:spPr>
          <a:xfrm>
            <a:off x="9118309" y="2678470"/>
            <a:ext cx="21370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a:t>
            </a:r>
            <a:endParaRPr lang="zh-CN" altLang="en-US" dirty="0"/>
          </a:p>
        </p:txBody>
      </p:sp>
      <p:sp>
        <p:nvSpPr>
          <p:cNvPr id="160" name="文本框 78"/>
          <p:cNvSpPr txBox="1"/>
          <p:nvPr/>
        </p:nvSpPr>
        <p:spPr>
          <a:xfrm>
            <a:off x="7471232" y="1425953"/>
            <a:ext cx="21370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a:t>
            </a:r>
            <a:endParaRPr lang="zh-CN" altLang="en-US" dirty="0"/>
          </a:p>
        </p:txBody>
      </p:sp>
      <p:cxnSp>
        <p:nvCxnSpPr>
          <p:cNvPr id="161" name="直接箭头连接符 160"/>
          <p:cNvCxnSpPr/>
          <p:nvPr/>
        </p:nvCxnSpPr>
        <p:spPr>
          <a:xfrm flipH="1">
            <a:off x="6251137" y="1795285"/>
            <a:ext cx="1020623" cy="717404"/>
          </a:xfrm>
          <a:prstGeom prst="straightConnector1">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H="1">
            <a:off x="5327765" y="3034361"/>
            <a:ext cx="359492" cy="5044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H="1">
            <a:off x="4526191" y="4049657"/>
            <a:ext cx="333171" cy="619992"/>
          </a:xfrm>
          <a:prstGeom prst="line">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5429305" y="4063991"/>
            <a:ext cx="333167" cy="619991"/>
          </a:xfrm>
          <a:prstGeom prst="line">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p:nvPr/>
        </p:nvCxnSpPr>
        <p:spPr>
          <a:xfrm>
            <a:off x="6299628" y="3086023"/>
            <a:ext cx="388188" cy="51914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a:off x="7981544" y="1795285"/>
            <a:ext cx="1085373" cy="775884"/>
          </a:xfrm>
          <a:prstGeom prst="straightConnector1">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flipH="1">
            <a:off x="8597280" y="3084857"/>
            <a:ext cx="359492" cy="5044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p:nvPr/>
        </p:nvCxnSpPr>
        <p:spPr>
          <a:xfrm>
            <a:off x="9569143" y="3136519"/>
            <a:ext cx="388188" cy="51914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7781394" y="4071080"/>
            <a:ext cx="333171" cy="619992"/>
          </a:xfrm>
          <a:prstGeom prst="line">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8684508" y="4085414"/>
            <a:ext cx="333167" cy="619991"/>
          </a:xfrm>
          <a:prstGeom prst="line">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23572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7"/>
                                        </p:tgtEl>
                                        <p:attrNameLst>
                                          <p:attrName>style.visibility</p:attrName>
                                        </p:attrNameLst>
                                      </p:cBhvr>
                                      <p:to>
                                        <p:strVal val="visible"/>
                                      </p:to>
                                    </p:set>
                                    <p:animEffect transition="in" filter="fade">
                                      <p:cBhvr>
                                        <p:cTn id="20" dur="500"/>
                                        <p:tgtEl>
                                          <p:spTgt spid="1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fade">
                                      <p:cBhvr>
                                        <p:cTn id="25" dur="500"/>
                                        <p:tgtEl>
                                          <p:spTgt spid="16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2"/>
                                        </p:tgtEl>
                                        <p:attrNameLst>
                                          <p:attrName>style.visibility</p:attrName>
                                        </p:attrNameLst>
                                      </p:cBhvr>
                                      <p:to>
                                        <p:strVal val="visible"/>
                                      </p:to>
                                    </p:set>
                                    <p:animEffect transition="in" filter="fade">
                                      <p:cBhvr>
                                        <p:cTn id="30" dur="500"/>
                                        <p:tgtEl>
                                          <p:spTgt spid="16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3"/>
                                        </p:tgtEl>
                                        <p:attrNameLst>
                                          <p:attrName>style.visibility</p:attrName>
                                        </p:attrNameLst>
                                      </p:cBhvr>
                                      <p:to>
                                        <p:strVal val="visible"/>
                                      </p:to>
                                    </p:set>
                                    <p:animEffect transition="in" filter="fade">
                                      <p:cBhvr>
                                        <p:cTn id="35" dur="500"/>
                                        <p:tgtEl>
                                          <p:spTgt spid="16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0"/>
                                        </p:tgtEl>
                                        <p:attrNameLst>
                                          <p:attrName>style.visibility</p:attrName>
                                        </p:attrNameLst>
                                      </p:cBhvr>
                                      <p:to>
                                        <p:strVal val="visible"/>
                                      </p:to>
                                    </p:set>
                                    <p:animEffect transition="in" filter="fade">
                                      <p:cBhvr>
                                        <p:cTn id="40" dur="500"/>
                                        <p:tgtEl>
                                          <p:spTgt spid="15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64"/>
                                        </p:tgtEl>
                                        <p:attrNameLst>
                                          <p:attrName>style.visibility</p:attrName>
                                        </p:attrNameLst>
                                      </p:cBhvr>
                                      <p:to>
                                        <p:strVal val="visible"/>
                                      </p:to>
                                    </p:set>
                                    <p:animEffect transition="in" filter="fade">
                                      <p:cBhvr>
                                        <p:cTn id="45" dur="500"/>
                                        <p:tgtEl>
                                          <p:spTgt spid="16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1"/>
                                        </p:tgtEl>
                                        <p:attrNameLst>
                                          <p:attrName>style.visibility</p:attrName>
                                        </p:attrNameLst>
                                      </p:cBhvr>
                                      <p:to>
                                        <p:strVal val="visible"/>
                                      </p:to>
                                    </p:set>
                                    <p:animEffect transition="in" filter="fade">
                                      <p:cBhvr>
                                        <p:cTn id="50" dur="500"/>
                                        <p:tgtEl>
                                          <p:spTgt spid="15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6"/>
                                        </p:tgtEl>
                                        <p:attrNameLst>
                                          <p:attrName>style.visibility</p:attrName>
                                        </p:attrNameLst>
                                      </p:cBhvr>
                                      <p:to>
                                        <p:strVal val="visible"/>
                                      </p:to>
                                    </p:set>
                                    <p:animEffect transition="in" filter="fade">
                                      <p:cBhvr>
                                        <p:cTn id="55" dur="500"/>
                                        <p:tgtEl>
                                          <p:spTgt spid="15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65"/>
                                        </p:tgtEl>
                                        <p:attrNameLst>
                                          <p:attrName>style.visibility</p:attrName>
                                        </p:attrNameLst>
                                      </p:cBhvr>
                                      <p:to>
                                        <p:strVal val="visible"/>
                                      </p:to>
                                    </p:set>
                                    <p:animEffect transition="in" filter="fade">
                                      <p:cBhvr>
                                        <p:cTn id="60" dur="500"/>
                                        <p:tgtEl>
                                          <p:spTgt spid="16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52"/>
                                        </p:tgtEl>
                                        <p:attrNameLst>
                                          <p:attrName>style.visibility</p:attrName>
                                        </p:attrNameLst>
                                      </p:cBhvr>
                                      <p:to>
                                        <p:strVal val="visible"/>
                                      </p:to>
                                    </p:set>
                                    <p:animEffect transition="in" filter="fade">
                                      <p:cBhvr>
                                        <p:cTn id="65" dur="500"/>
                                        <p:tgtEl>
                                          <p:spTgt spid="15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57"/>
                                        </p:tgtEl>
                                        <p:attrNameLst>
                                          <p:attrName>style.visibility</p:attrName>
                                        </p:attrNameLst>
                                      </p:cBhvr>
                                      <p:to>
                                        <p:strVal val="visible"/>
                                      </p:to>
                                    </p:set>
                                    <p:animEffect transition="in" filter="fade">
                                      <p:cBhvr>
                                        <p:cTn id="70" dur="500"/>
                                        <p:tgtEl>
                                          <p:spTgt spid="15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66"/>
                                        </p:tgtEl>
                                        <p:attrNameLst>
                                          <p:attrName>style.visibility</p:attrName>
                                        </p:attrNameLst>
                                      </p:cBhvr>
                                      <p:to>
                                        <p:strVal val="visible"/>
                                      </p:to>
                                    </p:set>
                                    <p:animEffect transition="in" filter="fade">
                                      <p:cBhvr>
                                        <p:cTn id="75" dur="500"/>
                                        <p:tgtEl>
                                          <p:spTgt spid="16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67"/>
                                        </p:tgtEl>
                                        <p:attrNameLst>
                                          <p:attrName>style.visibility</p:attrName>
                                        </p:attrNameLst>
                                      </p:cBhvr>
                                      <p:to>
                                        <p:strVal val="visible"/>
                                      </p:to>
                                    </p:set>
                                    <p:animEffect transition="in" filter="fade">
                                      <p:cBhvr>
                                        <p:cTn id="80" dur="500"/>
                                        <p:tgtEl>
                                          <p:spTgt spid="16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69"/>
                                        </p:tgtEl>
                                        <p:attrNameLst>
                                          <p:attrName>style.visibility</p:attrName>
                                        </p:attrNameLst>
                                      </p:cBhvr>
                                      <p:to>
                                        <p:strVal val="visible"/>
                                      </p:to>
                                    </p:set>
                                    <p:animEffect transition="in" filter="fade">
                                      <p:cBhvr>
                                        <p:cTn id="85" dur="500"/>
                                        <p:tgtEl>
                                          <p:spTgt spid="169"/>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53"/>
                                        </p:tgtEl>
                                        <p:attrNameLst>
                                          <p:attrName>style.visibility</p:attrName>
                                        </p:attrNameLst>
                                      </p:cBhvr>
                                      <p:to>
                                        <p:strVal val="visible"/>
                                      </p:to>
                                    </p:set>
                                    <p:animEffect transition="in" filter="fade">
                                      <p:cBhvr>
                                        <p:cTn id="90" dur="500"/>
                                        <p:tgtEl>
                                          <p:spTgt spid="15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70"/>
                                        </p:tgtEl>
                                        <p:attrNameLst>
                                          <p:attrName>style.visibility</p:attrName>
                                        </p:attrNameLst>
                                      </p:cBhvr>
                                      <p:to>
                                        <p:strVal val="visible"/>
                                      </p:to>
                                    </p:set>
                                    <p:animEffect transition="in" filter="fade">
                                      <p:cBhvr>
                                        <p:cTn id="95" dur="500"/>
                                        <p:tgtEl>
                                          <p:spTgt spid="17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54"/>
                                        </p:tgtEl>
                                        <p:attrNameLst>
                                          <p:attrName>style.visibility</p:attrName>
                                        </p:attrNameLst>
                                      </p:cBhvr>
                                      <p:to>
                                        <p:strVal val="visible"/>
                                      </p:to>
                                    </p:set>
                                    <p:animEffect transition="in" filter="fade">
                                      <p:cBhvr>
                                        <p:cTn id="100" dur="500"/>
                                        <p:tgtEl>
                                          <p:spTgt spid="15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58"/>
                                        </p:tgtEl>
                                        <p:attrNameLst>
                                          <p:attrName>style.visibility</p:attrName>
                                        </p:attrNameLst>
                                      </p:cBhvr>
                                      <p:to>
                                        <p:strVal val="visible"/>
                                      </p:to>
                                    </p:set>
                                    <p:animEffect transition="in" filter="fade">
                                      <p:cBhvr>
                                        <p:cTn id="105" dur="500"/>
                                        <p:tgtEl>
                                          <p:spTgt spid="158"/>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68"/>
                                        </p:tgtEl>
                                        <p:attrNameLst>
                                          <p:attrName>style.visibility</p:attrName>
                                        </p:attrNameLst>
                                      </p:cBhvr>
                                      <p:to>
                                        <p:strVal val="visible"/>
                                      </p:to>
                                    </p:set>
                                    <p:animEffect transition="in" filter="fade">
                                      <p:cBhvr>
                                        <p:cTn id="110" dur="500"/>
                                        <p:tgtEl>
                                          <p:spTgt spid="168"/>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55"/>
                                        </p:tgtEl>
                                        <p:attrNameLst>
                                          <p:attrName>style.visibility</p:attrName>
                                        </p:attrNameLst>
                                      </p:cBhvr>
                                      <p:to>
                                        <p:strVal val="visible"/>
                                      </p:to>
                                    </p:set>
                                    <p:animEffect transition="in" filter="fade">
                                      <p:cBhvr>
                                        <p:cTn id="115" dur="500"/>
                                        <p:tgtEl>
                                          <p:spTgt spid="15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59"/>
                                        </p:tgtEl>
                                        <p:attrNameLst>
                                          <p:attrName>style.visibility</p:attrName>
                                        </p:attrNameLst>
                                      </p:cBhvr>
                                      <p:to>
                                        <p:strVal val="visible"/>
                                      </p:to>
                                    </p:set>
                                    <p:animEffect transition="in" filter="fade">
                                      <p:cBhvr>
                                        <p:cTn id="120" dur="500"/>
                                        <p:tgtEl>
                                          <p:spTgt spid="159"/>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160"/>
                                        </p:tgtEl>
                                        <p:attrNameLst>
                                          <p:attrName>style.visibility</p:attrName>
                                        </p:attrNameLst>
                                      </p:cBhvr>
                                      <p:to>
                                        <p:strVal val="visible"/>
                                      </p:to>
                                    </p:set>
                                    <p:animEffect transition="in" filter="fade">
                                      <p:cBhvr>
                                        <p:cTn id="125"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p:bldP spid="150" grpId="0"/>
      <p:bldP spid="151" grpId="0"/>
      <p:bldP spid="152" grpId="0"/>
      <p:bldP spid="153" grpId="0"/>
      <p:bldP spid="154" grpId="0"/>
      <p:bldP spid="155" grpId="0"/>
      <p:bldP spid="156" grpId="0"/>
      <p:bldP spid="157" grpId="0"/>
      <p:bldP spid="158" grpId="0"/>
      <p:bldP spid="159" grpId="0"/>
      <p:bldP spid="16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7F7F7"/>
            </a:gs>
          </a:gsLst>
          <a:lin ang="5400000" scaled="0"/>
        </a:gradFill>
        <a:effectLst/>
      </p:bgPr>
    </p:bg>
    <p:spTree>
      <p:nvGrpSpPr>
        <p:cNvPr id="1" name=""/>
        <p:cNvGrpSpPr/>
        <p:nvPr/>
      </p:nvGrpSpPr>
      <p:grpSpPr>
        <a:xfrm>
          <a:off x="0" y="0"/>
          <a:ext cx="0" cy="0"/>
          <a:chOff x="0" y="0"/>
          <a:chExt cx="0" cy="0"/>
        </a:xfrm>
      </p:grpSpPr>
      <p:sp>
        <p:nvSpPr>
          <p:cNvPr id="8" name="Rectangle 7"/>
          <p:cNvSpPr/>
          <p:nvPr/>
        </p:nvSpPr>
        <p:spPr>
          <a:xfrm>
            <a:off x="777034" y="1016819"/>
            <a:ext cx="740908" cy="338554"/>
          </a:xfrm>
          <a:prstGeom prst="rect">
            <a:avLst/>
          </a:prstGeom>
        </p:spPr>
        <p:txBody>
          <a:bodyPr wrap="none">
            <a:spAutoFit/>
          </a:bodyPr>
          <a:lstStyle/>
          <a:p>
            <a:r>
              <a:rPr lang="en-US" sz="1600" dirty="0" smtClean="0">
                <a:solidFill>
                  <a:srgbClr val="646464"/>
                </a:solidFill>
                <a:latin typeface="Raleway" panose="020B0003030101060003" pitchFamily="34" charset="0"/>
              </a:rPr>
              <a:t>U</a:t>
            </a:r>
            <a:r>
              <a:rPr lang="en-US" altLang="zh-CN" sz="1600" dirty="0" smtClean="0">
                <a:solidFill>
                  <a:srgbClr val="646464"/>
                </a:solidFill>
                <a:latin typeface="Raleway" panose="020B0003030101060003" pitchFamily="34" charset="0"/>
              </a:rPr>
              <a:t>pdate</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区间更新</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32648" y="1655628"/>
            <a:ext cx="4489856" cy="4401205"/>
          </a:xfrm>
          <a:prstGeom prst="rect">
            <a:avLst/>
          </a:prstGeom>
          <a:noFill/>
        </p:spPr>
        <p:txBody>
          <a:bodyPr wrap="square" rtlCol="0">
            <a:spAutoFit/>
          </a:bodyPr>
          <a:lstStyle/>
          <a:p>
            <a:pPr marL="285750" indent="-285750">
              <a:lnSpc>
                <a:spcPct val="125000"/>
              </a:lnSpc>
              <a:spcBef>
                <a:spcPts val="1200"/>
              </a:spcBef>
              <a:spcAft>
                <a:spcPts val="1200"/>
              </a:spcAft>
              <a:buFont typeface="Wingdings" panose="05000000000000000000" pitchFamily="2" charset="2"/>
              <a:buChar char="l"/>
            </a:pPr>
            <a:r>
              <a:rPr lang="zh-CN" altLang="en-US" sz="1600" dirty="0">
                <a:solidFill>
                  <a:srgbClr val="646464"/>
                </a:solidFill>
                <a:latin typeface="微软雅黑" panose="020B0503020204020204" pitchFamily="34" charset="-122"/>
                <a:ea typeface="微软雅黑" panose="020B0503020204020204" pitchFamily="34" charset="-122"/>
              </a:rPr>
              <a:t>当需要修改一个指定区间的值域的时，需要通过二分查找的方式，也就是从根节点开始搜索线段树，直至找到需要的区间</a:t>
            </a:r>
            <a:r>
              <a:rPr lang="zh-CN" altLang="en-US" sz="1600" dirty="0" smtClean="0">
                <a:solidFill>
                  <a:srgbClr val="646464"/>
                </a:solidFill>
                <a:latin typeface="微软雅黑" panose="020B0503020204020204" pitchFamily="34" charset="-122"/>
                <a:ea typeface="微软雅黑" panose="020B0503020204020204" pitchFamily="34" charset="-122"/>
              </a:rPr>
              <a:t>。</a:t>
            </a:r>
            <a:endParaRPr lang="en-US" altLang="zh-CN" sz="1600" dirty="0" smtClean="0">
              <a:solidFill>
                <a:srgbClr val="646464"/>
              </a:solidFill>
              <a:latin typeface="微软雅黑" panose="020B0503020204020204" pitchFamily="34" charset="-122"/>
              <a:ea typeface="微软雅黑" panose="020B0503020204020204" pitchFamily="34" charset="-122"/>
            </a:endParaRPr>
          </a:p>
          <a:p>
            <a:pPr marL="285750" indent="-285750">
              <a:lnSpc>
                <a:spcPct val="125000"/>
              </a:lnSpc>
              <a:spcBef>
                <a:spcPts val="1200"/>
              </a:spcBef>
              <a:spcAft>
                <a:spcPts val="1200"/>
              </a:spcAft>
              <a:buFont typeface="Wingdings" panose="05000000000000000000" pitchFamily="2" charset="2"/>
              <a:buChar char="l"/>
            </a:pPr>
            <a:r>
              <a:rPr lang="zh-CN" altLang="en-US" sz="1600" dirty="0">
                <a:solidFill>
                  <a:srgbClr val="646464"/>
                </a:solidFill>
                <a:latin typeface="微软雅黑" panose="020B0503020204020204" pitchFamily="34" charset="-122"/>
                <a:ea typeface="微软雅黑" panose="020B0503020204020204" pitchFamily="34" charset="-122"/>
              </a:rPr>
              <a:t>但是不能仅仅修改这个区间的值域，因为该区间与其子孙节点属于包含关系，该区间性质的改变意味着所有子区间的性质同时发生了改变，那么就需要对其子孙节点全部进行修改</a:t>
            </a:r>
            <a:r>
              <a:rPr lang="zh-CN" altLang="en-US" sz="1600" dirty="0" smtClean="0">
                <a:solidFill>
                  <a:srgbClr val="646464"/>
                </a:solidFill>
                <a:latin typeface="微软雅黑" panose="020B0503020204020204" pitchFamily="34" charset="-122"/>
                <a:ea typeface="微软雅黑" panose="020B0503020204020204" pitchFamily="34" charset="-122"/>
              </a:rPr>
              <a:t>。</a:t>
            </a:r>
            <a:endParaRPr lang="en-US" altLang="zh-CN" sz="1600" dirty="0" smtClean="0">
              <a:solidFill>
                <a:srgbClr val="646464"/>
              </a:solidFill>
              <a:latin typeface="微软雅黑" panose="020B0503020204020204" pitchFamily="34" charset="-122"/>
              <a:ea typeface="微软雅黑" panose="020B0503020204020204" pitchFamily="34" charset="-122"/>
            </a:endParaRPr>
          </a:p>
          <a:p>
            <a:pPr marL="285750" indent="-285750">
              <a:lnSpc>
                <a:spcPct val="125000"/>
              </a:lnSpc>
              <a:spcBef>
                <a:spcPts val="1200"/>
              </a:spcBef>
              <a:spcAft>
                <a:spcPts val="1200"/>
              </a:spcAft>
              <a:buFont typeface="Wingdings" panose="05000000000000000000" pitchFamily="2" charset="2"/>
              <a:buChar char="l"/>
            </a:pPr>
            <a:r>
              <a:rPr lang="zh-CN" altLang="en-US" sz="1600" dirty="0">
                <a:solidFill>
                  <a:srgbClr val="646464"/>
                </a:solidFill>
                <a:latin typeface="微软雅黑" panose="020B0503020204020204" pitchFamily="34" charset="-122"/>
                <a:ea typeface="微软雅黑" panose="020B0503020204020204" pitchFamily="34" charset="-122"/>
              </a:rPr>
              <a:t>如果在一次区间修改的过程中，连同其子孙区间全部修改，则改动的节点数必定会远远超过</a:t>
            </a:r>
            <a:r>
              <a:rPr lang="en-US" altLang="zh-CN" sz="1600" dirty="0">
                <a:solidFill>
                  <a:srgbClr val="646464"/>
                </a:solidFill>
                <a:latin typeface="微软雅黑" panose="020B0503020204020204" pitchFamily="34" charset="-122"/>
                <a:ea typeface="微软雅黑" panose="020B0503020204020204" pitchFamily="34" charset="-122"/>
              </a:rPr>
              <a:t>O(log n)</a:t>
            </a:r>
            <a:r>
              <a:rPr lang="zh-CN" altLang="en-US" sz="1600" dirty="0">
                <a:solidFill>
                  <a:srgbClr val="646464"/>
                </a:solidFill>
                <a:latin typeface="微软雅黑" panose="020B0503020204020204" pitchFamily="34" charset="-122"/>
                <a:ea typeface="微软雅黑" panose="020B0503020204020204" pitchFamily="34" charset="-122"/>
              </a:rPr>
              <a:t>，这样显然破坏了线段树优越的时间复杂度</a:t>
            </a:r>
          </a:p>
        </p:txBody>
      </p:sp>
      <p:grpSp>
        <p:nvGrpSpPr>
          <p:cNvPr id="324" name="组合 323"/>
          <p:cNvGrpSpPr/>
          <p:nvPr/>
        </p:nvGrpSpPr>
        <p:grpSpPr>
          <a:xfrm>
            <a:off x="5580594" y="1084914"/>
            <a:ext cx="6834855" cy="4316716"/>
            <a:chOff x="5799643" y="652029"/>
            <a:chExt cx="6834855" cy="4316716"/>
          </a:xfrm>
        </p:grpSpPr>
        <p:sp>
          <p:nvSpPr>
            <p:cNvPr id="325" name="椭圆 324"/>
            <p:cNvSpPr/>
            <p:nvPr/>
          </p:nvSpPr>
          <p:spPr>
            <a:xfrm>
              <a:off x="8849042" y="652029"/>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p:nvPr/>
          </p:nvSpPr>
          <p:spPr>
            <a:xfrm>
              <a:off x="7219747" y="1910023"/>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p:nvPr/>
          </p:nvSpPr>
          <p:spPr>
            <a:xfrm>
              <a:off x="10475439" y="1916367"/>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8" name="椭圆 327"/>
            <p:cNvSpPr/>
            <p:nvPr/>
          </p:nvSpPr>
          <p:spPr>
            <a:xfrm>
              <a:off x="6371852" y="2950465"/>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p:cNvSpPr/>
            <p:nvPr/>
          </p:nvSpPr>
          <p:spPr>
            <a:xfrm>
              <a:off x="8070639" y="2950465"/>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p:nvPr/>
          </p:nvSpPr>
          <p:spPr>
            <a:xfrm>
              <a:off x="9625839" y="2950465"/>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11326241" y="2950465"/>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5856463" y="4010369"/>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6887236" y="4010368"/>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10140639" y="4010370"/>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5" name="椭圆 334"/>
            <p:cNvSpPr/>
            <p:nvPr/>
          </p:nvSpPr>
          <p:spPr>
            <a:xfrm>
              <a:off x="9111039" y="4010367"/>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6" name="文本框 335"/>
            <p:cNvSpPr txBox="1"/>
            <p:nvPr/>
          </p:nvSpPr>
          <p:spPr>
            <a:xfrm>
              <a:off x="9390757" y="725057"/>
              <a:ext cx="863767" cy="369332"/>
            </a:xfrm>
            <a:prstGeom prst="rect">
              <a:avLst/>
            </a:prstGeom>
            <a:noFill/>
            <a:ln>
              <a:noFill/>
            </a:ln>
          </p:spPr>
          <p:txBody>
            <a:bodyPr wrap="square" rtlCol="0">
              <a:noAutofit/>
            </a:bodyPr>
            <a:lstStyle/>
            <a:p>
              <a:r>
                <a:rPr lang="en-US" altLang="zh-CN" dirty="0" smtClean="0"/>
                <a:t>[1,6]</a:t>
              </a:r>
              <a:endParaRPr lang="zh-CN" altLang="en-US" dirty="0"/>
            </a:p>
          </p:txBody>
        </p:sp>
        <p:sp>
          <p:nvSpPr>
            <p:cNvPr id="337" name="文本框 336"/>
            <p:cNvSpPr txBox="1"/>
            <p:nvPr/>
          </p:nvSpPr>
          <p:spPr>
            <a:xfrm>
              <a:off x="7735136" y="1961685"/>
              <a:ext cx="936172" cy="369332"/>
            </a:xfrm>
            <a:prstGeom prst="rect">
              <a:avLst/>
            </a:prstGeom>
            <a:noFill/>
            <a:ln>
              <a:noFill/>
            </a:ln>
          </p:spPr>
          <p:txBody>
            <a:bodyPr wrap="square" rtlCol="0">
              <a:noAutofit/>
            </a:bodyPr>
            <a:lstStyle/>
            <a:p>
              <a:r>
                <a:rPr lang="en-US" altLang="zh-CN" dirty="0" smtClean="0"/>
                <a:t>[1,3]</a:t>
              </a:r>
              <a:endParaRPr lang="zh-CN" altLang="en-US" dirty="0"/>
            </a:p>
          </p:txBody>
        </p:sp>
        <p:sp>
          <p:nvSpPr>
            <p:cNvPr id="338" name="文本框 23"/>
            <p:cNvSpPr txBox="1"/>
            <p:nvPr/>
          </p:nvSpPr>
          <p:spPr>
            <a:xfrm>
              <a:off x="11042220" y="1983051"/>
              <a:ext cx="830366"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[4,6]</a:t>
              </a:r>
              <a:endParaRPr lang="zh-CN" altLang="en-US" dirty="0"/>
            </a:p>
          </p:txBody>
        </p:sp>
        <p:sp>
          <p:nvSpPr>
            <p:cNvPr id="339" name="文本框 23"/>
            <p:cNvSpPr txBox="1"/>
            <p:nvPr/>
          </p:nvSpPr>
          <p:spPr>
            <a:xfrm>
              <a:off x="6887236" y="2996223"/>
              <a:ext cx="678502"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[1,2]</a:t>
              </a:r>
              <a:endParaRPr lang="zh-CN" altLang="en-US" dirty="0"/>
            </a:p>
          </p:txBody>
        </p:sp>
        <p:sp>
          <p:nvSpPr>
            <p:cNvPr id="340" name="文本框 23"/>
            <p:cNvSpPr txBox="1"/>
            <p:nvPr/>
          </p:nvSpPr>
          <p:spPr>
            <a:xfrm>
              <a:off x="8570080" y="3023493"/>
              <a:ext cx="858666"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[3,3]</a:t>
              </a:r>
              <a:endParaRPr lang="zh-CN" altLang="en-US" dirty="0"/>
            </a:p>
          </p:txBody>
        </p:sp>
        <p:sp>
          <p:nvSpPr>
            <p:cNvPr id="341" name="文本框 23"/>
            <p:cNvSpPr txBox="1"/>
            <p:nvPr/>
          </p:nvSpPr>
          <p:spPr>
            <a:xfrm>
              <a:off x="10137514" y="2994381"/>
              <a:ext cx="866983"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[4,5]</a:t>
              </a:r>
              <a:endParaRPr lang="zh-CN" altLang="en-US" dirty="0"/>
            </a:p>
          </p:txBody>
        </p:sp>
        <p:sp>
          <p:nvSpPr>
            <p:cNvPr id="342" name="文本框 23"/>
            <p:cNvSpPr txBox="1"/>
            <p:nvPr/>
          </p:nvSpPr>
          <p:spPr>
            <a:xfrm>
              <a:off x="11843008" y="3023493"/>
              <a:ext cx="791490"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[5,5]</a:t>
              </a:r>
              <a:endParaRPr lang="zh-CN" altLang="en-US" dirty="0"/>
            </a:p>
          </p:txBody>
        </p:sp>
        <p:sp>
          <p:nvSpPr>
            <p:cNvPr id="343" name="文本框 23"/>
            <p:cNvSpPr txBox="1"/>
            <p:nvPr/>
          </p:nvSpPr>
          <p:spPr>
            <a:xfrm>
              <a:off x="5799643" y="4570898"/>
              <a:ext cx="809730"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[1,1]</a:t>
              </a:r>
              <a:endParaRPr lang="zh-CN" altLang="en-US" dirty="0"/>
            </a:p>
          </p:txBody>
        </p:sp>
        <p:sp>
          <p:nvSpPr>
            <p:cNvPr id="344" name="文本框 23"/>
            <p:cNvSpPr txBox="1"/>
            <p:nvPr/>
          </p:nvSpPr>
          <p:spPr>
            <a:xfrm>
              <a:off x="6860908" y="4570898"/>
              <a:ext cx="818979"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[2,2]</a:t>
              </a:r>
              <a:endParaRPr lang="zh-CN" altLang="en-US" dirty="0"/>
            </a:p>
          </p:txBody>
        </p:sp>
        <p:sp>
          <p:nvSpPr>
            <p:cNvPr id="345" name="文本框 23"/>
            <p:cNvSpPr txBox="1"/>
            <p:nvPr/>
          </p:nvSpPr>
          <p:spPr>
            <a:xfrm>
              <a:off x="9106735" y="4599413"/>
              <a:ext cx="764547"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[4,4]</a:t>
              </a:r>
              <a:endParaRPr lang="zh-CN" altLang="en-US" dirty="0"/>
            </a:p>
          </p:txBody>
        </p:sp>
        <p:sp>
          <p:nvSpPr>
            <p:cNvPr id="346" name="文本框 23"/>
            <p:cNvSpPr txBox="1"/>
            <p:nvPr/>
          </p:nvSpPr>
          <p:spPr>
            <a:xfrm>
              <a:off x="10137513" y="4599413"/>
              <a:ext cx="678502"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[5,5]</a:t>
              </a:r>
              <a:endParaRPr lang="zh-CN" altLang="en-US" dirty="0"/>
            </a:p>
          </p:txBody>
        </p:sp>
        <p:cxnSp>
          <p:nvCxnSpPr>
            <p:cNvPr id="347" name="直接连接符 346"/>
            <p:cNvCxnSpPr>
              <a:stCxn id="325" idx="3"/>
              <a:endCxn id="326" idx="7"/>
            </p:cNvCxnSpPr>
            <p:nvPr/>
          </p:nvCxnSpPr>
          <p:spPr>
            <a:xfrm flipH="1">
              <a:off x="7659659" y="1091941"/>
              <a:ext cx="1264860" cy="893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直接连接符 347"/>
            <p:cNvCxnSpPr>
              <a:stCxn id="325" idx="5"/>
              <a:endCxn id="327" idx="1"/>
            </p:cNvCxnSpPr>
            <p:nvPr/>
          </p:nvCxnSpPr>
          <p:spPr>
            <a:xfrm>
              <a:off x="9288954" y="1091941"/>
              <a:ext cx="1261962" cy="899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直接连接符 348"/>
            <p:cNvCxnSpPr>
              <a:stCxn id="326" idx="3"/>
              <a:endCxn id="328" idx="7"/>
            </p:cNvCxnSpPr>
            <p:nvPr/>
          </p:nvCxnSpPr>
          <p:spPr>
            <a:xfrm flipH="1">
              <a:off x="6811764" y="2349935"/>
              <a:ext cx="483460" cy="676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直接连接符 349"/>
            <p:cNvCxnSpPr>
              <a:stCxn id="328" idx="3"/>
              <a:endCxn id="332" idx="0"/>
            </p:cNvCxnSpPr>
            <p:nvPr/>
          </p:nvCxnSpPr>
          <p:spPr>
            <a:xfrm flipH="1">
              <a:off x="6114158" y="3390377"/>
              <a:ext cx="333171" cy="6199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直接连接符 350"/>
            <p:cNvCxnSpPr>
              <a:stCxn id="328" idx="5"/>
              <a:endCxn id="333" idx="0"/>
            </p:cNvCxnSpPr>
            <p:nvPr/>
          </p:nvCxnSpPr>
          <p:spPr>
            <a:xfrm>
              <a:off x="6811764" y="3390377"/>
              <a:ext cx="333167" cy="619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直接连接符 351"/>
            <p:cNvCxnSpPr>
              <a:stCxn id="326" idx="5"/>
              <a:endCxn id="329" idx="1"/>
            </p:cNvCxnSpPr>
            <p:nvPr/>
          </p:nvCxnSpPr>
          <p:spPr>
            <a:xfrm>
              <a:off x="7659659" y="2349935"/>
              <a:ext cx="486457" cy="676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直接连接符 352"/>
            <p:cNvCxnSpPr>
              <a:stCxn id="330" idx="3"/>
              <a:endCxn id="335" idx="0"/>
            </p:cNvCxnSpPr>
            <p:nvPr/>
          </p:nvCxnSpPr>
          <p:spPr>
            <a:xfrm flipH="1">
              <a:off x="9368734" y="3390377"/>
              <a:ext cx="332582" cy="619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p:cNvCxnSpPr>
              <a:stCxn id="327" idx="3"/>
              <a:endCxn id="330" idx="7"/>
            </p:cNvCxnSpPr>
            <p:nvPr/>
          </p:nvCxnSpPr>
          <p:spPr>
            <a:xfrm flipH="1">
              <a:off x="10065751" y="2356279"/>
              <a:ext cx="485165" cy="669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354"/>
            <p:cNvCxnSpPr>
              <a:stCxn id="330" idx="5"/>
              <a:endCxn id="334" idx="0"/>
            </p:cNvCxnSpPr>
            <p:nvPr/>
          </p:nvCxnSpPr>
          <p:spPr>
            <a:xfrm>
              <a:off x="10065751" y="3390377"/>
              <a:ext cx="332583" cy="619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p:cNvCxnSpPr>
              <a:stCxn id="327" idx="5"/>
              <a:endCxn id="331" idx="1"/>
            </p:cNvCxnSpPr>
            <p:nvPr/>
          </p:nvCxnSpPr>
          <p:spPr>
            <a:xfrm>
              <a:off x="10915351" y="2356279"/>
              <a:ext cx="486367" cy="669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7" name="文本框 356"/>
            <p:cNvSpPr txBox="1"/>
            <p:nvPr/>
          </p:nvSpPr>
          <p:spPr>
            <a:xfrm>
              <a:off x="5976809" y="4055509"/>
              <a:ext cx="213707" cy="369332"/>
            </a:xfrm>
            <a:prstGeom prst="rect">
              <a:avLst/>
            </a:prstGeom>
            <a:noFill/>
          </p:spPr>
          <p:txBody>
            <a:bodyPr wrap="square" rtlCol="0">
              <a:spAutoFit/>
            </a:bodyPr>
            <a:lstStyle/>
            <a:p>
              <a:r>
                <a:rPr lang="en-US" altLang="zh-CN" dirty="0" smtClean="0"/>
                <a:t>5</a:t>
              </a:r>
              <a:endParaRPr lang="zh-CN" altLang="en-US" dirty="0"/>
            </a:p>
          </p:txBody>
        </p:sp>
        <p:sp>
          <p:nvSpPr>
            <p:cNvPr id="358" name="文本框 357"/>
            <p:cNvSpPr txBox="1"/>
            <p:nvPr/>
          </p:nvSpPr>
          <p:spPr>
            <a:xfrm>
              <a:off x="7006040" y="4058100"/>
              <a:ext cx="213707" cy="369332"/>
            </a:xfrm>
            <a:prstGeom prst="rect">
              <a:avLst/>
            </a:prstGeom>
            <a:noFill/>
          </p:spPr>
          <p:txBody>
            <a:bodyPr wrap="square" rtlCol="0">
              <a:spAutoFit/>
            </a:bodyPr>
            <a:lstStyle/>
            <a:p>
              <a:r>
                <a:rPr lang="en-US" altLang="zh-CN" dirty="0" smtClean="0"/>
                <a:t>2</a:t>
              </a:r>
              <a:endParaRPr lang="zh-CN" altLang="en-US" dirty="0"/>
            </a:p>
          </p:txBody>
        </p:sp>
        <p:sp>
          <p:nvSpPr>
            <p:cNvPr id="359" name="文本框 358"/>
            <p:cNvSpPr txBox="1"/>
            <p:nvPr/>
          </p:nvSpPr>
          <p:spPr>
            <a:xfrm>
              <a:off x="8185235" y="3016095"/>
              <a:ext cx="213707" cy="369332"/>
            </a:xfrm>
            <a:prstGeom prst="rect">
              <a:avLst/>
            </a:prstGeom>
            <a:noFill/>
          </p:spPr>
          <p:txBody>
            <a:bodyPr wrap="square" rtlCol="0">
              <a:spAutoFit/>
            </a:bodyPr>
            <a:lstStyle/>
            <a:p>
              <a:r>
                <a:rPr lang="en-US" altLang="zh-CN" dirty="0" smtClean="0"/>
                <a:t>4</a:t>
              </a:r>
              <a:endParaRPr lang="zh-CN" altLang="en-US" dirty="0"/>
            </a:p>
          </p:txBody>
        </p:sp>
        <p:sp>
          <p:nvSpPr>
            <p:cNvPr id="360" name="文本框 359"/>
            <p:cNvSpPr txBox="1"/>
            <p:nvPr/>
          </p:nvSpPr>
          <p:spPr>
            <a:xfrm>
              <a:off x="9213068" y="4080947"/>
              <a:ext cx="213707" cy="369332"/>
            </a:xfrm>
            <a:prstGeom prst="rect">
              <a:avLst/>
            </a:prstGeom>
            <a:noFill/>
          </p:spPr>
          <p:txBody>
            <a:bodyPr wrap="square" rtlCol="0">
              <a:spAutoFit/>
            </a:bodyPr>
            <a:lstStyle/>
            <a:p>
              <a:r>
                <a:rPr lang="en-US" altLang="zh-CN" dirty="0" smtClean="0"/>
                <a:t>7</a:t>
              </a:r>
              <a:endParaRPr lang="zh-CN" altLang="en-US" dirty="0"/>
            </a:p>
          </p:txBody>
        </p:sp>
        <p:sp>
          <p:nvSpPr>
            <p:cNvPr id="361" name="文本框 360"/>
            <p:cNvSpPr txBox="1"/>
            <p:nvPr/>
          </p:nvSpPr>
          <p:spPr>
            <a:xfrm>
              <a:off x="10266746" y="4083395"/>
              <a:ext cx="213707" cy="369332"/>
            </a:xfrm>
            <a:prstGeom prst="rect">
              <a:avLst/>
            </a:prstGeom>
            <a:noFill/>
          </p:spPr>
          <p:txBody>
            <a:bodyPr wrap="square" rtlCol="0">
              <a:spAutoFit/>
            </a:bodyPr>
            <a:lstStyle/>
            <a:p>
              <a:r>
                <a:rPr lang="en-US" altLang="zh-CN" dirty="0"/>
                <a:t>1</a:t>
              </a:r>
              <a:endParaRPr lang="zh-CN" altLang="en-US" dirty="0"/>
            </a:p>
          </p:txBody>
        </p:sp>
        <p:sp>
          <p:nvSpPr>
            <p:cNvPr id="362" name="文本框 361"/>
            <p:cNvSpPr txBox="1"/>
            <p:nvPr/>
          </p:nvSpPr>
          <p:spPr>
            <a:xfrm>
              <a:off x="11453718" y="3023493"/>
              <a:ext cx="213707" cy="369332"/>
            </a:xfrm>
            <a:prstGeom prst="rect">
              <a:avLst/>
            </a:prstGeom>
            <a:noFill/>
          </p:spPr>
          <p:txBody>
            <a:bodyPr wrap="square" rtlCol="0">
              <a:spAutoFit/>
            </a:bodyPr>
            <a:lstStyle/>
            <a:p>
              <a:r>
                <a:rPr lang="en-US" altLang="zh-CN" dirty="0" smtClean="0"/>
                <a:t>6</a:t>
              </a:r>
              <a:endParaRPr lang="zh-CN" altLang="en-US" dirty="0"/>
            </a:p>
          </p:txBody>
        </p:sp>
        <p:sp>
          <p:nvSpPr>
            <p:cNvPr id="363" name="文本框 362"/>
            <p:cNvSpPr txBox="1"/>
            <p:nvPr/>
          </p:nvSpPr>
          <p:spPr>
            <a:xfrm>
              <a:off x="6477548" y="2994381"/>
              <a:ext cx="213707" cy="369332"/>
            </a:xfrm>
            <a:prstGeom prst="rect">
              <a:avLst/>
            </a:prstGeom>
            <a:noFill/>
          </p:spPr>
          <p:txBody>
            <a:bodyPr wrap="square" rtlCol="0">
              <a:spAutoFit/>
            </a:bodyPr>
            <a:lstStyle/>
            <a:p>
              <a:r>
                <a:rPr lang="en-US" altLang="zh-CN" dirty="0" smtClean="0"/>
                <a:t>2</a:t>
              </a:r>
              <a:endParaRPr lang="zh-CN" altLang="en-US" dirty="0"/>
            </a:p>
          </p:txBody>
        </p:sp>
        <p:sp>
          <p:nvSpPr>
            <p:cNvPr id="364" name="文本框 363"/>
            <p:cNvSpPr txBox="1"/>
            <p:nvPr/>
          </p:nvSpPr>
          <p:spPr>
            <a:xfrm>
              <a:off x="7332850" y="1964287"/>
              <a:ext cx="213707" cy="369332"/>
            </a:xfrm>
            <a:prstGeom prst="rect">
              <a:avLst/>
            </a:prstGeom>
            <a:noFill/>
          </p:spPr>
          <p:txBody>
            <a:bodyPr wrap="square" rtlCol="0">
              <a:spAutoFit/>
            </a:bodyPr>
            <a:lstStyle/>
            <a:p>
              <a:r>
                <a:rPr lang="en-US" altLang="zh-CN" dirty="0" smtClean="0"/>
                <a:t>2</a:t>
              </a:r>
              <a:endParaRPr lang="zh-CN" altLang="en-US" dirty="0"/>
            </a:p>
          </p:txBody>
        </p:sp>
        <p:sp>
          <p:nvSpPr>
            <p:cNvPr id="365" name="文本框 364"/>
            <p:cNvSpPr txBox="1"/>
            <p:nvPr/>
          </p:nvSpPr>
          <p:spPr>
            <a:xfrm>
              <a:off x="9753316" y="3013766"/>
              <a:ext cx="213707" cy="369332"/>
            </a:xfrm>
            <a:prstGeom prst="rect">
              <a:avLst/>
            </a:prstGeom>
            <a:noFill/>
          </p:spPr>
          <p:txBody>
            <a:bodyPr wrap="square" rtlCol="0">
              <a:spAutoFit/>
            </a:bodyPr>
            <a:lstStyle/>
            <a:p>
              <a:r>
                <a:rPr lang="en-US" altLang="zh-CN" dirty="0"/>
                <a:t>1</a:t>
              </a:r>
              <a:endParaRPr lang="zh-CN" altLang="en-US" dirty="0"/>
            </a:p>
          </p:txBody>
        </p:sp>
        <p:sp>
          <p:nvSpPr>
            <p:cNvPr id="366" name="文本框 78"/>
            <p:cNvSpPr txBox="1"/>
            <p:nvPr/>
          </p:nvSpPr>
          <p:spPr>
            <a:xfrm>
              <a:off x="10602308" y="1975126"/>
              <a:ext cx="21370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a:t>
              </a:r>
              <a:endParaRPr lang="zh-CN" altLang="en-US" dirty="0"/>
            </a:p>
          </p:txBody>
        </p:sp>
        <p:sp>
          <p:nvSpPr>
            <p:cNvPr id="367" name="文本框 78"/>
            <p:cNvSpPr txBox="1"/>
            <p:nvPr/>
          </p:nvSpPr>
          <p:spPr>
            <a:xfrm>
              <a:off x="8955231" y="722609"/>
              <a:ext cx="21370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a:t>
              </a:r>
              <a:endParaRPr lang="zh-CN" altLang="en-US" dirty="0"/>
            </a:p>
          </p:txBody>
        </p:sp>
      </p:grpSp>
      <p:grpSp>
        <p:nvGrpSpPr>
          <p:cNvPr id="368" name="组合 367"/>
          <p:cNvGrpSpPr/>
          <p:nvPr/>
        </p:nvGrpSpPr>
        <p:grpSpPr>
          <a:xfrm>
            <a:off x="5798053" y="2491187"/>
            <a:ext cx="2161625" cy="1915215"/>
            <a:chOff x="6010190" y="2065423"/>
            <a:chExt cx="2161625" cy="1915215"/>
          </a:xfrm>
        </p:grpSpPr>
        <p:cxnSp>
          <p:nvCxnSpPr>
            <p:cNvPr id="369" name="直接箭头连接符 368"/>
            <p:cNvCxnSpPr/>
            <p:nvPr/>
          </p:nvCxnSpPr>
          <p:spPr>
            <a:xfrm flipH="1">
              <a:off x="6811764" y="2331017"/>
              <a:ext cx="359492" cy="504488"/>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370" name="直接连接符 369"/>
            <p:cNvCxnSpPr/>
            <p:nvPr/>
          </p:nvCxnSpPr>
          <p:spPr>
            <a:xfrm flipH="1">
              <a:off x="6010190" y="3346313"/>
              <a:ext cx="333171" cy="619992"/>
            </a:xfrm>
            <a:prstGeom prst="line">
              <a:avLst/>
            </a:prstGeom>
            <a:ln w="28575">
              <a:solidFill>
                <a:srgbClr val="FF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1" name="直接连接符 370"/>
            <p:cNvCxnSpPr/>
            <p:nvPr/>
          </p:nvCxnSpPr>
          <p:spPr>
            <a:xfrm>
              <a:off x="6913304" y="3360647"/>
              <a:ext cx="333167" cy="619991"/>
            </a:xfrm>
            <a:prstGeom prst="line">
              <a:avLst/>
            </a:prstGeom>
            <a:ln w="28575">
              <a:solidFill>
                <a:srgbClr val="FF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2" name="直接箭头连接符 371"/>
            <p:cNvCxnSpPr/>
            <p:nvPr/>
          </p:nvCxnSpPr>
          <p:spPr>
            <a:xfrm>
              <a:off x="7783627" y="2382679"/>
              <a:ext cx="388188" cy="519149"/>
            </a:xfrm>
            <a:prstGeom prst="straightConnector1">
              <a:avLst/>
            </a:prstGeom>
            <a:ln w="28575">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373" name="右箭头 372"/>
            <p:cNvSpPr/>
            <p:nvPr/>
          </p:nvSpPr>
          <p:spPr>
            <a:xfrm>
              <a:off x="6187478" y="2065423"/>
              <a:ext cx="954415" cy="227032"/>
            </a:xfrm>
            <a:prstGeom prst="rightArrow">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4" name="椭圆 373"/>
          <p:cNvSpPr/>
          <p:nvPr/>
        </p:nvSpPr>
        <p:spPr>
          <a:xfrm>
            <a:off x="5159640" y="1607879"/>
            <a:ext cx="3726657" cy="4554067"/>
          </a:xfrm>
          <a:prstGeom prst="ellipse">
            <a:avLst/>
          </a:prstGeom>
          <a:noFill/>
          <a:ln>
            <a:solidFill>
              <a:srgbClr val="FF33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46564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4"/>
                                        </p:tgtEl>
                                        <p:attrNameLst>
                                          <p:attrName>style.visibility</p:attrName>
                                        </p:attrNameLst>
                                      </p:cBhvr>
                                      <p:to>
                                        <p:strVal val="visible"/>
                                      </p:to>
                                    </p:set>
                                    <p:animEffect transition="in" filter="fade">
                                      <p:cBhvr>
                                        <p:cTn id="20" dur="500"/>
                                        <p:tgtEl>
                                          <p:spTgt spid="3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68"/>
                                        </p:tgtEl>
                                        <p:attrNameLst>
                                          <p:attrName>style.visibility</p:attrName>
                                        </p:attrNameLst>
                                      </p:cBhvr>
                                      <p:to>
                                        <p:strVal val="visible"/>
                                      </p:to>
                                    </p:set>
                                    <p:animEffect transition="in" filter="fade">
                                      <p:cBhvr>
                                        <p:cTn id="25" dur="500"/>
                                        <p:tgtEl>
                                          <p:spTgt spid="36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74"/>
                                        </p:tgtEl>
                                        <p:attrNameLst>
                                          <p:attrName>style.visibility</p:attrName>
                                        </p:attrNameLst>
                                      </p:cBhvr>
                                      <p:to>
                                        <p:strVal val="visible"/>
                                      </p:to>
                                    </p:set>
                                    <p:animEffect transition="in" filter="fade">
                                      <p:cBhvr>
                                        <p:cTn id="30" dur="5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p:bldP spid="37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7F7F7"/>
            </a:gs>
          </a:gsLst>
          <a:lin ang="5400000" scaled="0"/>
        </a:gradFill>
        <a:effectLst/>
      </p:bgPr>
    </p:bg>
    <p:spTree>
      <p:nvGrpSpPr>
        <p:cNvPr id="1" name=""/>
        <p:cNvGrpSpPr/>
        <p:nvPr/>
      </p:nvGrpSpPr>
      <p:grpSpPr>
        <a:xfrm>
          <a:off x="0" y="0"/>
          <a:ext cx="0" cy="0"/>
          <a:chOff x="0" y="0"/>
          <a:chExt cx="0" cy="0"/>
        </a:xfrm>
      </p:grpSpPr>
      <p:sp>
        <p:nvSpPr>
          <p:cNvPr id="8" name="Rectangle 7"/>
          <p:cNvSpPr/>
          <p:nvPr/>
        </p:nvSpPr>
        <p:spPr>
          <a:xfrm>
            <a:off x="777034" y="1016819"/>
            <a:ext cx="894797" cy="338554"/>
          </a:xfrm>
          <a:prstGeom prst="rect">
            <a:avLst/>
          </a:prstGeom>
        </p:spPr>
        <p:txBody>
          <a:bodyPr wrap="square">
            <a:spAutoFit/>
          </a:bodyPr>
          <a:lstStyle/>
          <a:p>
            <a:r>
              <a:rPr lang="en-US" sz="1600" dirty="0" smtClean="0">
                <a:solidFill>
                  <a:srgbClr val="646464"/>
                </a:solidFill>
                <a:latin typeface="Raleway" panose="020B0003030101060003" pitchFamily="34" charset="0"/>
              </a:rPr>
              <a:t>U</a:t>
            </a:r>
            <a:r>
              <a:rPr lang="en-US" altLang="zh-CN" sz="1600" dirty="0" smtClean="0">
                <a:solidFill>
                  <a:srgbClr val="646464"/>
                </a:solidFill>
                <a:latin typeface="Raleway" panose="020B0003030101060003" pitchFamily="34" charset="0"/>
              </a:rPr>
              <a:t>pdate</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区间更新</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636491" y="1810197"/>
            <a:ext cx="4489856" cy="1015663"/>
          </a:xfrm>
          <a:prstGeom prst="rect">
            <a:avLst/>
          </a:prstGeom>
          <a:noFill/>
        </p:spPr>
        <p:txBody>
          <a:bodyPr wrap="square" rtlCol="0">
            <a:spAutoFit/>
          </a:bodyPr>
          <a:lstStyle/>
          <a:p>
            <a:pPr>
              <a:lnSpc>
                <a:spcPct val="125000"/>
              </a:lnSpc>
              <a:spcBef>
                <a:spcPts val="1200"/>
              </a:spcBef>
              <a:spcAft>
                <a:spcPts val="1200"/>
              </a:spcAft>
            </a:pPr>
            <a:r>
              <a:rPr lang="zh-CN" altLang="en-US" sz="1600" dirty="0">
                <a:solidFill>
                  <a:srgbClr val="646464"/>
                </a:solidFill>
                <a:latin typeface="微软雅黑" panose="020B0503020204020204" pitchFamily="34" charset="-122"/>
                <a:ea typeface="微软雅黑" panose="020B0503020204020204" pitchFamily="34" charset="-122"/>
              </a:rPr>
              <a:t>区间修改时如果修改了一个节点所表示的区间，也不用去修改它的子节点。对于被修改节点的祖先节点，也必须更新它所记录的值。</a:t>
            </a:r>
          </a:p>
        </p:txBody>
      </p:sp>
      <p:sp>
        <p:nvSpPr>
          <p:cNvPr id="59" name="Freeform 27"/>
          <p:cNvSpPr>
            <a:spLocks noEditPoints="1"/>
          </p:cNvSpPr>
          <p:nvPr/>
        </p:nvSpPr>
        <p:spPr bwMode="auto">
          <a:xfrm>
            <a:off x="9601200" y="3677413"/>
            <a:ext cx="2670313" cy="3180587"/>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solidFill>
            <a:srgbClr val="FF6D6D"/>
          </a:solidFill>
          <a:ln>
            <a:noFill/>
          </a:ln>
        </p:spPr>
        <p:txBody>
          <a:bodyPr vert="horz" wrap="square" lIns="121920" tIns="60960" rIns="121920" bIns="6096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id-ID" sz="2400"/>
          </a:p>
        </p:txBody>
      </p:sp>
      <p:grpSp>
        <p:nvGrpSpPr>
          <p:cNvPr id="60" name="Group 499"/>
          <p:cNvGrpSpPr/>
          <p:nvPr/>
        </p:nvGrpSpPr>
        <p:grpSpPr>
          <a:xfrm>
            <a:off x="9959996" y="2717715"/>
            <a:ext cx="717204" cy="1030773"/>
            <a:chOff x="-1587" y="-1587"/>
            <a:chExt cx="341312" cy="490537"/>
          </a:xfrm>
          <a:solidFill>
            <a:srgbClr val="FF6D6D"/>
          </a:solidFill>
        </p:grpSpPr>
        <p:sp>
          <p:nvSpPr>
            <p:cNvPr id="61" name="Freeform 139"/>
            <p:cNvSpPr>
              <a:spLocks noEditPoints="1"/>
            </p:cNvSpPr>
            <p:nvPr/>
          </p:nvSpPr>
          <p:spPr bwMode="auto">
            <a:xfrm>
              <a:off x="-1587" y="-1587"/>
              <a:ext cx="341312" cy="490537"/>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62" name="Freeform 140"/>
            <p:cNvSpPr/>
            <p:nvPr/>
          </p:nvSpPr>
          <p:spPr bwMode="auto">
            <a:xfrm>
              <a:off x="74613" y="7461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63" name="文本框 62"/>
          <p:cNvSpPr txBox="1"/>
          <p:nvPr/>
        </p:nvSpPr>
        <p:spPr>
          <a:xfrm>
            <a:off x="326655" y="1810197"/>
            <a:ext cx="4489856" cy="707886"/>
          </a:xfrm>
          <a:prstGeom prst="rect">
            <a:avLst/>
          </a:prstGeom>
          <a:noFill/>
        </p:spPr>
        <p:txBody>
          <a:bodyPr wrap="square" rtlCol="0">
            <a:spAutoFit/>
          </a:bodyPr>
          <a:lstStyle/>
          <a:p>
            <a:pPr>
              <a:lnSpc>
                <a:spcPct val="125000"/>
              </a:lnSpc>
              <a:spcBef>
                <a:spcPts val="1200"/>
              </a:spcBef>
              <a:spcAft>
                <a:spcPts val="1200"/>
              </a:spcAft>
            </a:pPr>
            <a:r>
              <a:rPr lang="zh-CN" altLang="en-US" sz="1600" b="1" dirty="0">
                <a:solidFill>
                  <a:srgbClr val="646464"/>
                </a:solidFill>
                <a:latin typeface="微软雅黑" panose="020B0503020204020204" pitchFamily="34" charset="-122"/>
                <a:ea typeface="微软雅黑" panose="020B0503020204020204" pitchFamily="34" charset="-122"/>
              </a:rPr>
              <a:t>但是由于子孙节点未进行任何修改，显然会导致查询子孙节点时的错误，例</a:t>
            </a:r>
          </a:p>
        </p:txBody>
      </p:sp>
      <p:grpSp>
        <p:nvGrpSpPr>
          <p:cNvPr id="65" name="组合 64"/>
          <p:cNvGrpSpPr/>
          <p:nvPr/>
        </p:nvGrpSpPr>
        <p:grpSpPr>
          <a:xfrm>
            <a:off x="1660923" y="2151992"/>
            <a:ext cx="6969894" cy="4316716"/>
            <a:chOff x="3357999" y="690940"/>
            <a:chExt cx="6969894" cy="4316716"/>
          </a:xfrm>
        </p:grpSpPr>
        <p:sp>
          <p:nvSpPr>
            <p:cNvPr id="66" name="椭圆 65"/>
            <p:cNvSpPr/>
            <p:nvPr/>
          </p:nvSpPr>
          <p:spPr>
            <a:xfrm>
              <a:off x="6407398" y="690940"/>
              <a:ext cx="515389" cy="515389"/>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778103" y="1948934"/>
              <a:ext cx="515389" cy="515389"/>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8033795" y="1955278"/>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3930208" y="2989376"/>
              <a:ext cx="515389" cy="515389"/>
            </a:xfrm>
            <a:prstGeom prst="ellipse">
              <a:avLst/>
            </a:prstGeom>
            <a:solidFill>
              <a:schemeClr val="accent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70" name="椭圆 69"/>
            <p:cNvSpPr/>
            <p:nvPr/>
          </p:nvSpPr>
          <p:spPr>
            <a:xfrm>
              <a:off x="5628995" y="2989376"/>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7184195" y="2989376"/>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8884597" y="2989376"/>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3414819" y="4049280"/>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445592" y="4049279"/>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7698995" y="4049281"/>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6669395" y="4049278"/>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文本框 76"/>
            <p:cNvSpPr txBox="1"/>
            <p:nvPr/>
          </p:nvSpPr>
          <p:spPr>
            <a:xfrm>
              <a:off x="6949113" y="763968"/>
              <a:ext cx="863686" cy="369332"/>
            </a:xfrm>
            <a:prstGeom prst="rect">
              <a:avLst/>
            </a:prstGeom>
            <a:noFill/>
            <a:ln>
              <a:noFill/>
            </a:ln>
          </p:spPr>
          <p:txBody>
            <a:bodyPr wrap="square" rtlCol="0">
              <a:noAutofit/>
            </a:bodyPr>
            <a:lstStyle/>
            <a:p>
              <a:r>
                <a:rPr lang="en-US" altLang="zh-CN" dirty="0" smtClean="0"/>
                <a:t>[1,6]</a:t>
              </a:r>
              <a:endParaRPr lang="zh-CN" altLang="en-US" dirty="0"/>
            </a:p>
          </p:txBody>
        </p:sp>
        <p:sp>
          <p:nvSpPr>
            <p:cNvPr id="78" name="文本框 77"/>
            <p:cNvSpPr txBox="1"/>
            <p:nvPr/>
          </p:nvSpPr>
          <p:spPr>
            <a:xfrm>
              <a:off x="5293492" y="2000596"/>
              <a:ext cx="663806" cy="369332"/>
            </a:xfrm>
            <a:prstGeom prst="rect">
              <a:avLst/>
            </a:prstGeom>
            <a:noFill/>
            <a:ln>
              <a:noFill/>
            </a:ln>
          </p:spPr>
          <p:txBody>
            <a:bodyPr wrap="square" rtlCol="0">
              <a:noAutofit/>
            </a:bodyPr>
            <a:lstStyle/>
            <a:p>
              <a:r>
                <a:rPr lang="en-US" altLang="zh-CN" dirty="0" smtClean="0"/>
                <a:t>[1,3]</a:t>
              </a:r>
              <a:endParaRPr lang="zh-CN" altLang="en-US" dirty="0"/>
            </a:p>
          </p:txBody>
        </p:sp>
        <p:sp>
          <p:nvSpPr>
            <p:cNvPr id="79" name="文本框 23"/>
            <p:cNvSpPr txBox="1"/>
            <p:nvPr/>
          </p:nvSpPr>
          <p:spPr>
            <a:xfrm>
              <a:off x="8600576" y="2021962"/>
              <a:ext cx="799410"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[4,6]</a:t>
              </a:r>
              <a:endParaRPr lang="zh-CN" altLang="en-US" dirty="0"/>
            </a:p>
          </p:txBody>
        </p:sp>
        <p:sp>
          <p:nvSpPr>
            <p:cNvPr id="80" name="文本框 23"/>
            <p:cNvSpPr txBox="1"/>
            <p:nvPr/>
          </p:nvSpPr>
          <p:spPr>
            <a:xfrm>
              <a:off x="4445592" y="3035134"/>
              <a:ext cx="695685"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[1,2]</a:t>
              </a:r>
              <a:endParaRPr lang="zh-CN" altLang="en-US" dirty="0"/>
            </a:p>
          </p:txBody>
        </p:sp>
        <p:sp>
          <p:nvSpPr>
            <p:cNvPr id="81" name="文本框 23"/>
            <p:cNvSpPr txBox="1"/>
            <p:nvPr/>
          </p:nvSpPr>
          <p:spPr>
            <a:xfrm>
              <a:off x="6128436" y="3062404"/>
              <a:ext cx="794351"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[3,3]</a:t>
              </a:r>
              <a:endParaRPr lang="zh-CN" altLang="en-US" dirty="0"/>
            </a:p>
          </p:txBody>
        </p:sp>
        <p:sp>
          <p:nvSpPr>
            <p:cNvPr id="82" name="文本框 23"/>
            <p:cNvSpPr txBox="1"/>
            <p:nvPr/>
          </p:nvSpPr>
          <p:spPr>
            <a:xfrm>
              <a:off x="7695870" y="3033292"/>
              <a:ext cx="725837"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[4,5]</a:t>
              </a:r>
              <a:endParaRPr lang="zh-CN" altLang="en-US" dirty="0"/>
            </a:p>
          </p:txBody>
        </p:sp>
        <p:sp>
          <p:nvSpPr>
            <p:cNvPr id="83" name="文本框 23"/>
            <p:cNvSpPr txBox="1"/>
            <p:nvPr/>
          </p:nvSpPr>
          <p:spPr>
            <a:xfrm>
              <a:off x="9401364" y="3062404"/>
              <a:ext cx="926529"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[5,5]</a:t>
              </a:r>
              <a:endParaRPr lang="zh-CN" altLang="en-US" dirty="0"/>
            </a:p>
          </p:txBody>
        </p:sp>
        <p:sp>
          <p:nvSpPr>
            <p:cNvPr id="84" name="文本框 23"/>
            <p:cNvSpPr txBox="1"/>
            <p:nvPr/>
          </p:nvSpPr>
          <p:spPr>
            <a:xfrm>
              <a:off x="3357999" y="4609809"/>
              <a:ext cx="647686"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[1,1]</a:t>
              </a:r>
              <a:endParaRPr lang="zh-CN" altLang="en-US" dirty="0"/>
            </a:p>
          </p:txBody>
        </p:sp>
        <p:sp>
          <p:nvSpPr>
            <p:cNvPr id="85" name="文本框 23"/>
            <p:cNvSpPr txBox="1"/>
            <p:nvPr/>
          </p:nvSpPr>
          <p:spPr>
            <a:xfrm>
              <a:off x="4419265" y="4609809"/>
              <a:ext cx="699414"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[2,2]</a:t>
              </a:r>
              <a:endParaRPr lang="zh-CN" altLang="en-US" dirty="0"/>
            </a:p>
          </p:txBody>
        </p:sp>
        <p:sp>
          <p:nvSpPr>
            <p:cNvPr id="86" name="文本框 23"/>
            <p:cNvSpPr txBox="1"/>
            <p:nvPr/>
          </p:nvSpPr>
          <p:spPr>
            <a:xfrm>
              <a:off x="6665091" y="4638324"/>
              <a:ext cx="707005"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[4,4]</a:t>
              </a:r>
              <a:endParaRPr lang="zh-CN" altLang="en-US" dirty="0"/>
            </a:p>
          </p:txBody>
        </p:sp>
        <p:sp>
          <p:nvSpPr>
            <p:cNvPr id="87" name="文本框 23"/>
            <p:cNvSpPr txBox="1"/>
            <p:nvPr/>
          </p:nvSpPr>
          <p:spPr>
            <a:xfrm>
              <a:off x="7695869" y="4638324"/>
              <a:ext cx="777838"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[5,5]</a:t>
              </a:r>
              <a:endParaRPr lang="zh-CN" altLang="en-US" dirty="0"/>
            </a:p>
          </p:txBody>
        </p:sp>
        <p:cxnSp>
          <p:nvCxnSpPr>
            <p:cNvPr id="88" name="直接连接符 87"/>
            <p:cNvCxnSpPr>
              <a:stCxn id="66" idx="3"/>
              <a:endCxn id="67" idx="7"/>
            </p:cNvCxnSpPr>
            <p:nvPr/>
          </p:nvCxnSpPr>
          <p:spPr>
            <a:xfrm flipH="1">
              <a:off x="5218015" y="1130852"/>
              <a:ext cx="1264860" cy="893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66" idx="5"/>
              <a:endCxn id="68" idx="1"/>
            </p:cNvCxnSpPr>
            <p:nvPr/>
          </p:nvCxnSpPr>
          <p:spPr>
            <a:xfrm>
              <a:off x="6847310" y="1130852"/>
              <a:ext cx="1261962" cy="899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67" idx="3"/>
              <a:endCxn id="69" idx="7"/>
            </p:cNvCxnSpPr>
            <p:nvPr/>
          </p:nvCxnSpPr>
          <p:spPr>
            <a:xfrm flipH="1">
              <a:off x="4370120" y="2388846"/>
              <a:ext cx="483460" cy="676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69" idx="3"/>
              <a:endCxn id="73" idx="0"/>
            </p:cNvCxnSpPr>
            <p:nvPr/>
          </p:nvCxnSpPr>
          <p:spPr>
            <a:xfrm flipH="1">
              <a:off x="3672514" y="3429288"/>
              <a:ext cx="333171" cy="6199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69" idx="5"/>
              <a:endCxn id="74" idx="0"/>
            </p:cNvCxnSpPr>
            <p:nvPr/>
          </p:nvCxnSpPr>
          <p:spPr>
            <a:xfrm>
              <a:off x="4370120" y="3429288"/>
              <a:ext cx="333167" cy="619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67" idx="5"/>
              <a:endCxn id="70" idx="1"/>
            </p:cNvCxnSpPr>
            <p:nvPr/>
          </p:nvCxnSpPr>
          <p:spPr>
            <a:xfrm>
              <a:off x="5218015" y="2388846"/>
              <a:ext cx="486457" cy="676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71" idx="3"/>
              <a:endCxn id="76" idx="0"/>
            </p:cNvCxnSpPr>
            <p:nvPr/>
          </p:nvCxnSpPr>
          <p:spPr>
            <a:xfrm flipH="1">
              <a:off x="6927090" y="3429288"/>
              <a:ext cx="332582" cy="619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68" idx="3"/>
              <a:endCxn id="71" idx="7"/>
            </p:cNvCxnSpPr>
            <p:nvPr/>
          </p:nvCxnSpPr>
          <p:spPr>
            <a:xfrm flipH="1">
              <a:off x="7624107" y="2395190"/>
              <a:ext cx="485165" cy="669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71" idx="5"/>
              <a:endCxn id="75" idx="0"/>
            </p:cNvCxnSpPr>
            <p:nvPr/>
          </p:nvCxnSpPr>
          <p:spPr>
            <a:xfrm>
              <a:off x="7624107" y="3429288"/>
              <a:ext cx="332583" cy="619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68" idx="5"/>
              <a:endCxn id="72" idx="1"/>
            </p:cNvCxnSpPr>
            <p:nvPr/>
          </p:nvCxnSpPr>
          <p:spPr>
            <a:xfrm>
              <a:off x="8473707" y="2395190"/>
              <a:ext cx="486367" cy="669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3535165" y="4094420"/>
              <a:ext cx="213707" cy="369332"/>
            </a:xfrm>
            <a:prstGeom prst="rect">
              <a:avLst/>
            </a:prstGeom>
            <a:noFill/>
          </p:spPr>
          <p:txBody>
            <a:bodyPr wrap="square" rtlCol="0">
              <a:spAutoFit/>
            </a:bodyPr>
            <a:lstStyle/>
            <a:p>
              <a:r>
                <a:rPr lang="en-US" altLang="zh-CN" dirty="0" smtClean="0"/>
                <a:t>5</a:t>
              </a:r>
              <a:endParaRPr lang="zh-CN" altLang="en-US" dirty="0"/>
            </a:p>
          </p:txBody>
        </p:sp>
        <p:sp>
          <p:nvSpPr>
            <p:cNvPr id="99" name="文本框 98"/>
            <p:cNvSpPr txBox="1"/>
            <p:nvPr/>
          </p:nvSpPr>
          <p:spPr>
            <a:xfrm>
              <a:off x="4564396" y="4097011"/>
              <a:ext cx="213707" cy="369332"/>
            </a:xfrm>
            <a:prstGeom prst="rect">
              <a:avLst/>
            </a:prstGeom>
            <a:noFill/>
          </p:spPr>
          <p:txBody>
            <a:bodyPr wrap="square" rtlCol="0">
              <a:spAutoFit/>
            </a:bodyPr>
            <a:lstStyle/>
            <a:p>
              <a:r>
                <a:rPr lang="en-US" altLang="zh-CN" dirty="0" smtClean="0"/>
                <a:t>2</a:t>
              </a:r>
              <a:endParaRPr lang="zh-CN" altLang="en-US" dirty="0"/>
            </a:p>
          </p:txBody>
        </p:sp>
        <p:sp>
          <p:nvSpPr>
            <p:cNvPr id="100" name="文本框 99"/>
            <p:cNvSpPr txBox="1"/>
            <p:nvPr/>
          </p:nvSpPr>
          <p:spPr>
            <a:xfrm>
              <a:off x="5743591" y="3055006"/>
              <a:ext cx="213707" cy="369332"/>
            </a:xfrm>
            <a:prstGeom prst="rect">
              <a:avLst/>
            </a:prstGeom>
            <a:noFill/>
          </p:spPr>
          <p:txBody>
            <a:bodyPr wrap="square" rtlCol="0">
              <a:spAutoFit/>
            </a:bodyPr>
            <a:lstStyle/>
            <a:p>
              <a:r>
                <a:rPr lang="en-US" altLang="zh-CN" dirty="0" smtClean="0"/>
                <a:t>4</a:t>
              </a:r>
              <a:endParaRPr lang="zh-CN" altLang="en-US" dirty="0"/>
            </a:p>
          </p:txBody>
        </p:sp>
        <p:sp>
          <p:nvSpPr>
            <p:cNvPr id="101" name="文本框 100"/>
            <p:cNvSpPr txBox="1"/>
            <p:nvPr/>
          </p:nvSpPr>
          <p:spPr>
            <a:xfrm>
              <a:off x="6771424" y="4119858"/>
              <a:ext cx="213707" cy="369332"/>
            </a:xfrm>
            <a:prstGeom prst="rect">
              <a:avLst/>
            </a:prstGeom>
            <a:noFill/>
          </p:spPr>
          <p:txBody>
            <a:bodyPr wrap="square" rtlCol="0">
              <a:spAutoFit/>
            </a:bodyPr>
            <a:lstStyle/>
            <a:p>
              <a:r>
                <a:rPr lang="en-US" altLang="zh-CN" dirty="0" smtClean="0"/>
                <a:t>7</a:t>
              </a:r>
              <a:endParaRPr lang="zh-CN" altLang="en-US" dirty="0"/>
            </a:p>
          </p:txBody>
        </p:sp>
        <p:sp>
          <p:nvSpPr>
            <p:cNvPr id="102" name="文本框 101"/>
            <p:cNvSpPr txBox="1"/>
            <p:nvPr/>
          </p:nvSpPr>
          <p:spPr>
            <a:xfrm>
              <a:off x="7825102" y="4122306"/>
              <a:ext cx="213707" cy="369332"/>
            </a:xfrm>
            <a:prstGeom prst="rect">
              <a:avLst/>
            </a:prstGeom>
            <a:noFill/>
          </p:spPr>
          <p:txBody>
            <a:bodyPr wrap="square" rtlCol="0">
              <a:spAutoFit/>
            </a:bodyPr>
            <a:lstStyle/>
            <a:p>
              <a:r>
                <a:rPr lang="en-US" altLang="zh-CN" dirty="0"/>
                <a:t>1</a:t>
              </a:r>
              <a:endParaRPr lang="zh-CN" altLang="en-US" dirty="0"/>
            </a:p>
          </p:txBody>
        </p:sp>
        <p:sp>
          <p:nvSpPr>
            <p:cNvPr id="103" name="文本框 102"/>
            <p:cNvSpPr txBox="1"/>
            <p:nvPr/>
          </p:nvSpPr>
          <p:spPr>
            <a:xfrm>
              <a:off x="9012074" y="3062404"/>
              <a:ext cx="213707" cy="369332"/>
            </a:xfrm>
            <a:prstGeom prst="rect">
              <a:avLst/>
            </a:prstGeom>
            <a:noFill/>
          </p:spPr>
          <p:txBody>
            <a:bodyPr wrap="square" rtlCol="0">
              <a:spAutoFit/>
            </a:bodyPr>
            <a:lstStyle/>
            <a:p>
              <a:r>
                <a:rPr lang="en-US" altLang="zh-CN" dirty="0" smtClean="0"/>
                <a:t>6</a:t>
              </a:r>
              <a:endParaRPr lang="zh-CN" altLang="en-US" dirty="0"/>
            </a:p>
          </p:txBody>
        </p:sp>
        <p:sp>
          <p:nvSpPr>
            <p:cNvPr id="104" name="文本框 103"/>
            <p:cNvSpPr txBox="1"/>
            <p:nvPr/>
          </p:nvSpPr>
          <p:spPr>
            <a:xfrm>
              <a:off x="7311672" y="3052677"/>
              <a:ext cx="213707" cy="369332"/>
            </a:xfrm>
            <a:prstGeom prst="rect">
              <a:avLst/>
            </a:prstGeom>
            <a:noFill/>
          </p:spPr>
          <p:txBody>
            <a:bodyPr wrap="square" rtlCol="0">
              <a:spAutoFit/>
            </a:bodyPr>
            <a:lstStyle/>
            <a:p>
              <a:r>
                <a:rPr lang="en-US" altLang="zh-CN" dirty="0"/>
                <a:t>1</a:t>
              </a:r>
              <a:endParaRPr lang="zh-CN" altLang="en-US" dirty="0"/>
            </a:p>
          </p:txBody>
        </p:sp>
        <p:sp>
          <p:nvSpPr>
            <p:cNvPr id="105" name="文本框 78"/>
            <p:cNvSpPr txBox="1"/>
            <p:nvPr/>
          </p:nvSpPr>
          <p:spPr>
            <a:xfrm>
              <a:off x="8160664" y="2014037"/>
              <a:ext cx="21370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a:t>
              </a:r>
              <a:endParaRPr lang="zh-CN" altLang="en-US" dirty="0"/>
            </a:p>
          </p:txBody>
        </p:sp>
        <p:sp>
          <p:nvSpPr>
            <p:cNvPr id="106" name="文本框 78"/>
            <p:cNvSpPr txBox="1"/>
            <p:nvPr/>
          </p:nvSpPr>
          <p:spPr>
            <a:xfrm>
              <a:off x="6513587" y="761520"/>
              <a:ext cx="21370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a:t>
              </a:r>
              <a:endParaRPr lang="zh-CN" altLang="en-US" dirty="0"/>
            </a:p>
          </p:txBody>
        </p:sp>
      </p:grpSp>
      <p:cxnSp>
        <p:nvCxnSpPr>
          <p:cNvPr id="107" name="直接箭头连接符 106"/>
          <p:cNvCxnSpPr/>
          <p:nvPr/>
        </p:nvCxnSpPr>
        <p:spPr>
          <a:xfrm flipH="1">
            <a:off x="3597273" y="2608508"/>
            <a:ext cx="1020623" cy="717404"/>
          </a:xfrm>
          <a:prstGeom prst="straightConnector1">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flipH="1">
            <a:off x="2673901" y="3847584"/>
            <a:ext cx="359492" cy="5044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775441" y="4877214"/>
            <a:ext cx="333167" cy="619991"/>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1378702" y="4503062"/>
            <a:ext cx="854430" cy="369332"/>
          </a:xfrm>
          <a:prstGeom prst="rect">
            <a:avLst/>
          </a:prstGeom>
          <a:noFill/>
        </p:spPr>
        <p:txBody>
          <a:bodyPr wrap="square" rtlCol="0">
            <a:spAutoFit/>
          </a:bodyPr>
          <a:lstStyle/>
          <a:p>
            <a:r>
              <a:rPr lang="en-US" altLang="zh-CN" dirty="0" smtClean="0">
                <a:solidFill>
                  <a:srgbClr val="FF0000"/>
                </a:solidFill>
              </a:rPr>
              <a:t>Lazy: 1</a:t>
            </a:r>
            <a:endParaRPr lang="zh-CN" altLang="en-US" dirty="0">
              <a:solidFill>
                <a:srgbClr val="FF0000"/>
              </a:solidFill>
            </a:endParaRPr>
          </a:p>
        </p:txBody>
      </p:sp>
      <p:sp>
        <p:nvSpPr>
          <p:cNvPr id="111" name="文本框 110"/>
          <p:cNvSpPr txBox="1"/>
          <p:nvPr/>
        </p:nvSpPr>
        <p:spPr>
          <a:xfrm>
            <a:off x="2351795" y="4513729"/>
            <a:ext cx="213707" cy="369332"/>
          </a:xfrm>
          <a:prstGeom prst="rect">
            <a:avLst/>
          </a:prstGeom>
          <a:noFill/>
        </p:spPr>
        <p:txBody>
          <a:bodyPr wrap="square" rtlCol="0">
            <a:spAutoFit/>
          </a:bodyPr>
          <a:lstStyle/>
          <a:p>
            <a:r>
              <a:rPr lang="en-US" altLang="zh-CN" dirty="0" smtClean="0"/>
              <a:t>2</a:t>
            </a:r>
            <a:endParaRPr lang="zh-CN" altLang="en-US" dirty="0"/>
          </a:p>
        </p:txBody>
      </p:sp>
      <p:sp>
        <p:nvSpPr>
          <p:cNvPr id="112" name="文本框 111"/>
          <p:cNvSpPr txBox="1"/>
          <p:nvPr/>
        </p:nvSpPr>
        <p:spPr>
          <a:xfrm>
            <a:off x="3188806" y="3461648"/>
            <a:ext cx="213707" cy="369332"/>
          </a:xfrm>
          <a:prstGeom prst="rect">
            <a:avLst/>
          </a:prstGeom>
          <a:noFill/>
        </p:spPr>
        <p:txBody>
          <a:bodyPr wrap="square" rtlCol="0">
            <a:spAutoFit/>
          </a:bodyPr>
          <a:lstStyle/>
          <a:p>
            <a:r>
              <a:rPr lang="en-US" altLang="zh-CN" dirty="0" smtClean="0"/>
              <a:t>2</a:t>
            </a:r>
            <a:endParaRPr lang="zh-CN" altLang="en-US" dirty="0"/>
          </a:p>
        </p:txBody>
      </p:sp>
      <p:sp>
        <p:nvSpPr>
          <p:cNvPr id="113" name="文本框 112"/>
          <p:cNvSpPr txBox="1"/>
          <p:nvPr/>
        </p:nvSpPr>
        <p:spPr>
          <a:xfrm>
            <a:off x="2353946" y="4521008"/>
            <a:ext cx="213707" cy="369332"/>
          </a:xfrm>
          <a:prstGeom prst="rect">
            <a:avLst/>
          </a:prstGeom>
          <a:noFill/>
        </p:spPr>
        <p:txBody>
          <a:bodyPr wrap="square" rtlCol="0">
            <a:spAutoFit/>
          </a:bodyPr>
          <a:lstStyle/>
          <a:p>
            <a:r>
              <a:rPr lang="en-US" altLang="zh-CN" dirty="0" smtClean="0"/>
              <a:t>3</a:t>
            </a:r>
            <a:endParaRPr lang="zh-CN" altLang="en-US" dirty="0"/>
          </a:p>
        </p:txBody>
      </p:sp>
      <p:sp>
        <p:nvSpPr>
          <p:cNvPr id="114" name="文本框 113"/>
          <p:cNvSpPr txBox="1"/>
          <p:nvPr/>
        </p:nvSpPr>
        <p:spPr>
          <a:xfrm>
            <a:off x="3195046" y="3461648"/>
            <a:ext cx="213707" cy="369332"/>
          </a:xfrm>
          <a:prstGeom prst="rect">
            <a:avLst/>
          </a:prstGeom>
          <a:noFill/>
        </p:spPr>
        <p:txBody>
          <a:bodyPr wrap="square" rtlCol="0">
            <a:spAutoFit/>
          </a:bodyPr>
          <a:lstStyle/>
          <a:p>
            <a:r>
              <a:rPr lang="en-US" altLang="zh-CN" dirty="0" smtClean="0"/>
              <a:t>3</a:t>
            </a:r>
            <a:endParaRPr lang="zh-CN" altLang="en-US" dirty="0"/>
          </a:p>
        </p:txBody>
      </p:sp>
    </p:spTree>
    <p:extLst>
      <p:ext uri="{BB962C8B-B14F-4D97-AF65-F5344CB8AC3E}">
        <p14:creationId xmlns:p14="http://schemas.microsoft.com/office/powerpoint/2010/main" val="380383219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anim calcmode="lin" valueType="num">
                                      <p:cBhvr>
                                        <p:cTn id="16" dur="500" fill="hold"/>
                                        <p:tgtEl>
                                          <p:spTgt spid="59"/>
                                        </p:tgtEl>
                                        <p:attrNameLst>
                                          <p:attrName>ppt_x</p:attrName>
                                        </p:attrNameLst>
                                      </p:cBhvr>
                                      <p:tavLst>
                                        <p:tav tm="0">
                                          <p:val>
                                            <p:strVal val="#ppt_x"/>
                                          </p:val>
                                        </p:tav>
                                        <p:tav tm="100000">
                                          <p:val>
                                            <p:strVal val="#ppt_x"/>
                                          </p:val>
                                        </p:tav>
                                      </p:tavLst>
                                    </p:anim>
                                    <p:anim calcmode="lin" valueType="num">
                                      <p:cBhvr>
                                        <p:cTn id="17"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11"/>
                                        </p:tgtEl>
                                        <p:attrNameLst>
                                          <p:attrName>style.visibility</p:attrName>
                                        </p:attrNameLst>
                                      </p:cBhvr>
                                      <p:to>
                                        <p:strVal val="visible"/>
                                      </p:to>
                                    </p:set>
                                    <p:animEffect transition="in" filter="fade">
                                      <p:cBhvr>
                                        <p:cTn id="39" dur="500"/>
                                        <p:tgtEl>
                                          <p:spTgt spid="111"/>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12"/>
                                        </p:tgtEl>
                                        <p:attrNameLst>
                                          <p:attrName>style.visibility</p:attrName>
                                        </p:attrNameLst>
                                      </p:cBhvr>
                                      <p:to>
                                        <p:strVal val="visible"/>
                                      </p:to>
                                    </p:set>
                                    <p:animEffect transition="in" filter="fade">
                                      <p:cBhvr>
                                        <p:cTn id="42" dur="500"/>
                                        <p:tgtEl>
                                          <p:spTgt spid="1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11"/>
                                        </p:tgtEl>
                                      </p:cBhvr>
                                    </p:animEffect>
                                    <p:set>
                                      <p:cBhvr>
                                        <p:cTn id="47" dur="1" fill="hold">
                                          <p:stCondLst>
                                            <p:cond delay="499"/>
                                          </p:stCondLst>
                                        </p:cTn>
                                        <p:tgtEl>
                                          <p:spTgt spid="1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3"/>
                                        </p:tgtEl>
                                        <p:attrNameLst>
                                          <p:attrName>style.visibility</p:attrName>
                                        </p:attrNameLst>
                                      </p:cBhvr>
                                      <p:to>
                                        <p:strVal val="visible"/>
                                      </p:to>
                                    </p:set>
                                    <p:animEffect transition="in" filter="fade">
                                      <p:cBhvr>
                                        <p:cTn id="52" dur="500"/>
                                        <p:tgtEl>
                                          <p:spTgt spid="113"/>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randombar(horizontal)">
                                      <p:cBhvr>
                                        <p:cTn id="57" dur="500"/>
                                        <p:tgtEl>
                                          <p:spTgt spid="1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112"/>
                                        </p:tgtEl>
                                      </p:cBhvr>
                                    </p:animEffect>
                                    <p:set>
                                      <p:cBhvr>
                                        <p:cTn id="62" dur="1" fill="hold">
                                          <p:stCondLst>
                                            <p:cond delay="499"/>
                                          </p:stCondLst>
                                        </p:cTn>
                                        <p:tgtEl>
                                          <p:spTgt spid="1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4"/>
                                        </p:tgtEl>
                                        <p:attrNameLst>
                                          <p:attrName>style.visibility</p:attrName>
                                        </p:attrNameLst>
                                      </p:cBhvr>
                                      <p:to>
                                        <p:strVal val="visible"/>
                                      </p:to>
                                    </p:set>
                                    <p:animEffect transition="in" filter="fade">
                                      <p:cBhvr>
                                        <p:cTn id="67" dur="500"/>
                                        <p:tgtEl>
                                          <p:spTgt spid="11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7"/>
                                        </p:tgtEl>
                                        <p:attrNameLst>
                                          <p:attrName>style.visibility</p:attrName>
                                        </p:attrNameLst>
                                      </p:cBhvr>
                                      <p:to>
                                        <p:strVal val="visible"/>
                                      </p:to>
                                    </p:set>
                                    <p:animEffect transition="in" filter="fade">
                                      <p:cBhvr>
                                        <p:cTn id="72" dur="500"/>
                                        <p:tgtEl>
                                          <p:spTgt spid="10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08"/>
                                        </p:tgtEl>
                                        <p:attrNameLst>
                                          <p:attrName>style.visibility</p:attrName>
                                        </p:attrNameLst>
                                      </p:cBhvr>
                                      <p:to>
                                        <p:strVal val="visible"/>
                                      </p:to>
                                    </p:set>
                                    <p:animEffect transition="in" filter="fade">
                                      <p:cBhvr>
                                        <p:cTn id="77" dur="500"/>
                                        <p:tgtEl>
                                          <p:spTgt spid="10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09"/>
                                        </p:tgtEl>
                                        <p:attrNameLst>
                                          <p:attrName>style.visibility</p:attrName>
                                        </p:attrNameLst>
                                      </p:cBhvr>
                                      <p:to>
                                        <p:strVal val="visible"/>
                                      </p:to>
                                    </p:set>
                                    <p:animEffect transition="in" filter="fade">
                                      <p:cBhvr>
                                        <p:cTn id="82"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p:bldP spid="59" grpId="0" animBg="1"/>
      <p:bldP spid="63" grpId="0"/>
      <p:bldP spid="110" grpId="0"/>
      <p:bldP spid="111" grpId="0"/>
      <p:bldP spid="111" grpId="1"/>
      <p:bldP spid="112" grpId="0"/>
      <p:bldP spid="112" grpId="1"/>
      <p:bldP spid="113" grpId="0"/>
      <p:bldP spid="1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740908" cy="338554"/>
          </a:xfrm>
          <a:prstGeom prst="rect">
            <a:avLst/>
          </a:prstGeom>
        </p:spPr>
        <p:txBody>
          <a:bodyPr wrap="none">
            <a:spAutoFit/>
          </a:bodyPr>
          <a:lstStyle/>
          <a:p>
            <a:r>
              <a:rPr lang="en-US" sz="1600" dirty="0" smtClean="0">
                <a:solidFill>
                  <a:srgbClr val="646464"/>
                </a:solidFill>
                <a:latin typeface="Raleway" panose="020B0003030101060003" pitchFamily="34" charset="0"/>
              </a:rPr>
              <a:t>U</a:t>
            </a:r>
            <a:r>
              <a:rPr lang="en-US" altLang="zh-CN" sz="1600" dirty="0" smtClean="0">
                <a:solidFill>
                  <a:srgbClr val="646464"/>
                </a:solidFill>
                <a:latin typeface="Raleway" panose="020B0003030101060003" pitchFamily="34" charset="0"/>
              </a:rPr>
              <a:t>pdate</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区间更新</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 name="TextBox 8"/>
          <p:cNvSpPr txBox="1"/>
          <p:nvPr/>
        </p:nvSpPr>
        <p:spPr>
          <a:xfrm>
            <a:off x="777034" y="1493414"/>
            <a:ext cx="2879314" cy="461665"/>
          </a:xfrm>
          <a:prstGeom prst="rect">
            <a:avLst/>
          </a:prstGeom>
          <a:noFill/>
        </p:spPr>
        <p:txBody>
          <a:bodyPr wrap="none" rtlCol="0">
            <a:spAutoFit/>
          </a:bodyPr>
          <a:lstStyle/>
          <a:p>
            <a:r>
              <a:rPr lang="zh-CN" altLang="en-US" sz="2400" dirty="0">
                <a:solidFill>
                  <a:srgbClr val="4B4B4B"/>
                </a:solidFill>
                <a:latin typeface="微软雅黑" panose="020B0503020204020204" pitchFamily="34" charset="-122"/>
                <a:ea typeface="微软雅黑" panose="020B0503020204020204" pitchFamily="34" charset="-122"/>
              </a:rPr>
              <a:t>延迟标记</a:t>
            </a:r>
            <a:r>
              <a:rPr lang="en-US" altLang="zh-CN" sz="2400" dirty="0">
                <a:solidFill>
                  <a:srgbClr val="4B4B4B"/>
                </a:solidFill>
                <a:latin typeface="微软雅黑" panose="020B0503020204020204" pitchFamily="34" charset="-122"/>
                <a:ea typeface="微软雅黑" panose="020B0503020204020204" pitchFamily="34" charset="-122"/>
              </a:rPr>
              <a:t>(Lazy</a:t>
            </a:r>
            <a:r>
              <a:rPr lang="zh-CN" altLang="en-US" sz="2400" dirty="0">
                <a:solidFill>
                  <a:srgbClr val="4B4B4B"/>
                </a:solidFill>
                <a:latin typeface="微软雅黑" panose="020B0503020204020204" pitchFamily="34" charset="-122"/>
                <a:ea typeface="微软雅黑" panose="020B0503020204020204" pitchFamily="34" charset="-122"/>
              </a:rPr>
              <a:t>思想</a:t>
            </a:r>
            <a:r>
              <a:rPr lang="en-US" altLang="zh-CN" sz="2400" dirty="0">
                <a:solidFill>
                  <a:srgbClr val="4B4B4B"/>
                </a:solidFill>
                <a:latin typeface="微软雅黑" panose="020B0503020204020204" pitchFamily="34" charset="-122"/>
                <a:ea typeface="微软雅黑" panose="020B0503020204020204" pitchFamily="34" charset="-122"/>
              </a:rPr>
              <a:t>)</a:t>
            </a:r>
            <a:endParaRPr lang="id-ID" sz="2400" dirty="0">
              <a:solidFill>
                <a:srgbClr val="4B4B4B"/>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84300" y="2487086"/>
            <a:ext cx="6123186" cy="2246769"/>
          </a:xfrm>
          <a:prstGeom prst="rect">
            <a:avLst/>
          </a:prstGeom>
          <a:noFill/>
        </p:spPr>
        <p:txBody>
          <a:bodyPr wrap="square" rtlCol="0">
            <a:spAutoFit/>
          </a:bodyPr>
          <a:lstStyle/>
          <a:p>
            <a:pPr>
              <a:lnSpc>
                <a:spcPct val="125000"/>
              </a:lnSpc>
              <a:spcBef>
                <a:spcPts val="1200"/>
              </a:spcBef>
              <a:spcAft>
                <a:spcPts val="1200"/>
              </a:spcAft>
            </a:pPr>
            <a:r>
              <a:rPr lang="zh-CN" altLang="en-US" sz="1600" dirty="0">
                <a:solidFill>
                  <a:srgbClr val="646464"/>
                </a:solidFill>
                <a:latin typeface="微软雅黑" panose="020B0503020204020204" pitchFamily="34" charset="-122"/>
                <a:ea typeface="微软雅黑" panose="020B0503020204020204" pitchFamily="34" charset="-122"/>
              </a:rPr>
              <a:t>每个结点新增加一个标记，记录这个结点是否被进行了某种修改操作</a:t>
            </a:r>
            <a:r>
              <a:rPr lang="en-US" altLang="zh-CN" sz="1600" dirty="0">
                <a:solidFill>
                  <a:srgbClr val="646464"/>
                </a:solidFill>
                <a:latin typeface="微软雅黑" panose="020B0503020204020204" pitchFamily="34" charset="-122"/>
                <a:ea typeface="微软雅黑" panose="020B0503020204020204" pitchFamily="34" charset="-122"/>
              </a:rPr>
              <a:t>(</a:t>
            </a:r>
            <a:r>
              <a:rPr lang="zh-CN" altLang="en-US" sz="1600" dirty="0">
                <a:solidFill>
                  <a:srgbClr val="646464"/>
                </a:solidFill>
                <a:latin typeface="微软雅黑" panose="020B0503020204020204" pitchFamily="34" charset="-122"/>
                <a:ea typeface="微软雅黑" panose="020B0503020204020204" pitchFamily="34" charset="-122"/>
              </a:rPr>
              <a:t>这种修改操作会影响其子结点</a:t>
            </a:r>
            <a:r>
              <a:rPr lang="en-US" altLang="zh-CN" sz="1600" dirty="0">
                <a:solidFill>
                  <a:srgbClr val="646464"/>
                </a:solidFill>
                <a:latin typeface="微软雅黑" panose="020B0503020204020204" pitchFamily="34" charset="-122"/>
                <a:ea typeface="微软雅黑" panose="020B0503020204020204" pitchFamily="34" charset="-122"/>
              </a:rPr>
              <a:t>)</a:t>
            </a:r>
            <a:r>
              <a:rPr lang="zh-CN" altLang="en-US" sz="1600" dirty="0">
                <a:solidFill>
                  <a:srgbClr val="646464"/>
                </a:solidFill>
                <a:latin typeface="微软雅黑" panose="020B0503020204020204" pitchFamily="34" charset="-122"/>
                <a:ea typeface="微软雅黑" panose="020B0503020204020204" pitchFamily="34" charset="-122"/>
              </a:rPr>
              <a:t>。对于任意区间的修改，我们先按照查询的方式将其划分成线段树中的结点，然后修改这些结点的信息，并给这些节点标上代表这种修改操作的标记。在修改和查询的时候，如果我们到了一个结点</a:t>
            </a:r>
            <a:r>
              <a:rPr lang="en-US" altLang="zh-CN" sz="1600" dirty="0">
                <a:solidFill>
                  <a:srgbClr val="646464"/>
                </a:solidFill>
                <a:latin typeface="微软雅黑" panose="020B0503020204020204" pitchFamily="34" charset="-122"/>
                <a:ea typeface="微软雅黑" panose="020B0503020204020204" pitchFamily="34" charset="-122"/>
              </a:rPr>
              <a:t>p </a:t>
            </a:r>
            <a:r>
              <a:rPr lang="zh-CN" altLang="en-US" sz="1600" dirty="0">
                <a:solidFill>
                  <a:srgbClr val="646464"/>
                </a:solidFill>
                <a:latin typeface="微软雅黑" panose="020B0503020204020204" pitchFamily="34" charset="-122"/>
                <a:ea typeface="微软雅黑" panose="020B0503020204020204" pitchFamily="34" charset="-122"/>
              </a:rPr>
              <a:t>，并且决定考虑其子结点，那么我们就要看看结点</a:t>
            </a:r>
            <a:r>
              <a:rPr lang="en-US" altLang="zh-CN" sz="1600" dirty="0">
                <a:solidFill>
                  <a:srgbClr val="646464"/>
                </a:solidFill>
                <a:latin typeface="微软雅黑" panose="020B0503020204020204" pitchFamily="34" charset="-122"/>
                <a:ea typeface="微软雅黑" panose="020B0503020204020204" pitchFamily="34" charset="-122"/>
              </a:rPr>
              <a:t>p </a:t>
            </a:r>
            <a:r>
              <a:rPr lang="zh-CN" altLang="en-US" sz="1600" dirty="0">
                <a:solidFill>
                  <a:srgbClr val="646464"/>
                </a:solidFill>
                <a:latin typeface="微软雅黑" panose="020B0503020204020204" pitchFamily="34" charset="-122"/>
                <a:ea typeface="微软雅黑" panose="020B0503020204020204" pitchFamily="34" charset="-122"/>
              </a:rPr>
              <a:t>有没有标记，如果有，就要按照标记修改其子结点的信息，并且给子结点都标上相同的标记，同时消掉</a:t>
            </a:r>
            <a:r>
              <a:rPr lang="en-US" altLang="zh-CN" sz="1600" dirty="0">
                <a:solidFill>
                  <a:srgbClr val="646464"/>
                </a:solidFill>
                <a:latin typeface="微软雅黑" panose="020B0503020204020204" pitchFamily="34" charset="-122"/>
                <a:ea typeface="微软雅黑" panose="020B0503020204020204" pitchFamily="34" charset="-122"/>
              </a:rPr>
              <a:t>p </a:t>
            </a:r>
            <a:r>
              <a:rPr lang="zh-CN" altLang="en-US" sz="1600" dirty="0">
                <a:solidFill>
                  <a:srgbClr val="646464"/>
                </a:solidFill>
                <a:latin typeface="微软雅黑" panose="020B0503020204020204" pitchFamily="34" charset="-122"/>
                <a:ea typeface="微软雅黑" panose="020B0503020204020204" pitchFamily="34" charset="-122"/>
              </a:rPr>
              <a:t>的标记。</a:t>
            </a:r>
          </a:p>
        </p:txBody>
      </p:sp>
      <p:grpSp>
        <p:nvGrpSpPr>
          <p:cNvPr id="3" name="组合 2"/>
          <p:cNvGrpSpPr/>
          <p:nvPr/>
        </p:nvGrpSpPr>
        <p:grpSpPr>
          <a:xfrm>
            <a:off x="1363059" y="2446178"/>
            <a:ext cx="1474828" cy="2932795"/>
            <a:chOff x="6506875" y="3380456"/>
            <a:chExt cx="1474828" cy="2932795"/>
          </a:xfrm>
        </p:grpSpPr>
        <p:sp>
          <p:nvSpPr>
            <p:cNvPr id="11" name="Freeform 254"/>
            <p:cNvSpPr/>
            <p:nvPr/>
          </p:nvSpPr>
          <p:spPr bwMode="auto">
            <a:xfrm>
              <a:off x="6676107" y="3380456"/>
              <a:ext cx="735013" cy="352425"/>
            </a:xfrm>
            <a:custGeom>
              <a:avLst/>
              <a:gdLst>
                <a:gd name="T0" fmla="*/ 630 w 651"/>
                <a:gd name="T1" fmla="*/ 273 h 313"/>
                <a:gd name="T2" fmla="*/ 589 w 651"/>
                <a:gd name="T3" fmla="*/ 273 h 313"/>
                <a:gd name="T4" fmla="*/ 304 w 651"/>
                <a:gd name="T5" fmla="*/ 0 h 313"/>
                <a:gd name="T6" fmla="*/ 19 w 651"/>
                <a:gd name="T7" fmla="*/ 271 h 313"/>
                <a:gd name="T8" fmla="*/ 0 w 651"/>
                <a:gd name="T9" fmla="*/ 292 h 313"/>
                <a:gd name="T10" fmla="*/ 21 w 651"/>
                <a:gd name="T11" fmla="*/ 313 h 313"/>
                <a:gd name="T12" fmla="*/ 630 w 651"/>
                <a:gd name="T13" fmla="*/ 313 h 313"/>
                <a:gd name="T14" fmla="*/ 651 w 651"/>
                <a:gd name="T15" fmla="*/ 293 h 313"/>
                <a:gd name="T16" fmla="*/ 630 w 651"/>
                <a:gd name="T17" fmla="*/ 27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1" h="313">
                  <a:moveTo>
                    <a:pt x="630" y="273"/>
                  </a:moveTo>
                  <a:cubicBezTo>
                    <a:pt x="589" y="273"/>
                    <a:pt x="589" y="273"/>
                    <a:pt x="589" y="273"/>
                  </a:cubicBezTo>
                  <a:cubicBezTo>
                    <a:pt x="578" y="113"/>
                    <a:pt x="454" y="0"/>
                    <a:pt x="304" y="0"/>
                  </a:cubicBezTo>
                  <a:cubicBezTo>
                    <a:pt x="153" y="0"/>
                    <a:pt x="30" y="116"/>
                    <a:pt x="19" y="271"/>
                  </a:cubicBezTo>
                  <a:cubicBezTo>
                    <a:pt x="9" y="272"/>
                    <a:pt x="0" y="281"/>
                    <a:pt x="0" y="292"/>
                  </a:cubicBezTo>
                  <a:cubicBezTo>
                    <a:pt x="0" y="303"/>
                    <a:pt x="10" y="313"/>
                    <a:pt x="21" y="313"/>
                  </a:cubicBezTo>
                  <a:cubicBezTo>
                    <a:pt x="630" y="313"/>
                    <a:pt x="630" y="313"/>
                    <a:pt x="630" y="313"/>
                  </a:cubicBezTo>
                  <a:cubicBezTo>
                    <a:pt x="642" y="313"/>
                    <a:pt x="651" y="304"/>
                    <a:pt x="651" y="293"/>
                  </a:cubicBezTo>
                  <a:cubicBezTo>
                    <a:pt x="651" y="282"/>
                    <a:pt x="642" y="273"/>
                    <a:pt x="630" y="273"/>
                  </a:cubicBezTo>
                  <a:close/>
                </a:path>
              </a:pathLst>
            </a:custGeom>
            <a:solidFill>
              <a:srgbClr val="FF6D6D"/>
            </a:solidFill>
            <a:ln>
              <a:noFill/>
            </a:ln>
          </p:spPr>
          <p:txBody>
            <a:bodyPr vert="horz" wrap="square" lIns="91440" tIns="45720" rIns="91440" bIns="45720" numCol="1" anchor="t" anchorCtr="0" compatLnSpc="1"/>
            <a:lstStyle/>
            <a:p>
              <a:endParaRPr lang="id-ID"/>
            </a:p>
          </p:txBody>
        </p:sp>
        <p:sp>
          <p:nvSpPr>
            <p:cNvPr id="12" name="Freeform 255"/>
            <p:cNvSpPr/>
            <p:nvPr/>
          </p:nvSpPr>
          <p:spPr bwMode="auto">
            <a:xfrm>
              <a:off x="6506875" y="3486150"/>
              <a:ext cx="1474828" cy="2827101"/>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bg1">
                <a:lumMod val="50000"/>
              </a:schemeClr>
            </a:solidFill>
            <a:ln>
              <a:noFill/>
            </a:ln>
          </p:spPr>
          <p:txBody>
            <a:bodyPr vert="horz" wrap="square" lIns="91440" tIns="45720" rIns="91440" bIns="45720" numCol="1" anchor="t" anchorCtr="0" compatLnSpc="1"/>
            <a:lstStyle/>
            <a:p>
              <a:endParaRPr lang="id-ID"/>
            </a:p>
          </p:txBody>
        </p:sp>
        <p:sp>
          <p:nvSpPr>
            <p:cNvPr id="13" name="Freeform 256"/>
            <p:cNvSpPr/>
            <p:nvPr/>
          </p:nvSpPr>
          <p:spPr bwMode="auto">
            <a:xfrm>
              <a:off x="6723732" y="3801144"/>
              <a:ext cx="604838" cy="327025"/>
            </a:xfrm>
            <a:custGeom>
              <a:avLst/>
              <a:gdLst>
                <a:gd name="T0" fmla="*/ 1 w 535"/>
                <a:gd name="T1" fmla="*/ 0 h 290"/>
                <a:gd name="T2" fmla="*/ 0 w 535"/>
                <a:gd name="T3" fmla="*/ 22 h 290"/>
                <a:gd name="T4" fmla="*/ 267 w 535"/>
                <a:gd name="T5" fmla="*/ 290 h 290"/>
                <a:gd name="T6" fmla="*/ 535 w 535"/>
                <a:gd name="T7" fmla="*/ 22 h 290"/>
                <a:gd name="T8" fmla="*/ 534 w 535"/>
                <a:gd name="T9" fmla="*/ 0 h 290"/>
                <a:gd name="T10" fmla="*/ 1 w 535"/>
                <a:gd name="T11" fmla="*/ 0 h 290"/>
              </a:gdLst>
              <a:ahLst/>
              <a:cxnLst>
                <a:cxn ang="0">
                  <a:pos x="T0" y="T1"/>
                </a:cxn>
                <a:cxn ang="0">
                  <a:pos x="T2" y="T3"/>
                </a:cxn>
                <a:cxn ang="0">
                  <a:pos x="T4" y="T5"/>
                </a:cxn>
                <a:cxn ang="0">
                  <a:pos x="T6" y="T7"/>
                </a:cxn>
                <a:cxn ang="0">
                  <a:pos x="T8" y="T9"/>
                </a:cxn>
                <a:cxn ang="0">
                  <a:pos x="T10" y="T11"/>
                </a:cxn>
              </a:cxnLst>
              <a:rect l="0" t="0" r="r" b="b"/>
              <a:pathLst>
                <a:path w="535" h="290">
                  <a:moveTo>
                    <a:pt x="1" y="0"/>
                  </a:moveTo>
                  <a:cubicBezTo>
                    <a:pt x="0" y="7"/>
                    <a:pt x="0" y="15"/>
                    <a:pt x="0" y="22"/>
                  </a:cubicBezTo>
                  <a:cubicBezTo>
                    <a:pt x="0" y="170"/>
                    <a:pt x="120" y="290"/>
                    <a:pt x="267" y="290"/>
                  </a:cubicBezTo>
                  <a:cubicBezTo>
                    <a:pt x="415" y="290"/>
                    <a:pt x="535" y="170"/>
                    <a:pt x="535" y="22"/>
                  </a:cubicBezTo>
                  <a:cubicBezTo>
                    <a:pt x="535" y="15"/>
                    <a:pt x="534" y="7"/>
                    <a:pt x="534" y="0"/>
                  </a:cubicBezTo>
                  <a:lnTo>
                    <a:pt x="1" y="0"/>
                  </a:lnTo>
                  <a:close/>
                </a:path>
              </a:pathLst>
            </a:custGeom>
            <a:solidFill>
              <a:schemeClr val="bg1">
                <a:lumMod val="50000"/>
              </a:schemeClr>
            </a:solidFill>
            <a:ln>
              <a:noFill/>
            </a:ln>
          </p:spPr>
          <p:txBody>
            <a:bodyPr vert="horz" wrap="square" lIns="91440" tIns="45720" rIns="91440" bIns="45720" numCol="1" anchor="t" anchorCtr="0" compatLnSpc="1"/>
            <a:lstStyle/>
            <a:p>
              <a:endParaRPr lang="id-ID"/>
            </a:p>
          </p:txBody>
        </p:sp>
      </p:grpSp>
    </p:spTree>
    <p:extLst>
      <p:ext uri="{BB962C8B-B14F-4D97-AF65-F5344CB8AC3E}">
        <p14:creationId xmlns:p14="http://schemas.microsoft.com/office/powerpoint/2010/main" val="14057513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740908" cy="338554"/>
          </a:xfrm>
          <a:prstGeom prst="rect">
            <a:avLst/>
          </a:prstGeom>
        </p:spPr>
        <p:txBody>
          <a:bodyPr wrap="none">
            <a:spAutoFit/>
          </a:bodyPr>
          <a:lstStyle/>
          <a:p>
            <a:r>
              <a:rPr lang="en-US" sz="1600" dirty="0" smtClean="0">
                <a:solidFill>
                  <a:srgbClr val="646464"/>
                </a:solidFill>
                <a:latin typeface="Raleway" panose="020B0003030101060003" pitchFamily="34" charset="0"/>
              </a:rPr>
              <a:t>U</a:t>
            </a:r>
            <a:r>
              <a:rPr lang="en-US" altLang="zh-CN" sz="1600" dirty="0" smtClean="0">
                <a:solidFill>
                  <a:srgbClr val="646464"/>
                </a:solidFill>
                <a:latin typeface="Raleway" panose="020B0003030101060003" pitchFamily="34" charset="0"/>
              </a:rPr>
              <a:t>pdate</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区间更新</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 name="TextBox 8"/>
          <p:cNvSpPr txBox="1"/>
          <p:nvPr/>
        </p:nvSpPr>
        <p:spPr>
          <a:xfrm>
            <a:off x="777034" y="1493414"/>
            <a:ext cx="2879314" cy="461665"/>
          </a:xfrm>
          <a:prstGeom prst="rect">
            <a:avLst/>
          </a:prstGeom>
          <a:noFill/>
        </p:spPr>
        <p:txBody>
          <a:bodyPr wrap="none" rtlCol="0">
            <a:spAutoFit/>
          </a:bodyPr>
          <a:lstStyle/>
          <a:p>
            <a:r>
              <a:rPr lang="zh-CN" altLang="en-US" sz="2400" dirty="0">
                <a:solidFill>
                  <a:srgbClr val="4B4B4B"/>
                </a:solidFill>
                <a:latin typeface="微软雅黑" panose="020B0503020204020204" pitchFamily="34" charset="-122"/>
                <a:ea typeface="微软雅黑" panose="020B0503020204020204" pitchFamily="34" charset="-122"/>
              </a:rPr>
              <a:t>延迟标记</a:t>
            </a:r>
            <a:r>
              <a:rPr lang="en-US" altLang="zh-CN" sz="2400" dirty="0">
                <a:solidFill>
                  <a:srgbClr val="4B4B4B"/>
                </a:solidFill>
                <a:latin typeface="微软雅黑" panose="020B0503020204020204" pitchFamily="34" charset="-122"/>
                <a:ea typeface="微软雅黑" panose="020B0503020204020204" pitchFamily="34" charset="-122"/>
              </a:rPr>
              <a:t>(Lazy</a:t>
            </a:r>
            <a:r>
              <a:rPr lang="zh-CN" altLang="en-US" sz="2400" dirty="0">
                <a:solidFill>
                  <a:srgbClr val="4B4B4B"/>
                </a:solidFill>
                <a:latin typeface="微软雅黑" panose="020B0503020204020204" pitchFamily="34" charset="-122"/>
                <a:ea typeface="微软雅黑" panose="020B0503020204020204" pitchFamily="34" charset="-122"/>
              </a:rPr>
              <a:t>思想</a:t>
            </a:r>
            <a:r>
              <a:rPr lang="en-US" altLang="zh-CN" sz="2400" dirty="0">
                <a:solidFill>
                  <a:srgbClr val="4B4B4B"/>
                </a:solidFill>
                <a:latin typeface="微软雅黑" panose="020B0503020204020204" pitchFamily="34" charset="-122"/>
                <a:ea typeface="微软雅黑" panose="020B0503020204020204" pitchFamily="34" charset="-122"/>
              </a:rPr>
              <a:t>)</a:t>
            </a:r>
            <a:endParaRPr lang="id-ID" sz="2400" dirty="0">
              <a:solidFill>
                <a:srgbClr val="4B4B4B"/>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670709" y="1186096"/>
            <a:ext cx="6123186" cy="4948662"/>
          </a:xfrm>
          <a:prstGeom prst="rect">
            <a:avLst/>
          </a:prstGeom>
          <a:noFill/>
        </p:spPr>
        <p:txBody>
          <a:bodyPr wrap="square" rtlCol="0">
            <a:spAutoFit/>
          </a:bodyPr>
          <a:lstStyle/>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void update(</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en-US" altLang="zh-CN" sz="1600" dirty="0">
                <a:solidFill>
                  <a:srgbClr val="646464"/>
                </a:solidFill>
                <a:latin typeface="微软雅黑" panose="020B0503020204020204" pitchFamily="34" charset="-122"/>
                <a:ea typeface="微软雅黑" panose="020B0503020204020204" pitchFamily="34" charset="-122"/>
              </a:rPr>
              <a:t> left, </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en-US" altLang="zh-CN" sz="1600" dirty="0">
                <a:solidFill>
                  <a:srgbClr val="646464"/>
                </a:solidFill>
                <a:latin typeface="微软雅黑" panose="020B0503020204020204" pitchFamily="34" charset="-122"/>
                <a:ea typeface="微软雅黑" panose="020B0503020204020204" pitchFamily="34" charset="-122"/>
              </a:rPr>
              <a:t> right, </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en-US" altLang="zh-CN" sz="1600" dirty="0">
                <a:solidFill>
                  <a:srgbClr val="646464"/>
                </a:solidFill>
                <a:latin typeface="微软雅黑" panose="020B0503020204020204" pitchFamily="34" charset="-122"/>
                <a:ea typeface="微软雅黑" panose="020B0503020204020204" pitchFamily="34" charset="-122"/>
              </a:rPr>
              <a:t> delta, </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en-US" altLang="zh-CN" sz="1600" dirty="0">
                <a:solidFill>
                  <a:srgbClr val="646464"/>
                </a:solidFill>
                <a:latin typeface="微软雅黑" panose="020B0503020204020204" pitchFamily="34" charset="-122"/>
                <a:ea typeface="微软雅黑" panose="020B0503020204020204" pitchFamily="34" charset="-122"/>
              </a:rPr>
              <a:t> </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 </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en-US" altLang="zh-CN" sz="1600" dirty="0">
                <a:solidFill>
                  <a:srgbClr val="646464"/>
                </a:solidFill>
                <a:latin typeface="微软雅黑" panose="020B0503020204020204" pitchFamily="34" charset="-122"/>
                <a:ea typeface="微软雅黑" panose="020B0503020204020204" pitchFamily="34" charset="-122"/>
              </a:rPr>
              <a:t> l, </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en-US" altLang="zh-CN" sz="1600" dirty="0">
                <a:solidFill>
                  <a:srgbClr val="646464"/>
                </a:solidFill>
                <a:latin typeface="微软雅黑" panose="020B0503020204020204" pitchFamily="34" charset="-122"/>
                <a:ea typeface="微软雅黑" panose="020B0503020204020204" pitchFamily="34" charset="-122"/>
              </a:rPr>
              <a:t> r) {</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if interval [left, right] contains interval [l, r] then</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update value with delta</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set lazy mark </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return</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end if</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if interval </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 has a lazy mark then </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a:t>
            </a:r>
            <a:r>
              <a:rPr lang="en-US" altLang="zh-CN" sz="1600" dirty="0" err="1">
                <a:solidFill>
                  <a:srgbClr val="646464"/>
                </a:solidFill>
                <a:latin typeface="微软雅黑" panose="020B0503020204020204" pitchFamily="34" charset="-122"/>
                <a:ea typeface="微软雅黑" panose="020B0503020204020204" pitchFamily="34" charset="-122"/>
              </a:rPr>
              <a:t>push_down</a:t>
            </a:r>
            <a:r>
              <a:rPr lang="en-US" altLang="zh-CN" sz="1600" dirty="0">
                <a:solidFill>
                  <a:srgbClr val="646464"/>
                </a:solidFill>
                <a:latin typeface="微软雅黑" panose="020B0503020204020204" pitchFamily="34" charset="-122"/>
                <a:ea typeface="微软雅黑" panose="020B0503020204020204" pitchFamily="34" charset="-122"/>
              </a:rPr>
              <a:t>(</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end if</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set mid to (l + r) &gt;&gt; 1</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if </a:t>
            </a:r>
            <a:r>
              <a:rPr lang="en-US" altLang="zh-CN" sz="1600" dirty="0" err="1">
                <a:solidFill>
                  <a:srgbClr val="646464"/>
                </a:solidFill>
                <a:latin typeface="微软雅黑" panose="020B0503020204020204" pitchFamily="34" charset="-122"/>
                <a:ea typeface="微软雅黑" panose="020B0503020204020204" pitchFamily="34" charset="-122"/>
              </a:rPr>
              <a:t>lefr</a:t>
            </a:r>
            <a:r>
              <a:rPr lang="en-US" altLang="zh-CN" sz="1600" dirty="0">
                <a:solidFill>
                  <a:srgbClr val="646464"/>
                </a:solidFill>
                <a:latin typeface="微软雅黑" panose="020B0503020204020204" pitchFamily="34" charset="-122"/>
                <a:ea typeface="微软雅黑" panose="020B0503020204020204" pitchFamily="34" charset="-122"/>
              </a:rPr>
              <a:t> &lt;= mid then </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update(left, right, delta, </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 &lt;&lt; 1, l, mid)</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end if</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if right &gt; mid then </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update(left, right, delta, </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 &lt;&lt; 1 | 1, m + 1, r)</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end if</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a:t>
            </a:r>
            <a:r>
              <a:rPr lang="en-US" altLang="zh-CN" sz="1600" dirty="0" err="1">
                <a:solidFill>
                  <a:srgbClr val="646464"/>
                </a:solidFill>
                <a:latin typeface="微软雅黑" panose="020B0503020204020204" pitchFamily="34" charset="-122"/>
                <a:ea typeface="微软雅黑" panose="020B0503020204020204" pitchFamily="34" charset="-122"/>
              </a:rPr>
              <a:t>push_up</a:t>
            </a:r>
            <a:r>
              <a:rPr lang="en-US" altLang="zh-CN" sz="1600" dirty="0">
                <a:solidFill>
                  <a:srgbClr val="646464"/>
                </a:solidFill>
                <a:latin typeface="微软雅黑" panose="020B0503020204020204" pitchFamily="34" charset="-122"/>
                <a:ea typeface="微软雅黑" panose="020B0503020204020204" pitchFamily="34" charset="-122"/>
              </a:rPr>
              <a:t>(</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a:t>
            </a:r>
          </a:p>
          <a:p>
            <a:pPr>
              <a:lnSpc>
                <a:spcPct val="110000"/>
              </a:lnSpc>
            </a:pPr>
            <a:r>
              <a:rPr lang="en-US" altLang="zh-CN" sz="1600" dirty="0" smtClean="0">
                <a:solidFill>
                  <a:srgbClr val="646464"/>
                </a:solidFill>
                <a:latin typeface="微软雅黑" panose="020B0503020204020204" pitchFamily="34" charset="-122"/>
                <a:ea typeface="微软雅黑" panose="020B0503020204020204" pitchFamily="34" charset="-122"/>
              </a:rPr>
              <a:t>}</a:t>
            </a:r>
            <a:endParaRPr lang="zh-CN" altLang="en-US" sz="1600" dirty="0">
              <a:solidFill>
                <a:srgbClr val="646464"/>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363059" y="2446178"/>
            <a:ext cx="1474828" cy="2932795"/>
            <a:chOff x="6506875" y="3380456"/>
            <a:chExt cx="1474828" cy="2932795"/>
          </a:xfrm>
        </p:grpSpPr>
        <p:sp>
          <p:nvSpPr>
            <p:cNvPr id="11" name="Freeform 254"/>
            <p:cNvSpPr/>
            <p:nvPr/>
          </p:nvSpPr>
          <p:spPr bwMode="auto">
            <a:xfrm>
              <a:off x="6676107" y="3380456"/>
              <a:ext cx="735013" cy="352425"/>
            </a:xfrm>
            <a:custGeom>
              <a:avLst/>
              <a:gdLst>
                <a:gd name="T0" fmla="*/ 630 w 651"/>
                <a:gd name="T1" fmla="*/ 273 h 313"/>
                <a:gd name="T2" fmla="*/ 589 w 651"/>
                <a:gd name="T3" fmla="*/ 273 h 313"/>
                <a:gd name="T4" fmla="*/ 304 w 651"/>
                <a:gd name="T5" fmla="*/ 0 h 313"/>
                <a:gd name="T6" fmla="*/ 19 w 651"/>
                <a:gd name="T7" fmla="*/ 271 h 313"/>
                <a:gd name="T8" fmla="*/ 0 w 651"/>
                <a:gd name="T9" fmla="*/ 292 h 313"/>
                <a:gd name="T10" fmla="*/ 21 w 651"/>
                <a:gd name="T11" fmla="*/ 313 h 313"/>
                <a:gd name="T12" fmla="*/ 630 w 651"/>
                <a:gd name="T13" fmla="*/ 313 h 313"/>
                <a:gd name="T14" fmla="*/ 651 w 651"/>
                <a:gd name="T15" fmla="*/ 293 h 313"/>
                <a:gd name="T16" fmla="*/ 630 w 651"/>
                <a:gd name="T17" fmla="*/ 27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1" h="313">
                  <a:moveTo>
                    <a:pt x="630" y="273"/>
                  </a:moveTo>
                  <a:cubicBezTo>
                    <a:pt x="589" y="273"/>
                    <a:pt x="589" y="273"/>
                    <a:pt x="589" y="273"/>
                  </a:cubicBezTo>
                  <a:cubicBezTo>
                    <a:pt x="578" y="113"/>
                    <a:pt x="454" y="0"/>
                    <a:pt x="304" y="0"/>
                  </a:cubicBezTo>
                  <a:cubicBezTo>
                    <a:pt x="153" y="0"/>
                    <a:pt x="30" y="116"/>
                    <a:pt x="19" y="271"/>
                  </a:cubicBezTo>
                  <a:cubicBezTo>
                    <a:pt x="9" y="272"/>
                    <a:pt x="0" y="281"/>
                    <a:pt x="0" y="292"/>
                  </a:cubicBezTo>
                  <a:cubicBezTo>
                    <a:pt x="0" y="303"/>
                    <a:pt x="10" y="313"/>
                    <a:pt x="21" y="313"/>
                  </a:cubicBezTo>
                  <a:cubicBezTo>
                    <a:pt x="630" y="313"/>
                    <a:pt x="630" y="313"/>
                    <a:pt x="630" y="313"/>
                  </a:cubicBezTo>
                  <a:cubicBezTo>
                    <a:pt x="642" y="313"/>
                    <a:pt x="651" y="304"/>
                    <a:pt x="651" y="293"/>
                  </a:cubicBezTo>
                  <a:cubicBezTo>
                    <a:pt x="651" y="282"/>
                    <a:pt x="642" y="273"/>
                    <a:pt x="630" y="273"/>
                  </a:cubicBezTo>
                  <a:close/>
                </a:path>
              </a:pathLst>
            </a:custGeom>
            <a:solidFill>
              <a:srgbClr val="FF6D6D"/>
            </a:solidFill>
            <a:ln>
              <a:noFill/>
            </a:ln>
          </p:spPr>
          <p:txBody>
            <a:bodyPr vert="horz" wrap="square" lIns="91440" tIns="45720" rIns="91440" bIns="45720" numCol="1" anchor="t" anchorCtr="0" compatLnSpc="1"/>
            <a:lstStyle/>
            <a:p>
              <a:endParaRPr lang="id-ID"/>
            </a:p>
          </p:txBody>
        </p:sp>
        <p:sp>
          <p:nvSpPr>
            <p:cNvPr id="12" name="Freeform 255"/>
            <p:cNvSpPr/>
            <p:nvPr/>
          </p:nvSpPr>
          <p:spPr bwMode="auto">
            <a:xfrm>
              <a:off x="6506875" y="3486150"/>
              <a:ext cx="1474828" cy="2827101"/>
            </a:xfrm>
            <a:custGeom>
              <a:avLst/>
              <a:gdLst>
                <a:gd name="T0" fmla="*/ 835 w 1488"/>
                <a:gd name="T1" fmla="*/ 717 h 2854"/>
                <a:gd name="T2" fmla="*/ 851 w 1488"/>
                <a:gd name="T3" fmla="*/ 708 h 2854"/>
                <a:gd name="T4" fmla="*/ 1249 w 1488"/>
                <a:gd name="T5" fmla="*/ 68 h 2854"/>
                <a:gd name="T6" fmla="*/ 1417 w 1488"/>
                <a:gd name="T7" fmla="*/ 36 h 2854"/>
                <a:gd name="T8" fmla="*/ 1451 w 1488"/>
                <a:gd name="T9" fmla="*/ 199 h 2854"/>
                <a:gd name="T10" fmla="*/ 890 w 1488"/>
                <a:gd name="T11" fmla="*/ 1074 h 2854"/>
                <a:gd name="T12" fmla="*/ 887 w 1488"/>
                <a:gd name="T13" fmla="*/ 1085 h 2854"/>
                <a:gd name="T14" fmla="*/ 887 w 1488"/>
                <a:gd name="T15" fmla="*/ 1839 h 2854"/>
                <a:gd name="T16" fmla="*/ 887 w 1488"/>
                <a:gd name="T17" fmla="*/ 1906 h 2854"/>
                <a:gd name="T18" fmla="*/ 887 w 1488"/>
                <a:gd name="T19" fmla="*/ 2723 h 2854"/>
                <a:gd name="T20" fmla="*/ 751 w 1488"/>
                <a:gd name="T21" fmla="*/ 2854 h 2854"/>
                <a:gd name="T22" fmla="*/ 749 w 1488"/>
                <a:gd name="T23" fmla="*/ 2854 h 2854"/>
                <a:gd name="T24" fmla="*/ 614 w 1488"/>
                <a:gd name="T25" fmla="*/ 2723 h 2854"/>
                <a:gd name="T26" fmla="*/ 614 w 1488"/>
                <a:gd name="T27" fmla="*/ 1925 h 2854"/>
                <a:gd name="T28" fmla="*/ 595 w 1488"/>
                <a:gd name="T29" fmla="*/ 1906 h 2854"/>
                <a:gd name="T30" fmla="*/ 576 w 1488"/>
                <a:gd name="T31" fmla="*/ 1906 h 2854"/>
                <a:gd name="T32" fmla="*/ 557 w 1488"/>
                <a:gd name="T33" fmla="*/ 1925 h 2854"/>
                <a:gd name="T34" fmla="*/ 557 w 1488"/>
                <a:gd name="T35" fmla="*/ 2723 h 2854"/>
                <a:gd name="T36" fmla="*/ 421 w 1488"/>
                <a:gd name="T37" fmla="*/ 2854 h 2854"/>
                <a:gd name="T38" fmla="*/ 419 w 1488"/>
                <a:gd name="T39" fmla="*/ 2854 h 2854"/>
                <a:gd name="T40" fmla="*/ 283 w 1488"/>
                <a:gd name="T41" fmla="*/ 2723 h 2854"/>
                <a:gd name="T42" fmla="*/ 283 w 1488"/>
                <a:gd name="T43" fmla="*/ 1906 h 2854"/>
                <a:gd name="T44" fmla="*/ 283 w 1488"/>
                <a:gd name="T45" fmla="*/ 1839 h 2854"/>
                <a:gd name="T46" fmla="*/ 283 w 1488"/>
                <a:gd name="T47" fmla="*/ 1103 h 2854"/>
                <a:gd name="T48" fmla="*/ 263 w 1488"/>
                <a:gd name="T49" fmla="*/ 1085 h 2854"/>
                <a:gd name="T50" fmla="*/ 263 w 1488"/>
                <a:gd name="T51" fmla="*/ 1085 h 2854"/>
                <a:gd name="T52" fmla="*/ 246 w 1488"/>
                <a:gd name="T53" fmla="*/ 1103 h 2854"/>
                <a:gd name="T54" fmla="*/ 246 w 1488"/>
                <a:gd name="T55" fmla="*/ 1712 h 2854"/>
                <a:gd name="T56" fmla="*/ 123 w 1488"/>
                <a:gd name="T57" fmla="*/ 1830 h 2854"/>
                <a:gd name="T58" fmla="*/ 0 w 1488"/>
                <a:gd name="T59" fmla="*/ 1712 h 2854"/>
                <a:gd name="T60" fmla="*/ 0 w 1488"/>
                <a:gd name="T61" fmla="*/ 1170 h 2854"/>
                <a:gd name="T62" fmla="*/ 0 w 1488"/>
                <a:gd name="T63" fmla="*/ 1024 h 2854"/>
                <a:gd name="T64" fmla="*/ 0 w 1488"/>
                <a:gd name="T65" fmla="*/ 736 h 2854"/>
                <a:gd name="T66" fmla="*/ 19 w 1488"/>
                <a:gd name="T67" fmla="*/ 717 h 2854"/>
                <a:gd name="T68" fmla="*/ 835 w 1488"/>
                <a:gd name="T69" fmla="*/ 717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88" h="2854">
                  <a:moveTo>
                    <a:pt x="835" y="717"/>
                  </a:moveTo>
                  <a:cubicBezTo>
                    <a:pt x="841" y="717"/>
                    <a:pt x="847" y="714"/>
                    <a:pt x="851" y="708"/>
                  </a:cubicBezTo>
                  <a:cubicBezTo>
                    <a:pt x="1249" y="68"/>
                    <a:pt x="1249" y="68"/>
                    <a:pt x="1249" y="68"/>
                  </a:cubicBezTo>
                  <a:cubicBezTo>
                    <a:pt x="1286" y="14"/>
                    <a:pt x="1361" y="0"/>
                    <a:pt x="1417" y="36"/>
                  </a:cubicBezTo>
                  <a:cubicBezTo>
                    <a:pt x="1473" y="72"/>
                    <a:pt x="1488" y="145"/>
                    <a:pt x="1451" y="199"/>
                  </a:cubicBezTo>
                  <a:cubicBezTo>
                    <a:pt x="890" y="1074"/>
                    <a:pt x="890" y="1074"/>
                    <a:pt x="890" y="1074"/>
                  </a:cubicBezTo>
                  <a:cubicBezTo>
                    <a:pt x="888" y="1077"/>
                    <a:pt x="887" y="1081"/>
                    <a:pt x="887" y="1085"/>
                  </a:cubicBezTo>
                  <a:cubicBezTo>
                    <a:pt x="887" y="1839"/>
                    <a:pt x="887" y="1839"/>
                    <a:pt x="887" y="1839"/>
                  </a:cubicBezTo>
                  <a:cubicBezTo>
                    <a:pt x="887" y="1906"/>
                    <a:pt x="887" y="1906"/>
                    <a:pt x="887" y="1906"/>
                  </a:cubicBezTo>
                  <a:cubicBezTo>
                    <a:pt x="887" y="2723"/>
                    <a:pt x="887" y="2723"/>
                    <a:pt x="887" y="2723"/>
                  </a:cubicBezTo>
                  <a:cubicBezTo>
                    <a:pt x="887" y="2795"/>
                    <a:pt x="826" y="2854"/>
                    <a:pt x="751" y="2854"/>
                  </a:cubicBezTo>
                  <a:cubicBezTo>
                    <a:pt x="749" y="2854"/>
                    <a:pt x="749" y="2854"/>
                    <a:pt x="749" y="2854"/>
                  </a:cubicBezTo>
                  <a:cubicBezTo>
                    <a:pt x="675" y="2854"/>
                    <a:pt x="614" y="2795"/>
                    <a:pt x="614" y="2723"/>
                  </a:cubicBezTo>
                  <a:cubicBezTo>
                    <a:pt x="614" y="1925"/>
                    <a:pt x="614" y="1925"/>
                    <a:pt x="614" y="1925"/>
                  </a:cubicBezTo>
                  <a:cubicBezTo>
                    <a:pt x="614" y="1914"/>
                    <a:pt x="605" y="1906"/>
                    <a:pt x="595" y="1906"/>
                  </a:cubicBezTo>
                  <a:cubicBezTo>
                    <a:pt x="576" y="1906"/>
                    <a:pt x="576" y="1906"/>
                    <a:pt x="576" y="1906"/>
                  </a:cubicBezTo>
                  <a:cubicBezTo>
                    <a:pt x="565" y="1906"/>
                    <a:pt x="557" y="1914"/>
                    <a:pt x="557" y="1925"/>
                  </a:cubicBezTo>
                  <a:cubicBezTo>
                    <a:pt x="557" y="2723"/>
                    <a:pt x="557" y="2723"/>
                    <a:pt x="557" y="2723"/>
                  </a:cubicBezTo>
                  <a:cubicBezTo>
                    <a:pt x="557" y="2795"/>
                    <a:pt x="495" y="2854"/>
                    <a:pt x="421" y="2854"/>
                  </a:cubicBezTo>
                  <a:cubicBezTo>
                    <a:pt x="419" y="2854"/>
                    <a:pt x="419" y="2854"/>
                    <a:pt x="419" y="2854"/>
                  </a:cubicBezTo>
                  <a:cubicBezTo>
                    <a:pt x="344" y="2854"/>
                    <a:pt x="283" y="2795"/>
                    <a:pt x="283" y="2723"/>
                  </a:cubicBezTo>
                  <a:cubicBezTo>
                    <a:pt x="283" y="1906"/>
                    <a:pt x="283" y="1906"/>
                    <a:pt x="283" y="1906"/>
                  </a:cubicBezTo>
                  <a:cubicBezTo>
                    <a:pt x="283" y="1839"/>
                    <a:pt x="283" y="1839"/>
                    <a:pt x="283" y="1839"/>
                  </a:cubicBezTo>
                  <a:cubicBezTo>
                    <a:pt x="283" y="1103"/>
                    <a:pt x="283" y="1103"/>
                    <a:pt x="283" y="1103"/>
                  </a:cubicBezTo>
                  <a:cubicBezTo>
                    <a:pt x="283" y="1092"/>
                    <a:pt x="274" y="1084"/>
                    <a:pt x="263" y="1085"/>
                  </a:cubicBezTo>
                  <a:cubicBezTo>
                    <a:pt x="263" y="1085"/>
                    <a:pt x="263" y="1085"/>
                    <a:pt x="263" y="1085"/>
                  </a:cubicBezTo>
                  <a:cubicBezTo>
                    <a:pt x="253" y="1086"/>
                    <a:pt x="246" y="1094"/>
                    <a:pt x="246" y="1103"/>
                  </a:cubicBezTo>
                  <a:cubicBezTo>
                    <a:pt x="246" y="1712"/>
                    <a:pt x="246" y="1712"/>
                    <a:pt x="246" y="1712"/>
                  </a:cubicBezTo>
                  <a:cubicBezTo>
                    <a:pt x="246" y="1778"/>
                    <a:pt x="190" y="1830"/>
                    <a:pt x="123" y="1830"/>
                  </a:cubicBezTo>
                  <a:cubicBezTo>
                    <a:pt x="56" y="1830"/>
                    <a:pt x="0" y="1778"/>
                    <a:pt x="0" y="1712"/>
                  </a:cubicBezTo>
                  <a:cubicBezTo>
                    <a:pt x="0" y="1170"/>
                    <a:pt x="0" y="1170"/>
                    <a:pt x="0" y="1170"/>
                  </a:cubicBezTo>
                  <a:cubicBezTo>
                    <a:pt x="0" y="1024"/>
                    <a:pt x="0" y="1024"/>
                    <a:pt x="0" y="1024"/>
                  </a:cubicBezTo>
                  <a:cubicBezTo>
                    <a:pt x="0" y="736"/>
                    <a:pt x="0" y="736"/>
                    <a:pt x="0" y="736"/>
                  </a:cubicBezTo>
                  <a:cubicBezTo>
                    <a:pt x="0" y="726"/>
                    <a:pt x="9" y="717"/>
                    <a:pt x="19" y="717"/>
                  </a:cubicBezTo>
                  <a:lnTo>
                    <a:pt x="835" y="717"/>
                  </a:lnTo>
                  <a:close/>
                </a:path>
              </a:pathLst>
            </a:custGeom>
            <a:solidFill>
              <a:schemeClr val="bg1">
                <a:lumMod val="50000"/>
              </a:schemeClr>
            </a:solidFill>
            <a:ln>
              <a:noFill/>
            </a:ln>
          </p:spPr>
          <p:txBody>
            <a:bodyPr vert="horz" wrap="square" lIns="91440" tIns="45720" rIns="91440" bIns="45720" numCol="1" anchor="t" anchorCtr="0" compatLnSpc="1"/>
            <a:lstStyle/>
            <a:p>
              <a:endParaRPr lang="id-ID"/>
            </a:p>
          </p:txBody>
        </p:sp>
        <p:sp>
          <p:nvSpPr>
            <p:cNvPr id="13" name="Freeform 256"/>
            <p:cNvSpPr/>
            <p:nvPr/>
          </p:nvSpPr>
          <p:spPr bwMode="auto">
            <a:xfrm>
              <a:off x="6723732" y="3801144"/>
              <a:ext cx="604838" cy="327025"/>
            </a:xfrm>
            <a:custGeom>
              <a:avLst/>
              <a:gdLst>
                <a:gd name="T0" fmla="*/ 1 w 535"/>
                <a:gd name="T1" fmla="*/ 0 h 290"/>
                <a:gd name="T2" fmla="*/ 0 w 535"/>
                <a:gd name="T3" fmla="*/ 22 h 290"/>
                <a:gd name="T4" fmla="*/ 267 w 535"/>
                <a:gd name="T5" fmla="*/ 290 h 290"/>
                <a:gd name="T6" fmla="*/ 535 w 535"/>
                <a:gd name="T7" fmla="*/ 22 h 290"/>
                <a:gd name="T8" fmla="*/ 534 w 535"/>
                <a:gd name="T9" fmla="*/ 0 h 290"/>
                <a:gd name="T10" fmla="*/ 1 w 535"/>
                <a:gd name="T11" fmla="*/ 0 h 290"/>
              </a:gdLst>
              <a:ahLst/>
              <a:cxnLst>
                <a:cxn ang="0">
                  <a:pos x="T0" y="T1"/>
                </a:cxn>
                <a:cxn ang="0">
                  <a:pos x="T2" y="T3"/>
                </a:cxn>
                <a:cxn ang="0">
                  <a:pos x="T4" y="T5"/>
                </a:cxn>
                <a:cxn ang="0">
                  <a:pos x="T6" y="T7"/>
                </a:cxn>
                <a:cxn ang="0">
                  <a:pos x="T8" y="T9"/>
                </a:cxn>
                <a:cxn ang="0">
                  <a:pos x="T10" y="T11"/>
                </a:cxn>
              </a:cxnLst>
              <a:rect l="0" t="0" r="r" b="b"/>
              <a:pathLst>
                <a:path w="535" h="290">
                  <a:moveTo>
                    <a:pt x="1" y="0"/>
                  </a:moveTo>
                  <a:cubicBezTo>
                    <a:pt x="0" y="7"/>
                    <a:pt x="0" y="15"/>
                    <a:pt x="0" y="22"/>
                  </a:cubicBezTo>
                  <a:cubicBezTo>
                    <a:pt x="0" y="170"/>
                    <a:pt x="120" y="290"/>
                    <a:pt x="267" y="290"/>
                  </a:cubicBezTo>
                  <a:cubicBezTo>
                    <a:pt x="415" y="290"/>
                    <a:pt x="535" y="170"/>
                    <a:pt x="535" y="22"/>
                  </a:cubicBezTo>
                  <a:cubicBezTo>
                    <a:pt x="535" y="15"/>
                    <a:pt x="534" y="7"/>
                    <a:pt x="534" y="0"/>
                  </a:cubicBezTo>
                  <a:lnTo>
                    <a:pt x="1" y="0"/>
                  </a:lnTo>
                  <a:close/>
                </a:path>
              </a:pathLst>
            </a:custGeom>
            <a:solidFill>
              <a:schemeClr val="bg1">
                <a:lumMod val="50000"/>
              </a:schemeClr>
            </a:solidFill>
            <a:ln>
              <a:noFill/>
            </a:ln>
          </p:spPr>
          <p:txBody>
            <a:bodyPr vert="horz" wrap="square" lIns="91440" tIns="45720" rIns="91440" bIns="45720" numCol="1" anchor="t" anchorCtr="0" compatLnSpc="1"/>
            <a:lstStyle/>
            <a:p>
              <a:endParaRPr lang="id-ID"/>
            </a:p>
          </p:txBody>
        </p:sp>
      </p:grpSp>
    </p:spTree>
    <p:extLst>
      <p:ext uri="{BB962C8B-B14F-4D97-AF65-F5344CB8AC3E}">
        <p14:creationId xmlns:p14="http://schemas.microsoft.com/office/powerpoint/2010/main" val="7800272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740908" cy="338554"/>
          </a:xfrm>
          <a:prstGeom prst="rect">
            <a:avLst/>
          </a:prstGeom>
        </p:spPr>
        <p:txBody>
          <a:bodyPr wrap="none">
            <a:spAutoFit/>
          </a:bodyPr>
          <a:lstStyle/>
          <a:p>
            <a:r>
              <a:rPr lang="en-US" sz="1600" dirty="0" smtClean="0">
                <a:solidFill>
                  <a:srgbClr val="646464"/>
                </a:solidFill>
                <a:latin typeface="Raleway" panose="020B0003030101060003" pitchFamily="34" charset="0"/>
              </a:rPr>
              <a:t>U</a:t>
            </a:r>
            <a:r>
              <a:rPr lang="en-US" altLang="zh-CN" sz="1600" dirty="0" smtClean="0">
                <a:solidFill>
                  <a:srgbClr val="646464"/>
                </a:solidFill>
                <a:latin typeface="Raleway" panose="020B0003030101060003" pitchFamily="34" charset="0"/>
              </a:rPr>
              <a:t>pdate</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区间更新</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 name="TextBox 8"/>
          <p:cNvSpPr txBox="1"/>
          <p:nvPr/>
        </p:nvSpPr>
        <p:spPr>
          <a:xfrm>
            <a:off x="777034" y="1493414"/>
            <a:ext cx="2879314" cy="461665"/>
          </a:xfrm>
          <a:prstGeom prst="rect">
            <a:avLst/>
          </a:prstGeom>
          <a:noFill/>
        </p:spPr>
        <p:txBody>
          <a:bodyPr wrap="none" rtlCol="0">
            <a:spAutoFit/>
          </a:bodyPr>
          <a:lstStyle/>
          <a:p>
            <a:r>
              <a:rPr lang="zh-CN" altLang="en-US" sz="2400" dirty="0">
                <a:solidFill>
                  <a:srgbClr val="4B4B4B"/>
                </a:solidFill>
                <a:latin typeface="微软雅黑" panose="020B0503020204020204" pitchFamily="34" charset="-122"/>
                <a:ea typeface="微软雅黑" panose="020B0503020204020204" pitchFamily="34" charset="-122"/>
              </a:rPr>
              <a:t>延迟标记</a:t>
            </a:r>
            <a:r>
              <a:rPr lang="en-US" altLang="zh-CN" sz="2400" dirty="0">
                <a:solidFill>
                  <a:srgbClr val="4B4B4B"/>
                </a:solidFill>
                <a:latin typeface="微软雅黑" panose="020B0503020204020204" pitchFamily="34" charset="-122"/>
                <a:ea typeface="微软雅黑" panose="020B0503020204020204" pitchFamily="34" charset="-122"/>
              </a:rPr>
              <a:t>(Lazy</a:t>
            </a:r>
            <a:r>
              <a:rPr lang="zh-CN" altLang="en-US" sz="2400" dirty="0">
                <a:solidFill>
                  <a:srgbClr val="4B4B4B"/>
                </a:solidFill>
                <a:latin typeface="微软雅黑" panose="020B0503020204020204" pitchFamily="34" charset="-122"/>
                <a:ea typeface="微软雅黑" panose="020B0503020204020204" pitchFamily="34" charset="-122"/>
              </a:rPr>
              <a:t>思想</a:t>
            </a:r>
            <a:r>
              <a:rPr lang="en-US" altLang="zh-CN" sz="2400" dirty="0">
                <a:solidFill>
                  <a:srgbClr val="4B4B4B"/>
                </a:solidFill>
                <a:latin typeface="微软雅黑" panose="020B0503020204020204" pitchFamily="34" charset="-122"/>
                <a:ea typeface="微软雅黑" panose="020B0503020204020204" pitchFamily="34" charset="-122"/>
              </a:rPr>
              <a:t>)</a:t>
            </a:r>
            <a:endParaRPr lang="id-ID" sz="2400" dirty="0">
              <a:solidFill>
                <a:srgbClr val="4B4B4B"/>
              </a:solidFill>
              <a:latin typeface="微软雅黑" panose="020B0503020204020204" pitchFamily="34" charset="-122"/>
              <a:ea typeface="微软雅黑" panose="020B0503020204020204" pitchFamily="34" charset="-122"/>
            </a:endParaRPr>
          </a:p>
        </p:txBody>
      </p:sp>
      <p:grpSp>
        <p:nvGrpSpPr>
          <p:cNvPr id="66" name="组合 65"/>
          <p:cNvGrpSpPr/>
          <p:nvPr/>
        </p:nvGrpSpPr>
        <p:grpSpPr>
          <a:xfrm>
            <a:off x="3258185" y="1196566"/>
            <a:ext cx="7054769" cy="4316716"/>
            <a:chOff x="2550604" y="671484"/>
            <a:chExt cx="7054769" cy="4316716"/>
          </a:xfrm>
        </p:grpSpPr>
        <p:sp>
          <p:nvSpPr>
            <p:cNvPr id="67" name="椭圆 66"/>
            <p:cNvSpPr/>
            <p:nvPr/>
          </p:nvSpPr>
          <p:spPr>
            <a:xfrm>
              <a:off x="5600003" y="671484"/>
              <a:ext cx="515389" cy="515389"/>
            </a:xfrm>
            <a:prstGeom prst="ellipse">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970708" y="1929478"/>
              <a:ext cx="515389" cy="515389"/>
            </a:xfrm>
            <a:prstGeom prst="ellipse">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7226400" y="1935822"/>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122813" y="2969920"/>
              <a:ext cx="515389" cy="515389"/>
            </a:xfrm>
            <a:prstGeom prst="ellipse">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71" name="椭圆 70"/>
            <p:cNvSpPr/>
            <p:nvPr/>
          </p:nvSpPr>
          <p:spPr>
            <a:xfrm>
              <a:off x="4821600" y="2969920"/>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376800" y="2969920"/>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8077202" y="2969920"/>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607424" y="4029824"/>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3638197" y="4029823"/>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6891600" y="4029825"/>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5862000" y="4029822"/>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文本框 77"/>
            <p:cNvSpPr txBox="1"/>
            <p:nvPr/>
          </p:nvSpPr>
          <p:spPr>
            <a:xfrm>
              <a:off x="6141718" y="744512"/>
              <a:ext cx="872422" cy="369332"/>
            </a:xfrm>
            <a:prstGeom prst="rect">
              <a:avLst/>
            </a:prstGeom>
            <a:noFill/>
            <a:ln>
              <a:noFill/>
            </a:ln>
          </p:spPr>
          <p:txBody>
            <a:bodyPr wrap="square" rtlCol="0">
              <a:noAutofit/>
            </a:bodyPr>
            <a:lstStyle/>
            <a:p>
              <a:r>
                <a:rPr lang="en-US" altLang="zh-CN" dirty="0" smtClean="0"/>
                <a:t>[1,6]</a:t>
              </a:r>
              <a:endParaRPr lang="zh-CN" altLang="en-US" dirty="0"/>
            </a:p>
          </p:txBody>
        </p:sp>
        <p:sp>
          <p:nvSpPr>
            <p:cNvPr id="79" name="文本框 78"/>
            <p:cNvSpPr txBox="1"/>
            <p:nvPr/>
          </p:nvSpPr>
          <p:spPr>
            <a:xfrm>
              <a:off x="4486097" y="1981140"/>
              <a:ext cx="765688" cy="369332"/>
            </a:xfrm>
            <a:prstGeom prst="rect">
              <a:avLst/>
            </a:prstGeom>
            <a:noFill/>
            <a:ln>
              <a:noFill/>
            </a:ln>
          </p:spPr>
          <p:txBody>
            <a:bodyPr wrap="square" rtlCol="0">
              <a:noAutofit/>
            </a:bodyPr>
            <a:lstStyle/>
            <a:p>
              <a:r>
                <a:rPr lang="en-US" altLang="zh-CN" dirty="0" smtClean="0"/>
                <a:t>[1,3]</a:t>
              </a:r>
              <a:endParaRPr lang="zh-CN" altLang="en-US" dirty="0"/>
            </a:p>
          </p:txBody>
        </p:sp>
        <p:sp>
          <p:nvSpPr>
            <p:cNvPr id="80" name="文本框 23"/>
            <p:cNvSpPr txBox="1"/>
            <p:nvPr/>
          </p:nvSpPr>
          <p:spPr>
            <a:xfrm>
              <a:off x="7793180" y="2002506"/>
              <a:ext cx="983125"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[4,6]</a:t>
              </a:r>
              <a:endParaRPr lang="zh-CN" altLang="en-US" dirty="0"/>
            </a:p>
          </p:txBody>
        </p:sp>
        <p:sp>
          <p:nvSpPr>
            <p:cNvPr id="81" name="文本框 23"/>
            <p:cNvSpPr txBox="1"/>
            <p:nvPr/>
          </p:nvSpPr>
          <p:spPr>
            <a:xfrm>
              <a:off x="3638197" y="3015678"/>
              <a:ext cx="810842"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[1,2]</a:t>
              </a:r>
              <a:endParaRPr lang="zh-CN" altLang="en-US" dirty="0"/>
            </a:p>
          </p:txBody>
        </p:sp>
        <p:sp>
          <p:nvSpPr>
            <p:cNvPr id="82" name="文本框 23"/>
            <p:cNvSpPr txBox="1"/>
            <p:nvPr/>
          </p:nvSpPr>
          <p:spPr>
            <a:xfrm>
              <a:off x="5321041" y="3042948"/>
              <a:ext cx="850112"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[3,3]</a:t>
              </a:r>
              <a:endParaRPr lang="zh-CN" altLang="en-US" dirty="0"/>
            </a:p>
          </p:txBody>
        </p:sp>
        <p:sp>
          <p:nvSpPr>
            <p:cNvPr id="83" name="文本框 23"/>
            <p:cNvSpPr txBox="1"/>
            <p:nvPr/>
          </p:nvSpPr>
          <p:spPr>
            <a:xfrm>
              <a:off x="6888475" y="3013836"/>
              <a:ext cx="954899"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[4,5]</a:t>
              </a:r>
              <a:endParaRPr lang="zh-CN" altLang="en-US" dirty="0"/>
            </a:p>
          </p:txBody>
        </p:sp>
        <p:sp>
          <p:nvSpPr>
            <p:cNvPr id="84" name="文本框 23"/>
            <p:cNvSpPr txBox="1"/>
            <p:nvPr/>
          </p:nvSpPr>
          <p:spPr>
            <a:xfrm>
              <a:off x="8593968" y="3042948"/>
              <a:ext cx="1011405"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[5,5]</a:t>
              </a:r>
              <a:endParaRPr lang="zh-CN" altLang="en-US" dirty="0"/>
            </a:p>
          </p:txBody>
        </p:sp>
        <p:sp>
          <p:nvSpPr>
            <p:cNvPr id="85" name="文本框 23"/>
            <p:cNvSpPr txBox="1"/>
            <p:nvPr/>
          </p:nvSpPr>
          <p:spPr>
            <a:xfrm>
              <a:off x="2550604" y="4590353"/>
              <a:ext cx="833696"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[1,1]</a:t>
              </a:r>
              <a:endParaRPr lang="zh-CN" altLang="en-US" dirty="0"/>
            </a:p>
          </p:txBody>
        </p:sp>
        <p:sp>
          <p:nvSpPr>
            <p:cNvPr id="86" name="文本框 23"/>
            <p:cNvSpPr txBox="1"/>
            <p:nvPr/>
          </p:nvSpPr>
          <p:spPr>
            <a:xfrm>
              <a:off x="3611869" y="4590353"/>
              <a:ext cx="982313"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[2,2]</a:t>
              </a:r>
              <a:endParaRPr lang="zh-CN" altLang="en-US" dirty="0"/>
            </a:p>
          </p:txBody>
        </p:sp>
        <p:sp>
          <p:nvSpPr>
            <p:cNvPr id="87" name="文本框 23"/>
            <p:cNvSpPr txBox="1"/>
            <p:nvPr/>
          </p:nvSpPr>
          <p:spPr>
            <a:xfrm>
              <a:off x="5857695" y="4618868"/>
              <a:ext cx="883253"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[4,4]</a:t>
              </a:r>
              <a:endParaRPr lang="zh-CN" altLang="en-US" dirty="0"/>
            </a:p>
          </p:txBody>
        </p:sp>
        <p:sp>
          <p:nvSpPr>
            <p:cNvPr id="88" name="文本框 23"/>
            <p:cNvSpPr txBox="1"/>
            <p:nvPr/>
          </p:nvSpPr>
          <p:spPr>
            <a:xfrm>
              <a:off x="6888473" y="4618868"/>
              <a:ext cx="954901"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[5,5]</a:t>
              </a:r>
              <a:endParaRPr lang="zh-CN" altLang="en-US" dirty="0"/>
            </a:p>
          </p:txBody>
        </p:sp>
        <p:cxnSp>
          <p:nvCxnSpPr>
            <p:cNvPr id="89" name="直接连接符 88"/>
            <p:cNvCxnSpPr>
              <a:stCxn id="67" idx="3"/>
              <a:endCxn id="68" idx="7"/>
            </p:cNvCxnSpPr>
            <p:nvPr/>
          </p:nvCxnSpPr>
          <p:spPr>
            <a:xfrm flipH="1">
              <a:off x="4410620" y="1111396"/>
              <a:ext cx="1264860" cy="893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67" idx="5"/>
              <a:endCxn id="69" idx="1"/>
            </p:cNvCxnSpPr>
            <p:nvPr/>
          </p:nvCxnSpPr>
          <p:spPr>
            <a:xfrm>
              <a:off x="6039915" y="1111396"/>
              <a:ext cx="1261962" cy="899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68" idx="3"/>
              <a:endCxn id="70" idx="7"/>
            </p:cNvCxnSpPr>
            <p:nvPr/>
          </p:nvCxnSpPr>
          <p:spPr>
            <a:xfrm flipH="1">
              <a:off x="3562725" y="2369390"/>
              <a:ext cx="483460" cy="676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70" idx="3"/>
              <a:endCxn id="74" idx="0"/>
            </p:cNvCxnSpPr>
            <p:nvPr/>
          </p:nvCxnSpPr>
          <p:spPr>
            <a:xfrm flipH="1">
              <a:off x="2865119" y="3409832"/>
              <a:ext cx="333171" cy="6199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70" idx="5"/>
              <a:endCxn id="75" idx="0"/>
            </p:cNvCxnSpPr>
            <p:nvPr/>
          </p:nvCxnSpPr>
          <p:spPr>
            <a:xfrm>
              <a:off x="3562725" y="3409832"/>
              <a:ext cx="333167" cy="619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68" idx="5"/>
              <a:endCxn id="71" idx="1"/>
            </p:cNvCxnSpPr>
            <p:nvPr/>
          </p:nvCxnSpPr>
          <p:spPr>
            <a:xfrm>
              <a:off x="4410620" y="2369390"/>
              <a:ext cx="486457" cy="676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72" idx="3"/>
              <a:endCxn id="77" idx="0"/>
            </p:cNvCxnSpPr>
            <p:nvPr/>
          </p:nvCxnSpPr>
          <p:spPr>
            <a:xfrm flipH="1">
              <a:off x="6119695" y="3409832"/>
              <a:ext cx="332582" cy="619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69" idx="3"/>
              <a:endCxn id="72" idx="7"/>
            </p:cNvCxnSpPr>
            <p:nvPr/>
          </p:nvCxnSpPr>
          <p:spPr>
            <a:xfrm flipH="1">
              <a:off x="6816712" y="2375734"/>
              <a:ext cx="485165" cy="669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72" idx="5"/>
              <a:endCxn id="76" idx="0"/>
            </p:cNvCxnSpPr>
            <p:nvPr/>
          </p:nvCxnSpPr>
          <p:spPr>
            <a:xfrm>
              <a:off x="6816712" y="3409832"/>
              <a:ext cx="332583" cy="619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69" idx="5"/>
              <a:endCxn id="73" idx="1"/>
            </p:cNvCxnSpPr>
            <p:nvPr/>
          </p:nvCxnSpPr>
          <p:spPr>
            <a:xfrm>
              <a:off x="7666312" y="2375734"/>
              <a:ext cx="486367" cy="669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4936196" y="3035550"/>
              <a:ext cx="213707" cy="369332"/>
            </a:xfrm>
            <a:prstGeom prst="rect">
              <a:avLst/>
            </a:prstGeom>
            <a:noFill/>
          </p:spPr>
          <p:txBody>
            <a:bodyPr wrap="square" rtlCol="0">
              <a:spAutoFit/>
            </a:bodyPr>
            <a:lstStyle/>
            <a:p>
              <a:r>
                <a:rPr lang="en-US" altLang="zh-CN" dirty="0" smtClean="0"/>
                <a:t>4</a:t>
              </a:r>
              <a:endParaRPr lang="zh-CN" altLang="en-US" dirty="0"/>
            </a:p>
          </p:txBody>
        </p:sp>
        <p:sp>
          <p:nvSpPr>
            <p:cNvPr id="100" name="文本框 99"/>
            <p:cNvSpPr txBox="1"/>
            <p:nvPr/>
          </p:nvSpPr>
          <p:spPr>
            <a:xfrm>
              <a:off x="5964029" y="4100402"/>
              <a:ext cx="213707" cy="369332"/>
            </a:xfrm>
            <a:prstGeom prst="rect">
              <a:avLst/>
            </a:prstGeom>
            <a:noFill/>
          </p:spPr>
          <p:txBody>
            <a:bodyPr wrap="square" rtlCol="0">
              <a:spAutoFit/>
            </a:bodyPr>
            <a:lstStyle/>
            <a:p>
              <a:r>
                <a:rPr lang="en-US" altLang="zh-CN" dirty="0" smtClean="0"/>
                <a:t>7</a:t>
              </a:r>
              <a:endParaRPr lang="zh-CN" altLang="en-US" dirty="0"/>
            </a:p>
          </p:txBody>
        </p:sp>
        <p:sp>
          <p:nvSpPr>
            <p:cNvPr id="101" name="文本框 100"/>
            <p:cNvSpPr txBox="1"/>
            <p:nvPr/>
          </p:nvSpPr>
          <p:spPr>
            <a:xfrm>
              <a:off x="7017707" y="4102850"/>
              <a:ext cx="213707" cy="369332"/>
            </a:xfrm>
            <a:prstGeom prst="rect">
              <a:avLst/>
            </a:prstGeom>
            <a:noFill/>
          </p:spPr>
          <p:txBody>
            <a:bodyPr wrap="square" rtlCol="0">
              <a:spAutoFit/>
            </a:bodyPr>
            <a:lstStyle/>
            <a:p>
              <a:r>
                <a:rPr lang="en-US" altLang="zh-CN" dirty="0"/>
                <a:t>1</a:t>
              </a:r>
              <a:endParaRPr lang="zh-CN" altLang="en-US" dirty="0"/>
            </a:p>
          </p:txBody>
        </p:sp>
        <p:sp>
          <p:nvSpPr>
            <p:cNvPr id="102" name="文本框 101"/>
            <p:cNvSpPr txBox="1"/>
            <p:nvPr/>
          </p:nvSpPr>
          <p:spPr>
            <a:xfrm>
              <a:off x="8204679" y="3042948"/>
              <a:ext cx="213707" cy="369332"/>
            </a:xfrm>
            <a:prstGeom prst="rect">
              <a:avLst/>
            </a:prstGeom>
            <a:noFill/>
          </p:spPr>
          <p:txBody>
            <a:bodyPr wrap="square" rtlCol="0">
              <a:spAutoFit/>
            </a:bodyPr>
            <a:lstStyle/>
            <a:p>
              <a:r>
                <a:rPr lang="en-US" altLang="zh-CN" dirty="0" smtClean="0"/>
                <a:t>6</a:t>
              </a:r>
              <a:endParaRPr lang="zh-CN" altLang="en-US" dirty="0"/>
            </a:p>
          </p:txBody>
        </p:sp>
        <p:sp>
          <p:nvSpPr>
            <p:cNvPr id="103" name="文本框 102"/>
            <p:cNvSpPr txBox="1"/>
            <p:nvPr/>
          </p:nvSpPr>
          <p:spPr>
            <a:xfrm>
              <a:off x="6504277" y="3033221"/>
              <a:ext cx="213707" cy="369332"/>
            </a:xfrm>
            <a:prstGeom prst="rect">
              <a:avLst/>
            </a:prstGeom>
            <a:noFill/>
          </p:spPr>
          <p:txBody>
            <a:bodyPr wrap="square" rtlCol="0">
              <a:spAutoFit/>
            </a:bodyPr>
            <a:lstStyle/>
            <a:p>
              <a:r>
                <a:rPr lang="en-US" altLang="zh-CN" dirty="0"/>
                <a:t>1</a:t>
              </a:r>
              <a:endParaRPr lang="zh-CN" altLang="en-US" dirty="0"/>
            </a:p>
          </p:txBody>
        </p:sp>
        <p:sp>
          <p:nvSpPr>
            <p:cNvPr id="104" name="文本框 78"/>
            <p:cNvSpPr txBox="1"/>
            <p:nvPr/>
          </p:nvSpPr>
          <p:spPr>
            <a:xfrm>
              <a:off x="7353269" y="1994581"/>
              <a:ext cx="21370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a:t>
              </a:r>
              <a:endParaRPr lang="zh-CN" altLang="en-US" dirty="0"/>
            </a:p>
          </p:txBody>
        </p:sp>
        <p:sp>
          <p:nvSpPr>
            <p:cNvPr id="105" name="文本框 78"/>
            <p:cNvSpPr txBox="1"/>
            <p:nvPr/>
          </p:nvSpPr>
          <p:spPr>
            <a:xfrm>
              <a:off x="5706192" y="742064"/>
              <a:ext cx="21370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a:t>
              </a:r>
              <a:endParaRPr lang="zh-CN" altLang="en-US" dirty="0"/>
            </a:p>
          </p:txBody>
        </p:sp>
      </p:grpSp>
      <p:sp>
        <p:nvSpPr>
          <p:cNvPr id="106" name="文本框 105"/>
          <p:cNvSpPr txBox="1"/>
          <p:nvPr/>
        </p:nvSpPr>
        <p:spPr>
          <a:xfrm>
            <a:off x="3421599" y="4616650"/>
            <a:ext cx="257954" cy="369332"/>
          </a:xfrm>
          <a:prstGeom prst="rect">
            <a:avLst/>
          </a:prstGeom>
          <a:noFill/>
        </p:spPr>
        <p:txBody>
          <a:bodyPr wrap="square" rtlCol="0">
            <a:spAutoFit/>
          </a:bodyPr>
          <a:lstStyle/>
          <a:p>
            <a:r>
              <a:rPr lang="en-US" altLang="zh-CN" dirty="0" smtClean="0"/>
              <a:t>5</a:t>
            </a:r>
            <a:endParaRPr lang="zh-CN" altLang="en-US" dirty="0"/>
          </a:p>
        </p:txBody>
      </p:sp>
      <p:sp>
        <p:nvSpPr>
          <p:cNvPr id="107" name="文本框 106"/>
          <p:cNvSpPr txBox="1"/>
          <p:nvPr/>
        </p:nvSpPr>
        <p:spPr>
          <a:xfrm>
            <a:off x="4470893" y="4616650"/>
            <a:ext cx="213707" cy="369332"/>
          </a:xfrm>
          <a:prstGeom prst="rect">
            <a:avLst/>
          </a:prstGeom>
          <a:noFill/>
        </p:spPr>
        <p:txBody>
          <a:bodyPr wrap="square" rtlCol="0">
            <a:spAutoFit/>
          </a:bodyPr>
          <a:lstStyle/>
          <a:p>
            <a:r>
              <a:rPr lang="en-US" altLang="zh-CN" dirty="0" smtClean="0"/>
              <a:t>2</a:t>
            </a:r>
            <a:endParaRPr lang="zh-CN" altLang="en-US" dirty="0"/>
          </a:p>
        </p:txBody>
      </p:sp>
      <p:sp>
        <p:nvSpPr>
          <p:cNvPr id="108" name="文本框 107"/>
          <p:cNvSpPr txBox="1"/>
          <p:nvPr/>
        </p:nvSpPr>
        <p:spPr>
          <a:xfrm>
            <a:off x="3954570" y="3558303"/>
            <a:ext cx="213707" cy="369332"/>
          </a:xfrm>
          <a:prstGeom prst="rect">
            <a:avLst/>
          </a:prstGeom>
          <a:noFill/>
        </p:spPr>
        <p:txBody>
          <a:bodyPr wrap="square" rtlCol="0">
            <a:spAutoFit/>
          </a:bodyPr>
          <a:lstStyle/>
          <a:p>
            <a:r>
              <a:rPr lang="en-US" altLang="zh-CN" dirty="0" smtClean="0"/>
              <a:t>2</a:t>
            </a:r>
            <a:endParaRPr lang="zh-CN" altLang="en-US" dirty="0"/>
          </a:p>
        </p:txBody>
      </p:sp>
      <p:sp>
        <p:nvSpPr>
          <p:cNvPr id="109" name="文本框 108"/>
          <p:cNvSpPr txBox="1"/>
          <p:nvPr/>
        </p:nvSpPr>
        <p:spPr>
          <a:xfrm>
            <a:off x="4789282" y="2517087"/>
            <a:ext cx="213707" cy="369332"/>
          </a:xfrm>
          <a:prstGeom prst="rect">
            <a:avLst/>
          </a:prstGeom>
          <a:noFill/>
        </p:spPr>
        <p:txBody>
          <a:bodyPr wrap="square" rtlCol="0">
            <a:spAutoFit/>
          </a:bodyPr>
          <a:lstStyle/>
          <a:p>
            <a:r>
              <a:rPr lang="en-US" altLang="zh-CN" dirty="0" smtClean="0"/>
              <a:t>2</a:t>
            </a:r>
            <a:endParaRPr lang="zh-CN" altLang="en-US" dirty="0"/>
          </a:p>
        </p:txBody>
      </p:sp>
      <p:sp>
        <p:nvSpPr>
          <p:cNvPr id="110" name="文本框 109"/>
          <p:cNvSpPr txBox="1"/>
          <p:nvPr/>
        </p:nvSpPr>
        <p:spPr>
          <a:xfrm>
            <a:off x="3947704" y="3558303"/>
            <a:ext cx="213707" cy="369332"/>
          </a:xfrm>
          <a:prstGeom prst="rect">
            <a:avLst/>
          </a:prstGeom>
          <a:noFill/>
        </p:spPr>
        <p:txBody>
          <a:bodyPr wrap="square" rtlCol="0">
            <a:spAutoFit/>
          </a:bodyPr>
          <a:lstStyle/>
          <a:p>
            <a:r>
              <a:rPr lang="en-US" altLang="zh-CN" dirty="0" smtClean="0"/>
              <a:t>3</a:t>
            </a:r>
            <a:endParaRPr lang="zh-CN" altLang="en-US" dirty="0"/>
          </a:p>
        </p:txBody>
      </p:sp>
      <p:sp>
        <p:nvSpPr>
          <p:cNvPr id="111" name="文本框 110"/>
          <p:cNvSpPr txBox="1"/>
          <p:nvPr/>
        </p:nvSpPr>
        <p:spPr>
          <a:xfrm>
            <a:off x="4797753" y="2507563"/>
            <a:ext cx="213707" cy="369332"/>
          </a:xfrm>
          <a:prstGeom prst="rect">
            <a:avLst/>
          </a:prstGeom>
          <a:noFill/>
        </p:spPr>
        <p:txBody>
          <a:bodyPr wrap="square" rtlCol="0">
            <a:spAutoFit/>
          </a:bodyPr>
          <a:lstStyle/>
          <a:p>
            <a:r>
              <a:rPr lang="en-US" altLang="zh-CN" dirty="0" smtClean="0"/>
              <a:t>3</a:t>
            </a:r>
            <a:endParaRPr lang="zh-CN" altLang="en-US" dirty="0"/>
          </a:p>
        </p:txBody>
      </p:sp>
      <p:cxnSp>
        <p:nvCxnSpPr>
          <p:cNvPr id="112" name="直接箭头连接符 111"/>
          <p:cNvCxnSpPr/>
          <p:nvPr/>
        </p:nvCxnSpPr>
        <p:spPr>
          <a:xfrm flipH="1">
            <a:off x="5184452" y="1657335"/>
            <a:ext cx="1020623" cy="717404"/>
          </a:xfrm>
          <a:prstGeom prst="straightConnector1">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H="1">
            <a:off x="4261080" y="2896411"/>
            <a:ext cx="359492" cy="5044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4362620" y="3926041"/>
            <a:ext cx="333167" cy="619991"/>
          </a:xfrm>
          <a:prstGeom prst="line">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2962217" y="3547465"/>
            <a:ext cx="854430" cy="369332"/>
          </a:xfrm>
          <a:prstGeom prst="rect">
            <a:avLst/>
          </a:prstGeom>
          <a:noFill/>
        </p:spPr>
        <p:txBody>
          <a:bodyPr wrap="square" rtlCol="0">
            <a:spAutoFit/>
          </a:bodyPr>
          <a:lstStyle/>
          <a:p>
            <a:r>
              <a:rPr lang="en-US" altLang="zh-CN" dirty="0" smtClean="0">
                <a:solidFill>
                  <a:srgbClr val="FF0000"/>
                </a:solidFill>
              </a:rPr>
              <a:t>Lazy: 1</a:t>
            </a:r>
            <a:endParaRPr lang="zh-CN" altLang="en-US" dirty="0">
              <a:solidFill>
                <a:srgbClr val="FF0000"/>
              </a:solidFill>
            </a:endParaRPr>
          </a:p>
        </p:txBody>
      </p:sp>
      <p:sp>
        <p:nvSpPr>
          <p:cNvPr id="116" name="文本框 115"/>
          <p:cNvSpPr txBox="1"/>
          <p:nvPr/>
        </p:nvSpPr>
        <p:spPr>
          <a:xfrm>
            <a:off x="4462254" y="4625484"/>
            <a:ext cx="213707" cy="369332"/>
          </a:xfrm>
          <a:prstGeom prst="rect">
            <a:avLst/>
          </a:prstGeom>
          <a:noFill/>
        </p:spPr>
        <p:txBody>
          <a:bodyPr wrap="square" rtlCol="0">
            <a:spAutoFit/>
          </a:bodyPr>
          <a:lstStyle/>
          <a:p>
            <a:r>
              <a:rPr lang="en-US" altLang="zh-CN" dirty="0" smtClean="0"/>
              <a:t>3</a:t>
            </a:r>
            <a:endParaRPr lang="zh-CN" altLang="en-US" dirty="0"/>
          </a:p>
        </p:txBody>
      </p:sp>
      <p:sp>
        <p:nvSpPr>
          <p:cNvPr id="117" name="文本框 116"/>
          <p:cNvSpPr txBox="1"/>
          <p:nvPr/>
        </p:nvSpPr>
        <p:spPr>
          <a:xfrm>
            <a:off x="3433023" y="4614737"/>
            <a:ext cx="213707" cy="369332"/>
          </a:xfrm>
          <a:prstGeom prst="rect">
            <a:avLst/>
          </a:prstGeom>
          <a:noFill/>
        </p:spPr>
        <p:txBody>
          <a:bodyPr wrap="square" rtlCol="0">
            <a:spAutoFit/>
          </a:bodyPr>
          <a:lstStyle/>
          <a:p>
            <a:r>
              <a:rPr lang="en-US" altLang="zh-CN" dirty="0" smtClean="0"/>
              <a:t>6</a:t>
            </a:r>
            <a:endParaRPr lang="zh-CN" altLang="en-US" dirty="0"/>
          </a:p>
        </p:txBody>
      </p:sp>
    </p:spTree>
    <p:extLst>
      <p:ext uri="{BB962C8B-B14F-4D97-AF65-F5344CB8AC3E}">
        <p14:creationId xmlns:p14="http://schemas.microsoft.com/office/powerpoint/2010/main" val="28975288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500"/>
                                        <p:tgtEl>
                                          <p:spTgt spid="108"/>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500"/>
                                        <p:tgtEl>
                                          <p:spTgt spid="10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108"/>
                                        </p:tgtEl>
                                      </p:cBhvr>
                                    </p:animEffect>
                                    <p:set>
                                      <p:cBhvr>
                                        <p:cTn id="36" dur="1" fill="hold">
                                          <p:stCondLst>
                                            <p:cond delay="499"/>
                                          </p:stCondLst>
                                        </p:cTn>
                                        <p:tgtEl>
                                          <p:spTgt spid="10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0"/>
                                        </p:tgtEl>
                                        <p:attrNameLst>
                                          <p:attrName>style.visibility</p:attrName>
                                        </p:attrNameLst>
                                      </p:cBhvr>
                                      <p:to>
                                        <p:strVal val="visible"/>
                                      </p:to>
                                    </p:set>
                                    <p:animEffect transition="in" filter="fade">
                                      <p:cBhvr>
                                        <p:cTn id="41" dur="500"/>
                                        <p:tgtEl>
                                          <p:spTgt spid="110"/>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15"/>
                                        </p:tgtEl>
                                        <p:attrNameLst>
                                          <p:attrName>style.visibility</p:attrName>
                                        </p:attrNameLst>
                                      </p:cBhvr>
                                      <p:to>
                                        <p:strVal val="visible"/>
                                      </p:to>
                                    </p:set>
                                    <p:animEffect transition="in" filter="randombar(horizontal)">
                                      <p:cBhvr>
                                        <p:cTn id="46" dur="500"/>
                                        <p:tgtEl>
                                          <p:spTgt spid="1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109"/>
                                        </p:tgtEl>
                                      </p:cBhvr>
                                    </p:animEffect>
                                    <p:set>
                                      <p:cBhvr>
                                        <p:cTn id="51" dur="1" fill="hold">
                                          <p:stCondLst>
                                            <p:cond delay="499"/>
                                          </p:stCondLst>
                                        </p:cTn>
                                        <p:tgtEl>
                                          <p:spTgt spid="109"/>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fade">
                                      <p:cBhvr>
                                        <p:cTn id="56" dur="500"/>
                                        <p:tgtEl>
                                          <p:spTgt spid="11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12"/>
                                        </p:tgtEl>
                                        <p:attrNameLst>
                                          <p:attrName>style.visibility</p:attrName>
                                        </p:attrNameLst>
                                      </p:cBhvr>
                                      <p:to>
                                        <p:strVal val="visible"/>
                                      </p:to>
                                    </p:set>
                                    <p:animEffect transition="in" filter="fade">
                                      <p:cBhvr>
                                        <p:cTn id="61" dur="500"/>
                                        <p:tgtEl>
                                          <p:spTgt spid="11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fade">
                                      <p:cBhvr>
                                        <p:cTn id="66" dur="500"/>
                                        <p:tgtEl>
                                          <p:spTgt spid="11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0" nodeType="clickEffect">
                                  <p:stCondLst>
                                    <p:cond delay="0"/>
                                  </p:stCondLst>
                                  <p:childTnLst>
                                    <p:animEffect transition="out" filter="fade">
                                      <p:cBhvr>
                                        <p:cTn id="70" dur="500"/>
                                        <p:tgtEl>
                                          <p:spTgt spid="106"/>
                                        </p:tgtEl>
                                      </p:cBhvr>
                                    </p:animEffect>
                                    <p:set>
                                      <p:cBhvr>
                                        <p:cTn id="71" dur="1" fill="hold">
                                          <p:stCondLst>
                                            <p:cond delay="499"/>
                                          </p:stCondLst>
                                        </p:cTn>
                                        <p:tgtEl>
                                          <p:spTgt spid="106"/>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fade">
                                      <p:cBhvr>
                                        <p:cTn id="76" dur="500"/>
                                        <p:tgtEl>
                                          <p:spTgt spid="11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0" nodeType="clickEffect">
                                  <p:stCondLst>
                                    <p:cond delay="0"/>
                                  </p:stCondLst>
                                  <p:childTnLst>
                                    <p:animEffect transition="out" filter="fade">
                                      <p:cBhvr>
                                        <p:cTn id="80" dur="500"/>
                                        <p:tgtEl>
                                          <p:spTgt spid="107"/>
                                        </p:tgtEl>
                                      </p:cBhvr>
                                    </p:animEffect>
                                    <p:set>
                                      <p:cBhvr>
                                        <p:cTn id="81" dur="1" fill="hold">
                                          <p:stCondLst>
                                            <p:cond delay="499"/>
                                          </p:stCondLst>
                                        </p:cTn>
                                        <p:tgtEl>
                                          <p:spTgt spid="107"/>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16"/>
                                        </p:tgtEl>
                                        <p:attrNameLst>
                                          <p:attrName>style.visibility</p:attrName>
                                        </p:attrNameLst>
                                      </p:cBhvr>
                                      <p:to>
                                        <p:strVal val="visible"/>
                                      </p:to>
                                    </p:set>
                                    <p:animEffect transition="in" filter="fade">
                                      <p:cBhvr>
                                        <p:cTn id="86" dur="500"/>
                                        <p:tgtEl>
                                          <p:spTgt spid="11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500"/>
                                        <p:tgtEl>
                                          <p:spTgt spid="115"/>
                                        </p:tgtEl>
                                      </p:cBhvr>
                                    </p:animEffect>
                                    <p:set>
                                      <p:cBhvr>
                                        <p:cTn id="91" dur="1" fill="hold">
                                          <p:stCondLst>
                                            <p:cond delay="499"/>
                                          </p:stCondLst>
                                        </p:cTn>
                                        <p:tgtEl>
                                          <p:spTgt spid="115"/>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14"/>
                                        </p:tgtEl>
                                        <p:attrNameLst>
                                          <p:attrName>style.visibility</p:attrName>
                                        </p:attrNameLst>
                                      </p:cBhvr>
                                      <p:to>
                                        <p:strVal val="visible"/>
                                      </p:to>
                                    </p:set>
                                    <p:animEffect transition="in" filter="fade">
                                      <p:cBhvr>
                                        <p:cTn id="96"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P spid="106" grpId="0"/>
      <p:bldP spid="106" grpId="1"/>
      <p:bldP spid="107" grpId="0"/>
      <p:bldP spid="107" grpId="1"/>
      <p:bldP spid="108" grpId="0"/>
      <p:bldP spid="108" grpId="1"/>
      <p:bldP spid="109" grpId="0"/>
      <p:bldP spid="109" grpId="1"/>
      <p:bldP spid="110" grpId="0"/>
      <p:bldP spid="111" grpId="0"/>
      <p:bldP spid="115" grpId="0"/>
      <p:bldP spid="115" grpId="1"/>
      <p:bldP spid="116" grpId="0"/>
      <p:bldP spid="1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648447" cy="338554"/>
          </a:xfrm>
          <a:prstGeom prst="rect">
            <a:avLst/>
          </a:prstGeom>
        </p:spPr>
        <p:txBody>
          <a:bodyPr wrap="none">
            <a:spAutoFit/>
          </a:bodyPr>
          <a:lstStyle/>
          <a:p>
            <a:r>
              <a:rPr lang="en-US" sz="1600" dirty="0" smtClean="0">
                <a:solidFill>
                  <a:srgbClr val="646464"/>
                </a:solidFill>
                <a:latin typeface="Raleway" panose="020B0003030101060003" pitchFamily="34" charset="0"/>
              </a:rPr>
              <a:t>Q</a:t>
            </a:r>
            <a:r>
              <a:rPr lang="en-US" altLang="zh-CN" sz="1600" dirty="0" smtClean="0">
                <a:solidFill>
                  <a:srgbClr val="646464"/>
                </a:solidFill>
                <a:latin typeface="Raleway" panose="020B0003030101060003" pitchFamily="34" charset="0"/>
              </a:rPr>
              <a:t>uery</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区间</a:t>
            </a:r>
            <a:r>
              <a:rPr lang="zh-CN" altLang="en-US" sz="3200" dirty="0">
                <a:solidFill>
                  <a:srgbClr val="4B4B4B"/>
                </a:solidFill>
                <a:latin typeface="微软雅黑" panose="020B0503020204020204" pitchFamily="34" charset="-122"/>
                <a:ea typeface="微软雅黑" panose="020B0503020204020204" pitchFamily="34" charset="-122"/>
              </a:rPr>
              <a:t>查询</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777034" y="1601594"/>
            <a:ext cx="5206323" cy="3477875"/>
          </a:xfrm>
          <a:prstGeom prst="rect">
            <a:avLst/>
          </a:prstGeom>
          <a:noFill/>
        </p:spPr>
        <p:txBody>
          <a:bodyPr wrap="square" rtlCol="0">
            <a:spAutoFit/>
          </a:bodyPr>
          <a:lstStyle/>
          <a:p>
            <a:pPr>
              <a:lnSpc>
                <a:spcPct val="125000"/>
              </a:lnSpc>
              <a:spcBef>
                <a:spcPts val="1200"/>
              </a:spcBef>
              <a:spcAft>
                <a:spcPts val="1200"/>
              </a:spcAft>
            </a:pPr>
            <a:r>
              <a:rPr lang="zh-CN" altLang="en-US" sz="1600" dirty="0">
                <a:solidFill>
                  <a:srgbClr val="646464"/>
                </a:solidFill>
                <a:latin typeface="微软雅黑" panose="020B0503020204020204" pitchFamily="34" charset="-122"/>
                <a:ea typeface="微软雅黑" panose="020B0503020204020204" pitchFamily="34" charset="-122"/>
              </a:rPr>
              <a:t>输入一个区间，获取该区间的有关信息，例如区间最小值、区间和或第</a:t>
            </a:r>
            <a:r>
              <a:rPr lang="en-US" altLang="zh-CN" sz="1600" dirty="0">
                <a:solidFill>
                  <a:srgbClr val="646464"/>
                </a:solidFill>
                <a:latin typeface="微软雅黑" panose="020B0503020204020204" pitchFamily="34" charset="-122"/>
                <a:ea typeface="微软雅黑" panose="020B0503020204020204" pitchFamily="34" charset="-122"/>
              </a:rPr>
              <a:t>K</a:t>
            </a:r>
            <a:r>
              <a:rPr lang="zh-CN" altLang="en-US" sz="1600" dirty="0">
                <a:solidFill>
                  <a:srgbClr val="646464"/>
                </a:solidFill>
                <a:latin typeface="微软雅黑" panose="020B0503020204020204" pitchFamily="34" charset="-122"/>
                <a:ea typeface="微软雅黑" panose="020B0503020204020204" pitchFamily="34" charset="-122"/>
              </a:rPr>
              <a:t>小的值等等</a:t>
            </a:r>
            <a:r>
              <a:rPr lang="zh-CN" altLang="en-US" sz="1600" dirty="0" smtClean="0">
                <a:solidFill>
                  <a:srgbClr val="646464"/>
                </a:solidFill>
                <a:latin typeface="微软雅黑" panose="020B0503020204020204" pitchFamily="34" charset="-122"/>
                <a:ea typeface="微软雅黑" panose="020B0503020204020204" pitchFamily="34" charset="-122"/>
              </a:rPr>
              <a:t>。</a:t>
            </a:r>
            <a:endParaRPr lang="en-US" altLang="zh-CN" sz="1600" dirty="0" smtClean="0">
              <a:solidFill>
                <a:srgbClr val="646464"/>
              </a:solidFill>
              <a:latin typeface="微软雅黑" panose="020B0503020204020204" pitchFamily="34" charset="-122"/>
              <a:ea typeface="微软雅黑" panose="020B0503020204020204" pitchFamily="34" charset="-122"/>
            </a:endParaRPr>
          </a:p>
          <a:p>
            <a:pPr>
              <a:lnSpc>
                <a:spcPct val="125000"/>
              </a:lnSpc>
              <a:spcBef>
                <a:spcPts val="1200"/>
              </a:spcBef>
              <a:spcAft>
                <a:spcPts val="1200"/>
              </a:spcAft>
            </a:pPr>
            <a:r>
              <a:rPr lang="zh-CN" altLang="en-US" sz="1600" dirty="0" smtClean="0">
                <a:solidFill>
                  <a:srgbClr val="646464"/>
                </a:solidFill>
                <a:latin typeface="微软雅黑" panose="020B0503020204020204" pitchFamily="34" charset="-122"/>
                <a:ea typeface="微软雅黑" panose="020B0503020204020204" pitchFamily="34" charset="-122"/>
              </a:rPr>
              <a:t>如果</a:t>
            </a:r>
            <a:r>
              <a:rPr lang="zh-CN" altLang="en-US" sz="1600" dirty="0">
                <a:solidFill>
                  <a:srgbClr val="646464"/>
                </a:solidFill>
                <a:latin typeface="微软雅黑" panose="020B0503020204020204" pitchFamily="34" charset="-122"/>
                <a:ea typeface="微软雅黑" panose="020B0503020204020204" pitchFamily="34" charset="-122"/>
              </a:rPr>
              <a:t>线段树中有节点直接代表了查询的区间，那么直接返回该区间即可；反之，可以将查询的区间分割成两个线段树中节点代表的区间，通过对两个区间信息的合并求得所需要的区间信息</a:t>
            </a:r>
            <a:r>
              <a:rPr lang="zh-CN" altLang="en-US" sz="1600" dirty="0" smtClean="0">
                <a:solidFill>
                  <a:srgbClr val="646464"/>
                </a:solidFill>
                <a:latin typeface="微软雅黑" panose="020B0503020204020204" pitchFamily="34" charset="-122"/>
                <a:ea typeface="微软雅黑" panose="020B0503020204020204" pitchFamily="34" charset="-122"/>
              </a:rPr>
              <a:t>。</a:t>
            </a:r>
            <a:endParaRPr lang="en-US" altLang="zh-CN" sz="1600" dirty="0" smtClean="0">
              <a:solidFill>
                <a:srgbClr val="646464"/>
              </a:solidFill>
              <a:latin typeface="微软雅黑" panose="020B0503020204020204" pitchFamily="34" charset="-122"/>
              <a:ea typeface="微软雅黑" panose="020B0503020204020204" pitchFamily="34" charset="-122"/>
            </a:endParaRPr>
          </a:p>
          <a:p>
            <a:pPr>
              <a:lnSpc>
                <a:spcPct val="125000"/>
              </a:lnSpc>
              <a:spcBef>
                <a:spcPts val="1200"/>
              </a:spcBef>
              <a:spcAft>
                <a:spcPts val="1200"/>
              </a:spcAft>
            </a:pPr>
            <a:r>
              <a:rPr lang="zh-CN" altLang="en-US" sz="1600" dirty="0" smtClean="0">
                <a:solidFill>
                  <a:srgbClr val="646464"/>
                </a:solidFill>
                <a:latin typeface="微软雅黑" panose="020B0503020204020204" pitchFamily="34" charset="-122"/>
                <a:ea typeface="微软雅黑" panose="020B0503020204020204" pitchFamily="34" charset="-122"/>
              </a:rPr>
              <a:t>通过</a:t>
            </a:r>
            <a:r>
              <a:rPr lang="zh-CN" altLang="en-US" sz="1600" dirty="0">
                <a:solidFill>
                  <a:srgbClr val="646464"/>
                </a:solidFill>
                <a:latin typeface="微软雅黑" panose="020B0503020204020204" pitchFamily="34" charset="-122"/>
                <a:ea typeface="微软雅黑" panose="020B0503020204020204" pitchFamily="34" charset="-122"/>
              </a:rPr>
              <a:t>递归的方法从根节点进行搜索，搜索过程中若有节点含有</a:t>
            </a:r>
            <a:r>
              <a:rPr lang="en-US" altLang="zh-CN" sz="1600" dirty="0">
                <a:solidFill>
                  <a:srgbClr val="646464"/>
                </a:solidFill>
                <a:latin typeface="微软雅黑" panose="020B0503020204020204" pitchFamily="34" charset="-122"/>
                <a:ea typeface="微软雅黑" panose="020B0503020204020204" pitchFamily="34" charset="-122"/>
              </a:rPr>
              <a:t>Lazy</a:t>
            </a:r>
            <a:r>
              <a:rPr lang="zh-CN" altLang="en-US" sz="1600" dirty="0">
                <a:solidFill>
                  <a:srgbClr val="646464"/>
                </a:solidFill>
                <a:latin typeface="微软雅黑" panose="020B0503020204020204" pitchFamily="34" charset="-122"/>
                <a:ea typeface="微软雅黑" panose="020B0503020204020204" pitchFamily="34" charset="-122"/>
              </a:rPr>
              <a:t>标记，那么需要将</a:t>
            </a:r>
            <a:r>
              <a:rPr lang="en-US" altLang="zh-CN" sz="1600" dirty="0">
                <a:solidFill>
                  <a:srgbClr val="646464"/>
                </a:solidFill>
                <a:latin typeface="微软雅黑" panose="020B0503020204020204" pitchFamily="34" charset="-122"/>
                <a:ea typeface="微软雅黑" panose="020B0503020204020204" pitchFamily="34" charset="-122"/>
              </a:rPr>
              <a:t>Lazy</a:t>
            </a:r>
            <a:r>
              <a:rPr lang="zh-CN" altLang="en-US" sz="1600" dirty="0">
                <a:solidFill>
                  <a:srgbClr val="646464"/>
                </a:solidFill>
                <a:latin typeface="微软雅黑" panose="020B0503020204020204" pitchFamily="34" charset="-122"/>
                <a:ea typeface="微软雅黑" panose="020B0503020204020204" pitchFamily="34" charset="-122"/>
              </a:rPr>
              <a:t>标记往下推，以保证结果的正确性</a:t>
            </a:r>
            <a:r>
              <a:rPr lang="zh-CN" altLang="en-US" sz="1600" dirty="0" smtClean="0">
                <a:solidFill>
                  <a:srgbClr val="646464"/>
                </a:solidFill>
                <a:latin typeface="微软雅黑" panose="020B0503020204020204" pitchFamily="34" charset="-122"/>
                <a:ea typeface="微软雅黑" panose="020B0503020204020204" pitchFamily="34" charset="-122"/>
              </a:rPr>
              <a:t>。</a:t>
            </a:r>
            <a:endParaRPr lang="zh-CN" altLang="en-US" sz="1600" dirty="0">
              <a:solidFill>
                <a:srgbClr val="646464"/>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6246868" y="1186096"/>
            <a:ext cx="5206323" cy="4677819"/>
          </a:xfrm>
          <a:prstGeom prst="rect">
            <a:avLst/>
          </a:prstGeom>
          <a:noFill/>
        </p:spPr>
        <p:txBody>
          <a:bodyPr wrap="square" rtlCol="0">
            <a:spAutoFit/>
          </a:bodyPr>
          <a:lstStyle/>
          <a:p>
            <a:pPr>
              <a:lnSpc>
                <a:spcPct val="110000"/>
              </a:lnSpc>
            </a:pPr>
            <a:r>
              <a:rPr lang="en-US" altLang="zh-CN" sz="1600" dirty="0" err="1">
                <a:solidFill>
                  <a:srgbClr val="646464"/>
                </a:solidFill>
                <a:latin typeface="微软雅黑" panose="020B0503020204020204" pitchFamily="34" charset="-122"/>
                <a:ea typeface="微软雅黑" panose="020B0503020204020204" pitchFamily="34" charset="-122"/>
              </a:rPr>
              <a:t>int</a:t>
            </a:r>
            <a:r>
              <a:rPr lang="en-US" altLang="zh-CN" sz="1600" dirty="0">
                <a:solidFill>
                  <a:srgbClr val="646464"/>
                </a:solidFill>
                <a:latin typeface="微软雅黑" panose="020B0503020204020204" pitchFamily="34" charset="-122"/>
                <a:ea typeface="微软雅黑" panose="020B0503020204020204" pitchFamily="34" charset="-122"/>
              </a:rPr>
              <a:t> query(</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en-US" altLang="zh-CN" sz="1600" dirty="0">
                <a:solidFill>
                  <a:srgbClr val="646464"/>
                </a:solidFill>
                <a:latin typeface="微软雅黑" panose="020B0503020204020204" pitchFamily="34" charset="-122"/>
                <a:ea typeface="微软雅黑" panose="020B0503020204020204" pitchFamily="34" charset="-122"/>
              </a:rPr>
              <a:t> left, </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en-US" altLang="zh-CN" sz="1600" dirty="0">
                <a:solidFill>
                  <a:srgbClr val="646464"/>
                </a:solidFill>
                <a:latin typeface="微软雅黑" panose="020B0503020204020204" pitchFamily="34" charset="-122"/>
                <a:ea typeface="微软雅黑" panose="020B0503020204020204" pitchFamily="34" charset="-122"/>
              </a:rPr>
              <a:t> right, </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en-US" altLang="zh-CN" sz="1600" dirty="0">
                <a:solidFill>
                  <a:srgbClr val="646464"/>
                </a:solidFill>
                <a:latin typeface="微软雅黑" panose="020B0503020204020204" pitchFamily="34" charset="-122"/>
                <a:ea typeface="微软雅黑" panose="020B0503020204020204" pitchFamily="34" charset="-122"/>
              </a:rPr>
              <a:t> </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 </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en-US" altLang="zh-CN" sz="1600" dirty="0">
                <a:solidFill>
                  <a:srgbClr val="646464"/>
                </a:solidFill>
                <a:latin typeface="微软雅黑" panose="020B0503020204020204" pitchFamily="34" charset="-122"/>
                <a:ea typeface="微软雅黑" panose="020B0503020204020204" pitchFamily="34" charset="-122"/>
              </a:rPr>
              <a:t> l, </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en-US" altLang="zh-CN" sz="1600" dirty="0">
                <a:solidFill>
                  <a:srgbClr val="646464"/>
                </a:solidFill>
                <a:latin typeface="微软雅黑" panose="020B0503020204020204" pitchFamily="34" charset="-122"/>
                <a:ea typeface="微软雅黑" panose="020B0503020204020204" pitchFamily="34" charset="-122"/>
              </a:rPr>
              <a:t> r) {</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if interval [left, right] contains interval [l, r] then </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return value of interval </a:t>
            </a:r>
            <a:r>
              <a:rPr lang="en-US" altLang="zh-CN" sz="1600" dirty="0" err="1">
                <a:solidFill>
                  <a:srgbClr val="646464"/>
                </a:solidFill>
                <a:latin typeface="微软雅黑" panose="020B0503020204020204" pitchFamily="34" charset="-122"/>
                <a:ea typeface="微软雅黑" panose="020B0503020204020204" pitchFamily="34" charset="-122"/>
              </a:rPr>
              <a:t>rt</a:t>
            </a:r>
            <a:endParaRPr lang="en-US" altLang="zh-CN" sz="1600" dirty="0">
              <a:solidFill>
                <a:srgbClr val="646464"/>
              </a:solidFill>
              <a:latin typeface="微软雅黑" panose="020B0503020204020204" pitchFamily="34" charset="-122"/>
              <a:ea typeface="微软雅黑" panose="020B0503020204020204" pitchFamily="34" charset="-122"/>
            </a:endParaRP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end if</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if </a:t>
            </a:r>
            <a:r>
              <a:rPr lang="en-US" altLang="zh-CN" sz="1600" dirty="0" err="1">
                <a:solidFill>
                  <a:srgbClr val="646464"/>
                </a:solidFill>
                <a:latin typeface="微软雅黑" panose="020B0503020204020204" pitchFamily="34" charset="-122"/>
                <a:ea typeface="微软雅黑" panose="020B0503020204020204" pitchFamily="34" charset="-122"/>
              </a:rPr>
              <a:t>interva</a:t>
            </a:r>
            <a:r>
              <a:rPr lang="en-US" altLang="zh-CN" sz="1600" dirty="0">
                <a:solidFill>
                  <a:srgbClr val="646464"/>
                </a:solidFill>
                <a:latin typeface="微软雅黑" panose="020B0503020204020204" pitchFamily="34" charset="-122"/>
                <a:ea typeface="微软雅黑" panose="020B0503020204020204" pitchFamily="34" charset="-122"/>
              </a:rPr>
              <a:t> </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 has lazy mark then </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a:t>
            </a:r>
            <a:r>
              <a:rPr lang="en-US" altLang="zh-CN" sz="1600" dirty="0" err="1">
                <a:solidFill>
                  <a:srgbClr val="646464"/>
                </a:solidFill>
                <a:latin typeface="微软雅黑" panose="020B0503020204020204" pitchFamily="34" charset="-122"/>
                <a:ea typeface="微软雅黑" panose="020B0503020204020204" pitchFamily="34" charset="-122"/>
              </a:rPr>
              <a:t>push_down</a:t>
            </a:r>
            <a:r>
              <a:rPr lang="en-US" altLang="zh-CN" sz="1600" dirty="0">
                <a:solidFill>
                  <a:srgbClr val="646464"/>
                </a:solidFill>
                <a:latin typeface="微软雅黑" panose="020B0503020204020204" pitchFamily="34" charset="-122"/>
                <a:ea typeface="微软雅黑" panose="020B0503020204020204" pitchFamily="34" charset="-122"/>
              </a:rPr>
              <a:t>(</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end if</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set mid to (l + r) &gt;&gt; 1</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if </a:t>
            </a:r>
            <a:r>
              <a:rPr lang="en-US" altLang="zh-CN" sz="1600" dirty="0" err="1">
                <a:solidFill>
                  <a:srgbClr val="646464"/>
                </a:solidFill>
                <a:latin typeface="微软雅黑" panose="020B0503020204020204" pitchFamily="34" charset="-122"/>
                <a:ea typeface="微软雅黑" panose="020B0503020204020204" pitchFamily="34" charset="-122"/>
              </a:rPr>
              <a:t>lefr</a:t>
            </a:r>
            <a:r>
              <a:rPr lang="en-US" altLang="zh-CN" sz="1600" dirty="0">
                <a:solidFill>
                  <a:srgbClr val="646464"/>
                </a:solidFill>
                <a:latin typeface="微软雅黑" panose="020B0503020204020204" pitchFamily="34" charset="-122"/>
                <a:ea typeface="微软雅黑" panose="020B0503020204020204" pitchFamily="34" charset="-122"/>
              </a:rPr>
              <a:t> &lt;= mid then</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set res1 to query(left, right, </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 &lt;&lt; 1, l, mid)</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end if</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if right &gt; m then </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set res2 to query(left, right, </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 &lt;&lt; 1 | 1, m + 1, r)</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end if</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return combine(res1, res2)</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a:t>
            </a:r>
            <a:endParaRPr lang="zh-CN" altLang="en-US" sz="1600"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95626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7" grpId="0"/>
      <p:bldP spid="5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7F7F7"/>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1417080" y="1016819"/>
            <a:ext cx="1858266" cy="338554"/>
          </a:xfrm>
          <a:prstGeom prst="rect">
            <a:avLst/>
          </a:prstGeom>
        </p:spPr>
        <p:txBody>
          <a:bodyPr wrap="none">
            <a:spAutoFit/>
          </a:bodyPr>
          <a:lstStyle/>
          <a:p>
            <a:pPr algn="ctr"/>
            <a:r>
              <a:rPr lang="id-ID" sz="1600" dirty="0">
                <a:solidFill>
                  <a:srgbClr val="646464"/>
                </a:solidFill>
                <a:latin typeface="Raleway" panose="020B0003030101060003" pitchFamily="34" charset="0"/>
              </a:rPr>
              <a:t>One of </a:t>
            </a:r>
            <a:r>
              <a:rPr lang="id-ID" sz="1600" dirty="0" smtClean="0">
                <a:solidFill>
                  <a:srgbClr val="646464"/>
                </a:solidFill>
                <a:latin typeface="Raleway" panose="020B0003030101060003" pitchFamily="34" charset="0"/>
              </a:rPr>
              <a:t>top</a:t>
            </a:r>
            <a:r>
              <a:rPr lang="en-US" sz="1600" dirty="0" smtClean="0">
                <a:solidFill>
                  <a:srgbClr val="646464"/>
                </a:solidFill>
                <a:latin typeface="Raleway" panose="020B0003030101060003" pitchFamily="34" charset="0"/>
              </a:rPr>
              <a:t> </a:t>
            </a:r>
            <a:r>
              <a:rPr lang="id-ID" sz="1600" dirty="0" smtClean="0">
                <a:solidFill>
                  <a:srgbClr val="646464"/>
                </a:solidFill>
                <a:latin typeface="Raleway" panose="020B0003030101060003" pitchFamily="34" charset="0"/>
              </a:rPr>
              <a:t>the </a:t>
            </a:r>
            <a:r>
              <a:rPr lang="id-ID" sz="1600" dirty="0">
                <a:solidFill>
                  <a:srgbClr val="646464"/>
                </a:solidFill>
                <a:latin typeface="Raleway" panose="020B0003030101060003" pitchFamily="34" charset="0"/>
              </a:rPr>
              <a:t>World</a:t>
            </a:r>
          </a:p>
        </p:txBody>
      </p:sp>
      <p:sp>
        <p:nvSpPr>
          <p:cNvPr id="4" name="TextBox 3"/>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小组成员</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7" name="Freeform 204"/>
          <p:cNvSpPr>
            <a:spLocks noEditPoints="1"/>
          </p:cNvSpPr>
          <p:nvPr/>
        </p:nvSpPr>
        <p:spPr bwMode="auto">
          <a:xfrm>
            <a:off x="6286188" y="1872053"/>
            <a:ext cx="910824" cy="3659279"/>
          </a:xfrm>
          <a:custGeom>
            <a:avLst/>
            <a:gdLst>
              <a:gd name="T0" fmla="*/ 280 w 287"/>
              <a:gd name="T1" fmla="*/ 271 h 1160"/>
              <a:gd name="T2" fmla="*/ 247 w 287"/>
              <a:gd name="T3" fmla="*/ 188 h 1160"/>
              <a:gd name="T4" fmla="*/ 213 w 287"/>
              <a:gd name="T5" fmla="*/ 135 h 1160"/>
              <a:gd name="T6" fmla="*/ 181 w 287"/>
              <a:gd name="T7" fmla="*/ 23 h 1160"/>
              <a:gd name="T8" fmla="*/ 82 w 287"/>
              <a:gd name="T9" fmla="*/ 57 h 1160"/>
              <a:gd name="T10" fmla="*/ 76 w 287"/>
              <a:gd name="T11" fmla="*/ 189 h 1160"/>
              <a:gd name="T12" fmla="*/ 40 w 287"/>
              <a:gd name="T13" fmla="*/ 237 h 1160"/>
              <a:gd name="T14" fmla="*/ 4 w 287"/>
              <a:gd name="T15" fmla="*/ 366 h 1160"/>
              <a:gd name="T16" fmla="*/ 7 w 287"/>
              <a:gd name="T17" fmla="*/ 412 h 1160"/>
              <a:gd name="T18" fmla="*/ 40 w 287"/>
              <a:gd name="T19" fmla="*/ 467 h 1160"/>
              <a:gd name="T20" fmla="*/ 35 w 287"/>
              <a:gd name="T21" fmla="*/ 546 h 1160"/>
              <a:gd name="T22" fmla="*/ 27 w 287"/>
              <a:gd name="T23" fmla="*/ 759 h 1160"/>
              <a:gd name="T24" fmla="*/ 47 w 287"/>
              <a:gd name="T25" fmla="*/ 843 h 1160"/>
              <a:gd name="T26" fmla="*/ 75 w 287"/>
              <a:gd name="T27" fmla="*/ 1036 h 1160"/>
              <a:gd name="T28" fmla="*/ 44 w 287"/>
              <a:gd name="T29" fmla="*/ 1127 h 1160"/>
              <a:gd name="T30" fmla="*/ 70 w 287"/>
              <a:gd name="T31" fmla="*/ 1155 h 1160"/>
              <a:gd name="T32" fmla="*/ 108 w 287"/>
              <a:gd name="T33" fmla="*/ 1107 h 1160"/>
              <a:gd name="T34" fmla="*/ 107 w 287"/>
              <a:gd name="T35" fmla="*/ 1141 h 1160"/>
              <a:gd name="T36" fmla="*/ 119 w 287"/>
              <a:gd name="T37" fmla="*/ 1132 h 1160"/>
              <a:gd name="T38" fmla="*/ 117 w 287"/>
              <a:gd name="T39" fmla="*/ 1050 h 1160"/>
              <a:gd name="T40" fmla="*/ 115 w 287"/>
              <a:gd name="T41" fmla="*/ 885 h 1160"/>
              <a:gd name="T42" fmla="*/ 167 w 287"/>
              <a:gd name="T43" fmla="*/ 851 h 1160"/>
              <a:gd name="T44" fmla="*/ 169 w 287"/>
              <a:gd name="T45" fmla="*/ 977 h 1160"/>
              <a:gd name="T46" fmla="*/ 154 w 287"/>
              <a:gd name="T47" fmla="*/ 1096 h 1160"/>
              <a:gd name="T48" fmla="*/ 148 w 287"/>
              <a:gd name="T49" fmla="*/ 1159 h 1160"/>
              <a:gd name="T50" fmla="*/ 205 w 287"/>
              <a:gd name="T51" fmla="*/ 1104 h 1160"/>
              <a:gd name="T52" fmla="*/ 202 w 287"/>
              <a:gd name="T53" fmla="*/ 1043 h 1160"/>
              <a:gd name="T54" fmla="*/ 234 w 287"/>
              <a:gd name="T55" fmla="*/ 852 h 1160"/>
              <a:gd name="T56" fmla="*/ 251 w 287"/>
              <a:gd name="T57" fmla="*/ 721 h 1160"/>
              <a:gd name="T58" fmla="*/ 265 w 287"/>
              <a:gd name="T59" fmla="*/ 535 h 1160"/>
              <a:gd name="T60" fmla="*/ 258 w 287"/>
              <a:gd name="T61" fmla="*/ 449 h 1160"/>
              <a:gd name="T62" fmla="*/ 244 w 287"/>
              <a:gd name="T63" fmla="*/ 388 h 1160"/>
              <a:gd name="T64" fmla="*/ 102 w 287"/>
              <a:gd name="T65" fmla="*/ 452 h 1160"/>
              <a:gd name="T66" fmla="*/ 114 w 287"/>
              <a:gd name="T67" fmla="*/ 452 h 1160"/>
              <a:gd name="T68" fmla="*/ 168 w 287"/>
              <a:gd name="T69" fmla="*/ 213 h 1160"/>
              <a:gd name="T70" fmla="*/ 117 w 287"/>
              <a:gd name="T71" fmla="*/ 344 h 1160"/>
              <a:gd name="T72" fmla="*/ 114 w 287"/>
              <a:gd name="T73" fmla="*/ 257 h 1160"/>
              <a:gd name="T74" fmla="*/ 102 w 287"/>
              <a:gd name="T75" fmla="*/ 205 h 1160"/>
              <a:gd name="T76" fmla="*/ 134 w 287"/>
              <a:gd name="T77" fmla="*/ 223 h 1160"/>
              <a:gd name="T78" fmla="*/ 152 w 287"/>
              <a:gd name="T79" fmla="*/ 222 h 1160"/>
              <a:gd name="T80" fmla="*/ 159 w 287"/>
              <a:gd name="T81" fmla="*/ 184 h 1160"/>
              <a:gd name="T82" fmla="*/ 189 w 287"/>
              <a:gd name="T83" fmla="*/ 176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 h="1160">
                <a:moveTo>
                  <a:pt x="257" y="366"/>
                </a:moveTo>
                <a:cubicBezTo>
                  <a:pt x="258" y="353"/>
                  <a:pt x="279" y="285"/>
                  <a:pt x="280" y="271"/>
                </a:cubicBezTo>
                <a:cubicBezTo>
                  <a:pt x="281" y="257"/>
                  <a:pt x="287" y="214"/>
                  <a:pt x="282" y="199"/>
                </a:cubicBezTo>
                <a:cubicBezTo>
                  <a:pt x="277" y="183"/>
                  <a:pt x="247" y="188"/>
                  <a:pt x="247" y="188"/>
                </a:cubicBezTo>
                <a:cubicBezTo>
                  <a:pt x="247" y="188"/>
                  <a:pt x="240" y="172"/>
                  <a:pt x="226" y="168"/>
                </a:cubicBezTo>
                <a:cubicBezTo>
                  <a:pt x="211" y="164"/>
                  <a:pt x="229" y="145"/>
                  <a:pt x="213" y="135"/>
                </a:cubicBezTo>
                <a:cubicBezTo>
                  <a:pt x="203" y="128"/>
                  <a:pt x="206" y="92"/>
                  <a:pt x="202" y="78"/>
                </a:cubicBezTo>
                <a:cubicBezTo>
                  <a:pt x="199" y="64"/>
                  <a:pt x="190" y="35"/>
                  <a:pt x="181" y="23"/>
                </a:cubicBezTo>
                <a:cubicBezTo>
                  <a:pt x="171" y="10"/>
                  <a:pt x="152" y="17"/>
                  <a:pt x="152" y="17"/>
                </a:cubicBezTo>
                <a:cubicBezTo>
                  <a:pt x="108" y="0"/>
                  <a:pt x="86" y="37"/>
                  <a:pt x="82" y="57"/>
                </a:cubicBezTo>
                <a:cubicBezTo>
                  <a:pt x="79" y="77"/>
                  <a:pt x="89" y="114"/>
                  <a:pt x="77" y="140"/>
                </a:cubicBezTo>
                <a:cubicBezTo>
                  <a:pt x="66" y="165"/>
                  <a:pt x="91" y="174"/>
                  <a:pt x="76" y="189"/>
                </a:cubicBezTo>
                <a:cubicBezTo>
                  <a:pt x="60" y="203"/>
                  <a:pt x="74" y="208"/>
                  <a:pt x="59" y="215"/>
                </a:cubicBezTo>
                <a:cubicBezTo>
                  <a:pt x="45" y="221"/>
                  <a:pt x="40" y="224"/>
                  <a:pt x="40" y="237"/>
                </a:cubicBezTo>
                <a:cubicBezTo>
                  <a:pt x="40" y="250"/>
                  <a:pt x="28" y="284"/>
                  <a:pt x="22" y="314"/>
                </a:cubicBezTo>
                <a:cubicBezTo>
                  <a:pt x="15" y="344"/>
                  <a:pt x="8" y="355"/>
                  <a:pt x="4" y="366"/>
                </a:cubicBezTo>
                <a:cubicBezTo>
                  <a:pt x="0" y="378"/>
                  <a:pt x="2" y="382"/>
                  <a:pt x="4" y="388"/>
                </a:cubicBezTo>
                <a:cubicBezTo>
                  <a:pt x="6" y="393"/>
                  <a:pt x="7" y="394"/>
                  <a:pt x="7" y="412"/>
                </a:cubicBezTo>
                <a:cubicBezTo>
                  <a:pt x="7" y="431"/>
                  <a:pt x="38" y="434"/>
                  <a:pt x="38" y="434"/>
                </a:cubicBezTo>
                <a:cubicBezTo>
                  <a:pt x="38" y="434"/>
                  <a:pt x="40" y="451"/>
                  <a:pt x="40" y="467"/>
                </a:cubicBezTo>
                <a:cubicBezTo>
                  <a:pt x="40" y="482"/>
                  <a:pt x="30" y="526"/>
                  <a:pt x="28" y="538"/>
                </a:cubicBezTo>
                <a:cubicBezTo>
                  <a:pt x="26" y="550"/>
                  <a:pt x="35" y="546"/>
                  <a:pt x="35" y="546"/>
                </a:cubicBezTo>
                <a:cubicBezTo>
                  <a:pt x="35" y="546"/>
                  <a:pt x="35" y="559"/>
                  <a:pt x="33" y="578"/>
                </a:cubicBezTo>
                <a:cubicBezTo>
                  <a:pt x="30" y="597"/>
                  <a:pt x="27" y="724"/>
                  <a:pt x="27" y="759"/>
                </a:cubicBezTo>
                <a:cubicBezTo>
                  <a:pt x="27" y="794"/>
                  <a:pt x="23" y="842"/>
                  <a:pt x="27" y="842"/>
                </a:cubicBezTo>
                <a:cubicBezTo>
                  <a:pt x="32" y="842"/>
                  <a:pt x="47" y="843"/>
                  <a:pt x="47" y="843"/>
                </a:cubicBezTo>
                <a:cubicBezTo>
                  <a:pt x="47" y="843"/>
                  <a:pt x="45" y="866"/>
                  <a:pt x="46" y="895"/>
                </a:cubicBezTo>
                <a:cubicBezTo>
                  <a:pt x="47" y="923"/>
                  <a:pt x="70" y="1014"/>
                  <a:pt x="75" y="1036"/>
                </a:cubicBezTo>
                <a:cubicBezTo>
                  <a:pt x="79" y="1059"/>
                  <a:pt x="78" y="1079"/>
                  <a:pt x="70" y="1091"/>
                </a:cubicBezTo>
                <a:cubicBezTo>
                  <a:pt x="63" y="1103"/>
                  <a:pt x="57" y="1118"/>
                  <a:pt x="44" y="1127"/>
                </a:cubicBezTo>
                <a:cubicBezTo>
                  <a:pt x="31" y="1137"/>
                  <a:pt x="26" y="1141"/>
                  <a:pt x="28" y="1150"/>
                </a:cubicBezTo>
                <a:cubicBezTo>
                  <a:pt x="30" y="1158"/>
                  <a:pt x="46" y="1156"/>
                  <a:pt x="70" y="1155"/>
                </a:cubicBezTo>
                <a:cubicBezTo>
                  <a:pt x="94" y="1154"/>
                  <a:pt x="91" y="1139"/>
                  <a:pt x="94" y="1132"/>
                </a:cubicBezTo>
                <a:cubicBezTo>
                  <a:pt x="97" y="1125"/>
                  <a:pt x="108" y="1107"/>
                  <a:pt x="108" y="1107"/>
                </a:cubicBezTo>
                <a:cubicBezTo>
                  <a:pt x="108" y="1107"/>
                  <a:pt x="111" y="1110"/>
                  <a:pt x="111" y="1118"/>
                </a:cubicBezTo>
                <a:cubicBezTo>
                  <a:pt x="111" y="1127"/>
                  <a:pt x="107" y="1141"/>
                  <a:pt x="107" y="1141"/>
                </a:cubicBezTo>
                <a:cubicBezTo>
                  <a:pt x="117" y="1141"/>
                  <a:pt x="117" y="1141"/>
                  <a:pt x="117" y="1141"/>
                </a:cubicBezTo>
                <a:cubicBezTo>
                  <a:pt x="117" y="1141"/>
                  <a:pt x="120" y="1140"/>
                  <a:pt x="119" y="1132"/>
                </a:cubicBezTo>
                <a:cubicBezTo>
                  <a:pt x="118" y="1124"/>
                  <a:pt x="123" y="1106"/>
                  <a:pt x="127" y="1091"/>
                </a:cubicBezTo>
                <a:cubicBezTo>
                  <a:pt x="132" y="1075"/>
                  <a:pt x="123" y="1057"/>
                  <a:pt x="117" y="1050"/>
                </a:cubicBezTo>
                <a:cubicBezTo>
                  <a:pt x="112" y="1044"/>
                  <a:pt x="114" y="1009"/>
                  <a:pt x="115" y="974"/>
                </a:cubicBezTo>
                <a:cubicBezTo>
                  <a:pt x="117" y="939"/>
                  <a:pt x="119" y="901"/>
                  <a:pt x="115" y="885"/>
                </a:cubicBezTo>
                <a:cubicBezTo>
                  <a:pt x="112" y="868"/>
                  <a:pt x="107" y="846"/>
                  <a:pt x="107" y="846"/>
                </a:cubicBezTo>
                <a:cubicBezTo>
                  <a:pt x="167" y="851"/>
                  <a:pt x="167" y="851"/>
                  <a:pt x="167" y="851"/>
                </a:cubicBezTo>
                <a:cubicBezTo>
                  <a:pt x="167" y="851"/>
                  <a:pt x="169" y="863"/>
                  <a:pt x="169" y="889"/>
                </a:cubicBezTo>
                <a:cubicBezTo>
                  <a:pt x="169" y="916"/>
                  <a:pt x="169" y="934"/>
                  <a:pt x="169" y="977"/>
                </a:cubicBezTo>
                <a:cubicBezTo>
                  <a:pt x="169" y="1019"/>
                  <a:pt x="165" y="1035"/>
                  <a:pt x="160" y="1051"/>
                </a:cubicBezTo>
                <a:cubicBezTo>
                  <a:pt x="156" y="1068"/>
                  <a:pt x="159" y="1080"/>
                  <a:pt x="154" y="1096"/>
                </a:cubicBezTo>
                <a:cubicBezTo>
                  <a:pt x="149" y="1113"/>
                  <a:pt x="140" y="1125"/>
                  <a:pt x="135" y="1134"/>
                </a:cubicBezTo>
                <a:cubicBezTo>
                  <a:pt x="129" y="1143"/>
                  <a:pt x="127" y="1158"/>
                  <a:pt x="148" y="1159"/>
                </a:cubicBezTo>
                <a:cubicBezTo>
                  <a:pt x="170" y="1160"/>
                  <a:pt x="196" y="1150"/>
                  <a:pt x="196" y="1140"/>
                </a:cubicBezTo>
                <a:cubicBezTo>
                  <a:pt x="196" y="1131"/>
                  <a:pt x="198" y="1119"/>
                  <a:pt x="205" y="1104"/>
                </a:cubicBezTo>
                <a:cubicBezTo>
                  <a:pt x="213" y="1088"/>
                  <a:pt x="206" y="1075"/>
                  <a:pt x="204" y="1069"/>
                </a:cubicBezTo>
                <a:cubicBezTo>
                  <a:pt x="201" y="1062"/>
                  <a:pt x="202" y="1055"/>
                  <a:pt x="202" y="1043"/>
                </a:cubicBezTo>
                <a:cubicBezTo>
                  <a:pt x="202" y="1031"/>
                  <a:pt x="213" y="991"/>
                  <a:pt x="225" y="947"/>
                </a:cubicBezTo>
                <a:cubicBezTo>
                  <a:pt x="237" y="903"/>
                  <a:pt x="234" y="852"/>
                  <a:pt x="234" y="852"/>
                </a:cubicBezTo>
                <a:cubicBezTo>
                  <a:pt x="243" y="852"/>
                  <a:pt x="243" y="852"/>
                  <a:pt x="243" y="852"/>
                </a:cubicBezTo>
                <a:cubicBezTo>
                  <a:pt x="243" y="852"/>
                  <a:pt x="244" y="787"/>
                  <a:pt x="251" y="721"/>
                </a:cubicBezTo>
                <a:cubicBezTo>
                  <a:pt x="258" y="654"/>
                  <a:pt x="248" y="585"/>
                  <a:pt x="248" y="566"/>
                </a:cubicBezTo>
                <a:cubicBezTo>
                  <a:pt x="248" y="547"/>
                  <a:pt x="255" y="539"/>
                  <a:pt x="265" y="535"/>
                </a:cubicBezTo>
                <a:cubicBezTo>
                  <a:pt x="276" y="530"/>
                  <a:pt x="277" y="528"/>
                  <a:pt x="272" y="510"/>
                </a:cubicBezTo>
                <a:cubicBezTo>
                  <a:pt x="266" y="492"/>
                  <a:pt x="258" y="449"/>
                  <a:pt x="258" y="449"/>
                </a:cubicBezTo>
                <a:cubicBezTo>
                  <a:pt x="258" y="449"/>
                  <a:pt x="257" y="443"/>
                  <a:pt x="251" y="424"/>
                </a:cubicBezTo>
                <a:cubicBezTo>
                  <a:pt x="244" y="406"/>
                  <a:pt x="244" y="388"/>
                  <a:pt x="244" y="388"/>
                </a:cubicBezTo>
                <a:cubicBezTo>
                  <a:pt x="244" y="388"/>
                  <a:pt x="256" y="378"/>
                  <a:pt x="257" y="366"/>
                </a:cubicBezTo>
                <a:close/>
                <a:moveTo>
                  <a:pt x="102" y="452"/>
                </a:moveTo>
                <a:cubicBezTo>
                  <a:pt x="110" y="434"/>
                  <a:pt x="110" y="434"/>
                  <a:pt x="110" y="434"/>
                </a:cubicBezTo>
                <a:cubicBezTo>
                  <a:pt x="114" y="452"/>
                  <a:pt x="114" y="452"/>
                  <a:pt x="114" y="452"/>
                </a:cubicBezTo>
                <a:lnTo>
                  <a:pt x="102" y="452"/>
                </a:lnTo>
                <a:close/>
                <a:moveTo>
                  <a:pt x="168" y="213"/>
                </a:moveTo>
                <a:cubicBezTo>
                  <a:pt x="158" y="230"/>
                  <a:pt x="141" y="260"/>
                  <a:pt x="135" y="285"/>
                </a:cubicBezTo>
                <a:cubicBezTo>
                  <a:pt x="128" y="309"/>
                  <a:pt x="117" y="344"/>
                  <a:pt x="117" y="344"/>
                </a:cubicBezTo>
                <a:cubicBezTo>
                  <a:pt x="117" y="344"/>
                  <a:pt x="116" y="338"/>
                  <a:pt x="115" y="329"/>
                </a:cubicBezTo>
                <a:cubicBezTo>
                  <a:pt x="114" y="320"/>
                  <a:pt x="114" y="277"/>
                  <a:pt x="114" y="257"/>
                </a:cubicBezTo>
                <a:cubicBezTo>
                  <a:pt x="114" y="237"/>
                  <a:pt x="115" y="220"/>
                  <a:pt x="112" y="219"/>
                </a:cubicBezTo>
                <a:cubicBezTo>
                  <a:pt x="108" y="217"/>
                  <a:pt x="102" y="205"/>
                  <a:pt x="102" y="205"/>
                </a:cubicBezTo>
                <a:cubicBezTo>
                  <a:pt x="124" y="175"/>
                  <a:pt x="124" y="175"/>
                  <a:pt x="124" y="175"/>
                </a:cubicBezTo>
                <a:cubicBezTo>
                  <a:pt x="117" y="218"/>
                  <a:pt x="129" y="210"/>
                  <a:pt x="134" y="223"/>
                </a:cubicBezTo>
                <a:cubicBezTo>
                  <a:pt x="138" y="236"/>
                  <a:pt x="133" y="269"/>
                  <a:pt x="136" y="253"/>
                </a:cubicBezTo>
                <a:cubicBezTo>
                  <a:pt x="138" y="238"/>
                  <a:pt x="146" y="237"/>
                  <a:pt x="152" y="222"/>
                </a:cubicBezTo>
                <a:cubicBezTo>
                  <a:pt x="159" y="207"/>
                  <a:pt x="139" y="196"/>
                  <a:pt x="139" y="196"/>
                </a:cubicBezTo>
                <a:cubicBezTo>
                  <a:pt x="139" y="196"/>
                  <a:pt x="150" y="192"/>
                  <a:pt x="159" y="184"/>
                </a:cubicBezTo>
                <a:cubicBezTo>
                  <a:pt x="169" y="175"/>
                  <a:pt x="182" y="164"/>
                  <a:pt x="182" y="164"/>
                </a:cubicBezTo>
                <a:cubicBezTo>
                  <a:pt x="189" y="176"/>
                  <a:pt x="189" y="176"/>
                  <a:pt x="189" y="176"/>
                </a:cubicBezTo>
                <a:cubicBezTo>
                  <a:pt x="189" y="176"/>
                  <a:pt x="178" y="196"/>
                  <a:pt x="168" y="213"/>
                </a:cubicBezTo>
                <a:close/>
              </a:path>
            </a:pathLst>
          </a:custGeom>
          <a:solidFill>
            <a:schemeClr val="bg1">
              <a:lumMod val="65000"/>
            </a:schemeClr>
          </a:solidFill>
          <a:ln>
            <a:noFill/>
          </a:ln>
          <a:effectLst>
            <a:outerShdw blurRad="76200" dir="13500000" sy="23000" kx="1200000" algn="br" rotWithShape="0">
              <a:prstClr val="black">
                <a:alpha val="6000"/>
              </a:prstClr>
            </a:outerShdw>
          </a:effectLst>
        </p:spPr>
        <p:txBody>
          <a:bodyPr vert="horz" wrap="square" lIns="121920" tIns="60960" rIns="121920" bIns="60960" numCol="1" anchor="t" anchorCtr="0" compatLnSpc="1"/>
          <a:lstStyle/>
          <a:p>
            <a:endParaRPr lang="id-ID" sz="2400"/>
          </a:p>
        </p:txBody>
      </p:sp>
      <p:sp>
        <p:nvSpPr>
          <p:cNvPr id="8" name="Freeform 196"/>
          <p:cNvSpPr>
            <a:spLocks noEditPoints="1"/>
          </p:cNvSpPr>
          <p:nvPr/>
        </p:nvSpPr>
        <p:spPr bwMode="auto">
          <a:xfrm>
            <a:off x="7142749" y="2154436"/>
            <a:ext cx="1243819" cy="3877628"/>
          </a:xfrm>
          <a:custGeom>
            <a:avLst/>
            <a:gdLst>
              <a:gd name="T0" fmla="*/ 379 w 386"/>
              <a:gd name="T1" fmla="*/ 464 h 1210"/>
              <a:gd name="T2" fmla="*/ 364 w 386"/>
              <a:gd name="T3" fmla="*/ 267 h 1210"/>
              <a:gd name="T4" fmla="*/ 269 w 386"/>
              <a:gd name="T5" fmla="*/ 191 h 1210"/>
              <a:gd name="T6" fmla="*/ 251 w 386"/>
              <a:gd name="T7" fmla="*/ 145 h 1210"/>
              <a:gd name="T8" fmla="*/ 266 w 386"/>
              <a:gd name="T9" fmla="*/ 116 h 1210"/>
              <a:gd name="T10" fmla="*/ 263 w 386"/>
              <a:gd name="T11" fmla="*/ 82 h 1210"/>
              <a:gd name="T12" fmla="*/ 205 w 386"/>
              <a:gd name="T13" fmla="*/ 0 h 1210"/>
              <a:gd name="T14" fmla="*/ 155 w 386"/>
              <a:gd name="T15" fmla="*/ 90 h 1210"/>
              <a:gd name="T16" fmla="*/ 174 w 386"/>
              <a:gd name="T17" fmla="*/ 126 h 1210"/>
              <a:gd name="T18" fmla="*/ 176 w 386"/>
              <a:gd name="T19" fmla="*/ 167 h 1210"/>
              <a:gd name="T20" fmla="*/ 177 w 386"/>
              <a:gd name="T21" fmla="*/ 167 h 1210"/>
              <a:gd name="T22" fmla="*/ 156 w 386"/>
              <a:gd name="T23" fmla="*/ 186 h 1210"/>
              <a:gd name="T24" fmla="*/ 99 w 386"/>
              <a:gd name="T25" fmla="*/ 207 h 1210"/>
              <a:gd name="T26" fmla="*/ 57 w 386"/>
              <a:gd name="T27" fmla="*/ 370 h 1210"/>
              <a:gd name="T28" fmla="*/ 38 w 386"/>
              <a:gd name="T29" fmla="*/ 604 h 1210"/>
              <a:gd name="T30" fmla="*/ 68 w 386"/>
              <a:gd name="T31" fmla="*/ 598 h 1210"/>
              <a:gd name="T32" fmla="*/ 68 w 386"/>
              <a:gd name="T33" fmla="*/ 607 h 1210"/>
              <a:gd name="T34" fmla="*/ 41 w 386"/>
              <a:gd name="T35" fmla="*/ 619 h 1210"/>
              <a:gd name="T36" fmla="*/ 47 w 386"/>
              <a:gd name="T37" fmla="*/ 662 h 1210"/>
              <a:gd name="T38" fmla="*/ 3 w 386"/>
              <a:gd name="T39" fmla="*/ 849 h 1210"/>
              <a:gd name="T40" fmla="*/ 99 w 386"/>
              <a:gd name="T41" fmla="*/ 898 h 1210"/>
              <a:gd name="T42" fmla="*/ 118 w 386"/>
              <a:gd name="T43" fmla="*/ 899 h 1210"/>
              <a:gd name="T44" fmla="*/ 127 w 386"/>
              <a:gd name="T45" fmla="*/ 1051 h 1210"/>
              <a:gd name="T46" fmla="*/ 118 w 386"/>
              <a:gd name="T47" fmla="*/ 1153 h 1210"/>
              <a:gd name="T48" fmla="*/ 181 w 386"/>
              <a:gd name="T49" fmla="*/ 1159 h 1210"/>
              <a:gd name="T50" fmla="*/ 194 w 386"/>
              <a:gd name="T51" fmla="*/ 1084 h 1210"/>
              <a:gd name="T52" fmla="*/ 192 w 386"/>
              <a:gd name="T53" fmla="*/ 968 h 1210"/>
              <a:gd name="T54" fmla="*/ 222 w 386"/>
              <a:gd name="T55" fmla="*/ 712 h 1210"/>
              <a:gd name="T56" fmla="*/ 252 w 386"/>
              <a:gd name="T57" fmla="*/ 767 h 1210"/>
              <a:gd name="T58" fmla="*/ 285 w 386"/>
              <a:gd name="T59" fmla="*/ 1024 h 1210"/>
              <a:gd name="T60" fmla="*/ 277 w 386"/>
              <a:gd name="T61" fmla="*/ 1067 h 1210"/>
              <a:gd name="T62" fmla="*/ 298 w 386"/>
              <a:gd name="T63" fmla="*/ 1146 h 1210"/>
              <a:gd name="T64" fmla="*/ 355 w 386"/>
              <a:gd name="T65" fmla="*/ 1205 h 1210"/>
              <a:gd name="T66" fmla="*/ 347 w 386"/>
              <a:gd name="T67" fmla="*/ 1105 h 1210"/>
              <a:gd name="T68" fmla="*/ 351 w 386"/>
              <a:gd name="T69" fmla="*/ 1046 h 1210"/>
              <a:gd name="T70" fmla="*/ 356 w 386"/>
              <a:gd name="T71" fmla="*/ 829 h 1210"/>
              <a:gd name="T72" fmla="*/ 354 w 386"/>
              <a:gd name="T73" fmla="*/ 603 h 1210"/>
              <a:gd name="T74" fmla="*/ 367 w 386"/>
              <a:gd name="T75" fmla="*/ 565 h 1210"/>
              <a:gd name="T76" fmla="*/ 109 w 386"/>
              <a:gd name="T77" fmla="*/ 669 h 1210"/>
              <a:gd name="T78" fmla="*/ 91 w 386"/>
              <a:gd name="T79" fmla="*/ 666 h 1210"/>
              <a:gd name="T80" fmla="*/ 90 w 386"/>
              <a:gd name="T81" fmla="*/ 617 h 1210"/>
              <a:gd name="T82" fmla="*/ 101 w 386"/>
              <a:gd name="T83" fmla="*/ 628 h 1210"/>
              <a:gd name="T84" fmla="*/ 108 w 386"/>
              <a:gd name="T85" fmla="*/ 649 h 1210"/>
              <a:gd name="T86" fmla="*/ 223 w 386"/>
              <a:gd name="T87" fmla="*/ 505 h 1210"/>
              <a:gd name="T88" fmla="*/ 221 w 386"/>
              <a:gd name="T89" fmla="*/ 232 h 1210"/>
              <a:gd name="T90" fmla="*/ 215 w 386"/>
              <a:gd name="T91" fmla="*/ 208 h 1210"/>
              <a:gd name="T92" fmla="*/ 205 w 386"/>
              <a:gd name="T93" fmla="*/ 231 h 1210"/>
              <a:gd name="T94" fmla="*/ 199 w 386"/>
              <a:gd name="T95" fmla="*/ 505 h 1210"/>
              <a:gd name="T96" fmla="*/ 190 w 386"/>
              <a:gd name="T97" fmla="*/ 325 h 1210"/>
              <a:gd name="T98" fmla="*/ 173 w 386"/>
              <a:gd name="T99" fmla="*/ 188 h 1210"/>
              <a:gd name="T100" fmla="*/ 182 w 386"/>
              <a:gd name="T101" fmla="*/ 176 h 1210"/>
              <a:gd name="T102" fmla="*/ 248 w 386"/>
              <a:gd name="T103" fmla="*/ 179 h 1210"/>
              <a:gd name="T104" fmla="*/ 259 w 386"/>
              <a:gd name="T105" fmla="*/ 196 h 1210"/>
              <a:gd name="T106" fmla="*/ 258 w 386"/>
              <a:gd name="T107" fmla="*/ 201 h 1210"/>
              <a:gd name="T108" fmla="*/ 260 w 386"/>
              <a:gd name="T109" fmla="*/ 256 h 1210"/>
              <a:gd name="T110" fmla="*/ 301 w 386"/>
              <a:gd name="T111" fmla="*/ 488 h 1210"/>
              <a:gd name="T112" fmla="*/ 360 w 386"/>
              <a:gd name="T113" fmla="*/ 585 h 1210"/>
              <a:gd name="T114" fmla="*/ 328 w 386"/>
              <a:gd name="T115" fmla="*/ 554 h 1210"/>
              <a:gd name="T116" fmla="*/ 360 w 386"/>
              <a:gd name="T117" fmla="*/ 585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6" h="1210">
                <a:moveTo>
                  <a:pt x="379" y="512"/>
                </a:moveTo>
                <a:cubicBezTo>
                  <a:pt x="385" y="497"/>
                  <a:pt x="386" y="471"/>
                  <a:pt x="379" y="464"/>
                </a:cubicBezTo>
                <a:cubicBezTo>
                  <a:pt x="372" y="456"/>
                  <a:pt x="383" y="413"/>
                  <a:pt x="376" y="380"/>
                </a:cubicBezTo>
                <a:cubicBezTo>
                  <a:pt x="370" y="347"/>
                  <a:pt x="365" y="295"/>
                  <a:pt x="364" y="267"/>
                </a:cubicBezTo>
                <a:cubicBezTo>
                  <a:pt x="364" y="239"/>
                  <a:pt x="362" y="219"/>
                  <a:pt x="326" y="210"/>
                </a:cubicBezTo>
                <a:cubicBezTo>
                  <a:pt x="302" y="204"/>
                  <a:pt x="282" y="197"/>
                  <a:pt x="269" y="191"/>
                </a:cubicBezTo>
                <a:cubicBezTo>
                  <a:pt x="269" y="191"/>
                  <a:pt x="255" y="179"/>
                  <a:pt x="252" y="168"/>
                </a:cubicBezTo>
                <a:cubicBezTo>
                  <a:pt x="251" y="159"/>
                  <a:pt x="251" y="150"/>
                  <a:pt x="251" y="145"/>
                </a:cubicBezTo>
                <a:cubicBezTo>
                  <a:pt x="253" y="136"/>
                  <a:pt x="253" y="129"/>
                  <a:pt x="253" y="124"/>
                </a:cubicBezTo>
                <a:cubicBezTo>
                  <a:pt x="253" y="118"/>
                  <a:pt x="264" y="126"/>
                  <a:pt x="266" y="116"/>
                </a:cubicBezTo>
                <a:cubicBezTo>
                  <a:pt x="269" y="107"/>
                  <a:pt x="271" y="85"/>
                  <a:pt x="269" y="84"/>
                </a:cubicBezTo>
                <a:cubicBezTo>
                  <a:pt x="267" y="82"/>
                  <a:pt x="265" y="82"/>
                  <a:pt x="263" y="82"/>
                </a:cubicBezTo>
                <a:cubicBezTo>
                  <a:pt x="263" y="79"/>
                  <a:pt x="265" y="59"/>
                  <a:pt x="263" y="38"/>
                </a:cubicBezTo>
                <a:cubicBezTo>
                  <a:pt x="262" y="18"/>
                  <a:pt x="242" y="2"/>
                  <a:pt x="205" y="0"/>
                </a:cubicBezTo>
                <a:cubicBezTo>
                  <a:pt x="184" y="0"/>
                  <a:pt x="160" y="16"/>
                  <a:pt x="157" y="38"/>
                </a:cubicBezTo>
                <a:cubicBezTo>
                  <a:pt x="154" y="60"/>
                  <a:pt x="155" y="90"/>
                  <a:pt x="155" y="90"/>
                </a:cubicBezTo>
                <a:cubicBezTo>
                  <a:pt x="155" y="90"/>
                  <a:pt x="148" y="105"/>
                  <a:pt x="154" y="117"/>
                </a:cubicBezTo>
                <a:cubicBezTo>
                  <a:pt x="160" y="129"/>
                  <a:pt x="174" y="126"/>
                  <a:pt x="174" y="126"/>
                </a:cubicBezTo>
                <a:cubicBezTo>
                  <a:pt x="174" y="126"/>
                  <a:pt x="177" y="145"/>
                  <a:pt x="177" y="155"/>
                </a:cubicBezTo>
                <a:cubicBezTo>
                  <a:pt x="177" y="160"/>
                  <a:pt x="177" y="164"/>
                  <a:pt x="176" y="167"/>
                </a:cubicBezTo>
                <a:cubicBezTo>
                  <a:pt x="176" y="167"/>
                  <a:pt x="176" y="167"/>
                  <a:pt x="176" y="167"/>
                </a:cubicBezTo>
                <a:cubicBezTo>
                  <a:pt x="176" y="167"/>
                  <a:pt x="177" y="167"/>
                  <a:pt x="177" y="167"/>
                </a:cubicBezTo>
                <a:cubicBezTo>
                  <a:pt x="176" y="167"/>
                  <a:pt x="176" y="167"/>
                  <a:pt x="176" y="167"/>
                </a:cubicBezTo>
                <a:cubicBezTo>
                  <a:pt x="176" y="167"/>
                  <a:pt x="164" y="182"/>
                  <a:pt x="156" y="186"/>
                </a:cubicBezTo>
                <a:cubicBezTo>
                  <a:pt x="143" y="192"/>
                  <a:pt x="123" y="200"/>
                  <a:pt x="107" y="205"/>
                </a:cubicBezTo>
                <a:cubicBezTo>
                  <a:pt x="104" y="206"/>
                  <a:pt x="102" y="206"/>
                  <a:pt x="99" y="207"/>
                </a:cubicBezTo>
                <a:cubicBezTo>
                  <a:pt x="80" y="213"/>
                  <a:pt x="65" y="218"/>
                  <a:pt x="65" y="244"/>
                </a:cubicBezTo>
                <a:cubicBezTo>
                  <a:pt x="64" y="274"/>
                  <a:pt x="61" y="331"/>
                  <a:pt x="57" y="370"/>
                </a:cubicBezTo>
                <a:cubicBezTo>
                  <a:pt x="53" y="408"/>
                  <a:pt x="41" y="490"/>
                  <a:pt x="41" y="516"/>
                </a:cubicBezTo>
                <a:cubicBezTo>
                  <a:pt x="40" y="542"/>
                  <a:pt x="37" y="598"/>
                  <a:pt x="38" y="604"/>
                </a:cubicBezTo>
                <a:cubicBezTo>
                  <a:pt x="38" y="609"/>
                  <a:pt x="42" y="609"/>
                  <a:pt x="42" y="615"/>
                </a:cubicBezTo>
                <a:cubicBezTo>
                  <a:pt x="43" y="612"/>
                  <a:pt x="48" y="598"/>
                  <a:pt x="68" y="598"/>
                </a:cubicBezTo>
                <a:cubicBezTo>
                  <a:pt x="90" y="598"/>
                  <a:pt x="90" y="614"/>
                  <a:pt x="90" y="614"/>
                </a:cubicBezTo>
                <a:cubicBezTo>
                  <a:pt x="83" y="607"/>
                  <a:pt x="83" y="607"/>
                  <a:pt x="68" y="607"/>
                </a:cubicBezTo>
                <a:cubicBezTo>
                  <a:pt x="54" y="606"/>
                  <a:pt x="43" y="614"/>
                  <a:pt x="42" y="615"/>
                </a:cubicBezTo>
                <a:cubicBezTo>
                  <a:pt x="42" y="616"/>
                  <a:pt x="42" y="618"/>
                  <a:pt x="41" y="619"/>
                </a:cubicBezTo>
                <a:cubicBezTo>
                  <a:pt x="39" y="630"/>
                  <a:pt x="39" y="639"/>
                  <a:pt x="45" y="646"/>
                </a:cubicBezTo>
                <a:cubicBezTo>
                  <a:pt x="50" y="653"/>
                  <a:pt x="47" y="662"/>
                  <a:pt x="47" y="662"/>
                </a:cubicBezTo>
                <a:cubicBezTo>
                  <a:pt x="0" y="660"/>
                  <a:pt x="0" y="660"/>
                  <a:pt x="0" y="660"/>
                </a:cubicBezTo>
                <a:cubicBezTo>
                  <a:pt x="3" y="849"/>
                  <a:pt x="3" y="849"/>
                  <a:pt x="3" y="849"/>
                </a:cubicBezTo>
                <a:cubicBezTo>
                  <a:pt x="78" y="907"/>
                  <a:pt x="78" y="907"/>
                  <a:pt x="78" y="907"/>
                </a:cubicBezTo>
                <a:cubicBezTo>
                  <a:pt x="78" y="907"/>
                  <a:pt x="89" y="899"/>
                  <a:pt x="99" y="898"/>
                </a:cubicBezTo>
                <a:cubicBezTo>
                  <a:pt x="100" y="898"/>
                  <a:pt x="101" y="898"/>
                  <a:pt x="101" y="898"/>
                </a:cubicBezTo>
                <a:cubicBezTo>
                  <a:pt x="112" y="898"/>
                  <a:pt x="118" y="899"/>
                  <a:pt x="118" y="899"/>
                </a:cubicBezTo>
                <a:cubicBezTo>
                  <a:pt x="118" y="899"/>
                  <a:pt x="115" y="955"/>
                  <a:pt x="115" y="977"/>
                </a:cubicBezTo>
                <a:cubicBezTo>
                  <a:pt x="115" y="1000"/>
                  <a:pt x="117" y="1035"/>
                  <a:pt x="127" y="1051"/>
                </a:cubicBezTo>
                <a:cubicBezTo>
                  <a:pt x="136" y="1067"/>
                  <a:pt x="138" y="1073"/>
                  <a:pt x="138" y="1087"/>
                </a:cubicBezTo>
                <a:cubicBezTo>
                  <a:pt x="138" y="1101"/>
                  <a:pt x="117" y="1140"/>
                  <a:pt x="118" y="1153"/>
                </a:cubicBezTo>
                <a:cubicBezTo>
                  <a:pt x="118" y="1166"/>
                  <a:pt x="121" y="1186"/>
                  <a:pt x="143" y="1186"/>
                </a:cubicBezTo>
                <a:cubicBezTo>
                  <a:pt x="165" y="1185"/>
                  <a:pt x="181" y="1176"/>
                  <a:pt x="181" y="1159"/>
                </a:cubicBezTo>
                <a:cubicBezTo>
                  <a:pt x="181" y="1141"/>
                  <a:pt x="178" y="1130"/>
                  <a:pt x="185" y="1124"/>
                </a:cubicBezTo>
                <a:cubicBezTo>
                  <a:pt x="193" y="1117"/>
                  <a:pt x="181" y="1101"/>
                  <a:pt x="194" y="1084"/>
                </a:cubicBezTo>
                <a:cubicBezTo>
                  <a:pt x="206" y="1067"/>
                  <a:pt x="193" y="1066"/>
                  <a:pt x="196" y="1050"/>
                </a:cubicBezTo>
                <a:cubicBezTo>
                  <a:pt x="199" y="1034"/>
                  <a:pt x="193" y="987"/>
                  <a:pt x="192" y="968"/>
                </a:cubicBezTo>
                <a:cubicBezTo>
                  <a:pt x="191" y="949"/>
                  <a:pt x="194" y="926"/>
                  <a:pt x="204" y="846"/>
                </a:cubicBezTo>
                <a:cubicBezTo>
                  <a:pt x="213" y="765"/>
                  <a:pt x="219" y="729"/>
                  <a:pt x="222" y="712"/>
                </a:cubicBezTo>
                <a:cubicBezTo>
                  <a:pt x="225" y="694"/>
                  <a:pt x="229" y="672"/>
                  <a:pt x="229" y="672"/>
                </a:cubicBezTo>
                <a:cubicBezTo>
                  <a:pt x="229" y="672"/>
                  <a:pt x="242" y="748"/>
                  <a:pt x="252" y="767"/>
                </a:cubicBezTo>
                <a:cubicBezTo>
                  <a:pt x="262" y="785"/>
                  <a:pt x="274" y="879"/>
                  <a:pt x="277" y="907"/>
                </a:cubicBezTo>
                <a:cubicBezTo>
                  <a:pt x="280" y="934"/>
                  <a:pt x="278" y="1015"/>
                  <a:pt x="285" y="1024"/>
                </a:cubicBezTo>
                <a:cubicBezTo>
                  <a:pt x="291" y="1032"/>
                  <a:pt x="294" y="1044"/>
                  <a:pt x="294" y="1044"/>
                </a:cubicBezTo>
                <a:cubicBezTo>
                  <a:pt x="294" y="1044"/>
                  <a:pt x="277" y="1054"/>
                  <a:pt x="277" y="1067"/>
                </a:cubicBezTo>
                <a:cubicBezTo>
                  <a:pt x="277" y="1081"/>
                  <a:pt x="290" y="1092"/>
                  <a:pt x="289" y="1110"/>
                </a:cubicBezTo>
                <a:cubicBezTo>
                  <a:pt x="289" y="1128"/>
                  <a:pt x="291" y="1143"/>
                  <a:pt x="298" y="1146"/>
                </a:cubicBezTo>
                <a:cubicBezTo>
                  <a:pt x="305" y="1150"/>
                  <a:pt x="304" y="1180"/>
                  <a:pt x="313" y="1191"/>
                </a:cubicBezTo>
                <a:cubicBezTo>
                  <a:pt x="322" y="1201"/>
                  <a:pt x="337" y="1210"/>
                  <a:pt x="355" y="1205"/>
                </a:cubicBezTo>
                <a:cubicBezTo>
                  <a:pt x="373" y="1199"/>
                  <a:pt x="373" y="1175"/>
                  <a:pt x="364" y="1152"/>
                </a:cubicBezTo>
                <a:cubicBezTo>
                  <a:pt x="355" y="1129"/>
                  <a:pt x="344" y="1114"/>
                  <a:pt x="347" y="1105"/>
                </a:cubicBezTo>
                <a:cubicBezTo>
                  <a:pt x="351" y="1096"/>
                  <a:pt x="354" y="1082"/>
                  <a:pt x="345" y="1073"/>
                </a:cubicBezTo>
                <a:cubicBezTo>
                  <a:pt x="336" y="1064"/>
                  <a:pt x="345" y="1054"/>
                  <a:pt x="351" y="1046"/>
                </a:cubicBezTo>
                <a:cubicBezTo>
                  <a:pt x="357" y="1038"/>
                  <a:pt x="356" y="1002"/>
                  <a:pt x="356" y="982"/>
                </a:cubicBezTo>
                <a:cubicBezTo>
                  <a:pt x="357" y="962"/>
                  <a:pt x="354" y="864"/>
                  <a:pt x="356" y="829"/>
                </a:cubicBezTo>
                <a:cubicBezTo>
                  <a:pt x="357" y="793"/>
                  <a:pt x="360" y="685"/>
                  <a:pt x="355" y="655"/>
                </a:cubicBezTo>
                <a:cubicBezTo>
                  <a:pt x="350" y="625"/>
                  <a:pt x="354" y="603"/>
                  <a:pt x="354" y="603"/>
                </a:cubicBezTo>
                <a:cubicBezTo>
                  <a:pt x="354" y="603"/>
                  <a:pt x="366" y="609"/>
                  <a:pt x="366" y="597"/>
                </a:cubicBezTo>
                <a:cubicBezTo>
                  <a:pt x="366" y="586"/>
                  <a:pt x="362" y="584"/>
                  <a:pt x="367" y="565"/>
                </a:cubicBezTo>
                <a:cubicBezTo>
                  <a:pt x="372" y="545"/>
                  <a:pt x="373" y="527"/>
                  <a:pt x="379" y="512"/>
                </a:cubicBezTo>
                <a:close/>
                <a:moveTo>
                  <a:pt x="109" y="669"/>
                </a:moveTo>
                <a:cubicBezTo>
                  <a:pt x="99" y="668"/>
                  <a:pt x="99" y="668"/>
                  <a:pt x="99" y="668"/>
                </a:cubicBezTo>
                <a:cubicBezTo>
                  <a:pt x="91" y="666"/>
                  <a:pt x="91" y="666"/>
                  <a:pt x="91" y="666"/>
                </a:cubicBezTo>
                <a:cubicBezTo>
                  <a:pt x="91" y="666"/>
                  <a:pt x="93" y="653"/>
                  <a:pt x="90" y="644"/>
                </a:cubicBezTo>
                <a:cubicBezTo>
                  <a:pt x="87" y="635"/>
                  <a:pt x="88" y="627"/>
                  <a:pt x="90" y="617"/>
                </a:cubicBezTo>
                <a:cubicBezTo>
                  <a:pt x="90" y="617"/>
                  <a:pt x="93" y="627"/>
                  <a:pt x="99" y="628"/>
                </a:cubicBezTo>
                <a:cubicBezTo>
                  <a:pt x="100" y="628"/>
                  <a:pt x="100" y="628"/>
                  <a:pt x="101" y="628"/>
                </a:cubicBezTo>
                <a:cubicBezTo>
                  <a:pt x="108" y="628"/>
                  <a:pt x="111" y="629"/>
                  <a:pt x="111" y="629"/>
                </a:cubicBezTo>
                <a:cubicBezTo>
                  <a:pt x="111" y="629"/>
                  <a:pt x="108" y="640"/>
                  <a:pt x="108" y="649"/>
                </a:cubicBezTo>
                <a:cubicBezTo>
                  <a:pt x="108" y="659"/>
                  <a:pt x="109" y="669"/>
                  <a:pt x="109" y="669"/>
                </a:cubicBezTo>
                <a:close/>
                <a:moveTo>
                  <a:pt x="223" y="505"/>
                </a:moveTo>
                <a:cubicBezTo>
                  <a:pt x="225" y="464"/>
                  <a:pt x="224" y="347"/>
                  <a:pt x="223" y="322"/>
                </a:cubicBezTo>
                <a:cubicBezTo>
                  <a:pt x="223" y="296"/>
                  <a:pt x="218" y="239"/>
                  <a:pt x="221" y="232"/>
                </a:cubicBezTo>
                <a:cubicBezTo>
                  <a:pt x="224" y="224"/>
                  <a:pt x="232" y="218"/>
                  <a:pt x="241" y="223"/>
                </a:cubicBezTo>
                <a:cubicBezTo>
                  <a:pt x="241" y="223"/>
                  <a:pt x="231" y="208"/>
                  <a:pt x="215" y="208"/>
                </a:cubicBezTo>
                <a:cubicBezTo>
                  <a:pt x="199" y="208"/>
                  <a:pt x="188" y="223"/>
                  <a:pt x="188" y="223"/>
                </a:cubicBezTo>
                <a:cubicBezTo>
                  <a:pt x="188" y="223"/>
                  <a:pt x="206" y="219"/>
                  <a:pt x="205" y="231"/>
                </a:cubicBezTo>
                <a:cubicBezTo>
                  <a:pt x="205" y="243"/>
                  <a:pt x="199" y="305"/>
                  <a:pt x="199" y="346"/>
                </a:cubicBezTo>
                <a:cubicBezTo>
                  <a:pt x="199" y="383"/>
                  <a:pt x="196" y="472"/>
                  <a:pt x="199" y="505"/>
                </a:cubicBezTo>
                <a:cubicBezTo>
                  <a:pt x="187" y="504"/>
                  <a:pt x="183" y="503"/>
                  <a:pt x="183" y="503"/>
                </a:cubicBezTo>
                <a:cubicBezTo>
                  <a:pt x="183" y="503"/>
                  <a:pt x="194" y="386"/>
                  <a:pt x="190" y="325"/>
                </a:cubicBezTo>
                <a:cubicBezTo>
                  <a:pt x="186" y="279"/>
                  <a:pt x="178" y="220"/>
                  <a:pt x="173" y="188"/>
                </a:cubicBezTo>
                <a:cubicBezTo>
                  <a:pt x="173" y="188"/>
                  <a:pt x="173" y="188"/>
                  <a:pt x="173" y="188"/>
                </a:cubicBezTo>
                <a:cubicBezTo>
                  <a:pt x="173" y="188"/>
                  <a:pt x="178" y="170"/>
                  <a:pt x="182" y="176"/>
                </a:cubicBezTo>
                <a:cubicBezTo>
                  <a:pt x="182" y="176"/>
                  <a:pt x="182" y="176"/>
                  <a:pt x="182" y="176"/>
                </a:cubicBezTo>
                <a:cubicBezTo>
                  <a:pt x="190" y="189"/>
                  <a:pt x="203" y="204"/>
                  <a:pt x="212" y="204"/>
                </a:cubicBezTo>
                <a:cubicBezTo>
                  <a:pt x="222" y="204"/>
                  <a:pt x="238" y="193"/>
                  <a:pt x="248" y="179"/>
                </a:cubicBezTo>
                <a:cubicBezTo>
                  <a:pt x="248" y="179"/>
                  <a:pt x="248" y="179"/>
                  <a:pt x="248" y="179"/>
                </a:cubicBezTo>
                <a:cubicBezTo>
                  <a:pt x="248" y="179"/>
                  <a:pt x="258" y="182"/>
                  <a:pt x="259" y="196"/>
                </a:cubicBezTo>
                <a:cubicBezTo>
                  <a:pt x="259" y="197"/>
                  <a:pt x="258" y="199"/>
                  <a:pt x="258" y="201"/>
                </a:cubicBezTo>
                <a:cubicBezTo>
                  <a:pt x="258" y="201"/>
                  <a:pt x="258" y="201"/>
                  <a:pt x="258" y="201"/>
                </a:cubicBezTo>
                <a:cubicBezTo>
                  <a:pt x="258" y="201"/>
                  <a:pt x="258" y="201"/>
                  <a:pt x="258" y="201"/>
                </a:cubicBezTo>
                <a:cubicBezTo>
                  <a:pt x="258" y="213"/>
                  <a:pt x="258" y="230"/>
                  <a:pt x="260" y="256"/>
                </a:cubicBezTo>
                <a:cubicBezTo>
                  <a:pt x="263" y="335"/>
                  <a:pt x="277" y="429"/>
                  <a:pt x="284" y="450"/>
                </a:cubicBezTo>
                <a:cubicBezTo>
                  <a:pt x="292" y="472"/>
                  <a:pt x="301" y="488"/>
                  <a:pt x="301" y="488"/>
                </a:cubicBezTo>
                <a:cubicBezTo>
                  <a:pt x="301" y="488"/>
                  <a:pt x="251" y="504"/>
                  <a:pt x="223" y="505"/>
                </a:cubicBezTo>
                <a:close/>
                <a:moveTo>
                  <a:pt x="360" y="585"/>
                </a:moveTo>
                <a:cubicBezTo>
                  <a:pt x="358" y="573"/>
                  <a:pt x="361" y="568"/>
                  <a:pt x="352" y="561"/>
                </a:cubicBezTo>
                <a:cubicBezTo>
                  <a:pt x="343" y="554"/>
                  <a:pt x="328" y="554"/>
                  <a:pt x="328" y="554"/>
                </a:cubicBezTo>
                <a:cubicBezTo>
                  <a:pt x="328" y="554"/>
                  <a:pt x="350" y="545"/>
                  <a:pt x="360" y="557"/>
                </a:cubicBezTo>
                <a:cubicBezTo>
                  <a:pt x="369" y="570"/>
                  <a:pt x="360" y="585"/>
                  <a:pt x="360" y="585"/>
                </a:cubicBezTo>
                <a:close/>
              </a:path>
            </a:pathLst>
          </a:custGeom>
          <a:solidFill>
            <a:schemeClr val="bg1">
              <a:lumMod val="50000"/>
            </a:schemeClr>
          </a:solidFill>
          <a:ln>
            <a:noFill/>
          </a:ln>
          <a:effectLst>
            <a:outerShdw blurRad="76200" dir="13500000" sy="23000" kx="1200000" algn="br" rotWithShape="0">
              <a:prstClr val="black">
                <a:alpha val="6000"/>
              </a:prstClr>
            </a:outerShdw>
          </a:effectLst>
        </p:spPr>
        <p:txBody>
          <a:bodyPr vert="horz" wrap="square" lIns="121920" tIns="60960" rIns="121920" bIns="60960" numCol="1" anchor="t" anchorCtr="0" compatLnSpc="1"/>
          <a:lstStyle/>
          <a:p>
            <a:endParaRPr lang="id-ID" sz="2400"/>
          </a:p>
        </p:txBody>
      </p:sp>
      <p:sp>
        <p:nvSpPr>
          <p:cNvPr id="9" name="Freeform 200"/>
          <p:cNvSpPr>
            <a:spLocks noEditPoints="1"/>
          </p:cNvSpPr>
          <p:nvPr/>
        </p:nvSpPr>
        <p:spPr bwMode="auto">
          <a:xfrm>
            <a:off x="10734342" y="1872053"/>
            <a:ext cx="1186477" cy="3749095"/>
          </a:xfrm>
          <a:custGeom>
            <a:avLst/>
            <a:gdLst>
              <a:gd name="T0" fmla="*/ 412 w 463"/>
              <a:gd name="T1" fmla="*/ 379 h 1470"/>
              <a:gd name="T2" fmla="*/ 323 w 463"/>
              <a:gd name="T3" fmla="*/ 262 h 1470"/>
              <a:gd name="T4" fmla="*/ 285 w 463"/>
              <a:gd name="T5" fmla="*/ 285 h 1470"/>
              <a:gd name="T6" fmla="*/ 267 w 463"/>
              <a:gd name="T7" fmla="*/ 261 h 1470"/>
              <a:gd name="T8" fmla="*/ 184 w 463"/>
              <a:gd name="T9" fmla="*/ 204 h 1470"/>
              <a:gd name="T10" fmla="*/ 217 w 463"/>
              <a:gd name="T11" fmla="*/ 229 h 1470"/>
              <a:gd name="T12" fmla="*/ 275 w 463"/>
              <a:gd name="T13" fmla="*/ 231 h 1470"/>
              <a:gd name="T14" fmla="*/ 275 w 463"/>
              <a:gd name="T15" fmla="*/ 231 h 1470"/>
              <a:gd name="T16" fmla="*/ 280 w 463"/>
              <a:gd name="T17" fmla="*/ 213 h 1470"/>
              <a:gd name="T18" fmla="*/ 313 w 463"/>
              <a:gd name="T19" fmla="*/ 121 h 1470"/>
              <a:gd name="T20" fmla="*/ 312 w 463"/>
              <a:gd name="T21" fmla="*/ 65 h 1470"/>
              <a:gd name="T22" fmla="*/ 194 w 463"/>
              <a:gd name="T23" fmla="*/ 42 h 1470"/>
              <a:gd name="T24" fmla="*/ 186 w 463"/>
              <a:gd name="T25" fmla="*/ 51 h 1470"/>
              <a:gd name="T26" fmla="*/ 175 w 463"/>
              <a:gd name="T27" fmla="*/ 119 h 1470"/>
              <a:gd name="T28" fmla="*/ 178 w 463"/>
              <a:gd name="T29" fmla="*/ 165 h 1470"/>
              <a:gd name="T30" fmla="*/ 181 w 463"/>
              <a:gd name="T31" fmla="*/ 201 h 1470"/>
              <a:gd name="T32" fmla="*/ 175 w 463"/>
              <a:gd name="T33" fmla="*/ 217 h 1470"/>
              <a:gd name="T34" fmla="*/ 79 w 463"/>
              <a:gd name="T35" fmla="*/ 333 h 1470"/>
              <a:gd name="T36" fmla="*/ 104 w 463"/>
              <a:gd name="T37" fmla="*/ 477 h 1470"/>
              <a:gd name="T38" fmla="*/ 99 w 463"/>
              <a:gd name="T39" fmla="*/ 610 h 1470"/>
              <a:gd name="T40" fmla="*/ 85 w 463"/>
              <a:gd name="T41" fmla="*/ 763 h 1470"/>
              <a:gd name="T42" fmla="*/ 69 w 463"/>
              <a:gd name="T43" fmla="*/ 975 h 1470"/>
              <a:gd name="T44" fmla="*/ 8 w 463"/>
              <a:gd name="T45" fmla="*/ 1383 h 1470"/>
              <a:gd name="T46" fmla="*/ 11 w 463"/>
              <a:gd name="T47" fmla="*/ 1423 h 1470"/>
              <a:gd name="T48" fmla="*/ 108 w 463"/>
              <a:gd name="T49" fmla="*/ 1468 h 1470"/>
              <a:gd name="T50" fmla="*/ 96 w 463"/>
              <a:gd name="T51" fmla="*/ 1398 h 1470"/>
              <a:gd name="T52" fmla="*/ 153 w 463"/>
              <a:gd name="T53" fmla="*/ 1231 h 1470"/>
              <a:gd name="T54" fmla="*/ 220 w 463"/>
              <a:gd name="T55" fmla="*/ 1100 h 1470"/>
              <a:gd name="T56" fmla="*/ 215 w 463"/>
              <a:gd name="T57" fmla="*/ 1363 h 1470"/>
              <a:gd name="T58" fmla="*/ 242 w 463"/>
              <a:gd name="T59" fmla="*/ 1391 h 1470"/>
              <a:gd name="T60" fmla="*/ 297 w 463"/>
              <a:gd name="T61" fmla="*/ 1388 h 1470"/>
              <a:gd name="T62" fmla="*/ 429 w 463"/>
              <a:gd name="T63" fmla="*/ 1397 h 1470"/>
              <a:gd name="T64" fmla="*/ 342 w 463"/>
              <a:gd name="T65" fmla="*/ 1344 h 1470"/>
              <a:gd name="T66" fmla="*/ 316 w 463"/>
              <a:gd name="T67" fmla="*/ 1300 h 1470"/>
              <a:gd name="T68" fmla="*/ 337 w 463"/>
              <a:gd name="T69" fmla="*/ 1080 h 1470"/>
              <a:gd name="T70" fmla="*/ 376 w 463"/>
              <a:gd name="T71" fmla="*/ 792 h 1470"/>
              <a:gd name="T72" fmla="*/ 388 w 463"/>
              <a:gd name="T73" fmla="*/ 747 h 1470"/>
              <a:gd name="T74" fmla="*/ 359 w 463"/>
              <a:gd name="T75" fmla="*/ 534 h 1470"/>
              <a:gd name="T76" fmla="*/ 385 w 463"/>
              <a:gd name="T77" fmla="*/ 500 h 1470"/>
              <a:gd name="T78" fmla="*/ 454 w 463"/>
              <a:gd name="T79" fmla="*/ 422 h 1470"/>
              <a:gd name="T80" fmla="*/ 330 w 463"/>
              <a:gd name="T81" fmla="*/ 437 h 1470"/>
              <a:gd name="T82" fmla="*/ 327 w 463"/>
              <a:gd name="T83" fmla="*/ 411 h 1470"/>
              <a:gd name="T84" fmla="*/ 311 w 463"/>
              <a:gd name="T85" fmla="*/ 458 h 1470"/>
              <a:gd name="T86" fmla="*/ 353 w 463"/>
              <a:gd name="T87" fmla="*/ 483 h 1470"/>
              <a:gd name="T88" fmla="*/ 350 w 463"/>
              <a:gd name="T89" fmla="*/ 54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1470">
                <a:moveTo>
                  <a:pt x="454" y="422"/>
                </a:moveTo>
                <a:cubicBezTo>
                  <a:pt x="448" y="394"/>
                  <a:pt x="430" y="395"/>
                  <a:pt x="412" y="379"/>
                </a:cubicBezTo>
                <a:cubicBezTo>
                  <a:pt x="395" y="363"/>
                  <a:pt x="381" y="350"/>
                  <a:pt x="379" y="321"/>
                </a:cubicBezTo>
                <a:cubicBezTo>
                  <a:pt x="376" y="291"/>
                  <a:pt x="344" y="267"/>
                  <a:pt x="323" y="262"/>
                </a:cubicBezTo>
                <a:cubicBezTo>
                  <a:pt x="304" y="258"/>
                  <a:pt x="286" y="248"/>
                  <a:pt x="281" y="246"/>
                </a:cubicBezTo>
                <a:cubicBezTo>
                  <a:pt x="280" y="254"/>
                  <a:pt x="283" y="272"/>
                  <a:pt x="285" y="285"/>
                </a:cubicBezTo>
                <a:cubicBezTo>
                  <a:pt x="284" y="286"/>
                  <a:pt x="282" y="284"/>
                  <a:pt x="281" y="281"/>
                </a:cubicBezTo>
                <a:cubicBezTo>
                  <a:pt x="274" y="266"/>
                  <a:pt x="272" y="258"/>
                  <a:pt x="267" y="261"/>
                </a:cubicBezTo>
                <a:cubicBezTo>
                  <a:pt x="263" y="263"/>
                  <a:pt x="260" y="273"/>
                  <a:pt x="257" y="282"/>
                </a:cubicBezTo>
                <a:cubicBezTo>
                  <a:pt x="241" y="262"/>
                  <a:pt x="203" y="221"/>
                  <a:pt x="184" y="204"/>
                </a:cubicBezTo>
                <a:cubicBezTo>
                  <a:pt x="185" y="202"/>
                  <a:pt x="187" y="200"/>
                  <a:pt x="189" y="199"/>
                </a:cubicBezTo>
                <a:cubicBezTo>
                  <a:pt x="194" y="208"/>
                  <a:pt x="205" y="223"/>
                  <a:pt x="217" y="229"/>
                </a:cubicBezTo>
                <a:cubicBezTo>
                  <a:pt x="232" y="237"/>
                  <a:pt x="266" y="257"/>
                  <a:pt x="266" y="257"/>
                </a:cubicBezTo>
                <a:cubicBezTo>
                  <a:pt x="266" y="257"/>
                  <a:pt x="273" y="241"/>
                  <a:pt x="275" y="231"/>
                </a:cubicBezTo>
                <a:cubicBezTo>
                  <a:pt x="275" y="230"/>
                  <a:pt x="275" y="230"/>
                  <a:pt x="275" y="230"/>
                </a:cubicBezTo>
                <a:cubicBezTo>
                  <a:pt x="275" y="231"/>
                  <a:pt x="275" y="231"/>
                  <a:pt x="275" y="231"/>
                </a:cubicBezTo>
                <a:cubicBezTo>
                  <a:pt x="275" y="230"/>
                  <a:pt x="275" y="228"/>
                  <a:pt x="275" y="227"/>
                </a:cubicBezTo>
                <a:cubicBezTo>
                  <a:pt x="275" y="220"/>
                  <a:pt x="273" y="215"/>
                  <a:pt x="280" y="213"/>
                </a:cubicBezTo>
                <a:cubicBezTo>
                  <a:pt x="288" y="211"/>
                  <a:pt x="299" y="185"/>
                  <a:pt x="302" y="169"/>
                </a:cubicBezTo>
                <a:cubicBezTo>
                  <a:pt x="306" y="153"/>
                  <a:pt x="306" y="139"/>
                  <a:pt x="313" y="121"/>
                </a:cubicBezTo>
                <a:cubicBezTo>
                  <a:pt x="321" y="104"/>
                  <a:pt x="320" y="87"/>
                  <a:pt x="312" y="65"/>
                </a:cubicBezTo>
                <a:cubicBezTo>
                  <a:pt x="312" y="65"/>
                  <a:pt x="312" y="65"/>
                  <a:pt x="312" y="65"/>
                </a:cubicBezTo>
                <a:cubicBezTo>
                  <a:pt x="300" y="14"/>
                  <a:pt x="277" y="28"/>
                  <a:pt x="277" y="28"/>
                </a:cubicBezTo>
                <a:cubicBezTo>
                  <a:pt x="246" y="0"/>
                  <a:pt x="210" y="26"/>
                  <a:pt x="194" y="42"/>
                </a:cubicBezTo>
                <a:cubicBezTo>
                  <a:pt x="194" y="42"/>
                  <a:pt x="194" y="42"/>
                  <a:pt x="193" y="42"/>
                </a:cubicBezTo>
                <a:cubicBezTo>
                  <a:pt x="190" y="44"/>
                  <a:pt x="188" y="47"/>
                  <a:pt x="186" y="51"/>
                </a:cubicBezTo>
                <a:cubicBezTo>
                  <a:pt x="186" y="51"/>
                  <a:pt x="186" y="51"/>
                  <a:pt x="186" y="51"/>
                </a:cubicBezTo>
                <a:cubicBezTo>
                  <a:pt x="171" y="73"/>
                  <a:pt x="175" y="119"/>
                  <a:pt x="175" y="119"/>
                </a:cubicBezTo>
                <a:cubicBezTo>
                  <a:pt x="175" y="119"/>
                  <a:pt x="173" y="120"/>
                  <a:pt x="171" y="131"/>
                </a:cubicBezTo>
                <a:cubicBezTo>
                  <a:pt x="170" y="142"/>
                  <a:pt x="175" y="159"/>
                  <a:pt x="178" y="165"/>
                </a:cubicBezTo>
                <a:cubicBezTo>
                  <a:pt x="180" y="171"/>
                  <a:pt x="185" y="172"/>
                  <a:pt x="186" y="177"/>
                </a:cubicBezTo>
                <a:cubicBezTo>
                  <a:pt x="186" y="177"/>
                  <a:pt x="184" y="189"/>
                  <a:pt x="181" y="201"/>
                </a:cubicBezTo>
                <a:cubicBezTo>
                  <a:pt x="181" y="201"/>
                  <a:pt x="181" y="201"/>
                  <a:pt x="180" y="201"/>
                </a:cubicBezTo>
                <a:cubicBezTo>
                  <a:pt x="179" y="203"/>
                  <a:pt x="181" y="206"/>
                  <a:pt x="175" y="217"/>
                </a:cubicBezTo>
                <a:cubicBezTo>
                  <a:pt x="166" y="231"/>
                  <a:pt x="153" y="236"/>
                  <a:pt x="121" y="253"/>
                </a:cubicBezTo>
                <a:cubicBezTo>
                  <a:pt x="90" y="269"/>
                  <a:pt x="82" y="302"/>
                  <a:pt x="79" y="333"/>
                </a:cubicBezTo>
                <a:cubicBezTo>
                  <a:pt x="76" y="365"/>
                  <a:pt x="71" y="389"/>
                  <a:pt x="76" y="396"/>
                </a:cubicBezTo>
                <a:cubicBezTo>
                  <a:pt x="81" y="403"/>
                  <a:pt x="93" y="443"/>
                  <a:pt x="104" y="477"/>
                </a:cubicBezTo>
                <a:cubicBezTo>
                  <a:pt x="116" y="510"/>
                  <a:pt x="111" y="549"/>
                  <a:pt x="109" y="564"/>
                </a:cubicBezTo>
                <a:cubicBezTo>
                  <a:pt x="107" y="578"/>
                  <a:pt x="98" y="591"/>
                  <a:pt x="99" y="610"/>
                </a:cubicBezTo>
                <a:cubicBezTo>
                  <a:pt x="100" y="629"/>
                  <a:pt x="98" y="648"/>
                  <a:pt x="95" y="677"/>
                </a:cubicBezTo>
                <a:cubicBezTo>
                  <a:pt x="93" y="705"/>
                  <a:pt x="76" y="759"/>
                  <a:pt x="85" y="763"/>
                </a:cubicBezTo>
                <a:cubicBezTo>
                  <a:pt x="93" y="768"/>
                  <a:pt x="96" y="767"/>
                  <a:pt x="96" y="780"/>
                </a:cubicBezTo>
                <a:cubicBezTo>
                  <a:pt x="96" y="793"/>
                  <a:pt x="90" y="876"/>
                  <a:pt x="69" y="975"/>
                </a:cubicBezTo>
                <a:cubicBezTo>
                  <a:pt x="48" y="1075"/>
                  <a:pt x="16" y="1296"/>
                  <a:pt x="9" y="1338"/>
                </a:cubicBezTo>
                <a:cubicBezTo>
                  <a:pt x="2" y="1379"/>
                  <a:pt x="8" y="1383"/>
                  <a:pt x="8" y="1383"/>
                </a:cubicBezTo>
                <a:cubicBezTo>
                  <a:pt x="8" y="1383"/>
                  <a:pt x="8" y="1386"/>
                  <a:pt x="4" y="1398"/>
                </a:cubicBezTo>
                <a:cubicBezTo>
                  <a:pt x="0" y="1410"/>
                  <a:pt x="4" y="1418"/>
                  <a:pt x="11" y="1423"/>
                </a:cubicBezTo>
                <a:cubicBezTo>
                  <a:pt x="18" y="1428"/>
                  <a:pt x="19" y="1438"/>
                  <a:pt x="34" y="1449"/>
                </a:cubicBezTo>
                <a:cubicBezTo>
                  <a:pt x="48" y="1460"/>
                  <a:pt x="90" y="1470"/>
                  <a:pt x="108" y="1468"/>
                </a:cubicBezTo>
                <a:cubicBezTo>
                  <a:pt x="126" y="1466"/>
                  <a:pt x="121" y="1460"/>
                  <a:pt x="120" y="1442"/>
                </a:cubicBezTo>
                <a:cubicBezTo>
                  <a:pt x="119" y="1424"/>
                  <a:pt x="96" y="1398"/>
                  <a:pt x="96" y="1398"/>
                </a:cubicBezTo>
                <a:cubicBezTo>
                  <a:pt x="96" y="1398"/>
                  <a:pt x="95" y="1393"/>
                  <a:pt x="101" y="1390"/>
                </a:cubicBezTo>
                <a:cubicBezTo>
                  <a:pt x="107" y="1386"/>
                  <a:pt x="132" y="1306"/>
                  <a:pt x="153" y="1231"/>
                </a:cubicBezTo>
                <a:cubicBezTo>
                  <a:pt x="175" y="1157"/>
                  <a:pt x="214" y="1022"/>
                  <a:pt x="214" y="1022"/>
                </a:cubicBezTo>
                <a:cubicBezTo>
                  <a:pt x="214" y="1022"/>
                  <a:pt x="217" y="1061"/>
                  <a:pt x="220" y="1100"/>
                </a:cubicBezTo>
                <a:cubicBezTo>
                  <a:pt x="222" y="1139"/>
                  <a:pt x="224" y="1267"/>
                  <a:pt x="220" y="1300"/>
                </a:cubicBezTo>
                <a:cubicBezTo>
                  <a:pt x="215" y="1333"/>
                  <a:pt x="215" y="1363"/>
                  <a:pt x="215" y="1363"/>
                </a:cubicBezTo>
                <a:cubicBezTo>
                  <a:pt x="215" y="1363"/>
                  <a:pt x="215" y="1367"/>
                  <a:pt x="215" y="1378"/>
                </a:cubicBezTo>
                <a:cubicBezTo>
                  <a:pt x="215" y="1389"/>
                  <a:pt x="223" y="1389"/>
                  <a:pt x="242" y="1391"/>
                </a:cubicBezTo>
                <a:cubicBezTo>
                  <a:pt x="261" y="1393"/>
                  <a:pt x="287" y="1392"/>
                  <a:pt x="287" y="1392"/>
                </a:cubicBezTo>
                <a:cubicBezTo>
                  <a:pt x="287" y="1392"/>
                  <a:pt x="286" y="1383"/>
                  <a:pt x="297" y="1388"/>
                </a:cubicBezTo>
                <a:cubicBezTo>
                  <a:pt x="307" y="1392"/>
                  <a:pt x="329" y="1403"/>
                  <a:pt x="349" y="1403"/>
                </a:cubicBezTo>
                <a:cubicBezTo>
                  <a:pt x="369" y="1403"/>
                  <a:pt x="429" y="1412"/>
                  <a:pt x="429" y="1397"/>
                </a:cubicBezTo>
                <a:cubicBezTo>
                  <a:pt x="429" y="1382"/>
                  <a:pt x="406" y="1376"/>
                  <a:pt x="385" y="1376"/>
                </a:cubicBezTo>
                <a:cubicBezTo>
                  <a:pt x="365" y="1376"/>
                  <a:pt x="342" y="1344"/>
                  <a:pt x="342" y="1344"/>
                </a:cubicBezTo>
                <a:cubicBezTo>
                  <a:pt x="342" y="1344"/>
                  <a:pt x="342" y="1344"/>
                  <a:pt x="348" y="1340"/>
                </a:cubicBezTo>
                <a:cubicBezTo>
                  <a:pt x="353" y="1337"/>
                  <a:pt x="320" y="1312"/>
                  <a:pt x="316" y="1300"/>
                </a:cubicBezTo>
                <a:cubicBezTo>
                  <a:pt x="311" y="1288"/>
                  <a:pt x="312" y="1286"/>
                  <a:pt x="316" y="1257"/>
                </a:cubicBezTo>
                <a:cubicBezTo>
                  <a:pt x="319" y="1229"/>
                  <a:pt x="327" y="1136"/>
                  <a:pt x="337" y="1080"/>
                </a:cubicBezTo>
                <a:cubicBezTo>
                  <a:pt x="346" y="1023"/>
                  <a:pt x="358" y="968"/>
                  <a:pt x="365" y="920"/>
                </a:cubicBezTo>
                <a:cubicBezTo>
                  <a:pt x="372" y="871"/>
                  <a:pt x="376" y="792"/>
                  <a:pt x="376" y="792"/>
                </a:cubicBezTo>
                <a:cubicBezTo>
                  <a:pt x="376" y="792"/>
                  <a:pt x="380" y="791"/>
                  <a:pt x="387" y="785"/>
                </a:cubicBezTo>
                <a:cubicBezTo>
                  <a:pt x="394" y="779"/>
                  <a:pt x="392" y="764"/>
                  <a:pt x="388" y="747"/>
                </a:cubicBezTo>
                <a:cubicBezTo>
                  <a:pt x="385" y="729"/>
                  <a:pt x="380" y="656"/>
                  <a:pt x="377" y="621"/>
                </a:cubicBezTo>
                <a:cubicBezTo>
                  <a:pt x="373" y="586"/>
                  <a:pt x="359" y="534"/>
                  <a:pt x="359" y="534"/>
                </a:cubicBezTo>
                <a:cubicBezTo>
                  <a:pt x="359" y="534"/>
                  <a:pt x="370" y="529"/>
                  <a:pt x="377" y="522"/>
                </a:cubicBezTo>
                <a:cubicBezTo>
                  <a:pt x="384" y="516"/>
                  <a:pt x="385" y="500"/>
                  <a:pt x="385" y="500"/>
                </a:cubicBezTo>
                <a:cubicBezTo>
                  <a:pt x="385" y="500"/>
                  <a:pt x="428" y="504"/>
                  <a:pt x="446" y="496"/>
                </a:cubicBezTo>
                <a:cubicBezTo>
                  <a:pt x="463" y="489"/>
                  <a:pt x="460" y="450"/>
                  <a:pt x="454" y="422"/>
                </a:cubicBezTo>
                <a:close/>
                <a:moveTo>
                  <a:pt x="311" y="458"/>
                </a:moveTo>
                <a:cubicBezTo>
                  <a:pt x="311" y="458"/>
                  <a:pt x="330" y="452"/>
                  <a:pt x="330" y="437"/>
                </a:cubicBezTo>
                <a:cubicBezTo>
                  <a:pt x="330" y="421"/>
                  <a:pt x="315" y="411"/>
                  <a:pt x="308" y="410"/>
                </a:cubicBezTo>
                <a:cubicBezTo>
                  <a:pt x="301" y="410"/>
                  <a:pt x="313" y="399"/>
                  <a:pt x="327" y="411"/>
                </a:cubicBezTo>
                <a:cubicBezTo>
                  <a:pt x="342" y="423"/>
                  <a:pt x="353" y="475"/>
                  <a:pt x="353" y="475"/>
                </a:cubicBezTo>
                <a:cubicBezTo>
                  <a:pt x="353" y="475"/>
                  <a:pt x="323" y="463"/>
                  <a:pt x="311" y="458"/>
                </a:cubicBezTo>
                <a:close/>
                <a:moveTo>
                  <a:pt x="350" y="540"/>
                </a:moveTo>
                <a:cubicBezTo>
                  <a:pt x="350" y="540"/>
                  <a:pt x="352" y="500"/>
                  <a:pt x="353" y="483"/>
                </a:cubicBezTo>
                <a:cubicBezTo>
                  <a:pt x="362" y="531"/>
                  <a:pt x="362" y="531"/>
                  <a:pt x="362" y="531"/>
                </a:cubicBezTo>
                <a:lnTo>
                  <a:pt x="350" y="540"/>
                </a:lnTo>
                <a:close/>
              </a:path>
            </a:pathLst>
          </a:custGeom>
          <a:solidFill>
            <a:schemeClr val="bg1">
              <a:lumMod val="65000"/>
            </a:schemeClr>
          </a:solidFill>
          <a:ln>
            <a:noFill/>
          </a:ln>
          <a:effectLst>
            <a:outerShdw blurRad="76200" dir="13500000" sy="23000" kx="1200000" algn="br" rotWithShape="0">
              <a:prstClr val="black">
                <a:alpha val="6000"/>
              </a:prstClr>
            </a:outerShdw>
          </a:effectLst>
        </p:spPr>
        <p:txBody>
          <a:bodyPr vert="horz" wrap="square" lIns="121920" tIns="60960" rIns="121920" bIns="60960" numCol="1" anchor="t" anchorCtr="0" compatLnSpc="1"/>
          <a:lstStyle/>
          <a:p>
            <a:endParaRPr lang="id-ID" sz="2400"/>
          </a:p>
        </p:txBody>
      </p:sp>
      <p:sp>
        <p:nvSpPr>
          <p:cNvPr id="10" name="Freeform 208"/>
          <p:cNvSpPr>
            <a:spLocks noEditPoints="1"/>
          </p:cNvSpPr>
          <p:nvPr/>
        </p:nvSpPr>
        <p:spPr bwMode="auto">
          <a:xfrm>
            <a:off x="9825401" y="2154436"/>
            <a:ext cx="1056820" cy="3929268"/>
          </a:xfrm>
          <a:custGeom>
            <a:avLst/>
            <a:gdLst>
              <a:gd name="T0" fmla="*/ 221 w 224"/>
              <a:gd name="T1" fmla="*/ 237 h 906"/>
              <a:gd name="T2" fmla="*/ 178 w 224"/>
              <a:gd name="T3" fmla="*/ 151 h 906"/>
              <a:gd name="T4" fmla="*/ 161 w 224"/>
              <a:gd name="T5" fmla="*/ 98 h 906"/>
              <a:gd name="T6" fmla="*/ 148 w 224"/>
              <a:gd name="T7" fmla="*/ 36 h 906"/>
              <a:gd name="T8" fmla="*/ 107 w 224"/>
              <a:gd name="T9" fmla="*/ 0 h 906"/>
              <a:gd name="T10" fmla="*/ 63 w 224"/>
              <a:gd name="T11" fmla="*/ 101 h 906"/>
              <a:gd name="T12" fmla="*/ 48 w 224"/>
              <a:gd name="T13" fmla="*/ 145 h 906"/>
              <a:gd name="T14" fmla="*/ 7 w 224"/>
              <a:gd name="T15" fmla="*/ 204 h 906"/>
              <a:gd name="T16" fmla="*/ 2 w 224"/>
              <a:gd name="T17" fmla="*/ 302 h 906"/>
              <a:gd name="T18" fmla="*/ 28 w 224"/>
              <a:gd name="T19" fmla="*/ 360 h 906"/>
              <a:gd name="T20" fmla="*/ 31 w 224"/>
              <a:gd name="T21" fmla="*/ 411 h 906"/>
              <a:gd name="T22" fmla="*/ 35 w 224"/>
              <a:gd name="T23" fmla="*/ 565 h 906"/>
              <a:gd name="T24" fmla="*/ 54 w 224"/>
              <a:gd name="T25" fmla="*/ 607 h 906"/>
              <a:gd name="T26" fmla="*/ 81 w 224"/>
              <a:gd name="T27" fmla="*/ 790 h 906"/>
              <a:gd name="T28" fmla="*/ 89 w 224"/>
              <a:gd name="T29" fmla="*/ 869 h 906"/>
              <a:gd name="T30" fmla="*/ 112 w 224"/>
              <a:gd name="T31" fmla="*/ 906 h 906"/>
              <a:gd name="T32" fmla="*/ 122 w 224"/>
              <a:gd name="T33" fmla="*/ 847 h 906"/>
              <a:gd name="T34" fmla="*/ 157 w 224"/>
              <a:gd name="T35" fmla="*/ 853 h 906"/>
              <a:gd name="T36" fmla="*/ 124 w 224"/>
              <a:gd name="T37" fmla="*/ 764 h 906"/>
              <a:gd name="T38" fmla="*/ 156 w 224"/>
              <a:gd name="T39" fmla="*/ 611 h 906"/>
              <a:gd name="T40" fmla="*/ 166 w 224"/>
              <a:gd name="T41" fmla="*/ 582 h 906"/>
              <a:gd name="T42" fmla="*/ 190 w 224"/>
              <a:gd name="T43" fmla="*/ 474 h 906"/>
              <a:gd name="T44" fmla="*/ 206 w 224"/>
              <a:gd name="T45" fmla="*/ 414 h 906"/>
              <a:gd name="T46" fmla="*/ 192 w 224"/>
              <a:gd name="T47" fmla="*/ 313 h 906"/>
              <a:gd name="T48" fmla="*/ 73 w 224"/>
              <a:gd name="T49" fmla="*/ 279 h 906"/>
              <a:gd name="T50" fmla="*/ 63 w 224"/>
              <a:gd name="T51" fmla="*/ 289 h 906"/>
              <a:gd name="T52" fmla="*/ 73 w 224"/>
              <a:gd name="T53" fmla="*/ 269 h 906"/>
              <a:gd name="T54" fmla="*/ 110 w 224"/>
              <a:gd name="T55" fmla="*/ 621 h 906"/>
              <a:gd name="T56" fmla="*/ 107 w 224"/>
              <a:gd name="T57" fmla="*/ 646 h 906"/>
              <a:gd name="T58" fmla="*/ 104 w 224"/>
              <a:gd name="T59" fmla="*/ 612 h 906"/>
              <a:gd name="T60" fmla="*/ 110 w 224"/>
              <a:gd name="T61" fmla="*/ 580 h 906"/>
              <a:gd name="T62" fmla="*/ 116 w 224"/>
              <a:gd name="T63" fmla="*/ 225 h 906"/>
              <a:gd name="T64" fmla="*/ 91 w 224"/>
              <a:gd name="T65" fmla="*/ 130 h 906"/>
              <a:gd name="T66" fmla="*/ 115 w 224"/>
              <a:gd name="T67" fmla="*/ 200 h 906"/>
              <a:gd name="T68" fmla="*/ 128 w 224"/>
              <a:gd name="T69" fmla="*/ 156 h 906"/>
              <a:gd name="T70" fmla="*/ 143 w 224"/>
              <a:gd name="T71" fmla="*/ 147 h 906"/>
              <a:gd name="T72" fmla="*/ 116 w 224"/>
              <a:gd name="T73" fmla="*/ 225 h 906"/>
              <a:gd name="T74" fmla="*/ 138 w 224"/>
              <a:gd name="T75" fmla="*/ 333 h 906"/>
              <a:gd name="T76" fmla="*/ 149 w 224"/>
              <a:gd name="T77" fmla="*/ 315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906">
                <a:moveTo>
                  <a:pt x="215" y="296"/>
                </a:moveTo>
                <a:cubicBezTo>
                  <a:pt x="222" y="281"/>
                  <a:pt x="224" y="258"/>
                  <a:pt x="221" y="237"/>
                </a:cubicBezTo>
                <a:cubicBezTo>
                  <a:pt x="219" y="217"/>
                  <a:pt x="217" y="187"/>
                  <a:pt x="211" y="170"/>
                </a:cubicBezTo>
                <a:cubicBezTo>
                  <a:pt x="204" y="152"/>
                  <a:pt x="178" y="151"/>
                  <a:pt x="178" y="151"/>
                </a:cubicBezTo>
                <a:cubicBezTo>
                  <a:pt x="178" y="151"/>
                  <a:pt x="180" y="142"/>
                  <a:pt x="172" y="133"/>
                </a:cubicBezTo>
                <a:cubicBezTo>
                  <a:pt x="164" y="124"/>
                  <a:pt x="163" y="113"/>
                  <a:pt x="161" y="98"/>
                </a:cubicBezTo>
                <a:cubicBezTo>
                  <a:pt x="159" y="82"/>
                  <a:pt x="155" y="72"/>
                  <a:pt x="155" y="62"/>
                </a:cubicBezTo>
                <a:cubicBezTo>
                  <a:pt x="155" y="52"/>
                  <a:pt x="152" y="53"/>
                  <a:pt x="148" y="36"/>
                </a:cubicBezTo>
                <a:cubicBezTo>
                  <a:pt x="144" y="19"/>
                  <a:pt x="127" y="0"/>
                  <a:pt x="107" y="0"/>
                </a:cubicBezTo>
                <a:cubicBezTo>
                  <a:pt x="107" y="0"/>
                  <a:pt x="107" y="0"/>
                  <a:pt x="107" y="0"/>
                </a:cubicBezTo>
                <a:cubicBezTo>
                  <a:pt x="75" y="0"/>
                  <a:pt x="67" y="48"/>
                  <a:pt x="64" y="64"/>
                </a:cubicBezTo>
                <a:cubicBezTo>
                  <a:pt x="62" y="79"/>
                  <a:pt x="58" y="89"/>
                  <a:pt x="63" y="101"/>
                </a:cubicBezTo>
                <a:cubicBezTo>
                  <a:pt x="68" y="113"/>
                  <a:pt x="62" y="116"/>
                  <a:pt x="50" y="125"/>
                </a:cubicBezTo>
                <a:cubicBezTo>
                  <a:pt x="39" y="135"/>
                  <a:pt x="48" y="145"/>
                  <a:pt x="48" y="145"/>
                </a:cubicBezTo>
                <a:cubicBezTo>
                  <a:pt x="48" y="145"/>
                  <a:pt x="37" y="152"/>
                  <a:pt x="28" y="154"/>
                </a:cubicBezTo>
                <a:cubicBezTo>
                  <a:pt x="19" y="155"/>
                  <a:pt x="9" y="186"/>
                  <a:pt x="7" y="204"/>
                </a:cubicBezTo>
                <a:cubicBezTo>
                  <a:pt x="5" y="221"/>
                  <a:pt x="4" y="220"/>
                  <a:pt x="2" y="233"/>
                </a:cubicBezTo>
                <a:cubicBezTo>
                  <a:pt x="0" y="247"/>
                  <a:pt x="1" y="279"/>
                  <a:pt x="2" y="302"/>
                </a:cubicBezTo>
                <a:cubicBezTo>
                  <a:pt x="4" y="324"/>
                  <a:pt x="31" y="326"/>
                  <a:pt x="31" y="326"/>
                </a:cubicBezTo>
                <a:cubicBezTo>
                  <a:pt x="31" y="326"/>
                  <a:pt x="31" y="348"/>
                  <a:pt x="28" y="360"/>
                </a:cubicBezTo>
                <a:cubicBezTo>
                  <a:pt x="24" y="373"/>
                  <a:pt x="7" y="405"/>
                  <a:pt x="12" y="407"/>
                </a:cubicBezTo>
                <a:cubicBezTo>
                  <a:pt x="16" y="409"/>
                  <a:pt x="31" y="411"/>
                  <a:pt x="31" y="411"/>
                </a:cubicBezTo>
                <a:cubicBezTo>
                  <a:pt x="31" y="411"/>
                  <a:pt x="28" y="447"/>
                  <a:pt x="30" y="465"/>
                </a:cubicBezTo>
                <a:cubicBezTo>
                  <a:pt x="31" y="483"/>
                  <a:pt x="35" y="544"/>
                  <a:pt x="35" y="565"/>
                </a:cubicBezTo>
                <a:cubicBezTo>
                  <a:pt x="35" y="586"/>
                  <a:pt x="50" y="579"/>
                  <a:pt x="50" y="579"/>
                </a:cubicBezTo>
                <a:cubicBezTo>
                  <a:pt x="50" y="579"/>
                  <a:pt x="52" y="592"/>
                  <a:pt x="54" y="607"/>
                </a:cubicBezTo>
                <a:cubicBezTo>
                  <a:pt x="56" y="622"/>
                  <a:pt x="54" y="641"/>
                  <a:pt x="52" y="663"/>
                </a:cubicBezTo>
                <a:cubicBezTo>
                  <a:pt x="51" y="685"/>
                  <a:pt x="75" y="770"/>
                  <a:pt x="81" y="790"/>
                </a:cubicBezTo>
                <a:cubicBezTo>
                  <a:pt x="88" y="809"/>
                  <a:pt x="92" y="819"/>
                  <a:pt x="88" y="831"/>
                </a:cubicBezTo>
                <a:cubicBezTo>
                  <a:pt x="85" y="844"/>
                  <a:pt x="90" y="848"/>
                  <a:pt x="89" y="869"/>
                </a:cubicBezTo>
                <a:cubicBezTo>
                  <a:pt x="89" y="888"/>
                  <a:pt x="96" y="902"/>
                  <a:pt x="107" y="905"/>
                </a:cubicBezTo>
                <a:cubicBezTo>
                  <a:pt x="109" y="906"/>
                  <a:pt x="111" y="906"/>
                  <a:pt x="112" y="906"/>
                </a:cubicBezTo>
                <a:cubicBezTo>
                  <a:pt x="126" y="906"/>
                  <a:pt x="129" y="872"/>
                  <a:pt x="126" y="865"/>
                </a:cubicBezTo>
                <a:cubicBezTo>
                  <a:pt x="123" y="857"/>
                  <a:pt x="122" y="847"/>
                  <a:pt x="122" y="847"/>
                </a:cubicBezTo>
                <a:cubicBezTo>
                  <a:pt x="122" y="847"/>
                  <a:pt x="127" y="853"/>
                  <a:pt x="134" y="855"/>
                </a:cubicBezTo>
                <a:cubicBezTo>
                  <a:pt x="140" y="857"/>
                  <a:pt x="150" y="857"/>
                  <a:pt x="157" y="853"/>
                </a:cubicBezTo>
                <a:cubicBezTo>
                  <a:pt x="164" y="848"/>
                  <a:pt x="151" y="828"/>
                  <a:pt x="141" y="818"/>
                </a:cubicBezTo>
                <a:cubicBezTo>
                  <a:pt x="132" y="808"/>
                  <a:pt x="124" y="784"/>
                  <a:pt x="124" y="764"/>
                </a:cubicBezTo>
                <a:cubicBezTo>
                  <a:pt x="124" y="745"/>
                  <a:pt x="141" y="698"/>
                  <a:pt x="149" y="670"/>
                </a:cubicBezTo>
                <a:cubicBezTo>
                  <a:pt x="158" y="643"/>
                  <a:pt x="153" y="617"/>
                  <a:pt x="156" y="611"/>
                </a:cubicBezTo>
                <a:cubicBezTo>
                  <a:pt x="158" y="605"/>
                  <a:pt x="158" y="582"/>
                  <a:pt x="158" y="582"/>
                </a:cubicBezTo>
                <a:cubicBezTo>
                  <a:pt x="158" y="582"/>
                  <a:pt x="160" y="582"/>
                  <a:pt x="166" y="582"/>
                </a:cubicBezTo>
                <a:cubicBezTo>
                  <a:pt x="172" y="582"/>
                  <a:pt x="172" y="585"/>
                  <a:pt x="172" y="570"/>
                </a:cubicBezTo>
                <a:cubicBezTo>
                  <a:pt x="172" y="555"/>
                  <a:pt x="184" y="497"/>
                  <a:pt x="190" y="474"/>
                </a:cubicBezTo>
                <a:cubicBezTo>
                  <a:pt x="195" y="452"/>
                  <a:pt x="195" y="416"/>
                  <a:pt x="195" y="416"/>
                </a:cubicBezTo>
                <a:cubicBezTo>
                  <a:pt x="195" y="416"/>
                  <a:pt x="199" y="416"/>
                  <a:pt x="206" y="414"/>
                </a:cubicBezTo>
                <a:cubicBezTo>
                  <a:pt x="214" y="413"/>
                  <a:pt x="208" y="399"/>
                  <a:pt x="199" y="371"/>
                </a:cubicBezTo>
                <a:cubicBezTo>
                  <a:pt x="189" y="344"/>
                  <a:pt x="192" y="313"/>
                  <a:pt x="192" y="313"/>
                </a:cubicBezTo>
                <a:cubicBezTo>
                  <a:pt x="192" y="313"/>
                  <a:pt x="208" y="311"/>
                  <a:pt x="215" y="296"/>
                </a:cubicBezTo>
                <a:close/>
                <a:moveTo>
                  <a:pt x="73" y="279"/>
                </a:moveTo>
                <a:cubicBezTo>
                  <a:pt x="73" y="286"/>
                  <a:pt x="71" y="292"/>
                  <a:pt x="71" y="292"/>
                </a:cubicBezTo>
                <a:cubicBezTo>
                  <a:pt x="71" y="292"/>
                  <a:pt x="67" y="292"/>
                  <a:pt x="63" y="289"/>
                </a:cubicBezTo>
                <a:cubicBezTo>
                  <a:pt x="65" y="285"/>
                  <a:pt x="65" y="271"/>
                  <a:pt x="65" y="271"/>
                </a:cubicBezTo>
                <a:cubicBezTo>
                  <a:pt x="73" y="269"/>
                  <a:pt x="73" y="269"/>
                  <a:pt x="73" y="269"/>
                </a:cubicBezTo>
                <a:cubicBezTo>
                  <a:pt x="73" y="269"/>
                  <a:pt x="73" y="272"/>
                  <a:pt x="73" y="279"/>
                </a:cubicBezTo>
                <a:close/>
                <a:moveTo>
                  <a:pt x="110" y="621"/>
                </a:moveTo>
                <a:cubicBezTo>
                  <a:pt x="109" y="625"/>
                  <a:pt x="108" y="631"/>
                  <a:pt x="107" y="637"/>
                </a:cubicBezTo>
                <a:cubicBezTo>
                  <a:pt x="107" y="642"/>
                  <a:pt x="107" y="646"/>
                  <a:pt x="107" y="646"/>
                </a:cubicBezTo>
                <a:cubicBezTo>
                  <a:pt x="107" y="646"/>
                  <a:pt x="106" y="638"/>
                  <a:pt x="106" y="632"/>
                </a:cubicBezTo>
                <a:cubicBezTo>
                  <a:pt x="106" y="626"/>
                  <a:pt x="102" y="620"/>
                  <a:pt x="104" y="612"/>
                </a:cubicBezTo>
                <a:cubicBezTo>
                  <a:pt x="105" y="608"/>
                  <a:pt x="106" y="602"/>
                  <a:pt x="107" y="596"/>
                </a:cubicBezTo>
                <a:cubicBezTo>
                  <a:pt x="109" y="588"/>
                  <a:pt x="110" y="580"/>
                  <a:pt x="110" y="580"/>
                </a:cubicBezTo>
                <a:cubicBezTo>
                  <a:pt x="110" y="601"/>
                  <a:pt x="112" y="615"/>
                  <a:pt x="110" y="621"/>
                </a:cubicBezTo>
                <a:close/>
                <a:moveTo>
                  <a:pt x="116" y="225"/>
                </a:moveTo>
                <a:cubicBezTo>
                  <a:pt x="115" y="231"/>
                  <a:pt x="108" y="214"/>
                  <a:pt x="103" y="195"/>
                </a:cubicBezTo>
                <a:cubicBezTo>
                  <a:pt x="99" y="176"/>
                  <a:pt x="91" y="148"/>
                  <a:pt x="91" y="130"/>
                </a:cubicBezTo>
                <a:cubicBezTo>
                  <a:pt x="91" y="130"/>
                  <a:pt x="105" y="142"/>
                  <a:pt x="105" y="151"/>
                </a:cubicBezTo>
                <a:cubicBezTo>
                  <a:pt x="105" y="161"/>
                  <a:pt x="112" y="191"/>
                  <a:pt x="115" y="200"/>
                </a:cubicBezTo>
                <a:cubicBezTo>
                  <a:pt x="117" y="209"/>
                  <a:pt x="119" y="189"/>
                  <a:pt x="124" y="180"/>
                </a:cubicBezTo>
                <a:cubicBezTo>
                  <a:pt x="129" y="171"/>
                  <a:pt x="131" y="163"/>
                  <a:pt x="128" y="156"/>
                </a:cubicBezTo>
                <a:cubicBezTo>
                  <a:pt x="125" y="149"/>
                  <a:pt x="136" y="146"/>
                  <a:pt x="143" y="128"/>
                </a:cubicBezTo>
                <a:cubicBezTo>
                  <a:pt x="144" y="135"/>
                  <a:pt x="144" y="140"/>
                  <a:pt x="143" y="147"/>
                </a:cubicBezTo>
                <a:cubicBezTo>
                  <a:pt x="143" y="153"/>
                  <a:pt x="132" y="186"/>
                  <a:pt x="129" y="192"/>
                </a:cubicBezTo>
                <a:cubicBezTo>
                  <a:pt x="125" y="199"/>
                  <a:pt x="117" y="219"/>
                  <a:pt x="116" y="225"/>
                </a:cubicBezTo>
                <a:close/>
                <a:moveTo>
                  <a:pt x="149" y="333"/>
                </a:moveTo>
                <a:cubicBezTo>
                  <a:pt x="149" y="333"/>
                  <a:pt x="138" y="338"/>
                  <a:pt x="138" y="333"/>
                </a:cubicBezTo>
                <a:cubicBezTo>
                  <a:pt x="139" y="329"/>
                  <a:pt x="141" y="315"/>
                  <a:pt x="141" y="315"/>
                </a:cubicBezTo>
                <a:cubicBezTo>
                  <a:pt x="149" y="315"/>
                  <a:pt x="149" y="315"/>
                  <a:pt x="149" y="315"/>
                </a:cubicBezTo>
                <a:lnTo>
                  <a:pt x="149" y="333"/>
                </a:lnTo>
                <a:close/>
              </a:path>
            </a:pathLst>
          </a:custGeom>
          <a:solidFill>
            <a:schemeClr val="bg1">
              <a:lumMod val="50000"/>
            </a:schemeClr>
          </a:solidFill>
          <a:ln>
            <a:noFill/>
          </a:ln>
          <a:effectLst>
            <a:outerShdw blurRad="76200" dir="13500000" sy="23000" kx="1200000" algn="br" rotWithShape="0">
              <a:prstClr val="black">
                <a:alpha val="6000"/>
              </a:prstClr>
            </a:outerShdw>
          </a:effectLst>
        </p:spPr>
        <p:txBody>
          <a:bodyPr vert="horz" wrap="square" lIns="121920" tIns="60960" rIns="121920" bIns="60960" numCol="1" anchor="t" anchorCtr="0" compatLnSpc="1"/>
          <a:lstStyle/>
          <a:p>
            <a:endParaRPr lang="id-ID" sz="2400"/>
          </a:p>
        </p:txBody>
      </p:sp>
      <p:sp>
        <p:nvSpPr>
          <p:cNvPr id="11" name="Freeform 192"/>
          <p:cNvSpPr>
            <a:spLocks noEditPoints="1"/>
          </p:cNvSpPr>
          <p:nvPr/>
        </p:nvSpPr>
        <p:spPr bwMode="auto">
          <a:xfrm>
            <a:off x="8360934" y="2243312"/>
            <a:ext cx="1744933" cy="4122775"/>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rgbClr val="FF6D6D"/>
          </a:solidFill>
          <a:ln>
            <a:noFill/>
          </a:ln>
          <a:effectLst>
            <a:outerShdw blurRad="76200" dir="13500000" sy="23000" kx="1200000" algn="br" rotWithShape="0">
              <a:prstClr val="black">
                <a:alpha val="6000"/>
              </a:prstClr>
            </a:outerShdw>
          </a:effectLst>
        </p:spPr>
        <p:txBody>
          <a:bodyPr vert="horz" wrap="square" lIns="121920" tIns="60960" rIns="121920" bIns="60960" numCol="1" anchor="t" anchorCtr="0" compatLnSpc="1"/>
          <a:lstStyle/>
          <a:p>
            <a:endParaRPr lang="id-ID" sz="2400"/>
          </a:p>
        </p:txBody>
      </p:sp>
      <p:sp>
        <p:nvSpPr>
          <p:cNvPr id="12" name="TextBox 12"/>
          <p:cNvSpPr txBox="1"/>
          <p:nvPr/>
        </p:nvSpPr>
        <p:spPr>
          <a:xfrm>
            <a:off x="616203" y="1881123"/>
            <a:ext cx="5087713" cy="1815882"/>
          </a:xfrm>
          <a:prstGeom prst="rect">
            <a:avLst/>
          </a:prstGeom>
          <a:noFill/>
        </p:spPr>
        <p:txBody>
          <a:bodyPr wrap="square" rtlCol="0">
            <a:spAutoFit/>
          </a:bodyPr>
          <a:lstStyle/>
          <a:p>
            <a:pPr marL="228600" indent="-228600">
              <a:buClr>
                <a:srgbClr val="FF6D6D"/>
              </a:buClr>
              <a:buFont typeface="Wingdings" panose="05000000000000000000" pitchFamily="2" charset="2"/>
              <a:buChar char="v"/>
            </a:pPr>
            <a:r>
              <a:rPr lang="zh-CN" altLang="en-US" sz="1600" dirty="0" smtClean="0">
                <a:solidFill>
                  <a:srgbClr val="646464"/>
                </a:solidFill>
                <a:latin typeface="微软雅黑" panose="020B0503020204020204" pitchFamily="34" charset="-122"/>
                <a:ea typeface="微软雅黑" panose="020B0503020204020204" pitchFamily="34" charset="-122"/>
              </a:rPr>
              <a:t>罗海旻 线段树相关概念以及</a:t>
            </a:r>
            <a:r>
              <a:rPr lang="en-US" altLang="zh-CN" sz="1600" dirty="0" smtClean="0">
                <a:solidFill>
                  <a:srgbClr val="646464"/>
                </a:solidFill>
                <a:latin typeface="微软雅黑" panose="020B0503020204020204" pitchFamily="34" charset="-122"/>
                <a:ea typeface="微软雅黑" panose="020B0503020204020204" pitchFamily="34" charset="-122"/>
              </a:rPr>
              <a:t>poj2777</a:t>
            </a:r>
            <a:r>
              <a:rPr lang="zh-CN" altLang="en-US" sz="1600" dirty="0" smtClean="0">
                <a:solidFill>
                  <a:srgbClr val="646464"/>
                </a:solidFill>
                <a:latin typeface="微软雅黑" panose="020B0503020204020204" pitchFamily="34" charset="-122"/>
                <a:ea typeface="微软雅黑" panose="020B0503020204020204" pitchFamily="34" charset="-122"/>
              </a:rPr>
              <a:t>解题报告</a:t>
            </a:r>
            <a:endParaRPr lang="id-ID" sz="1600" dirty="0" smtClean="0">
              <a:solidFill>
                <a:srgbClr val="646464"/>
              </a:solidFill>
              <a:latin typeface="微软雅黑" panose="020B0503020204020204" pitchFamily="34" charset="-122"/>
              <a:ea typeface="微软雅黑" panose="020B0503020204020204" pitchFamily="34" charset="-122"/>
            </a:endParaRPr>
          </a:p>
          <a:p>
            <a:pPr marL="228600" indent="-228600">
              <a:buClr>
                <a:srgbClr val="B4DE2C"/>
              </a:buClr>
              <a:buFont typeface="Wingdings" panose="05000000000000000000" pitchFamily="2" charset="2"/>
              <a:buChar char="v"/>
            </a:pPr>
            <a:endParaRPr lang="en-US" sz="1600" dirty="0" smtClean="0">
              <a:solidFill>
                <a:srgbClr val="646464"/>
              </a:solidFill>
              <a:latin typeface="微软雅黑" panose="020B0503020204020204" pitchFamily="34" charset="-122"/>
              <a:ea typeface="微软雅黑" panose="020B0503020204020204" pitchFamily="34" charset="-122"/>
            </a:endParaRPr>
          </a:p>
          <a:p>
            <a:pPr marL="228600" indent="-228600">
              <a:buClr>
                <a:srgbClr val="FF6D6D"/>
              </a:buClr>
              <a:buFont typeface="Wingdings" panose="05000000000000000000" pitchFamily="2" charset="2"/>
              <a:buChar char="Ø"/>
            </a:pPr>
            <a:r>
              <a:rPr lang="zh-CN" altLang="en-US" sz="1600" dirty="0" smtClean="0">
                <a:solidFill>
                  <a:srgbClr val="646464"/>
                </a:solidFill>
                <a:latin typeface="微软雅黑" panose="020B0503020204020204" pitchFamily="34" charset="-122"/>
                <a:ea typeface="微软雅黑" panose="020B0503020204020204" pitchFamily="34" charset="-122"/>
              </a:rPr>
              <a:t>朱锦辉 离散化以及</a:t>
            </a:r>
            <a:r>
              <a:rPr lang="en-US" altLang="zh-CN" sz="1600" dirty="0" smtClean="0">
                <a:solidFill>
                  <a:srgbClr val="646464"/>
                </a:solidFill>
                <a:latin typeface="微软雅黑" panose="020B0503020204020204" pitchFamily="34" charset="-122"/>
                <a:ea typeface="微软雅黑" panose="020B0503020204020204" pitchFamily="34" charset="-122"/>
              </a:rPr>
              <a:t>poj3277</a:t>
            </a:r>
            <a:r>
              <a:rPr lang="zh-CN" altLang="en-US" sz="1600" dirty="0" smtClean="0">
                <a:solidFill>
                  <a:srgbClr val="646464"/>
                </a:solidFill>
                <a:latin typeface="微软雅黑" panose="020B0503020204020204" pitchFamily="34" charset="-122"/>
                <a:ea typeface="微软雅黑" panose="020B0503020204020204" pitchFamily="34" charset="-122"/>
              </a:rPr>
              <a:t>解题报告</a:t>
            </a:r>
            <a:endParaRPr lang="id-ID" sz="1600" dirty="0" smtClean="0">
              <a:solidFill>
                <a:srgbClr val="646464"/>
              </a:solidFill>
              <a:latin typeface="微软雅黑" panose="020B0503020204020204" pitchFamily="34" charset="-122"/>
              <a:ea typeface="微软雅黑" panose="020B0503020204020204" pitchFamily="34" charset="-122"/>
            </a:endParaRPr>
          </a:p>
          <a:p>
            <a:pPr marL="228600" indent="-228600">
              <a:buClr>
                <a:srgbClr val="B4DE2C"/>
              </a:buClr>
              <a:buFont typeface="Wingdings" panose="05000000000000000000" pitchFamily="2" charset="2"/>
              <a:buChar char="Ø"/>
            </a:pPr>
            <a:endParaRPr lang="en-US" sz="1600" dirty="0" smtClean="0">
              <a:solidFill>
                <a:srgbClr val="646464"/>
              </a:solidFill>
              <a:latin typeface="微软雅黑" panose="020B0503020204020204" pitchFamily="34" charset="-122"/>
              <a:ea typeface="微软雅黑" panose="020B0503020204020204" pitchFamily="34" charset="-122"/>
            </a:endParaRPr>
          </a:p>
          <a:p>
            <a:pPr marL="228600" indent="-228600">
              <a:buClr>
                <a:srgbClr val="FF6D6D"/>
              </a:buClr>
              <a:buFont typeface="Wingdings" panose="05000000000000000000" pitchFamily="2" charset="2"/>
              <a:buChar char="ü"/>
            </a:pPr>
            <a:r>
              <a:rPr lang="zh-CN" altLang="en-US" sz="1600" dirty="0" smtClean="0">
                <a:solidFill>
                  <a:srgbClr val="646464"/>
                </a:solidFill>
                <a:latin typeface="微软雅黑" panose="020B0503020204020204" pitchFamily="34" charset="-122"/>
                <a:ea typeface="微软雅黑" panose="020B0503020204020204" pitchFamily="34" charset="-122"/>
              </a:rPr>
              <a:t>万玉婷 </a:t>
            </a:r>
            <a:r>
              <a:rPr lang="en-US" altLang="zh-CN" sz="1600" dirty="0" smtClean="0">
                <a:solidFill>
                  <a:srgbClr val="646464"/>
                </a:solidFill>
                <a:latin typeface="微软雅黑" panose="020B0503020204020204" pitchFamily="34" charset="-122"/>
                <a:ea typeface="微软雅黑" panose="020B0503020204020204" pitchFamily="34" charset="-122"/>
              </a:rPr>
              <a:t>Heap </a:t>
            </a:r>
            <a:r>
              <a:rPr lang="en-US" altLang="zh-CN" sz="1600" dirty="0">
                <a:solidFill>
                  <a:srgbClr val="646464"/>
                </a:solidFill>
                <a:latin typeface="微软雅黑" panose="020B0503020204020204" pitchFamily="34" charset="-122"/>
                <a:ea typeface="微软雅黑" panose="020B0503020204020204" pitchFamily="34" charset="-122"/>
              </a:rPr>
              <a:t>Tree</a:t>
            </a:r>
            <a:r>
              <a:rPr lang="zh-CN" altLang="en-US" sz="1600" dirty="0">
                <a:solidFill>
                  <a:srgbClr val="646464"/>
                </a:solidFill>
                <a:latin typeface="微软雅黑" panose="020B0503020204020204" pitchFamily="34" charset="-122"/>
                <a:ea typeface="微软雅黑" panose="020B0503020204020204" pitchFamily="34" charset="-122"/>
              </a:rPr>
              <a:t>以及</a:t>
            </a:r>
            <a:r>
              <a:rPr lang="en-US" altLang="zh-CN" sz="1600" dirty="0" smtClean="0">
                <a:solidFill>
                  <a:srgbClr val="646464"/>
                </a:solidFill>
                <a:latin typeface="微软雅黑" panose="020B0503020204020204" pitchFamily="34" charset="-122"/>
                <a:ea typeface="微软雅黑" panose="020B0503020204020204" pitchFamily="34" charset="-122"/>
              </a:rPr>
              <a:t>poj2761</a:t>
            </a:r>
            <a:r>
              <a:rPr lang="zh-CN" altLang="en-US" sz="1600" dirty="0" smtClean="0">
                <a:solidFill>
                  <a:srgbClr val="646464"/>
                </a:solidFill>
                <a:latin typeface="微软雅黑" panose="020B0503020204020204" pitchFamily="34" charset="-122"/>
                <a:ea typeface="微软雅黑" panose="020B0503020204020204" pitchFamily="34" charset="-122"/>
              </a:rPr>
              <a:t>解题报告</a:t>
            </a:r>
            <a:endParaRPr lang="id-ID" sz="1600" dirty="0">
              <a:solidFill>
                <a:srgbClr val="646464"/>
              </a:solidFill>
              <a:latin typeface="微软雅黑" panose="020B0503020204020204" pitchFamily="34" charset="-122"/>
              <a:ea typeface="微软雅黑" panose="020B0503020204020204" pitchFamily="34" charset="-122"/>
            </a:endParaRPr>
          </a:p>
          <a:p>
            <a:pPr marL="228600" indent="-228600">
              <a:buClr>
                <a:srgbClr val="B4DE2C"/>
              </a:buClr>
              <a:buFont typeface="Wingdings" panose="05000000000000000000" pitchFamily="2" charset="2"/>
              <a:buChar char="ü"/>
            </a:pPr>
            <a:endParaRPr lang="en-US" sz="1600" dirty="0">
              <a:solidFill>
                <a:srgbClr val="646464"/>
              </a:solidFill>
              <a:latin typeface="微软雅黑" panose="020B0503020204020204" pitchFamily="34" charset="-122"/>
              <a:ea typeface="微软雅黑" panose="020B0503020204020204" pitchFamily="34" charset="-122"/>
            </a:endParaRPr>
          </a:p>
          <a:p>
            <a:pPr marL="228600" indent="-228600">
              <a:buClr>
                <a:srgbClr val="FF6D6D"/>
              </a:buClr>
              <a:buFont typeface="Wingdings" panose="05000000000000000000" pitchFamily="2" charset="2"/>
              <a:buChar char="§"/>
            </a:pPr>
            <a:r>
              <a:rPr lang="zh-CN" altLang="en-US" sz="1600" dirty="0" smtClean="0">
                <a:solidFill>
                  <a:srgbClr val="646464"/>
                </a:solidFill>
                <a:latin typeface="微软雅黑" panose="020B0503020204020204" pitchFamily="34" charset="-122"/>
                <a:ea typeface="微软雅黑" panose="020B0503020204020204" pitchFamily="34" charset="-122"/>
              </a:rPr>
              <a:t>董超 </a:t>
            </a:r>
            <a:r>
              <a:rPr lang="en-US" altLang="zh-CN" sz="1600" dirty="0" smtClean="0">
                <a:solidFill>
                  <a:srgbClr val="646464"/>
                </a:solidFill>
                <a:latin typeface="微软雅黑" panose="020B0503020204020204" pitchFamily="34" charset="-122"/>
                <a:ea typeface="微软雅黑" panose="020B0503020204020204" pitchFamily="34" charset="-122"/>
              </a:rPr>
              <a:t>poj3677</a:t>
            </a:r>
            <a:r>
              <a:rPr lang="zh-CN" altLang="en-US" sz="1600" dirty="0" smtClean="0">
                <a:solidFill>
                  <a:srgbClr val="646464"/>
                </a:solidFill>
                <a:latin typeface="微软雅黑" panose="020B0503020204020204" pitchFamily="34" charset="-122"/>
                <a:ea typeface="微软雅黑" panose="020B0503020204020204" pitchFamily="34" charset="-122"/>
              </a:rPr>
              <a:t>解题报告</a:t>
            </a:r>
            <a:endParaRPr lang="en-US" sz="1600" b="1" dirty="0">
              <a:solidFill>
                <a:srgbClr val="646464"/>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animEffect transition="in" filter="fade">
                                      <p:cBhvr>
                                        <p:cTn id="45" dur="500"/>
                                        <p:tgtEl>
                                          <p:spTgt spid="12">
                                            <p:txEl>
                                              <p:pRg st="2" end="2"/>
                                            </p:txEl>
                                          </p:spTgt>
                                        </p:tgtEl>
                                      </p:cBhvr>
                                    </p:animEffect>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12">
                                            <p:txEl>
                                              <p:pRg st="4" end="4"/>
                                            </p:txEl>
                                          </p:spTgt>
                                        </p:tgtEl>
                                        <p:attrNameLst>
                                          <p:attrName>style.visibility</p:attrName>
                                        </p:attrNameLst>
                                      </p:cBhvr>
                                      <p:to>
                                        <p:strVal val="visible"/>
                                      </p:to>
                                    </p:set>
                                    <p:animEffect transition="in" filter="fade">
                                      <p:cBhvr>
                                        <p:cTn id="49" dur="500"/>
                                        <p:tgtEl>
                                          <p:spTgt spid="12">
                                            <p:txEl>
                                              <p:pRg st="4" end="4"/>
                                            </p:txEl>
                                          </p:spTgt>
                                        </p:tgtEl>
                                      </p:cBhvr>
                                    </p:animEffect>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2">
                                            <p:txEl>
                                              <p:pRg st="6" end="6"/>
                                            </p:txEl>
                                          </p:spTgt>
                                        </p:tgtEl>
                                        <p:attrNameLst>
                                          <p:attrName>style.visibility</p:attrName>
                                        </p:attrNameLst>
                                      </p:cBhvr>
                                      <p:to>
                                        <p:strVal val="visible"/>
                                      </p:to>
                                    </p:set>
                                    <p:animEffect transition="in" filter="fade">
                                      <p:cBhvr>
                                        <p:cTn id="53"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7" grpId="0" animBg="1"/>
      <p:bldP spid="8" grpId="0" animBg="1"/>
      <p:bldP spid="9" grpId="0" animBg="1"/>
      <p:bldP spid="10" grpId="0" animBg="1"/>
      <p:bldP spid="11" grpId="0" animBg="1"/>
      <p:bldP spid="1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648447" cy="338554"/>
          </a:xfrm>
          <a:prstGeom prst="rect">
            <a:avLst/>
          </a:prstGeom>
        </p:spPr>
        <p:txBody>
          <a:bodyPr wrap="none">
            <a:spAutoFit/>
          </a:bodyPr>
          <a:lstStyle/>
          <a:p>
            <a:r>
              <a:rPr lang="en-US" sz="1600" dirty="0" smtClean="0">
                <a:solidFill>
                  <a:srgbClr val="646464"/>
                </a:solidFill>
                <a:latin typeface="Raleway" panose="020B0003030101060003" pitchFamily="34" charset="0"/>
              </a:rPr>
              <a:t>Q</a:t>
            </a:r>
            <a:r>
              <a:rPr lang="en-US" altLang="zh-CN" sz="1600" dirty="0" smtClean="0">
                <a:solidFill>
                  <a:srgbClr val="646464"/>
                </a:solidFill>
                <a:latin typeface="Raleway" panose="020B0003030101060003" pitchFamily="34" charset="0"/>
              </a:rPr>
              <a:t>uery</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区间</a:t>
            </a:r>
            <a:r>
              <a:rPr lang="zh-CN" altLang="en-US" sz="3200" dirty="0">
                <a:solidFill>
                  <a:srgbClr val="4B4B4B"/>
                </a:solidFill>
                <a:latin typeface="微软雅黑" panose="020B0503020204020204" pitchFamily="34" charset="-122"/>
                <a:ea typeface="微软雅黑" panose="020B0503020204020204" pitchFamily="34" charset="-122"/>
              </a:rPr>
              <a:t>查询</a:t>
            </a:r>
            <a:endParaRPr lang="id-ID" sz="3200" dirty="0">
              <a:solidFill>
                <a:srgbClr val="4B4B4B"/>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3256282" y="1345057"/>
            <a:ext cx="6734618" cy="4316716"/>
            <a:chOff x="3312604" y="41564"/>
            <a:chExt cx="6734618" cy="4316716"/>
          </a:xfrm>
        </p:grpSpPr>
        <p:sp>
          <p:nvSpPr>
            <p:cNvPr id="7" name="椭圆 6"/>
            <p:cNvSpPr/>
            <p:nvPr/>
          </p:nvSpPr>
          <p:spPr>
            <a:xfrm>
              <a:off x="6362003" y="41564"/>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 name="椭圆 9"/>
            <p:cNvSpPr/>
            <p:nvPr/>
          </p:nvSpPr>
          <p:spPr>
            <a:xfrm>
              <a:off x="4732708" y="1299558"/>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1" name="椭圆 10"/>
            <p:cNvSpPr/>
            <p:nvPr/>
          </p:nvSpPr>
          <p:spPr>
            <a:xfrm>
              <a:off x="7988400" y="1305902"/>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 name="椭圆 11"/>
            <p:cNvSpPr/>
            <p:nvPr/>
          </p:nvSpPr>
          <p:spPr>
            <a:xfrm>
              <a:off x="3884813" y="2340000"/>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 name="椭圆 12"/>
            <p:cNvSpPr/>
            <p:nvPr/>
          </p:nvSpPr>
          <p:spPr>
            <a:xfrm>
              <a:off x="5583600" y="2340000"/>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椭圆 13"/>
            <p:cNvSpPr/>
            <p:nvPr/>
          </p:nvSpPr>
          <p:spPr>
            <a:xfrm>
              <a:off x="7138800" y="2340000"/>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5" name="椭圆 14"/>
            <p:cNvSpPr/>
            <p:nvPr/>
          </p:nvSpPr>
          <p:spPr>
            <a:xfrm>
              <a:off x="8839202" y="2340000"/>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6" name="椭圆 15"/>
            <p:cNvSpPr/>
            <p:nvPr/>
          </p:nvSpPr>
          <p:spPr>
            <a:xfrm>
              <a:off x="3369424" y="3399904"/>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7" name="椭圆 16"/>
            <p:cNvSpPr/>
            <p:nvPr/>
          </p:nvSpPr>
          <p:spPr>
            <a:xfrm>
              <a:off x="4400197" y="3399903"/>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 name="椭圆 17"/>
            <p:cNvSpPr/>
            <p:nvPr/>
          </p:nvSpPr>
          <p:spPr>
            <a:xfrm>
              <a:off x="7653600" y="3399905"/>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椭圆 18"/>
            <p:cNvSpPr/>
            <p:nvPr/>
          </p:nvSpPr>
          <p:spPr>
            <a:xfrm>
              <a:off x="6624000" y="3399902"/>
              <a:ext cx="515389" cy="51538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sp>
          <p:nvSpPr>
            <p:cNvPr id="20" name="文本框 19"/>
            <p:cNvSpPr txBox="1"/>
            <p:nvPr/>
          </p:nvSpPr>
          <p:spPr>
            <a:xfrm>
              <a:off x="6903718" y="114592"/>
              <a:ext cx="691253" cy="369332"/>
            </a:xfrm>
            <a:prstGeom prst="rect">
              <a:avLst/>
            </a:prstGeom>
            <a:noFill/>
            <a:ln>
              <a:noFill/>
            </a:ln>
          </p:spPr>
          <p:txBody>
            <a:bodyPr wrap="square" rtlCol="0">
              <a:noAutofit/>
            </a:bodyPr>
            <a:lstStyle/>
            <a:p>
              <a:r>
                <a:rPr lang="en-US" altLang="zh-CN" dirty="0" smtClean="0"/>
                <a:t>[1,6]</a:t>
              </a:r>
              <a:endParaRPr lang="zh-CN" altLang="en-US" dirty="0"/>
            </a:p>
          </p:txBody>
        </p:sp>
        <p:sp>
          <p:nvSpPr>
            <p:cNvPr id="21" name="文本框 20"/>
            <p:cNvSpPr txBox="1"/>
            <p:nvPr/>
          </p:nvSpPr>
          <p:spPr>
            <a:xfrm>
              <a:off x="5248097" y="1351220"/>
              <a:ext cx="691253" cy="369332"/>
            </a:xfrm>
            <a:prstGeom prst="rect">
              <a:avLst/>
            </a:prstGeom>
            <a:noFill/>
            <a:ln>
              <a:noFill/>
            </a:ln>
          </p:spPr>
          <p:txBody>
            <a:bodyPr wrap="square" rtlCol="0">
              <a:noAutofit/>
            </a:bodyPr>
            <a:lstStyle/>
            <a:p>
              <a:r>
                <a:rPr lang="en-US" altLang="zh-CN" dirty="0" smtClean="0"/>
                <a:t>[1,3]</a:t>
              </a:r>
              <a:endParaRPr lang="zh-CN" altLang="en-US" dirty="0"/>
            </a:p>
          </p:txBody>
        </p:sp>
        <p:sp>
          <p:nvSpPr>
            <p:cNvPr id="22" name="文本框 23"/>
            <p:cNvSpPr txBox="1"/>
            <p:nvPr/>
          </p:nvSpPr>
          <p:spPr>
            <a:xfrm>
              <a:off x="8555181" y="1372586"/>
              <a:ext cx="880959"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[4,6]</a:t>
              </a:r>
              <a:endParaRPr lang="zh-CN" altLang="en-US" dirty="0"/>
            </a:p>
          </p:txBody>
        </p:sp>
        <p:sp>
          <p:nvSpPr>
            <p:cNvPr id="23" name="文本框 23"/>
            <p:cNvSpPr txBox="1"/>
            <p:nvPr/>
          </p:nvSpPr>
          <p:spPr>
            <a:xfrm>
              <a:off x="4400197" y="2385758"/>
              <a:ext cx="691253"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[1,2]</a:t>
              </a:r>
              <a:endParaRPr lang="zh-CN" altLang="en-US" dirty="0"/>
            </a:p>
          </p:txBody>
        </p:sp>
        <p:sp>
          <p:nvSpPr>
            <p:cNvPr id="24" name="文本框 23"/>
            <p:cNvSpPr txBox="1"/>
            <p:nvPr/>
          </p:nvSpPr>
          <p:spPr>
            <a:xfrm>
              <a:off x="6083041" y="2413028"/>
              <a:ext cx="691253"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[3,3]</a:t>
              </a:r>
              <a:endParaRPr lang="zh-CN" altLang="en-US" dirty="0"/>
            </a:p>
          </p:txBody>
        </p:sp>
        <p:sp>
          <p:nvSpPr>
            <p:cNvPr id="25" name="文本框 23"/>
            <p:cNvSpPr txBox="1"/>
            <p:nvPr/>
          </p:nvSpPr>
          <p:spPr>
            <a:xfrm>
              <a:off x="7650475" y="2383916"/>
              <a:ext cx="691253"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[4,5]</a:t>
              </a:r>
              <a:endParaRPr lang="zh-CN" altLang="en-US" dirty="0"/>
            </a:p>
          </p:txBody>
        </p:sp>
        <p:sp>
          <p:nvSpPr>
            <p:cNvPr id="26" name="文本框 23"/>
            <p:cNvSpPr txBox="1"/>
            <p:nvPr/>
          </p:nvSpPr>
          <p:spPr>
            <a:xfrm>
              <a:off x="9355969" y="2413028"/>
              <a:ext cx="691253"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[5,5]</a:t>
              </a:r>
              <a:endParaRPr lang="zh-CN" altLang="en-US" dirty="0"/>
            </a:p>
          </p:txBody>
        </p:sp>
        <p:sp>
          <p:nvSpPr>
            <p:cNvPr id="27" name="文本框 23"/>
            <p:cNvSpPr txBox="1"/>
            <p:nvPr/>
          </p:nvSpPr>
          <p:spPr>
            <a:xfrm>
              <a:off x="3312604" y="3960433"/>
              <a:ext cx="691253"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[1,1]</a:t>
              </a:r>
              <a:endParaRPr lang="zh-CN" altLang="en-US" dirty="0"/>
            </a:p>
          </p:txBody>
        </p:sp>
        <p:sp>
          <p:nvSpPr>
            <p:cNvPr id="28" name="文本框 23"/>
            <p:cNvSpPr txBox="1"/>
            <p:nvPr/>
          </p:nvSpPr>
          <p:spPr>
            <a:xfrm>
              <a:off x="4373870" y="3960433"/>
              <a:ext cx="691253"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[2,2]</a:t>
              </a:r>
              <a:endParaRPr lang="zh-CN" altLang="en-US" dirty="0"/>
            </a:p>
          </p:txBody>
        </p:sp>
        <p:sp>
          <p:nvSpPr>
            <p:cNvPr id="29" name="文本框 23"/>
            <p:cNvSpPr txBox="1"/>
            <p:nvPr/>
          </p:nvSpPr>
          <p:spPr>
            <a:xfrm>
              <a:off x="6619696" y="3988948"/>
              <a:ext cx="778915"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[4,4]</a:t>
              </a:r>
              <a:endParaRPr lang="zh-CN" altLang="en-US" dirty="0"/>
            </a:p>
          </p:txBody>
        </p:sp>
        <p:sp>
          <p:nvSpPr>
            <p:cNvPr id="30" name="文本框 23"/>
            <p:cNvSpPr txBox="1"/>
            <p:nvPr/>
          </p:nvSpPr>
          <p:spPr>
            <a:xfrm>
              <a:off x="7650474" y="3988948"/>
              <a:ext cx="691253" cy="369332"/>
            </a:xfrm>
            <a:prstGeom prst="rect">
              <a:avLst/>
            </a:prstGeom>
            <a:noFill/>
            <a:ln>
              <a:no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[5,5]</a:t>
              </a:r>
              <a:endParaRPr lang="zh-CN" altLang="en-US" dirty="0"/>
            </a:p>
          </p:txBody>
        </p:sp>
        <p:cxnSp>
          <p:nvCxnSpPr>
            <p:cNvPr id="31" name="直接连接符 30"/>
            <p:cNvCxnSpPr>
              <a:stCxn id="7" idx="3"/>
              <a:endCxn id="10" idx="7"/>
            </p:cNvCxnSpPr>
            <p:nvPr/>
          </p:nvCxnSpPr>
          <p:spPr>
            <a:xfrm flipH="1">
              <a:off x="5172620" y="481476"/>
              <a:ext cx="1264860" cy="893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7" idx="5"/>
              <a:endCxn id="11" idx="1"/>
            </p:cNvCxnSpPr>
            <p:nvPr/>
          </p:nvCxnSpPr>
          <p:spPr>
            <a:xfrm>
              <a:off x="6801915" y="481476"/>
              <a:ext cx="1261962" cy="899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 idx="3"/>
              <a:endCxn id="12" idx="7"/>
            </p:cNvCxnSpPr>
            <p:nvPr/>
          </p:nvCxnSpPr>
          <p:spPr>
            <a:xfrm flipH="1">
              <a:off x="4324725" y="1739470"/>
              <a:ext cx="483460" cy="676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2" idx="3"/>
              <a:endCxn id="16" idx="0"/>
            </p:cNvCxnSpPr>
            <p:nvPr/>
          </p:nvCxnSpPr>
          <p:spPr>
            <a:xfrm flipH="1">
              <a:off x="3627119" y="2779912"/>
              <a:ext cx="333171" cy="6199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2" idx="5"/>
              <a:endCxn id="17" idx="0"/>
            </p:cNvCxnSpPr>
            <p:nvPr/>
          </p:nvCxnSpPr>
          <p:spPr>
            <a:xfrm>
              <a:off x="4324725" y="2779912"/>
              <a:ext cx="333167" cy="619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0" idx="5"/>
              <a:endCxn id="13" idx="1"/>
            </p:cNvCxnSpPr>
            <p:nvPr/>
          </p:nvCxnSpPr>
          <p:spPr>
            <a:xfrm>
              <a:off x="5172620" y="1739470"/>
              <a:ext cx="486457" cy="676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4" idx="3"/>
              <a:endCxn id="19" idx="0"/>
            </p:cNvCxnSpPr>
            <p:nvPr/>
          </p:nvCxnSpPr>
          <p:spPr>
            <a:xfrm flipH="1">
              <a:off x="6881695" y="2779912"/>
              <a:ext cx="332582" cy="6199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1" idx="3"/>
              <a:endCxn id="14" idx="7"/>
            </p:cNvCxnSpPr>
            <p:nvPr/>
          </p:nvCxnSpPr>
          <p:spPr>
            <a:xfrm flipH="1">
              <a:off x="7578712" y="1745814"/>
              <a:ext cx="485165" cy="669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4" idx="5"/>
              <a:endCxn id="18" idx="0"/>
            </p:cNvCxnSpPr>
            <p:nvPr/>
          </p:nvCxnSpPr>
          <p:spPr>
            <a:xfrm>
              <a:off x="7578712" y="2779912"/>
              <a:ext cx="332583" cy="619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1" idx="5"/>
              <a:endCxn id="15" idx="1"/>
            </p:cNvCxnSpPr>
            <p:nvPr/>
          </p:nvCxnSpPr>
          <p:spPr>
            <a:xfrm>
              <a:off x="8428312" y="1745814"/>
              <a:ext cx="486367" cy="669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nvSpPr>
        <p:spPr>
          <a:xfrm>
            <a:off x="3433448" y="4748537"/>
            <a:ext cx="213707" cy="369332"/>
          </a:xfrm>
          <a:prstGeom prst="rect">
            <a:avLst/>
          </a:prstGeom>
          <a:noFill/>
        </p:spPr>
        <p:txBody>
          <a:bodyPr wrap="square" rtlCol="0">
            <a:spAutoFit/>
          </a:bodyPr>
          <a:lstStyle/>
          <a:p>
            <a:r>
              <a:rPr lang="en-US" altLang="zh-CN" dirty="0" smtClean="0"/>
              <a:t>5</a:t>
            </a:r>
            <a:endParaRPr lang="zh-CN" altLang="en-US" dirty="0"/>
          </a:p>
        </p:txBody>
      </p:sp>
      <p:sp>
        <p:nvSpPr>
          <p:cNvPr id="42" name="文本框 41"/>
          <p:cNvSpPr txBox="1"/>
          <p:nvPr/>
        </p:nvSpPr>
        <p:spPr>
          <a:xfrm>
            <a:off x="4462679" y="4751128"/>
            <a:ext cx="213707" cy="369332"/>
          </a:xfrm>
          <a:prstGeom prst="rect">
            <a:avLst/>
          </a:prstGeom>
          <a:noFill/>
        </p:spPr>
        <p:txBody>
          <a:bodyPr wrap="square" rtlCol="0">
            <a:spAutoFit/>
          </a:bodyPr>
          <a:lstStyle/>
          <a:p>
            <a:r>
              <a:rPr lang="en-US" altLang="zh-CN" dirty="0" smtClean="0"/>
              <a:t>2</a:t>
            </a:r>
            <a:endParaRPr lang="zh-CN" altLang="en-US" dirty="0"/>
          </a:p>
        </p:txBody>
      </p:sp>
      <p:sp>
        <p:nvSpPr>
          <p:cNvPr id="43" name="文本框 42"/>
          <p:cNvSpPr txBox="1"/>
          <p:nvPr/>
        </p:nvSpPr>
        <p:spPr>
          <a:xfrm>
            <a:off x="5641874" y="3709123"/>
            <a:ext cx="213707" cy="369332"/>
          </a:xfrm>
          <a:prstGeom prst="rect">
            <a:avLst/>
          </a:prstGeom>
          <a:noFill/>
        </p:spPr>
        <p:txBody>
          <a:bodyPr wrap="square" rtlCol="0">
            <a:spAutoFit/>
          </a:bodyPr>
          <a:lstStyle/>
          <a:p>
            <a:r>
              <a:rPr lang="en-US" altLang="zh-CN" dirty="0" smtClean="0"/>
              <a:t>4</a:t>
            </a:r>
            <a:endParaRPr lang="zh-CN" altLang="en-US" dirty="0"/>
          </a:p>
        </p:txBody>
      </p:sp>
      <p:sp>
        <p:nvSpPr>
          <p:cNvPr id="44" name="文本框 43"/>
          <p:cNvSpPr txBox="1"/>
          <p:nvPr/>
        </p:nvSpPr>
        <p:spPr>
          <a:xfrm>
            <a:off x="6669707" y="4773975"/>
            <a:ext cx="213707" cy="369332"/>
          </a:xfrm>
          <a:prstGeom prst="rect">
            <a:avLst/>
          </a:prstGeom>
          <a:noFill/>
        </p:spPr>
        <p:txBody>
          <a:bodyPr wrap="square" rtlCol="0">
            <a:spAutoFit/>
          </a:bodyPr>
          <a:lstStyle/>
          <a:p>
            <a:r>
              <a:rPr lang="en-US" altLang="zh-CN" dirty="0" smtClean="0"/>
              <a:t>7</a:t>
            </a:r>
            <a:endParaRPr lang="zh-CN" altLang="en-US" dirty="0"/>
          </a:p>
        </p:txBody>
      </p:sp>
      <p:sp>
        <p:nvSpPr>
          <p:cNvPr id="45" name="文本框 44"/>
          <p:cNvSpPr txBox="1"/>
          <p:nvPr/>
        </p:nvSpPr>
        <p:spPr>
          <a:xfrm>
            <a:off x="7723385" y="4776423"/>
            <a:ext cx="213707" cy="369332"/>
          </a:xfrm>
          <a:prstGeom prst="rect">
            <a:avLst/>
          </a:prstGeom>
          <a:noFill/>
        </p:spPr>
        <p:txBody>
          <a:bodyPr wrap="square" rtlCol="0">
            <a:spAutoFit/>
          </a:bodyPr>
          <a:lstStyle/>
          <a:p>
            <a:r>
              <a:rPr lang="en-US" altLang="zh-CN" dirty="0"/>
              <a:t>1</a:t>
            </a:r>
            <a:endParaRPr lang="zh-CN" altLang="en-US" dirty="0"/>
          </a:p>
        </p:txBody>
      </p:sp>
      <p:sp>
        <p:nvSpPr>
          <p:cNvPr id="46" name="文本框 45"/>
          <p:cNvSpPr txBox="1"/>
          <p:nvPr/>
        </p:nvSpPr>
        <p:spPr>
          <a:xfrm>
            <a:off x="8910357" y="3716521"/>
            <a:ext cx="213707" cy="369332"/>
          </a:xfrm>
          <a:prstGeom prst="rect">
            <a:avLst/>
          </a:prstGeom>
          <a:noFill/>
        </p:spPr>
        <p:txBody>
          <a:bodyPr wrap="square" rtlCol="0">
            <a:spAutoFit/>
          </a:bodyPr>
          <a:lstStyle/>
          <a:p>
            <a:r>
              <a:rPr lang="en-US" altLang="zh-CN" dirty="0" smtClean="0"/>
              <a:t>6</a:t>
            </a:r>
            <a:endParaRPr lang="zh-CN" altLang="en-US" dirty="0"/>
          </a:p>
        </p:txBody>
      </p:sp>
      <p:sp>
        <p:nvSpPr>
          <p:cNvPr id="47" name="文本框 46"/>
          <p:cNvSpPr txBox="1"/>
          <p:nvPr/>
        </p:nvSpPr>
        <p:spPr>
          <a:xfrm>
            <a:off x="3934187" y="3687409"/>
            <a:ext cx="213707" cy="369332"/>
          </a:xfrm>
          <a:prstGeom prst="rect">
            <a:avLst/>
          </a:prstGeom>
          <a:noFill/>
        </p:spPr>
        <p:txBody>
          <a:bodyPr wrap="square" rtlCol="0">
            <a:spAutoFit/>
          </a:bodyPr>
          <a:lstStyle/>
          <a:p>
            <a:r>
              <a:rPr lang="en-US" altLang="zh-CN" dirty="0" smtClean="0"/>
              <a:t>2</a:t>
            </a:r>
            <a:endParaRPr lang="zh-CN" altLang="en-US" dirty="0"/>
          </a:p>
        </p:txBody>
      </p:sp>
      <p:sp>
        <p:nvSpPr>
          <p:cNvPr id="48" name="文本框 47"/>
          <p:cNvSpPr txBox="1"/>
          <p:nvPr/>
        </p:nvSpPr>
        <p:spPr>
          <a:xfrm>
            <a:off x="4789489" y="2657315"/>
            <a:ext cx="213707" cy="369332"/>
          </a:xfrm>
          <a:prstGeom prst="rect">
            <a:avLst/>
          </a:prstGeom>
          <a:noFill/>
        </p:spPr>
        <p:txBody>
          <a:bodyPr wrap="square" rtlCol="0">
            <a:spAutoFit/>
          </a:bodyPr>
          <a:lstStyle/>
          <a:p>
            <a:r>
              <a:rPr lang="en-US" altLang="zh-CN" dirty="0" smtClean="0"/>
              <a:t>2</a:t>
            </a:r>
            <a:endParaRPr lang="zh-CN" altLang="en-US" dirty="0"/>
          </a:p>
        </p:txBody>
      </p:sp>
      <p:sp>
        <p:nvSpPr>
          <p:cNvPr id="49" name="文本框 48"/>
          <p:cNvSpPr txBox="1"/>
          <p:nvPr/>
        </p:nvSpPr>
        <p:spPr>
          <a:xfrm>
            <a:off x="7209955" y="3706794"/>
            <a:ext cx="213707" cy="369332"/>
          </a:xfrm>
          <a:prstGeom prst="rect">
            <a:avLst/>
          </a:prstGeom>
          <a:noFill/>
        </p:spPr>
        <p:txBody>
          <a:bodyPr wrap="square" rtlCol="0">
            <a:spAutoFit/>
          </a:bodyPr>
          <a:lstStyle/>
          <a:p>
            <a:r>
              <a:rPr lang="en-US" altLang="zh-CN" dirty="0"/>
              <a:t>1</a:t>
            </a:r>
            <a:endParaRPr lang="zh-CN" altLang="en-US" dirty="0"/>
          </a:p>
        </p:txBody>
      </p:sp>
      <p:sp>
        <p:nvSpPr>
          <p:cNvPr id="50" name="文本框 78"/>
          <p:cNvSpPr txBox="1"/>
          <p:nvPr/>
        </p:nvSpPr>
        <p:spPr>
          <a:xfrm>
            <a:off x="8058947" y="2668154"/>
            <a:ext cx="21370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a:t>
            </a:r>
            <a:endParaRPr lang="zh-CN" altLang="en-US" dirty="0"/>
          </a:p>
        </p:txBody>
      </p:sp>
      <p:sp>
        <p:nvSpPr>
          <p:cNvPr id="51" name="文本框 78"/>
          <p:cNvSpPr txBox="1"/>
          <p:nvPr/>
        </p:nvSpPr>
        <p:spPr>
          <a:xfrm>
            <a:off x="6411870" y="1415637"/>
            <a:ext cx="21370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a:t>
            </a:r>
            <a:endParaRPr lang="zh-CN" altLang="en-US" dirty="0"/>
          </a:p>
        </p:txBody>
      </p:sp>
      <p:cxnSp>
        <p:nvCxnSpPr>
          <p:cNvPr id="52" name="直接箭头连接符 51"/>
          <p:cNvCxnSpPr/>
          <p:nvPr/>
        </p:nvCxnSpPr>
        <p:spPr>
          <a:xfrm flipH="1">
            <a:off x="5191775" y="1784969"/>
            <a:ext cx="1020623" cy="717404"/>
          </a:xfrm>
          <a:prstGeom prst="straightConnector1">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240266" y="3075707"/>
            <a:ext cx="388188" cy="51914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6922182" y="1784969"/>
            <a:ext cx="1085373" cy="775884"/>
          </a:xfrm>
          <a:prstGeom prst="straightConnector1">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H="1">
            <a:off x="7537918" y="3074541"/>
            <a:ext cx="359492" cy="5044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6722032" y="4060764"/>
            <a:ext cx="333171" cy="619992"/>
          </a:xfrm>
          <a:prstGeom prst="line">
            <a:avLst/>
          </a:pr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786466" y="1758803"/>
            <a:ext cx="1549886" cy="372025"/>
          </a:xfrm>
          <a:prstGeom prst="rect">
            <a:avLst/>
          </a:prstGeom>
          <a:noFill/>
        </p:spPr>
        <p:txBody>
          <a:bodyPr wrap="square" rtlCol="0">
            <a:spAutoFit/>
          </a:bodyPr>
          <a:lstStyle/>
          <a:p>
            <a:pPr>
              <a:lnSpc>
                <a:spcPct val="125000"/>
              </a:lnSpc>
              <a:spcBef>
                <a:spcPts val="1200"/>
              </a:spcBef>
              <a:spcAft>
                <a:spcPts val="1200"/>
              </a:spcAft>
            </a:pPr>
            <a:r>
              <a:rPr lang="zh-CN" altLang="en-US" sz="1600" dirty="0">
                <a:solidFill>
                  <a:srgbClr val="646464"/>
                </a:solidFill>
                <a:latin typeface="微软雅黑" panose="020B0503020204020204" pitchFamily="34" charset="-122"/>
                <a:ea typeface="微软雅黑" panose="020B0503020204020204" pitchFamily="34" charset="-122"/>
              </a:rPr>
              <a:t>查找区间</a:t>
            </a:r>
            <a:r>
              <a:rPr lang="en-US" altLang="zh-CN" sz="1600" dirty="0">
                <a:solidFill>
                  <a:srgbClr val="646464"/>
                </a:solidFill>
                <a:latin typeface="微软雅黑" panose="020B0503020204020204" pitchFamily="34" charset="-122"/>
                <a:ea typeface="微软雅黑" panose="020B0503020204020204" pitchFamily="34" charset="-122"/>
              </a:rPr>
              <a:t>[3,4]</a:t>
            </a:r>
            <a:endParaRPr lang="zh-CN" altLang="en-US" sz="1600" dirty="0">
              <a:solidFill>
                <a:srgbClr val="646464"/>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5713562" y="1110128"/>
            <a:ext cx="676169" cy="369332"/>
          </a:xfrm>
          <a:prstGeom prst="rect">
            <a:avLst/>
          </a:prstGeom>
          <a:noFill/>
        </p:spPr>
        <p:txBody>
          <a:bodyPr wrap="square" rtlCol="0">
            <a:noAutofit/>
          </a:bodyPr>
          <a:lstStyle/>
          <a:p>
            <a:r>
              <a:rPr lang="en-US" altLang="zh-CN" dirty="0" smtClean="0">
                <a:solidFill>
                  <a:srgbClr val="FF0000"/>
                </a:solidFill>
              </a:rPr>
              <a:t>[3,4]</a:t>
            </a:r>
            <a:endParaRPr lang="zh-CN" altLang="en-US" dirty="0">
              <a:solidFill>
                <a:srgbClr val="FF0000"/>
              </a:solidFill>
            </a:endParaRPr>
          </a:p>
        </p:txBody>
      </p:sp>
      <p:sp>
        <p:nvSpPr>
          <p:cNvPr id="61" name="文本框 60"/>
          <p:cNvSpPr txBox="1"/>
          <p:nvPr/>
        </p:nvSpPr>
        <p:spPr>
          <a:xfrm>
            <a:off x="6917982" y="1084914"/>
            <a:ext cx="676169" cy="369332"/>
          </a:xfrm>
          <a:prstGeom prst="rect">
            <a:avLst/>
          </a:prstGeom>
          <a:noFill/>
        </p:spPr>
        <p:txBody>
          <a:bodyPr wrap="square" rtlCol="0">
            <a:noAutofit/>
          </a:bodyPr>
          <a:lstStyle/>
          <a:p>
            <a:r>
              <a:rPr lang="en-US" altLang="zh-CN" dirty="0" smtClean="0">
                <a:solidFill>
                  <a:srgbClr val="FF0000"/>
                </a:solidFill>
              </a:rPr>
              <a:t>[3,4]</a:t>
            </a:r>
            <a:endParaRPr lang="zh-CN" altLang="en-US" dirty="0">
              <a:solidFill>
                <a:srgbClr val="FF0000"/>
              </a:solidFill>
            </a:endParaRPr>
          </a:p>
        </p:txBody>
      </p:sp>
      <p:sp>
        <p:nvSpPr>
          <p:cNvPr id="62" name="文本框 61"/>
          <p:cNvSpPr txBox="1"/>
          <p:nvPr/>
        </p:nvSpPr>
        <p:spPr>
          <a:xfrm>
            <a:off x="1533104" y="2561136"/>
            <a:ext cx="3024922" cy="372025"/>
          </a:xfrm>
          <a:prstGeom prst="rect">
            <a:avLst/>
          </a:prstGeom>
          <a:noFill/>
        </p:spPr>
        <p:txBody>
          <a:bodyPr wrap="square" rtlCol="0">
            <a:spAutoFit/>
          </a:bodyPr>
          <a:lstStyle/>
          <a:p>
            <a:pPr>
              <a:lnSpc>
                <a:spcPct val="125000"/>
              </a:lnSpc>
              <a:spcBef>
                <a:spcPts val="1200"/>
              </a:spcBef>
              <a:spcAft>
                <a:spcPts val="1200"/>
              </a:spcAft>
            </a:pPr>
            <a:r>
              <a:rPr lang="en-US" altLang="zh-CN" sz="1600" dirty="0">
                <a:solidFill>
                  <a:srgbClr val="646464"/>
                </a:solidFill>
                <a:latin typeface="微软雅黑" panose="020B0503020204020204" pitchFamily="34" charset="-122"/>
                <a:ea typeface="微软雅黑" panose="020B0503020204020204" pitchFamily="34" charset="-122"/>
              </a:rPr>
              <a:t>Result = min(4,7) = 4</a:t>
            </a:r>
            <a:endParaRPr lang="zh-CN" altLang="en-US" sz="1600"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50775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par>
                          <p:cTn id="13" fill="hold">
                            <p:stCondLst>
                              <p:cond delay="500"/>
                            </p:stCondLst>
                            <p:childTnLst>
                              <p:par>
                                <p:cTn id="14" presetID="42" presetClass="path" presetSubtype="0" accel="50000" decel="50000" fill="hold" grpId="0" nodeType="afterEffect">
                                  <p:stCondLst>
                                    <p:cond delay="0"/>
                                  </p:stCondLst>
                                  <p:childTnLst>
                                    <p:animMotion origin="layout" path="M 1.875E-6 2.59259E-6 L -0.12149 0.16574 " pathEditMode="relative" rAng="0" ptsTypes="AA">
                                      <p:cBhvr>
                                        <p:cTn id="15" dur="2000" fill="hold"/>
                                        <p:tgtEl>
                                          <p:spTgt spid="60"/>
                                        </p:tgtEl>
                                        <p:attrNameLst>
                                          <p:attrName>ppt_x</p:attrName>
                                          <p:attrName>ppt_y</p:attrName>
                                        </p:attrNameLst>
                                      </p:cBhvr>
                                      <p:rCtr x="-6081" y="8287"/>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childTnLst>
                          </p:cTn>
                        </p:par>
                        <p:par>
                          <p:cTn id="21" fill="hold">
                            <p:stCondLst>
                              <p:cond delay="500"/>
                            </p:stCondLst>
                            <p:childTnLst>
                              <p:par>
                                <p:cTn id="22" presetID="42" presetClass="path" presetSubtype="0" accel="50000" decel="50000" fill="hold" grpId="1" nodeType="afterEffect">
                                  <p:stCondLst>
                                    <p:cond delay="0"/>
                                  </p:stCondLst>
                                  <p:childTnLst>
                                    <p:animMotion origin="layout" path="M -0.12149 0.16574 L 0.00312 0.3169 " pathEditMode="relative" rAng="0" ptsTypes="AA">
                                      <p:cBhvr>
                                        <p:cTn id="23" dur="2000" fill="hold"/>
                                        <p:tgtEl>
                                          <p:spTgt spid="60"/>
                                        </p:tgtEl>
                                        <p:attrNameLst>
                                          <p:attrName>ppt_x</p:attrName>
                                          <p:attrName>ppt_y</p:attrName>
                                        </p:attrNameLst>
                                      </p:cBhvr>
                                      <p:rCtr x="6224" y="7546"/>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3" nodeType="click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childTnLst>
                          </p:cTn>
                        </p:par>
                        <p:par>
                          <p:cTn id="34" fill="hold">
                            <p:stCondLst>
                              <p:cond delay="500"/>
                            </p:stCondLst>
                            <p:childTnLst>
                              <p:par>
                                <p:cTn id="35" presetID="42" presetClass="path" presetSubtype="0" accel="50000" decel="50000" fill="hold" grpId="0" nodeType="afterEffect">
                                  <p:stCondLst>
                                    <p:cond delay="0"/>
                                  </p:stCondLst>
                                  <p:childTnLst>
                                    <p:animMotion origin="layout" path="M 3.75E-6 -3.7037E-6 L 0.08724 0.1551 " pathEditMode="relative" rAng="0" ptsTypes="AA">
                                      <p:cBhvr>
                                        <p:cTn id="36" dur="2000" fill="hold"/>
                                        <p:tgtEl>
                                          <p:spTgt spid="61"/>
                                        </p:tgtEl>
                                        <p:attrNameLst>
                                          <p:attrName>ppt_x</p:attrName>
                                          <p:attrName>ppt_y</p:attrName>
                                        </p:attrNameLst>
                                      </p:cBhvr>
                                      <p:rCtr x="4362" y="7755"/>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1" nodeType="clickEffect">
                                  <p:stCondLst>
                                    <p:cond delay="0"/>
                                  </p:stCondLst>
                                  <p:childTnLst>
                                    <p:animMotion origin="layout" path="M 0.08724 0.1551 L 0.00312 0.3169 " pathEditMode="relative" rAng="0" ptsTypes="AA">
                                      <p:cBhvr>
                                        <p:cTn id="45" dur="2000" fill="hold"/>
                                        <p:tgtEl>
                                          <p:spTgt spid="61"/>
                                        </p:tgtEl>
                                        <p:attrNameLst>
                                          <p:attrName>ppt_x</p:attrName>
                                          <p:attrName>ppt_y</p:attrName>
                                        </p:attrNameLst>
                                      </p:cBhvr>
                                      <p:rCtr x="-4206" y="8079"/>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2" nodeType="clickEffect">
                                  <p:stCondLst>
                                    <p:cond delay="0"/>
                                  </p:stCondLst>
                                  <p:childTnLst>
                                    <p:animMotion origin="layout" path="M 0.00312 0.3169 L -0.06589 0.5 " pathEditMode="relative" rAng="0" ptsTypes="AA">
                                      <p:cBhvr>
                                        <p:cTn id="54" dur="2000" fill="hold"/>
                                        <p:tgtEl>
                                          <p:spTgt spid="61"/>
                                        </p:tgtEl>
                                        <p:attrNameLst>
                                          <p:attrName>ppt_x</p:attrName>
                                          <p:attrName>ppt_y</p:attrName>
                                        </p:attrNameLst>
                                      </p:cBhvr>
                                      <p:rCtr x="-3451" y="9144"/>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60" grpId="2"/>
      <p:bldP spid="61" grpId="0"/>
      <p:bldP spid="61" grpId="1"/>
      <p:bldP spid="61" grpId="2"/>
      <p:bldP spid="61" grpId="3"/>
      <p:bldP spid="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2224583" cy="338554"/>
          </a:xfrm>
          <a:prstGeom prst="rect">
            <a:avLst/>
          </a:prstGeom>
        </p:spPr>
        <p:txBody>
          <a:bodyPr wrap="square">
            <a:spAutoFit/>
          </a:bodyPr>
          <a:lstStyle/>
          <a:p>
            <a:r>
              <a:rPr lang="en-US" sz="1600" dirty="0" err="1" smtClean="0">
                <a:solidFill>
                  <a:srgbClr val="646464"/>
                </a:solidFill>
                <a:latin typeface="Raleway" panose="020B0003030101060003" pitchFamily="34" charset="0"/>
              </a:rPr>
              <a:t>P</a:t>
            </a:r>
            <a:r>
              <a:rPr lang="en-US" altLang="zh-CN" sz="1600" dirty="0" err="1" smtClean="0">
                <a:solidFill>
                  <a:srgbClr val="646464"/>
                </a:solidFill>
                <a:latin typeface="Raleway" panose="020B0003030101060003" pitchFamily="34" charset="0"/>
              </a:rPr>
              <a:t>ush_up</a:t>
            </a:r>
            <a:r>
              <a:rPr lang="en-US" altLang="zh-CN" sz="1600" dirty="0" smtClean="0">
                <a:solidFill>
                  <a:srgbClr val="646464"/>
                </a:solidFill>
                <a:latin typeface="Raleway" panose="020B0003030101060003" pitchFamily="34" charset="0"/>
              </a:rPr>
              <a:t> and </a:t>
            </a:r>
            <a:r>
              <a:rPr lang="en-US" altLang="zh-CN" sz="1600" dirty="0" err="1" smtClean="0">
                <a:solidFill>
                  <a:srgbClr val="646464"/>
                </a:solidFill>
                <a:latin typeface="Raleway" panose="020B0003030101060003" pitchFamily="34" charset="0"/>
              </a:rPr>
              <a:t>push_down</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4698722"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向上回溯和向下延迟更新</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7" name="TextBox 8"/>
          <p:cNvSpPr txBox="1"/>
          <p:nvPr/>
        </p:nvSpPr>
        <p:spPr>
          <a:xfrm>
            <a:off x="777034" y="1493414"/>
            <a:ext cx="1417376" cy="461665"/>
          </a:xfrm>
          <a:prstGeom prst="rect">
            <a:avLst/>
          </a:prstGeom>
          <a:noFill/>
        </p:spPr>
        <p:txBody>
          <a:bodyPr wrap="none" rtlCol="0">
            <a:spAutoFit/>
          </a:bodyPr>
          <a:lstStyle/>
          <a:p>
            <a:r>
              <a:rPr lang="en-US" altLang="zh-CN" sz="2400" dirty="0" err="1" smtClean="0">
                <a:solidFill>
                  <a:srgbClr val="4B4B4B"/>
                </a:solidFill>
                <a:latin typeface="微软雅黑" panose="020B0503020204020204" pitchFamily="34" charset="-122"/>
                <a:ea typeface="微软雅黑" panose="020B0503020204020204" pitchFamily="34" charset="-122"/>
              </a:rPr>
              <a:t>Push_up</a:t>
            </a:r>
            <a:endParaRPr lang="id-ID" sz="2400" dirty="0">
              <a:solidFill>
                <a:srgbClr val="4B4B4B"/>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777034" y="2093120"/>
            <a:ext cx="3089288" cy="400110"/>
          </a:xfrm>
          <a:prstGeom prst="rect">
            <a:avLst/>
          </a:prstGeom>
          <a:noFill/>
        </p:spPr>
        <p:txBody>
          <a:bodyPr wrap="square" rtlCol="0">
            <a:spAutoFit/>
          </a:bodyPr>
          <a:lstStyle/>
          <a:p>
            <a:pPr>
              <a:lnSpc>
                <a:spcPct val="125000"/>
              </a:lnSpc>
              <a:spcBef>
                <a:spcPts val="1200"/>
              </a:spcBef>
              <a:spcAft>
                <a:spcPts val="1200"/>
              </a:spcAft>
            </a:pPr>
            <a:r>
              <a:rPr lang="zh-CN" altLang="en-US" sz="1600" dirty="0">
                <a:solidFill>
                  <a:srgbClr val="646464"/>
                </a:solidFill>
                <a:latin typeface="微软雅黑" panose="020B0503020204020204" pitchFamily="34" charset="-122"/>
                <a:ea typeface="微软雅黑" panose="020B0503020204020204" pitchFamily="34" charset="-122"/>
              </a:rPr>
              <a:t>根据子节点的值更新父节点的值</a:t>
            </a:r>
          </a:p>
        </p:txBody>
      </p:sp>
      <p:sp>
        <p:nvSpPr>
          <p:cNvPr id="63" name="文本框 62"/>
          <p:cNvSpPr txBox="1"/>
          <p:nvPr/>
        </p:nvSpPr>
        <p:spPr>
          <a:xfrm>
            <a:off x="777034" y="3230977"/>
            <a:ext cx="3089288" cy="1015663"/>
          </a:xfrm>
          <a:prstGeom prst="rect">
            <a:avLst/>
          </a:prstGeom>
          <a:noFill/>
        </p:spPr>
        <p:txBody>
          <a:bodyPr wrap="square" rtlCol="0">
            <a:spAutoFit/>
          </a:bodyPr>
          <a:lstStyle/>
          <a:p>
            <a:pPr>
              <a:lnSpc>
                <a:spcPct val="125000"/>
              </a:lnSpc>
              <a:spcBef>
                <a:spcPts val="1200"/>
              </a:spcBef>
              <a:spcAft>
                <a:spcPts val="1200"/>
              </a:spcAft>
            </a:pPr>
            <a:r>
              <a:rPr lang="zh-CN" altLang="en-US" sz="1600" dirty="0">
                <a:solidFill>
                  <a:srgbClr val="646464"/>
                </a:solidFill>
                <a:latin typeface="微软雅黑" panose="020B0503020204020204" pitchFamily="34" charset="-122"/>
                <a:ea typeface="微软雅黑" panose="020B0503020204020204" pitchFamily="34" charset="-122"/>
              </a:rPr>
              <a:t>根据当前节点的</a:t>
            </a:r>
            <a:r>
              <a:rPr lang="en-US" altLang="zh-CN" sz="1600" dirty="0">
                <a:solidFill>
                  <a:srgbClr val="646464"/>
                </a:solidFill>
                <a:latin typeface="微软雅黑" panose="020B0503020204020204" pitchFamily="34" charset="-122"/>
                <a:ea typeface="微软雅黑" panose="020B0503020204020204" pitchFamily="34" charset="-122"/>
              </a:rPr>
              <a:t>Lazy</a:t>
            </a:r>
            <a:r>
              <a:rPr lang="zh-CN" altLang="en-US" sz="1600" dirty="0">
                <a:solidFill>
                  <a:srgbClr val="646464"/>
                </a:solidFill>
                <a:latin typeface="微软雅黑" panose="020B0503020204020204" pitchFamily="34" charset="-122"/>
                <a:ea typeface="微软雅黑" panose="020B0503020204020204" pitchFamily="34" charset="-122"/>
              </a:rPr>
              <a:t>标记更新子节点的信息，并取消当前节点的标记，将标记传递给子节点</a:t>
            </a:r>
          </a:p>
        </p:txBody>
      </p:sp>
      <p:sp>
        <p:nvSpPr>
          <p:cNvPr id="64" name="TextBox 8"/>
          <p:cNvSpPr txBox="1"/>
          <p:nvPr/>
        </p:nvSpPr>
        <p:spPr>
          <a:xfrm>
            <a:off x="777034" y="2631271"/>
            <a:ext cx="1856598" cy="461665"/>
          </a:xfrm>
          <a:prstGeom prst="rect">
            <a:avLst/>
          </a:prstGeom>
          <a:noFill/>
        </p:spPr>
        <p:txBody>
          <a:bodyPr wrap="none" rtlCol="0">
            <a:spAutoFit/>
          </a:bodyPr>
          <a:lstStyle/>
          <a:p>
            <a:r>
              <a:rPr lang="en-US" altLang="zh-CN" sz="2400" dirty="0" err="1" smtClean="0">
                <a:solidFill>
                  <a:srgbClr val="4B4B4B"/>
                </a:solidFill>
                <a:latin typeface="微软雅黑" panose="020B0503020204020204" pitchFamily="34" charset="-122"/>
                <a:ea typeface="微软雅黑" panose="020B0503020204020204" pitchFamily="34" charset="-122"/>
              </a:rPr>
              <a:t>Push_down</a:t>
            </a:r>
            <a:endParaRPr lang="id-ID" sz="2400" dirty="0">
              <a:solidFill>
                <a:srgbClr val="4B4B4B"/>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5292712" y="1559750"/>
            <a:ext cx="5206323" cy="3342453"/>
          </a:xfrm>
          <a:prstGeom prst="rect">
            <a:avLst/>
          </a:prstGeom>
          <a:noFill/>
        </p:spPr>
        <p:txBody>
          <a:bodyPr wrap="square" rtlCol="0">
            <a:spAutoFit/>
          </a:bodyPr>
          <a:lstStyle/>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void </a:t>
            </a:r>
            <a:r>
              <a:rPr lang="en-US" altLang="zh-CN" sz="1600" dirty="0" err="1">
                <a:solidFill>
                  <a:srgbClr val="646464"/>
                </a:solidFill>
                <a:latin typeface="微软雅黑" panose="020B0503020204020204" pitchFamily="34" charset="-122"/>
                <a:ea typeface="微软雅黑" panose="020B0503020204020204" pitchFamily="34" charset="-122"/>
              </a:rPr>
              <a:t>push_up</a:t>
            </a:r>
            <a:r>
              <a:rPr lang="en-US" altLang="zh-CN" sz="1600" dirty="0">
                <a:solidFill>
                  <a:srgbClr val="646464"/>
                </a:solidFill>
                <a:latin typeface="微软雅黑" panose="020B0503020204020204" pitchFamily="34" charset="-122"/>
                <a:ea typeface="微软雅黑" panose="020B0503020204020204" pitchFamily="34" charset="-122"/>
              </a:rPr>
              <a:t>(</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en-US" altLang="zh-CN" sz="1600" dirty="0">
                <a:solidFill>
                  <a:srgbClr val="646464"/>
                </a:solidFill>
                <a:latin typeface="微软雅黑" panose="020B0503020204020204" pitchFamily="34" charset="-122"/>
                <a:ea typeface="微软雅黑" panose="020B0503020204020204" pitchFamily="34" charset="-122"/>
              </a:rPr>
              <a:t> </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 {</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set value[</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 to combine(value[</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 &lt;&lt; 1], value[</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 &lt;&lt; 1 + 1])</a:t>
            </a:r>
          </a:p>
          <a:p>
            <a:pPr>
              <a:lnSpc>
                <a:spcPct val="110000"/>
              </a:lnSpc>
            </a:pPr>
            <a:r>
              <a:rPr lang="en-US" altLang="zh-CN" sz="1600" dirty="0" smtClean="0">
                <a:solidFill>
                  <a:srgbClr val="646464"/>
                </a:solidFill>
                <a:latin typeface="微软雅黑" panose="020B0503020204020204" pitchFamily="34" charset="-122"/>
                <a:ea typeface="微软雅黑" panose="020B0503020204020204" pitchFamily="34" charset="-122"/>
              </a:rPr>
              <a:t>}</a:t>
            </a:r>
          </a:p>
          <a:p>
            <a:pPr>
              <a:lnSpc>
                <a:spcPct val="110000"/>
              </a:lnSpc>
            </a:pPr>
            <a:endParaRPr lang="en-US" altLang="zh-CN" sz="1600" dirty="0">
              <a:solidFill>
                <a:srgbClr val="646464"/>
              </a:solidFill>
              <a:latin typeface="微软雅黑" panose="020B0503020204020204" pitchFamily="34" charset="-122"/>
              <a:ea typeface="微软雅黑" panose="020B0503020204020204" pitchFamily="34" charset="-122"/>
            </a:endParaRP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void </a:t>
            </a:r>
            <a:r>
              <a:rPr lang="en-US" altLang="zh-CN" sz="1600" dirty="0" err="1">
                <a:solidFill>
                  <a:srgbClr val="646464"/>
                </a:solidFill>
                <a:latin typeface="微软雅黑" panose="020B0503020204020204" pitchFamily="34" charset="-122"/>
                <a:ea typeface="微软雅黑" panose="020B0503020204020204" pitchFamily="34" charset="-122"/>
              </a:rPr>
              <a:t>push_down</a:t>
            </a:r>
            <a:r>
              <a:rPr lang="en-US" altLang="zh-CN" sz="1600" dirty="0">
                <a:solidFill>
                  <a:srgbClr val="646464"/>
                </a:solidFill>
                <a:latin typeface="微软雅黑" panose="020B0503020204020204" pitchFamily="34" charset="-122"/>
                <a:ea typeface="微软雅黑" panose="020B0503020204020204" pitchFamily="34" charset="-122"/>
              </a:rPr>
              <a:t>(</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en-US" altLang="zh-CN" sz="1600" dirty="0">
                <a:solidFill>
                  <a:srgbClr val="646464"/>
                </a:solidFill>
                <a:latin typeface="微软雅黑" panose="020B0503020204020204" pitchFamily="34" charset="-122"/>
                <a:ea typeface="微软雅黑" panose="020B0503020204020204" pitchFamily="34" charset="-122"/>
              </a:rPr>
              <a:t> </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 {</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update the value of left child</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update the value of right child</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pass the lazy mark to left child</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pass the lazy mark to right child</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  eliminate lazy[</a:t>
            </a:r>
            <a:r>
              <a:rPr lang="en-US" altLang="zh-CN" sz="1600" dirty="0" err="1">
                <a:solidFill>
                  <a:srgbClr val="646464"/>
                </a:solidFill>
                <a:latin typeface="微软雅黑" panose="020B0503020204020204" pitchFamily="34" charset="-122"/>
                <a:ea typeface="微软雅黑" panose="020B0503020204020204" pitchFamily="34" charset="-122"/>
              </a:rPr>
              <a:t>rt</a:t>
            </a:r>
            <a:r>
              <a:rPr lang="en-US" altLang="zh-CN" sz="1600" dirty="0">
                <a:solidFill>
                  <a:srgbClr val="646464"/>
                </a:solidFill>
                <a:latin typeface="微软雅黑" panose="020B0503020204020204" pitchFamily="34" charset="-122"/>
                <a:ea typeface="微软雅黑" panose="020B0503020204020204" pitchFamily="34" charset="-122"/>
              </a:rPr>
              <a:t>]</a:t>
            </a:r>
          </a:p>
          <a:p>
            <a:pPr>
              <a:lnSpc>
                <a:spcPct val="110000"/>
              </a:lnSpc>
            </a:pPr>
            <a:r>
              <a:rPr lang="en-US" altLang="zh-CN" sz="1600" dirty="0">
                <a:solidFill>
                  <a:srgbClr val="646464"/>
                </a:solidFill>
                <a:latin typeface="微软雅黑" panose="020B0503020204020204" pitchFamily="34" charset="-122"/>
                <a:ea typeface="微软雅黑" panose="020B0503020204020204" pitchFamily="34" charset="-122"/>
              </a:rPr>
              <a:t>}</a:t>
            </a:r>
            <a:endParaRPr lang="zh-CN" altLang="en-US" sz="1600"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14151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7" grpId="0"/>
      <p:bldP spid="59" grpId="0"/>
      <p:bldP spid="63" grpId="0"/>
      <p:bldP spid="64" grpId="0"/>
      <p:bldP spid="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53671" y="2908584"/>
            <a:ext cx="884666" cy="338554"/>
          </a:xfrm>
          <a:prstGeom prst="rect">
            <a:avLst/>
          </a:prstGeom>
        </p:spPr>
        <p:txBody>
          <a:bodyPr wrap="none">
            <a:spAutoFit/>
          </a:bodyPr>
          <a:lstStyle/>
          <a:p>
            <a:pPr algn="ctr"/>
            <a:r>
              <a:rPr lang="en-US" sz="1600" dirty="0" err="1" smtClean="0">
                <a:solidFill>
                  <a:srgbClr val="646464"/>
                </a:solidFill>
                <a:latin typeface="Raleway" panose="020B0003030101060003" pitchFamily="34" charset="0"/>
              </a:rPr>
              <a:t>Poj</a:t>
            </a:r>
            <a:r>
              <a:rPr lang="en-US" sz="1600" dirty="0" smtClean="0">
                <a:solidFill>
                  <a:srgbClr val="646464"/>
                </a:solidFill>
                <a:latin typeface="Raleway" panose="020B0003030101060003" pitchFamily="34" charset="0"/>
              </a:rPr>
              <a:t> 2777</a:t>
            </a:r>
            <a:endParaRPr lang="id-ID" sz="1600" dirty="0">
              <a:solidFill>
                <a:srgbClr val="646464"/>
              </a:solidFill>
              <a:latin typeface="Raleway" panose="020B0003030101060003" pitchFamily="34" charset="0"/>
            </a:endParaRPr>
          </a:p>
        </p:txBody>
      </p:sp>
      <p:sp>
        <p:nvSpPr>
          <p:cNvPr id="3" name="TextBox 2"/>
          <p:cNvSpPr txBox="1"/>
          <p:nvPr/>
        </p:nvSpPr>
        <p:spPr>
          <a:xfrm>
            <a:off x="4074621" y="2077587"/>
            <a:ext cx="4042774" cy="830997"/>
          </a:xfrm>
          <a:prstGeom prst="rect">
            <a:avLst/>
          </a:prstGeom>
          <a:noFill/>
        </p:spPr>
        <p:txBody>
          <a:bodyPr wrap="none" rtlCol="0">
            <a:spAutoFit/>
          </a:bodyPr>
          <a:lstStyle/>
          <a:p>
            <a:pPr algn="ctr"/>
            <a:r>
              <a:rPr lang="en-US" altLang="zh-CN" sz="4800" dirty="0" smtClean="0">
                <a:solidFill>
                  <a:srgbClr val="4B4B4B"/>
                </a:solidFill>
                <a:latin typeface="微软雅黑" panose="020B0503020204020204" pitchFamily="34" charset="-122"/>
                <a:ea typeface="微软雅黑" panose="020B0503020204020204" pitchFamily="34" charset="-122"/>
              </a:rPr>
              <a:t>Count Colors</a:t>
            </a:r>
            <a:endParaRPr lang="id-ID" sz="4800" dirty="0">
              <a:solidFill>
                <a:srgbClr val="4B4B4B"/>
              </a:solidFill>
              <a:latin typeface="微软雅黑" panose="020B0503020204020204" pitchFamily="34" charset="-122"/>
              <a:ea typeface="微软雅黑" panose="020B0503020204020204" pitchFamily="34" charset="-122"/>
            </a:endParaRPr>
          </a:p>
        </p:txBody>
      </p:sp>
      <p:grpSp>
        <p:nvGrpSpPr>
          <p:cNvPr id="4" name="Group 3"/>
          <p:cNvGrpSpPr/>
          <p:nvPr/>
        </p:nvGrpSpPr>
        <p:grpSpPr>
          <a:xfrm>
            <a:off x="5709160" y="3553200"/>
            <a:ext cx="773681" cy="67506"/>
            <a:chOff x="5800526" y="4057907"/>
            <a:chExt cx="773681" cy="67506"/>
          </a:xfrm>
        </p:grpSpPr>
        <p:sp>
          <p:nvSpPr>
            <p:cNvPr id="5" name="Oval 4"/>
            <p:cNvSpPr/>
            <p:nvPr userDrawn="1"/>
          </p:nvSpPr>
          <p:spPr>
            <a:xfrm>
              <a:off x="5800526" y="4057907"/>
              <a:ext cx="67506" cy="67506"/>
            </a:xfrm>
            <a:prstGeom prst="ellipse">
              <a:avLst/>
            </a:prstGeom>
            <a:solidFill>
              <a:srgbClr val="FF434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Oval 5"/>
            <p:cNvSpPr/>
            <p:nvPr userDrawn="1"/>
          </p:nvSpPr>
          <p:spPr>
            <a:xfrm>
              <a:off x="5879481" y="4057907"/>
              <a:ext cx="67506" cy="67506"/>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6"/>
            <p:cNvSpPr/>
            <p:nvPr userDrawn="1"/>
          </p:nvSpPr>
          <p:spPr>
            <a:xfrm>
              <a:off x="5958437" y="4057907"/>
              <a:ext cx="67506" cy="67506"/>
            </a:xfrm>
            <a:prstGeom prst="ellipse">
              <a:avLst/>
            </a:prstGeom>
            <a:solidFill>
              <a:srgbClr val="FF434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userDrawn="1"/>
          </p:nvSpPr>
          <p:spPr>
            <a:xfrm>
              <a:off x="6037392" y="4057907"/>
              <a:ext cx="67506" cy="67506"/>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userDrawn="1"/>
          </p:nvSpPr>
          <p:spPr>
            <a:xfrm>
              <a:off x="6116347" y="4057907"/>
              <a:ext cx="67506" cy="67506"/>
            </a:xfrm>
            <a:prstGeom prst="ellipse">
              <a:avLst/>
            </a:prstGeom>
            <a:solidFill>
              <a:srgbClr val="FF434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6190880" y="4057907"/>
              <a:ext cx="67506" cy="67506"/>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6269835" y="4057907"/>
              <a:ext cx="67506" cy="67506"/>
            </a:xfrm>
            <a:prstGeom prst="ellipse">
              <a:avLst/>
            </a:prstGeom>
            <a:solidFill>
              <a:srgbClr val="FF43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p:cNvSpPr/>
            <p:nvPr/>
          </p:nvSpPr>
          <p:spPr>
            <a:xfrm>
              <a:off x="6348791" y="4057907"/>
              <a:ext cx="67506" cy="67506"/>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p:cNvSpPr/>
            <p:nvPr/>
          </p:nvSpPr>
          <p:spPr>
            <a:xfrm>
              <a:off x="6427746" y="4057907"/>
              <a:ext cx="67506" cy="67506"/>
            </a:xfrm>
            <a:prstGeom prst="ellipse">
              <a:avLst/>
            </a:prstGeom>
            <a:solidFill>
              <a:srgbClr val="FF434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p:cNvSpPr/>
            <p:nvPr/>
          </p:nvSpPr>
          <p:spPr>
            <a:xfrm>
              <a:off x="6506701" y="4057907"/>
              <a:ext cx="67506" cy="67506"/>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12615028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p:cNvSpPr txBox="1"/>
          <p:nvPr/>
        </p:nvSpPr>
        <p:spPr>
          <a:xfrm>
            <a:off x="777034" y="500139"/>
            <a:ext cx="1586268" cy="584775"/>
          </a:xfrm>
          <a:prstGeom prst="rect">
            <a:avLst/>
          </a:prstGeom>
          <a:noFill/>
        </p:spPr>
        <p:txBody>
          <a:bodyPr wrap="none" rtlCol="0">
            <a:spAutoFit/>
          </a:bodyPr>
          <a:lstStyle/>
          <a:p>
            <a:r>
              <a:rPr lang="en-US" sz="3200" dirty="0" err="1" smtClean="0">
                <a:solidFill>
                  <a:srgbClr val="4B4B4B"/>
                </a:solidFill>
                <a:latin typeface="Raleway" panose="020B0003030101060003" pitchFamily="34" charset="0"/>
              </a:rPr>
              <a:t>Poj</a:t>
            </a:r>
            <a:r>
              <a:rPr lang="en-US" sz="3200" dirty="0" smtClean="0">
                <a:solidFill>
                  <a:srgbClr val="4B4B4B"/>
                </a:solidFill>
                <a:latin typeface="Raleway" panose="020B0003030101060003" pitchFamily="34" charset="0"/>
              </a:rPr>
              <a:t> 2777</a:t>
            </a:r>
            <a:endParaRPr lang="id-ID" sz="3200" dirty="0">
              <a:solidFill>
                <a:srgbClr val="4B4B4B"/>
              </a:solidFill>
              <a:latin typeface="Raleway" panose="020B0003030101060003" pitchFamily="34" charset="0"/>
            </a:endParaRPr>
          </a:p>
        </p:txBody>
      </p:sp>
      <p:sp>
        <p:nvSpPr>
          <p:cNvPr id="30" name="Rectangle 29"/>
          <p:cNvSpPr/>
          <p:nvPr/>
        </p:nvSpPr>
        <p:spPr>
          <a:xfrm>
            <a:off x="777034" y="1016819"/>
            <a:ext cx="1146468" cy="338554"/>
          </a:xfrm>
          <a:prstGeom prst="rect">
            <a:avLst/>
          </a:prstGeom>
        </p:spPr>
        <p:txBody>
          <a:bodyPr wrap="none">
            <a:spAutoFit/>
          </a:bodyPr>
          <a:lstStyle/>
          <a:p>
            <a:r>
              <a:rPr lang="en-US" sz="1600" dirty="0" smtClean="0">
                <a:solidFill>
                  <a:srgbClr val="646464"/>
                </a:solidFill>
                <a:latin typeface="Raleway" panose="020B0003030101060003" pitchFamily="34" charset="0"/>
              </a:rPr>
              <a:t>Count Colors</a:t>
            </a:r>
            <a:endParaRPr lang="id-ID" sz="1600" dirty="0">
              <a:solidFill>
                <a:srgbClr val="646464"/>
              </a:solidFill>
              <a:latin typeface="Raleway" panose="020B0003030101060003" pitchFamily="34" charset="0"/>
            </a:endParaRPr>
          </a:p>
        </p:txBody>
      </p:sp>
      <p:grpSp>
        <p:nvGrpSpPr>
          <p:cNvPr id="131" name="Group 130"/>
          <p:cNvGrpSpPr/>
          <p:nvPr/>
        </p:nvGrpSpPr>
        <p:grpSpPr>
          <a:xfrm>
            <a:off x="8590311" y="1921641"/>
            <a:ext cx="1880262" cy="2278603"/>
            <a:chOff x="9683156" y="2245342"/>
            <a:chExt cx="1880262" cy="2278603"/>
          </a:xfrm>
          <a:effectLst>
            <a:outerShdw blurRad="368300" dir="13500000" sy="23000" kx="1200000" algn="br" rotWithShape="0">
              <a:prstClr val="black">
                <a:alpha val="25000"/>
              </a:prstClr>
            </a:outerShdw>
          </a:effectLst>
        </p:grpSpPr>
        <p:sp>
          <p:nvSpPr>
            <p:cNvPr id="133" name="Freeform 132"/>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bg1">
                <a:lumMod val="65000"/>
              </a:schemeClr>
            </a:solidFill>
            <a:ln>
              <a:noFill/>
            </a:ln>
          </p:spPr>
          <p:txBody>
            <a:bodyPr vert="horz" wrap="square" lIns="91440" tIns="45720" rIns="91440" bIns="45720" numCol="1" anchor="t" anchorCtr="0" compatLnSpc="1"/>
            <a:lstStyle/>
            <a:p>
              <a:endParaRPr lang="id-ID"/>
            </a:p>
          </p:txBody>
        </p:sp>
        <p:sp>
          <p:nvSpPr>
            <p:cNvPr id="143" name="Oval 6"/>
            <p:cNvSpPr>
              <a:spLocks noChangeArrowheads="1"/>
            </p:cNvSpPr>
            <p:nvPr/>
          </p:nvSpPr>
          <p:spPr bwMode="auto">
            <a:xfrm>
              <a:off x="9683156"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91440" tIns="45720" rIns="91440" bIns="45720" numCol="1" anchor="t" anchorCtr="0" compatLnSpc="1"/>
            <a:lstStyle/>
            <a:p>
              <a:endParaRPr lang="id-ID"/>
            </a:p>
          </p:txBody>
        </p:sp>
      </p:grpSp>
      <p:grpSp>
        <p:nvGrpSpPr>
          <p:cNvPr id="144" name="Group 143"/>
          <p:cNvGrpSpPr/>
          <p:nvPr/>
        </p:nvGrpSpPr>
        <p:grpSpPr>
          <a:xfrm>
            <a:off x="6724275" y="2314646"/>
            <a:ext cx="1880262" cy="2278603"/>
            <a:chOff x="4666657" y="2245342"/>
            <a:chExt cx="1880262" cy="2278603"/>
          </a:xfrm>
          <a:effectLst>
            <a:outerShdw blurRad="368300" dir="13500000" sy="23000" kx="1200000" algn="br" rotWithShape="0">
              <a:prstClr val="black">
                <a:alpha val="25000"/>
              </a:prstClr>
            </a:outerShdw>
          </a:effectLst>
        </p:grpSpPr>
        <p:sp>
          <p:nvSpPr>
            <p:cNvPr id="145" name="Freeform 144"/>
            <p:cNvSpPr/>
            <p:nvPr/>
          </p:nvSpPr>
          <p:spPr bwMode="auto">
            <a:xfrm>
              <a:off x="4680883"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rgbClr val="FF6D6D"/>
            </a:solidFill>
            <a:ln>
              <a:noFill/>
            </a:ln>
          </p:spPr>
          <p:txBody>
            <a:bodyPr vert="horz" wrap="square" lIns="91440" tIns="45720" rIns="91440" bIns="45720" numCol="1" anchor="t" anchorCtr="0" compatLnSpc="1"/>
            <a:lstStyle/>
            <a:p>
              <a:endParaRPr lang="id-ID"/>
            </a:p>
          </p:txBody>
        </p:sp>
        <p:sp>
          <p:nvSpPr>
            <p:cNvPr id="147" name="Oval 6"/>
            <p:cNvSpPr>
              <a:spLocks noChangeArrowheads="1"/>
            </p:cNvSpPr>
            <p:nvPr/>
          </p:nvSpPr>
          <p:spPr bwMode="auto">
            <a:xfrm>
              <a:off x="4666657"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91440" tIns="45720" rIns="91440" bIns="45720" numCol="1" anchor="t" anchorCtr="0" compatLnSpc="1"/>
            <a:lstStyle/>
            <a:p>
              <a:endParaRPr lang="id-ID"/>
            </a:p>
          </p:txBody>
        </p:sp>
      </p:grpSp>
      <p:grpSp>
        <p:nvGrpSpPr>
          <p:cNvPr id="155" name="Group 154"/>
          <p:cNvGrpSpPr/>
          <p:nvPr/>
        </p:nvGrpSpPr>
        <p:grpSpPr>
          <a:xfrm>
            <a:off x="4844013" y="2755667"/>
            <a:ext cx="1880262" cy="2278603"/>
            <a:chOff x="7146332" y="2245342"/>
            <a:chExt cx="1880262" cy="2278603"/>
          </a:xfrm>
          <a:effectLst>
            <a:outerShdw blurRad="368300" dir="13500000" sy="23000" kx="1200000" algn="br" rotWithShape="0">
              <a:prstClr val="black">
                <a:alpha val="25000"/>
              </a:prstClr>
            </a:outerShdw>
          </a:effectLst>
        </p:grpSpPr>
        <p:sp>
          <p:nvSpPr>
            <p:cNvPr id="156" name="Freeform 155"/>
            <p:cNvSpPr/>
            <p:nvPr/>
          </p:nvSpPr>
          <p:spPr bwMode="auto">
            <a:xfrm>
              <a:off x="7160558"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bg1">
                <a:lumMod val="50000"/>
              </a:schemeClr>
            </a:solidFill>
            <a:ln>
              <a:noFill/>
            </a:ln>
          </p:spPr>
          <p:txBody>
            <a:bodyPr vert="horz" wrap="square" lIns="91440" tIns="45720" rIns="91440" bIns="45720" numCol="1" anchor="t" anchorCtr="0" compatLnSpc="1"/>
            <a:lstStyle/>
            <a:p>
              <a:endParaRPr lang="id-ID"/>
            </a:p>
          </p:txBody>
        </p:sp>
        <p:sp>
          <p:nvSpPr>
            <p:cNvPr id="157" name="Oval 6"/>
            <p:cNvSpPr>
              <a:spLocks noChangeArrowheads="1"/>
            </p:cNvSpPr>
            <p:nvPr/>
          </p:nvSpPr>
          <p:spPr bwMode="auto">
            <a:xfrm>
              <a:off x="7146332"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91440" tIns="45720" rIns="91440" bIns="45720" numCol="1" anchor="t" anchorCtr="0" compatLnSpc="1"/>
            <a:lstStyle/>
            <a:p>
              <a:endParaRPr lang="id-ID"/>
            </a:p>
          </p:txBody>
        </p:sp>
      </p:grpSp>
      <p:sp>
        <p:nvSpPr>
          <p:cNvPr id="159" name="TextBox 158"/>
          <p:cNvSpPr txBox="1"/>
          <p:nvPr/>
        </p:nvSpPr>
        <p:spPr>
          <a:xfrm>
            <a:off x="5308585" y="2042403"/>
            <a:ext cx="904415" cy="1323439"/>
          </a:xfrm>
          <a:prstGeom prst="rect">
            <a:avLst/>
          </a:prstGeom>
          <a:noFill/>
          <a:effectLst/>
        </p:spPr>
        <p:txBody>
          <a:bodyPr wrap="none" rtlCol="0">
            <a:spAutoFit/>
          </a:bodyPr>
          <a:lstStyle/>
          <a:p>
            <a:r>
              <a:rPr lang="id-ID" sz="8000" b="1" dirty="0" smtClean="0">
                <a:solidFill>
                  <a:schemeClr val="tx1">
                    <a:lumMod val="65000"/>
                    <a:lumOff val="35000"/>
                  </a:schemeClr>
                </a:solidFill>
                <a:latin typeface="Agency FB" panose="020B0503020202020204" pitchFamily="34" charset="0"/>
              </a:rPr>
              <a:t>01</a:t>
            </a:r>
            <a:endParaRPr lang="id-ID" sz="8000" b="1" dirty="0">
              <a:solidFill>
                <a:schemeClr val="tx1">
                  <a:lumMod val="65000"/>
                  <a:lumOff val="35000"/>
                </a:schemeClr>
              </a:solidFill>
              <a:latin typeface="Agency FB" panose="020B0503020202020204" pitchFamily="34" charset="0"/>
            </a:endParaRPr>
          </a:p>
        </p:txBody>
      </p:sp>
      <p:sp>
        <p:nvSpPr>
          <p:cNvPr id="166" name="TextBox 165"/>
          <p:cNvSpPr txBox="1"/>
          <p:nvPr/>
        </p:nvSpPr>
        <p:spPr>
          <a:xfrm>
            <a:off x="7106401" y="1601759"/>
            <a:ext cx="1116011" cy="1323439"/>
          </a:xfrm>
          <a:prstGeom prst="rect">
            <a:avLst/>
          </a:prstGeom>
          <a:noFill/>
          <a:effectLst/>
        </p:spPr>
        <p:txBody>
          <a:bodyPr wrap="none" rtlCol="0">
            <a:spAutoFit/>
          </a:bodyPr>
          <a:lstStyle/>
          <a:p>
            <a:r>
              <a:rPr lang="id-ID" sz="8000" b="1" dirty="0" smtClean="0">
                <a:solidFill>
                  <a:schemeClr val="tx1">
                    <a:lumMod val="65000"/>
                    <a:lumOff val="35000"/>
                  </a:schemeClr>
                </a:solidFill>
                <a:latin typeface="Agency FB" panose="020B0503020202020204" pitchFamily="34" charset="0"/>
              </a:rPr>
              <a:t>02</a:t>
            </a:r>
            <a:endParaRPr lang="id-ID" sz="8000" b="1" dirty="0">
              <a:solidFill>
                <a:schemeClr val="tx1">
                  <a:lumMod val="65000"/>
                  <a:lumOff val="35000"/>
                </a:schemeClr>
              </a:solidFill>
              <a:latin typeface="Agency FB" panose="020B0503020202020204" pitchFamily="34" charset="0"/>
            </a:endParaRPr>
          </a:p>
        </p:txBody>
      </p:sp>
      <p:sp>
        <p:nvSpPr>
          <p:cNvPr id="167" name="TextBox 166"/>
          <p:cNvSpPr txBox="1"/>
          <p:nvPr/>
        </p:nvSpPr>
        <p:spPr>
          <a:xfrm>
            <a:off x="8972436" y="1236595"/>
            <a:ext cx="1135247" cy="1323439"/>
          </a:xfrm>
          <a:prstGeom prst="rect">
            <a:avLst/>
          </a:prstGeom>
          <a:noFill/>
          <a:effectLst/>
        </p:spPr>
        <p:txBody>
          <a:bodyPr wrap="none" rtlCol="0">
            <a:spAutoFit/>
          </a:bodyPr>
          <a:lstStyle/>
          <a:p>
            <a:r>
              <a:rPr lang="id-ID" sz="8000" b="1" dirty="0" smtClean="0">
                <a:solidFill>
                  <a:schemeClr val="tx1">
                    <a:lumMod val="65000"/>
                    <a:lumOff val="35000"/>
                  </a:schemeClr>
                </a:solidFill>
                <a:latin typeface="Agency FB" panose="020B0503020202020204" pitchFamily="34" charset="0"/>
              </a:rPr>
              <a:t>03</a:t>
            </a:r>
            <a:endParaRPr lang="id-ID" sz="8000" b="1" dirty="0">
              <a:solidFill>
                <a:schemeClr val="tx1">
                  <a:lumMod val="65000"/>
                  <a:lumOff val="35000"/>
                </a:schemeClr>
              </a:solidFill>
              <a:latin typeface="Agency FB" panose="020B0503020202020204" pitchFamily="34" charset="0"/>
            </a:endParaRPr>
          </a:p>
        </p:txBody>
      </p:sp>
      <p:sp>
        <p:nvSpPr>
          <p:cNvPr id="168" name="Freeform 167"/>
          <p:cNvSpPr>
            <a:spLocks noEditPoints="1"/>
          </p:cNvSpPr>
          <p:nvPr/>
        </p:nvSpPr>
        <p:spPr bwMode="auto">
          <a:xfrm>
            <a:off x="9376494" y="3046716"/>
            <a:ext cx="327129" cy="230225"/>
          </a:xfrm>
          <a:custGeom>
            <a:avLst/>
            <a:gdLst>
              <a:gd name="T0" fmla="*/ 0 w 530"/>
              <a:gd name="T1" fmla="*/ 373 h 373"/>
              <a:gd name="T2" fmla="*/ 530 w 530"/>
              <a:gd name="T3" fmla="*/ 373 h 373"/>
              <a:gd name="T4" fmla="*/ 530 w 530"/>
              <a:gd name="T5" fmla="*/ 0 h 373"/>
              <a:gd name="T6" fmla="*/ 0 w 530"/>
              <a:gd name="T7" fmla="*/ 0 h 373"/>
              <a:gd name="T8" fmla="*/ 0 w 530"/>
              <a:gd name="T9" fmla="*/ 373 h 373"/>
              <a:gd name="T10" fmla="*/ 510 w 530"/>
              <a:gd name="T11" fmla="*/ 36 h 373"/>
              <a:gd name="T12" fmla="*/ 343 w 530"/>
              <a:gd name="T13" fmla="*/ 183 h 373"/>
              <a:gd name="T14" fmla="*/ 510 w 530"/>
              <a:gd name="T15" fmla="*/ 337 h 373"/>
              <a:gd name="T16" fmla="*/ 510 w 530"/>
              <a:gd name="T17" fmla="*/ 354 h 373"/>
              <a:gd name="T18" fmla="*/ 321 w 530"/>
              <a:gd name="T19" fmla="*/ 200 h 373"/>
              <a:gd name="T20" fmla="*/ 264 w 530"/>
              <a:gd name="T21" fmla="*/ 248 h 373"/>
              <a:gd name="T22" fmla="*/ 206 w 530"/>
              <a:gd name="T23" fmla="*/ 200 h 373"/>
              <a:gd name="T24" fmla="*/ 17 w 530"/>
              <a:gd name="T25" fmla="*/ 354 h 373"/>
              <a:gd name="T26" fmla="*/ 17 w 530"/>
              <a:gd name="T27" fmla="*/ 337 h 373"/>
              <a:gd name="T28" fmla="*/ 187 w 530"/>
              <a:gd name="T29" fmla="*/ 183 h 373"/>
              <a:gd name="T30" fmla="*/ 17 w 530"/>
              <a:gd name="T31" fmla="*/ 36 h 373"/>
              <a:gd name="T32" fmla="*/ 17 w 530"/>
              <a:gd name="T33" fmla="*/ 19 h 373"/>
              <a:gd name="T34" fmla="*/ 264 w 530"/>
              <a:gd name="T35" fmla="*/ 195 h 373"/>
              <a:gd name="T36" fmla="*/ 510 w 530"/>
              <a:gd name="T37" fmla="*/ 19 h 373"/>
              <a:gd name="T38" fmla="*/ 510 w 530"/>
              <a:gd name="T39" fmla="*/ 3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373">
                <a:moveTo>
                  <a:pt x="0" y="373"/>
                </a:moveTo>
                <a:lnTo>
                  <a:pt x="530" y="373"/>
                </a:lnTo>
                <a:lnTo>
                  <a:pt x="530" y="0"/>
                </a:lnTo>
                <a:lnTo>
                  <a:pt x="0" y="0"/>
                </a:lnTo>
                <a:lnTo>
                  <a:pt x="0" y="373"/>
                </a:lnTo>
                <a:close/>
                <a:moveTo>
                  <a:pt x="510" y="36"/>
                </a:moveTo>
                <a:lnTo>
                  <a:pt x="343" y="183"/>
                </a:lnTo>
                <a:lnTo>
                  <a:pt x="510" y="337"/>
                </a:lnTo>
                <a:lnTo>
                  <a:pt x="510" y="354"/>
                </a:lnTo>
                <a:lnTo>
                  <a:pt x="321" y="200"/>
                </a:lnTo>
                <a:lnTo>
                  <a:pt x="264" y="248"/>
                </a:lnTo>
                <a:lnTo>
                  <a:pt x="206" y="200"/>
                </a:lnTo>
                <a:lnTo>
                  <a:pt x="17" y="354"/>
                </a:lnTo>
                <a:lnTo>
                  <a:pt x="17" y="337"/>
                </a:lnTo>
                <a:lnTo>
                  <a:pt x="187" y="183"/>
                </a:lnTo>
                <a:lnTo>
                  <a:pt x="17" y="36"/>
                </a:lnTo>
                <a:lnTo>
                  <a:pt x="17" y="19"/>
                </a:lnTo>
                <a:lnTo>
                  <a:pt x="264" y="195"/>
                </a:lnTo>
                <a:lnTo>
                  <a:pt x="510" y="19"/>
                </a:lnTo>
                <a:lnTo>
                  <a:pt x="510" y="36"/>
                </a:ln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169" name="Freeform 168"/>
          <p:cNvSpPr>
            <a:spLocks noEditPoints="1"/>
          </p:cNvSpPr>
          <p:nvPr/>
        </p:nvSpPr>
        <p:spPr bwMode="auto">
          <a:xfrm>
            <a:off x="7542178" y="3360411"/>
            <a:ext cx="310152" cy="309573"/>
          </a:xfrm>
          <a:custGeom>
            <a:avLst/>
            <a:gdLst>
              <a:gd name="T0" fmla="*/ 120 w 223"/>
              <a:gd name="T1" fmla="*/ 86 h 223"/>
              <a:gd name="T2" fmla="*/ 120 w 223"/>
              <a:gd name="T3" fmla="*/ 69 h 223"/>
              <a:gd name="T4" fmla="*/ 163 w 223"/>
              <a:gd name="T5" fmla="*/ 69 h 223"/>
              <a:gd name="T6" fmla="*/ 163 w 223"/>
              <a:gd name="T7" fmla="*/ 0 h 223"/>
              <a:gd name="T8" fmla="*/ 60 w 223"/>
              <a:gd name="T9" fmla="*/ 0 h 223"/>
              <a:gd name="T10" fmla="*/ 60 w 223"/>
              <a:gd name="T11" fmla="*/ 69 h 223"/>
              <a:gd name="T12" fmla="*/ 103 w 223"/>
              <a:gd name="T13" fmla="*/ 69 h 223"/>
              <a:gd name="T14" fmla="*/ 103 w 223"/>
              <a:gd name="T15" fmla="*/ 86 h 223"/>
              <a:gd name="T16" fmla="*/ 43 w 223"/>
              <a:gd name="T17" fmla="*/ 86 h 223"/>
              <a:gd name="T18" fmla="*/ 43 w 223"/>
              <a:gd name="T19" fmla="*/ 78 h 223"/>
              <a:gd name="T20" fmla="*/ 18 w 223"/>
              <a:gd name="T21" fmla="*/ 78 h 223"/>
              <a:gd name="T22" fmla="*/ 18 w 223"/>
              <a:gd name="T23" fmla="*/ 86 h 223"/>
              <a:gd name="T24" fmla="*/ 0 w 223"/>
              <a:gd name="T25" fmla="*/ 86 h 223"/>
              <a:gd name="T26" fmla="*/ 0 w 223"/>
              <a:gd name="T27" fmla="*/ 223 h 223"/>
              <a:gd name="T28" fmla="*/ 223 w 223"/>
              <a:gd name="T29" fmla="*/ 223 h 223"/>
              <a:gd name="T30" fmla="*/ 223 w 223"/>
              <a:gd name="T31" fmla="*/ 86 h 223"/>
              <a:gd name="T32" fmla="*/ 120 w 223"/>
              <a:gd name="T33" fmla="*/ 86 h 223"/>
              <a:gd name="T34" fmla="*/ 69 w 223"/>
              <a:gd name="T35" fmla="*/ 9 h 223"/>
              <a:gd name="T36" fmla="*/ 155 w 223"/>
              <a:gd name="T37" fmla="*/ 9 h 223"/>
              <a:gd name="T38" fmla="*/ 155 w 223"/>
              <a:gd name="T39" fmla="*/ 60 h 223"/>
              <a:gd name="T40" fmla="*/ 69 w 223"/>
              <a:gd name="T41" fmla="*/ 60 h 223"/>
              <a:gd name="T42" fmla="*/ 69 w 223"/>
              <a:gd name="T43" fmla="*/ 9 h 223"/>
              <a:gd name="T44" fmla="*/ 112 w 223"/>
              <a:gd name="T45" fmla="*/ 198 h 223"/>
              <a:gd name="T46" fmla="*/ 69 w 223"/>
              <a:gd name="T47" fmla="*/ 155 h 223"/>
              <a:gd name="T48" fmla="*/ 112 w 223"/>
              <a:gd name="T49" fmla="*/ 112 h 223"/>
              <a:gd name="T50" fmla="*/ 155 w 223"/>
              <a:gd name="T51" fmla="*/ 155 h 223"/>
              <a:gd name="T52" fmla="*/ 112 w 223"/>
              <a:gd name="T53" fmla="*/ 198 h 223"/>
              <a:gd name="T54" fmla="*/ 206 w 223"/>
              <a:gd name="T55" fmla="*/ 112 h 223"/>
              <a:gd name="T56" fmla="*/ 180 w 223"/>
              <a:gd name="T57" fmla="*/ 112 h 223"/>
              <a:gd name="T58" fmla="*/ 180 w 223"/>
              <a:gd name="T59" fmla="*/ 103 h 223"/>
              <a:gd name="T60" fmla="*/ 206 w 223"/>
              <a:gd name="T61" fmla="*/ 103 h 223"/>
              <a:gd name="T62" fmla="*/ 206 w 223"/>
              <a:gd name="T63"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223">
                <a:moveTo>
                  <a:pt x="120" y="86"/>
                </a:moveTo>
                <a:cubicBezTo>
                  <a:pt x="120" y="69"/>
                  <a:pt x="120" y="69"/>
                  <a:pt x="120" y="69"/>
                </a:cubicBezTo>
                <a:cubicBezTo>
                  <a:pt x="163" y="69"/>
                  <a:pt x="163" y="69"/>
                  <a:pt x="163" y="69"/>
                </a:cubicBezTo>
                <a:cubicBezTo>
                  <a:pt x="163" y="0"/>
                  <a:pt x="163" y="0"/>
                  <a:pt x="163" y="0"/>
                </a:cubicBezTo>
                <a:cubicBezTo>
                  <a:pt x="60" y="0"/>
                  <a:pt x="60" y="0"/>
                  <a:pt x="60" y="0"/>
                </a:cubicBezTo>
                <a:cubicBezTo>
                  <a:pt x="60" y="69"/>
                  <a:pt x="60" y="69"/>
                  <a:pt x="60" y="69"/>
                </a:cubicBezTo>
                <a:cubicBezTo>
                  <a:pt x="103" y="69"/>
                  <a:pt x="103" y="69"/>
                  <a:pt x="103" y="69"/>
                </a:cubicBezTo>
                <a:cubicBezTo>
                  <a:pt x="103" y="86"/>
                  <a:pt x="103" y="86"/>
                  <a:pt x="103" y="86"/>
                </a:cubicBezTo>
                <a:cubicBezTo>
                  <a:pt x="43" y="86"/>
                  <a:pt x="43" y="86"/>
                  <a:pt x="43" y="86"/>
                </a:cubicBezTo>
                <a:cubicBezTo>
                  <a:pt x="43" y="78"/>
                  <a:pt x="43" y="78"/>
                  <a:pt x="43" y="78"/>
                </a:cubicBezTo>
                <a:cubicBezTo>
                  <a:pt x="18" y="78"/>
                  <a:pt x="18" y="78"/>
                  <a:pt x="18" y="78"/>
                </a:cubicBezTo>
                <a:cubicBezTo>
                  <a:pt x="18" y="86"/>
                  <a:pt x="18" y="86"/>
                  <a:pt x="18" y="86"/>
                </a:cubicBezTo>
                <a:cubicBezTo>
                  <a:pt x="0" y="86"/>
                  <a:pt x="0" y="86"/>
                  <a:pt x="0" y="86"/>
                </a:cubicBezTo>
                <a:cubicBezTo>
                  <a:pt x="0" y="223"/>
                  <a:pt x="0" y="223"/>
                  <a:pt x="0" y="223"/>
                </a:cubicBezTo>
                <a:cubicBezTo>
                  <a:pt x="223" y="223"/>
                  <a:pt x="223" y="223"/>
                  <a:pt x="223" y="223"/>
                </a:cubicBezTo>
                <a:cubicBezTo>
                  <a:pt x="223" y="86"/>
                  <a:pt x="223" y="86"/>
                  <a:pt x="223" y="86"/>
                </a:cubicBezTo>
                <a:cubicBezTo>
                  <a:pt x="120" y="86"/>
                  <a:pt x="120" y="86"/>
                  <a:pt x="120" y="86"/>
                </a:cubicBezTo>
                <a:moveTo>
                  <a:pt x="69" y="9"/>
                </a:moveTo>
                <a:cubicBezTo>
                  <a:pt x="155" y="9"/>
                  <a:pt x="155" y="9"/>
                  <a:pt x="155" y="9"/>
                </a:cubicBezTo>
                <a:cubicBezTo>
                  <a:pt x="155" y="60"/>
                  <a:pt x="155" y="60"/>
                  <a:pt x="155" y="60"/>
                </a:cubicBezTo>
                <a:cubicBezTo>
                  <a:pt x="69" y="60"/>
                  <a:pt x="69" y="60"/>
                  <a:pt x="69" y="60"/>
                </a:cubicBezTo>
                <a:lnTo>
                  <a:pt x="69" y="9"/>
                </a:lnTo>
                <a:close/>
                <a:moveTo>
                  <a:pt x="112" y="198"/>
                </a:moveTo>
                <a:cubicBezTo>
                  <a:pt x="88" y="198"/>
                  <a:pt x="69" y="178"/>
                  <a:pt x="69" y="155"/>
                </a:cubicBezTo>
                <a:cubicBezTo>
                  <a:pt x="69" y="131"/>
                  <a:pt x="88" y="112"/>
                  <a:pt x="112" y="112"/>
                </a:cubicBezTo>
                <a:cubicBezTo>
                  <a:pt x="136" y="112"/>
                  <a:pt x="155" y="131"/>
                  <a:pt x="155" y="155"/>
                </a:cubicBezTo>
                <a:cubicBezTo>
                  <a:pt x="155" y="178"/>
                  <a:pt x="136" y="198"/>
                  <a:pt x="112" y="198"/>
                </a:cubicBezTo>
                <a:moveTo>
                  <a:pt x="206" y="112"/>
                </a:moveTo>
                <a:cubicBezTo>
                  <a:pt x="180" y="112"/>
                  <a:pt x="180" y="112"/>
                  <a:pt x="180" y="112"/>
                </a:cubicBezTo>
                <a:cubicBezTo>
                  <a:pt x="180" y="103"/>
                  <a:pt x="180" y="103"/>
                  <a:pt x="180" y="103"/>
                </a:cubicBezTo>
                <a:cubicBezTo>
                  <a:pt x="206" y="103"/>
                  <a:pt x="206" y="103"/>
                  <a:pt x="206" y="103"/>
                </a:cubicBezTo>
                <a:lnTo>
                  <a:pt x="206" y="112"/>
                </a:lnTo>
                <a:close/>
              </a:path>
            </a:pathLst>
          </a:custGeom>
          <a:solidFill>
            <a:schemeClr val="bg1"/>
          </a:solidFill>
          <a:ln>
            <a:noFill/>
          </a:ln>
        </p:spPr>
        <p:txBody>
          <a:bodyPr vert="horz" wrap="square" lIns="91440" tIns="45720" rIns="91440" bIns="45720" numCol="1" anchor="t" anchorCtr="0" compatLnSpc="1"/>
          <a:lstStyle/>
          <a:p>
            <a:endParaRPr lang="id-ID"/>
          </a:p>
        </p:txBody>
      </p:sp>
      <p:grpSp>
        <p:nvGrpSpPr>
          <p:cNvPr id="170" name="Group 169"/>
          <p:cNvGrpSpPr/>
          <p:nvPr/>
        </p:nvGrpSpPr>
        <p:grpSpPr>
          <a:xfrm flipH="1">
            <a:off x="5564109" y="3801293"/>
            <a:ext cx="393365" cy="398951"/>
            <a:chOff x="1909763" y="950913"/>
            <a:chExt cx="782637" cy="793750"/>
          </a:xfrm>
          <a:solidFill>
            <a:schemeClr val="bg1"/>
          </a:solidFill>
        </p:grpSpPr>
        <p:sp>
          <p:nvSpPr>
            <p:cNvPr id="171"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2" name="Freeform 60"/>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73" name="Freeform 14"/>
          <p:cNvSpPr>
            <a:spLocks noEditPoints="1"/>
          </p:cNvSpPr>
          <p:nvPr/>
        </p:nvSpPr>
        <p:spPr bwMode="auto">
          <a:xfrm>
            <a:off x="5564109" y="1551578"/>
            <a:ext cx="388007" cy="389269"/>
          </a:xfrm>
          <a:custGeom>
            <a:avLst/>
            <a:gdLst>
              <a:gd name="T0" fmla="*/ 128 w 257"/>
              <a:gd name="T1" fmla="*/ 0 h 258"/>
              <a:gd name="T2" fmla="*/ 0 w 257"/>
              <a:gd name="T3" fmla="*/ 129 h 258"/>
              <a:gd name="T4" fmla="*/ 128 w 257"/>
              <a:gd name="T5" fmla="*/ 258 h 258"/>
              <a:gd name="T6" fmla="*/ 257 w 257"/>
              <a:gd name="T7" fmla="*/ 129 h 258"/>
              <a:gd name="T8" fmla="*/ 128 w 257"/>
              <a:gd name="T9" fmla="*/ 0 h 258"/>
              <a:gd name="T10" fmla="*/ 183 w 257"/>
              <a:gd name="T11" fmla="*/ 132 h 258"/>
              <a:gd name="T12" fmla="*/ 167 w 257"/>
              <a:gd name="T13" fmla="*/ 147 h 258"/>
              <a:gd name="T14" fmla="*/ 109 w 257"/>
              <a:gd name="T15" fmla="*/ 205 h 258"/>
              <a:gd name="T16" fmla="*/ 104 w 257"/>
              <a:gd name="T17" fmla="*/ 205 h 258"/>
              <a:gd name="T18" fmla="*/ 88 w 257"/>
              <a:gd name="T19" fmla="*/ 190 h 258"/>
              <a:gd name="T20" fmla="*/ 88 w 257"/>
              <a:gd name="T21" fmla="*/ 184 h 258"/>
              <a:gd name="T22" fmla="*/ 143 w 257"/>
              <a:gd name="T23" fmla="*/ 129 h 258"/>
              <a:gd name="T24" fmla="*/ 88 w 257"/>
              <a:gd name="T25" fmla="*/ 73 h 258"/>
              <a:gd name="T26" fmla="*/ 88 w 257"/>
              <a:gd name="T27" fmla="*/ 68 h 258"/>
              <a:gd name="T28" fmla="*/ 104 w 257"/>
              <a:gd name="T29" fmla="*/ 52 h 258"/>
              <a:gd name="T30" fmla="*/ 109 w 257"/>
              <a:gd name="T31" fmla="*/ 52 h 258"/>
              <a:gd name="T32" fmla="*/ 167 w 257"/>
              <a:gd name="T33" fmla="*/ 110 h 258"/>
              <a:gd name="T34" fmla="*/ 183 w 257"/>
              <a:gd name="T35" fmla="*/ 126 h 258"/>
              <a:gd name="T36" fmla="*/ 183 w 257"/>
              <a:gd name="T37" fmla="*/ 13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7" h="258">
                <a:moveTo>
                  <a:pt x="128" y="0"/>
                </a:moveTo>
                <a:cubicBezTo>
                  <a:pt x="57" y="0"/>
                  <a:pt x="0" y="58"/>
                  <a:pt x="0" y="129"/>
                </a:cubicBezTo>
                <a:cubicBezTo>
                  <a:pt x="0" y="200"/>
                  <a:pt x="57" y="258"/>
                  <a:pt x="128" y="258"/>
                </a:cubicBezTo>
                <a:cubicBezTo>
                  <a:pt x="200" y="258"/>
                  <a:pt x="257" y="200"/>
                  <a:pt x="257" y="129"/>
                </a:cubicBezTo>
                <a:cubicBezTo>
                  <a:pt x="257" y="58"/>
                  <a:pt x="200" y="0"/>
                  <a:pt x="128" y="0"/>
                </a:cubicBezTo>
                <a:close/>
                <a:moveTo>
                  <a:pt x="183" y="132"/>
                </a:moveTo>
                <a:cubicBezTo>
                  <a:pt x="167" y="147"/>
                  <a:pt x="167" y="147"/>
                  <a:pt x="167" y="147"/>
                </a:cubicBezTo>
                <a:cubicBezTo>
                  <a:pt x="109" y="205"/>
                  <a:pt x="109" y="205"/>
                  <a:pt x="109" y="205"/>
                </a:cubicBezTo>
                <a:cubicBezTo>
                  <a:pt x="108" y="207"/>
                  <a:pt x="105" y="207"/>
                  <a:pt x="104" y="205"/>
                </a:cubicBezTo>
                <a:cubicBezTo>
                  <a:pt x="88" y="190"/>
                  <a:pt x="88" y="190"/>
                  <a:pt x="88" y="190"/>
                </a:cubicBezTo>
                <a:cubicBezTo>
                  <a:pt x="86" y="188"/>
                  <a:pt x="86" y="185"/>
                  <a:pt x="88" y="184"/>
                </a:cubicBezTo>
                <a:cubicBezTo>
                  <a:pt x="143" y="129"/>
                  <a:pt x="143" y="129"/>
                  <a:pt x="143" y="129"/>
                </a:cubicBezTo>
                <a:cubicBezTo>
                  <a:pt x="88" y="73"/>
                  <a:pt x="88" y="73"/>
                  <a:pt x="88" y="73"/>
                </a:cubicBezTo>
                <a:cubicBezTo>
                  <a:pt x="86" y="72"/>
                  <a:pt x="86" y="69"/>
                  <a:pt x="88" y="68"/>
                </a:cubicBezTo>
                <a:cubicBezTo>
                  <a:pt x="104" y="52"/>
                  <a:pt x="104" y="52"/>
                  <a:pt x="104" y="52"/>
                </a:cubicBezTo>
                <a:cubicBezTo>
                  <a:pt x="105" y="50"/>
                  <a:pt x="108" y="50"/>
                  <a:pt x="109" y="52"/>
                </a:cubicBezTo>
                <a:cubicBezTo>
                  <a:pt x="167" y="110"/>
                  <a:pt x="167" y="110"/>
                  <a:pt x="167" y="110"/>
                </a:cubicBezTo>
                <a:cubicBezTo>
                  <a:pt x="183" y="126"/>
                  <a:pt x="183" y="126"/>
                  <a:pt x="183" y="126"/>
                </a:cubicBezTo>
                <a:cubicBezTo>
                  <a:pt x="185" y="127"/>
                  <a:pt x="185" y="130"/>
                  <a:pt x="183" y="13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id-ID"/>
          </a:p>
        </p:txBody>
      </p:sp>
      <p:sp>
        <p:nvSpPr>
          <p:cNvPr id="174" name="Freeform 14"/>
          <p:cNvSpPr>
            <a:spLocks noEditPoints="1"/>
          </p:cNvSpPr>
          <p:nvPr/>
        </p:nvSpPr>
        <p:spPr bwMode="auto">
          <a:xfrm>
            <a:off x="7447350" y="1160738"/>
            <a:ext cx="388007" cy="389269"/>
          </a:xfrm>
          <a:custGeom>
            <a:avLst/>
            <a:gdLst>
              <a:gd name="T0" fmla="*/ 128 w 257"/>
              <a:gd name="T1" fmla="*/ 0 h 258"/>
              <a:gd name="T2" fmla="*/ 0 w 257"/>
              <a:gd name="T3" fmla="*/ 129 h 258"/>
              <a:gd name="T4" fmla="*/ 128 w 257"/>
              <a:gd name="T5" fmla="*/ 258 h 258"/>
              <a:gd name="T6" fmla="*/ 257 w 257"/>
              <a:gd name="T7" fmla="*/ 129 h 258"/>
              <a:gd name="T8" fmla="*/ 128 w 257"/>
              <a:gd name="T9" fmla="*/ 0 h 258"/>
              <a:gd name="T10" fmla="*/ 183 w 257"/>
              <a:gd name="T11" fmla="*/ 132 h 258"/>
              <a:gd name="T12" fmla="*/ 167 w 257"/>
              <a:gd name="T13" fmla="*/ 147 h 258"/>
              <a:gd name="T14" fmla="*/ 109 w 257"/>
              <a:gd name="T15" fmla="*/ 205 h 258"/>
              <a:gd name="T16" fmla="*/ 104 w 257"/>
              <a:gd name="T17" fmla="*/ 205 h 258"/>
              <a:gd name="T18" fmla="*/ 88 w 257"/>
              <a:gd name="T19" fmla="*/ 190 h 258"/>
              <a:gd name="T20" fmla="*/ 88 w 257"/>
              <a:gd name="T21" fmla="*/ 184 h 258"/>
              <a:gd name="T22" fmla="*/ 143 w 257"/>
              <a:gd name="T23" fmla="*/ 129 h 258"/>
              <a:gd name="T24" fmla="*/ 88 w 257"/>
              <a:gd name="T25" fmla="*/ 73 h 258"/>
              <a:gd name="T26" fmla="*/ 88 w 257"/>
              <a:gd name="T27" fmla="*/ 68 h 258"/>
              <a:gd name="T28" fmla="*/ 104 w 257"/>
              <a:gd name="T29" fmla="*/ 52 h 258"/>
              <a:gd name="T30" fmla="*/ 109 w 257"/>
              <a:gd name="T31" fmla="*/ 52 h 258"/>
              <a:gd name="T32" fmla="*/ 167 w 257"/>
              <a:gd name="T33" fmla="*/ 110 h 258"/>
              <a:gd name="T34" fmla="*/ 183 w 257"/>
              <a:gd name="T35" fmla="*/ 126 h 258"/>
              <a:gd name="T36" fmla="*/ 183 w 257"/>
              <a:gd name="T37" fmla="*/ 13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7" h="258">
                <a:moveTo>
                  <a:pt x="128" y="0"/>
                </a:moveTo>
                <a:cubicBezTo>
                  <a:pt x="57" y="0"/>
                  <a:pt x="0" y="58"/>
                  <a:pt x="0" y="129"/>
                </a:cubicBezTo>
                <a:cubicBezTo>
                  <a:pt x="0" y="200"/>
                  <a:pt x="57" y="258"/>
                  <a:pt x="128" y="258"/>
                </a:cubicBezTo>
                <a:cubicBezTo>
                  <a:pt x="200" y="258"/>
                  <a:pt x="257" y="200"/>
                  <a:pt x="257" y="129"/>
                </a:cubicBezTo>
                <a:cubicBezTo>
                  <a:pt x="257" y="58"/>
                  <a:pt x="200" y="0"/>
                  <a:pt x="128" y="0"/>
                </a:cubicBezTo>
                <a:close/>
                <a:moveTo>
                  <a:pt x="183" y="132"/>
                </a:moveTo>
                <a:cubicBezTo>
                  <a:pt x="167" y="147"/>
                  <a:pt x="167" y="147"/>
                  <a:pt x="167" y="147"/>
                </a:cubicBezTo>
                <a:cubicBezTo>
                  <a:pt x="109" y="205"/>
                  <a:pt x="109" y="205"/>
                  <a:pt x="109" y="205"/>
                </a:cubicBezTo>
                <a:cubicBezTo>
                  <a:pt x="108" y="207"/>
                  <a:pt x="105" y="207"/>
                  <a:pt x="104" y="205"/>
                </a:cubicBezTo>
                <a:cubicBezTo>
                  <a:pt x="88" y="190"/>
                  <a:pt x="88" y="190"/>
                  <a:pt x="88" y="190"/>
                </a:cubicBezTo>
                <a:cubicBezTo>
                  <a:pt x="86" y="188"/>
                  <a:pt x="86" y="185"/>
                  <a:pt x="88" y="184"/>
                </a:cubicBezTo>
                <a:cubicBezTo>
                  <a:pt x="143" y="129"/>
                  <a:pt x="143" y="129"/>
                  <a:pt x="143" y="129"/>
                </a:cubicBezTo>
                <a:cubicBezTo>
                  <a:pt x="88" y="73"/>
                  <a:pt x="88" y="73"/>
                  <a:pt x="88" y="73"/>
                </a:cubicBezTo>
                <a:cubicBezTo>
                  <a:pt x="86" y="72"/>
                  <a:pt x="86" y="69"/>
                  <a:pt x="88" y="68"/>
                </a:cubicBezTo>
                <a:cubicBezTo>
                  <a:pt x="104" y="52"/>
                  <a:pt x="104" y="52"/>
                  <a:pt x="104" y="52"/>
                </a:cubicBezTo>
                <a:cubicBezTo>
                  <a:pt x="105" y="50"/>
                  <a:pt x="108" y="50"/>
                  <a:pt x="109" y="52"/>
                </a:cubicBezTo>
                <a:cubicBezTo>
                  <a:pt x="167" y="110"/>
                  <a:pt x="167" y="110"/>
                  <a:pt x="167" y="110"/>
                </a:cubicBezTo>
                <a:cubicBezTo>
                  <a:pt x="183" y="126"/>
                  <a:pt x="183" y="126"/>
                  <a:pt x="183" y="126"/>
                </a:cubicBezTo>
                <a:cubicBezTo>
                  <a:pt x="185" y="127"/>
                  <a:pt x="185" y="130"/>
                  <a:pt x="183" y="132"/>
                </a:cubicBezTo>
                <a:close/>
              </a:path>
            </a:pathLst>
          </a:custGeom>
          <a:solidFill>
            <a:srgbClr val="FF6D6D"/>
          </a:solidFill>
          <a:ln>
            <a:noFill/>
          </a:ln>
        </p:spPr>
        <p:txBody>
          <a:bodyPr vert="horz" wrap="square" lIns="91440" tIns="45720" rIns="91440" bIns="45720" numCol="1" anchor="t" anchorCtr="0" compatLnSpc="1"/>
          <a:lstStyle/>
          <a:p>
            <a:endParaRPr lang="id-ID"/>
          </a:p>
        </p:txBody>
      </p:sp>
      <p:sp>
        <p:nvSpPr>
          <p:cNvPr id="175" name="Freeform 14"/>
          <p:cNvSpPr>
            <a:spLocks noEditPoints="1"/>
          </p:cNvSpPr>
          <p:nvPr/>
        </p:nvSpPr>
        <p:spPr bwMode="auto">
          <a:xfrm>
            <a:off x="9330591" y="773412"/>
            <a:ext cx="388007" cy="389269"/>
          </a:xfrm>
          <a:custGeom>
            <a:avLst/>
            <a:gdLst>
              <a:gd name="T0" fmla="*/ 128 w 257"/>
              <a:gd name="T1" fmla="*/ 0 h 258"/>
              <a:gd name="T2" fmla="*/ 0 w 257"/>
              <a:gd name="T3" fmla="*/ 129 h 258"/>
              <a:gd name="T4" fmla="*/ 128 w 257"/>
              <a:gd name="T5" fmla="*/ 258 h 258"/>
              <a:gd name="T6" fmla="*/ 257 w 257"/>
              <a:gd name="T7" fmla="*/ 129 h 258"/>
              <a:gd name="T8" fmla="*/ 128 w 257"/>
              <a:gd name="T9" fmla="*/ 0 h 258"/>
              <a:gd name="T10" fmla="*/ 183 w 257"/>
              <a:gd name="T11" fmla="*/ 132 h 258"/>
              <a:gd name="T12" fmla="*/ 167 w 257"/>
              <a:gd name="T13" fmla="*/ 147 h 258"/>
              <a:gd name="T14" fmla="*/ 109 w 257"/>
              <a:gd name="T15" fmla="*/ 205 h 258"/>
              <a:gd name="T16" fmla="*/ 104 w 257"/>
              <a:gd name="T17" fmla="*/ 205 h 258"/>
              <a:gd name="T18" fmla="*/ 88 w 257"/>
              <a:gd name="T19" fmla="*/ 190 h 258"/>
              <a:gd name="T20" fmla="*/ 88 w 257"/>
              <a:gd name="T21" fmla="*/ 184 h 258"/>
              <a:gd name="T22" fmla="*/ 143 w 257"/>
              <a:gd name="T23" fmla="*/ 129 h 258"/>
              <a:gd name="T24" fmla="*/ 88 w 257"/>
              <a:gd name="T25" fmla="*/ 73 h 258"/>
              <a:gd name="T26" fmla="*/ 88 w 257"/>
              <a:gd name="T27" fmla="*/ 68 h 258"/>
              <a:gd name="T28" fmla="*/ 104 w 257"/>
              <a:gd name="T29" fmla="*/ 52 h 258"/>
              <a:gd name="T30" fmla="*/ 109 w 257"/>
              <a:gd name="T31" fmla="*/ 52 h 258"/>
              <a:gd name="T32" fmla="*/ 167 w 257"/>
              <a:gd name="T33" fmla="*/ 110 h 258"/>
              <a:gd name="T34" fmla="*/ 183 w 257"/>
              <a:gd name="T35" fmla="*/ 126 h 258"/>
              <a:gd name="T36" fmla="*/ 183 w 257"/>
              <a:gd name="T37" fmla="*/ 13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7" h="258">
                <a:moveTo>
                  <a:pt x="128" y="0"/>
                </a:moveTo>
                <a:cubicBezTo>
                  <a:pt x="57" y="0"/>
                  <a:pt x="0" y="58"/>
                  <a:pt x="0" y="129"/>
                </a:cubicBezTo>
                <a:cubicBezTo>
                  <a:pt x="0" y="200"/>
                  <a:pt x="57" y="258"/>
                  <a:pt x="128" y="258"/>
                </a:cubicBezTo>
                <a:cubicBezTo>
                  <a:pt x="200" y="258"/>
                  <a:pt x="257" y="200"/>
                  <a:pt x="257" y="129"/>
                </a:cubicBezTo>
                <a:cubicBezTo>
                  <a:pt x="257" y="58"/>
                  <a:pt x="200" y="0"/>
                  <a:pt x="128" y="0"/>
                </a:cubicBezTo>
                <a:close/>
                <a:moveTo>
                  <a:pt x="183" y="132"/>
                </a:moveTo>
                <a:cubicBezTo>
                  <a:pt x="167" y="147"/>
                  <a:pt x="167" y="147"/>
                  <a:pt x="167" y="147"/>
                </a:cubicBezTo>
                <a:cubicBezTo>
                  <a:pt x="109" y="205"/>
                  <a:pt x="109" y="205"/>
                  <a:pt x="109" y="205"/>
                </a:cubicBezTo>
                <a:cubicBezTo>
                  <a:pt x="108" y="207"/>
                  <a:pt x="105" y="207"/>
                  <a:pt x="104" y="205"/>
                </a:cubicBezTo>
                <a:cubicBezTo>
                  <a:pt x="88" y="190"/>
                  <a:pt x="88" y="190"/>
                  <a:pt x="88" y="190"/>
                </a:cubicBezTo>
                <a:cubicBezTo>
                  <a:pt x="86" y="188"/>
                  <a:pt x="86" y="185"/>
                  <a:pt x="88" y="184"/>
                </a:cubicBezTo>
                <a:cubicBezTo>
                  <a:pt x="143" y="129"/>
                  <a:pt x="143" y="129"/>
                  <a:pt x="143" y="129"/>
                </a:cubicBezTo>
                <a:cubicBezTo>
                  <a:pt x="88" y="73"/>
                  <a:pt x="88" y="73"/>
                  <a:pt x="88" y="73"/>
                </a:cubicBezTo>
                <a:cubicBezTo>
                  <a:pt x="86" y="72"/>
                  <a:pt x="86" y="69"/>
                  <a:pt x="88" y="68"/>
                </a:cubicBezTo>
                <a:cubicBezTo>
                  <a:pt x="104" y="52"/>
                  <a:pt x="104" y="52"/>
                  <a:pt x="104" y="52"/>
                </a:cubicBezTo>
                <a:cubicBezTo>
                  <a:pt x="105" y="50"/>
                  <a:pt x="108" y="50"/>
                  <a:pt x="109" y="52"/>
                </a:cubicBezTo>
                <a:cubicBezTo>
                  <a:pt x="167" y="110"/>
                  <a:pt x="167" y="110"/>
                  <a:pt x="167" y="110"/>
                </a:cubicBezTo>
                <a:cubicBezTo>
                  <a:pt x="183" y="126"/>
                  <a:pt x="183" y="126"/>
                  <a:pt x="183" y="126"/>
                </a:cubicBezTo>
                <a:cubicBezTo>
                  <a:pt x="185" y="127"/>
                  <a:pt x="185" y="130"/>
                  <a:pt x="183" y="132"/>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id-ID"/>
          </a:p>
        </p:txBody>
      </p:sp>
      <p:cxnSp>
        <p:nvCxnSpPr>
          <p:cNvPr id="176" name="Straight Connector 175"/>
          <p:cNvCxnSpPr/>
          <p:nvPr/>
        </p:nvCxnSpPr>
        <p:spPr>
          <a:xfrm>
            <a:off x="6179201" y="5330379"/>
            <a:ext cx="1690577" cy="0"/>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6228747" y="4855722"/>
            <a:ext cx="1159292" cy="379335"/>
          </a:xfrm>
          <a:prstGeom prst="rect">
            <a:avLst/>
          </a:prstGeom>
          <a:noFill/>
        </p:spPr>
        <p:txBody>
          <a:bodyPr wrap="none" rtlCol="0">
            <a:spAutoFit/>
          </a:bodyPr>
          <a:lstStyle/>
          <a:p>
            <a:r>
              <a:rPr lang="zh-CN" altLang="en-US" sz="1865" b="1" dirty="0" smtClean="0">
                <a:solidFill>
                  <a:srgbClr val="FF6D6D"/>
                </a:solidFill>
                <a:latin typeface="微软雅黑" panose="020B0503020204020204" pitchFamily="34" charset="-122"/>
                <a:ea typeface="微软雅黑" panose="020B0503020204020204" pitchFamily="34" charset="-122"/>
              </a:rPr>
              <a:t>题意理解</a:t>
            </a:r>
            <a:endParaRPr lang="id-ID" sz="1100" b="1" dirty="0">
              <a:solidFill>
                <a:srgbClr val="FF6D6D"/>
              </a:solidFill>
              <a:latin typeface="微软雅黑" panose="020B0503020204020204" pitchFamily="34" charset="-122"/>
              <a:ea typeface="微软雅黑" panose="020B0503020204020204" pitchFamily="34" charset="-122"/>
            </a:endParaRPr>
          </a:p>
        </p:txBody>
      </p:sp>
      <p:cxnSp>
        <p:nvCxnSpPr>
          <p:cNvPr id="179" name="Straight Connector 178"/>
          <p:cNvCxnSpPr/>
          <p:nvPr/>
        </p:nvCxnSpPr>
        <p:spPr>
          <a:xfrm flipV="1">
            <a:off x="6179201" y="4731613"/>
            <a:ext cx="0" cy="598766"/>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8172866" y="4820327"/>
            <a:ext cx="1690577" cy="0"/>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8222412" y="4349480"/>
            <a:ext cx="1140056" cy="379335"/>
          </a:xfrm>
          <a:prstGeom prst="rect">
            <a:avLst/>
          </a:prstGeom>
          <a:noFill/>
        </p:spPr>
        <p:txBody>
          <a:bodyPr wrap="none" rtlCol="0">
            <a:spAutoFit/>
          </a:bodyPr>
          <a:lstStyle/>
          <a:p>
            <a:r>
              <a:rPr lang="zh-CN" altLang="en-US" sz="1865" b="1" dirty="0" smtClean="0">
                <a:solidFill>
                  <a:srgbClr val="FF6D6D"/>
                </a:solidFill>
                <a:latin typeface="微软雅黑" panose="020B0503020204020204" pitchFamily="34" charset="-122"/>
                <a:ea typeface="微软雅黑" panose="020B0503020204020204" pitchFamily="34" charset="-122"/>
              </a:rPr>
              <a:t>思路分析</a:t>
            </a:r>
            <a:endParaRPr lang="id-ID" sz="1100" b="1" dirty="0">
              <a:solidFill>
                <a:srgbClr val="FF6D6D"/>
              </a:solidFill>
              <a:latin typeface="微软雅黑" panose="020B0503020204020204" pitchFamily="34" charset="-122"/>
              <a:ea typeface="微软雅黑" panose="020B0503020204020204" pitchFamily="34" charset="-122"/>
            </a:endParaRPr>
          </a:p>
        </p:txBody>
      </p:sp>
      <p:cxnSp>
        <p:nvCxnSpPr>
          <p:cNvPr id="183" name="Straight Connector 182"/>
          <p:cNvCxnSpPr/>
          <p:nvPr/>
        </p:nvCxnSpPr>
        <p:spPr>
          <a:xfrm flipV="1">
            <a:off x="8172866" y="4225371"/>
            <a:ext cx="0" cy="594956"/>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0058137" y="4349480"/>
            <a:ext cx="1690577" cy="0"/>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10107683" y="3895817"/>
            <a:ext cx="1140056" cy="379335"/>
          </a:xfrm>
          <a:prstGeom prst="rect">
            <a:avLst/>
          </a:prstGeom>
          <a:noFill/>
        </p:spPr>
        <p:txBody>
          <a:bodyPr wrap="none" rtlCol="0">
            <a:spAutoFit/>
          </a:bodyPr>
          <a:lstStyle/>
          <a:p>
            <a:r>
              <a:rPr lang="zh-CN" altLang="en-US" sz="1865" b="1" dirty="0" smtClean="0">
                <a:solidFill>
                  <a:srgbClr val="FF6D6D"/>
                </a:solidFill>
                <a:latin typeface="微软雅黑" panose="020B0503020204020204" pitchFamily="34" charset="-122"/>
                <a:ea typeface="微软雅黑" panose="020B0503020204020204" pitchFamily="34" charset="-122"/>
              </a:rPr>
              <a:t>代码实现</a:t>
            </a:r>
            <a:endParaRPr lang="id-ID" sz="1100" b="1" dirty="0">
              <a:solidFill>
                <a:srgbClr val="FF6D6D"/>
              </a:solidFill>
              <a:latin typeface="微软雅黑" panose="020B0503020204020204" pitchFamily="34" charset="-122"/>
              <a:ea typeface="微软雅黑" panose="020B0503020204020204" pitchFamily="34" charset="-122"/>
            </a:endParaRPr>
          </a:p>
        </p:txBody>
      </p:sp>
      <p:cxnSp>
        <p:nvCxnSpPr>
          <p:cNvPr id="187" name="Straight Connector 186"/>
          <p:cNvCxnSpPr/>
          <p:nvPr/>
        </p:nvCxnSpPr>
        <p:spPr>
          <a:xfrm flipV="1">
            <a:off x="10058137" y="3771708"/>
            <a:ext cx="0" cy="577772"/>
          </a:xfrm>
          <a:prstGeom prst="line">
            <a:avLst/>
          </a:prstGeom>
          <a:ln w="19050">
            <a:solidFill>
              <a:schemeClr val="bg1">
                <a:lumMod val="7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775109" y="2876531"/>
            <a:ext cx="2242922" cy="707886"/>
          </a:xfrm>
          <a:prstGeom prst="rect">
            <a:avLst/>
          </a:prstGeom>
          <a:noFill/>
        </p:spPr>
        <p:txBody>
          <a:bodyPr wrap="none" rtlCol="0">
            <a:spAutoFit/>
          </a:bodyPr>
          <a:lstStyle/>
          <a:p>
            <a:r>
              <a:rPr lang="zh-CN" altLang="en-US" sz="4000" b="1" dirty="0" smtClean="0">
                <a:solidFill>
                  <a:srgbClr val="FF6D6D"/>
                </a:solidFill>
                <a:latin typeface="微软雅黑" panose="020B0503020204020204" pitchFamily="34" charset="-122"/>
                <a:ea typeface="微软雅黑" panose="020B0503020204020204" pitchFamily="34" charset="-122"/>
              </a:rPr>
              <a:t>解题步骤</a:t>
            </a:r>
            <a:endParaRPr lang="id-ID" sz="4000" b="1" dirty="0">
              <a:solidFill>
                <a:srgbClr val="FF6D6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83342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par>
                                <p:cTn id="12" presetID="47" presetClass="entr" presetSubtype="0" fill="hold" nodeType="withEffect">
                                  <p:stCondLst>
                                    <p:cond delay="0"/>
                                  </p:stCondLst>
                                  <p:childTnLst>
                                    <p:set>
                                      <p:cBhvr>
                                        <p:cTn id="13" dur="1" fill="hold">
                                          <p:stCondLst>
                                            <p:cond delay="0"/>
                                          </p:stCondLst>
                                        </p:cTn>
                                        <p:tgtEl>
                                          <p:spTgt spid="155"/>
                                        </p:tgtEl>
                                        <p:attrNameLst>
                                          <p:attrName>style.visibility</p:attrName>
                                        </p:attrNameLst>
                                      </p:cBhvr>
                                      <p:to>
                                        <p:strVal val="visible"/>
                                      </p:to>
                                    </p:set>
                                    <p:animEffect transition="in" filter="fade">
                                      <p:cBhvr>
                                        <p:cTn id="14" dur="500"/>
                                        <p:tgtEl>
                                          <p:spTgt spid="155"/>
                                        </p:tgtEl>
                                      </p:cBhvr>
                                    </p:animEffect>
                                    <p:anim calcmode="lin" valueType="num">
                                      <p:cBhvr>
                                        <p:cTn id="15" dur="500" fill="hold"/>
                                        <p:tgtEl>
                                          <p:spTgt spid="155"/>
                                        </p:tgtEl>
                                        <p:attrNameLst>
                                          <p:attrName>ppt_x</p:attrName>
                                        </p:attrNameLst>
                                      </p:cBhvr>
                                      <p:tavLst>
                                        <p:tav tm="0">
                                          <p:val>
                                            <p:strVal val="#ppt_x"/>
                                          </p:val>
                                        </p:tav>
                                        <p:tav tm="100000">
                                          <p:val>
                                            <p:strVal val="#ppt_x"/>
                                          </p:val>
                                        </p:tav>
                                      </p:tavLst>
                                    </p:anim>
                                    <p:anim calcmode="lin" valueType="num">
                                      <p:cBhvr>
                                        <p:cTn id="16" dur="500" fill="hold"/>
                                        <p:tgtEl>
                                          <p:spTgt spid="155"/>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59"/>
                                        </p:tgtEl>
                                        <p:attrNameLst>
                                          <p:attrName>style.visibility</p:attrName>
                                        </p:attrNameLst>
                                      </p:cBhvr>
                                      <p:to>
                                        <p:strVal val="visible"/>
                                      </p:to>
                                    </p:set>
                                    <p:animEffect transition="in" filter="fade">
                                      <p:cBhvr>
                                        <p:cTn id="20" dur="500"/>
                                        <p:tgtEl>
                                          <p:spTgt spid="159"/>
                                        </p:tgtEl>
                                      </p:cBhvr>
                                    </p:animEffect>
                                  </p:childTnLst>
                                </p:cTn>
                              </p:par>
                              <p:par>
                                <p:cTn id="21" presetID="53" presetClass="entr" presetSubtype="16" fill="hold" nodeType="withEffect">
                                  <p:stCondLst>
                                    <p:cond delay="0"/>
                                  </p:stCondLst>
                                  <p:childTnLst>
                                    <p:set>
                                      <p:cBhvr>
                                        <p:cTn id="22" dur="1" fill="hold">
                                          <p:stCondLst>
                                            <p:cond delay="0"/>
                                          </p:stCondLst>
                                        </p:cTn>
                                        <p:tgtEl>
                                          <p:spTgt spid="170"/>
                                        </p:tgtEl>
                                        <p:attrNameLst>
                                          <p:attrName>style.visibility</p:attrName>
                                        </p:attrNameLst>
                                      </p:cBhvr>
                                      <p:to>
                                        <p:strVal val="visible"/>
                                      </p:to>
                                    </p:set>
                                    <p:anim calcmode="lin" valueType="num">
                                      <p:cBhvr>
                                        <p:cTn id="23" dur="500" fill="hold"/>
                                        <p:tgtEl>
                                          <p:spTgt spid="170"/>
                                        </p:tgtEl>
                                        <p:attrNameLst>
                                          <p:attrName>ppt_w</p:attrName>
                                        </p:attrNameLst>
                                      </p:cBhvr>
                                      <p:tavLst>
                                        <p:tav tm="0">
                                          <p:val>
                                            <p:fltVal val="0"/>
                                          </p:val>
                                        </p:tav>
                                        <p:tav tm="100000">
                                          <p:val>
                                            <p:strVal val="#ppt_w"/>
                                          </p:val>
                                        </p:tav>
                                      </p:tavLst>
                                    </p:anim>
                                    <p:anim calcmode="lin" valueType="num">
                                      <p:cBhvr>
                                        <p:cTn id="24" dur="500" fill="hold"/>
                                        <p:tgtEl>
                                          <p:spTgt spid="170"/>
                                        </p:tgtEl>
                                        <p:attrNameLst>
                                          <p:attrName>ppt_h</p:attrName>
                                        </p:attrNameLst>
                                      </p:cBhvr>
                                      <p:tavLst>
                                        <p:tav tm="0">
                                          <p:val>
                                            <p:fltVal val="0"/>
                                          </p:val>
                                        </p:tav>
                                        <p:tav tm="100000">
                                          <p:val>
                                            <p:strVal val="#ppt_h"/>
                                          </p:val>
                                        </p:tav>
                                      </p:tavLst>
                                    </p:anim>
                                    <p:animEffect transition="in" filter="fade">
                                      <p:cBhvr>
                                        <p:cTn id="25" dur="500"/>
                                        <p:tgtEl>
                                          <p:spTgt spid="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3"/>
                                        </p:tgtEl>
                                        <p:attrNameLst>
                                          <p:attrName>style.visibility</p:attrName>
                                        </p:attrNameLst>
                                      </p:cBhvr>
                                      <p:to>
                                        <p:strVal val="visible"/>
                                      </p:to>
                                    </p:set>
                                    <p:anim calcmode="lin" valueType="num">
                                      <p:cBhvr>
                                        <p:cTn id="28" dur="500" fill="hold"/>
                                        <p:tgtEl>
                                          <p:spTgt spid="173"/>
                                        </p:tgtEl>
                                        <p:attrNameLst>
                                          <p:attrName>ppt_w</p:attrName>
                                        </p:attrNameLst>
                                      </p:cBhvr>
                                      <p:tavLst>
                                        <p:tav tm="0">
                                          <p:val>
                                            <p:fltVal val="0"/>
                                          </p:val>
                                        </p:tav>
                                        <p:tav tm="100000">
                                          <p:val>
                                            <p:strVal val="#ppt_w"/>
                                          </p:val>
                                        </p:tav>
                                      </p:tavLst>
                                    </p:anim>
                                    <p:anim calcmode="lin" valueType="num">
                                      <p:cBhvr>
                                        <p:cTn id="29" dur="500" fill="hold"/>
                                        <p:tgtEl>
                                          <p:spTgt spid="173"/>
                                        </p:tgtEl>
                                        <p:attrNameLst>
                                          <p:attrName>ppt_h</p:attrName>
                                        </p:attrNameLst>
                                      </p:cBhvr>
                                      <p:tavLst>
                                        <p:tav tm="0">
                                          <p:val>
                                            <p:fltVal val="0"/>
                                          </p:val>
                                        </p:tav>
                                        <p:tav tm="100000">
                                          <p:val>
                                            <p:strVal val="#ppt_h"/>
                                          </p:val>
                                        </p:tav>
                                      </p:tavLst>
                                    </p:anim>
                                    <p:animEffect transition="in" filter="fade">
                                      <p:cBhvr>
                                        <p:cTn id="30" dur="500"/>
                                        <p:tgtEl>
                                          <p:spTgt spid="173"/>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79"/>
                                        </p:tgtEl>
                                        <p:attrNameLst>
                                          <p:attrName>style.visibility</p:attrName>
                                        </p:attrNameLst>
                                      </p:cBhvr>
                                      <p:to>
                                        <p:strVal val="visible"/>
                                      </p:to>
                                    </p:set>
                                    <p:animEffect transition="in" filter="wipe(up)">
                                      <p:cBhvr>
                                        <p:cTn id="34" dur="500"/>
                                        <p:tgtEl>
                                          <p:spTgt spid="179"/>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176"/>
                                        </p:tgtEl>
                                        <p:attrNameLst>
                                          <p:attrName>style.visibility</p:attrName>
                                        </p:attrNameLst>
                                      </p:cBhvr>
                                      <p:to>
                                        <p:strVal val="visible"/>
                                      </p:to>
                                    </p:set>
                                    <p:animEffect transition="in" filter="wipe(left)">
                                      <p:cBhvr>
                                        <p:cTn id="38" dur="500"/>
                                        <p:tgtEl>
                                          <p:spTgt spid="176"/>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77"/>
                                        </p:tgtEl>
                                        <p:attrNameLst>
                                          <p:attrName>style.visibility</p:attrName>
                                        </p:attrNameLst>
                                      </p:cBhvr>
                                      <p:to>
                                        <p:strVal val="visible"/>
                                      </p:to>
                                    </p:set>
                                    <p:animEffect transition="in" filter="fade">
                                      <p:cBhvr>
                                        <p:cTn id="42" dur="500"/>
                                        <p:tgtEl>
                                          <p:spTgt spid="177"/>
                                        </p:tgtEl>
                                      </p:cBhvr>
                                    </p:animEffect>
                                  </p:childTnLst>
                                </p:cTn>
                              </p:par>
                            </p:childTnLst>
                          </p:cTn>
                        </p:par>
                        <p:par>
                          <p:cTn id="43" fill="hold">
                            <p:stCondLst>
                              <p:cond delay="3000"/>
                            </p:stCondLst>
                            <p:childTnLst>
                              <p:par>
                                <p:cTn id="44" presetID="47" presetClass="entr" presetSubtype="0" fill="hold" nodeType="afterEffect">
                                  <p:stCondLst>
                                    <p:cond delay="0"/>
                                  </p:stCondLst>
                                  <p:childTnLst>
                                    <p:set>
                                      <p:cBhvr>
                                        <p:cTn id="45" dur="1" fill="hold">
                                          <p:stCondLst>
                                            <p:cond delay="0"/>
                                          </p:stCondLst>
                                        </p:cTn>
                                        <p:tgtEl>
                                          <p:spTgt spid="144"/>
                                        </p:tgtEl>
                                        <p:attrNameLst>
                                          <p:attrName>style.visibility</p:attrName>
                                        </p:attrNameLst>
                                      </p:cBhvr>
                                      <p:to>
                                        <p:strVal val="visible"/>
                                      </p:to>
                                    </p:set>
                                    <p:animEffect transition="in" filter="fade">
                                      <p:cBhvr>
                                        <p:cTn id="46" dur="500"/>
                                        <p:tgtEl>
                                          <p:spTgt spid="144"/>
                                        </p:tgtEl>
                                      </p:cBhvr>
                                    </p:animEffect>
                                    <p:anim calcmode="lin" valueType="num">
                                      <p:cBhvr>
                                        <p:cTn id="47" dur="500" fill="hold"/>
                                        <p:tgtEl>
                                          <p:spTgt spid="144"/>
                                        </p:tgtEl>
                                        <p:attrNameLst>
                                          <p:attrName>ppt_x</p:attrName>
                                        </p:attrNameLst>
                                      </p:cBhvr>
                                      <p:tavLst>
                                        <p:tav tm="0">
                                          <p:val>
                                            <p:strVal val="#ppt_x"/>
                                          </p:val>
                                        </p:tav>
                                        <p:tav tm="100000">
                                          <p:val>
                                            <p:strVal val="#ppt_x"/>
                                          </p:val>
                                        </p:tav>
                                      </p:tavLst>
                                    </p:anim>
                                    <p:anim calcmode="lin" valueType="num">
                                      <p:cBhvr>
                                        <p:cTn id="48" dur="500" fill="hold"/>
                                        <p:tgtEl>
                                          <p:spTgt spid="144"/>
                                        </p:tgtEl>
                                        <p:attrNameLst>
                                          <p:attrName>ppt_y</p:attrName>
                                        </p:attrNameLst>
                                      </p:cBhvr>
                                      <p:tavLst>
                                        <p:tav tm="0">
                                          <p:val>
                                            <p:strVal val="#ppt_y-.1"/>
                                          </p:val>
                                        </p:tav>
                                        <p:tav tm="100000">
                                          <p:val>
                                            <p:strVal val="#ppt_y"/>
                                          </p:val>
                                        </p:tav>
                                      </p:tavLst>
                                    </p:anim>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166"/>
                                        </p:tgtEl>
                                        <p:attrNameLst>
                                          <p:attrName>style.visibility</p:attrName>
                                        </p:attrNameLst>
                                      </p:cBhvr>
                                      <p:to>
                                        <p:strVal val="visible"/>
                                      </p:to>
                                    </p:set>
                                    <p:animEffect transition="in" filter="fade">
                                      <p:cBhvr>
                                        <p:cTn id="52" dur="500"/>
                                        <p:tgtEl>
                                          <p:spTgt spid="16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69"/>
                                        </p:tgtEl>
                                        <p:attrNameLst>
                                          <p:attrName>style.visibility</p:attrName>
                                        </p:attrNameLst>
                                      </p:cBhvr>
                                      <p:to>
                                        <p:strVal val="visible"/>
                                      </p:to>
                                    </p:set>
                                    <p:anim calcmode="lin" valueType="num">
                                      <p:cBhvr>
                                        <p:cTn id="55" dur="500" fill="hold"/>
                                        <p:tgtEl>
                                          <p:spTgt spid="169"/>
                                        </p:tgtEl>
                                        <p:attrNameLst>
                                          <p:attrName>ppt_w</p:attrName>
                                        </p:attrNameLst>
                                      </p:cBhvr>
                                      <p:tavLst>
                                        <p:tav tm="0">
                                          <p:val>
                                            <p:fltVal val="0"/>
                                          </p:val>
                                        </p:tav>
                                        <p:tav tm="100000">
                                          <p:val>
                                            <p:strVal val="#ppt_w"/>
                                          </p:val>
                                        </p:tav>
                                      </p:tavLst>
                                    </p:anim>
                                    <p:anim calcmode="lin" valueType="num">
                                      <p:cBhvr>
                                        <p:cTn id="56" dur="500" fill="hold"/>
                                        <p:tgtEl>
                                          <p:spTgt spid="169"/>
                                        </p:tgtEl>
                                        <p:attrNameLst>
                                          <p:attrName>ppt_h</p:attrName>
                                        </p:attrNameLst>
                                      </p:cBhvr>
                                      <p:tavLst>
                                        <p:tav tm="0">
                                          <p:val>
                                            <p:fltVal val="0"/>
                                          </p:val>
                                        </p:tav>
                                        <p:tav tm="100000">
                                          <p:val>
                                            <p:strVal val="#ppt_h"/>
                                          </p:val>
                                        </p:tav>
                                      </p:tavLst>
                                    </p:anim>
                                    <p:animEffect transition="in" filter="fade">
                                      <p:cBhvr>
                                        <p:cTn id="57" dur="500"/>
                                        <p:tgtEl>
                                          <p:spTgt spid="169"/>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74"/>
                                        </p:tgtEl>
                                        <p:attrNameLst>
                                          <p:attrName>style.visibility</p:attrName>
                                        </p:attrNameLst>
                                      </p:cBhvr>
                                      <p:to>
                                        <p:strVal val="visible"/>
                                      </p:to>
                                    </p:set>
                                    <p:anim calcmode="lin" valueType="num">
                                      <p:cBhvr>
                                        <p:cTn id="60" dur="500" fill="hold"/>
                                        <p:tgtEl>
                                          <p:spTgt spid="174"/>
                                        </p:tgtEl>
                                        <p:attrNameLst>
                                          <p:attrName>ppt_w</p:attrName>
                                        </p:attrNameLst>
                                      </p:cBhvr>
                                      <p:tavLst>
                                        <p:tav tm="0">
                                          <p:val>
                                            <p:fltVal val="0"/>
                                          </p:val>
                                        </p:tav>
                                        <p:tav tm="100000">
                                          <p:val>
                                            <p:strVal val="#ppt_w"/>
                                          </p:val>
                                        </p:tav>
                                      </p:tavLst>
                                    </p:anim>
                                    <p:anim calcmode="lin" valueType="num">
                                      <p:cBhvr>
                                        <p:cTn id="61" dur="500" fill="hold"/>
                                        <p:tgtEl>
                                          <p:spTgt spid="174"/>
                                        </p:tgtEl>
                                        <p:attrNameLst>
                                          <p:attrName>ppt_h</p:attrName>
                                        </p:attrNameLst>
                                      </p:cBhvr>
                                      <p:tavLst>
                                        <p:tav tm="0">
                                          <p:val>
                                            <p:fltVal val="0"/>
                                          </p:val>
                                        </p:tav>
                                        <p:tav tm="100000">
                                          <p:val>
                                            <p:strVal val="#ppt_h"/>
                                          </p:val>
                                        </p:tav>
                                      </p:tavLst>
                                    </p:anim>
                                    <p:animEffect transition="in" filter="fade">
                                      <p:cBhvr>
                                        <p:cTn id="62" dur="500"/>
                                        <p:tgtEl>
                                          <p:spTgt spid="174"/>
                                        </p:tgtEl>
                                      </p:cBhvr>
                                    </p:animEffect>
                                  </p:childTnLst>
                                </p:cTn>
                              </p:par>
                            </p:childTnLst>
                          </p:cTn>
                        </p:par>
                        <p:par>
                          <p:cTn id="63" fill="hold">
                            <p:stCondLst>
                              <p:cond delay="4000"/>
                            </p:stCondLst>
                            <p:childTnLst>
                              <p:par>
                                <p:cTn id="64" presetID="22" presetClass="entr" presetSubtype="1" fill="hold" nodeType="afterEffect">
                                  <p:stCondLst>
                                    <p:cond delay="0"/>
                                  </p:stCondLst>
                                  <p:childTnLst>
                                    <p:set>
                                      <p:cBhvr>
                                        <p:cTn id="65" dur="1" fill="hold">
                                          <p:stCondLst>
                                            <p:cond delay="0"/>
                                          </p:stCondLst>
                                        </p:cTn>
                                        <p:tgtEl>
                                          <p:spTgt spid="183"/>
                                        </p:tgtEl>
                                        <p:attrNameLst>
                                          <p:attrName>style.visibility</p:attrName>
                                        </p:attrNameLst>
                                      </p:cBhvr>
                                      <p:to>
                                        <p:strVal val="visible"/>
                                      </p:to>
                                    </p:set>
                                    <p:animEffect transition="in" filter="wipe(up)">
                                      <p:cBhvr>
                                        <p:cTn id="66" dur="500"/>
                                        <p:tgtEl>
                                          <p:spTgt spid="183"/>
                                        </p:tgtEl>
                                      </p:cBhvr>
                                    </p:animEffect>
                                  </p:childTnLst>
                                </p:cTn>
                              </p:par>
                            </p:childTnLst>
                          </p:cTn>
                        </p:par>
                        <p:par>
                          <p:cTn id="67" fill="hold">
                            <p:stCondLst>
                              <p:cond delay="4500"/>
                            </p:stCondLst>
                            <p:childTnLst>
                              <p:par>
                                <p:cTn id="68" presetID="22" presetClass="entr" presetSubtype="8" fill="hold" nodeType="afterEffect">
                                  <p:stCondLst>
                                    <p:cond delay="0"/>
                                  </p:stCondLst>
                                  <p:childTnLst>
                                    <p:set>
                                      <p:cBhvr>
                                        <p:cTn id="69" dur="1" fill="hold">
                                          <p:stCondLst>
                                            <p:cond delay="0"/>
                                          </p:stCondLst>
                                        </p:cTn>
                                        <p:tgtEl>
                                          <p:spTgt spid="180"/>
                                        </p:tgtEl>
                                        <p:attrNameLst>
                                          <p:attrName>style.visibility</p:attrName>
                                        </p:attrNameLst>
                                      </p:cBhvr>
                                      <p:to>
                                        <p:strVal val="visible"/>
                                      </p:to>
                                    </p:set>
                                    <p:animEffect transition="in" filter="wipe(left)">
                                      <p:cBhvr>
                                        <p:cTn id="70" dur="500"/>
                                        <p:tgtEl>
                                          <p:spTgt spid="180"/>
                                        </p:tgtEl>
                                      </p:cBhvr>
                                    </p:animEffect>
                                  </p:childTnLst>
                                </p:cTn>
                              </p:par>
                            </p:childTnLst>
                          </p:cTn>
                        </p:par>
                        <p:par>
                          <p:cTn id="71" fill="hold">
                            <p:stCondLst>
                              <p:cond delay="5000"/>
                            </p:stCondLst>
                            <p:childTnLst>
                              <p:par>
                                <p:cTn id="72" presetID="10" presetClass="entr" presetSubtype="0" fill="hold" grpId="0" nodeType="afterEffect">
                                  <p:stCondLst>
                                    <p:cond delay="0"/>
                                  </p:stCondLst>
                                  <p:childTnLst>
                                    <p:set>
                                      <p:cBhvr>
                                        <p:cTn id="73" dur="1" fill="hold">
                                          <p:stCondLst>
                                            <p:cond delay="0"/>
                                          </p:stCondLst>
                                        </p:cTn>
                                        <p:tgtEl>
                                          <p:spTgt spid="181"/>
                                        </p:tgtEl>
                                        <p:attrNameLst>
                                          <p:attrName>style.visibility</p:attrName>
                                        </p:attrNameLst>
                                      </p:cBhvr>
                                      <p:to>
                                        <p:strVal val="visible"/>
                                      </p:to>
                                    </p:set>
                                    <p:animEffect transition="in" filter="fade">
                                      <p:cBhvr>
                                        <p:cTn id="74" dur="500"/>
                                        <p:tgtEl>
                                          <p:spTgt spid="181"/>
                                        </p:tgtEl>
                                      </p:cBhvr>
                                    </p:animEffect>
                                  </p:childTnLst>
                                </p:cTn>
                              </p:par>
                            </p:childTnLst>
                          </p:cTn>
                        </p:par>
                        <p:par>
                          <p:cTn id="75" fill="hold">
                            <p:stCondLst>
                              <p:cond delay="5500"/>
                            </p:stCondLst>
                            <p:childTnLst>
                              <p:par>
                                <p:cTn id="76" presetID="47" presetClass="entr" presetSubtype="0" fill="hold" nodeType="afterEffect">
                                  <p:stCondLst>
                                    <p:cond delay="0"/>
                                  </p:stCondLst>
                                  <p:childTnLst>
                                    <p:set>
                                      <p:cBhvr>
                                        <p:cTn id="77" dur="1" fill="hold">
                                          <p:stCondLst>
                                            <p:cond delay="0"/>
                                          </p:stCondLst>
                                        </p:cTn>
                                        <p:tgtEl>
                                          <p:spTgt spid="131"/>
                                        </p:tgtEl>
                                        <p:attrNameLst>
                                          <p:attrName>style.visibility</p:attrName>
                                        </p:attrNameLst>
                                      </p:cBhvr>
                                      <p:to>
                                        <p:strVal val="visible"/>
                                      </p:to>
                                    </p:set>
                                    <p:animEffect transition="in" filter="fade">
                                      <p:cBhvr>
                                        <p:cTn id="78" dur="500"/>
                                        <p:tgtEl>
                                          <p:spTgt spid="131"/>
                                        </p:tgtEl>
                                      </p:cBhvr>
                                    </p:animEffect>
                                    <p:anim calcmode="lin" valueType="num">
                                      <p:cBhvr>
                                        <p:cTn id="79" dur="500" fill="hold"/>
                                        <p:tgtEl>
                                          <p:spTgt spid="131"/>
                                        </p:tgtEl>
                                        <p:attrNameLst>
                                          <p:attrName>ppt_x</p:attrName>
                                        </p:attrNameLst>
                                      </p:cBhvr>
                                      <p:tavLst>
                                        <p:tav tm="0">
                                          <p:val>
                                            <p:strVal val="#ppt_x"/>
                                          </p:val>
                                        </p:tav>
                                        <p:tav tm="100000">
                                          <p:val>
                                            <p:strVal val="#ppt_x"/>
                                          </p:val>
                                        </p:tav>
                                      </p:tavLst>
                                    </p:anim>
                                    <p:anim calcmode="lin" valueType="num">
                                      <p:cBhvr>
                                        <p:cTn id="80" dur="500" fill="hold"/>
                                        <p:tgtEl>
                                          <p:spTgt spid="131"/>
                                        </p:tgtEl>
                                        <p:attrNameLst>
                                          <p:attrName>ppt_y</p:attrName>
                                        </p:attrNameLst>
                                      </p:cBhvr>
                                      <p:tavLst>
                                        <p:tav tm="0">
                                          <p:val>
                                            <p:strVal val="#ppt_y-.1"/>
                                          </p:val>
                                        </p:tav>
                                        <p:tav tm="100000">
                                          <p:val>
                                            <p:strVal val="#ppt_y"/>
                                          </p:val>
                                        </p:tav>
                                      </p:tavLst>
                                    </p:anim>
                                  </p:childTnLst>
                                </p:cTn>
                              </p:par>
                            </p:childTnLst>
                          </p:cTn>
                        </p:par>
                        <p:par>
                          <p:cTn id="81" fill="hold">
                            <p:stCondLst>
                              <p:cond delay="6000"/>
                            </p:stCondLst>
                            <p:childTnLst>
                              <p:par>
                                <p:cTn id="82" presetID="10" presetClass="entr" presetSubtype="0" fill="hold" grpId="0" nodeType="afterEffect">
                                  <p:stCondLst>
                                    <p:cond delay="0"/>
                                  </p:stCondLst>
                                  <p:childTnLst>
                                    <p:set>
                                      <p:cBhvr>
                                        <p:cTn id="83" dur="1" fill="hold">
                                          <p:stCondLst>
                                            <p:cond delay="0"/>
                                          </p:stCondLst>
                                        </p:cTn>
                                        <p:tgtEl>
                                          <p:spTgt spid="167"/>
                                        </p:tgtEl>
                                        <p:attrNameLst>
                                          <p:attrName>style.visibility</p:attrName>
                                        </p:attrNameLst>
                                      </p:cBhvr>
                                      <p:to>
                                        <p:strVal val="visible"/>
                                      </p:to>
                                    </p:set>
                                    <p:animEffect transition="in" filter="fade">
                                      <p:cBhvr>
                                        <p:cTn id="84" dur="500"/>
                                        <p:tgtEl>
                                          <p:spTgt spid="16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68"/>
                                        </p:tgtEl>
                                        <p:attrNameLst>
                                          <p:attrName>style.visibility</p:attrName>
                                        </p:attrNameLst>
                                      </p:cBhvr>
                                      <p:to>
                                        <p:strVal val="visible"/>
                                      </p:to>
                                    </p:set>
                                    <p:anim calcmode="lin" valueType="num">
                                      <p:cBhvr>
                                        <p:cTn id="87" dur="500" fill="hold"/>
                                        <p:tgtEl>
                                          <p:spTgt spid="168"/>
                                        </p:tgtEl>
                                        <p:attrNameLst>
                                          <p:attrName>ppt_w</p:attrName>
                                        </p:attrNameLst>
                                      </p:cBhvr>
                                      <p:tavLst>
                                        <p:tav tm="0">
                                          <p:val>
                                            <p:fltVal val="0"/>
                                          </p:val>
                                        </p:tav>
                                        <p:tav tm="100000">
                                          <p:val>
                                            <p:strVal val="#ppt_w"/>
                                          </p:val>
                                        </p:tav>
                                      </p:tavLst>
                                    </p:anim>
                                    <p:anim calcmode="lin" valueType="num">
                                      <p:cBhvr>
                                        <p:cTn id="88" dur="500" fill="hold"/>
                                        <p:tgtEl>
                                          <p:spTgt spid="168"/>
                                        </p:tgtEl>
                                        <p:attrNameLst>
                                          <p:attrName>ppt_h</p:attrName>
                                        </p:attrNameLst>
                                      </p:cBhvr>
                                      <p:tavLst>
                                        <p:tav tm="0">
                                          <p:val>
                                            <p:fltVal val="0"/>
                                          </p:val>
                                        </p:tav>
                                        <p:tav tm="100000">
                                          <p:val>
                                            <p:strVal val="#ppt_h"/>
                                          </p:val>
                                        </p:tav>
                                      </p:tavLst>
                                    </p:anim>
                                    <p:animEffect transition="in" filter="fade">
                                      <p:cBhvr>
                                        <p:cTn id="89" dur="500"/>
                                        <p:tgtEl>
                                          <p:spTgt spid="168"/>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175"/>
                                        </p:tgtEl>
                                        <p:attrNameLst>
                                          <p:attrName>style.visibility</p:attrName>
                                        </p:attrNameLst>
                                      </p:cBhvr>
                                      <p:to>
                                        <p:strVal val="visible"/>
                                      </p:to>
                                    </p:set>
                                    <p:anim calcmode="lin" valueType="num">
                                      <p:cBhvr>
                                        <p:cTn id="92" dur="500" fill="hold"/>
                                        <p:tgtEl>
                                          <p:spTgt spid="175"/>
                                        </p:tgtEl>
                                        <p:attrNameLst>
                                          <p:attrName>ppt_w</p:attrName>
                                        </p:attrNameLst>
                                      </p:cBhvr>
                                      <p:tavLst>
                                        <p:tav tm="0">
                                          <p:val>
                                            <p:fltVal val="0"/>
                                          </p:val>
                                        </p:tav>
                                        <p:tav tm="100000">
                                          <p:val>
                                            <p:strVal val="#ppt_w"/>
                                          </p:val>
                                        </p:tav>
                                      </p:tavLst>
                                    </p:anim>
                                    <p:anim calcmode="lin" valueType="num">
                                      <p:cBhvr>
                                        <p:cTn id="93" dur="500" fill="hold"/>
                                        <p:tgtEl>
                                          <p:spTgt spid="175"/>
                                        </p:tgtEl>
                                        <p:attrNameLst>
                                          <p:attrName>ppt_h</p:attrName>
                                        </p:attrNameLst>
                                      </p:cBhvr>
                                      <p:tavLst>
                                        <p:tav tm="0">
                                          <p:val>
                                            <p:fltVal val="0"/>
                                          </p:val>
                                        </p:tav>
                                        <p:tav tm="100000">
                                          <p:val>
                                            <p:strVal val="#ppt_h"/>
                                          </p:val>
                                        </p:tav>
                                      </p:tavLst>
                                    </p:anim>
                                    <p:animEffect transition="in" filter="fade">
                                      <p:cBhvr>
                                        <p:cTn id="94" dur="500"/>
                                        <p:tgtEl>
                                          <p:spTgt spid="175"/>
                                        </p:tgtEl>
                                      </p:cBhvr>
                                    </p:animEffect>
                                  </p:childTnLst>
                                </p:cTn>
                              </p:par>
                            </p:childTnLst>
                          </p:cTn>
                        </p:par>
                        <p:par>
                          <p:cTn id="95" fill="hold">
                            <p:stCondLst>
                              <p:cond delay="6500"/>
                            </p:stCondLst>
                            <p:childTnLst>
                              <p:par>
                                <p:cTn id="96" presetID="22" presetClass="entr" presetSubtype="1" fill="hold" nodeType="afterEffect">
                                  <p:stCondLst>
                                    <p:cond delay="0"/>
                                  </p:stCondLst>
                                  <p:childTnLst>
                                    <p:set>
                                      <p:cBhvr>
                                        <p:cTn id="97" dur="1" fill="hold">
                                          <p:stCondLst>
                                            <p:cond delay="0"/>
                                          </p:stCondLst>
                                        </p:cTn>
                                        <p:tgtEl>
                                          <p:spTgt spid="187"/>
                                        </p:tgtEl>
                                        <p:attrNameLst>
                                          <p:attrName>style.visibility</p:attrName>
                                        </p:attrNameLst>
                                      </p:cBhvr>
                                      <p:to>
                                        <p:strVal val="visible"/>
                                      </p:to>
                                    </p:set>
                                    <p:animEffect transition="in" filter="wipe(up)">
                                      <p:cBhvr>
                                        <p:cTn id="98" dur="500"/>
                                        <p:tgtEl>
                                          <p:spTgt spid="187"/>
                                        </p:tgtEl>
                                      </p:cBhvr>
                                    </p:animEffect>
                                  </p:childTnLst>
                                </p:cTn>
                              </p:par>
                            </p:childTnLst>
                          </p:cTn>
                        </p:par>
                        <p:par>
                          <p:cTn id="99" fill="hold">
                            <p:stCondLst>
                              <p:cond delay="7000"/>
                            </p:stCondLst>
                            <p:childTnLst>
                              <p:par>
                                <p:cTn id="100" presetID="22" presetClass="entr" presetSubtype="8" fill="hold" nodeType="afterEffect">
                                  <p:stCondLst>
                                    <p:cond delay="0"/>
                                  </p:stCondLst>
                                  <p:childTnLst>
                                    <p:set>
                                      <p:cBhvr>
                                        <p:cTn id="101" dur="1" fill="hold">
                                          <p:stCondLst>
                                            <p:cond delay="0"/>
                                          </p:stCondLst>
                                        </p:cTn>
                                        <p:tgtEl>
                                          <p:spTgt spid="184"/>
                                        </p:tgtEl>
                                        <p:attrNameLst>
                                          <p:attrName>style.visibility</p:attrName>
                                        </p:attrNameLst>
                                      </p:cBhvr>
                                      <p:to>
                                        <p:strVal val="visible"/>
                                      </p:to>
                                    </p:set>
                                    <p:animEffect transition="in" filter="wipe(left)">
                                      <p:cBhvr>
                                        <p:cTn id="102" dur="500"/>
                                        <p:tgtEl>
                                          <p:spTgt spid="184"/>
                                        </p:tgtEl>
                                      </p:cBhvr>
                                    </p:animEffect>
                                  </p:childTnLst>
                                </p:cTn>
                              </p:par>
                            </p:childTnLst>
                          </p:cTn>
                        </p:par>
                        <p:par>
                          <p:cTn id="103" fill="hold">
                            <p:stCondLst>
                              <p:cond delay="7500"/>
                            </p:stCondLst>
                            <p:childTnLst>
                              <p:par>
                                <p:cTn id="104" presetID="10" presetClass="entr" presetSubtype="0" fill="hold" grpId="0" nodeType="afterEffect">
                                  <p:stCondLst>
                                    <p:cond delay="0"/>
                                  </p:stCondLst>
                                  <p:childTnLst>
                                    <p:set>
                                      <p:cBhvr>
                                        <p:cTn id="105" dur="1" fill="hold">
                                          <p:stCondLst>
                                            <p:cond delay="0"/>
                                          </p:stCondLst>
                                        </p:cTn>
                                        <p:tgtEl>
                                          <p:spTgt spid="185"/>
                                        </p:tgtEl>
                                        <p:attrNameLst>
                                          <p:attrName>style.visibility</p:attrName>
                                        </p:attrNameLst>
                                      </p:cBhvr>
                                      <p:to>
                                        <p:strVal val="visible"/>
                                      </p:to>
                                    </p:set>
                                    <p:animEffect transition="in" filter="fade">
                                      <p:cBhvr>
                                        <p:cTn id="106" dur="500"/>
                                        <p:tgtEl>
                                          <p:spTgt spid="185"/>
                                        </p:tgtEl>
                                      </p:cBhvr>
                                    </p:animEffect>
                                  </p:childTnLst>
                                </p:cTn>
                              </p:par>
                            </p:childTnLst>
                          </p:cTn>
                        </p:par>
                        <p:par>
                          <p:cTn id="107" fill="hold">
                            <p:stCondLst>
                              <p:cond delay="8000"/>
                            </p:stCondLst>
                            <p:childTnLst>
                              <p:par>
                                <p:cTn id="108" presetID="10" presetClass="entr" presetSubtype="0" fill="hold" grpId="0" nodeType="afterEffect">
                                  <p:stCondLst>
                                    <p:cond delay="0"/>
                                  </p:stCondLst>
                                  <p:childTnLst>
                                    <p:set>
                                      <p:cBhvr>
                                        <p:cTn id="109" dur="1" fill="hold">
                                          <p:stCondLst>
                                            <p:cond delay="0"/>
                                          </p:stCondLst>
                                        </p:cTn>
                                        <p:tgtEl>
                                          <p:spTgt spid="188"/>
                                        </p:tgtEl>
                                        <p:attrNameLst>
                                          <p:attrName>style.visibility</p:attrName>
                                        </p:attrNameLst>
                                      </p:cBhvr>
                                      <p:to>
                                        <p:strVal val="visible"/>
                                      </p:to>
                                    </p:set>
                                    <p:animEffect transition="in" filter="fade">
                                      <p:cBhvr>
                                        <p:cTn id="110"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30" grpId="0"/>
      <p:bldP spid="159" grpId="0"/>
      <p:bldP spid="166" grpId="0"/>
      <p:bldP spid="167" grpId="0"/>
      <p:bldP spid="168" grpId="0" animBg="1"/>
      <p:bldP spid="169" grpId="0" animBg="1"/>
      <p:bldP spid="173" grpId="0" animBg="1"/>
      <p:bldP spid="174" grpId="0" animBg="1"/>
      <p:bldP spid="175" grpId="0" animBg="1"/>
      <p:bldP spid="177" grpId="0"/>
      <p:bldP spid="181" grpId="0"/>
      <p:bldP spid="185" grpId="0"/>
      <p:bldP spid="18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864339" cy="338554"/>
          </a:xfrm>
          <a:prstGeom prst="rect">
            <a:avLst/>
          </a:prstGeom>
        </p:spPr>
        <p:txBody>
          <a:bodyPr wrap="none">
            <a:spAutoFit/>
          </a:bodyPr>
          <a:lstStyle/>
          <a:p>
            <a:r>
              <a:rPr lang="en-US" sz="1600" dirty="0" smtClean="0">
                <a:solidFill>
                  <a:srgbClr val="646464"/>
                </a:solidFill>
                <a:latin typeface="Raleway" panose="020B0003030101060003" pitchFamily="34" charset="0"/>
              </a:rPr>
              <a:t>Q</a:t>
            </a:r>
            <a:r>
              <a:rPr lang="en-US" altLang="zh-CN" sz="1600" dirty="0" smtClean="0">
                <a:solidFill>
                  <a:srgbClr val="646464"/>
                </a:solidFill>
                <a:latin typeface="Raleway" panose="020B0003030101060003" pitchFamily="34" charset="0"/>
              </a:rPr>
              <a:t>uestion</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题目大意</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777034" y="1601594"/>
            <a:ext cx="10672844" cy="3142014"/>
          </a:xfrm>
          <a:prstGeom prst="rect">
            <a:avLst/>
          </a:prstGeom>
          <a:noFill/>
        </p:spPr>
        <p:txBody>
          <a:bodyPr wrap="square" rtlCol="0">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一块长为</a:t>
            </a:r>
            <a:r>
              <a:rPr lang="en-US" altLang="zh-CN" sz="1600" dirty="0">
                <a:solidFill>
                  <a:srgbClr val="646464"/>
                </a:solidFill>
                <a:latin typeface="微软雅黑" panose="020B0503020204020204" pitchFamily="34" charset="-122"/>
                <a:ea typeface="微软雅黑" panose="020B0503020204020204" pitchFamily="34" charset="-122"/>
              </a:rPr>
              <a:t>L</a:t>
            </a:r>
            <a:r>
              <a:rPr lang="zh-CN" altLang="en-US" sz="1600" dirty="0">
                <a:solidFill>
                  <a:srgbClr val="646464"/>
                </a:solidFill>
                <a:latin typeface="微软雅黑" panose="020B0503020204020204" pitchFamily="34" charset="-122"/>
                <a:ea typeface="微软雅黑" panose="020B0503020204020204" pitchFamily="34" charset="-122"/>
              </a:rPr>
              <a:t>厘米的超长木板（</a:t>
            </a:r>
            <a:r>
              <a:rPr lang="en-US" altLang="zh-CN" sz="1600" dirty="0">
                <a:solidFill>
                  <a:srgbClr val="646464"/>
                </a:solidFill>
                <a:latin typeface="微软雅黑" panose="020B0503020204020204" pitchFamily="34" charset="-122"/>
                <a:ea typeface="微软雅黑" panose="020B0503020204020204" pitchFamily="34" charset="-122"/>
              </a:rPr>
              <a:t>L&gt;0</a:t>
            </a:r>
            <a:r>
              <a:rPr lang="zh-CN" altLang="en-US" sz="1600" dirty="0">
                <a:solidFill>
                  <a:srgbClr val="646464"/>
                </a:solidFill>
                <a:latin typeface="微软雅黑" panose="020B0503020204020204" pitchFamily="34" charset="-122"/>
                <a:ea typeface="微软雅黑" panose="020B0503020204020204" pitchFamily="34" charset="-122"/>
              </a:rPr>
              <a:t>），可将木板均分层</a:t>
            </a:r>
            <a:r>
              <a:rPr lang="en-US" altLang="zh-CN" sz="1600" dirty="0">
                <a:solidFill>
                  <a:srgbClr val="646464"/>
                </a:solidFill>
                <a:latin typeface="微软雅黑" panose="020B0503020204020204" pitchFamily="34" charset="-122"/>
                <a:ea typeface="微软雅黑" panose="020B0503020204020204" pitchFamily="34" charset="-122"/>
              </a:rPr>
              <a:t>L</a:t>
            </a:r>
            <a:r>
              <a:rPr lang="zh-CN" altLang="en-US" sz="1600" dirty="0">
                <a:solidFill>
                  <a:srgbClr val="646464"/>
                </a:solidFill>
                <a:latin typeface="微软雅黑" panose="020B0503020204020204" pitchFamily="34" charset="-122"/>
                <a:ea typeface="微软雅黑" panose="020B0503020204020204" pitchFamily="34" charset="-122"/>
              </a:rPr>
              <a:t>块，从左到右标记为</a:t>
            </a:r>
            <a:r>
              <a:rPr lang="en-US" altLang="zh-CN" sz="1600" dirty="0">
                <a:solidFill>
                  <a:srgbClr val="646464"/>
                </a:solidFill>
                <a:latin typeface="微软雅黑" panose="020B0503020204020204" pitchFamily="34" charset="-122"/>
                <a:ea typeface="微软雅黑" panose="020B0503020204020204" pitchFamily="34" charset="-122"/>
              </a:rPr>
              <a:t>1</a:t>
            </a:r>
            <a:r>
              <a:rPr lang="zh-CN" altLang="en-US"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2</a:t>
            </a:r>
            <a:r>
              <a:rPr lang="zh-CN" altLang="en-US"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a:t>
            </a:r>
            <a:r>
              <a:rPr lang="zh-CN" altLang="en-US"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L</a:t>
            </a:r>
            <a:r>
              <a:rPr lang="zh-CN" altLang="en-US" sz="1600" dirty="0">
                <a:solidFill>
                  <a:srgbClr val="646464"/>
                </a:solidFill>
                <a:latin typeface="微软雅黑" panose="020B0503020204020204" pitchFamily="34" charset="-122"/>
                <a:ea typeface="微软雅黑" panose="020B0503020204020204" pitchFamily="34" charset="-122"/>
              </a:rPr>
              <a:t>，每块</a:t>
            </a:r>
            <a:r>
              <a:rPr lang="en-US" altLang="zh-CN" sz="1600" dirty="0">
                <a:solidFill>
                  <a:srgbClr val="646464"/>
                </a:solidFill>
                <a:latin typeface="微软雅黑" panose="020B0503020204020204" pitchFamily="34" charset="-122"/>
                <a:ea typeface="微软雅黑" panose="020B0503020204020204" pitchFamily="34" charset="-122"/>
              </a:rPr>
              <a:t>1cm</a:t>
            </a:r>
            <a:r>
              <a:rPr lang="zh-CN" altLang="en-US" sz="1600" dirty="0">
                <a:solidFill>
                  <a:srgbClr val="646464"/>
                </a:solidFill>
                <a:latin typeface="微软雅黑" panose="020B0503020204020204" pitchFamily="34" charset="-122"/>
                <a:ea typeface="微软雅黑" panose="020B0503020204020204" pitchFamily="34" charset="-122"/>
              </a:rPr>
              <a:t>长。给每一小块这一种颜色，有如下操作</a:t>
            </a:r>
            <a:r>
              <a:rPr lang="zh-CN" altLang="en-US" sz="1600" dirty="0" smtClean="0">
                <a:solidFill>
                  <a:srgbClr val="646464"/>
                </a:solidFill>
                <a:latin typeface="微软雅黑" panose="020B0503020204020204" pitchFamily="34" charset="-122"/>
                <a:ea typeface="微软雅黑" panose="020B0503020204020204" pitchFamily="34" charset="-122"/>
              </a:rPr>
              <a:t>：</a:t>
            </a:r>
            <a:endParaRPr lang="en-US" altLang="zh-CN" sz="1600" dirty="0" smtClean="0">
              <a:solidFill>
                <a:srgbClr val="646464"/>
              </a:solidFill>
              <a:latin typeface="微软雅黑" panose="020B0503020204020204" pitchFamily="34" charset="-122"/>
              <a:ea typeface="微软雅黑" panose="020B0503020204020204" pitchFamily="34" charset="-122"/>
            </a:endParaRPr>
          </a:p>
          <a:p>
            <a:pPr marL="342900" indent="-342900">
              <a:lnSpc>
                <a:spcPct val="125000"/>
              </a:lnSpc>
              <a:buAutoNum type="arabicPeriod"/>
            </a:pPr>
            <a:r>
              <a:rPr lang="en-US" altLang="zh-CN" sz="1600" dirty="0" smtClean="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C A B C”</a:t>
            </a:r>
            <a:r>
              <a:rPr lang="zh-CN" altLang="en-US" sz="1600" dirty="0">
                <a:solidFill>
                  <a:srgbClr val="646464"/>
                </a:solidFill>
                <a:latin typeface="微软雅黑" panose="020B0503020204020204" pitchFamily="34" charset="-122"/>
                <a:ea typeface="微软雅黑" panose="020B0503020204020204" pitchFamily="34" charset="-122"/>
              </a:rPr>
              <a:t>将从</a:t>
            </a:r>
            <a:r>
              <a:rPr lang="en-US" altLang="zh-CN" sz="1600" dirty="0">
                <a:solidFill>
                  <a:srgbClr val="646464"/>
                </a:solidFill>
                <a:latin typeface="微软雅黑" panose="020B0503020204020204" pitchFamily="34" charset="-122"/>
                <a:ea typeface="微软雅黑" panose="020B0503020204020204" pitchFamily="34" charset="-122"/>
              </a:rPr>
              <a:t>A</a:t>
            </a:r>
            <a:r>
              <a:rPr lang="zh-CN" altLang="en-US" sz="1600" dirty="0">
                <a:solidFill>
                  <a:srgbClr val="646464"/>
                </a:solidFill>
                <a:latin typeface="微软雅黑" panose="020B0503020204020204" pitchFamily="34" charset="-122"/>
                <a:ea typeface="微软雅黑" panose="020B0503020204020204" pitchFamily="34" charset="-122"/>
              </a:rPr>
              <a:t>到</a:t>
            </a:r>
            <a:r>
              <a:rPr lang="en-US" altLang="zh-CN" sz="1600" dirty="0">
                <a:solidFill>
                  <a:srgbClr val="646464"/>
                </a:solidFill>
                <a:latin typeface="微软雅黑" panose="020B0503020204020204" pitchFamily="34" charset="-122"/>
                <a:ea typeface="微软雅黑" panose="020B0503020204020204" pitchFamily="34" charset="-122"/>
              </a:rPr>
              <a:t>B</a:t>
            </a:r>
            <a:r>
              <a:rPr lang="zh-CN" altLang="en-US" sz="1600" dirty="0">
                <a:solidFill>
                  <a:srgbClr val="646464"/>
                </a:solidFill>
                <a:latin typeface="微软雅黑" panose="020B0503020204020204" pitchFamily="34" charset="-122"/>
                <a:ea typeface="微软雅黑" panose="020B0503020204020204" pitchFamily="34" charset="-122"/>
              </a:rPr>
              <a:t>的木板用</a:t>
            </a:r>
            <a:r>
              <a:rPr lang="en-US" altLang="zh-CN" sz="1600" dirty="0">
                <a:solidFill>
                  <a:srgbClr val="646464"/>
                </a:solidFill>
                <a:latin typeface="微软雅黑" panose="020B0503020204020204" pitchFamily="34" charset="-122"/>
                <a:ea typeface="微软雅黑" panose="020B0503020204020204" pitchFamily="34" charset="-122"/>
              </a:rPr>
              <a:t>C</a:t>
            </a:r>
            <a:r>
              <a:rPr lang="zh-CN" altLang="en-US" sz="1600" dirty="0">
                <a:solidFill>
                  <a:srgbClr val="646464"/>
                </a:solidFill>
                <a:latin typeface="微软雅黑" panose="020B0503020204020204" pitchFamily="34" charset="-122"/>
                <a:ea typeface="微软雅黑" panose="020B0503020204020204" pitchFamily="34" charset="-122"/>
              </a:rPr>
              <a:t>着色</a:t>
            </a:r>
            <a:r>
              <a:rPr lang="zh-CN" altLang="en-US" sz="1600" dirty="0" smtClean="0">
                <a:solidFill>
                  <a:srgbClr val="646464"/>
                </a:solidFill>
                <a:latin typeface="微软雅黑" panose="020B0503020204020204" pitchFamily="34" charset="-122"/>
                <a:ea typeface="微软雅黑" panose="020B0503020204020204" pitchFamily="34" charset="-122"/>
              </a:rPr>
              <a:t>；</a:t>
            </a:r>
            <a:endParaRPr lang="en-US" altLang="zh-CN" sz="1600" dirty="0" smtClean="0">
              <a:solidFill>
                <a:srgbClr val="646464"/>
              </a:solidFill>
              <a:latin typeface="微软雅黑" panose="020B0503020204020204" pitchFamily="34" charset="-122"/>
              <a:ea typeface="微软雅黑" panose="020B0503020204020204" pitchFamily="34" charset="-122"/>
            </a:endParaRPr>
          </a:p>
          <a:p>
            <a:pPr marL="342900" indent="-342900">
              <a:lnSpc>
                <a:spcPct val="125000"/>
              </a:lnSpc>
              <a:buAutoNum type="arabicPeriod"/>
            </a:pPr>
            <a:r>
              <a:rPr lang="en-US" altLang="zh-CN" sz="1600" dirty="0" smtClean="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P A B”</a:t>
            </a:r>
            <a:r>
              <a:rPr lang="zh-CN" altLang="en-US" sz="1600" dirty="0">
                <a:solidFill>
                  <a:srgbClr val="646464"/>
                </a:solidFill>
                <a:latin typeface="微软雅黑" panose="020B0503020204020204" pitchFamily="34" charset="-122"/>
                <a:ea typeface="微软雅黑" panose="020B0503020204020204" pitchFamily="34" charset="-122"/>
              </a:rPr>
              <a:t>输出</a:t>
            </a:r>
            <a:r>
              <a:rPr lang="en-US" altLang="zh-CN" sz="1600" dirty="0">
                <a:solidFill>
                  <a:srgbClr val="646464"/>
                </a:solidFill>
                <a:latin typeface="微软雅黑" panose="020B0503020204020204" pitchFamily="34" charset="-122"/>
                <a:ea typeface="微软雅黑" panose="020B0503020204020204" pitchFamily="34" charset="-122"/>
              </a:rPr>
              <a:t>A</a:t>
            </a:r>
            <a:r>
              <a:rPr lang="zh-CN" altLang="en-US" sz="1600" dirty="0">
                <a:solidFill>
                  <a:srgbClr val="646464"/>
                </a:solidFill>
                <a:latin typeface="微软雅黑" panose="020B0503020204020204" pitchFamily="34" charset="-122"/>
                <a:ea typeface="微软雅黑" panose="020B0503020204020204" pitchFamily="34" charset="-122"/>
              </a:rPr>
              <a:t>到</a:t>
            </a:r>
            <a:r>
              <a:rPr lang="en-US" altLang="zh-CN" sz="1600" dirty="0">
                <a:solidFill>
                  <a:srgbClr val="646464"/>
                </a:solidFill>
                <a:latin typeface="微软雅黑" panose="020B0503020204020204" pitchFamily="34" charset="-122"/>
                <a:ea typeface="微软雅黑" panose="020B0503020204020204" pitchFamily="34" charset="-122"/>
              </a:rPr>
              <a:t>B</a:t>
            </a:r>
            <a:r>
              <a:rPr lang="zh-CN" altLang="en-US" sz="1600" dirty="0">
                <a:solidFill>
                  <a:srgbClr val="646464"/>
                </a:solidFill>
                <a:latin typeface="微软雅黑" panose="020B0503020204020204" pitchFamily="34" charset="-122"/>
                <a:ea typeface="微软雅黑" panose="020B0503020204020204" pitchFamily="34" charset="-122"/>
              </a:rPr>
              <a:t>之间的不同种颜色个数</a:t>
            </a:r>
            <a:r>
              <a:rPr lang="zh-CN" altLang="en-US" sz="1600" dirty="0" smtClean="0">
                <a:solidFill>
                  <a:srgbClr val="646464"/>
                </a:solidFill>
                <a:latin typeface="微软雅黑" panose="020B0503020204020204" pitchFamily="34" charset="-122"/>
                <a:ea typeface="微软雅黑" panose="020B0503020204020204" pitchFamily="34" charset="-122"/>
              </a:rPr>
              <a:t>；</a:t>
            </a:r>
            <a:endParaRPr lang="en-US" altLang="zh-CN" sz="1600" dirty="0" smtClean="0">
              <a:solidFill>
                <a:srgbClr val="646464"/>
              </a:solidFill>
              <a:latin typeface="微软雅黑" panose="020B0503020204020204" pitchFamily="34" charset="-122"/>
              <a:ea typeface="微软雅黑" panose="020B0503020204020204" pitchFamily="34" charset="-122"/>
            </a:endParaRPr>
          </a:p>
          <a:p>
            <a:pPr>
              <a:lnSpc>
                <a:spcPct val="125000"/>
              </a:lnSpc>
            </a:pPr>
            <a:r>
              <a:rPr lang="zh-CN" altLang="en-US" sz="1600" dirty="0" smtClean="0">
                <a:solidFill>
                  <a:srgbClr val="646464"/>
                </a:solidFill>
                <a:latin typeface="微软雅黑" panose="020B0503020204020204" pitchFamily="34" charset="-122"/>
                <a:ea typeface="微软雅黑" panose="020B0503020204020204" pitchFamily="34" charset="-122"/>
              </a:rPr>
              <a:t>假设</a:t>
            </a:r>
            <a:r>
              <a:rPr lang="zh-CN" altLang="en-US" sz="1600" dirty="0">
                <a:solidFill>
                  <a:srgbClr val="646464"/>
                </a:solidFill>
                <a:latin typeface="微软雅黑" panose="020B0503020204020204" pitchFamily="34" charset="-122"/>
                <a:ea typeface="微软雅黑" panose="020B0503020204020204" pitchFamily="34" charset="-122"/>
              </a:rPr>
              <a:t>颜色的总数</a:t>
            </a:r>
            <a:r>
              <a:rPr lang="en-US" altLang="zh-CN" sz="1600" dirty="0">
                <a:solidFill>
                  <a:srgbClr val="646464"/>
                </a:solidFill>
                <a:latin typeface="微软雅黑" panose="020B0503020204020204" pitchFamily="34" charset="-122"/>
                <a:ea typeface="微软雅黑" panose="020B0503020204020204" pitchFamily="34" charset="-122"/>
              </a:rPr>
              <a:t>T</a:t>
            </a:r>
            <a:r>
              <a:rPr lang="zh-CN" altLang="en-US" sz="1600" dirty="0">
                <a:solidFill>
                  <a:srgbClr val="646464"/>
                </a:solidFill>
                <a:latin typeface="微软雅黑" panose="020B0503020204020204" pitchFamily="34" charset="-122"/>
                <a:ea typeface="微软雅黑" panose="020B0503020204020204" pitchFamily="34" charset="-122"/>
              </a:rPr>
              <a:t>很小，为了简化问题，将颜色命名为</a:t>
            </a:r>
            <a:r>
              <a:rPr lang="en-US" altLang="zh-CN" sz="1600" dirty="0">
                <a:solidFill>
                  <a:srgbClr val="646464"/>
                </a:solidFill>
                <a:latin typeface="微软雅黑" panose="020B0503020204020204" pitchFamily="34" charset="-122"/>
                <a:ea typeface="微软雅黑" panose="020B0503020204020204" pitchFamily="34" charset="-122"/>
              </a:rPr>
              <a:t>1</a:t>
            </a:r>
            <a:r>
              <a:rPr lang="zh-CN" altLang="en-US"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2</a:t>
            </a:r>
            <a:r>
              <a:rPr lang="zh-CN" altLang="en-US"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a:t>
            </a:r>
            <a:r>
              <a:rPr lang="zh-CN" altLang="en-US"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T</a:t>
            </a:r>
            <a:r>
              <a:rPr lang="zh-CN" altLang="en-US" sz="1600" dirty="0" smtClean="0">
                <a:solidFill>
                  <a:srgbClr val="646464"/>
                </a:solidFill>
                <a:latin typeface="微软雅黑" panose="020B0503020204020204" pitchFamily="34" charset="-122"/>
                <a:ea typeface="微软雅黑" panose="020B0503020204020204" pitchFamily="34" charset="-122"/>
              </a:rPr>
              <a:t>。一</a:t>
            </a:r>
            <a:r>
              <a:rPr lang="zh-CN" altLang="en-US" sz="1600" dirty="0">
                <a:solidFill>
                  <a:srgbClr val="646464"/>
                </a:solidFill>
                <a:latin typeface="微软雅黑" panose="020B0503020204020204" pitchFamily="34" charset="-122"/>
                <a:ea typeface="微软雅黑" panose="020B0503020204020204" pitchFamily="34" charset="-122"/>
              </a:rPr>
              <a:t>开始，用颜色</a:t>
            </a:r>
            <a:r>
              <a:rPr lang="en-US" altLang="zh-CN" sz="1600" dirty="0">
                <a:solidFill>
                  <a:srgbClr val="646464"/>
                </a:solidFill>
                <a:latin typeface="微软雅黑" panose="020B0503020204020204" pitchFamily="34" charset="-122"/>
                <a:ea typeface="微软雅黑" panose="020B0503020204020204" pitchFamily="34" charset="-122"/>
              </a:rPr>
              <a:t>1</a:t>
            </a:r>
            <a:r>
              <a:rPr lang="zh-CN" altLang="en-US" sz="1600" dirty="0">
                <a:solidFill>
                  <a:srgbClr val="646464"/>
                </a:solidFill>
                <a:latin typeface="微软雅黑" panose="020B0503020204020204" pitchFamily="34" charset="-122"/>
                <a:ea typeface="微软雅黑" panose="020B0503020204020204" pitchFamily="34" charset="-122"/>
              </a:rPr>
              <a:t>为木板</a:t>
            </a:r>
            <a:r>
              <a:rPr lang="zh-CN" altLang="en-US" sz="1600" dirty="0" smtClean="0">
                <a:solidFill>
                  <a:srgbClr val="646464"/>
                </a:solidFill>
                <a:latin typeface="微软雅黑" panose="020B0503020204020204" pitchFamily="34" charset="-122"/>
                <a:ea typeface="微软雅黑" panose="020B0503020204020204" pitchFamily="34" charset="-122"/>
              </a:rPr>
              <a:t>着色。</a:t>
            </a:r>
            <a:endParaRPr lang="en-US" altLang="zh-CN" sz="1600" dirty="0" smtClean="0">
              <a:solidFill>
                <a:srgbClr val="646464"/>
              </a:solidFill>
              <a:latin typeface="微软雅黑" panose="020B0503020204020204" pitchFamily="34" charset="-122"/>
              <a:ea typeface="微软雅黑" panose="020B0503020204020204" pitchFamily="34" charset="-122"/>
            </a:endParaRPr>
          </a:p>
          <a:p>
            <a:pPr>
              <a:lnSpc>
                <a:spcPct val="125000"/>
              </a:lnSpc>
            </a:pPr>
            <a:r>
              <a:rPr lang="zh-CN" altLang="en-US" sz="1600" b="1" dirty="0" smtClean="0">
                <a:solidFill>
                  <a:srgbClr val="646464"/>
                </a:solidFill>
                <a:latin typeface="微软雅黑" panose="020B0503020204020204" pitchFamily="34" charset="-122"/>
                <a:ea typeface="微软雅黑" panose="020B0503020204020204" pitchFamily="34" charset="-122"/>
              </a:rPr>
              <a:t>输入：</a:t>
            </a:r>
            <a:endParaRPr lang="en-US" altLang="zh-CN" sz="1600" b="1" dirty="0" smtClean="0">
              <a:solidFill>
                <a:srgbClr val="646464"/>
              </a:solidFill>
              <a:latin typeface="微软雅黑" panose="020B0503020204020204" pitchFamily="34" charset="-122"/>
              <a:ea typeface="微软雅黑" panose="020B0503020204020204" pitchFamily="34" charset="-122"/>
            </a:endParaRPr>
          </a:p>
          <a:p>
            <a:pPr>
              <a:lnSpc>
                <a:spcPct val="125000"/>
              </a:lnSpc>
            </a:pPr>
            <a:r>
              <a:rPr lang="zh-CN" altLang="en-US" sz="1600" dirty="0" smtClean="0">
                <a:solidFill>
                  <a:srgbClr val="646464"/>
                </a:solidFill>
                <a:latin typeface="微软雅黑" panose="020B0503020204020204" pitchFamily="34" charset="-122"/>
                <a:ea typeface="微软雅黑" panose="020B0503020204020204" pitchFamily="34" charset="-122"/>
              </a:rPr>
              <a:t>第</a:t>
            </a:r>
            <a:r>
              <a:rPr lang="zh-CN" altLang="en-US" sz="1600" dirty="0">
                <a:solidFill>
                  <a:srgbClr val="646464"/>
                </a:solidFill>
                <a:latin typeface="微软雅黑" panose="020B0503020204020204" pitchFamily="34" charset="-122"/>
                <a:ea typeface="微软雅黑" panose="020B0503020204020204" pitchFamily="34" charset="-122"/>
              </a:rPr>
              <a:t>一行  </a:t>
            </a:r>
            <a:r>
              <a:rPr lang="en-US" altLang="zh-CN" sz="1600" dirty="0">
                <a:solidFill>
                  <a:srgbClr val="646464"/>
                </a:solidFill>
                <a:latin typeface="微软雅黑" panose="020B0503020204020204" pitchFamily="34" charset="-122"/>
                <a:ea typeface="微软雅黑" panose="020B0503020204020204" pitchFamily="34" charset="-122"/>
              </a:rPr>
              <a:t>L</a:t>
            </a:r>
            <a:r>
              <a:rPr lang="zh-CN" altLang="en-US"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1~100000</a:t>
            </a:r>
            <a:r>
              <a:rPr lang="zh-CN" altLang="en-US" sz="1600" dirty="0">
                <a:solidFill>
                  <a:srgbClr val="646464"/>
                </a:solidFill>
                <a:latin typeface="微软雅黑" panose="020B0503020204020204" pitchFamily="34" charset="-122"/>
                <a:ea typeface="微软雅黑" panose="020B0503020204020204" pitchFamily="34" charset="-122"/>
              </a:rPr>
              <a:t>）、 </a:t>
            </a:r>
            <a:r>
              <a:rPr lang="en-US" altLang="zh-CN" sz="1600" dirty="0">
                <a:solidFill>
                  <a:srgbClr val="646464"/>
                </a:solidFill>
                <a:latin typeface="微软雅黑" panose="020B0503020204020204" pitchFamily="34" charset="-122"/>
                <a:ea typeface="微软雅黑" panose="020B0503020204020204" pitchFamily="34" charset="-122"/>
              </a:rPr>
              <a:t>T</a:t>
            </a:r>
            <a:r>
              <a:rPr lang="zh-CN" altLang="en-US"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1~30</a:t>
            </a:r>
            <a:r>
              <a:rPr lang="zh-CN" altLang="en-US" sz="1600" dirty="0">
                <a:solidFill>
                  <a:srgbClr val="646464"/>
                </a:solidFill>
                <a:latin typeface="微软雅黑" panose="020B0503020204020204" pitchFamily="34" charset="-122"/>
                <a:ea typeface="微软雅黑" panose="020B0503020204020204" pitchFamily="34" charset="-122"/>
              </a:rPr>
              <a:t>）、 </a:t>
            </a:r>
            <a:r>
              <a:rPr lang="en-US" altLang="zh-CN" sz="1600" dirty="0">
                <a:solidFill>
                  <a:srgbClr val="646464"/>
                </a:solidFill>
                <a:latin typeface="微软雅黑" panose="020B0503020204020204" pitchFamily="34" charset="-122"/>
                <a:ea typeface="微软雅黑" panose="020B0503020204020204" pitchFamily="34" charset="-122"/>
              </a:rPr>
              <a:t>O</a:t>
            </a:r>
            <a:r>
              <a:rPr lang="zh-CN" altLang="en-US"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1~100000</a:t>
            </a:r>
            <a:r>
              <a:rPr lang="zh-CN" altLang="en-US" sz="1600" dirty="0">
                <a:solidFill>
                  <a:srgbClr val="646464"/>
                </a:solidFill>
                <a:latin typeface="微软雅黑" panose="020B0503020204020204" pitchFamily="34" charset="-122"/>
                <a:ea typeface="微软雅黑" panose="020B0503020204020204" pitchFamily="34" charset="-122"/>
              </a:rPr>
              <a:t>）（记为操作的个数</a:t>
            </a:r>
            <a:r>
              <a:rPr lang="zh-CN" altLang="en-US" sz="1600" dirty="0" smtClean="0">
                <a:solidFill>
                  <a:srgbClr val="646464"/>
                </a:solidFill>
                <a:latin typeface="微软雅黑" panose="020B0503020204020204" pitchFamily="34" charset="-122"/>
                <a:ea typeface="微软雅黑" panose="020B0503020204020204" pitchFamily="34" charset="-122"/>
              </a:rPr>
              <a:t>）</a:t>
            </a:r>
            <a:endParaRPr lang="en-US" altLang="zh-CN" sz="1600" dirty="0">
              <a:solidFill>
                <a:srgbClr val="646464"/>
              </a:solidFill>
              <a:latin typeface="微软雅黑" panose="020B0503020204020204" pitchFamily="34" charset="-122"/>
              <a:ea typeface="微软雅黑" panose="020B0503020204020204" pitchFamily="34" charset="-122"/>
            </a:endParaRPr>
          </a:p>
          <a:p>
            <a:pPr>
              <a:lnSpc>
                <a:spcPct val="125000"/>
              </a:lnSpc>
            </a:pPr>
            <a:r>
              <a:rPr lang="zh-CN" altLang="en-US" sz="1600" dirty="0" smtClean="0">
                <a:solidFill>
                  <a:srgbClr val="646464"/>
                </a:solidFill>
                <a:latin typeface="微软雅黑" panose="020B0503020204020204" pitchFamily="34" charset="-122"/>
                <a:ea typeface="微软雅黑" panose="020B0503020204020204" pitchFamily="34" charset="-122"/>
              </a:rPr>
              <a:t>接着</a:t>
            </a:r>
            <a:r>
              <a:rPr lang="zh-CN" altLang="en-US" sz="1600" dirty="0">
                <a:solidFill>
                  <a:srgbClr val="646464"/>
                </a:solidFill>
                <a:latin typeface="微软雅黑" panose="020B0503020204020204" pitchFamily="34" charset="-122"/>
                <a:ea typeface="微软雅黑" panose="020B0503020204020204" pitchFamily="34" charset="-122"/>
              </a:rPr>
              <a:t>的</a:t>
            </a:r>
            <a:r>
              <a:rPr lang="en-US" altLang="zh-CN" sz="1600" dirty="0">
                <a:solidFill>
                  <a:srgbClr val="646464"/>
                </a:solidFill>
                <a:latin typeface="微软雅黑" panose="020B0503020204020204" pitchFamily="34" charset="-122"/>
                <a:ea typeface="微软雅黑" panose="020B0503020204020204" pitchFamily="34" charset="-122"/>
              </a:rPr>
              <a:t>O</a:t>
            </a:r>
            <a:r>
              <a:rPr lang="zh-CN" altLang="en-US" sz="1600" dirty="0">
                <a:solidFill>
                  <a:srgbClr val="646464"/>
                </a:solidFill>
                <a:latin typeface="微软雅黑" panose="020B0503020204020204" pitchFamily="34" charset="-122"/>
                <a:ea typeface="微软雅黑" panose="020B0503020204020204" pitchFamily="34" charset="-122"/>
              </a:rPr>
              <a:t>行  “</a:t>
            </a:r>
            <a:r>
              <a:rPr lang="en-US" altLang="zh-CN" sz="1600" dirty="0">
                <a:solidFill>
                  <a:srgbClr val="646464"/>
                </a:solidFill>
                <a:latin typeface="微软雅黑" panose="020B0503020204020204" pitchFamily="34" charset="-122"/>
                <a:ea typeface="微软雅黑" panose="020B0503020204020204" pitchFamily="34" charset="-122"/>
              </a:rPr>
              <a:t>C A B C”</a:t>
            </a:r>
            <a:r>
              <a:rPr lang="zh-CN" altLang="en-US" sz="1600" dirty="0">
                <a:solidFill>
                  <a:srgbClr val="646464"/>
                </a:solidFill>
                <a:latin typeface="微软雅黑" panose="020B0503020204020204" pitchFamily="34" charset="-122"/>
                <a:ea typeface="微软雅黑" panose="020B0503020204020204" pitchFamily="34" charset="-122"/>
              </a:rPr>
              <a:t>或“</a:t>
            </a:r>
            <a:r>
              <a:rPr lang="en-US" altLang="zh-CN" sz="1600" dirty="0">
                <a:solidFill>
                  <a:srgbClr val="646464"/>
                </a:solidFill>
                <a:latin typeface="微软雅黑" panose="020B0503020204020204" pitchFamily="34" charset="-122"/>
                <a:ea typeface="微软雅黑" panose="020B0503020204020204" pitchFamily="34" charset="-122"/>
              </a:rPr>
              <a:t>P A B”</a:t>
            </a:r>
            <a:r>
              <a:rPr lang="zh-CN" altLang="en-US"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A</a:t>
            </a:r>
            <a:r>
              <a:rPr lang="zh-CN" altLang="en-US" sz="1600" dirty="0">
                <a:solidFill>
                  <a:srgbClr val="646464"/>
                </a:solidFill>
                <a:latin typeface="微软雅黑" panose="020B0503020204020204" pitchFamily="34" charset="-122"/>
                <a:ea typeface="微软雅黑" panose="020B0503020204020204" pitchFamily="34" charset="-122"/>
              </a:rPr>
              <a:t>可能大于</a:t>
            </a:r>
            <a:r>
              <a:rPr lang="en-US" altLang="zh-CN" sz="1600" dirty="0">
                <a:solidFill>
                  <a:srgbClr val="646464"/>
                </a:solidFill>
                <a:latin typeface="微软雅黑" panose="020B0503020204020204" pitchFamily="34" charset="-122"/>
                <a:ea typeface="微软雅黑" panose="020B0503020204020204" pitchFamily="34" charset="-122"/>
              </a:rPr>
              <a:t>B</a:t>
            </a:r>
            <a:r>
              <a:rPr lang="zh-CN" altLang="en-US"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A/B/C</a:t>
            </a:r>
            <a:r>
              <a:rPr lang="zh-CN" altLang="en-US" sz="1600" dirty="0">
                <a:solidFill>
                  <a:srgbClr val="646464"/>
                </a:solidFill>
                <a:latin typeface="微软雅黑" panose="020B0503020204020204" pitchFamily="34" charset="-122"/>
                <a:ea typeface="微软雅黑" panose="020B0503020204020204" pitchFamily="34" charset="-122"/>
              </a:rPr>
              <a:t>均为</a:t>
            </a:r>
            <a:r>
              <a:rPr lang="zh-CN" altLang="en-US" sz="1600" dirty="0" smtClean="0">
                <a:solidFill>
                  <a:srgbClr val="646464"/>
                </a:solidFill>
                <a:latin typeface="微软雅黑" panose="020B0503020204020204" pitchFamily="34" charset="-122"/>
                <a:ea typeface="微软雅黑" panose="020B0503020204020204" pitchFamily="34" charset="-122"/>
              </a:rPr>
              <a:t>数字</a:t>
            </a:r>
            <a:endParaRPr lang="en-US" altLang="zh-CN" sz="1600" dirty="0" smtClean="0">
              <a:solidFill>
                <a:srgbClr val="646464"/>
              </a:solidFill>
              <a:latin typeface="微软雅黑" panose="020B0503020204020204" pitchFamily="34" charset="-122"/>
              <a:ea typeface="微软雅黑" panose="020B0503020204020204" pitchFamily="34" charset="-122"/>
            </a:endParaRPr>
          </a:p>
          <a:p>
            <a:pPr>
              <a:lnSpc>
                <a:spcPct val="125000"/>
              </a:lnSpc>
            </a:pPr>
            <a:r>
              <a:rPr lang="zh-CN" altLang="en-US" sz="1600" b="1" dirty="0" smtClean="0">
                <a:solidFill>
                  <a:srgbClr val="646464"/>
                </a:solidFill>
                <a:latin typeface="微软雅黑" panose="020B0503020204020204" pitchFamily="34" charset="-122"/>
                <a:ea typeface="微软雅黑" panose="020B0503020204020204" pitchFamily="34" charset="-122"/>
              </a:rPr>
              <a:t>输出：</a:t>
            </a:r>
            <a:endParaRPr lang="en-US" altLang="zh-CN" sz="1600" b="1" dirty="0">
              <a:solidFill>
                <a:srgbClr val="646464"/>
              </a:solidFill>
              <a:latin typeface="微软雅黑" panose="020B0503020204020204" pitchFamily="34" charset="-122"/>
              <a:ea typeface="微软雅黑" panose="020B0503020204020204" pitchFamily="34" charset="-122"/>
            </a:endParaRPr>
          </a:p>
          <a:p>
            <a:pPr>
              <a:lnSpc>
                <a:spcPct val="125000"/>
              </a:lnSpc>
            </a:pPr>
            <a:r>
              <a:rPr lang="zh-CN" altLang="en-US" sz="1600" dirty="0" smtClean="0">
                <a:solidFill>
                  <a:srgbClr val="646464"/>
                </a:solidFill>
                <a:latin typeface="微软雅黑" panose="020B0503020204020204" pitchFamily="34" charset="-122"/>
                <a:ea typeface="微软雅黑" panose="020B0503020204020204" pitchFamily="34" charset="-122"/>
              </a:rPr>
              <a:t>每次</a:t>
            </a:r>
            <a:r>
              <a:rPr lang="zh-CN" altLang="en-US" sz="1600" dirty="0">
                <a:solidFill>
                  <a:srgbClr val="646464"/>
                </a:solidFill>
                <a:latin typeface="微软雅黑" panose="020B0503020204020204" pitchFamily="34" charset="-122"/>
                <a:ea typeface="微软雅黑" panose="020B0503020204020204" pitchFamily="34" charset="-122"/>
              </a:rPr>
              <a:t>操作后的结果（每行一个，实际上只有</a:t>
            </a:r>
            <a:r>
              <a:rPr lang="en-US" altLang="zh-CN" sz="1600" dirty="0">
                <a:solidFill>
                  <a:srgbClr val="646464"/>
                </a:solidFill>
                <a:latin typeface="微软雅黑" panose="020B0503020204020204" pitchFamily="34" charset="-122"/>
                <a:ea typeface="微软雅黑" panose="020B0503020204020204" pitchFamily="34" charset="-122"/>
              </a:rPr>
              <a:t>P</a:t>
            </a:r>
            <a:r>
              <a:rPr lang="zh-CN" altLang="en-US" sz="1600" dirty="0">
                <a:solidFill>
                  <a:srgbClr val="646464"/>
                </a:solidFill>
                <a:latin typeface="微软雅黑" panose="020B0503020204020204" pitchFamily="34" charset="-122"/>
                <a:ea typeface="微软雅黑" panose="020B0503020204020204" pitchFamily="34" charset="-122"/>
              </a:rPr>
              <a:t>对应的才会有输出）</a:t>
            </a:r>
          </a:p>
        </p:txBody>
      </p:sp>
    </p:spTree>
    <p:extLst>
      <p:ext uri="{BB962C8B-B14F-4D97-AF65-F5344CB8AC3E}">
        <p14:creationId xmlns:p14="http://schemas.microsoft.com/office/powerpoint/2010/main" val="804950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840295" cy="338554"/>
          </a:xfrm>
          <a:prstGeom prst="rect">
            <a:avLst/>
          </a:prstGeom>
        </p:spPr>
        <p:txBody>
          <a:bodyPr wrap="none">
            <a:spAutoFit/>
          </a:bodyPr>
          <a:lstStyle/>
          <a:p>
            <a:r>
              <a:rPr lang="en-US" sz="1600" dirty="0" smtClean="0">
                <a:solidFill>
                  <a:srgbClr val="646464"/>
                </a:solidFill>
                <a:latin typeface="Raleway" panose="020B0003030101060003" pitchFamily="34" charset="0"/>
              </a:rPr>
              <a:t>A</a:t>
            </a:r>
            <a:r>
              <a:rPr lang="en-US" altLang="zh-CN" sz="1600" dirty="0" smtClean="0">
                <a:solidFill>
                  <a:srgbClr val="646464"/>
                </a:solidFill>
                <a:latin typeface="Raleway" panose="020B0003030101060003" pitchFamily="34" charset="0"/>
              </a:rPr>
              <a:t>nalysis</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题意分析</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735339" y="1858063"/>
            <a:ext cx="10672844" cy="679801"/>
          </a:xfrm>
          <a:prstGeom prst="rect">
            <a:avLst/>
          </a:prstGeom>
          <a:noFill/>
        </p:spPr>
        <p:txBody>
          <a:bodyPr wrap="square" rtlCol="0">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本题可将长木板视为一个闭区间，那么就转化成了一个区间操作的问题。依据题意，对长木板的两种操作：着色和计算给定范围内颜色数量，分别对应区间更新和区间查询，为线段树的经典操作，故本题可以用线段树很好的解决。</a:t>
            </a:r>
          </a:p>
        </p:txBody>
      </p:sp>
      <p:grpSp>
        <p:nvGrpSpPr>
          <p:cNvPr id="3" name="组合 2"/>
          <p:cNvGrpSpPr/>
          <p:nvPr/>
        </p:nvGrpSpPr>
        <p:grpSpPr>
          <a:xfrm>
            <a:off x="0" y="3480646"/>
            <a:ext cx="12237767" cy="3377354"/>
            <a:chOff x="0" y="3480646"/>
            <a:chExt cx="12237767" cy="3377354"/>
          </a:xfrm>
        </p:grpSpPr>
        <p:grpSp>
          <p:nvGrpSpPr>
            <p:cNvPr id="2" name="组合 1"/>
            <p:cNvGrpSpPr/>
            <p:nvPr/>
          </p:nvGrpSpPr>
          <p:grpSpPr>
            <a:xfrm>
              <a:off x="1104411" y="3480646"/>
              <a:ext cx="10018090" cy="2980382"/>
              <a:chOff x="1186346" y="4218391"/>
              <a:chExt cx="10018090" cy="2980382"/>
            </a:xfrm>
          </p:grpSpPr>
          <p:sp>
            <p:nvSpPr>
              <p:cNvPr id="5" name="Isosceles Triangle 23"/>
              <p:cNvSpPr/>
              <p:nvPr/>
            </p:nvSpPr>
            <p:spPr>
              <a:xfrm flipH="1">
                <a:off x="4679689" y="4218391"/>
                <a:ext cx="2948014" cy="2624631"/>
              </a:xfrm>
              <a:prstGeom prst="triangle">
                <a:avLst/>
              </a:prstGeom>
              <a:solidFill>
                <a:schemeClr val="tx1">
                  <a:lumMod val="65000"/>
                  <a:lumOff val="3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24"/>
              <p:cNvSpPr/>
              <p:nvPr/>
            </p:nvSpPr>
            <p:spPr>
              <a:xfrm flipH="1">
                <a:off x="3387292" y="5319520"/>
                <a:ext cx="2708702" cy="1523502"/>
              </a:xfrm>
              <a:prstGeom prst="triangle">
                <a:avLst>
                  <a:gd name="adj" fmla="val 50210"/>
                </a:avLst>
              </a:prstGeom>
              <a:solidFill>
                <a:srgbClr val="FF6D6D">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25"/>
              <p:cNvSpPr/>
              <p:nvPr/>
            </p:nvSpPr>
            <p:spPr>
              <a:xfrm flipH="1">
                <a:off x="8771685" y="6003722"/>
                <a:ext cx="2432751" cy="839300"/>
              </a:xfrm>
              <a:prstGeom prst="triangle">
                <a:avLst>
                  <a:gd name="adj" fmla="val 50210"/>
                </a:avLst>
              </a:prstGeom>
              <a:solidFill>
                <a:srgbClr val="FF6D6D">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26"/>
              <p:cNvSpPr/>
              <p:nvPr/>
            </p:nvSpPr>
            <p:spPr>
              <a:xfrm flipH="1">
                <a:off x="6241681" y="4915759"/>
                <a:ext cx="2432751" cy="1927263"/>
              </a:xfrm>
              <a:prstGeom prst="triangle">
                <a:avLst>
                  <a:gd name="adj" fmla="val 46305"/>
                </a:avLst>
              </a:prstGeom>
              <a:solidFill>
                <a:srgbClr val="FF6D6D">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27"/>
              <p:cNvSpPr/>
              <p:nvPr/>
            </p:nvSpPr>
            <p:spPr>
              <a:xfrm flipH="1">
                <a:off x="1186346" y="6003722"/>
                <a:ext cx="2432751" cy="839300"/>
              </a:xfrm>
              <a:prstGeom prst="triangle">
                <a:avLst>
                  <a:gd name="adj" fmla="val 50210"/>
                </a:avLst>
              </a:prstGeom>
              <a:solidFill>
                <a:srgbClr val="FF6D6D">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28"/>
              <p:cNvSpPr/>
              <p:nvPr/>
            </p:nvSpPr>
            <p:spPr>
              <a:xfrm flipH="1">
                <a:off x="2378397" y="4915760"/>
                <a:ext cx="2287964" cy="1942240"/>
              </a:xfrm>
              <a:prstGeom prst="triangle">
                <a:avLst>
                  <a:gd name="adj" fmla="val 37543"/>
                </a:avLst>
              </a:prstGeom>
              <a:solidFill>
                <a:schemeClr val="tx1">
                  <a:lumMod val="65000"/>
                  <a:lumOff val="3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30"/>
              <p:cNvSpPr/>
              <p:nvPr/>
            </p:nvSpPr>
            <p:spPr>
              <a:xfrm flipH="1">
                <a:off x="7627703" y="5580777"/>
                <a:ext cx="2287964" cy="1262245"/>
              </a:xfrm>
              <a:prstGeom prst="triangle">
                <a:avLst>
                  <a:gd name="adj" fmla="val 57267"/>
                </a:avLst>
              </a:prstGeom>
              <a:solidFill>
                <a:schemeClr val="tx1">
                  <a:lumMod val="65000"/>
                  <a:lumOff val="3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35"/>
              <p:cNvGrpSpPr/>
              <p:nvPr/>
            </p:nvGrpSpPr>
            <p:grpSpPr>
              <a:xfrm>
                <a:off x="3097949" y="7198773"/>
                <a:ext cx="6194884" cy="0"/>
                <a:chOff x="2968831" y="5133092"/>
                <a:chExt cx="6194884" cy="0"/>
              </a:xfrm>
            </p:grpSpPr>
            <p:cxnSp>
              <p:nvCxnSpPr>
                <p:cNvPr id="15" name="Straight Connector 36"/>
                <p:cNvCxnSpPr/>
                <p:nvPr/>
              </p:nvCxnSpPr>
              <p:spPr>
                <a:xfrm flipH="1">
                  <a:off x="2968831" y="5133092"/>
                  <a:ext cx="1805050" cy="0"/>
                </a:xfrm>
                <a:prstGeom prst="line">
                  <a:avLst/>
                </a:prstGeom>
                <a:ln w="1905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37"/>
                <p:cNvCxnSpPr/>
                <p:nvPr/>
              </p:nvCxnSpPr>
              <p:spPr>
                <a:xfrm flipH="1">
                  <a:off x="7358665" y="5133092"/>
                  <a:ext cx="1805050" cy="0"/>
                </a:xfrm>
                <a:prstGeom prst="line">
                  <a:avLst/>
                </a:prstGeom>
                <a:ln w="1905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17" name="Rectangle 22"/>
            <p:cNvSpPr/>
            <p:nvPr/>
          </p:nvSpPr>
          <p:spPr>
            <a:xfrm>
              <a:off x="0" y="6064056"/>
              <a:ext cx="12237767" cy="793944"/>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34831422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1531188" cy="338554"/>
          </a:xfrm>
          <a:prstGeom prst="rect">
            <a:avLst/>
          </a:prstGeom>
        </p:spPr>
        <p:txBody>
          <a:bodyPr wrap="none">
            <a:spAutoFit/>
          </a:bodyPr>
          <a:lstStyle/>
          <a:p>
            <a:r>
              <a:rPr lang="en-US" sz="1600" dirty="0" smtClean="0">
                <a:solidFill>
                  <a:srgbClr val="646464"/>
                </a:solidFill>
                <a:latin typeface="Raleway" panose="020B0003030101060003" pitchFamily="34" charset="0"/>
              </a:rPr>
              <a:t>A</a:t>
            </a:r>
            <a:r>
              <a:rPr lang="en-US" altLang="zh-CN" sz="1600" dirty="0" smtClean="0">
                <a:solidFill>
                  <a:srgbClr val="646464"/>
                </a:solidFill>
                <a:latin typeface="Raleway" panose="020B0003030101060003" pitchFamily="34" charset="0"/>
              </a:rPr>
              <a:t>lgorithm Design</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 name="TextBox 8"/>
          <p:cNvSpPr txBox="1"/>
          <p:nvPr/>
        </p:nvSpPr>
        <p:spPr>
          <a:xfrm>
            <a:off x="777034" y="1493414"/>
            <a:ext cx="1415772" cy="461665"/>
          </a:xfrm>
          <a:prstGeom prst="rect">
            <a:avLst/>
          </a:prstGeom>
          <a:noFill/>
        </p:spPr>
        <p:txBody>
          <a:bodyPr wrap="none" rtlCol="0">
            <a:spAutoFit/>
          </a:bodyPr>
          <a:lstStyle/>
          <a:p>
            <a:r>
              <a:rPr lang="zh-CN" altLang="en-US" sz="2400" dirty="0" smtClean="0">
                <a:solidFill>
                  <a:srgbClr val="4B4B4B"/>
                </a:solidFill>
                <a:latin typeface="微软雅黑" panose="020B0503020204020204" pitchFamily="34" charset="-122"/>
                <a:ea typeface="微软雅黑" panose="020B0503020204020204" pitchFamily="34" charset="-122"/>
              </a:rPr>
              <a:t>颜色表示</a:t>
            </a:r>
            <a:endParaRPr lang="id-ID" sz="2400" dirty="0">
              <a:solidFill>
                <a:srgbClr val="4B4B4B"/>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77034" y="2093120"/>
            <a:ext cx="10672844" cy="372025"/>
          </a:xfrm>
          <a:prstGeom prst="rect">
            <a:avLst/>
          </a:prstGeom>
          <a:noFill/>
        </p:spPr>
        <p:txBody>
          <a:bodyPr wrap="square" rtlCol="0">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考虑到一共只用</a:t>
            </a:r>
            <a:r>
              <a:rPr lang="en-US" altLang="zh-CN" sz="1600" dirty="0">
                <a:solidFill>
                  <a:srgbClr val="646464"/>
                </a:solidFill>
                <a:latin typeface="微软雅黑" panose="020B0503020204020204" pitchFamily="34" charset="-122"/>
                <a:ea typeface="微软雅黑" panose="020B0503020204020204" pitchFamily="34" charset="-122"/>
              </a:rPr>
              <a:t>30</a:t>
            </a:r>
            <a:r>
              <a:rPr lang="zh-CN" altLang="en-US" sz="1600" dirty="0">
                <a:solidFill>
                  <a:srgbClr val="646464"/>
                </a:solidFill>
                <a:latin typeface="微软雅黑" panose="020B0503020204020204" pitchFamily="34" charset="-122"/>
                <a:ea typeface="微软雅黑" panose="020B0503020204020204" pitchFamily="34" charset="-122"/>
              </a:rPr>
              <a:t>种颜色，那么一个</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zh-CN" altLang="en-US" sz="1600" dirty="0">
                <a:solidFill>
                  <a:srgbClr val="646464"/>
                </a:solidFill>
                <a:latin typeface="微软雅黑" panose="020B0503020204020204" pitchFamily="34" charset="-122"/>
                <a:ea typeface="微软雅黑" panose="020B0503020204020204" pitchFamily="34" charset="-122"/>
              </a:rPr>
              <a:t>类型的数，即</a:t>
            </a:r>
            <a:r>
              <a:rPr lang="en-US" altLang="zh-CN" sz="1600" dirty="0">
                <a:solidFill>
                  <a:srgbClr val="646464"/>
                </a:solidFill>
                <a:latin typeface="微软雅黑" panose="020B0503020204020204" pitchFamily="34" charset="-122"/>
                <a:ea typeface="微软雅黑" panose="020B0503020204020204" pitchFamily="34" charset="-122"/>
              </a:rPr>
              <a:t>32bit</a:t>
            </a:r>
            <a:r>
              <a:rPr lang="zh-CN" altLang="en-US" sz="1600" dirty="0">
                <a:solidFill>
                  <a:srgbClr val="646464"/>
                </a:solidFill>
                <a:latin typeface="微软雅黑" panose="020B0503020204020204" pitchFamily="34" charset="-122"/>
                <a:ea typeface="微软雅黑" panose="020B0503020204020204" pitchFamily="34" charset="-122"/>
              </a:rPr>
              <a:t>即可表示，即一个</a:t>
            </a:r>
            <a:r>
              <a:rPr lang="en-US" altLang="zh-CN" sz="1600" dirty="0">
                <a:solidFill>
                  <a:srgbClr val="646464"/>
                </a:solidFill>
                <a:latin typeface="微软雅黑" panose="020B0503020204020204" pitchFamily="34" charset="-122"/>
                <a:ea typeface="微软雅黑" panose="020B0503020204020204" pitchFamily="34" charset="-122"/>
              </a:rPr>
              <a:t>bit</a:t>
            </a:r>
            <a:r>
              <a:rPr lang="zh-CN" altLang="en-US" sz="1600" dirty="0">
                <a:solidFill>
                  <a:srgbClr val="646464"/>
                </a:solidFill>
                <a:latin typeface="微软雅黑" panose="020B0503020204020204" pitchFamily="34" charset="-122"/>
                <a:ea typeface="微软雅黑" panose="020B0503020204020204" pitchFamily="34" charset="-122"/>
              </a:rPr>
              <a:t>表示一种颜色</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483" y="3034465"/>
            <a:ext cx="5014395" cy="571550"/>
          </a:xfrm>
          <a:prstGeom prst="rect">
            <a:avLst/>
          </a:prstGeom>
          <a:effectLst>
            <a:softEdge rad="31750"/>
          </a:effectLst>
        </p:spPr>
      </p:pic>
      <p:grpSp>
        <p:nvGrpSpPr>
          <p:cNvPr id="11" name="组合 10"/>
          <p:cNvGrpSpPr/>
          <p:nvPr/>
        </p:nvGrpSpPr>
        <p:grpSpPr>
          <a:xfrm>
            <a:off x="877732" y="2801930"/>
            <a:ext cx="4648425" cy="2992583"/>
            <a:chOff x="2865121" y="665018"/>
            <a:chExt cx="4898966" cy="3473355"/>
          </a:xfrm>
        </p:grpSpPr>
        <p:sp>
          <p:nvSpPr>
            <p:cNvPr id="12" name="文本框 11"/>
            <p:cNvSpPr txBox="1"/>
            <p:nvPr/>
          </p:nvSpPr>
          <p:spPr>
            <a:xfrm>
              <a:off x="3640974" y="665018"/>
              <a:ext cx="4123113" cy="369333"/>
            </a:xfrm>
            <a:prstGeom prst="rect">
              <a:avLst/>
            </a:prstGeom>
            <a:solidFill>
              <a:schemeClr val="accent3">
                <a:lumMod val="20000"/>
                <a:lumOff val="80000"/>
              </a:schemeClr>
            </a:solidFill>
          </p:spPr>
          <p:txBody>
            <a:bodyPr wrap="square" rtlCol="0">
              <a:spAutoFit/>
            </a:bodyPr>
            <a:lstStyle/>
            <a:p>
              <a:r>
                <a:rPr lang="en-US" altLang="zh-CN" dirty="0" smtClean="0"/>
                <a:t>000000000000000000000000000000</a:t>
              </a:r>
              <a:r>
                <a:rPr lang="en-US" altLang="zh-CN" dirty="0" smtClean="0">
                  <a:solidFill>
                    <a:srgbClr val="FF0000"/>
                  </a:solidFill>
                </a:rPr>
                <a:t>1</a:t>
              </a:r>
              <a:r>
                <a:rPr lang="en-US" altLang="zh-CN" dirty="0" smtClean="0"/>
                <a:t>0</a:t>
              </a:r>
              <a:endParaRPr lang="zh-CN" altLang="en-US" dirty="0"/>
            </a:p>
          </p:txBody>
        </p:sp>
        <p:sp>
          <p:nvSpPr>
            <p:cNvPr id="13" name="文本框 12"/>
            <p:cNvSpPr txBox="1"/>
            <p:nvPr/>
          </p:nvSpPr>
          <p:spPr>
            <a:xfrm>
              <a:off x="3640974" y="1199804"/>
              <a:ext cx="4123113" cy="369333"/>
            </a:xfrm>
            <a:prstGeom prst="rect">
              <a:avLst/>
            </a:prstGeom>
            <a:solidFill>
              <a:schemeClr val="accent3">
                <a:lumMod val="20000"/>
                <a:lumOff val="80000"/>
              </a:schemeClr>
            </a:solidFill>
          </p:spPr>
          <p:txBody>
            <a:bodyPr wrap="square" rtlCol="0">
              <a:spAutoFit/>
            </a:bodyPr>
            <a:lstStyle/>
            <a:p>
              <a:r>
                <a:rPr lang="en-US" altLang="zh-CN" dirty="0" smtClean="0"/>
                <a:t>00000000000000000000000000000</a:t>
              </a:r>
              <a:r>
                <a:rPr lang="en-US" altLang="zh-CN" dirty="0" smtClean="0">
                  <a:solidFill>
                    <a:srgbClr val="FF0000"/>
                  </a:solidFill>
                </a:rPr>
                <a:t>1</a:t>
              </a:r>
              <a:r>
                <a:rPr lang="en-US" altLang="zh-CN" dirty="0" smtClean="0"/>
                <a:t>00</a:t>
              </a:r>
              <a:endParaRPr lang="zh-CN" altLang="en-US" dirty="0"/>
            </a:p>
          </p:txBody>
        </p:sp>
        <p:sp>
          <p:nvSpPr>
            <p:cNvPr id="14" name="文本框 3"/>
            <p:cNvSpPr txBox="1"/>
            <p:nvPr/>
          </p:nvSpPr>
          <p:spPr>
            <a:xfrm>
              <a:off x="3640974" y="1734590"/>
              <a:ext cx="4123113" cy="369333"/>
            </a:xfrm>
            <a:prstGeom prst="rect">
              <a:avLst/>
            </a:prstGeom>
            <a:solidFill>
              <a:schemeClr val="accent3">
                <a:lumMod val="20000"/>
                <a:lumOff val="8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0000000000000000000000000000</a:t>
              </a:r>
              <a:r>
                <a:rPr lang="en-US" altLang="zh-CN" dirty="0">
                  <a:solidFill>
                    <a:srgbClr val="FF0000"/>
                  </a:solidFill>
                </a:rPr>
                <a:t>1</a:t>
              </a:r>
              <a:r>
                <a:rPr lang="en-US" altLang="zh-CN" dirty="0" smtClean="0"/>
                <a:t>000</a:t>
              </a:r>
              <a:endParaRPr lang="zh-CN" altLang="en-US" dirty="0"/>
            </a:p>
          </p:txBody>
        </p:sp>
        <p:sp>
          <p:nvSpPr>
            <p:cNvPr id="15" name="文本框 3"/>
            <p:cNvSpPr txBox="1"/>
            <p:nvPr/>
          </p:nvSpPr>
          <p:spPr>
            <a:xfrm>
              <a:off x="3640973" y="2269376"/>
              <a:ext cx="4123113" cy="369333"/>
            </a:xfrm>
            <a:prstGeom prst="rect">
              <a:avLst/>
            </a:prstGeom>
            <a:solidFill>
              <a:schemeClr val="accent3">
                <a:lumMod val="20000"/>
                <a:lumOff val="8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000000000000000000000000000</a:t>
              </a:r>
              <a:r>
                <a:rPr lang="en-US" altLang="zh-CN" dirty="0">
                  <a:solidFill>
                    <a:srgbClr val="FF0000"/>
                  </a:solidFill>
                </a:rPr>
                <a:t>1</a:t>
              </a:r>
              <a:r>
                <a:rPr lang="en-US" altLang="zh-CN" dirty="0" smtClean="0"/>
                <a:t>0000</a:t>
              </a:r>
              <a:endParaRPr lang="zh-CN" altLang="en-US" dirty="0"/>
            </a:p>
          </p:txBody>
        </p:sp>
        <p:cxnSp>
          <p:nvCxnSpPr>
            <p:cNvPr id="16" name="直接连接符 15"/>
            <p:cNvCxnSpPr/>
            <p:nvPr/>
          </p:nvCxnSpPr>
          <p:spPr>
            <a:xfrm>
              <a:off x="5702529" y="2759825"/>
              <a:ext cx="0" cy="881150"/>
            </a:xfrm>
            <a:prstGeom prst="line">
              <a:avLst/>
            </a:prstGeom>
            <a:ln w="1016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文本框 3"/>
            <p:cNvSpPr txBox="1"/>
            <p:nvPr/>
          </p:nvSpPr>
          <p:spPr>
            <a:xfrm>
              <a:off x="3640973" y="3767573"/>
              <a:ext cx="4123113" cy="369333"/>
            </a:xfrm>
            <a:prstGeom prst="rect">
              <a:avLst/>
            </a:prstGeom>
            <a:solidFill>
              <a:schemeClr val="accent3">
                <a:lumMod val="20000"/>
                <a:lumOff val="8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0</a:t>
              </a:r>
              <a:r>
                <a:rPr lang="en-US" altLang="zh-CN" dirty="0" smtClean="0">
                  <a:solidFill>
                    <a:srgbClr val="FF0000"/>
                  </a:solidFill>
                </a:rPr>
                <a:t>1</a:t>
              </a:r>
              <a:r>
                <a:rPr lang="en-US" altLang="zh-CN" dirty="0" smtClean="0"/>
                <a:t>000000000000000000000000000000</a:t>
              </a:r>
              <a:endParaRPr lang="zh-CN" altLang="en-US" dirty="0"/>
            </a:p>
          </p:txBody>
        </p:sp>
        <p:sp>
          <p:nvSpPr>
            <p:cNvPr id="18" name="矩形 17"/>
            <p:cNvSpPr/>
            <p:nvPr/>
          </p:nvSpPr>
          <p:spPr>
            <a:xfrm>
              <a:off x="2865121" y="665018"/>
              <a:ext cx="370800" cy="370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865121" y="1196368"/>
              <a:ext cx="370800" cy="370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865121" y="1727718"/>
              <a:ext cx="370800" cy="370800"/>
            </a:xfrm>
            <a:prstGeom prst="rect">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865121" y="2259068"/>
              <a:ext cx="370800" cy="370800"/>
            </a:xfrm>
            <a:prstGeom prst="rect">
              <a:avLst/>
            </a:prstGeom>
            <a:solidFill>
              <a:srgbClr val="FF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65121" y="3767573"/>
              <a:ext cx="370800" cy="370800"/>
            </a:xfrm>
            <a:prstGeom prst="rect">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572499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1531188" cy="338554"/>
          </a:xfrm>
          <a:prstGeom prst="rect">
            <a:avLst/>
          </a:prstGeom>
        </p:spPr>
        <p:txBody>
          <a:bodyPr wrap="none">
            <a:spAutoFit/>
          </a:bodyPr>
          <a:lstStyle/>
          <a:p>
            <a:r>
              <a:rPr lang="en-US" sz="1600" dirty="0" smtClean="0">
                <a:solidFill>
                  <a:srgbClr val="646464"/>
                </a:solidFill>
                <a:latin typeface="Raleway" panose="020B0003030101060003" pitchFamily="34" charset="0"/>
              </a:rPr>
              <a:t>A</a:t>
            </a:r>
            <a:r>
              <a:rPr lang="en-US" altLang="zh-CN" sz="1600" dirty="0" smtClean="0">
                <a:solidFill>
                  <a:srgbClr val="646464"/>
                </a:solidFill>
                <a:latin typeface="Raleway" panose="020B0003030101060003" pitchFamily="34" charset="0"/>
              </a:rPr>
              <a:t>lgorithm Design</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 name="TextBox 8"/>
          <p:cNvSpPr txBox="1"/>
          <p:nvPr/>
        </p:nvSpPr>
        <p:spPr>
          <a:xfrm>
            <a:off x="777034" y="1493414"/>
            <a:ext cx="1415772" cy="461665"/>
          </a:xfrm>
          <a:prstGeom prst="rect">
            <a:avLst/>
          </a:prstGeom>
          <a:noFill/>
        </p:spPr>
        <p:txBody>
          <a:bodyPr wrap="none" rtlCol="0">
            <a:spAutoFit/>
          </a:bodyPr>
          <a:lstStyle/>
          <a:p>
            <a:r>
              <a:rPr lang="zh-CN" altLang="en-US" sz="2400" dirty="0" smtClean="0">
                <a:solidFill>
                  <a:srgbClr val="4B4B4B"/>
                </a:solidFill>
                <a:latin typeface="微软雅黑" panose="020B0503020204020204" pitchFamily="34" charset="-122"/>
                <a:ea typeface="微软雅黑" panose="020B0503020204020204" pitchFamily="34" charset="-122"/>
              </a:rPr>
              <a:t>区间合并</a:t>
            </a:r>
            <a:endParaRPr lang="id-ID" sz="2400" dirty="0">
              <a:solidFill>
                <a:srgbClr val="4B4B4B"/>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77034" y="2093120"/>
            <a:ext cx="10672844" cy="372025"/>
          </a:xfrm>
          <a:prstGeom prst="rect">
            <a:avLst/>
          </a:prstGeom>
          <a:noFill/>
        </p:spPr>
        <p:txBody>
          <a:bodyPr wrap="square" rtlCol="0">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两个表示颜色的</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zh-CN" altLang="en-US" sz="1600" dirty="0">
                <a:solidFill>
                  <a:srgbClr val="646464"/>
                </a:solidFill>
                <a:latin typeface="微软雅黑" panose="020B0503020204020204" pitchFamily="34" charset="-122"/>
                <a:ea typeface="微软雅黑" panose="020B0503020204020204" pitchFamily="34" charset="-122"/>
              </a:rPr>
              <a:t>数进行</a:t>
            </a:r>
            <a:r>
              <a:rPr lang="zh-CN" altLang="en-US" sz="1600" dirty="0" smtClean="0">
                <a:solidFill>
                  <a:srgbClr val="646464"/>
                </a:solidFill>
                <a:latin typeface="微软雅黑" panose="020B0503020204020204" pitchFamily="34" charset="-122"/>
                <a:ea typeface="微软雅黑" panose="020B0503020204020204" pitchFamily="34" charset="-122"/>
              </a:rPr>
              <a:t>或运算实现两个区间的颜色信息的合并</a:t>
            </a:r>
            <a:endParaRPr lang="zh-CN" altLang="en-US" sz="1600" dirty="0">
              <a:solidFill>
                <a:srgbClr val="64646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246" y="2680808"/>
            <a:ext cx="7404327" cy="3310709"/>
          </a:xfrm>
          <a:prstGeom prst="rect">
            <a:avLst/>
          </a:prstGeom>
        </p:spPr>
      </p:pic>
    </p:spTree>
    <p:extLst>
      <p:ext uri="{BB962C8B-B14F-4D97-AF65-F5344CB8AC3E}">
        <p14:creationId xmlns:p14="http://schemas.microsoft.com/office/powerpoint/2010/main" val="26124565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1531188" cy="338554"/>
          </a:xfrm>
          <a:prstGeom prst="rect">
            <a:avLst/>
          </a:prstGeom>
        </p:spPr>
        <p:txBody>
          <a:bodyPr wrap="none">
            <a:spAutoFit/>
          </a:bodyPr>
          <a:lstStyle/>
          <a:p>
            <a:r>
              <a:rPr lang="en-US" sz="1600" dirty="0" smtClean="0">
                <a:solidFill>
                  <a:srgbClr val="646464"/>
                </a:solidFill>
                <a:latin typeface="Raleway" panose="020B0003030101060003" pitchFamily="34" charset="0"/>
              </a:rPr>
              <a:t>A</a:t>
            </a:r>
            <a:r>
              <a:rPr lang="en-US" altLang="zh-CN" sz="1600" dirty="0" smtClean="0">
                <a:solidFill>
                  <a:srgbClr val="646464"/>
                </a:solidFill>
                <a:latin typeface="Raleway" panose="020B0003030101060003" pitchFamily="34" charset="0"/>
              </a:rPr>
              <a:t>lgorithm Design</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 name="TextBox 8"/>
          <p:cNvSpPr txBox="1"/>
          <p:nvPr/>
        </p:nvSpPr>
        <p:spPr>
          <a:xfrm>
            <a:off x="777034" y="1493414"/>
            <a:ext cx="1370888" cy="461665"/>
          </a:xfrm>
          <a:prstGeom prst="rect">
            <a:avLst/>
          </a:prstGeom>
          <a:noFill/>
        </p:spPr>
        <p:txBody>
          <a:bodyPr wrap="none" rtlCol="0">
            <a:spAutoFit/>
          </a:bodyPr>
          <a:lstStyle/>
          <a:p>
            <a:r>
              <a:rPr lang="en-US" sz="2400" dirty="0" smtClean="0">
                <a:solidFill>
                  <a:srgbClr val="4B4B4B"/>
                </a:solidFill>
                <a:latin typeface="微软雅黑" panose="020B0503020204020204" pitchFamily="34" charset="-122"/>
                <a:ea typeface="微软雅黑" panose="020B0503020204020204" pitchFamily="34" charset="-122"/>
              </a:rPr>
              <a:t>Push up</a:t>
            </a:r>
            <a:endParaRPr lang="id-ID" sz="2400" dirty="0">
              <a:solidFill>
                <a:srgbClr val="4B4B4B"/>
              </a:solidFill>
              <a:latin typeface="微软雅黑" panose="020B0503020204020204" pitchFamily="34" charset="-122"/>
              <a:ea typeface="微软雅黑" panose="020B0503020204020204" pitchFamily="34" charset="-122"/>
            </a:endParaRPr>
          </a:p>
        </p:txBody>
      </p:sp>
      <p:sp>
        <p:nvSpPr>
          <p:cNvPr id="7" name="TextBox 8"/>
          <p:cNvSpPr txBox="1"/>
          <p:nvPr/>
        </p:nvSpPr>
        <p:spPr>
          <a:xfrm>
            <a:off x="777034" y="3501436"/>
            <a:ext cx="1810111" cy="461665"/>
          </a:xfrm>
          <a:prstGeom prst="rect">
            <a:avLst/>
          </a:prstGeom>
          <a:noFill/>
        </p:spPr>
        <p:txBody>
          <a:bodyPr wrap="none" rtlCol="0">
            <a:spAutoFit/>
          </a:bodyPr>
          <a:lstStyle/>
          <a:p>
            <a:r>
              <a:rPr lang="en-US" sz="2400" dirty="0" smtClean="0">
                <a:solidFill>
                  <a:srgbClr val="4B4B4B"/>
                </a:solidFill>
                <a:latin typeface="微软雅黑" panose="020B0503020204020204" pitchFamily="34" charset="-122"/>
                <a:ea typeface="微软雅黑" panose="020B0503020204020204" pitchFamily="34" charset="-122"/>
              </a:rPr>
              <a:t>Push down</a:t>
            </a:r>
            <a:endParaRPr lang="id-ID" sz="2400" dirty="0">
              <a:solidFill>
                <a:srgbClr val="4B4B4B"/>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77034" y="2093120"/>
            <a:ext cx="6011392" cy="372025"/>
          </a:xfrm>
          <a:prstGeom prst="rect">
            <a:avLst/>
          </a:prstGeom>
          <a:noFill/>
        </p:spPr>
        <p:txBody>
          <a:bodyPr wrap="square" rtlCol="0">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两个表示颜色的</a:t>
            </a:r>
            <a:r>
              <a:rPr lang="en-US" altLang="zh-CN" sz="1600" dirty="0" err="1">
                <a:solidFill>
                  <a:srgbClr val="646464"/>
                </a:solidFill>
                <a:latin typeface="微软雅黑" panose="020B0503020204020204" pitchFamily="34" charset="-122"/>
                <a:ea typeface="微软雅黑" panose="020B0503020204020204" pitchFamily="34" charset="-122"/>
              </a:rPr>
              <a:t>int</a:t>
            </a:r>
            <a:r>
              <a:rPr lang="zh-CN" altLang="en-US" sz="1600" dirty="0">
                <a:solidFill>
                  <a:srgbClr val="646464"/>
                </a:solidFill>
                <a:latin typeface="微软雅黑" panose="020B0503020204020204" pitchFamily="34" charset="-122"/>
                <a:ea typeface="微软雅黑" panose="020B0503020204020204" pitchFamily="34" charset="-122"/>
              </a:rPr>
              <a:t>数进行</a:t>
            </a:r>
            <a:r>
              <a:rPr lang="zh-CN" altLang="en-US" sz="1600" dirty="0" smtClean="0">
                <a:solidFill>
                  <a:srgbClr val="646464"/>
                </a:solidFill>
                <a:latin typeface="微软雅黑" panose="020B0503020204020204" pitchFamily="34" charset="-122"/>
                <a:ea typeface="微软雅黑" panose="020B0503020204020204" pitchFamily="34" charset="-122"/>
              </a:rPr>
              <a:t>或运算实现两个区间的颜色信息的合并</a:t>
            </a:r>
            <a:endParaRPr lang="zh-CN" altLang="en-US" sz="1600" dirty="0">
              <a:solidFill>
                <a:srgbClr val="646464"/>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026" y="2631271"/>
            <a:ext cx="3740911" cy="702317"/>
          </a:xfrm>
          <a:prstGeom prst="rect">
            <a:avLst/>
          </a:prstGeom>
          <a:effectLst>
            <a:softEdge rad="63500"/>
          </a:effectLst>
        </p:spPr>
      </p:pic>
      <p:sp>
        <p:nvSpPr>
          <p:cNvPr id="11" name="文本框 10"/>
          <p:cNvSpPr txBox="1"/>
          <p:nvPr/>
        </p:nvSpPr>
        <p:spPr>
          <a:xfrm>
            <a:off x="777033" y="4048198"/>
            <a:ext cx="4341619" cy="1631216"/>
          </a:xfrm>
          <a:prstGeom prst="rect">
            <a:avLst/>
          </a:prstGeom>
          <a:noFill/>
        </p:spPr>
        <p:txBody>
          <a:bodyPr wrap="square" rtlCol="0">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对一个区间上色，意味着这个区间的两个子区间都被上了同一种颜色，此时</a:t>
            </a:r>
            <a:r>
              <a:rPr lang="en-US" altLang="zh-CN" sz="1600" dirty="0">
                <a:solidFill>
                  <a:srgbClr val="646464"/>
                </a:solidFill>
                <a:latin typeface="微软雅黑" panose="020B0503020204020204" pitchFamily="34" charset="-122"/>
                <a:ea typeface="微软雅黑" panose="020B0503020204020204" pitchFamily="34" charset="-122"/>
              </a:rPr>
              <a:t>Lazy</a:t>
            </a:r>
            <a:r>
              <a:rPr lang="zh-CN" altLang="en-US" sz="1600" dirty="0">
                <a:solidFill>
                  <a:srgbClr val="646464"/>
                </a:solidFill>
                <a:latin typeface="微软雅黑" panose="020B0503020204020204" pitchFamily="34" charset="-122"/>
                <a:ea typeface="微软雅黑" panose="020B0503020204020204" pitchFamily="34" charset="-122"/>
              </a:rPr>
              <a:t>标记为新上的一种颜色，那么子区间的颜色和</a:t>
            </a:r>
            <a:r>
              <a:rPr lang="en-US" altLang="zh-CN" sz="1600" dirty="0">
                <a:solidFill>
                  <a:srgbClr val="646464"/>
                </a:solidFill>
                <a:latin typeface="微软雅黑" panose="020B0503020204020204" pitchFamily="34" charset="-122"/>
                <a:ea typeface="微软雅黑" panose="020B0503020204020204" pitchFamily="34" charset="-122"/>
              </a:rPr>
              <a:t>Lazy</a:t>
            </a:r>
            <a:r>
              <a:rPr lang="zh-CN" altLang="en-US" sz="1600" dirty="0">
                <a:solidFill>
                  <a:srgbClr val="646464"/>
                </a:solidFill>
                <a:latin typeface="微软雅黑" panose="020B0503020204020204" pitchFamily="34" charset="-122"/>
                <a:ea typeface="微软雅黑" panose="020B0503020204020204" pitchFamily="34" charset="-122"/>
              </a:rPr>
              <a:t>标记的一致，且子区间的</a:t>
            </a:r>
            <a:r>
              <a:rPr lang="en-US" altLang="zh-CN" sz="1600" dirty="0">
                <a:solidFill>
                  <a:srgbClr val="646464"/>
                </a:solidFill>
                <a:latin typeface="微软雅黑" panose="020B0503020204020204" pitchFamily="34" charset="-122"/>
                <a:ea typeface="微软雅黑" panose="020B0503020204020204" pitchFamily="34" charset="-122"/>
              </a:rPr>
              <a:t>Lazy</a:t>
            </a:r>
            <a:r>
              <a:rPr lang="zh-CN" altLang="en-US" sz="1600" dirty="0">
                <a:solidFill>
                  <a:srgbClr val="646464"/>
                </a:solidFill>
                <a:latin typeface="微软雅黑" panose="020B0503020204020204" pitchFamily="34" charset="-122"/>
                <a:ea typeface="微软雅黑" panose="020B0503020204020204" pitchFamily="34" charset="-122"/>
              </a:rPr>
              <a:t>标记和父区间的一致，父区间的</a:t>
            </a:r>
            <a:r>
              <a:rPr lang="en-US" altLang="zh-CN" sz="1600" dirty="0">
                <a:solidFill>
                  <a:srgbClr val="646464"/>
                </a:solidFill>
                <a:latin typeface="微软雅黑" panose="020B0503020204020204" pitchFamily="34" charset="-122"/>
                <a:ea typeface="微软雅黑" panose="020B0503020204020204" pitchFamily="34" charset="-122"/>
              </a:rPr>
              <a:t>Lazy</a:t>
            </a:r>
            <a:r>
              <a:rPr lang="zh-CN" altLang="en-US" sz="1600" dirty="0">
                <a:solidFill>
                  <a:srgbClr val="646464"/>
                </a:solidFill>
                <a:latin typeface="微软雅黑" panose="020B0503020204020204" pitchFamily="34" charset="-122"/>
                <a:ea typeface="微软雅黑" panose="020B0503020204020204" pitchFamily="34" charset="-122"/>
              </a:rPr>
              <a:t>取消。</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847" y="4114514"/>
            <a:ext cx="3899396" cy="1975150"/>
          </a:xfrm>
          <a:prstGeom prst="rect">
            <a:avLst/>
          </a:prstGeom>
          <a:effectLst>
            <a:softEdge rad="63500"/>
          </a:effectLst>
        </p:spPr>
      </p:pic>
    </p:spTree>
    <p:extLst>
      <p:ext uri="{BB962C8B-B14F-4D97-AF65-F5344CB8AC3E}">
        <p14:creationId xmlns:p14="http://schemas.microsoft.com/office/powerpoint/2010/main" val="8147584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P spid="7"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1531188" cy="338554"/>
          </a:xfrm>
          <a:prstGeom prst="rect">
            <a:avLst/>
          </a:prstGeom>
        </p:spPr>
        <p:txBody>
          <a:bodyPr wrap="none">
            <a:spAutoFit/>
          </a:bodyPr>
          <a:lstStyle/>
          <a:p>
            <a:r>
              <a:rPr lang="en-US" sz="1600" dirty="0" smtClean="0">
                <a:solidFill>
                  <a:srgbClr val="646464"/>
                </a:solidFill>
                <a:latin typeface="Raleway" panose="020B0003030101060003" pitchFamily="34" charset="0"/>
              </a:rPr>
              <a:t>A</a:t>
            </a:r>
            <a:r>
              <a:rPr lang="en-US" altLang="zh-CN" sz="1600" dirty="0" smtClean="0">
                <a:solidFill>
                  <a:srgbClr val="646464"/>
                </a:solidFill>
                <a:latin typeface="Raleway" panose="020B0003030101060003" pitchFamily="34" charset="0"/>
              </a:rPr>
              <a:t>lgorithm Design</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 name="TextBox 8"/>
          <p:cNvSpPr txBox="1"/>
          <p:nvPr/>
        </p:nvSpPr>
        <p:spPr>
          <a:xfrm>
            <a:off x="777034" y="1493414"/>
            <a:ext cx="2031325" cy="461665"/>
          </a:xfrm>
          <a:prstGeom prst="rect">
            <a:avLst/>
          </a:prstGeom>
          <a:noFill/>
        </p:spPr>
        <p:txBody>
          <a:bodyPr wrap="none" rtlCol="0">
            <a:spAutoFit/>
          </a:bodyPr>
          <a:lstStyle/>
          <a:p>
            <a:r>
              <a:rPr lang="zh-CN" altLang="en-US" sz="2400" dirty="0" smtClean="0">
                <a:solidFill>
                  <a:srgbClr val="4B4B4B"/>
                </a:solidFill>
                <a:latin typeface="微软雅黑" panose="020B0503020204020204" pitchFamily="34" charset="-122"/>
                <a:ea typeface="微软雅黑" panose="020B0503020204020204" pitchFamily="34" charset="-122"/>
              </a:rPr>
              <a:t>线段树的构建</a:t>
            </a:r>
            <a:endParaRPr lang="id-ID" sz="2400" dirty="0">
              <a:solidFill>
                <a:srgbClr val="4B4B4B"/>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77034" y="2093120"/>
            <a:ext cx="5087053" cy="1015663"/>
          </a:xfrm>
          <a:prstGeom prst="rect">
            <a:avLst/>
          </a:prstGeom>
          <a:noFill/>
        </p:spPr>
        <p:txBody>
          <a:bodyPr wrap="square" rtlCol="0">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线段树的每个节点表示该区间拥有的哪几种</a:t>
            </a:r>
            <a:r>
              <a:rPr lang="zh-CN" altLang="en-US" sz="1600" dirty="0" smtClean="0">
                <a:solidFill>
                  <a:srgbClr val="646464"/>
                </a:solidFill>
                <a:latin typeface="微软雅黑" panose="020B0503020204020204" pitchFamily="34" charset="-122"/>
                <a:ea typeface="微软雅黑" panose="020B0503020204020204" pitchFamily="34" charset="-122"/>
              </a:rPr>
              <a:t>颜色</a:t>
            </a:r>
            <a:endParaRPr lang="en-US" altLang="zh-CN" sz="1600" dirty="0" smtClean="0">
              <a:solidFill>
                <a:srgbClr val="646464"/>
              </a:solidFill>
              <a:latin typeface="微软雅黑" panose="020B0503020204020204" pitchFamily="34" charset="-122"/>
              <a:ea typeface="微软雅黑" panose="020B0503020204020204" pitchFamily="34" charset="-122"/>
            </a:endParaRPr>
          </a:p>
          <a:p>
            <a:pPr>
              <a:lnSpc>
                <a:spcPct val="125000"/>
              </a:lnSpc>
            </a:pPr>
            <a:r>
              <a:rPr lang="zh-CN" altLang="en-US" sz="1600" dirty="0" smtClean="0">
                <a:solidFill>
                  <a:srgbClr val="646464"/>
                </a:solidFill>
                <a:latin typeface="微软雅黑" panose="020B0503020204020204" pitchFamily="34" charset="-122"/>
                <a:ea typeface="微软雅黑" panose="020B0503020204020204" pitchFamily="34" charset="-122"/>
              </a:rPr>
              <a:t>根据</a:t>
            </a:r>
            <a:r>
              <a:rPr lang="zh-CN" altLang="en-US" sz="1600" dirty="0">
                <a:solidFill>
                  <a:srgbClr val="646464"/>
                </a:solidFill>
                <a:latin typeface="微软雅黑" panose="020B0503020204020204" pitchFamily="34" charset="-122"/>
                <a:ea typeface="微软雅黑" panose="020B0503020204020204" pitchFamily="34" charset="-122"/>
              </a:rPr>
              <a:t>题意，初始状态下模板只有一种颜色，在建树的过程中将各个节点的值域初始化为</a:t>
            </a:r>
            <a:r>
              <a:rPr lang="en-US" altLang="zh-CN" sz="1600" dirty="0">
                <a:solidFill>
                  <a:srgbClr val="646464"/>
                </a:solidFill>
                <a:latin typeface="微软雅黑" panose="020B0503020204020204" pitchFamily="34" charset="-122"/>
                <a:ea typeface="微软雅黑" panose="020B0503020204020204" pitchFamily="34" charset="-122"/>
              </a:rPr>
              <a:t>2</a:t>
            </a:r>
            <a:endParaRPr lang="zh-CN" altLang="en-US" sz="1600" dirty="0">
              <a:solidFill>
                <a:srgbClr val="646464"/>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452" y="3437731"/>
            <a:ext cx="5723932" cy="1352930"/>
          </a:xfrm>
          <a:prstGeom prst="rect">
            <a:avLst/>
          </a:prstGeom>
          <a:effectLst>
            <a:softEdge rad="63500"/>
          </a:effectLst>
        </p:spPr>
      </p:pic>
      <p:pic>
        <p:nvPicPr>
          <p:cNvPr id="10" name="图片 9"/>
          <p:cNvPicPr>
            <a:picLocks noChangeAspect="1"/>
          </p:cNvPicPr>
          <p:nvPr/>
        </p:nvPicPr>
        <p:blipFill>
          <a:blip r:embed="rId3"/>
          <a:stretch>
            <a:fillRect/>
          </a:stretch>
        </p:blipFill>
        <p:spPr>
          <a:xfrm>
            <a:off x="7535017" y="421781"/>
            <a:ext cx="3129670" cy="6031900"/>
          </a:xfrm>
          <a:prstGeom prst="rect">
            <a:avLst/>
          </a:prstGeom>
        </p:spPr>
      </p:pic>
    </p:spTree>
    <p:extLst>
      <p:ext uri="{BB962C8B-B14F-4D97-AF65-F5344CB8AC3E}">
        <p14:creationId xmlns:p14="http://schemas.microsoft.com/office/powerpoint/2010/main" val="157810269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2857" y="2908584"/>
            <a:ext cx="1206292" cy="338554"/>
          </a:xfrm>
          <a:prstGeom prst="rect">
            <a:avLst/>
          </a:prstGeom>
        </p:spPr>
        <p:txBody>
          <a:bodyPr wrap="none">
            <a:spAutoFit/>
          </a:bodyPr>
          <a:lstStyle/>
          <a:p>
            <a:pPr algn="ctr"/>
            <a:r>
              <a:rPr lang="en-US" sz="1600" dirty="0" smtClean="0">
                <a:solidFill>
                  <a:srgbClr val="646464"/>
                </a:solidFill>
                <a:latin typeface="Raleway" panose="020B0003030101060003" pitchFamily="34" charset="0"/>
              </a:rPr>
              <a:t>Segment tree</a:t>
            </a:r>
            <a:endParaRPr lang="id-ID" sz="1600" dirty="0">
              <a:solidFill>
                <a:srgbClr val="646464"/>
              </a:solidFill>
              <a:latin typeface="Raleway" panose="020B0003030101060003" pitchFamily="34" charset="0"/>
            </a:endParaRPr>
          </a:p>
        </p:txBody>
      </p:sp>
      <p:sp>
        <p:nvSpPr>
          <p:cNvPr id="3" name="TextBox 2"/>
          <p:cNvSpPr txBox="1"/>
          <p:nvPr/>
        </p:nvSpPr>
        <p:spPr>
          <a:xfrm>
            <a:off x="5080341" y="2077587"/>
            <a:ext cx="2031325" cy="830997"/>
          </a:xfrm>
          <a:prstGeom prst="rect">
            <a:avLst/>
          </a:prstGeom>
          <a:noFill/>
        </p:spPr>
        <p:txBody>
          <a:bodyPr wrap="none" rtlCol="0">
            <a:spAutoFit/>
          </a:bodyPr>
          <a:lstStyle/>
          <a:p>
            <a:pPr algn="ctr"/>
            <a:r>
              <a:rPr lang="zh-CN" altLang="en-US" sz="4800" dirty="0">
                <a:solidFill>
                  <a:srgbClr val="4B4B4B"/>
                </a:solidFill>
                <a:latin typeface="微软雅黑" panose="020B0503020204020204" pitchFamily="34" charset="-122"/>
                <a:ea typeface="微软雅黑" panose="020B0503020204020204" pitchFamily="34" charset="-122"/>
              </a:rPr>
              <a:t>线段</a:t>
            </a:r>
            <a:r>
              <a:rPr lang="zh-CN" altLang="en-US" sz="4800" dirty="0" smtClean="0">
                <a:solidFill>
                  <a:srgbClr val="4B4B4B"/>
                </a:solidFill>
                <a:latin typeface="微软雅黑" panose="020B0503020204020204" pitchFamily="34" charset="-122"/>
                <a:ea typeface="微软雅黑" panose="020B0503020204020204" pitchFamily="34" charset="-122"/>
              </a:rPr>
              <a:t>树</a:t>
            </a:r>
            <a:endParaRPr lang="id-ID" sz="4800" dirty="0">
              <a:solidFill>
                <a:srgbClr val="4B4B4B"/>
              </a:solidFill>
              <a:latin typeface="微软雅黑" panose="020B0503020204020204" pitchFamily="34" charset="-122"/>
              <a:ea typeface="微软雅黑" panose="020B0503020204020204" pitchFamily="34" charset="-122"/>
            </a:endParaRPr>
          </a:p>
        </p:txBody>
      </p:sp>
      <p:grpSp>
        <p:nvGrpSpPr>
          <p:cNvPr id="4" name="Group 3"/>
          <p:cNvGrpSpPr/>
          <p:nvPr/>
        </p:nvGrpSpPr>
        <p:grpSpPr>
          <a:xfrm>
            <a:off x="5709162" y="3553447"/>
            <a:ext cx="773681" cy="67506"/>
            <a:chOff x="5800526" y="4057907"/>
            <a:chExt cx="773681" cy="67506"/>
          </a:xfrm>
        </p:grpSpPr>
        <p:sp>
          <p:nvSpPr>
            <p:cNvPr id="5" name="Oval 4"/>
            <p:cNvSpPr/>
            <p:nvPr userDrawn="1"/>
          </p:nvSpPr>
          <p:spPr>
            <a:xfrm>
              <a:off x="5800526" y="4057907"/>
              <a:ext cx="67506" cy="67506"/>
            </a:xfrm>
            <a:prstGeom prst="ellipse">
              <a:avLst/>
            </a:prstGeom>
            <a:solidFill>
              <a:srgbClr val="FF434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Oval 5"/>
            <p:cNvSpPr/>
            <p:nvPr userDrawn="1"/>
          </p:nvSpPr>
          <p:spPr>
            <a:xfrm>
              <a:off x="5879481" y="4057907"/>
              <a:ext cx="67506" cy="67506"/>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6"/>
            <p:cNvSpPr/>
            <p:nvPr userDrawn="1"/>
          </p:nvSpPr>
          <p:spPr>
            <a:xfrm>
              <a:off x="5958437" y="4057907"/>
              <a:ext cx="67506" cy="67506"/>
            </a:xfrm>
            <a:prstGeom prst="ellipse">
              <a:avLst/>
            </a:prstGeom>
            <a:solidFill>
              <a:srgbClr val="FF434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userDrawn="1"/>
          </p:nvSpPr>
          <p:spPr>
            <a:xfrm>
              <a:off x="6037392" y="4057907"/>
              <a:ext cx="67506" cy="67506"/>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userDrawn="1"/>
          </p:nvSpPr>
          <p:spPr>
            <a:xfrm>
              <a:off x="6116347" y="4057907"/>
              <a:ext cx="67506" cy="67506"/>
            </a:xfrm>
            <a:prstGeom prst="ellipse">
              <a:avLst/>
            </a:prstGeom>
            <a:solidFill>
              <a:srgbClr val="FF434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6190880" y="4057907"/>
              <a:ext cx="67506" cy="67506"/>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6269835" y="4057907"/>
              <a:ext cx="67506" cy="67506"/>
            </a:xfrm>
            <a:prstGeom prst="ellipse">
              <a:avLst/>
            </a:prstGeom>
            <a:solidFill>
              <a:srgbClr val="FF43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p:cNvSpPr/>
            <p:nvPr/>
          </p:nvSpPr>
          <p:spPr>
            <a:xfrm>
              <a:off x="6348791" y="4057907"/>
              <a:ext cx="67506" cy="67506"/>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p:cNvSpPr/>
            <p:nvPr/>
          </p:nvSpPr>
          <p:spPr>
            <a:xfrm>
              <a:off x="6427746" y="4057907"/>
              <a:ext cx="67506" cy="67506"/>
            </a:xfrm>
            <a:prstGeom prst="ellipse">
              <a:avLst/>
            </a:prstGeom>
            <a:solidFill>
              <a:srgbClr val="FF434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p:cNvSpPr/>
            <p:nvPr/>
          </p:nvSpPr>
          <p:spPr>
            <a:xfrm>
              <a:off x="6506701" y="4057907"/>
              <a:ext cx="67506" cy="67506"/>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25672101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1531188" cy="338554"/>
          </a:xfrm>
          <a:prstGeom prst="rect">
            <a:avLst/>
          </a:prstGeom>
        </p:spPr>
        <p:txBody>
          <a:bodyPr wrap="none">
            <a:spAutoFit/>
          </a:bodyPr>
          <a:lstStyle/>
          <a:p>
            <a:r>
              <a:rPr lang="en-US" sz="1600" dirty="0" smtClean="0">
                <a:solidFill>
                  <a:srgbClr val="646464"/>
                </a:solidFill>
                <a:latin typeface="Raleway" panose="020B0003030101060003" pitchFamily="34" charset="0"/>
              </a:rPr>
              <a:t>A</a:t>
            </a:r>
            <a:r>
              <a:rPr lang="en-US" altLang="zh-CN" sz="1600" dirty="0" smtClean="0">
                <a:solidFill>
                  <a:srgbClr val="646464"/>
                </a:solidFill>
                <a:latin typeface="Raleway" panose="020B0003030101060003" pitchFamily="34" charset="0"/>
              </a:rPr>
              <a:t>lgorithm Design</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 name="TextBox 8"/>
          <p:cNvSpPr txBox="1"/>
          <p:nvPr/>
        </p:nvSpPr>
        <p:spPr>
          <a:xfrm>
            <a:off x="777034" y="1493414"/>
            <a:ext cx="1415772" cy="461665"/>
          </a:xfrm>
          <a:prstGeom prst="rect">
            <a:avLst/>
          </a:prstGeom>
          <a:noFill/>
        </p:spPr>
        <p:txBody>
          <a:bodyPr wrap="none" rtlCol="0">
            <a:spAutoFit/>
          </a:bodyPr>
          <a:lstStyle/>
          <a:p>
            <a:r>
              <a:rPr lang="zh-CN" altLang="en-US" sz="2400" dirty="0" smtClean="0">
                <a:solidFill>
                  <a:srgbClr val="4B4B4B"/>
                </a:solidFill>
                <a:latin typeface="微软雅黑" panose="020B0503020204020204" pitchFamily="34" charset="-122"/>
                <a:ea typeface="微软雅黑" panose="020B0503020204020204" pitchFamily="34" charset="-122"/>
              </a:rPr>
              <a:t>区间更新</a:t>
            </a:r>
            <a:endParaRPr lang="id-ID" sz="2400" dirty="0">
              <a:solidFill>
                <a:srgbClr val="4B4B4B"/>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77034" y="2093120"/>
            <a:ext cx="4629853" cy="679801"/>
          </a:xfrm>
          <a:prstGeom prst="rect">
            <a:avLst/>
          </a:prstGeom>
          <a:noFill/>
        </p:spPr>
        <p:txBody>
          <a:bodyPr wrap="square" rtlCol="0">
            <a:spAutoFit/>
          </a:bodyPr>
          <a:lstStyle/>
          <a:p>
            <a:pPr>
              <a:lnSpc>
                <a:spcPct val="125000"/>
              </a:lnSpc>
            </a:pPr>
            <a:r>
              <a:rPr lang="en-US" altLang="zh-CN" sz="1600" dirty="0" smtClean="0">
                <a:solidFill>
                  <a:srgbClr val="646464"/>
                </a:solidFill>
                <a:latin typeface="微软雅黑" panose="020B0503020204020204" pitchFamily="34" charset="-122"/>
                <a:ea typeface="微软雅黑" panose="020B0503020204020204" pitchFamily="34" charset="-122"/>
              </a:rPr>
              <a:t>delta</a:t>
            </a:r>
            <a:r>
              <a:rPr lang="zh-CN" altLang="en-US" sz="1600" dirty="0">
                <a:solidFill>
                  <a:srgbClr val="646464"/>
                </a:solidFill>
                <a:latin typeface="微软雅黑" panose="020B0503020204020204" pitchFamily="34" charset="-122"/>
                <a:ea typeface="微软雅黑" panose="020B0503020204020204" pitchFamily="34" charset="-122"/>
              </a:rPr>
              <a:t>即为要为区间</a:t>
            </a:r>
            <a:r>
              <a:rPr lang="en-US" altLang="zh-CN" sz="1600" dirty="0">
                <a:solidFill>
                  <a:srgbClr val="646464"/>
                </a:solidFill>
                <a:latin typeface="微软雅黑" panose="020B0503020204020204" pitchFamily="34" charset="-122"/>
                <a:ea typeface="微软雅黑" panose="020B0503020204020204" pitchFamily="34" charset="-122"/>
              </a:rPr>
              <a:t>[left, right]</a:t>
            </a:r>
            <a:r>
              <a:rPr lang="zh-CN" altLang="en-US" sz="1600" dirty="0">
                <a:solidFill>
                  <a:srgbClr val="646464"/>
                </a:solidFill>
                <a:latin typeface="微软雅黑" panose="020B0503020204020204" pitchFamily="34" charset="-122"/>
                <a:ea typeface="微软雅黑" panose="020B0503020204020204" pitchFamily="34" charset="-122"/>
              </a:rPr>
              <a:t>上的颜色，将找到的区间颜色更改为</a:t>
            </a:r>
            <a:r>
              <a:rPr lang="en-US" altLang="zh-CN" sz="1600" dirty="0">
                <a:solidFill>
                  <a:srgbClr val="646464"/>
                </a:solidFill>
                <a:latin typeface="微软雅黑" panose="020B0503020204020204" pitchFamily="34" charset="-122"/>
                <a:ea typeface="微软雅黑" panose="020B0503020204020204" pitchFamily="34" charset="-122"/>
              </a:rPr>
              <a:t>delta</a:t>
            </a:r>
            <a:r>
              <a:rPr lang="zh-CN" altLang="en-US" sz="1600" dirty="0">
                <a:solidFill>
                  <a:srgbClr val="646464"/>
                </a:solidFill>
                <a:latin typeface="微软雅黑" panose="020B0503020204020204" pitchFamily="34" charset="-122"/>
                <a:ea typeface="微软雅黑" panose="020B0503020204020204" pitchFamily="34" charset="-122"/>
              </a:rPr>
              <a:t>并打上</a:t>
            </a:r>
            <a:r>
              <a:rPr lang="en-US" altLang="zh-CN" sz="1600" dirty="0">
                <a:solidFill>
                  <a:srgbClr val="646464"/>
                </a:solidFill>
                <a:latin typeface="微软雅黑" panose="020B0503020204020204" pitchFamily="34" charset="-122"/>
                <a:ea typeface="微软雅黑" panose="020B0503020204020204" pitchFamily="34" charset="-122"/>
              </a:rPr>
              <a:t>Lazy</a:t>
            </a:r>
            <a:r>
              <a:rPr lang="zh-CN" altLang="en-US" sz="1600" dirty="0">
                <a:solidFill>
                  <a:srgbClr val="646464"/>
                </a:solidFill>
                <a:latin typeface="微软雅黑" panose="020B0503020204020204" pitchFamily="34" charset="-122"/>
                <a:ea typeface="微软雅黑" panose="020B0503020204020204" pitchFamily="34" charset="-122"/>
              </a:rPr>
              <a:t>标记。</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35" y="3163386"/>
            <a:ext cx="6251926" cy="2351642"/>
          </a:xfrm>
          <a:prstGeom prst="rect">
            <a:avLst/>
          </a:prstGeom>
          <a:effectLst>
            <a:softEdge rad="63500"/>
          </a:effectLst>
        </p:spPr>
      </p:pic>
      <p:pic>
        <p:nvPicPr>
          <p:cNvPr id="10" name="图片 9"/>
          <p:cNvPicPr>
            <a:picLocks noChangeAspect="1"/>
          </p:cNvPicPr>
          <p:nvPr/>
        </p:nvPicPr>
        <p:blipFill>
          <a:blip r:embed="rId3"/>
          <a:stretch>
            <a:fillRect/>
          </a:stretch>
        </p:blipFill>
        <p:spPr>
          <a:xfrm>
            <a:off x="7403286" y="375142"/>
            <a:ext cx="3708661" cy="6127601"/>
          </a:xfrm>
          <a:prstGeom prst="rect">
            <a:avLst/>
          </a:prstGeom>
        </p:spPr>
      </p:pic>
    </p:spTree>
    <p:extLst>
      <p:ext uri="{BB962C8B-B14F-4D97-AF65-F5344CB8AC3E}">
        <p14:creationId xmlns:p14="http://schemas.microsoft.com/office/powerpoint/2010/main" val="1638322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1531188" cy="338554"/>
          </a:xfrm>
          <a:prstGeom prst="rect">
            <a:avLst/>
          </a:prstGeom>
        </p:spPr>
        <p:txBody>
          <a:bodyPr wrap="none">
            <a:spAutoFit/>
          </a:bodyPr>
          <a:lstStyle/>
          <a:p>
            <a:r>
              <a:rPr lang="en-US" sz="1600" dirty="0" smtClean="0">
                <a:solidFill>
                  <a:srgbClr val="646464"/>
                </a:solidFill>
                <a:latin typeface="Raleway" panose="020B0003030101060003" pitchFamily="34" charset="0"/>
              </a:rPr>
              <a:t>A</a:t>
            </a:r>
            <a:r>
              <a:rPr lang="en-US" altLang="zh-CN" sz="1600" dirty="0" smtClean="0">
                <a:solidFill>
                  <a:srgbClr val="646464"/>
                </a:solidFill>
                <a:latin typeface="Raleway" panose="020B0003030101060003" pitchFamily="34" charset="0"/>
              </a:rPr>
              <a:t>lgorithm Design</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 name="TextBox 8"/>
          <p:cNvSpPr txBox="1"/>
          <p:nvPr/>
        </p:nvSpPr>
        <p:spPr>
          <a:xfrm>
            <a:off x="777034" y="1493414"/>
            <a:ext cx="1415772" cy="461665"/>
          </a:xfrm>
          <a:prstGeom prst="rect">
            <a:avLst/>
          </a:prstGeom>
          <a:noFill/>
        </p:spPr>
        <p:txBody>
          <a:bodyPr wrap="none" rtlCol="0">
            <a:spAutoFit/>
          </a:bodyPr>
          <a:lstStyle/>
          <a:p>
            <a:r>
              <a:rPr lang="zh-CN" altLang="en-US" sz="2400" dirty="0" smtClean="0">
                <a:solidFill>
                  <a:srgbClr val="4B4B4B"/>
                </a:solidFill>
                <a:latin typeface="微软雅黑" panose="020B0503020204020204" pitchFamily="34" charset="-122"/>
                <a:ea typeface="微软雅黑" panose="020B0503020204020204" pitchFamily="34" charset="-122"/>
              </a:rPr>
              <a:t>区间查询</a:t>
            </a:r>
            <a:endParaRPr lang="id-ID" sz="2400" dirty="0">
              <a:solidFill>
                <a:srgbClr val="4B4B4B"/>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77034" y="2093120"/>
            <a:ext cx="5077114" cy="1015663"/>
          </a:xfrm>
          <a:prstGeom prst="rect">
            <a:avLst/>
          </a:prstGeom>
          <a:noFill/>
        </p:spPr>
        <p:txBody>
          <a:bodyPr wrap="square" rtlCol="0">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若直接找到符合要求的区间，返回该区间的值，否则将其分割为处在线段树当中的两个子区间进行查找，将两个子区间的颜色合并，即可得到需要的区间的颜色信息。</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44" y="3624511"/>
            <a:ext cx="6375003" cy="1712802"/>
          </a:xfrm>
          <a:prstGeom prst="rect">
            <a:avLst/>
          </a:prstGeom>
          <a:effectLst>
            <a:softEdge rad="63500"/>
          </a:effectLst>
        </p:spPr>
      </p:pic>
      <p:pic>
        <p:nvPicPr>
          <p:cNvPr id="10" name="图片 9"/>
          <p:cNvPicPr>
            <a:picLocks noChangeAspect="1"/>
          </p:cNvPicPr>
          <p:nvPr/>
        </p:nvPicPr>
        <p:blipFill>
          <a:blip r:embed="rId3"/>
          <a:stretch>
            <a:fillRect/>
          </a:stretch>
        </p:blipFill>
        <p:spPr>
          <a:xfrm>
            <a:off x="7663908" y="500139"/>
            <a:ext cx="3507674" cy="5769031"/>
          </a:xfrm>
          <a:prstGeom prst="rect">
            <a:avLst/>
          </a:prstGeom>
        </p:spPr>
      </p:pic>
    </p:spTree>
    <p:extLst>
      <p:ext uri="{BB962C8B-B14F-4D97-AF65-F5344CB8AC3E}">
        <p14:creationId xmlns:p14="http://schemas.microsoft.com/office/powerpoint/2010/main" val="4647587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1531188" cy="338554"/>
          </a:xfrm>
          <a:prstGeom prst="rect">
            <a:avLst/>
          </a:prstGeom>
        </p:spPr>
        <p:txBody>
          <a:bodyPr wrap="none">
            <a:spAutoFit/>
          </a:bodyPr>
          <a:lstStyle/>
          <a:p>
            <a:r>
              <a:rPr lang="en-US" sz="1600" dirty="0" smtClean="0">
                <a:solidFill>
                  <a:srgbClr val="646464"/>
                </a:solidFill>
                <a:latin typeface="Raleway" panose="020B0003030101060003" pitchFamily="34" charset="0"/>
              </a:rPr>
              <a:t>A</a:t>
            </a:r>
            <a:r>
              <a:rPr lang="en-US" altLang="zh-CN" sz="1600" dirty="0" smtClean="0">
                <a:solidFill>
                  <a:srgbClr val="646464"/>
                </a:solidFill>
                <a:latin typeface="Raleway" panose="020B0003030101060003" pitchFamily="34" charset="0"/>
              </a:rPr>
              <a:t>lgorithm Design</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 name="TextBox 8"/>
          <p:cNvSpPr txBox="1"/>
          <p:nvPr/>
        </p:nvSpPr>
        <p:spPr>
          <a:xfrm>
            <a:off x="777034" y="1493414"/>
            <a:ext cx="1107996" cy="461665"/>
          </a:xfrm>
          <a:prstGeom prst="rect">
            <a:avLst/>
          </a:prstGeom>
          <a:noFill/>
        </p:spPr>
        <p:txBody>
          <a:bodyPr wrap="none" rtlCol="0">
            <a:spAutoFit/>
          </a:bodyPr>
          <a:lstStyle/>
          <a:p>
            <a:r>
              <a:rPr lang="zh-CN" altLang="en-US" sz="2400" dirty="0" smtClean="0">
                <a:solidFill>
                  <a:srgbClr val="4B4B4B"/>
                </a:solidFill>
                <a:latin typeface="微软雅黑" panose="020B0503020204020204" pitchFamily="34" charset="-122"/>
                <a:ea typeface="微软雅黑" panose="020B0503020204020204" pitchFamily="34" charset="-122"/>
              </a:rPr>
              <a:t>主函数</a:t>
            </a:r>
            <a:endParaRPr lang="id-ID" sz="2400" dirty="0">
              <a:solidFill>
                <a:srgbClr val="4B4B4B"/>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77034" y="2093120"/>
            <a:ext cx="5077114" cy="1015663"/>
          </a:xfrm>
          <a:prstGeom prst="rect">
            <a:avLst/>
          </a:prstGeom>
          <a:noFill/>
        </p:spPr>
        <p:txBody>
          <a:bodyPr wrap="square" rtlCol="0">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根据输入依次对线段树进行修改、查询等操作，要注意左区间端点应该不大于右区间端点。通过统计某一区间的值中</a:t>
            </a:r>
            <a:r>
              <a:rPr lang="en-US" altLang="zh-CN" sz="1600" dirty="0">
                <a:solidFill>
                  <a:srgbClr val="646464"/>
                </a:solidFill>
                <a:latin typeface="微软雅黑" panose="020B0503020204020204" pitchFamily="34" charset="-122"/>
                <a:ea typeface="微软雅黑" panose="020B0503020204020204" pitchFamily="34" charset="-122"/>
              </a:rPr>
              <a:t>1</a:t>
            </a:r>
            <a:r>
              <a:rPr lang="zh-CN" altLang="en-US" sz="1600" dirty="0">
                <a:solidFill>
                  <a:srgbClr val="646464"/>
                </a:solidFill>
                <a:latin typeface="微软雅黑" panose="020B0503020204020204" pitchFamily="34" charset="-122"/>
                <a:ea typeface="微软雅黑" panose="020B0503020204020204" pitchFamily="34" charset="-122"/>
              </a:rPr>
              <a:t>的个数即可得出该区间的颜色数量。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104" y="2015685"/>
            <a:ext cx="5636160" cy="4546984"/>
          </a:xfrm>
          <a:prstGeom prst="rect">
            <a:avLst/>
          </a:prstGeom>
          <a:effectLst>
            <a:softEdge rad="63500"/>
          </a:effectLst>
        </p:spPr>
      </p:pic>
      <p:pic>
        <p:nvPicPr>
          <p:cNvPr id="11" name="图片 10"/>
          <p:cNvPicPr>
            <a:picLocks noChangeAspect="1"/>
          </p:cNvPicPr>
          <p:nvPr/>
        </p:nvPicPr>
        <p:blipFill>
          <a:blip r:embed="rId3"/>
          <a:stretch>
            <a:fillRect/>
          </a:stretch>
        </p:blipFill>
        <p:spPr>
          <a:xfrm>
            <a:off x="8444153" y="412707"/>
            <a:ext cx="2379562" cy="6209385"/>
          </a:xfrm>
          <a:prstGeom prst="rect">
            <a:avLst/>
          </a:prstGeom>
        </p:spPr>
      </p:pic>
    </p:spTree>
    <p:extLst>
      <p:ext uri="{BB962C8B-B14F-4D97-AF65-F5344CB8AC3E}">
        <p14:creationId xmlns:p14="http://schemas.microsoft.com/office/powerpoint/2010/main" val="81964809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P spid="6" grpId="0"/>
      <p:bldP spid="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485005" cy="338554"/>
          </a:xfrm>
          <a:prstGeom prst="rect">
            <a:avLst/>
          </a:prstGeom>
        </p:spPr>
        <p:txBody>
          <a:bodyPr wrap="none">
            <a:spAutoFit/>
          </a:bodyPr>
          <a:lstStyle/>
          <a:p>
            <a:r>
              <a:rPr lang="en-US" sz="1600" dirty="0" smtClean="0">
                <a:solidFill>
                  <a:srgbClr val="646464"/>
                </a:solidFill>
                <a:latin typeface="Raleway" panose="020B0003030101060003" pitchFamily="34" charset="0"/>
              </a:rPr>
              <a:t>T</a:t>
            </a:r>
            <a:r>
              <a:rPr lang="en-US" altLang="zh-CN" sz="1600" dirty="0" smtClean="0">
                <a:solidFill>
                  <a:srgbClr val="646464"/>
                </a:solidFill>
                <a:latin typeface="Raleway" panose="020B0003030101060003" pitchFamily="34" charset="0"/>
              </a:rPr>
              <a:t>est</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程序测试</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5" name="TextBox 8"/>
          <p:cNvSpPr txBox="1"/>
          <p:nvPr/>
        </p:nvSpPr>
        <p:spPr>
          <a:xfrm>
            <a:off x="777034" y="1493414"/>
            <a:ext cx="1415772" cy="461665"/>
          </a:xfrm>
          <a:prstGeom prst="rect">
            <a:avLst/>
          </a:prstGeom>
          <a:noFill/>
        </p:spPr>
        <p:txBody>
          <a:bodyPr wrap="none" rtlCol="0">
            <a:spAutoFit/>
          </a:bodyPr>
          <a:lstStyle/>
          <a:p>
            <a:r>
              <a:rPr lang="zh-CN" altLang="en-US" sz="2400" dirty="0" smtClean="0">
                <a:solidFill>
                  <a:srgbClr val="4B4B4B"/>
                </a:solidFill>
                <a:latin typeface="微软雅黑" panose="020B0503020204020204" pitchFamily="34" charset="-122"/>
                <a:ea typeface="微软雅黑" panose="020B0503020204020204" pitchFamily="34" charset="-122"/>
              </a:rPr>
              <a:t>测试数据</a:t>
            </a:r>
            <a:endParaRPr lang="id-ID" sz="2400" dirty="0">
              <a:solidFill>
                <a:srgbClr val="4B4B4B"/>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77034" y="2093120"/>
            <a:ext cx="1415772" cy="2862322"/>
          </a:xfrm>
          <a:prstGeom prst="rect">
            <a:avLst/>
          </a:prstGeom>
          <a:noFill/>
        </p:spPr>
        <p:txBody>
          <a:bodyPr wrap="square" rtlCol="0">
            <a:spAutoFit/>
          </a:bodyPr>
          <a:lstStyle/>
          <a:p>
            <a:pPr>
              <a:lnSpc>
                <a:spcPct val="125000"/>
              </a:lnSpc>
            </a:pPr>
            <a:r>
              <a:rPr lang="en-US" altLang="zh-CN" sz="1600" b="1" dirty="0" smtClean="0">
                <a:solidFill>
                  <a:srgbClr val="646464"/>
                </a:solidFill>
                <a:latin typeface="微软雅黑" panose="020B0503020204020204" pitchFamily="34" charset="-122"/>
                <a:ea typeface="微软雅黑" panose="020B0503020204020204" pitchFamily="34" charset="-122"/>
              </a:rPr>
              <a:t>Input:</a:t>
            </a:r>
          </a:p>
          <a:p>
            <a:pPr lvl="1">
              <a:lnSpc>
                <a:spcPct val="125000"/>
              </a:lnSpc>
            </a:pPr>
            <a:r>
              <a:rPr lang="en-US" altLang="zh-CN" sz="1600" dirty="0" smtClean="0">
                <a:solidFill>
                  <a:srgbClr val="646464"/>
                </a:solidFill>
                <a:latin typeface="微软雅黑" panose="020B0503020204020204" pitchFamily="34" charset="-122"/>
                <a:ea typeface="微软雅黑" panose="020B0503020204020204" pitchFamily="34" charset="-122"/>
              </a:rPr>
              <a:t>2 </a:t>
            </a:r>
            <a:r>
              <a:rPr lang="en-US" altLang="zh-CN" sz="1600" dirty="0">
                <a:solidFill>
                  <a:srgbClr val="646464"/>
                </a:solidFill>
                <a:latin typeface="微软雅黑" panose="020B0503020204020204" pitchFamily="34" charset="-122"/>
                <a:ea typeface="微软雅黑" panose="020B0503020204020204" pitchFamily="34" charset="-122"/>
              </a:rPr>
              <a:t>2 4</a:t>
            </a:r>
          </a:p>
          <a:p>
            <a:pPr lvl="1">
              <a:lnSpc>
                <a:spcPct val="125000"/>
              </a:lnSpc>
            </a:pPr>
            <a:r>
              <a:rPr lang="en-US" altLang="zh-CN" sz="1600" dirty="0">
                <a:solidFill>
                  <a:srgbClr val="646464"/>
                </a:solidFill>
                <a:latin typeface="微软雅黑" panose="020B0503020204020204" pitchFamily="34" charset="-122"/>
                <a:ea typeface="微软雅黑" panose="020B0503020204020204" pitchFamily="34" charset="-122"/>
              </a:rPr>
              <a:t>C 1 1 2</a:t>
            </a:r>
          </a:p>
          <a:p>
            <a:pPr lvl="1">
              <a:lnSpc>
                <a:spcPct val="125000"/>
              </a:lnSpc>
            </a:pPr>
            <a:r>
              <a:rPr lang="en-US" altLang="zh-CN" sz="1600" dirty="0">
                <a:solidFill>
                  <a:srgbClr val="646464"/>
                </a:solidFill>
                <a:latin typeface="微软雅黑" panose="020B0503020204020204" pitchFamily="34" charset="-122"/>
                <a:ea typeface="微软雅黑" panose="020B0503020204020204" pitchFamily="34" charset="-122"/>
              </a:rPr>
              <a:t>P 1 2</a:t>
            </a:r>
          </a:p>
          <a:p>
            <a:pPr lvl="1">
              <a:lnSpc>
                <a:spcPct val="125000"/>
              </a:lnSpc>
            </a:pPr>
            <a:r>
              <a:rPr lang="en-US" altLang="zh-CN" sz="1600" dirty="0">
                <a:solidFill>
                  <a:srgbClr val="646464"/>
                </a:solidFill>
                <a:latin typeface="微软雅黑" panose="020B0503020204020204" pitchFamily="34" charset="-122"/>
                <a:ea typeface="微软雅黑" panose="020B0503020204020204" pitchFamily="34" charset="-122"/>
              </a:rPr>
              <a:t>C 2 2 2</a:t>
            </a:r>
          </a:p>
          <a:p>
            <a:pPr lvl="1">
              <a:lnSpc>
                <a:spcPct val="125000"/>
              </a:lnSpc>
            </a:pPr>
            <a:r>
              <a:rPr lang="en-US" altLang="zh-CN" sz="1600" dirty="0">
                <a:solidFill>
                  <a:srgbClr val="646464"/>
                </a:solidFill>
                <a:latin typeface="微软雅黑" panose="020B0503020204020204" pitchFamily="34" charset="-122"/>
                <a:ea typeface="微软雅黑" panose="020B0503020204020204" pitchFamily="34" charset="-122"/>
              </a:rPr>
              <a:t>P 1 </a:t>
            </a:r>
            <a:r>
              <a:rPr lang="en-US" altLang="zh-CN" sz="1600" dirty="0" smtClean="0">
                <a:solidFill>
                  <a:srgbClr val="646464"/>
                </a:solidFill>
                <a:latin typeface="微软雅黑" panose="020B0503020204020204" pitchFamily="34" charset="-122"/>
                <a:ea typeface="微软雅黑" panose="020B0503020204020204" pitchFamily="34" charset="-122"/>
              </a:rPr>
              <a:t>2</a:t>
            </a:r>
            <a:endParaRPr lang="en-US" altLang="zh-CN" sz="1600" dirty="0">
              <a:solidFill>
                <a:srgbClr val="646464"/>
              </a:solidFill>
              <a:latin typeface="微软雅黑" panose="020B0503020204020204" pitchFamily="34" charset="-122"/>
              <a:ea typeface="微软雅黑" panose="020B0503020204020204" pitchFamily="34" charset="-122"/>
            </a:endParaRPr>
          </a:p>
          <a:p>
            <a:pPr>
              <a:lnSpc>
                <a:spcPct val="125000"/>
              </a:lnSpc>
            </a:pPr>
            <a:r>
              <a:rPr lang="en-US" altLang="zh-CN" sz="1600" b="1" dirty="0" smtClean="0">
                <a:solidFill>
                  <a:srgbClr val="646464"/>
                </a:solidFill>
                <a:latin typeface="微软雅黑" panose="020B0503020204020204" pitchFamily="34" charset="-122"/>
                <a:ea typeface="微软雅黑" panose="020B0503020204020204" pitchFamily="34" charset="-122"/>
              </a:rPr>
              <a:t>Output:</a:t>
            </a:r>
          </a:p>
          <a:p>
            <a:pPr lvl="1">
              <a:lnSpc>
                <a:spcPct val="125000"/>
              </a:lnSpc>
            </a:pPr>
            <a:r>
              <a:rPr lang="en-US" altLang="zh-CN" sz="1600" dirty="0">
                <a:solidFill>
                  <a:srgbClr val="646464"/>
                </a:solidFill>
                <a:latin typeface="微软雅黑" panose="020B0503020204020204" pitchFamily="34" charset="-122"/>
                <a:ea typeface="微软雅黑" panose="020B0503020204020204" pitchFamily="34" charset="-122"/>
              </a:rPr>
              <a:t>2</a:t>
            </a:r>
          </a:p>
          <a:p>
            <a:pPr lvl="1">
              <a:lnSpc>
                <a:spcPct val="125000"/>
              </a:lnSpc>
            </a:pPr>
            <a:r>
              <a:rPr lang="en-US" altLang="zh-CN" sz="1600" dirty="0">
                <a:solidFill>
                  <a:srgbClr val="646464"/>
                </a:solidFill>
                <a:latin typeface="微软雅黑" panose="020B0503020204020204" pitchFamily="34" charset="-122"/>
                <a:ea typeface="微软雅黑" panose="020B0503020204020204" pitchFamily="34" charset="-122"/>
              </a:rPr>
              <a:t>1</a:t>
            </a:r>
          </a:p>
        </p:txBody>
      </p:sp>
      <p:pic>
        <p:nvPicPr>
          <p:cNvPr id="2" name="图片 1" descr="屏幕剪辑"/>
          <p:cNvPicPr>
            <a:picLocks noChangeAspect="1"/>
          </p:cNvPicPr>
          <p:nvPr/>
        </p:nvPicPr>
        <p:blipFill rotWithShape="1">
          <a:blip r:embed="rId2">
            <a:duotone>
              <a:prstClr val="black"/>
              <a:schemeClr val="tx2">
                <a:tint val="45000"/>
                <a:satMod val="400000"/>
              </a:schemeClr>
            </a:duotone>
            <a:extLst>
              <a:ext uri="{28A0092B-C50C-407E-A947-70E740481C1C}">
                <a14:useLocalDpi xmlns:a14="http://schemas.microsoft.com/office/drawing/2010/main" val="0"/>
              </a:ext>
            </a:extLst>
          </a:blip>
          <a:srcRect r="50843" b="-1835"/>
          <a:stretch/>
        </p:blipFill>
        <p:spPr>
          <a:xfrm>
            <a:off x="777034" y="5417364"/>
            <a:ext cx="9650002" cy="367210"/>
          </a:xfrm>
          <a:prstGeom prst="rect">
            <a:avLst/>
          </a:prstGeom>
          <a:effectLst>
            <a:softEdge rad="31750"/>
          </a:effectLst>
        </p:spPr>
      </p:pic>
    </p:spTree>
    <p:extLst>
      <p:ext uri="{BB962C8B-B14F-4D97-AF65-F5344CB8AC3E}">
        <p14:creationId xmlns:p14="http://schemas.microsoft.com/office/powerpoint/2010/main" val="16188675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0"/>
          <p:cNvSpPr txBox="1"/>
          <p:nvPr/>
        </p:nvSpPr>
        <p:spPr>
          <a:xfrm>
            <a:off x="3991672" y="2399160"/>
            <a:ext cx="3688830" cy="923330"/>
          </a:xfrm>
          <a:prstGeom prst="rect">
            <a:avLst/>
          </a:prstGeom>
          <a:noFill/>
        </p:spPr>
        <p:txBody>
          <a:bodyPr wrap="none" rtlCol="0">
            <a:spAutoFit/>
          </a:bodyPr>
          <a:lstStyle/>
          <a:p>
            <a:r>
              <a:rPr lang="en-US" altLang="zh-CN" sz="5400" b="1" dirty="0">
                <a:solidFill>
                  <a:srgbClr val="4B4B4B"/>
                </a:solidFill>
                <a:latin typeface="Raleway" panose="020B0003030101060003"/>
              </a:rPr>
              <a:t>Segment Tree</a:t>
            </a:r>
          </a:p>
        </p:txBody>
      </p:sp>
      <p:sp>
        <p:nvSpPr>
          <p:cNvPr id="22" name="Oval 61"/>
          <p:cNvSpPr/>
          <p:nvPr/>
        </p:nvSpPr>
        <p:spPr>
          <a:xfrm>
            <a:off x="3143736" y="2665537"/>
            <a:ext cx="590097" cy="590096"/>
          </a:xfrm>
          <a:prstGeom prst="ellipse">
            <a:avLst/>
          </a:prstGeom>
          <a:solidFill>
            <a:srgbClr val="FF6D6D">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23" name="Oval 62"/>
          <p:cNvSpPr/>
          <p:nvPr/>
        </p:nvSpPr>
        <p:spPr>
          <a:xfrm>
            <a:off x="3392198" y="2665537"/>
            <a:ext cx="590097" cy="590096"/>
          </a:xfrm>
          <a:prstGeom prst="ellipse">
            <a:avLst/>
          </a:prstGeom>
          <a:solidFill>
            <a:srgbClr val="FF6D6D">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24" name="Oval 63"/>
          <p:cNvSpPr/>
          <p:nvPr/>
        </p:nvSpPr>
        <p:spPr>
          <a:xfrm>
            <a:off x="3267967" y="2380240"/>
            <a:ext cx="590097" cy="590096"/>
          </a:xfrm>
          <a:prstGeom prst="ellipse">
            <a:avLst/>
          </a:prstGeom>
          <a:solidFill>
            <a:srgbClr val="FF4343">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25" name="Rectangle 57"/>
          <p:cNvSpPr/>
          <p:nvPr/>
        </p:nvSpPr>
        <p:spPr>
          <a:xfrm>
            <a:off x="4743480" y="3452419"/>
            <a:ext cx="2185214" cy="369332"/>
          </a:xfrm>
          <a:prstGeom prst="rect">
            <a:avLst/>
          </a:prstGeom>
        </p:spPr>
        <p:txBody>
          <a:bodyPr wrap="none">
            <a:spAutoFit/>
          </a:bodyPr>
          <a:lstStyle/>
          <a:p>
            <a:r>
              <a:rPr lang="en-US" altLang="id-ID" dirty="0" smtClean="0">
                <a:solidFill>
                  <a:schemeClr val="bg1">
                    <a:lumMod val="65000"/>
                  </a:schemeClr>
                </a:solidFill>
                <a:latin typeface="Raleway" panose="020B0003030101060003"/>
              </a:rPr>
              <a:t>City horizon: </a:t>
            </a:r>
            <a:r>
              <a:rPr lang="id-ID" dirty="0" smtClean="0">
                <a:solidFill>
                  <a:schemeClr val="bg1">
                    <a:lumMod val="65000"/>
                  </a:schemeClr>
                </a:solidFill>
                <a:latin typeface="Raleway" panose="020B0003030101060003"/>
              </a:rPr>
              <a:t> </a:t>
            </a:r>
            <a:r>
              <a:rPr lang="en-US" altLang="id-ID" dirty="0" err="1">
                <a:solidFill>
                  <a:srgbClr val="FF6D6D"/>
                </a:solidFill>
                <a:latin typeface="Raleway" panose="020B0003030101060003"/>
              </a:rPr>
              <a:t>poj</a:t>
            </a:r>
            <a:r>
              <a:rPr lang="id-ID" dirty="0">
                <a:solidFill>
                  <a:schemeClr val="tx1">
                    <a:lumMod val="65000"/>
                    <a:lumOff val="35000"/>
                  </a:schemeClr>
                </a:solidFill>
                <a:latin typeface="Raleway" panose="020B0003030101060003"/>
              </a:rPr>
              <a:t> </a:t>
            </a:r>
            <a:r>
              <a:rPr lang="en-US" dirty="0" smtClean="0">
                <a:solidFill>
                  <a:schemeClr val="bg1">
                    <a:lumMod val="65000"/>
                  </a:schemeClr>
                </a:solidFill>
                <a:latin typeface="Raleway" panose="020B0003030101060003"/>
              </a:rPr>
              <a:t>3277</a:t>
            </a:r>
            <a:endParaRPr lang="en-US" altLang="id-ID" dirty="0">
              <a:solidFill>
                <a:srgbClr val="FF6D6D"/>
              </a:solidFill>
              <a:latin typeface="Raleway" panose="020B0003030101060003"/>
            </a:endParaRPr>
          </a:p>
        </p:txBody>
      </p:sp>
    </p:spTree>
    <p:extLst>
      <p:ext uri="{BB962C8B-B14F-4D97-AF65-F5344CB8AC3E}">
        <p14:creationId xmlns:p14="http://schemas.microsoft.com/office/powerpoint/2010/main" val="3323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bldLvl="0" animBg="1"/>
      <p:bldP spid="23" grpId="0" bldLvl="0" animBg="1"/>
      <p:bldP spid="24" grpId="0" bldLvl="0" animBg="1"/>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p:cNvSpPr txBox="1"/>
          <p:nvPr/>
        </p:nvSpPr>
        <p:spPr>
          <a:xfrm>
            <a:off x="777034" y="500139"/>
            <a:ext cx="2319866" cy="584775"/>
          </a:xfrm>
          <a:prstGeom prst="rect">
            <a:avLst/>
          </a:prstGeom>
          <a:noFill/>
        </p:spPr>
        <p:txBody>
          <a:bodyPr wrap="none" rtlCol="0">
            <a:spAutoFit/>
          </a:bodyPr>
          <a:lstStyle/>
          <a:p>
            <a:r>
              <a:rPr lang="en-US" altLang="id-ID" sz="3200" b="1" dirty="0" smtClean="0">
                <a:solidFill>
                  <a:schemeClr val="bg1">
                    <a:lumMod val="50000"/>
                  </a:schemeClr>
                </a:solidFill>
                <a:latin typeface="Raleway" panose="020B0003030101060003"/>
              </a:rPr>
              <a:t>CONTENT</a:t>
            </a:r>
            <a:r>
              <a:rPr lang="id-ID" sz="3200" b="1" dirty="0" smtClean="0">
                <a:solidFill>
                  <a:schemeClr val="bg1">
                    <a:lumMod val="50000"/>
                  </a:schemeClr>
                </a:solidFill>
                <a:latin typeface="Raleway" panose="020B0003030101060003"/>
              </a:rPr>
              <a:t> </a:t>
            </a:r>
            <a:r>
              <a:rPr lang="id-ID" sz="3200" b="1" dirty="0" smtClean="0">
                <a:solidFill>
                  <a:srgbClr val="FF6D6D"/>
                </a:solidFill>
                <a:latin typeface="Raleway" panose="020B0003030101060003"/>
              </a:rPr>
              <a:t>LI</a:t>
            </a:r>
            <a:r>
              <a:rPr lang="en-US" altLang="id-ID" sz="3200" b="1" dirty="0" smtClean="0">
                <a:solidFill>
                  <a:srgbClr val="FF6D6D"/>
                </a:solidFill>
                <a:latin typeface="Raleway" panose="020B0003030101060003"/>
              </a:rPr>
              <a:t>ST</a:t>
            </a:r>
            <a:endParaRPr lang="en-US" altLang="id-ID" sz="3200" b="1" dirty="0">
              <a:solidFill>
                <a:schemeClr val="bg1">
                  <a:lumMod val="50000"/>
                </a:schemeClr>
              </a:solidFill>
              <a:latin typeface="Raleway" panose="020B0003030101060003"/>
            </a:endParaRPr>
          </a:p>
        </p:txBody>
      </p:sp>
      <p:sp>
        <p:nvSpPr>
          <p:cNvPr id="77" name="4"/>
          <p:cNvSpPr/>
          <p:nvPr/>
        </p:nvSpPr>
        <p:spPr bwMode="auto">
          <a:xfrm flipH="1">
            <a:off x="6107265" y="3776092"/>
            <a:ext cx="2258713" cy="2266603"/>
          </a:xfrm>
          <a:custGeom>
            <a:avLst/>
            <a:gdLst>
              <a:gd name="T0" fmla="*/ 670 w 845"/>
              <a:gd name="T1" fmla="*/ 0 h 848"/>
              <a:gd name="T2" fmla="*/ 670 w 845"/>
              <a:gd name="T3" fmla="*/ 1 h 848"/>
              <a:gd name="T4" fmla="*/ 0 w 845"/>
              <a:gd name="T5" fmla="*/ 671 h 848"/>
              <a:gd name="T6" fmla="*/ 0 w 845"/>
              <a:gd name="T7" fmla="*/ 848 h 848"/>
              <a:gd name="T8" fmla="*/ 1 w 845"/>
              <a:gd name="T9" fmla="*/ 848 h 848"/>
              <a:gd name="T10" fmla="*/ 845 w 845"/>
              <a:gd name="T11" fmla="*/ 2 h 848"/>
              <a:gd name="T12" fmla="*/ 845 w 845"/>
              <a:gd name="T13" fmla="*/ 0 h 848"/>
              <a:gd name="T14" fmla="*/ 670 w 845"/>
              <a:gd name="T15" fmla="*/ 0 h 8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5" h="848">
                <a:moveTo>
                  <a:pt x="670" y="0"/>
                </a:moveTo>
                <a:cubicBezTo>
                  <a:pt x="670" y="1"/>
                  <a:pt x="670" y="1"/>
                  <a:pt x="670" y="1"/>
                </a:cubicBezTo>
                <a:cubicBezTo>
                  <a:pt x="670" y="371"/>
                  <a:pt x="371" y="671"/>
                  <a:pt x="0" y="671"/>
                </a:cubicBezTo>
                <a:cubicBezTo>
                  <a:pt x="0" y="848"/>
                  <a:pt x="0" y="848"/>
                  <a:pt x="0" y="848"/>
                </a:cubicBezTo>
                <a:cubicBezTo>
                  <a:pt x="1" y="848"/>
                  <a:pt x="1" y="848"/>
                  <a:pt x="1" y="848"/>
                </a:cubicBezTo>
                <a:cubicBezTo>
                  <a:pt x="467" y="848"/>
                  <a:pt x="845" y="469"/>
                  <a:pt x="845" y="2"/>
                </a:cubicBezTo>
                <a:cubicBezTo>
                  <a:pt x="845" y="0"/>
                  <a:pt x="845" y="0"/>
                  <a:pt x="845" y="0"/>
                </a:cubicBezTo>
                <a:lnTo>
                  <a:pt x="670" y="0"/>
                </a:lnTo>
                <a:close/>
              </a:path>
            </a:pathLst>
          </a:custGeom>
          <a:solidFill>
            <a:srgbClr val="7F7F7F"/>
          </a:solidFill>
          <a:ln>
            <a:noFill/>
          </a:ln>
        </p:spPr>
        <p:txBody>
          <a:bodyPr vert="horz" wrap="square" lIns="91440" tIns="45720" rIns="91440" bIns="45720" numCol="1" anchor="t" anchorCtr="0" compatLnSpc="1"/>
          <a:lstStyle/>
          <a:p>
            <a:endParaRPr lang="id-ID"/>
          </a:p>
        </p:txBody>
      </p:sp>
      <p:sp>
        <p:nvSpPr>
          <p:cNvPr id="78" name="4"/>
          <p:cNvSpPr/>
          <p:nvPr/>
        </p:nvSpPr>
        <p:spPr>
          <a:xfrm flipH="1">
            <a:off x="8365978" y="5569804"/>
            <a:ext cx="3826021" cy="47289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9" name="4"/>
          <p:cNvSpPr/>
          <p:nvPr/>
        </p:nvSpPr>
        <p:spPr>
          <a:xfrm flipH="1">
            <a:off x="6107265" y="2743792"/>
            <a:ext cx="467747" cy="10570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0" name="3"/>
          <p:cNvSpPr/>
          <p:nvPr/>
        </p:nvSpPr>
        <p:spPr>
          <a:xfrm flipH="1">
            <a:off x="6572758" y="494879"/>
            <a:ext cx="467747" cy="3305932"/>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1" name="shad"/>
          <p:cNvSpPr/>
          <p:nvPr/>
        </p:nvSpPr>
        <p:spPr bwMode="auto">
          <a:xfrm flipH="1">
            <a:off x="6572759" y="3892457"/>
            <a:ext cx="1793219" cy="1795475"/>
          </a:xfrm>
          <a:custGeom>
            <a:avLst/>
            <a:gdLst>
              <a:gd name="T0" fmla="*/ 494 w 670"/>
              <a:gd name="T1" fmla="*/ 0 h 671"/>
              <a:gd name="T2" fmla="*/ 494 w 670"/>
              <a:gd name="T3" fmla="*/ 1 h 671"/>
              <a:gd name="T4" fmla="*/ 0 w 670"/>
              <a:gd name="T5" fmla="*/ 495 h 671"/>
              <a:gd name="T6" fmla="*/ 0 w 670"/>
              <a:gd name="T7" fmla="*/ 671 h 671"/>
              <a:gd name="T8" fmla="*/ 1 w 670"/>
              <a:gd name="T9" fmla="*/ 671 h 671"/>
              <a:gd name="T10" fmla="*/ 670 w 670"/>
              <a:gd name="T11" fmla="*/ 1 h 671"/>
              <a:gd name="T12" fmla="*/ 670 w 670"/>
              <a:gd name="T13" fmla="*/ 0 h 671"/>
              <a:gd name="T14" fmla="*/ 494 w 670"/>
              <a:gd name="T15" fmla="*/ 0 h 6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0" h="671">
                <a:moveTo>
                  <a:pt x="494" y="0"/>
                </a:moveTo>
                <a:cubicBezTo>
                  <a:pt x="494" y="1"/>
                  <a:pt x="494" y="1"/>
                  <a:pt x="494" y="1"/>
                </a:cubicBezTo>
                <a:cubicBezTo>
                  <a:pt x="494" y="274"/>
                  <a:pt x="273" y="495"/>
                  <a:pt x="0" y="495"/>
                </a:cubicBezTo>
                <a:cubicBezTo>
                  <a:pt x="0" y="671"/>
                  <a:pt x="0" y="671"/>
                  <a:pt x="0" y="671"/>
                </a:cubicBezTo>
                <a:cubicBezTo>
                  <a:pt x="1" y="671"/>
                  <a:pt x="1" y="671"/>
                  <a:pt x="1" y="671"/>
                </a:cubicBezTo>
                <a:cubicBezTo>
                  <a:pt x="371" y="671"/>
                  <a:pt x="670" y="371"/>
                  <a:pt x="670" y="1"/>
                </a:cubicBezTo>
                <a:cubicBezTo>
                  <a:pt x="670" y="0"/>
                  <a:pt x="670" y="0"/>
                  <a:pt x="670" y="0"/>
                </a:cubicBezTo>
                <a:lnTo>
                  <a:pt x="494" y="0"/>
                </a:lnTo>
                <a:close/>
              </a:path>
            </a:pathLst>
          </a:custGeom>
          <a:solidFill>
            <a:schemeClr val="tx1">
              <a:alpha val="40000"/>
            </a:schemeClr>
          </a:solidFill>
          <a:ln>
            <a:noFill/>
          </a:ln>
        </p:spPr>
        <p:txBody>
          <a:bodyPr vert="horz" wrap="square" lIns="91440" tIns="45720" rIns="91440" bIns="45720" numCol="1" anchor="t" anchorCtr="0" compatLnSpc="1"/>
          <a:lstStyle/>
          <a:p>
            <a:endParaRPr lang="id-ID"/>
          </a:p>
        </p:txBody>
      </p:sp>
      <p:sp>
        <p:nvSpPr>
          <p:cNvPr id="82" name="3"/>
          <p:cNvSpPr/>
          <p:nvPr/>
        </p:nvSpPr>
        <p:spPr bwMode="auto">
          <a:xfrm flipH="1">
            <a:off x="6572759" y="3800811"/>
            <a:ext cx="1793219" cy="1795475"/>
          </a:xfrm>
          <a:custGeom>
            <a:avLst/>
            <a:gdLst>
              <a:gd name="T0" fmla="*/ 494 w 670"/>
              <a:gd name="T1" fmla="*/ 0 h 671"/>
              <a:gd name="T2" fmla="*/ 494 w 670"/>
              <a:gd name="T3" fmla="*/ 1 h 671"/>
              <a:gd name="T4" fmla="*/ 0 w 670"/>
              <a:gd name="T5" fmla="*/ 495 h 671"/>
              <a:gd name="T6" fmla="*/ 0 w 670"/>
              <a:gd name="T7" fmla="*/ 671 h 671"/>
              <a:gd name="T8" fmla="*/ 1 w 670"/>
              <a:gd name="T9" fmla="*/ 671 h 671"/>
              <a:gd name="T10" fmla="*/ 670 w 670"/>
              <a:gd name="T11" fmla="*/ 1 h 671"/>
              <a:gd name="T12" fmla="*/ 670 w 670"/>
              <a:gd name="T13" fmla="*/ 0 h 671"/>
              <a:gd name="T14" fmla="*/ 494 w 670"/>
              <a:gd name="T15" fmla="*/ 0 h 6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0" h="671">
                <a:moveTo>
                  <a:pt x="494" y="0"/>
                </a:moveTo>
                <a:cubicBezTo>
                  <a:pt x="494" y="1"/>
                  <a:pt x="494" y="1"/>
                  <a:pt x="494" y="1"/>
                </a:cubicBezTo>
                <a:cubicBezTo>
                  <a:pt x="494" y="274"/>
                  <a:pt x="273" y="495"/>
                  <a:pt x="0" y="495"/>
                </a:cubicBezTo>
                <a:cubicBezTo>
                  <a:pt x="0" y="671"/>
                  <a:pt x="0" y="671"/>
                  <a:pt x="0" y="671"/>
                </a:cubicBezTo>
                <a:cubicBezTo>
                  <a:pt x="1" y="671"/>
                  <a:pt x="1" y="671"/>
                  <a:pt x="1" y="671"/>
                </a:cubicBezTo>
                <a:cubicBezTo>
                  <a:pt x="371" y="671"/>
                  <a:pt x="670" y="371"/>
                  <a:pt x="670" y="1"/>
                </a:cubicBezTo>
                <a:cubicBezTo>
                  <a:pt x="670" y="0"/>
                  <a:pt x="670" y="0"/>
                  <a:pt x="670" y="0"/>
                </a:cubicBezTo>
                <a:lnTo>
                  <a:pt x="494" y="0"/>
                </a:lnTo>
                <a:close/>
              </a:path>
            </a:pathLst>
          </a:custGeom>
          <a:solidFill>
            <a:srgbClr val="FF6D6D"/>
          </a:solidFill>
          <a:ln>
            <a:noFill/>
          </a:ln>
        </p:spPr>
        <p:txBody>
          <a:bodyPr vert="horz" wrap="square" lIns="91440" tIns="45720" rIns="91440" bIns="45720" numCol="1" anchor="t" anchorCtr="0" compatLnSpc="1"/>
          <a:lstStyle/>
          <a:p>
            <a:endParaRPr lang="id-ID"/>
          </a:p>
        </p:txBody>
      </p:sp>
      <p:sp>
        <p:nvSpPr>
          <p:cNvPr id="83" name="shad"/>
          <p:cNvSpPr/>
          <p:nvPr/>
        </p:nvSpPr>
        <p:spPr>
          <a:xfrm flipH="1">
            <a:off x="8365978" y="5216516"/>
            <a:ext cx="3826021" cy="471415"/>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3"/>
          <p:cNvSpPr/>
          <p:nvPr/>
        </p:nvSpPr>
        <p:spPr>
          <a:xfrm flipH="1">
            <a:off x="8365978" y="5124870"/>
            <a:ext cx="3826021" cy="471415"/>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2"/>
          <p:cNvSpPr/>
          <p:nvPr/>
        </p:nvSpPr>
        <p:spPr>
          <a:xfrm flipH="1">
            <a:off x="7040505" y="1898414"/>
            <a:ext cx="502688" cy="188609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shad"/>
          <p:cNvSpPr/>
          <p:nvPr/>
        </p:nvSpPr>
        <p:spPr bwMode="auto">
          <a:xfrm flipH="1">
            <a:off x="7040506" y="3881806"/>
            <a:ext cx="1325472" cy="1326600"/>
          </a:xfrm>
          <a:custGeom>
            <a:avLst/>
            <a:gdLst>
              <a:gd name="T0" fmla="*/ 306 w 495"/>
              <a:gd name="T1" fmla="*/ 0 h 495"/>
              <a:gd name="T2" fmla="*/ 306 w 495"/>
              <a:gd name="T3" fmla="*/ 1 h 495"/>
              <a:gd name="T4" fmla="*/ 0 w 495"/>
              <a:gd name="T5" fmla="*/ 307 h 495"/>
              <a:gd name="T6" fmla="*/ 0 w 495"/>
              <a:gd name="T7" fmla="*/ 495 h 495"/>
              <a:gd name="T8" fmla="*/ 1 w 495"/>
              <a:gd name="T9" fmla="*/ 495 h 495"/>
              <a:gd name="T10" fmla="*/ 495 w 495"/>
              <a:gd name="T11" fmla="*/ 0 h 495"/>
              <a:gd name="T12" fmla="*/ 495 w 495"/>
              <a:gd name="T13" fmla="*/ 0 h 495"/>
              <a:gd name="T14" fmla="*/ 306 w 495"/>
              <a:gd name="T15" fmla="*/ 0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5" h="495">
                <a:moveTo>
                  <a:pt x="306" y="0"/>
                </a:moveTo>
                <a:cubicBezTo>
                  <a:pt x="306" y="1"/>
                  <a:pt x="306" y="1"/>
                  <a:pt x="306" y="1"/>
                </a:cubicBezTo>
                <a:cubicBezTo>
                  <a:pt x="306" y="170"/>
                  <a:pt x="169" y="307"/>
                  <a:pt x="0" y="307"/>
                </a:cubicBezTo>
                <a:cubicBezTo>
                  <a:pt x="0" y="495"/>
                  <a:pt x="0" y="495"/>
                  <a:pt x="0" y="495"/>
                </a:cubicBezTo>
                <a:cubicBezTo>
                  <a:pt x="1" y="495"/>
                  <a:pt x="1" y="495"/>
                  <a:pt x="1" y="495"/>
                </a:cubicBezTo>
                <a:cubicBezTo>
                  <a:pt x="274" y="495"/>
                  <a:pt x="495" y="273"/>
                  <a:pt x="495" y="0"/>
                </a:cubicBezTo>
                <a:cubicBezTo>
                  <a:pt x="495" y="0"/>
                  <a:pt x="495" y="0"/>
                  <a:pt x="495" y="0"/>
                </a:cubicBezTo>
                <a:lnTo>
                  <a:pt x="306" y="0"/>
                </a:lnTo>
                <a:close/>
              </a:path>
            </a:pathLst>
          </a:custGeom>
          <a:solidFill>
            <a:schemeClr val="tx1">
              <a:alpha val="28000"/>
            </a:schemeClr>
          </a:solidFill>
          <a:ln>
            <a:noFill/>
          </a:ln>
        </p:spPr>
        <p:txBody>
          <a:bodyPr vert="horz" wrap="square" lIns="91440" tIns="45720" rIns="91440" bIns="45720" numCol="1" anchor="t" anchorCtr="0" compatLnSpc="1"/>
          <a:lstStyle/>
          <a:p>
            <a:endParaRPr lang="id-ID"/>
          </a:p>
        </p:txBody>
      </p:sp>
      <p:sp>
        <p:nvSpPr>
          <p:cNvPr id="87" name="2"/>
          <p:cNvSpPr/>
          <p:nvPr/>
        </p:nvSpPr>
        <p:spPr bwMode="auto">
          <a:xfrm flipH="1">
            <a:off x="7040506" y="3784510"/>
            <a:ext cx="1325472" cy="1326600"/>
          </a:xfrm>
          <a:custGeom>
            <a:avLst/>
            <a:gdLst>
              <a:gd name="T0" fmla="*/ 306 w 495"/>
              <a:gd name="T1" fmla="*/ 0 h 495"/>
              <a:gd name="T2" fmla="*/ 306 w 495"/>
              <a:gd name="T3" fmla="*/ 1 h 495"/>
              <a:gd name="T4" fmla="*/ 0 w 495"/>
              <a:gd name="T5" fmla="*/ 307 h 495"/>
              <a:gd name="T6" fmla="*/ 0 w 495"/>
              <a:gd name="T7" fmla="*/ 495 h 495"/>
              <a:gd name="T8" fmla="*/ 1 w 495"/>
              <a:gd name="T9" fmla="*/ 495 h 495"/>
              <a:gd name="T10" fmla="*/ 495 w 495"/>
              <a:gd name="T11" fmla="*/ 0 h 495"/>
              <a:gd name="T12" fmla="*/ 495 w 495"/>
              <a:gd name="T13" fmla="*/ 0 h 495"/>
              <a:gd name="T14" fmla="*/ 306 w 495"/>
              <a:gd name="T15" fmla="*/ 0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5" h="495">
                <a:moveTo>
                  <a:pt x="306" y="0"/>
                </a:moveTo>
                <a:cubicBezTo>
                  <a:pt x="306" y="1"/>
                  <a:pt x="306" y="1"/>
                  <a:pt x="306" y="1"/>
                </a:cubicBezTo>
                <a:cubicBezTo>
                  <a:pt x="306" y="170"/>
                  <a:pt x="169" y="307"/>
                  <a:pt x="0" y="307"/>
                </a:cubicBezTo>
                <a:cubicBezTo>
                  <a:pt x="0" y="495"/>
                  <a:pt x="0" y="495"/>
                  <a:pt x="0" y="495"/>
                </a:cubicBezTo>
                <a:cubicBezTo>
                  <a:pt x="1" y="495"/>
                  <a:pt x="1" y="495"/>
                  <a:pt x="1" y="495"/>
                </a:cubicBezTo>
                <a:cubicBezTo>
                  <a:pt x="274" y="495"/>
                  <a:pt x="495" y="273"/>
                  <a:pt x="495" y="0"/>
                </a:cubicBezTo>
                <a:cubicBezTo>
                  <a:pt x="495" y="0"/>
                  <a:pt x="495" y="0"/>
                  <a:pt x="495" y="0"/>
                </a:cubicBezTo>
                <a:lnTo>
                  <a:pt x="306" y="0"/>
                </a:lnTo>
                <a:close/>
              </a:path>
            </a:pathLst>
          </a:custGeom>
          <a:solidFill>
            <a:srgbClr val="BFBFBF"/>
          </a:solidFill>
          <a:ln>
            <a:noFill/>
          </a:ln>
        </p:spPr>
        <p:txBody>
          <a:bodyPr vert="horz" wrap="square" lIns="91440" tIns="45720" rIns="91440" bIns="45720" numCol="1" anchor="t" anchorCtr="0" compatLnSpc="1"/>
          <a:lstStyle/>
          <a:p>
            <a:endParaRPr lang="id-ID"/>
          </a:p>
        </p:txBody>
      </p:sp>
      <p:sp>
        <p:nvSpPr>
          <p:cNvPr id="88" name="shad"/>
          <p:cNvSpPr/>
          <p:nvPr/>
        </p:nvSpPr>
        <p:spPr>
          <a:xfrm flipH="1">
            <a:off x="8365979" y="4704146"/>
            <a:ext cx="3826020" cy="504259"/>
          </a:xfrm>
          <a:prstGeom prst="rect">
            <a:avLst/>
          </a:prstGeom>
          <a:solidFill>
            <a:schemeClr val="tx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2"/>
          <p:cNvSpPr/>
          <p:nvPr/>
        </p:nvSpPr>
        <p:spPr>
          <a:xfrm flipH="1">
            <a:off x="8365979" y="4606849"/>
            <a:ext cx="3826020" cy="504259"/>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1"/>
          <p:cNvSpPr/>
          <p:nvPr/>
        </p:nvSpPr>
        <p:spPr>
          <a:xfrm flipH="1">
            <a:off x="7543193" y="1353237"/>
            <a:ext cx="460773" cy="2447574"/>
          </a:xfrm>
          <a:prstGeom prst="rect">
            <a:avLst/>
          </a:pr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1" name="shad"/>
          <p:cNvSpPr/>
          <p:nvPr/>
        </p:nvSpPr>
        <p:spPr bwMode="auto">
          <a:xfrm flipH="1">
            <a:off x="7540400" y="3895104"/>
            <a:ext cx="822784" cy="826166"/>
          </a:xfrm>
          <a:custGeom>
            <a:avLst/>
            <a:gdLst>
              <a:gd name="T0" fmla="*/ 134 w 306"/>
              <a:gd name="T1" fmla="*/ 0 h 307"/>
              <a:gd name="T2" fmla="*/ 0 w 306"/>
              <a:gd name="T3" fmla="*/ 133 h 307"/>
              <a:gd name="T4" fmla="*/ 0 w 306"/>
              <a:gd name="T5" fmla="*/ 307 h 307"/>
              <a:gd name="T6" fmla="*/ 306 w 306"/>
              <a:gd name="T7" fmla="*/ 1 h 307"/>
              <a:gd name="T8" fmla="*/ 306 w 306"/>
              <a:gd name="T9" fmla="*/ 0 h 307"/>
              <a:gd name="T10" fmla="*/ 134 w 306"/>
              <a:gd name="T11" fmla="*/ 0 h 307"/>
            </a:gdLst>
            <a:ahLst/>
            <a:cxnLst>
              <a:cxn ang="0">
                <a:pos x="T0" y="T1"/>
              </a:cxn>
              <a:cxn ang="0">
                <a:pos x="T2" y="T3"/>
              </a:cxn>
              <a:cxn ang="0">
                <a:pos x="T4" y="T5"/>
              </a:cxn>
              <a:cxn ang="0">
                <a:pos x="T6" y="T7"/>
              </a:cxn>
              <a:cxn ang="0">
                <a:pos x="T8" y="T9"/>
              </a:cxn>
              <a:cxn ang="0">
                <a:pos x="T10" y="T11"/>
              </a:cxn>
            </a:cxnLst>
            <a:rect l="0" t="0" r="r" b="b"/>
            <a:pathLst>
              <a:path w="306" h="307">
                <a:moveTo>
                  <a:pt x="134" y="0"/>
                </a:moveTo>
                <a:cubicBezTo>
                  <a:pt x="134" y="74"/>
                  <a:pt x="75" y="133"/>
                  <a:pt x="0" y="133"/>
                </a:cubicBezTo>
                <a:cubicBezTo>
                  <a:pt x="0" y="307"/>
                  <a:pt x="0" y="307"/>
                  <a:pt x="0" y="307"/>
                </a:cubicBezTo>
                <a:cubicBezTo>
                  <a:pt x="169" y="306"/>
                  <a:pt x="306" y="170"/>
                  <a:pt x="306" y="1"/>
                </a:cubicBezTo>
                <a:cubicBezTo>
                  <a:pt x="306" y="0"/>
                  <a:pt x="306" y="0"/>
                  <a:pt x="306" y="0"/>
                </a:cubicBezTo>
                <a:lnTo>
                  <a:pt x="134" y="0"/>
                </a:lnTo>
                <a:close/>
              </a:path>
            </a:pathLst>
          </a:custGeom>
          <a:solidFill>
            <a:schemeClr val="tx1">
              <a:alpha val="20000"/>
            </a:schemeClr>
          </a:solidFill>
          <a:ln>
            <a:noFill/>
          </a:ln>
          <a:effectLst/>
        </p:spPr>
        <p:txBody>
          <a:bodyPr vert="horz" wrap="square" lIns="91440" tIns="45720" rIns="91440" bIns="45720" numCol="1" anchor="t" anchorCtr="0" compatLnSpc="1"/>
          <a:lstStyle/>
          <a:p>
            <a:endParaRPr lang="id-ID"/>
          </a:p>
        </p:txBody>
      </p:sp>
      <p:sp>
        <p:nvSpPr>
          <p:cNvPr id="95" name="1"/>
          <p:cNvSpPr/>
          <p:nvPr/>
        </p:nvSpPr>
        <p:spPr bwMode="auto">
          <a:xfrm flipH="1">
            <a:off x="7543194" y="3799999"/>
            <a:ext cx="822784" cy="826166"/>
          </a:xfrm>
          <a:custGeom>
            <a:avLst/>
            <a:gdLst>
              <a:gd name="T0" fmla="*/ 134 w 306"/>
              <a:gd name="T1" fmla="*/ 0 h 307"/>
              <a:gd name="T2" fmla="*/ 0 w 306"/>
              <a:gd name="T3" fmla="*/ 133 h 307"/>
              <a:gd name="T4" fmla="*/ 0 w 306"/>
              <a:gd name="T5" fmla="*/ 307 h 307"/>
              <a:gd name="T6" fmla="*/ 306 w 306"/>
              <a:gd name="T7" fmla="*/ 1 h 307"/>
              <a:gd name="T8" fmla="*/ 306 w 306"/>
              <a:gd name="T9" fmla="*/ 0 h 307"/>
              <a:gd name="T10" fmla="*/ 134 w 306"/>
              <a:gd name="T11" fmla="*/ 0 h 307"/>
            </a:gdLst>
            <a:ahLst/>
            <a:cxnLst>
              <a:cxn ang="0">
                <a:pos x="T0" y="T1"/>
              </a:cxn>
              <a:cxn ang="0">
                <a:pos x="T2" y="T3"/>
              </a:cxn>
              <a:cxn ang="0">
                <a:pos x="T4" y="T5"/>
              </a:cxn>
              <a:cxn ang="0">
                <a:pos x="T6" y="T7"/>
              </a:cxn>
              <a:cxn ang="0">
                <a:pos x="T8" y="T9"/>
              </a:cxn>
              <a:cxn ang="0">
                <a:pos x="T10" y="T11"/>
              </a:cxn>
            </a:cxnLst>
            <a:rect l="0" t="0" r="r" b="b"/>
            <a:pathLst>
              <a:path w="306" h="307">
                <a:moveTo>
                  <a:pt x="134" y="0"/>
                </a:moveTo>
                <a:cubicBezTo>
                  <a:pt x="134" y="74"/>
                  <a:pt x="75" y="133"/>
                  <a:pt x="0" y="133"/>
                </a:cubicBezTo>
                <a:cubicBezTo>
                  <a:pt x="0" y="307"/>
                  <a:pt x="0" y="307"/>
                  <a:pt x="0" y="307"/>
                </a:cubicBezTo>
                <a:cubicBezTo>
                  <a:pt x="169" y="306"/>
                  <a:pt x="306" y="170"/>
                  <a:pt x="306" y="1"/>
                </a:cubicBezTo>
                <a:cubicBezTo>
                  <a:pt x="306" y="0"/>
                  <a:pt x="306" y="0"/>
                  <a:pt x="306" y="0"/>
                </a:cubicBezTo>
                <a:lnTo>
                  <a:pt x="134" y="0"/>
                </a:lnTo>
                <a:close/>
              </a:path>
            </a:pathLst>
          </a:custGeom>
          <a:solidFill>
            <a:srgbClr val="D9D9D9"/>
          </a:solidFill>
          <a:ln>
            <a:noFill/>
          </a:ln>
          <a:effectLst/>
        </p:spPr>
        <p:txBody>
          <a:bodyPr vert="horz" wrap="square" lIns="91440" tIns="45720" rIns="91440" bIns="45720" numCol="1" anchor="t" anchorCtr="0" compatLnSpc="1"/>
          <a:lstStyle/>
          <a:p>
            <a:endParaRPr lang="id-ID"/>
          </a:p>
        </p:txBody>
      </p:sp>
      <p:sp>
        <p:nvSpPr>
          <p:cNvPr id="96" name="shad"/>
          <p:cNvSpPr/>
          <p:nvPr/>
        </p:nvSpPr>
        <p:spPr>
          <a:xfrm flipH="1">
            <a:off x="8368772" y="4252726"/>
            <a:ext cx="3823228" cy="468546"/>
          </a:xfrm>
          <a:prstGeom prst="rect">
            <a:avLst/>
          </a:prstGeom>
          <a:solidFill>
            <a:schemeClr val="tx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7" name="1"/>
          <p:cNvSpPr/>
          <p:nvPr/>
        </p:nvSpPr>
        <p:spPr>
          <a:xfrm flipH="1">
            <a:off x="8365978" y="4157620"/>
            <a:ext cx="3826021" cy="468546"/>
          </a:xfrm>
          <a:prstGeom prst="rect">
            <a:avLst/>
          </a:pr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0" name="Oval 99"/>
          <p:cNvSpPr/>
          <p:nvPr/>
        </p:nvSpPr>
        <p:spPr>
          <a:xfrm flipH="1">
            <a:off x="7438655" y="923252"/>
            <a:ext cx="669851" cy="669851"/>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Oval 100"/>
          <p:cNvSpPr/>
          <p:nvPr/>
        </p:nvSpPr>
        <p:spPr>
          <a:xfrm flipH="1">
            <a:off x="6471707" y="238978"/>
            <a:ext cx="669851" cy="669851"/>
          </a:xfrm>
          <a:prstGeom prst="ellips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3" name="Freeform 102"/>
          <p:cNvSpPr/>
          <p:nvPr/>
        </p:nvSpPr>
        <p:spPr>
          <a:xfrm flipH="1">
            <a:off x="7541198" y="1575418"/>
            <a:ext cx="126625" cy="548954"/>
          </a:xfrm>
          <a:custGeom>
            <a:avLst/>
            <a:gdLst>
              <a:gd name="connsiteX0" fmla="*/ 126625 w 126625"/>
              <a:gd name="connsiteY0" fmla="*/ 0 h 548954"/>
              <a:gd name="connsiteX1" fmla="*/ 126625 w 126625"/>
              <a:gd name="connsiteY1" fmla="*/ 548954 h 548954"/>
              <a:gd name="connsiteX2" fmla="*/ 106977 w 126625"/>
              <a:gd name="connsiteY2" fmla="*/ 532743 h 548954"/>
              <a:gd name="connsiteX3" fmla="*/ 0 w 126625"/>
              <a:gd name="connsiteY3" fmla="*/ 274477 h 548954"/>
              <a:gd name="connsiteX4" fmla="*/ 106977 w 126625"/>
              <a:gd name="connsiteY4" fmla="*/ 16211 h 548954"/>
              <a:gd name="connsiteX5" fmla="*/ 126625 w 126625"/>
              <a:gd name="connsiteY5" fmla="*/ 0 h 54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25" h="548954">
                <a:moveTo>
                  <a:pt x="126625" y="0"/>
                </a:moveTo>
                <a:lnTo>
                  <a:pt x="126625" y="548954"/>
                </a:lnTo>
                <a:lnTo>
                  <a:pt x="106977" y="532743"/>
                </a:lnTo>
                <a:cubicBezTo>
                  <a:pt x="40881" y="466647"/>
                  <a:pt x="0" y="375336"/>
                  <a:pt x="0" y="274477"/>
                </a:cubicBezTo>
                <a:cubicBezTo>
                  <a:pt x="0" y="173618"/>
                  <a:pt x="40881" y="82307"/>
                  <a:pt x="106977" y="16211"/>
                </a:cubicBezTo>
                <a:lnTo>
                  <a:pt x="126625" y="0"/>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5" name="Freeform 104"/>
          <p:cNvSpPr/>
          <p:nvPr/>
        </p:nvSpPr>
        <p:spPr>
          <a:xfrm flipH="1">
            <a:off x="6937337" y="1598665"/>
            <a:ext cx="101173" cy="502463"/>
          </a:xfrm>
          <a:custGeom>
            <a:avLst/>
            <a:gdLst>
              <a:gd name="connsiteX0" fmla="*/ 0 w 101173"/>
              <a:gd name="connsiteY0" fmla="*/ 0 h 502463"/>
              <a:gd name="connsiteX1" fmla="*/ 38795 w 101173"/>
              <a:gd name="connsiteY1" fmla="*/ 47020 h 502463"/>
              <a:gd name="connsiteX2" fmla="*/ 101173 w 101173"/>
              <a:gd name="connsiteY2" fmla="*/ 251231 h 502463"/>
              <a:gd name="connsiteX3" fmla="*/ 38795 w 101173"/>
              <a:gd name="connsiteY3" fmla="*/ 455442 h 502463"/>
              <a:gd name="connsiteX4" fmla="*/ 0 w 101173"/>
              <a:gd name="connsiteY4" fmla="*/ 502463 h 502463"/>
              <a:gd name="connsiteX5" fmla="*/ 0 w 101173"/>
              <a:gd name="connsiteY5" fmla="*/ 0 h 502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173" h="502463">
                <a:moveTo>
                  <a:pt x="0" y="0"/>
                </a:moveTo>
                <a:lnTo>
                  <a:pt x="38795" y="47020"/>
                </a:lnTo>
                <a:cubicBezTo>
                  <a:pt x="78178" y="105313"/>
                  <a:pt x="101173" y="175587"/>
                  <a:pt x="101173" y="251231"/>
                </a:cubicBezTo>
                <a:cubicBezTo>
                  <a:pt x="101173" y="326875"/>
                  <a:pt x="78178" y="397149"/>
                  <a:pt x="38795" y="455442"/>
                </a:cubicBezTo>
                <a:lnTo>
                  <a:pt x="0" y="502463"/>
                </a:lnTo>
                <a:lnTo>
                  <a:pt x="0" y="0"/>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6" name="Oval 105"/>
          <p:cNvSpPr/>
          <p:nvPr/>
        </p:nvSpPr>
        <p:spPr>
          <a:xfrm flipH="1">
            <a:off x="6956924" y="1554910"/>
            <a:ext cx="669851" cy="669851"/>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 name="Freeform 106"/>
          <p:cNvSpPr/>
          <p:nvPr/>
        </p:nvSpPr>
        <p:spPr>
          <a:xfrm flipH="1">
            <a:off x="6573896" y="2297008"/>
            <a:ext cx="126625" cy="548954"/>
          </a:xfrm>
          <a:custGeom>
            <a:avLst/>
            <a:gdLst>
              <a:gd name="connsiteX0" fmla="*/ 126625 w 126625"/>
              <a:gd name="connsiteY0" fmla="*/ 0 h 548954"/>
              <a:gd name="connsiteX1" fmla="*/ 126625 w 126625"/>
              <a:gd name="connsiteY1" fmla="*/ 548954 h 548954"/>
              <a:gd name="connsiteX2" fmla="*/ 106977 w 126625"/>
              <a:gd name="connsiteY2" fmla="*/ 532743 h 548954"/>
              <a:gd name="connsiteX3" fmla="*/ 0 w 126625"/>
              <a:gd name="connsiteY3" fmla="*/ 274477 h 548954"/>
              <a:gd name="connsiteX4" fmla="*/ 106977 w 126625"/>
              <a:gd name="connsiteY4" fmla="*/ 16211 h 548954"/>
              <a:gd name="connsiteX5" fmla="*/ 126625 w 126625"/>
              <a:gd name="connsiteY5" fmla="*/ 0 h 54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25" h="548954">
                <a:moveTo>
                  <a:pt x="126625" y="0"/>
                </a:moveTo>
                <a:lnTo>
                  <a:pt x="126625" y="548954"/>
                </a:lnTo>
                <a:lnTo>
                  <a:pt x="106977" y="532743"/>
                </a:lnTo>
                <a:cubicBezTo>
                  <a:pt x="40881" y="466647"/>
                  <a:pt x="0" y="375336"/>
                  <a:pt x="0" y="274477"/>
                </a:cubicBezTo>
                <a:cubicBezTo>
                  <a:pt x="0" y="173618"/>
                  <a:pt x="40881" y="82307"/>
                  <a:pt x="106977" y="16211"/>
                </a:cubicBezTo>
                <a:lnTo>
                  <a:pt x="126625" y="0"/>
                </a:lnTo>
                <a:close/>
              </a:path>
            </a:pathLst>
          </a:cu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Oval 113"/>
          <p:cNvSpPr/>
          <p:nvPr/>
        </p:nvSpPr>
        <p:spPr>
          <a:xfrm flipH="1">
            <a:off x="6006214" y="2327871"/>
            <a:ext cx="669851" cy="66985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5" name="Rectangle 144"/>
          <p:cNvSpPr/>
          <p:nvPr/>
        </p:nvSpPr>
        <p:spPr>
          <a:xfrm>
            <a:off x="2216553" y="2600360"/>
            <a:ext cx="249237" cy="24923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146" name="Rectangle 145"/>
          <p:cNvSpPr/>
          <p:nvPr/>
        </p:nvSpPr>
        <p:spPr>
          <a:xfrm>
            <a:off x="2216553" y="3361971"/>
            <a:ext cx="249237" cy="249237"/>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147" name="Rectangle 146"/>
          <p:cNvSpPr/>
          <p:nvPr/>
        </p:nvSpPr>
        <p:spPr>
          <a:xfrm>
            <a:off x="2216553" y="4049260"/>
            <a:ext cx="249237" cy="249237"/>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148" name="Rectangle 147"/>
          <p:cNvSpPr/>
          <p:nvPr/>
        </p:nvSpPr>
        <p:spPr>
          <a:xfrm>
            <a:off x="2216553" y="4875139"/>
            <a:ext cx="249237" cy="24923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grpSp>
        <p:nvGrpSpPr>
          <p:cNvPr id="149" name="Group 148"/>
          <p:cNvGrpSpPr/>
          <p:nvPr/>
        </p:nvGrpSpPr>
        <p:grpSpPr>
          <a:xfrm>
            <a:off x="2665562" y="2556077"/>
            <a:ext cx="305291" cy="300429"/>
            <a:chOff x="6297613" y="1392238"/>
            <a:chExt cx="498475" cy="490537"/>
          </a:xfrm>
          <a:solidFill>
            <a:schemeClr val="bg1">
              <a:lumMod val="65000"/>
            </a:schemeClr>
          </a:solidFill>
        </p:grpSpPr>
        <p:sp>
          <p:nvSpPr>
            <p:cNvPr id="150" name="Freeform 149"/>
            <p:cNvSpPr/>
            <p:nvPr/>
          </p:nvSpPr>
          <p:spPr bwMode="auto">
            <a:xfrm>
              <a:off x="6570663" y="1454150"/>
              <a:ext cx="160338" cy="160337"/>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51" name="Freeform 150"/>
            <p:cNvSpPr>
              <a:spLocks noEditPoints="1"/>
            </p:cNvSpPr>
            <p:nvPr/>
          </p:nvSpPr>
          <p:spPr bwMode="auto">
            <a:xfrm>
              <a:off x="6297613" y="1392238"/>
              <a:ext cx="498475" cy="490537"/>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52" name="Freeform 151"/>
            <p:cNvSpPr/>
            <p:nvPr/>
          </p:nvSpPr>
          <p:spPr bwMode="auto">
            <a:xfrm>
              <a:off x="6562726" y="1392238"/>
              <a:ext cx="230188" cy="230187"/>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grpSp>
        <p:nvGrpSpPr>
          <p:cNvPr id="153" name="Group 152"/>
          <p:cNvGrpSpPr/>
          <p:nvPr/>
        </p:nvGrpSpPr>
        <p:grpSpPr>
          <a:xfrm>
            <a:off x="2676743" y="3314280"/>
            <a:ext cx="282929" cy="300430"/>
            <a:chOff x="6881813" y="2154238"/>
            <a:chExt cx="461963" cy="490538"/>
          </a:xfrm>
          <a:solidFill>
            <a:schemeClr val="bg1">
              <a:lumMod val="65000"/>
            </a:schemeClr>
          </a:solidFill>
        </p:grpSpPr>
        <p:sp>
          <p:nvSpPr>
            <p:cNvPr id="154" name="Freeform 22"/>
            <p:cNvSpPr>
              <a:spLocks noEditPoints="1"/>
            </p:cNvSpPr>
            <p:nvPr/>
          </p:nvSpPr>
          <p:spPr bwMode="auto">
            <a:xfrm>
              <a:off x="6881813" y="2154238"/>
              <a:ext cx="461963" cy="490538"/>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55" name="Freeform 23"/>
            <p:cNvSpPr>
              <a:spLocks noEditPoints="1"/>
            </p:cNvSpPr>
            <p:nvPr/>
          </p:nvSpPr>
          <p:spPr bwMode="auto">
            <a:xfrm>
              <a:off x="6942138" y="2214563"/>
              <a:ext cx="339725" cy="30797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56" name="Freeform 24"/>
            <p:cNvSpPr>
              <a:spLocks noEditPoints="1"/>
            </p:cNvSpPr>
            <p:nvPr/>
          </p:nvSpPr>
          <p:spPr bwMode="auto">
            <a:xfrm>
              <a:off x="7127875" y="2260600"/>
              <a:ext cx="92075" cy="92075"/>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sp>
        <p:nvSpPr>
          <p:cNvPr id="157" name="Freeform 28"/>
          <p:cNvSpPr>
            <a:spLocks noEditPoints="1"/>
          </p:cNvSpPr>
          <p:nvPr/>
        </p:nvSpPr>
        <p:spPr bwMode="auto">
          <a:xfrm>
            <a:off x="2667506" y="3975418"/>
            <a:ext cx="301402" cy="301402"/>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lumMod val="65000"/>
            </a:schemeClr>
          </a:solidFill>
          <a:ln>
            <a:noFill/>
          </a:ln>
        </p:spPr>
        <p:txBody>
          <a:bodyPr vert="horz" wrap="square" lIns="91440" tIns="45720" rIns="91440" bIns="45720" numCol="1" anchor="t" anchorCtr="0" compatLnSpc="1"/>
          <a:lstStyle/>
          <a:p>
            <a:endParaRPr lang="id-ID">
              <a:latin typeface="Raleway" panose="020B0003030101060003"/>
            </a:endParaRPr>
          </a:p>
        </p:txBody>
      </p:sp>
      <p:grpSp>
        <p:nvGrpSpPr>
          <p:cNvPr id="158" name="Group 157"/>
          <p:cNvGrpSpPr/>
          <p:nvPr/>
        </p:nvGrpSpPr>
        <p:grpSpPr>
          <a:xfrm>
            <a:off x="2666534" y="4828470"/>
            <a:ext cx="303346" cy="300430"/>
            <a:chOff x="7219950" y="3429000"/>
            <a:chExt cx="495300" cy="490538"/>
          </a:xfrm>
          <a:solidFill>
            <a:schemeClr val="bg1">
              <a:lumMod val="65000"/>
            </a:schemeClr>
          </a:solidFill>
        </p:grpSpPr>
        <p:sp>
          <p:nvSpPr>
            <p:cNvPr id="159" name="Freeform 32"/>
            <p:cNvSpPr>
              <a:spLocks noEditPoints="1"/>
            </p:cNvSpPr>
            <p:nvPr/>
          </p:nvSpPr>
          <p:spPr bwMode="auto">
            <a:xfrm>
              <a:off x="7219950" y="3475038"/>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60" name="Freeform 33"/>
            <p:cNvSpPr>
              <a:spLocks noEditPoints="1"/>
            </p:cNvSpPr>
            <p:nvPr/>
          </p:nvSpPr>
          <p:spPr bwMode="auto">
            <a:xfrm>
              <a:off x="7439025" y="3675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61" name="Freeform 34"/>
            <p:cNvSpPr>
              <a:spLocks noEditPoints="1"/>
            </p:cNvSpPr>
            <p:nvPr/>
          </p:nvSpPr>
          <p:spPr bwMode="auto">
            <a:xfrm>
              <a:off x="7639050" y="3429000"/>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62" name="Freeform 35"/>
            <p:cNvSpPr>
              <a:spLocks noEditPoints="1"/>
            </p:cNvSpPr>
            <p:nvPr/>
          </p:nvSpPr>
          <p:spPr bwMode="auto">
            <a:xfrm>
              <a:off x="7346950" y="3659188"/>
              <a:ext cx="61913" cy="61913"/>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63" name="Oval 36"/>
            <p:cNvSpPr>
              <a:spLocks noChangeArrowheads="1"/>
            </p:cNvSpPr>
            <p:nvPr/>
          </p:nvSpPr>
          <p:spPr bwMode="auto">
            <a:xfrm>
              <a:off x="7408863" y="3767138"/>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64" name="Oval 37"/>
            <p:cNvSpPr>
              <a:spLocks noChangeArrowheads="1"/>
            </p:cNvSpPr>
            <p:nvPr/>
          </p:nvSpPr>
          <p:spPr bwMode="auto">
            <a:xfrm>
              <a:off x="7653338" y="3536950"/>
              <a:ext cx="317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sp>
        <p:nvSpPr>
          <p:cNvPr id="165" name="TextBox 164"/>
          <p:cNvSpPr txBox="1"/>
          <p:nvPr/>
        </p:nvSpPr>
        <p:spPr>
          <a:xfrm>
            <a:off x="3037453" y="2374833"/>
            <a:ext cx="1499128" cy="307777"/>
          </a:xfrm>
          <a:prstGeom prst="rect">
            <a:avLst/>
          </a:prstGeom>
          <a:noFill/>
        </p:spPr>
        <p:txBody>
          <a:bodyPr wrap="none" rtlCol="0">
            <a:spAutoFit/>
          </a:bodyPr>
          <a:lstStyle/>
          <a:p>
            <a:r>
              <a:rPr lang="id-ID" sz="1400" b="1" dirty="0" smtClean="0">
                <a:solidFill>
                  <a:schemeClr val="bg1">
                    <a:lumMod val="50000"/>
                  </a:schemeClr>
                </a:solidFill>
                <a:latin typeface="Raleway" panose="020B0003030101060003"/>
              </a:rPr>
              <a:t>Content </a:t>
            </a:r>
            <a:r>
              <a:rPr lang="id-ID" sz="1400" b="1" dirty="0" smtClean="0">
                <a:solidFill>
                  <a:srgbClr val="FF6D6D"/>
                </a:solidFill>
                <a:latin typeface="Raleway" panose="020B0003030101060003"/>
              </a:rPr>
              <a:t>01 </a:t>
            </a:r>
            <a:r>
              <a:rPr lang="zh-CN" altLang="en-US" sz="1400" b="1" dirty="0">
                <a:solidFill>
                  <a:srgbClr val="FF6D6D"/>
                </a:solidFill>
                <a:latin typeface="微软雅黑" panose="020B0503020204020204" pitchFamily="34" charset="-122"/>
                <a:ea typeface="微软雅黑" panose="020B0503020204020204" pitchFamily="34" charset="-122"/>
              </a:rPr>
              <a:t>线段树</a:t>
            </a:r>
            <a:endParaRPr lang="en-US" altLang="id-ID" sz="1400" b="1" dirty="0" smtClean="0">
              <a:solidFill>
                <a:srgbClr val="FF6D6D"/>
              </a:solidFill>
              <a:latin typeface="微软雅黑" panose="020B0503020204020204" pitchFamily="34" charset="-122"/>
              <a:ea typeface="微软雅黑" panose="020B0503020204020204" pitchFamily="34" charset="-122"/>
            </a:endParaRPr>
          </a:p>
        </p:txBody>
      </p:sp>
      <p:sp>
        <p:nvSpPr>
          <p:cNvPr id="166" name="TextBox 165"/>
          <p:cNvSpPr txBox="1"/>
          <p:nvPr/>
        </p:nvSpPr>
        <p:spPr>
          <a:xfrm>
            <a:off x="3037205" y="2589530"/>
            <a:ext cx="2969260" cy="429895"/>
          </a:xfrm>
          <a:prstGeom prst="rect">
            <a:avLst/>
          </a:prstGeom>
          <a:noFill/>
        </p:spPr>
        <p:txBody>
          <a:bodyPr wrap="square" rtlCol="0">
            <a:spAutoFit/>
          </a:bodyPr>
          <a:lstStyle/>
          <a:p>
            <a:r>
              <a:rPr lang="en-US" sz="1100" dirty="0">
                <a:solidFill>
                  <a:schemeClr val="bg1">
                    <a:lumMod val="65000"/>
                  </a:schemeClr>
                </a:solidFill>
                <a:latin typeface="Raleway" panose="020B0003030101060003"/>
              </a:rPr>
              <a:t>DEF  of  Segment  Tree</a:t>
            </a:r>
          </a:p>
          <a:p>
            <a:r>
              <a:rPr lang="en-US" sz="1100" dirty="0">
                <a:solidFill>
                  <a:schemeClr val="bg1">
                    <a:lumMod val="65000"/>
                  </a:schemeClr>
                </a:solidFill>
                <a:latin typeface="Raleway" panose="020B0003030101060003"/>
              </a:rPr>
              <a:t>BASIC OPERATIONS of Segment Tree</a:t>
            </a:r>
          </a:p>
        </p:txBody>
      </p:sp>
      <p:sp>
        <p:nvSpPr>
          <p:cNvPr id="167" name="TextBox 166"/>
          <p:cNvSpPr txBox="1"/>
          <p:nvPr/>
        </p:nvSpPr>
        <p:spPr>
          <a:xfrm>
            <a:off x="3037453" y="3054194"/>
            <a:ext cx="1499128" cy="307777"/>
          </a:xfrm>
          <a:prstGeom prst="rect">
            <a:avLst/>
          </a:prstGeom>
          <a:noFill/>
        </p:spPr>
        <p:txBody>
          <a:bodyPr wrap="none" rtlCol="0">
            <a:spAutoFit/>
          </a:bodyPr>
          <a:lstStyle/>
          <a:p>
            <a:r>
              <a:rPr lang="id-ID" sz="1400" b="1" dirty="0" smtClean="0">
                <a:solidFill>
                  <a:schemeClr val="bg1">
                    <a:lumMod val="50000"/>
                  </a:schemeClr>
                </a:solidFill>
                <a:latin typeface="Raleway" panose="020B0003030101060003"/>
              </a:rPr>
              <a:t>Content </a:t>
            </a:r>
            <a:r>
              <a:rPr lang="id-ID" sz="1400" b="1" dirty="0" smtClean="0">
                <a:solidFill>
                  <a:srgbClr val="FF6D6D"/>
                </a:solidFill>
                <a:latin typeface="Raleway" panose="020B0003030101060003"/>
              </a:rPr>
              <a:t>02 </a:t>
            </a:r>
            <a:r>
              <a:rPr lang="zh-CN" altLang="en-US" sz="1400" b="1" dirty="0">
                <a:solidFill>
                  <a:srgbClr val="FF6D6D"/>
                </a:solidFill>
                <a:latin typeface="微软雅黑" panose="020B0503020204020204" pitchFamily="34" charset="-122"/>
                <a:ea typeface="微软雅黑" panose="020B0503020204020204" pitchFamily="34" charset="-122"/>
              </a:rPr>
              <a:t>离散化</a:t>
            </a:r>
            <a:endParaRPr lang="en-US" altLang="id-ID" sz="1400" b="1" dirty="0" smtClean="0">
              <a:solidFill>
                <a:srgbClr val="FF6D6D"/>
              </a:solidFill>
              <a:latin typeface="微软雅黑" panose="020B0503020204020204" pitchFamily="34" charset="-122"/>
              <a:ea typeface="微软雅黑" panose="020B0503020204020204" pitchFamily="34" charset="-122"/>
            </a:endParaRPr>
          </a:p>
        </p:txBody>
      </p:sp>
      <p:sp>
        <p:nvSpPr>
          <p:cNvPr id="168" name="TextBox 167"/>
          <p:cNvSpPr txBox="1"/>
          <p:nvPr/>
        </p:nvSpPr>
        <p:spPr>
          <a:xfrm>
            <a:off x="3037453" y="3268936"/>
            <a:ext cx="2251637" cy="429895"/>
          </a:xfrm>
          <a:prstGeom prst="rect">
            <a:avLst/>
          </a:prstGeom>
          <a:noFill/>
        </p:spPr>
        <p:txBody>
          <a:bodyPr wrap="square" rtlCol="0">
            <a:spAutoFit/>
          </a:bodyPr>
          <a:lstStyle/>
          <a:p>
            <a:r>
              <a:rPr lang="en-US" sz="1100" dirty="0">
                <a:solidFill>
                  <a:schemeClr val="bg1">
                    <a:lumMod val="65000"/>
                  </a:schemeClr>
                </a:solidFill>
                <a:latin typeface="Raleway" panose="020B0003030101060003"/>
              </a:rPr>
              <a:t>DEF  </a:t>
            </a:r>
            <a:r>
              <a:rPr lang="en-US" sz="1100" dirty="0" smtClean="0">
                <a:solidFill>
                  <a:schemeClr val="bg1">
                    <a:lumMod val="65000"/>
                  </a:schemeClr>
                </a:solidFill>
                <a:latin typeface="Raleway" panose="020B0003030101060003"/>
              </a:rPr>
              <a:t>of Discretization</a:t>
            </a:r>
            <a:endParaRPr lang="en-US" sz="1100" dirty="0">
              <a:solidFill>
                <a:schemeClr val="bg1">
                  <a:lumMod val="65000"/>
                </a:schemeClr>
              </a:solidFill>
              <a:latin typeface="Raleway" panose="020B0003030101060003"/>
            </a:endParaRPr>
          </a:p>
          <a:p>
            <a:r>
              <a:rPr lang="en-US" sz="1100" dirty="0" smtClean="0">
                <a:solidFill>
                  <a:schemeClr val="bg1">
                    <a:lumMod val="65000"/>
                  </a:schemeClr>
                </a:solidFill>
                <a:latin typeface="Raleway" panose="020B0003030101060003"/>
              </a:rPr>
              <a:t>Why and How</a:t>
            </a:r>
            <a:endParaRPr lang="en-US" sz="1100" dirty="0">
              <a:solidFill>
                <a:schemeClr val="bg1">
                  <a:lumMod val="65000"/>
                </a:schemeClr>
              </a:solidFill>
              <a:latin typeface="Raleway" panose="020B0003030101060003"/>
            </a:endParaRPr>
          </a:p>
        </p:txBody>
      </p:sp>
      <p:sp>
        <p:nvSpPr>
          <p:cNvPr id="169" name="TextBox 168"/>
          <p:cNvSpPr txBox="1"/>
          <p:nvPr/>
        </p:nvSpPr>
        <p:spPr>
          <a:xfrm>
            <a:off x="3037453" y="3760676"/>
            <a:ext cx="2034531" cy="307777"/>
          </a:xfrm>
          <a:prstGeom prst="rect">
            <a:avLst/>
          </a:prstGeom>
          <a:noFill/>
        </p:spPr>
        <p:txBody>
          <a:bodyPr wrap="none" rtlCol="0">
            <a:spAutoFit/>
          </a:bodyPr>
          <a:lstStyle/>
          <a:p>
            <a:r>
              <a:rPr lang="id-ID" sz="1400" b="1" dirty="0" smtClean="0">
                <a:solidFill>
                  <a:schemeClr val="bg1">
                    <a:lumMod val="50000"/>
                  </a:schemeClr>
                </a:solidFill>
                <a:latin typeface="Raleway" panose="020B0003030101060003"/>
              </a:rPr>
              <a:t>Content </a:t>
            </a:r>
            <a:r>
              <a:rPr lang="id-ID" sz="1400" b="1" dirty="0" smtClean="0">
                <a:solidFill>
                  <a:srgbClr val="FF6D6D"/>
                </a:solidFill>
                <a:latin typeface="Raleway" panose="020B0003030101060003"/>
              </a:rPr>
              <a:t>03 </a:t>
            </a:r>
            <a:r>
              <a:rPr lang="en-US" altLang="zh-CN" sz="1400" b="1" dirty="0" smtClean="0">
                <a:solidFill>
                  <a:srgbClr val="FF6D6D"/>
                </a:solidFill>
                <a:latin typeface="Raleway" panose="020B0003030101060003"/>
              </a:rPr>
              <a:t>Implementation</a:t>
            </a:r>
            <a:endParaRPr lang="en-US" altLang="id-ID" sz="1400" b="1" dirty="0" smtClean="0">
              <a:solidFill>
                <a:srgbClr val="FF6D6D"/>
              </a:solidFill>
              <a:latin typeface="Raleway" panose="020B0003030101060003"/>
            </a:endParaRPr>
          </a:p>
        </p:txBody>
      </p:sp>
      <p:sp>
        <p:nvSpPr>
          <p:cNvPr id="170" name="TextBox 169"/>
          <p:cNvSpPr txBox="1"/>
          <p:nvPr/>
        </p:nvSpPr>
        <p:spPr>
          <a:xfrm>
            <a:off x="3037205" y="3975735"/>
            <a:ext cx="2500630" cy="600164"/>
          </a:xfrm>
          <a:prstGeom prst="rect">
            <a:avLst/>
          </a:prstGeom>
          <a:noFill/>
        </p:spPr>
        <p:txBody>
          <a:bodyPr wrap="square" rtlCol="0">
            <a:spAutoFit/>
          </a:bodyPr>
          <a:lstStyle/>
          <a:p>
            <a:r>
              <a:rPr lang="en-US" sz="1100" dirty="0" err="1" smtClean="0">
                <a:solidFill>
                  <a:schemeClr val="bg1">
                    <a:lumMod val="65000"/>
                  </a:schemeClr>
                </a:solidFill>
                <a:latin typeface="Raleway" panose="020B0003030101060003"/>
              </a:rPr>
              <a:t>Pesudo</a:t>
            </a:r>
            <a:r>
              <a:rPr lang="en-US" sz="1100" dirty="0" smtClean="0">
                <a:solidFill>
                  <a:schemeClr val="bg1">
                    <a:lumMod val="65000"/>
                  </a:schemeClr>
                </a:solidFill>
                <a:latin typeface="Raleway" panose="020B0003030101060003"/>
              </a:rPr>
              <a:t> code</a:t>
            </a:r>
          </a:p>
          <a:p>
            <a:r>
              <a:rPr lang="en-US" sz="1100" dirty="0" smtClean="0">
                <a:solidFill>
                  <a:schemeClr val="bg1">
                    <a:lumMod val="65000"/>
                  </a:schemeClr>
                </a:solidFill>
                <a:latin typeface="Raleway" panose="020B0003030101060003"/>
              </a:rPr>
              <a:t>Good ways of implementing the data structure</a:t>
            </a:r>
            <a:endParaRPr lang="en-US" sz="1100" dirty="0">
              <a:solidFill>
                <a:schemeClr val="bg1">
                  <a:lumMod val="65000"/>
                </a:schemeClr>
              </a:solidFill>
              <a:latin typeface="Raleway" panose="020B0003030101060003"/>
            </a:endParaRPr>
          </a:p>
        </p:txBody>
      </p:sp>
      <p:sp>
        <p:nvSpPr>
          <p:cNvPr id="171" name="TextBox 170"/>
          <p:cNvSpPr txBox="1"/>
          <p:nvPr/>
        </p:nvSpPr>
        <p:spPr>
          <a:xfrm>
            <a:off x="3037453" y="4613728"/>
            <a:ext cx="1569660" cy="307777"/>
          </a:xfrm>
          <a:prstGeom prst="rect">
            <a:avLst/>
          </a:prstGeom>
          <a:noFill/>
        </p:spPr>
        <p:txBody>
          <a:bodyPr wrap="none" rtlCol="0">
            <a:spAutoFit/>
          </a:bodyPr>
          <a:lstStyle/>
          <a:p>
            <a:r>
              <a:rPr lang="id-ID" sz="1400" b="1" dirty="0" smtClean="0">
                <a:solidFill>
                  <a:schemeClr val="bg1">
                    <a:lumMod val="50000"/>
                  </a:schemeClr>
                </a:solidFill>
                <a:latin typeface="Raleway" panose="020B0003030101060003"/>
              </a:rPr>
              <a:t>Content </a:t>
            </a:r>
            <a:r>
              <a:rPr lang="id-ID" sz="1400" b="1" dirty="0" smtClean="0">
                <a:solidFill>
                  <a:srgbClr val="FF6D6D"/>
                </a:solidFill>
                <a:latin typeface="Raleway" panose="020B0003030101060003"/>
              </a:rPr>
              <a:t>04 </a:t>
            </a:r>
            <a:r>
              <a:rPr lang="en-US" sz="1400" b="1" dirty="0" smtClean="0">
                <a:solidFill>
                  <a:srgbClr val="FF6D6D"/>
                </a:solidFill>
                <a:latin typeface="Raleway" panose="020B0003030101060003"/>
              </a:rPr>
              <a:t>POJ3277</a:t>
            </a:r>
            <a:endParaRPr lang="en-US" altLang="id-ID" sz="1400" b="1" dirty="0" smtClean="0">
              <a:solidFill>
                <a:srgbClr val="FF6D6D"/>
              </a:solidFill>
              <a:latin typeface="Raleway" panose="020B0003030101060003"/>
            </a:endParaRPr>
          </a:p>
        </p:txBody>
      </p:sp>
      <p:sp>
        <p:nvSpPr>
          <p:cNvPr id="172" name="TextBox 171"/>
          <p:cNvSpPr txBox="1"/>
          <p:nvPr/>
        </p:nvSpPr>
        <p:spPr>
          <a:xfrm>
            <a:off x="3037205" y="4828425"/>
            <a:ext cx="2736850" cy="430887"/>
          </a:xfrm>
          <a:prstGeom prst="rect">
            <a:avLst/>
          </a:prstGeom>
          <a:noFill/>
        </p:spPr>
        <p:txBody>
          <a:bodyPr wrap="square" rtlCol="0">
            <a:spAutoFit/>
          </a:bodyPr>
          <a:lstStyle/>
          <a:p>
            <a:r>
              <a:rPr lang="en-US" altLang="id-ID" sz="1100" b="1" dirty="0" smtClean="0">
                <a:solidFill>
                  <a:schemeClr val="bg1">
                    <a:lumMod val="65000"/>
                  </a:schemeClr>
                </a:solidFill>
                <a:latin typeface="Raleway" panose="020B0003030101060003"/>
              </a:rPr>
              <a:t>Solution of City Horizon – POJ3277</a:t>
            </a:r>
          </a:p>
          <a:p>
            <a:r>
              <a:rPr lang="en-US" altLang="id-ID" sz="1100" b="1" dirty="0" smtClean="0">
                <a:solidFill>
                  <a:schemeClr val="bg1">
                    <a:lumMod val="65000"/>
                  </a:schemeClr>
                </a:solidFill>
                <a:latin typeface="Raleway" panose="020B0003030101060003"/>
              </a:rPr>
              <a:t>My Ways of Testing and Debugging</a:t>
            </a:r>
            <a:endParaRPr lang="en-US" altLang="id-ID" sz="1100" b="1" dirty="0">
              <a:solidFill>
                <a:schemeClr val="bg1">
                  <a:lumMod val="65000"/>
                </a:schemeClr>
              </a:solidFill>
              <a:latin typeface="Raleway" panose="020B0003030101060003"/>
            </a:endParaRPr>
          </a:p>
        </p:txBody>
      </p:sp>
      <p:grpSp>
        <p:nvGrpSpPr>
          <p:cNvPr id="173" name="Group 172"/>
          <p:cNvGrpSpPr/>
          <p:nvPr/>
        </p:nvGrpSpPr>
        <p:grpSpPr>
          <a:xfrm>
            <a:off x="7617185" y="1104577"/>
            <a:ext cx="305291" cy="300429"/>
            <a:chOff x="6297613" y="1392238"/>
            <a:chExt cx="498475" cy="490537"/>
          </a:xfrm>
          <a:solidFill>
            <a:schemeClr val="bg1"/>
          </a:solidFill>
        </p:grpSpPr>
        <p:sp>
          <p:nvSpPr>
            <p:cNvPr id="174" name="Freeform 173"/>
            <p:cNvSpPr/>
            <p:nvPr/>
          </p:nvSpPr>
          <p:spPr bwMode="auto">
            <a:xfrm>
              <a:off x="6570663" y="1454150"/>
              <a:ext cx="160338" cy="160337"/>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5" name="Freeform 174"/>
            <p:cNvSpPr>
              <a:spLocks noEditPoints="1"/>
            </p:cNvSpPr>
            <p:nvPr/>
          </p:nvSpPr>
          <p:spPr bwMode="auto">
            <a:xfrm>
              <a:off x="6297613" y="1392238"/>
              <a:ext cx="498475" cy="490537"/>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6" name="Freeform 175"/>
            <p:cNvSpPr/>
            <p:nvPr/>
          </p:nvSpPr>
          <p:spPr bwMode="auto">
            <a:xfrm>
              <a:off x="6562726" y="1392238"/>
              <a:ext cx="230188" cy="230187"/>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177" name="Group 176"/>
          <p:cNvGrpSpPr/>
          <p:nvPr/>
        </p:nvGrpSpPr>
        <p:grpSpPr>
          <a:xfrm>
            <a:off x="7139324" y="1735840"/>
            <a:ext cx="282929" cy="300430"/>
            <a:chOff x="6881813" y="2154238"/>
            <a:chExt cx="461963" cy="490538"/>
          </a:xfrm>
          <a:solidFill>
            <a:schemeClr val="bg1"/>
          </a:solidFill>
        </p:grpSpPr>
        <p:sp>
          <p:nvSpPr>
            <p:cNvPr id="178" name="Freeform 22"/>
            <p:cNvSpPr>
              <a:spLocks noEditPoints="1"/>
            </p:cNvSpPr>
            <p:nvPr/>
          </p:nvSpPr>
          <p:spPr bwMode="auto">
            <a:xfrm>
              <a:off x="6881813" y="2154238"/>
              <a:ext cx="461963" cy="490538"/>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9" name="Freeform 23"/>
            <p:cNvSpPr>
              <a:spLocks noEditPoints="1"/>
            </p:cNvSpPr>
            <p:nvPr/>
          </p:nvSpPr>
          <p:spPr bwMode="auto">
            <a:xfrm>
              <a:off x="6942138" y="2214563"/>
              <a:ext cx="339725" cy="30797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0" name="Freeform 24"/>
            <p:cNvSpPr>
              <a:spLocks noEditPoints="1"/>
            </p:cNvSpPr>
            <p:nvPr/>
          </p:nvSpPr>
          <p:spPr bwMode="auto">
            <a:xfrm>
              <a:off x="7127875" y="2260600"/>
              <a:ext cx="92075" cy="92075"/>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81" name="Freeform 28"/>
          <p:cNvSpPr>
            <a:spLocks noEditPoints="1"/>
          </p:cNvSpPr>
          <p:nvPr/>
        </p:nvSpPr>
        <p:spPr bwMode="auto">
          <a:xfrm>
            <a:off x="6657593" y="419211"/>
            <a:ext cx="301402" cy="301402"/>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solidFill>
          <a:ln>
            <a:noFill/>
          </a:ln>
        </p:spPr>
        <p:txBody>
          <a:bodyPr vert="horz" wrap="square" lIns="91440" tIns="45720" rIns="91440" bIns="45720" numCol="1" anchor="t" anchorCtr="0" compatLnSpc="1"/>
          <a:lstStyle/>
          <a:p>
            <a:endParaRPr lang="id-ID"/>
          </a:p>
        </p:txBody>
      </p:sp>
      <p:grpSp>
        <p:nvGrpSpPr>
          <p:cNvPr id="182" name="Group 181"/>
          <p:cNvGrpSpPr/>
          <p:nvPr/>
        </p:nvGrpSpPr>
        <p:grpSpPr>
          <a:xfrm>
            <a:off x="6150487" y="2494845"/>
            <a:ext cx="384293" cy="380599"/>
            <a:chOff x="7219950" y="3429000"/>
            <a:chExt cx="495300" cy="490538"/>
          </a:xfrm>
          <a:solidFill>
            <a:schemeClr val="bg1"/>
          </a:solidFill>
        </p:grpSpPr>
        <p:sp>
          <p:nvSpPr>
            <p:cNvPr id="183" name="Freeform 32"/>
            <p:cNvSpPr>
              <a:spLocks noEditPoints="1"/>
            </p:cNvSpPr>
            <p:nvPr/>
          </p:nvSpPr>
          <p:spPr bwMode="auto">
            <a:xfrm>
              <a:off x="7219950" y="3475038"/>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4" name="Freeform 33"/>
            <p:cNvSpPr>
              <a:spLocks noEditPoints="1"/>
            </p:cNvSpPr>
            <p:nvPr/>
          </p:nvSpPr>
          <p:spPr bwMode="auto">
            <a:xfrm>
              <a:off x="7439025" y="3675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5" name="Freeform 34"/>
            <p:cNvSpPr>
              <a:spLocks noEditPoints="1"/>
            </p:cNvSpPr>
            <p:nvPr/>
          </p:nvSpPr>
          <p:spPr bwMode="auto">
            <a:xfrm>
              <a:off x="7639050" y="3429000"/>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6" name="Freeform 35"/>
            <p:cNvSpPr>
              <a:spLocks noEditPoints="1"/>
            </p:cNvSpPr>
            <p:nvPr/>
          </p:nvSpPr>
          <p:spPr bwMode="auto">
            <a:xfrm>
              <a:off x="7346950" y="3659188"/>
              <a:ext cx="61913" cy="61913"/>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7" name="Oval 36"/>
            <p:cNvSpPr>
              <a:spLocks noChangeArrowheads="1"/>
            </p:cNvSpPr>
            <p:nvPr/>
          </p:nvSpPr>
          <p:spPr bwMode="auto">
            <a:xfrm>
              <a:off x="7408863" y="3767138"/>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8" name="Oval 37"/>
            <p:cNvSpPr>
              <a:spLocks noChangeArrowheads="1"/>
            </p:cNvSpPr>
            <p:nvPr/>
          </p:nvSpPr>
          <p:spPr bwMode="auto">
            <a:xfrm>
              <a:off x="7653338" y="3536950"/>
              <a:ext cx="317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92" name="TextBox 191"/>
          <p:cNvSpPr txBox="1"/>
          <p:nvPr/>
        </p:nvSpPr>
        <p:spPr>
          <a:xfrm>
            <a:off x="11645054" y="4722800"/>
            <a:ext cx="546945" cy="369332"/>
          </a:xfrm>
          <a:prstGeom prst="rect">
            <a:avLst/>
          </a:prstGeom>
          <a:noFill/>
          <a:effectLst/>
        </p:spPr>
        <p:txBody>
          <a:bodyPr wrap="none" rtlCol="0">
            <a:spAutoFit/>
          </a:bodyPr>
          <a:lstStyle/>
          <a:p>
            <a:r>
              <a:rPr lang="id-ID" b="1" dirty="0" smtClean="0">
                <a:solidFill>
                  <a:schemeClr val="bg1"/>
                </a:solidFill>
                <a:latin typeface="Agency FB" panose="020B0503020202020204" pitchFamily="34" charset="0"/>
              </a:rPr>
              <a:t>50%</a:t>
            </a:r>
            <a:endParaRPr lang="id-ID" b="1" dirty="0">
              <a:solidFill>
                <a:schemeClr val="bg1"/>
              </a:solidFill>
              <a:latin typeface="Agency FB" panose="020B0503020202020204" pitchFamily="34" charset="0"/>
            </a:endParaRPr>
          </a:p>
        </p:txBody>
      </p:sp>
      <p:sp>
        <p:nvSpPr>
          <p:cNvPr id="193" name="TextBox 192"/>
          <p:cNvSpPr txBox="1"/>
          <p:nvPr/>
        </p:nvSpPr>
        <p:spPr>
          <a:xfrm>
            <a:off x="11645054" y="4217013"/>
            <a:ext cx="545342" cy="369332"/>
          </a:xfrm>
          <a:prstGeom prst="rect">
            <a:avLst/>
          </a:prstGeom>
          <a:noFill/>
          <a:effectLst/>
        </p:spPr>
        <p:txBody>
          <a:bodyPr wrap="none" rtlCol="0">
            <a:spAutoFit/>
          </a:bodyPr>
          <a:lstStyle/>
          <a:p>
            <a:r>
              <a:rPr lang="id-ID" b="1" dirty="0" smtClean="0">
                <a:solidFill>
                  <a:schemeClr val="bg1"/>
                </a:solidFill>
                <a:latin typeface="Agency FB" panose="020B0503020202020204" pitchFamily="34" charset="0"/>
              </a:rPr>
              <a:t>65%</a:t>
            </a:r>
            <a:endParaRPr lang="id-ID" b="1" dirty="0">
              <a:solidFill>
                <a:schemeClr val="bg1"/>
              </a:solidFill>
              <a:latin typeface="Agency FB" panose="020B0503020202020204" pitchFamily="34" charset="0"/>
            </a:endParaRPr>
          </a:p>
        </p:txBody>
      </p:sp>
      <p:sp>
        <p:nvSpPr>
          <p:cNvPr id="194" name="TextBox 193"/>
          <p:cNvSpPr txBox="1"/>
          <p:nvPr/>
        </p:nvSpPr>
        <p:spPr>
          <a:xfrm>
            <a:off x="11645054" y="5226954"/>
            <a:ext cx="548548" cy="369332"/>
          </a:xfrm>
          <a:prstGeom prst="rect">
            <a:avLst/>
          </a:prstGeom>
          <a:noFill/>
          <a:effectLst/>
        </p:spPr>
        <p:txBody>
          <a:bodyPr wrap="none" rtlCol="0">
            <a:spAutoFit/>
          </a:bodyPr>
          <a:lstStyle/>
          <a:p>
            <a:r>
              <a:rPr lang="id-ID" b="1" dirty="0" smtClean="0">
                <a:solidFill>
                  <a:schemeClr val="bg1"/>
                </a:solidFill>
                <a:latin typeface="Agency FB" panose="020B0503020202020204" pitchFamily="34" charset="0"/>
              </a:rPr>
              <a:t>85%</a:t>
            </a:r>
            <a:endParaRPr lang="id-ID" b="1" dirty="0">
              <a:solidFill>
                <a:schemeClr val="bg1"/>
              </a:solidFill>
              <a:latin typeface="Agency FB" panose="020B0503020202020204" pitchFamily="34" charset="0"/>
            </a:endParaRPr>
          </a:p>
        </p:txBody>
      </p:sp>
      <p:sp>
        <p:nvSpPr>
          <p:cNvPr id="195" name="TextBox 194"/>
          <p:cNvSpPr txBox="1"/>
          <p:nvPr/>
        </p:nvSpPr>
        <p:spPr>
          <a:xfrm>
            <a:off x="11645054" y="5678843"/>
            <a:ext cx="548548" cy="369332"/>
          </a:xfrm>
          <a:prstGeom prst="rect">
            <a:avLst/>
          </a:prstGeom>
          <a:noFill/>
          <a:effectLst/>
        </p:spPr>
        <p:txBody>
          <a:bodyPr wrap="none" rtlCol="0">
            <a:spAutoFit/>
          </a:bodyPr>
          <a:lstStyle/>
          <a:p>
            <a:r>
              <a:rPr lang="id-ID" b="1" dirty="0" smtClean="0">
                <a:solidFill>
                  <a:schemeClr val="bg1"/>
                </a:solidFill>
                <a:latin typeface="Agency FB" panose="020B0503020202020204" pitchFamily="34" charset="0"/>
              </a:rPr>
              <a:t>40%</a:t>
            </a:r>
            <a:endParaRPr lang="id-ID" b="1" dirty="0">
              <a:solidFill>
                <a:schemeClr val="bg1"/>
              </a:solidFill>
              <a:latin typeface="Agency FB" panose="020B0503020202020204" pitchFamily="34" charset="0"/>
            </a:endParaRPr>
          </a:p>
        </p:txBody>
      </p:sp>
      <p:pic>
        <p:nvPicPr>
          <p:cNvPr id="2" name="图片 1"/>
          <p:cNvPicPr>
            <a:picLocks noChangeAspect="1"/>
          </p:cNvPicPr>
          <p:nvPr/>
        </p:nvPicPr>
        <p:blipFill>
          <a:blip r:embed="rId2"/>
          <a:stretch>
            <a:fillRect/>
          </a:stretch>
        </p:blipFill>
        <p:spPr>
          <a:xfrm flipV="1">
            <a:off x="78740" y="6473190"/>
            <a:ext cx="12035155" cy="352425"/>
          </a:xfrm>
          <a:prstGeom prst="rect">
            <a:avLst/>
          </a:prstGeom>
        </p:spPr>
      </p:pic>
    </p:spTree>
    <p:extLst>
      <p:ext uri="{BB962C8B-B14F-4D97-AF65-F5344CB8AC3E}">
        <p14:creationId xmlns:p14="http://schemas.microsoft.com/office/powerpoint/2010/main" val="41680104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5"/>
                                        </p:tgtEl>
                                        <p:attrNameLst>
                                          <p:attrName>style.visibility</p:attrName>
                                        </p:attrNameLst>
                                      </p:cBhvr>
                                      <p:to>
                                        <p:strVal val="visible"/>
                                      </p:to>
                                    </p:set>
                                    <p:anim calcmode="lin" valueType="num">
                                      <p:cBhvr>
                                        <p:cTn id="11" dur="500" fill="hold"/>
                                        <p:tgtEl>
                                          <p:spTgt spid="145"/>
                                        </p:tgtEl>
                                        <p:attrNameLst>
                                          <p:attrName>ppt_w</p:attrName>
                                        </p:attrNameLst>
                                      </p:cBhvr>
                                      <p:tavLst>
                                        <p:tav tm="0">
                                          <p:val>
                                            <p:fltVal val="0"/>
                                          </p:val>
                                        </p:tav>
                                        <p:tav tm="100000">
                                          <p:val>
                                            <p:strVal val="#ppt_w"/>
                                          </p:val>
                                        </p:tav>
                                      </p:tavLst>
                                    </p:anim>
                                    <p:anim calcmode="lin" valueType="num">
                                      <p:cBhvr>
                                        <p:cTn id="12" dur="500" fill="hold"/>
                                        <p:tgtEl>
                                          <p:spTgt spid="145"/>
                                        </p:tgtEl>
                                        <p:attrNameLst>
                                          <p:attrName>ppt_h</p:attrName>
                                        </p:attrNameLst>
                                      </p:cBhvr>
                                      <p:tavLst>
                                        <p:tav tm="0">
                                          <p:val>
                                            <p:fltVal val="0"/>
                                          </p:val>
                                        </p:tav>
                                        <p:tav tm="100000">
                                          <p:val>
                                            <p:strVal val="#ppt_h"/>
                                          </p:val>
                                        </p:tav>
                                      </p:tavLst>
                                    </p:anim>
                                    <p:animEffect transition="in" filter="fade">
                                      <p:cBhvr>
                                        <p:cTn id="13" dur="500"/>
                                        <p:tgtEl>
                                          <p:spTgt spid="145"/>
                                        </p:tgtEl>
                                      </p:cBhvr>
                                    </p:animEffect>
                                  </p:childTnLst>
                                </p:cTn>
                              </p:par>
                              <p:par>
                                <p:cTn id="14" presetID="10" presetClass="entr" presetSubtype="0" fill="hold" nodeType="withEffect">
                                  <p:stCondLst>
                                    <p:cond delay="0"/>
                                  </p:stCondLst>
                                  <p:childTnLst>
                                    <p:set>
                                      <p:cBhvr>
                                        <p:cTn id="15" dur="1" fill="hold">
                                          <p:stCondLst>
                                            <p:cond delay="0"/>
                                          </p:stCondLst>
                                        </p:cTn>
                                        <p:tgtEl>
                                          <p:spTgt spid="149"/>
                                        </p:tgtEl>
                                        <p:attrNameLst>
                                          <p:attrName>style.visibility</p:attrName>
                                        </p:attrNameLst>
                                      </p:cBhvr>
                                      <p:to>
                                        <p:strVal val="visible"/>
                                      </p:to>
                                    </p:set>
                                    <p:animEffect transition="in" filter="fade">
                                      <p:cBhvr>
                                        <p:cTn id="16" dur="500"/>
                                        <p:tgtEl>
                                          <p:spTgt spid="14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fade">
                                      <p:cBhvr>
                                        <p:cTn id="20" dur="500"/>
                                        <p:tgtEl>
                                          <p:spTgt spid="16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6"/>
                                        </p:tgtEl>
                                        <p:attrNameLst>
                                          <p:attrName>style.visibility</p:attrName>
                                        </p:attrNameLst>
                                      </p:cBhvr>
                                      <p:to>
                                        <p:strVal val="visible"/>
                                      </p:to>
                                    </p:set>
                                    <p:animEffect transition="in" filter="fade">
                                      <p:cBhvr>
                                        <p:cTn id="23" dur="500"/>
                                        <p:tgtEl>
                                          <p:spTgt spid="166"/>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wipe(right)">
                                      <p:cBhvr>
                                        <p:cTn id="27" dur="500"/>
                                        <p:tgtEl>
                                          <p:spTgt spid="97"/>
                                        </p:tgtEl>
                                      </p:cBhvr>
                                    </p:animEffect>
                                  </p:childTnLst>
                                </p:cTn>
                              </p:par>
                            </p:childTnLst>
                          </p:cTn>
                        </p:par>
                        <p:par>
                          <p:cTn id="28" fill="hold">
                            <p:stCondLst>
                              <p:cond delay="2000"/>
                            </p:stCondLst>
                            <p:childTnLst>
                              <p:par>
                                <p:cTn id="29" presetID="22" presetClass="entr" presetSubtype="4" fill="hold" grpId="0" nodeType="after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wipe(down)">
                                      <p:cBhvr>
                                        <p:cTn id="31" dur="500"/>
                                        <p:tgtEl>
                                          <p:spTgt spid="95"/>
                                        </p:tgtEl>
                                      </p:cBhvr>
                                    </p:animEffect>
                                  </p:childTnLst>
                                </p:cTn>
                              </p:par>
                            </p:childTnLst>
                          </p:cTn>
                        </p:par>
                        <p:par>
                          <p:cTn id="32" fill="hold">
                            <p:stCondLst>
                              <p:cond delay="2500"/>
                            </p:stCondLst>
                            <p:childTnLst>
                              <p:par>
                                <p:cTn id="33" presetID="22" presetClass="entr" presetSubtype="4" fill="hold" grpId="0" nodeType="after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wipe(down)">
                                      <p:cBhvr>
                                        <p:cTn id="35" dur="500"/>
                                        <p:tgtEl>
                                          <p:spTgt spid="9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0"/>
                                        </p:tgtEl>
                                        <p:attrNameLst>
                                          <p:attrName>style.visibility</p:attrName>
                                        </p:attrNameLst>
                                      </p:cBhvr>
                                      <p:to>
                                        <p:strVal val="visible"/>
                                      </p:to>
                                    </p:set>
                                    <p:animEffect transition="in" filter="fade">
                                      <p:cBhvr>
                                        <p:cTn id="38" dur="500"/>
                                        <p:tgtEl>
                                          <p:spTgt spid="100"/>
                                        </p:tgtEl>
                                      </p:cBhvr>
                                    </p:animEffect>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73"/>
                                        </p:tgtEl>
                                        <p:attrNameLst>
                                          <p:attrName>style.visibility</p:attrName>
                                        </p:attrNameLst>
                                      </p:cBhvr>
                                      <p:to>
                                        <p:strVal val="visible"/>
                                      </p:to>
                                    </p:set>
                                    <p:anim calcmode="lin" valueType="num">
                                      <p:cBhvr>
                                        <p:cTn id="42" dur="500" fill="hold"/>
                                        <p:tgtEl>
                                          <p:spTgt spid="173"/>
                                        </p:tgtEl>
                                        <p:attrNameLst>
                                          <p:attrName>ppt_w</p:attrName>
                                        </p:attrNameLst>
                                      </p:cBhvr>
                                      <p:tavLst>
                                        <p:tav tm="0">
                                          <p:val>
                                            <p:fltVal val="0"/>
                                          </p:val>
                                        </p:tav>
                                        <p:tav tm="100000">
                                          <p:val>
                                            <p:strVal val="#ppt_w"/>
                                          </p:val>
                                        </p:tav>
                                      </p:tavLst>
                                    </p:anim>
                                    <p:anim calcmode="lin" valueType="num">
                                      <p:cBhvr>
                                        <p:cTn id="43" dur="500" fill="hold"/>
                                        <p:tgtEl>
                                          <p:spTgt spid="173"/>
                                        </p:tgtEl>
                                        <p:attrNameLst>
                                          <p:attrName>ppt_h</p:attrName>
                                        </p:attrNameLst>
                                      </p:cBhvr>
                                      <p:tavLst>
                                        <p:tav tm="0">
                                          <p:val>
                                            <p:fltVal val="0"/>
                                          </p:val>
                                        </p:tav>
                                        <p:tav tm="100000">
                                          <p:val>
                                            <p:strVal val="#ppt_h"/>
                                          </p:val>
                                        </p:tav>
                                      </p:tavLst>
                                    </p:anim>
                                    <p:animEffect transition="in" filter="fade">
                                      <p:cBhvr>
                                        <p:cTn id="44" dur="500"/>
                                        <p:tgtEl>
                                          <p:spTgt spid="173"/>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146"/>
                                        </p:tgtEl>
                                        <p:attrNameLst>
                                          <p:attrName>style.visibility</p:attrName>
                                        </p:attrNameLst>
                                      </p:cBhvr>
                                      <p:to>
                                        <p:strVal val="visible"/>
                                      </p:to>
                                    </p:set>
                                    <p:anim calcmode="lin" valueType="num">
                                      <p:cBhvr>
                                        <p:cTn id="48" dur="500" fill="hold"/>
                                        <p:tgtEl>
                                          <p:spTgt spid="146"/>
                                        </p:tgtEl>
                                        <p:attrNameLst>
                                          <p:attrName>ppt_w</p:attrName>
                                        </p:attrNameLst>
                                      </p:cBhvr>
                                      <p:tavLst>
                                        <p:tav tm="0">
                                          <p:val>
                                            <p:fltVal val="0"/>
                                          </p:val>
                                        </p:tav>
                                        <p:tav tm="100000">
                                          <p:val>
                                            <p:strVal val="#ppt_w"/>
                                          </p:val>
                                        </p:tav>
                                      </p:tavLst>
                                    </p:anim>
                                    <p:anim calcmode="lin" valueType="num">
                                      <p:cBhvr>
                                        <p:cTn id="49" dur="500" fill="hold"/>
                                        <p:tgtEl>
                                          <p:spTgt spid="146"/>
                                        </p:tgtEl>
                                        <p:attrNameLst>
                                          <p:attrName>ppt_h</p:attrName>
                                        </p:attrNameLst>
                                      </p:cBhvr>
                                      <p:tavLst>
                                        <p:tav tm="0">
                                          <p:val>
                                            <p:fltVal val="0"/>
                                          </p:val>
                                        </p:tav>
                                        <p:tav tm="100000">
                                          <p:val>
                                            <p:strVal val="#ppt_h"/>
                                          </p:val>
                                        </p:tav>
                                      </p:tavLst>
                                    </p:anim>
                                    <p:animEffect transition="in" filter="fade">
                                      <p:cBhvr>
                                        <p:cTn id="50" dur="500"/>
                                        <p:tgtEl>
                                          <p:spTgt spid="146"/>
                                        </p:tgtEl>
                                      </p:cBhvr>
                                    </p:animEffect>
                                  </p:childTnLst>
                                </p:cTn>
                              </p:par>
                              <p:par>
                                <p:cTn id="51" presetID="10" presetClass="entr" presetSubtype="0" fill="hold" nodeType="withEffect">
                                  <p:stCondLst>
                                    <p:cond delay="0"/>
                                  </p:stCondLst>
                                  <p:childTnLst>
                                    <p:set>
                                      <p:cBhvr>
                                        <p:cTn id="52" dur="1" fill="hold">
                                          <p:stCondLst>
                                            <p:cond delay="0"/>
                                          </p:stCondLst>
                                        </p:cTn>
                                        <p:tgtEl>
                                          <p:spTgt spid="153"/>
                                        </p:tgtEl>
                                        <p:attrNameLst>
                                          <p:attrName>style.visibility</p:attrName>
                                        </p:attrNameLst>
                                      </p:cBhvr>
                                      <p:to>
                                        <p:strVal val="visible"/>
                                      </p:to>
                                    </p:set>
                                    <p:animEffect transition="in" filter="fade">
                                      <p:cBhvr>
                                        <p:cTn id="53" dur="500"/>
                                        <p:tgtEl>
                                          <p:spTgt spid="153"/>
                                        </p:tgtEl>
                                      </p:cBhvr>
                                    </p:animEffect>
                                  </p:childTnLst>
                                </p:cTn>
                              </p:par>
                            </p:childTnLst>
                          </p:cTn>
                        </p:par>
                        <p:par>
                          <p:cTn id="54" fill="hold">
                            <p:stCondLst>
                              <p:cond delay="4000"/>
                            </p:stCondLst>
                            <p:childTnLst>
                              <p:par>
                                <p:cTn id="55" presetID="10" presetClass="entr" presetSubtype="0" fill="hold" grpId="0" nodeType="afterEffect">
                                  <p:stCondLst>
                                    <p:cond delay="0"/>
                                  </p:stCondLst>
                                  <p:childTnLst>
                                    <p:set>
                                      <p:cBhvr>
                                        <p:cTn id="56" dur="1" fill="hold">
                                          <p:stCondLst>
                                            <p:cond delay="0"/>
                                          </p:stCondLst>
                                        </p:cTn>
                                        <p:tgtEl>
                                          <p:spTgt spid="167"/>
                                        </p:tgtEl>
                                        <p:attrNameLst>
                                          <p:attrName>style.visibility</p:attrName>
                                        </p:attrNameLst>
                                      </p:cBhvr>
                                      <p:to>
                                        <p:strVal val="visible"/>
                                      </p:to>
                                    </p:set>
                                    <p:animEffect transition="in" filter="fade">
                                      <p:cBhvr>
                                        <p:cTn id="57" dur="500"/>
                                        <p:tgtEl>
                                          <p:spTgt spid="1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8"/>
                                        </p:tgtEl>
                                        <p:attrNameLst>
                                          <p:attrName>style.visibility</p:attrName>
                                        </p:attrNameLst>
                                      </p:cBhvr>
                                      <p:to>
                                        <p:strVal val="visible"/>
                                      </p:to>
                                    </p:set>
                                    <p:animEffect transition="in" filter="fade">
                                      <p:cBhvr>
                                        <p:cTn id="60" dur="500"/>
                                        <p:tgtEl>
                                          <p:spTgt spid="168"/>
                                        </p:tgtEl>
                                      </p:cBhvr>
                                    </p:animEffect>
                                  </p:childTnLst>
                                </p:cTn>
                              </p:par>
                            </p:childTnLst>
                          </p:cTn>
                        </p:par>
                        <p:par>
                          <p:cTn id="61" fill="hold">
                            <p:stCondLst>
                              <p:cond delay="4500"/>
                            </p:stCondLst>
                            <p:childTnLst>
                              <p:par>
                                <p:cTn id="62" presetID="22" presetClass="entr" presetSubtype="2" fill="hold" grpId="0" nodeType="after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right)">
                                      <p:cBhvr>
                                        <p:cTn id="64" dur="500"/>
                                        <p:tgtEl>
                                          <p:spTgt spid="89"/>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wipe(right)">
                                      <p:cBhvr>
                                        <p:cTn id="67" dur="500"/>
                                        <p:tgtEl>
                                          <p:spTgt spid="96"/>
                                        </p:tgtEl>
                                      </p:cBhvr>
                                    </p:animEffect>
                                  </p:childTnLst>
                                </p:cTn>
                              </p:par>
                            </p:childTnLst>
                          </p:cTn>
                        </p:par>
                        <p:par>
                          <p:cTn id="68" fill="hold">
                            <p:stCondLst>
                              <p:cond delay="5000"/>
                            </p:stCondLst>
                            <p:childTnLst>
                              <p:par>
                                <p:cTn id="69" presetID="22" presetClass="entr" presetSubtype="4" fill="hold" grpId="0" nodeType="afterEffect">
                                  <p:stCondLst>
                                    <p:cond delay="0"/>
                                  </p:stCondLst>
                                  <p:childTnLst>
                                    <p:set>
                                      <p:cBhvr>
                                        <p:cTn id="70" dur="1" fill="hold">
                                          <p:stCondLst>
                                            <p:cond delay="0"/>
                                          </p:stCondLst>
                                        </p:cTn>
                                        <p:tgtEl>
                                          <p:spTgt spid="87"/>
                                        </p:tgtEl>
                                        <p:attrNameLst>
                                          <p:attrName>style.visibility</p:attrName>
                                        </p:attrNameLst>
                                      </p:cBhvr>
                                      <p:to>
                                        <p:strVal val="visible"/>
                                      </p:to>
                                    </p:set>
                                    <p:animEffect transition="in" filter="wipe(down)">
                                      <p:cBhvr>
                                        <p:cTn id="71" dur="500"/>
                                        <p:tgtEl>
                                          <p:spTgt spid="87"/>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wipe(down)">
                                      <p:cBhvr>
                                        <p:cTn id="74" dur="500"/>
                                        <p:tgtEl>
                                          <p:spTgt spid="91"/>
                                        </p:tgtEl>
                                      </p:cBhvr>
                                    </p:animEffect>
                                  </p:childTnLst>
                                </p:cTn>
                              </p:par>
                            </p:childTnLst>
                          </p:cTn>
                        </p:par>
                        <p:par>
                          <p:cTn id="75" fill="hold">
                            <p:stCondLst>
                              <p:cond delay="5500"/>
                            </p:stCondLst>
                            <p:childTnLst>
                              <p:par>
                                <p:cTn id="76" presetID="22" presetClass="entr" presetSubtype="4" fill="hold" grpId="0" nodeType="after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wipe(down)">
                                      <p:cBhvr>
                                        <p:cTn id="78" dur="500"/>
                                        <p:tgtEl>
                                          <p:spTgt spid="8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06"/>
                                        </p:tgtEl>
                                        <p:attrNameLst>
                                          <p:attrName>style.visibility</p:attrName>
                                        </p:attrNameLst>
                                      </p:cBhvr>
                                      <p:to>
                                        <p:strVal val="visible"/>
                                      </p:to>
                                    </p:set>
                                    <p:animEffect transition="in" filter="fade">
                                      <p:cBhvr>
                                        <p:cTn id="81" dur="500"/>
                                        <p:tgtEl>
                                          <p:spTgt spid="10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3"/>
                                        </p:tgtEl>
                                        <p:attrNameLst>
                                          <p:attrName>style.visibility</p:attrName>
                                        </p:attrNameLst>
                                      </p:cBhvr>
                                      <p:to>
                                        <p:strVal val="visible"/>
                                      </p:to>
                                    </p:set>
                                    <p:animEffect transition="in" filter="fade">
                                      <p:cBhvr>
                                        <p:cTn id="84" dur="500"/>
                                        <p:tgtEl>
                                          <p:spTgt spid="103"/>
                                        </p:tgtEl>
                                      </p:cBhvr>
                                    </p:animEffect>
                                  </p:childTnLst>
                                </p:cTn>
                              </p:par>
                            </p:childTnLst>
                          </p:cTn>
                        </p:par>
                        <p:par>
                          <p:cTn id="85" fill="hold">
                            <p:stCondLst>
                              <p:cond delay="6000"/>
                            </p:stCondLst>
                            <p:childTnLst>
                              <p:par>
                                <p:cTn id="86" presetID="53" presetClass="entr" presetSubtype="16" fill="hold" nodeType="afterEffect">
                                  <p:stCondLst>
                                    <p:cond delay="0"/>
                                  </p:stCondLst>
                                  <p:childTnLst>
                                    <p:set>
                                      <p:cBhvr>
                                        <p:cTn id="87" dur="1" fill="hold">
                                          <p:stCondLst>
                                            <p:cond delay="0"/>
                                          </p:stCondLst>
                                        </p:cTn>
                                        <p:tgtEl>
                                          <p:spTgt spid="177"/>
                                        </p:tgtEl>
                                        <p:attrNameLst>
                                          <p:attrName>style.visibility</p:attrName>
                                        </p:attrNameLst>
                                      </p:cBhvr>
                                      <p:to>
                                        <p:strVal val="visible"/>
                                      </p:to>
                                    </p:set>
                                    <p:anim calcmode="lin" valueType="num">
                                      <p:cBhvr>
                                        <p:cTn id="88" dur="500" fill="hold"/>
                                        <p:tgtEl>
                                          <p:spTgt spid="177"/>
                                        </p:tgtEl>
                                        <p:attrNameLst>
                                          <p:attrName>ppt_w</p:attrName>
                                        </p:attrNameLst>
                                      </p:cBhvr>
                                      <p:tavLst>
                                        <p:tav tm="0">
                                          <p:val>
                                            <p:fltVal val="0"/>
                                          </p:val>
                                        </p:tav>
                                        <p:tav tm="100000">
                                          <p:val>
                                            <p:strVal val="#ppt_w"/>
                                          </p:val>
                                        </p:tav>
                                      </p:tavLst>
                                    </p:anim>
                                    <p:anim calcmode="lin" valueType="num">
                                      <p:cBhvr>
                                        <p:cTn id="89" dur="500" fill="hold"/>
                                        <p:tgtEl>
                                          <p:spTgt spid="177"/>
                                        </p:tgtEl>
                                        <p:attrNameLst>
                                          <p:attrName>ppt_h</p:attrName>
                                        </p:attrNameLst>
                                      </p:cBhvr>
                                      <p:tavLst>
                                        <p:tav tm="0">
                                          <p:val>
                                            <p:fltVal val="0"/>
                                          </p:val>
                                        </p:tav>
                                        <p:tav tm="100000">
                                          <p:val>
                                            <p:strVal val="#ppt_h"/>
                                          </p:val>
                                        </p:tav>
                                      </p:tavLst>
                                    </p:anim>
                                    <p:animEffect transition="in" filter="fade">
                                      <p:cBhvr>
                                        <p:cTn id="90" dur="500"/>
                                        <p:tgtEl>
                                          <p:spTgt spid="177"/>
                                        </p:tgtEl>
                                      </p:cBhvr>
                                    </p:animEffect>
                                  </p:childTnLst>
                                </p:cTn>
                              </p:par>
                            </p:childTnLst>
                          </p:cTn>
                        </p:par>
                        <p:par>
                          <p:cTn id="91" fill="hold">
                            <p:stCondLst>
                              <p:cond delay="6500"/>
                            </p:stCondLst>
                            <p:childTnLst>
                              <p:par>
                                <p:cTn id="92" presetID="53" presetClass="entr" presetSubtype="16" fill="hold" grpId="0" nodeType="afterEffect">
                                  <p:stCondLst>
                                    <p:cond delay="0"/>
                                  </p:stCondLst>
                                  <p:childTnLst>
                                    <p:set>
                                      <p:cBhvr>
                                        <p:cTn id="93" dur="1" fill="hold">
                                          <p:stCondLst>
                                            <p:cond delay="0"/>
                                          </p:stCondLst>
                                        </p:cTn>
                                        <p:tgtEl>
                                          <p:spTgt spid="147"/>
                                        </p:tgtEl>
                                        <p:attrNameLst>
                                          <p:attrName>style.visibility</p:attrName>
                                        </p:attrNameLst>
                                      </p:cBhvr>
                                      <p:to>
                                        <p:strVal val="visible"/>
                                      </p:to>
                                    </p:set>
                                    <p:anim calcmode="lin" valueType="num">
                                      <p:cBhvr>
                                        <p:cTn id="94" dur="500" fill="hold"/>
                                        <p:tgtEl>
                                          <p:spTgt spid="147"/>
                                        </p:tgtEl>
                                        <p:attrNameLst>
                                          <p:attrName>ppt_w</p:attrName>
                                        </p:attrNameLst>
                                      </p:cBhvr>
                                      <p:tavLst>
                                        <p:tav tm="0">
                                          <p:val>
                                            <p:fltVal val="0"/>
                                          </p:val>
                                        </p:tav>
                                        <p:tav tm="100000">
                                          <p:val>
                                            <p:strVal val="#ppt_w"/>
                                          </p:val>
                                        </p:tav>
                                      </p:tavLst>
                                    </p:anim>
                                    <p:anim calcmode="lin" valueType="num">
                                      <p:cBhvr>
                                        <p:cTn id="95" dur="500" fill="hold"/>
                                        <p:tgtEl>
                                          <p:spTgt spid="147"/>
                                        </p:tgtEl>
                                        <p:attrNameLst>
                                          <p:attrName>ppt_h</p:attrName>
                                        </p:attrNameLst>
                                      </p:cBhvr>
                                      <p:tavLst>
                                        <p:tav tm="0">
                                          <p:val>
                                            <p:fltVal val="0"/>
                                          </p:val>
                                        </p:tav>
                                        <p:tav tm="100000">
                                          <p:val>
                                            <p:strVal val="#ppt_h"/>
                                          </p:val>
                                        </p:tav>
                                      </p:tavLst>
                                    </p:anim>
                                    <p:animEffect transition="in" filter="fade">
                                      <p:cBhvr>
                                        <p:cTn id="96" dur="500"/>
                                        <p:tgtEl>
                                          <p:spTgt spid="14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57"/>
                                        </p:tgtEl>
                                        <p:attrNameLst>
                                          <p:attrName>style.visibility</p:attrName>
                                        </p:attrNameLst>
                                      </p:cBhvr>
                                      <p:to>
                                        <p:strVal val="visible"/>
                                      </p:to>
                                    </p:set>
                                    <p:animEffect transition="in" filter="fade">
                                      <p:cBhvr>
                                        <p:cTn id="99" dur="500"/>
                                        <p:tgtEl>
                                          <p:spTgt spid="157"/>
                                        </p:tgtEl>
                                      </p:cBhvr>
                                    </p:animEffect>
                                  </p:childTnLst>
                                </p:cTn>
                              </p:par>
                            </p:childTnLst>
                          </p:cTn>
                        </p:par>
                        <p:par>
                          <p:cTn id="100" fill="hold">
                            <p:stCondLst>
                              <p:cond delay="7000"/>
                            </p:stCondLst>
                            <p:childTnLst>
                              <p:par>
                                <p:cTn id="101" presetID="10" presetClass="entr" presetSubtype="0" fill="hold" grpId="0" nodeType="afterEffect">
                                  <p:stCondLst>
                                    <p:cond delay="0"/>
                                  </p:stCondLst>
                                  <p:childTnLst>
                                    <p:set>
                                      <p:cBhvr>
                                        <p:cTn id="102" dur="1" fill="hold">
                                          <p:stCondLst>
                                            <p:cond delay="0"/>
                                          </p:stCondLst>
                                        </p:cTn>
                                        <p:tgtEl>
                                          <p:spTgt spid="169"/>
                                        </p:tgtEl>
                                        <p:attrNameLst>
                                          <p:attrName>style.visibility</p:attrName>
                                        </p:attrNameLst>
                                      </p:cBhvr>
                                      <p:to>
                                        <p:strVal val="visible"/>
                                      </p:to>
                                    </p:set>
                                    <p:animEffect transition="in" filter="fade">
                                      <p:cBhvr>
                                        <p:cTn id="103" dur="500"/>
                                        <p:tgtEl>
                                          <p:spTgt spid="16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70"/>
                                        </p:tgtEl>
                                        <p:attrNameLst>
                                          <p:attrName>style.visibility</p:attrName>
                                        </p:attrNameLst>
                                      </p:cBhvr>
                                      <p:to>
                                        <p:strVal val="visible"/>
                                      </p:to>
                                    </p:set>
                                    <p:animEffect transition="in" filter="fade">
                                      <p:cBhvr>
                                        <p:cTn id="106" dur="500"/>
                                        <p:tgtEl>
                                          <p:spTgt spid="170"/>
                                        </p:tgtEl>
                                      </p:cBhvr>
                                    </p:animEffect>
                                  </p:childTnLst>
                                </p:cTn>
                              </p:par>
                            </p:childTnLst>
                          </p:cTn>
                        </p:par>
                        <p:par>
                          <p:cTn id="107" fill="hold">
                            <p:stCondLst>
                              <p:cond delay="7500"/>
                            </p:stCondLst>
                            <p:childTnLst>
                              <p:par>
                                <p:cTn id="108" presetID="22" presetClass="entr" presetSubtype="2" fill="hold" grpId="0" nodeType="afterEffect">
                                  <p:stCondLst>
                                    <p:cond delay="0"/>
                                  </p:stCondLst>
                                  <p:childTnLst>
                                    <p:set>
                                      <p:cBhvr>
                                        <p:cTn id="109" dur="1" fill="hold">
                                          <p:stCondLst>
                                            <p:cond delay="0"/>
                                          </p:stCondLst>
                                        </p:cTn>
                                        <p:tgtEl>
                                          <p:spTgt spid="84"/>
                                        </p:tgtEl>
                                        <p:attrNameLst>
                                          <p:attrName>style.visibility</p:attrName>
                                        </p:attrNameLst>
                                      </p:cBhvr>
                                      <p:to>
                                        <p:strVal val="visible"/>
                                      </p:to>
                                    </p:set>
                                    <p:animEffect transition="in" filter="wipe(right)">
                                      <p:cBhvr>
                                        <p:cTn id="110" dur="500"/>
                                        <p:tgtEl>
                                          <p:spTgt spid="84"/>
                                        </p:tgtEl>
                                      </p:cBhvr>
                                    </p:animEffect>
                                  </p:childTnLst>
                                </p:cTn>
                              </p:par>
                              <p:par>
                                <p:cTn id="111" presetID="22" presetClass="entr" presetSubtype="2" fill="hold" grpId="0" nodeType="withEffect">
                                  <p:stCondLst>
                                    <p:cond delay="0"/>
                                  </p:stCondLst>
                                  <p:childTnLst>
                                    <p:set>
                                      <p:cBhvr>
                                        <p:cTn id="112" dur="1" fill="hold">
                                          <p:stCondLst>
                                            <p:cond delay="0"/>
                                          </p:stCondLst>
                                        </p:cTn>
                                        <p:tgtEl>
                                          <p:spTgt spid="88"/>
                                        </p:tgtEl>
                                        <p:attrNameLst>
                                          <p:attrName>style.visibility</p:attrName>
                                        </p:attrNameLst>
                                      </p:cBhvr>
                                      <p:to>
                                        <p:strVal val="visible"/>
                                      </p:to>
                                    </p:set>
                                    <p:animEffect transition="in" filter="wipe(right)">
                                      <p:cBhvr>
                                        <p:cTn id="113" dur="500"/>
                                        <p:tgtEl>
                                          <p:spTgt spid="88"/>
                                        </p:tgtEl>
                                      </p:cBhvr>
                                    </p:animEffect>
                                  </p:childTnLst>
                                </p:cTn>
                              </p:par>
                            </p:childTnLst>
                          </p:cTn>
                        </p:par>
                        <p:par>
                          <p:cTn id="114" fill="hold">
                            <p:stCondLst>
                              <p:cond delay="8000"/>
                            </p:stCondLst>
                            <p:childTnLst>
                              <p:par>
                                <p:cTn id="115" presetID="22" presetClass="entr" presetSubtype="4" fill="hold" grpId="0" nodeType="afterEffect">
                                  <p:stCondLst>
                                    <p:cond delay="0"/>
                                  </p:stCondLst>
                                  <p:childTnLst>
                                    <p:set>
                                      <p:cBhvr>
                                        <p:cTn id="116" dur="1" fill="hold">
                                          <p:stCondLst>
                                            <p:cond delay="0"/>
                                          </p:stCondLst>
                                        </p:cTn>
                                        <p:tgtEl>
                                          <p:spTgt spid="82"/>
                                        </p:tgtEl>
                                        <p:attrNameLst>
                                          <p:attrName>style.visibility</p:attrName>
                                        </p:attrNameLst>
                                      </p:cBhvr>
                                      <p:to>
                                        <p:strVal val="visible"/>
                                      </p:to>
                                    </p:set>
                                    <p:animEffect transition="in" filter="wipe(down)">
                                      <p:cBhvr>
                                        <p:cTn id="117" dur="500"/>
                                        <p:tgtEl>
                                          <p:spTgt spid="82"/>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86"/>
                                        </p:tgtEl>
                                        <p:attrNameLst>
                                          <p:attrName>style.visibility</p:attrName>
                                        </p:attrNameLst>
                                      </p:cBhvr>
                                      <p:to>
                                        <p:strVal val="visible"/>
                                      </p:to>
                                    </p:set>
                                    <p:animEffect transition="in" filter="wipe(down)">
                                      <p:cBhvr>
                                        <p:cTn id="120" dur="500"/>
                                        <p:tgtEl>
                                          <p:spTgt spid="86"/>
                                        </p:tgtEl>
                                      </p:cBhvr>
                                    </p:animEffect>
                                  </p:childTnLst>
                                </p:cTn>
                              </p:par>
                            </p:childTnLst>
                          </p:cTn>
                        </p:par>
                        <p:par>
                          <p:cTn id="121" fill="hold">
                            <p:stCondLst>
                              <p:cond delay="8500"/>
                            </p:stCondLst>
                            <p:childTnLst>
                              <p:par>
                                <p:cTn id="122" presetID="22" presetClass="entr" presetSubtype="4" fill="hold" grpId="0" nodeType="afterEffect">
                                  <p:stCondLst>
                                    <p:cond delay="0"/>
                                  </p:stCondLst>
                                  <p:childTnLst>
                                    <p:set>
                                      <p:cBhvr>
                                        <p:cTn id="123" dur="1" fill="hold">
                                          <p:stCondLst>
                                            <p:cond delay="0"/>
                                          </p:stCondLst>
                                        </p:cTn>
                                        <p:tgtEl>
                                          <p:spTgt spid="80"/>
                                        </p:tgtEl>
                                        <p:attrNameLst>
                                          <p:attrName>style.visibility</p:attrName>
                                        </p:attrNameLst>
                                      </p:cBhvr>
                                      <p:to>
                                        <p:strVal val="visible"/>
                                      </p:to>
                                    </p:set>
                                    <p:animEffect transition="in" filter="wipe(down)">
                                      <p:cBhvr>
                                        <p:cTn id="124" dur="500"/>
                                        <p:tgtEl>
                                          <p:spTgt spid="8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05"/>
                                        </p:tgtEl>
                                        <p:attrNameLst>
                                          <p:attrName>style.visibility</p:attrName>
                                        </p:attrNameLst>
                                      </p:cBhvr>
                                      <p:to>
                                        <p:strVal val="visible"/>
                                      </p:to>
                                    </p:set>
                                    <p:animEffect transition="in" filter="fade">
                                      <p:cBhvr>
                                        <p:cTn id="127" dur="500"/>
                                        <p:tgtEl>
                                          <p:spTgt spid="10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01"/>
                                        </p:tgtEl>
                                        <p:attrNameLst>
                                          <p:attrName>style.visibility</p:attrName>
                                        </p:attrNameLst>
                                      </p:cBhvr>
                                      <p:to>
                                        <p:strVal val="visible"/>
                                      </p:to>
                                    </p:set>
                                    <p:animEffect transition="in" filter="fade">
                                      <p:cBhvr>
                                        <p:cTn id="130" dur="500"/>
                                        <p:tgtEl>
                                          <p:spTgt spid="101"/>
                                        </p:tgtEl>
                                      </p:cBhvr>
                                    </p:animEffect>
                                  </p:childTnLst>
                                </p:cTn>
                              </p:par>
                            </p:childTnLst>
                          </p:cTn>
                        </p:par>
                        <p:par>
                          <p:cTn id="131" fill="hold">
                            <p:stCondLst>
                              <p:cond delay="9000"/>
                            </p:stCondLst>
                            <p:childTnLst>
                              <p:par>
                                <p:cTn id="132" presetID="53" presetClass="entr" presetSubtype="16" fill="hold" grpId="0" nodeType="afterEffect">
                                  <p:stCondLst>
                                    <p:cond delay="0"/>
                                  </p:stCondLst>
                                  <p:childTnLst>
                                    <p:set>
                                      <p:cBhvr>
                                        <p:cTn id="133" dur="1" fill="hold">
                                          <p:stCondLst>
                                            <p:cond delay="0"/>
                                          </p:stCondLst>
                                        </p:cTn>
                                        <p:tgtEl>
                                          <p:spTgt spid="181"/>
                                        </p:tgtEl>
                                        <p:attrNameLst>
                                          <p:attrName>style.visibility</p:attrName>
                                        </p:attrNameLst>
                                      </p:cBhvr>
                                      <p:to>
                                        <p:strVal val="visible"/>
                                      </p:to>
                                    </p:set>
                                    <p:anim calcmode="lin" valueType="num">
                                      <p:cBhvr>
                                        <p:cTn id="134" dur="500" fill="hold"/>
                                        <p:tgtEl>
                                          <p:spTgt spid="181"/>
                                        </p:tgtEl>
                                        <p:attrNameLst>
                                          <p:attrName>ppt_w</p:attrName>
                                        </p:attrNameLst>
                                      </p:cBhvr>
                                      <p:tavLst>
                                        <p:tav tm="0">
                                          <p:val>
                                            <p:fltVal val="0"/>
                                          </p:val>
                                        </p:tav>
                                        <p:tav tm="100000">
                                          <p:val>
                                            <p:strVal val="#ppt_w"/>
                                          </p:val>
                                        </p:tav>
                                      </p:tavLst>
                                    </p:anim>
                                    <p:anim calcmode="lin" valueType="num">
                                      <p:cBhvr>
                                        <p:cTn id="135" dur="500" fill="hold"/>
                                        <p:tgtEl>
                                          <p:spTgt spid="181"/>
                                        </p:tgtEl>
                                        <p:attrNameLst>
                                          <p:attrName>ppt_h</p:attrName>
                                        </p:attrNameLst>
                                      </p:cBhvr>
                                      <p:tavLst>
                                        <p:tav tm="0">
                                          <p:val>
                                            <p:fltVal val="0"/>
                                          </p:val>
                                        </p:tav>
                                        <p:tav tm="100000">
                                          <p:val>
                                            <p:strVal val="#ppt_h"/>
                                          </p:val>
                                        </p:tav>
                                      </p:tavLst>
                                    </p:anim>
                                    <p:animEffect transition="in" filter="fade">
                                      <p:cBhvr>
                                        <p:cTn id="136" dur="500"/>
                                        <p:tgtEl>
                                          <p:spTgt spid="181"/>
                                        </p:tgtEl>
                                      </p:cBhvr>
                                    </p:animEffect>
                                  </p:childTnLst>
                                </p:cTn>
                              </p:par>
                            </p:childTnLst>
                          </p:cTn>
                        </p:par>
                        <p:par>
                          <p:cTn id="137" fill="hold">
                            <p:stCondLst>
                              <p:cond delay="9500"/>
                            </p:stCondLst>
                            <p:childTnLst>
                              <p:par>
                                <p:cTn id="138" presetID="53" presetClass="entr" presetSubtype="16" fill="hold" grpId="0" nodeType="afterEffect">
                                  <p:stCondLst>
                                    <p:cond delay="0"/>
                                  </p:stCondLst>
                                  <p:childTnLst>
                                    <p:set>
                                      <p:cBhvr>
                                        <p:cTn id="139" dur="1" fill="hold">
                                          <p:stCondLst>
                                            <p:cond delay="0"/>
                                          </p:stCondLst>
                                        </p:cTn>
                                        <p:tgtEl>
                                          <p:spTgt spid="148"/>
                                        </p:tgtEl>
                                        <p:attrNameLst>
                                          <p:attrName>style.visibility</p:attrName>
                                        </p:attrNameLst>
                                      </p:cBhvr>
                                      <p:to>
                                        <p:strVal val="visible"/>
                                      </p:to>
                                    </p:set>
                                    <p:anim calcmode="lin" valueType="num">
                                      <p:cBhvr>
                                        <p:cTn id="140" dur="500" fill="hold"/>
                                        <p:tgtEl>
                                          <p:spTgt spid="148"/>
                                        </p:tgtEl>
                                        <p:attrNameLst>
                                          <p:attrName>ppt_w</p:attrName>
                                        </p:attrNameLst>
                                      </p:cBhvr>
                                      <p:tavLst>
                                        <p:tav tm="0">
                                          <p:val>
                                            <p:fltVal val="0"/>
                                          </p:val>
                                        </p:tav>
                                        <p:tav tm="100000">
                                          <p:val>
                                            <p:strVal val="#ppt_w"/>
                                          </p:val>
                                        </p:tav>
                                      </p:tavLst>
                                    </p:anim>
                                    <p:anim calcmode="lin" valueType="num">
                                      <p:cBhvr>
                                        <p:cTn id="141" dur="500" fill="hold"/>
                                        <p:tgtEl>
                                          <p:spTgt spid="148"/>
                                        </p:tgtEl>
                                        <p:attrNameLst>
                                          <p:attrName>ppt_h</p:attrName>
                                        </p:attrNameLst>
                                      </p:cBhvr>
                                      <p:tavLst>
                                        <p:tav tm="0">
                                          <p:val>
                                            <p:fltVal val="0"/>
                                          </p:val>
                                        </p:tav>
                                        <p:tav tm="100000">
                                          <p:val>
                                            <p:strVal val="#ppt_h"/>
                                          </p:val>
                                        </p:tav>
                                      </p:tavLst>
                                    </p:anim>
                                    <p:animEffect transition="in" filter="fade">
                                      <p:cBhvr>
                                        <p:cTn id="142" dur="500"/>
                                        <p:tgtEl>
                                          <p:spTgt spid="148"/>
                                        </p:tgtEl>
                                      </p:cBhvr>
                                    </p:animEffect>
                                  </p:childTnLst>
                                </p:cTn>
                              </p:par>
                              <p:par>
                                <p:cTn id="143" presetID="10" presetClass="entr" presetSubtype="0" fill="hold" nodeType="withEffect">
                                  <p:stCondLst>
                                    <p:cond delay="0"/>
                                  </p:stCondLst>
                                  <p:childTnLst>
                                    <p:set>
                                      <p:cBhvr>
                                        <p:cTn id="144" dur="1" fill="hold">
                                          <p:stCondLst>
                                            <p:cond delay="0"/>
                                          </p:stCondLst>
                                        </p:cTn>
                                        <p:tgtEl>
                                          <p:spTgt spid="158"/>
                                        </p:tgtEl>
                                        <p:attrNameLst>
                                          <p:attrName>style.visibility</p:attrName>
                                        </p:attrNameLst>
                                      </p:cBhvr>
                                      <p:to>
                                        <p:strVal val="visible"/>
                                      </p:to>
                                    </p:set>
                                    <p:animEffect transition="in" filter="fade">
                                      <p:cBhvr>
                                        <p:cTn id="145" dur="500"/>
                                        <p:tgtEl>
                                          <p:spTgt spid="158"/>
                                        </p:tgtEl>
                                      </p:cBhvr>
                                    </p:animEffect>
                                  </p:childTnLst>
                                </p:cTn>
                              </p:par>
                            </p:childTnLst>
                          </p:cTn>
                        </p:par>
                        <p:par>
                          <p:cTn id="146" fill="hold">
                            <p:stCondLst>
                              <p:cond delay="10000"/>
                            </p:stCondLst>
                            <p:childTnLst>
                              <p:par>
                                <p:cTn id="147" presetID="10" presetClass="entr" presetSubtype="0" fill="hold" grpId="0" nodeType="afterEffect">
                                  <p:stCondLst>
                                    <p:cond delay="0"/>
                                  </p:stCondLst>
                                  <p:childTnLst>
                                    <p:set>
                                      <p:cBhvr>
                                        <p:cTn id="148" dur="1" fill="hold">
                                          <p:stCondLst>
                                            <p:cond delay="0"/>
                                          </p:stCondLst>
                                        </p:cTn>
                                        <p:tgtEl>
                                          <p:spTgt spid="171"/>
                                        </p:tgtEl>
                                        <p:attrNameLst>
                                          <p:attrName>style.visibility</p:attrName>
                                        </p:attrNameLst>
                                      </p:cBhvr>
                                      <p:to>
                                        <p:strVal val="visible"/>
                                      </p:to>
                                    </p:set>
                                    <p:animEffect transition="in" filter="fade">
                                      <p:cBhvr>
                                        <p:cTn id="149" dur="500"/>
                                        <p:tgtEl>
                                          <p:spTgt spid="171"/>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72"/>
                                        </p:tgtEl>
                                        <p:attrNameLst>
                                          <p:attrName>style.visibility</p:attrName>
                                        </p:attrNameLst>
                                      </p:cBhvr>
                                      <p:to>
                                        <p:strVal val="visible"/>
                                      </p:to>
                                    </p:set>
                                    <p:animEffect transition="in" filter="fade">
                                      <p:cBhvr>
                                        <p:cTn id="152" dur="500"/>
                                        <p:tgtEl>
                                          <p:spTgt spid="172"/>
                                        </p:tgtEl>
                                      </p:cBhvr>
                                    </p:animEffect>
                                  </p:childTnLst>
                                </p:cTn>
                              </p:par>
                            </p:childTnLst>
                          </p:cTn>
                        </p:par>
                        <p:par>
                          <p:cTn id="153" fill="hold">
                            <p:stCondLst>
                              <p:cond delay="10500"/>
                            </p:stCondLst>
                            <p:childTnLst>
                              <p:par>
                                <p:cTn id="154" presetID="22" presetClass="entr" presetSubtype="2" fill="hold" grpId="0" nodeType="afterEffect">
                                  <p:stCondLst>
                                    <p:cond delay="0"/>
                                  </p:stCondLst>
                                  <p:childTnLst>
                                    <p:set>
                                      <p:cBhvr>
                                        <p:cTn id="155" dur="1" fill="hold">
                                          <p:stCondLst>
                                            <p:cond delay="0"/>
                                          </p:stCondLst>
                                        </p:cTn>
                                        <p:tgtEl>
                                          <p:spTgt spid="78"/>
                                        </p:tgtEl>
                                        <p:attrNameLst>
                                          <p:attrName>style.visibility</p:attrName>
                                        </p:attrNameLst>
                                      </p:cBhvr>
                                      <p:to>
                                        <p:strVal val="visible"/>
                                      </p:to>
                                    </p:set>
                                    <p:animEffect transition="in" filter="wipe(right)">
                                      <p:cBhvr>
                                        <p:cTn id="156" dur="500"/>
                                        <p:tgtEl>
                                          <p:spTgt spid="78"/>
                                        </p:tgtEl>
                                      </p:cBhvr>
                                    </p:animEffect>
                                  </p:childTnLst>
                                </p:cTn>
                              </p:par>
                              <p:par>
                                <p:cTn id="157" presetID="22" presetClass="entr" presetSubtype="2" fill="hold" grpId="0" nodeType="withEffect">
                                  <p:stCondLst>
                                    <p:cond delay="0"/>
                                  </p:stCondLst>
                                  <p:childTnLst>
                                    <p:set>
                                      <p:cBhvr>
                                        <p:cTn id="158" dur="1" fill="hold">
                                          <p:stCondLst>
                                            <p:cond delay="0"/>
                                          </p:stCondLst>
                                        </p:cTn>
                                        <p:tgtEl>
                                          <p:spTgt spid="83"/>
                                        </p:tgtEl>
                                        <p:attrNameLst>
                                          <p:attrName>style.visibility</p:attrName>
                                        </p:attrNameLst>
                                      </p:cBhvr>
                                      <p:to>
                                        <p:strVal val="visible"/>
                                      </p:to>
                                    </p:set>
                                    <p:animEffect transition="in" filter="wipe(right)">
                                      <p:cBhvr>
                                        <p:cTn id="159" dur="500"/>
                                        <p:tgtEl>
                                          <p:spTgt spid="83"/>
                                        </p:tgtEl>
                                      </p:cBhvr>
                                    </p:animEffect>
                                  </p:childTnLst>
                                </p:cTn>
                              </p:par>
                            </p:childTnLst>
                          </p:cTn>
                        </p:par>
                        <p:par>
                          <p:cTn id="160" fill="hold">
                            <p:stCondLst>
                              <p:cond delay="11000"/>
                            </p:stCondLst>
                            <p:childTnLst>
                              <p:par>
                                <p:cTn id="161" presetID="22" presetClass="entr" presetSubtype="4" fill="hold" grpId="0" nodeType="after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wipe(down)">
                                      <p:cBhvr>
                                        <p:cTn id="163" dur="500"/>
                                        <p:tgtEl>
                                          <p:spTgt spid="77"/>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81"/>
                                        </p:tgtEl>
                                        <p:attrNameLst>
                                          <p:attrName>style.visibility</p:attrName>
                                        </p:attrNameLst>
                                      </p:cBhvr>
                                      <p:to>
                                        <p:strVal val="visible"/>
                                      </p:to>
                                    </p:set>
                                    <p:animEffect transition="in" filter="wipe(down)">
                                      <p:cBhvr>
                                        <p:cTn id="166" dur="500"/>
                                        <p:tgtEl>
                                          <p:spTgt spid="81"/>
                                        </p:tgtEl>
                                      </p:cBhvr>
                                    </p:animEffect>
                                  </p:childTnLst>
                                </p:cTn>
                              </p:par>
                            </p:childTnLst>
                          </p:cTn>
                        </p:par>
                        <p:par>
                          <p:cTn id="167" fill="hold">
                            <p:stCondLst>
                              <p:cond delay="11500"/>
                            </p:stCondLst>
                            <p:childTnLst>
                              <p:par>
                                <p:cTn id="168" presetID="22" presetClass="entr" presetSubtype="4" fill="hold" grpId="0" nodeType="afterEffect">
                                  <p:stCondLst>
                                    <p:cond delay="0"/>
                                  </p:stCondLst>
                                  <p:childTnLst>
                                    <p:set>
                                      <p:cBhvr>
                                        <p:cTn id="169" dur="1" fill="hold">
                                          <p:stCondLst>
                                            <p:cond delay="0"/>
                                          </p:stCondLst>
                                        </p:cTn>
                                        <p:tgtEl>
                                          <p:spTgt spid="79"/>
                                        </p:tgtEl>
                                        <p:attrNameLst>
                                          <p:attrName>style.visibility</p:attrName>
                                        </p:attrNameLst>
                                      </p:cBhvr>
                                      <p:to>
                                        <p:strVal val="visible"/>
                                      </p:to>
                                    </p:set>
                                    <p:animEffect transition="in" filter="wipe(down)">
                                      <p:cBhvr>
                                        <p:cTn id="170" dur="500"/>
                                        <p:tgtEl>
                                          <p:spTgt spid="79"/>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14"/>
                                        </p:tgtEl>
                                        <p:attrNameLst>
                                          <p:attrName>style.visibility</p:attrName>
                                        </p:attrNameLst>
                                      </p:cBhvr>
                                      <p:to>
                                        <p:strVal val="visible"/>
                                      </p:to>
                                    </p:set>
                                    <p:animEffect transition="in" filter="fade">
                                      <p:cBhvr>
                                        <p:cTn id="173" dur="500"/>
                                        <p:tgtEl>
                                          <p:spTgt spid="114"/>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07"/>
                                        </p:tgtEl>
                                        <p:attrNameLst>
                                          <p:attrName>style.visibility</p:attrName>
                                        </p:attrNameLst>
                                      </p:cBhvr>
                                      <p:to>
                                        <p:strVal val="visible"/>
                                      </p:to>
                                    </p:set>
                                    <p:animEffect transition="in" filter="fade">
                                      <p:cBhvr>
                                        <p:cTn id="176" dur="500"/>
                                        <p:tgtEl>
                                          <p:spTgt spid="107"/>
                                        </p:tgtEl>
                                      </p:cBhvr>
                                    </p:animEffect>
                                  </p:childTnLst>
                                </p:cTn>
                              </p:par>
                            </p:childTnLst>
                          </p:cTn>
                        </p:par>
                        <p:par>
                          <p:cTn id="177" fill="hold">
                            <p:stCondLst>
                              <p:cond delay="12000"/>
                            </p:stCondLst>
                            <p:childTnLst>
                              <p:par>
                                <p:cTn id="178" presetID="53" presetClass="entr" presetSubtype="16" fill="hold" nodeType="afterEffect">
                                  <p:stCondLst>
                                    <p:cond delay="0"/>
                                  </p:stCondLst>
                                  <p:childTnLst>
                                    <p:set>
                                      <p:cBhvr>
                                        <p:cTn id="179" dur="1" fill="hold">
                                          <p:stCondLst>
                                            <p:cond delay="0"/>
                                          </p:stCondLst>
                                        </p:cTn>
                                        <p:tgtEl>
                                          <p:spTgt spid="182"/>
                                        </p:tgtEl>
                                        <p:attrNameLst>
                                          <p:attrName>style.visibility</p:attrName>
                                        </p:attrNameLst>
                                      </p:cBhvr>
                                      <p:to>
                                        <p:strVal val="visible"/>
                                      </p:to>
                                    </p:set>
                                    <p:anim calcmode="lin" valueType="num">
                                      <p:cBhvr>
                                        <p:cTn id="180" dur="500" fill="hold"/>
                                        <p:tgtEl>
                                          <p:spTgt spid="182"/>
                                        </p:tgtEl>
                                        <p:attrNameLst>
                                          <p:attrName>ppt_w</p:attrName>
                                        </p:attrNameLst>
                                      </p:cBhvr>
                                      <p:tavLst>
                                        <p:tav tm="0">
                                          <p:val>
                                            <p:fltVal val="0"/>
                                          </p:val>
                                        </p:tav>
                                        <p:tav tm="100000">
                                          <p:val>
                                            <p:strVal val="#ppt_w"/>
                                          </p:val>
                                        </p:tav>
                                      </p:tavLst>
                                    </p:anim>
                                    <p:anim calcmode="lin" valueType="num">
                                      <p:cBhvr>
                                        <p:cTn id="181" dur="500" fill="hold"/>
                                        <p:tgtEl>
                                          <p:spTgt spid="182"/>
                                        </p:tgtEl>
                                        <p:attrNameLst>
                                          <p:attrName>ppt_h</p:attrName>
                                        </p:attrNameLst>
                                      </p:cBhvr>
                                      <p:tavLst>
                                        <p:tav tm="0">
                                          <p:val>
                                            <p:fltVal val="0"/>
                                          </p:val>
                                        </p:tav>
                                        <p:tav tm="100000">
                                          <p:val>
                                            <p:strVal val="#ppt_h"/>
                                          </p:val>
                                        </p:tav>
                                      </p:tavLst>
                                    </p:anim>
                                    <p:animEffect transition="in" filter="fade">
                                      <p:cBhvr>
                                        <p:cTn id="182" dur="500"/>
                                        <p:tgtEl>
                                          <p:spTgt spid="182"/>
                                        </p:tgtEl>
                                      </p:cBhvr>
                                    </p:animEffect>
                                  </p:childTnLst>
                                </p:cTn>
                              </p:par>
                            </p:childTnLst>
                          </p:cTn>
                        </p:par>
                        <p:par>
                          <p:cTn id="183" fill="hold">
                            <p:stCondLst>
                              <p:cond delay="12500"/>
                            </p:stCondLst>
                            <p:childTnLst>
                              <p:par>
                                <p:cTn id="184" presetID="10" presetClass="entr" presetSubtype="0" fill="hold" grpId="0" nodeType="afterEffect">
                                  <p:stCondLst>
                                    <p:cond delay="0"/>
                                  </p:stCondLst>
                                  <p:childTnLst>
                                    <p:set>
                                      <p:cBhvr>
                                        <p:cTn id="185" dur="1" fill="hold">
                                          <p:stCondLst>
                                            <p:cond delay="0"/>
                                          </p:stCondLst>
                                        </p:cTn>
                                        <p:tgtEl>
                                          <p:spTgt spid="192"/>
                                        </p:tgtEl>
                                        <p:attrNameLst>
                                          <p:attrName>style.visibility</p:attrName>
                                        </p:attrNameLst>
                                      </p:cBhvr>
                                      <p:to>
                                        <p:strVal val="visible"/>
                                      </p:to>
                                    </p:set>
                                    <p:animEffect transition="in" filter="fade">
                                      <p:cBhvr>
                                        <p:cTn id="186" dur="500"/>
                                        <p:tgtEl>
                                          <p:spTgt spid="192"/>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93"/>
                                        </p:tgtEl>
                                        <p:attrNameLst>
                                          <p:attrName>style.visibility</p:attrName>
                                        </p:attrNameLst>
                                      </p:cBhvr>
                                      <p:to>
                                        <p:strVal val="visible"/>
                                      </p:to>
                                    </p:set>
                                    <p:animEffect transition="in" filter="fade">
                                      <p:cBhvr>
                                        <p:cTn id="189" dur="500"/>
                                        <p:tgtEl>
                                          <p:spTgt spid="193"/>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94"/>
                                        </p:tgtEl>
                                        <p:attrNameLst>
                                          <p:attrName>style.visibility</p:attrName>
                                        </p:attrNameLst>
                                      </p:cBhvr>
                                      <p:to>
                                        <p:strVal val="visible"/>
                                      </p:to>
                                    </p:set>
                                    <p:animEffect transition="in" filter="fade">
                                      <p:cBhvr>
                                        <p:cTn id="192" dur="500"/>
                                        <p:tgtEl>
                                          <p:spTgt spid="194"/>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95"/>
                                        </p:tgtEl>
                                        <p:attrNameLst>
                                          <p:attrName>style.visibility</p:attrName>
                                        </p:attrNameLst>
                                      </p:cBhvr>
                                      <p:to>
                                        <p:strVal val="visible"/>
                                      </p:to>
                                    </p:set>
                                    <p:animEffect transition="in" filter="fade">
                                      <p:cBhvr>
                                        <p:cTn id="195"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77" grpId="0" bldLvl="0" animBg="1"/>
      <p:bldP spid="78" grpId="0" bldLvl="0" animBg="1"/>
      <p:bldP spid="79" grpId="0" bldLvl="0" animBg="1"/>
      <p:bldP spid="80" grpId="0" bldLvl="0" animBg="1"/>
      <p:bldP spid="81" grpId="0" bldLvl="0" animBg="1"/>
      <p:bldP spid="82" grpId="0" bldLvl="0" animBg="1"/>
      <p:bldP spid="83" grpId="0" bldLvl="0" animBg="1"/>
      <p:bldP spid="84" grpId="0" bldLvl="0" animBg="1"/>
      <p:bldP spid="85" grpId="0" bldLvl="0" animBg="1"/>
      <p:bldP spid="86" grpId="0" bldLvl="0" animBg="1"/>
      <p:bldP spid="87" grpId="0" bldLvl="0" animBg="1"/>
      <p:bldP spid="88" grpId="0" bldLvl="0" animBg="1"/>
      <p:bldP spid="89" grpId="0" bldLvl="0" animBg="1"/>
      <p:bldP spid="90" grpId="0" bldLvl="0" animBg="1"/>
      <p:bldP spid="91" grpId="0" bldLvl="0" animBg="1"/>
      <p:bldP spid="95" grpId="0" bldLvl="0" animBg="1"/>
      <p:bldP spid="96" grpId="0" bldLvl="0" animBg="1"/>
      <p:bldP spid="97" grpId="0" bldLvl="0" animBg="1"/>
      <p:bldP spid="100" grpId="0" bldLvl="0" animBg="1"/>
      <p:bldP spid="101" grpId="0" bldLvl="0" animBg="1"/>
      <p:bldP spid="103" grpId="0" bldLvl="0" animBg="1"/>
      <p:bldP spid="105" grpId="0" bldLvl="0" animBg="1"/>
      <p:bldP spid="106" grpId="0" bldLvl="0" animBg="1"/>
      <p:bldP spid="107" grpId="0" bldLvl="0" animBg="1"/>
      <p:bldP spid="114" grpId="0" bldLvl="0" animBg="1"/>
      <p:bldP spid="145" grpId="0" bldLvl="0" animBg="1"/>
      <p:bldP spid="146" grpId="0" bldLvl="0" animBg="1"/>
      <p:bldP spid="147" grpId="0" bldLvl="0" animBg="1"/>
      <p:bldP spid="148" grpId="0" bldLvl="0" animBg="1"/>
      <p:bldP spid="157" grpId="0" bldLvl="0" animBg="1"/>
      <p:bldP spid="165" grpId="0"/>
      <p:bldP spid="166" grpId="0"/>
      <p:bldP spid="167" grpId="0"/>
      <p:bldP spid="168" grpId="0"/>
      <p:bldP spid="169" grpId="0"/>
      <p:bldP spid="170" grpId="0"/>
      <p:bldP spid="171" grpId="0"/>
      <p:bldP spid="172" grpId="0"/>
      <p:bldP spid="181" grpId="0" bldLvl="0" animBg="1"/>
      <p:bldP spid="192" grpId="0" bldLvl="0" animBg="1"/>
      <p:bldP spid="193" grpId="0" bldLvl="0" animBg="1"/>
      <p:bldP spid="194" grpId="0" bldLvl="0" animBg="1"/>
      <p:bldP spid="19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7686" y="2908584"/>
            <a:ext cx="2756653" cy="338554"/>
          </a:xfrm>
          <a:prstGeom prst="rect">
            <a:avLst/>
          </a:prstGeom>
        </p:spPr>
        <p:txBody>
          <a:bodyPr wrap="none">
            <a:spAutoFit/>
          </a:bodyPr>
          <a:lstStyle/>
          <a:p>
            <a:pPr algn="ctr"/>
            <a:r>
              <a:rPr lang="en-US" altLang="zh-CN" sz="1600" dirty="0" smtClean="0">
                <a:solidFill>
                  <a:srgbClr val="646464"/>
                </a:solidFill>
                <a:latin typeface="Raleway" panose="020B0003030101060003" pitchFamily="34" charset="0"/>
              </a:rPr>
              <a:t>Extra knowledge of segment tree</a:t>
            </a:r>
            <a:endParaRPr lang="id-ID" sz="1600" dirty="0">
              <a:solidFill>
                <a:srgbClr val="646464"/>
              </a:solidFill>
              <a:latin typeface="Raleway" panose="020B0003030101060003" pitchFamily="34" charset="0"/>
            </a:endParaRPr>
          </a:p>
        </p:txBody>
      </p:sp>
      <p:sp>
        <p:nvSpPr>
          <p:cNvPr id="3" name="TextBox 2"/>
          <p:cNvSpPr txBox="1"/>
          <p:nvPr/>
        </p:nvSpPr>
        <p:spPr>
          <a:xfrm>
            <a:off x="3233682" y="2077587"/>
            <a:ext cx="5724644" cy="830997"/>
          </a:xfrm>
          <a:prstGeom prst="rect">
            <a:avLst/>
          </a:prstGeom>
          <a:noFill/>
        </p:spPr>
        <p:txBody>
          <a:bodyPr wrap="none" rtlCol="0">
            <a:spAutoFit/>
          </a:bodyPr>
          <a:lstStyle/>
          <a:p>
            <a:pPr algn="ctr"/>
            <a:r>
              <a:rPr lang="zh-CN" altLang="en-US" sz="4800" dirty="0" smtClean="0">
                <a:solidFill>
                  <a:srgbClr val="4B4B4B"/>
                </a:solidFill>
                <a:latin typeface="微软雅黑" panose="020B0503020204020204" pitchFamily="34" charset="-122"/>
                <a:ea typeface="微软雅黑" panose="020B0503020204020204" pitchFamily="34" charset="-122"/>
              </a:rPr>
              <a:t>线段树的一点点补充</a:t>
            </a:r>
            <a:endParaRPr lang="id-ID" sz="4800" dirty="0">
              <a:solidFill>
                <a:srgbClr val="4B4B4B"/>
              </a:solidFill>
              <a:latin typeface="微软雅黑" panose="020B0503020204020204" pitchFamily="34" charset="-122"/>
              <a:ea typeface="微软雅黑" panose="020B0503020204020204" pitchFamily="34" charset="-122"/>
            </a:endParaRPr>
          </a:p>
        </p:txBody>
      </p:sp>
      <p:grpSp>
        <p:nvGrpSpPr>
          <p:cNvPr id="4" name="Group 3"/>
          <p:cNvGrpSpPr/>
          <p:nvPr/>
        </p:nvGrpSpPr>
        <p:grpSpPr>
          <a:xfrm>
            <a:off x="5709160" y="3553200"/>
            <a:ext cx="773681" cy="67506"/>
            <a:chOff x="5800526" y="4057907"/>
            <a:chExt cx="773681" cy="67506"/>
          </a:xfrm>
        </p:grpSpPr>
        <p:sp>
          <p:nvSpPr>
            <p:cNvPr id="5" name="Oval 4"/>
            <p:cNvSpPr/>
            <p:nvPr userDrawn="1"/>
          </p:nvSpPr>
          <p:spPr>
            <a:xfrm>
              <a:off x="5800526" y="4057907"/>
              <a:ext cx="67506" cy="67506"/>
            </a:xfrm>
            <a:prstGeom prst="ellipse">
              <a:avLst/>
            </a:prstGeom>
            <a:solidFill>
              <a:srgbClr val="FF434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Oval 5"/>
            <p:cNvSpPr/>
            <p:nvPr userDrawn="1"/>
          </p:nvSpPr>
          <p:spPr>
            <a:xfrm>
              <a:off x="5879481" y="4057907"/>
              <a:ext cx="67506" cy="67506"/>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6"/>
            <p:cNvSpPr/>
            <p:nvPr userDrawn="1"/>
          </p:nvSpPr>
          <p:spPr>
            <a:xfrm>
              <a:off x="5958437" y="4057907"/>
              <a:ext cx="67506" cy="67506"/>
            </a:xfrm>
            <a:prstGeom prst="ellipse">
              <a:avLst/>
            </a:prstGeom>
            <a:solidFill>
              <a:srgbClr val="FF434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userDrawn="1"/>
          </p:nvSpPr>
          <p:spPr>
            <a:xfrm>
              <a:off x="6037392" y="4057907"/>
              <a:ext cx="67506" cy="67506"/>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userDrawn="1"/>
          </p:nvSpPr>
          <p:spPr>
            <a:xfrm>
              <a:off x="6116347" y="4057907"/>
              <a:ext cx="67506" cy="67506"/>
            </a:xfrm>
            <a:prstGeom prst="ellipse">
              <a:avLst/>
            </a:prstGeom>
            <a:solidFill>
              <a:srgbClr val="FF434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6190880" y="4057907"/>
              <a:ext cx="67506" cy="67506"/>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6269835" y="4057907"/>
              <a:ext cx="67506" cy="67506"/>
            </a:xfrm>
            <a:prstGeom prst="ellipse">
              <a:avLst/>
            </a:prstGeom>
            <a:solidFill>
              <a:srgbClr val="FF43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p:cNvSpPr/>
            <p:nvPr/>
          </p:nvSpPr>
          <p:spPr>
            <a:xfrm>
              <a:off x="6348791" y="4057907"/>
              <a:ext cx="67506" cy="67506"/>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p:cNvSpPr/>
            <p:nvPr/>
          </p:nvSpPr>
          <p:spPr>
            <a:xfrm>
              <a:off x="6427746" y="4057907"/>
              <a:ext cx="67506" cy="67506"/>
            </a:xfrm>
            <a:prstGeom prst="ellipse">
              <a:avLst/>
            </a:prstGeom>
            <a:solidFill>
              <a:srgbClr val="FF434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p:cNvSpPr/>
            <p:nvPr/>
          </p:nvSpPr>
          <p:spPr>
            <a:xfrm>
              <a:off x="6506701" y="4057907"/>
              <a:ext cx="67506" cy="67506"/>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27654683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7589" y="1016819"/>
            <a:ext cx="3057248" cy="338554"/>
          </a:xfrm>
          <a:prstGeom prst="rect">
            <a:avLst/>
          </a:prstGeom>
        </p:spPr>
        <p:txBody>
          <a:bodyPr wrap="none">
            <a:spAutoFit/>
          </a:bodyPr>
          <a:lstStyle/>
          <a:p>
            <a:pPr algn="ct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rPr>
              <a:t>一些关于线段树的概念和小性质</a:t>
            </a:r>
            <a:endParaRPr lang="id-ID"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777034" y="500139"/>
            <a:ext cx="1415772" cy="584775"/>
          </a:xfrm>
          <a:prstGeom prst="rect">
            <a:avLst/>
          </a:prstGeom>
          <a:noFill/>
        </p:spPr>
        <p:txBody>
          <a:bodyPr wrap="none" rtlCol="0">
            <a:spAutoFit/>
          </a:bodyPr>
          <a:lstStyle/>
          <a:p>
            <a:r>
              <a:rPr lang="zh-CN" altLang="en-US" sz="3200" b="1" dirty="0">
                <a:solidFill>
                  <a:srgbClr val="4B4B4B"/>
                </a:solidFill>
                <a:latin typeface="微软雅黑" panose="020B0503020204020204" pitchFamily="34" charset="-122"/>
                <a:ea typeface="微软雅黑" panose="020B0503020204020204" pitchFamily="34" charset="-122"/>
              </a:rPr>
              <a:t>线段树</a:t>
            </a:r>
            <a:endParaRPr lang="id-ID" sz="3200" b="1" dirty="0">
              <a:solidFill>
                <a:srgbClr val="4B4B4B"/>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777034" y="1872053"/>
            <a:ext cx="10356404" cy="646331"/>
          </a:xfrm>
          <a:prstGeom prst="rect">
            <a:avLst/>
          </a:prstGeom>
          <a:noFill/>
        </p:spPr>
        <p:txBody>
          <a:bodyPr wrap="square" rtlCol="0">
            <a:spAutoFit/>
          </a:bodyPr>
          <a:lstStyle/>
          <a:p>
            <a:r>
              <a:rPr lang="zh-CN" altLang="en-US" b="1" dirty="0" smtClean="0">
                <a:solidFill>
                  <a:srgbClr val="646464"/>
                </a:solidFill>
                <a:latin typeface="微软雅黑" panose="020B0503020204020204" pitchFamily="34" charset="-122"/>
                <a:ea typeface="微软雅黑" panose="020B0503020204020204" pitchFamily="34" charset="-122"/>
              </a:rPr>
              <a:t>计算几何：</a:t>
            </a:r>
            <a:r>
              <a:rPr lang="zh-CN" altLang="en-US" dirty="0" smtClean="0">
                <a:solidFill>
                  <a:srgbClr val="646464"/>
                </a:solidFill>
                <a:latin typeface="微软雅黑" panose="020B0503020204020204" pitchFamily="34" charset="-122"/>
                <a:ea typeface="微软雅黑" panose="020B0503020204020204" pitchFamily="34" charset="-122"/>
              </a:rPr>
              <a:t>计算几何</a:t>
            </a:r>
            <a:r>
              <a:rPr lang="zh-CN" altLang="en-US" dirty="0">
                <a:solidFill>
                  <a:srgbClr val="646464"/>
                </a:solidFill>
                <a:latin typeface="微软雅黑" panose="020B0503020204020204" pitchFamily="34" charset="-122"/>
                <a:ea typeface="微软雅黑" panose="020B0503020204020204" pitchFamily="34" charset="-122"/>
              </a:rPr>
              <a:t>在长期的发展</a:t>
            </a:r>
            <a:r>
              <a:rPr lang="zh-CN" altLang="en-US" dirty="0" smtClean="0">
                <a:solidFill>
                  <a:srgbClr val="646464"/>
                </a:solidFill>
                <a:latin typeface="微软雅黑" panose="020B0503020204020204" pitchFamily="34" charset="-122"/>
                <a:ea typeface="微软雅黑" panose="020B0503020204020204" pitchFamily="34" charset="-122"/>
              </a:rPr>
              <a:t>中</a:t>
            </a:r>
            <a:r>
              <a:rPr lang="zh-CN" altLang="en-US" dirty="0">
                <a:solidFill>
                  <a:srgbClr val="646464"/>
                </a:solidFill>
                <a:latin typeface="微软雅黑" panose="020B0503020204020204" pitchFamily="34" charset="-122"/>
                <a:ea typeface="微软雅黑" panose="020B0503020204020204" pitchFamily="34" charset="-122"/>
              </a:rPr>
              <a:t>，</a:t>
            </a:r>
            <a:r>
              <a:rPr lang="zh-CN" altLang="en-US" dirty="0" smtClean="0">
                <a:solidFill>
                  <a:srgbClr val="646464"/>
                </a:solidFill>
                <a:latin typeface="微软雅黑" panose="020B0503020204020204" pitchFamily="34" charset="-122"/>
                <a:ea typeface="微软雅黑" panose="020B0503020204020204" pitchFamily="34" charset="-122"/>
              </a:rPr>
              <a:t>诞生</a:t>
            </a:r>
            <a:r>
              <a:rPr lang="zh-CN" altLang="en-US" dirty="0">
                <a:solidFill>
                  <a:srgbClr val="646464"/>
                </a:solidFill>
                <a:latin typeface="微软雅黑" panose="020B0503020204020204" pitchFamily="34" charset="-122"/>
                <a:ea typeface="微软雅黑" panose="020B0503020204020204" pitchFamily="34" charset="-122"/>
              </a:rPr>
              <a:t>了许多实用的数据结构</a:t>
            </a:r>
            <a:r>
              <a:rPr lang="zh-CN" altLang="en-US" dirty="0" smtClean="0">
                <a:solidFill>
                  <a:srgbClr val="646464"/>
                </a:solidFill>
                <a:latin typeface="微软雅黑" panose="020B0503020204020204" pitchFamily="34" charset="-122"/>
                <a:ea typeface="微软雅黑" panose="020B0503020204020204" pitchFamily="34" charset="-122"/>
              </a:rPr>
              <a:t>。区间</a:t>
            </a:r>
            <a:r>
              <a:rPr lang="zh-CN" altLang="en-US" dirty="0">
                <a:solidFill>
                  <a:srgbClr val="646464"/>
                </a:solidFill>
                <a:latin typeface="微软雅黑" panose="020B0503020204020204" pitchFamily="34" charset="-122"/>
                <a:ea typeface="微软雅黑" panose="020B0503020204020204" pitchFamily="34" charset="-122"/>
              </a:rPr>
              <a:t>查询，穿刺查询都是计算几何解决的</a:t>
            </a:r>
            <a:r>
              <a:rPr lang="zh-CN" altLang="en-US" dirty="0" smtClean="0">
                <a:solidFill>
                  <a:srgbClr val="646464"/>
                </a:solidFill>
                <a:latin typeface="微软雅黑" panose="020B0503020204020204" pitchFamily="34" charset="-122"/>
                <a:ea typeface="微软雅黑" panose="020B0503020204020204" pitchFamily="34" charset="-122"/>
              </a:rPr>
              <a:t>问题。作为</a:t>
            </a:r>
            <a:r>
              <a:rPr lang="zh-CN" altLang="en-US" dirty="0">
                <a:solidFill>
                  <a:srgbClr val="646464"/>
                </a:solidFill>
                <a:latin typeface="微软雅黑" panose="020B0503020204020204" pitchFamily="34" charset="-122"/>
                <a:ea typeface="微软雅黑" panose="020B0503020204020204" pitchFamily="34" charset="-122"/>
              </a:rPr>
              <a:t>特例中的特例，线段树解决的问题是</a:t>
            </a:r>
            <a:r>
              <a:rPr lang="zh-CN" altLang="en-US" dirty="0" smtClean="0">
                <a:solidFill>
                  <a:srgbClr val="646464"/>
                </a:solidFill>
                <a:latin typeface="微软雅黑" panose="020B0503020204020204" pitchFamily="34" charset="-122"/>
                <a:ea typeface="微软雅黑" panose="020B0503020204020204" pitchFamily="34" charset="-122"/>
              </a:rPr>
              <a:t>：</a:t>
            </a:r>
            <a:r>
              <a:rPr lang="zh-CN" altLang="en-US" dirty="0" smtClean="0">
                <a:solidFill>
                  <a:srgbClr val="FF6D6D"/>
                </a:solidFill>
                <a:latin typeface="微软雅黑" panose="020B0503020204020204" pitchFamily="34" charset="-122"/>
                <a:ea typeface="微软雅黑" panose="020B0503020204020204" pitchFamily="34" charset="-122"/>
              </a:rPr>
              <a:t>一</a:t>
            </a:r>
            <a:r>
              <a:rPr lang="zh-CN" altLang="en-US" dirty="0">
                <a:solidFill>
                  <a:srgbClr val="FF6D6D"/>
                </a:solidFill>
                <a:latin typeface="微软雅黑" panose="020B0503020204020204" pitchFamily="34" charset="-122"/>
                <a:ea typeface="微软雅黑" panose="020B0503020204020204" pitchFamily="34" charset="-122"/>
              </a:rPr>
              <a:t>维空间上的几何</a:t>
            </a:r>
            <a:r>
              <a:rPr lang="zh-CN" altLang="en-US" dirty="0" smtClean="0">
                <a:solidFill>
                  <a:srgbClr val="FF6D6D"/>
                </a:solidFill>
                <a:latin typeface="微软雅黑" panose="020B0503020204020204" pitchFamily="34" charset="-122"/>
                <a:ea typeface="微软雅黑" panose="020B0503020204020204" pitchFamily="34" charset="-122"/>
              </a:rPr>
              <a:t>统计</a:t>
            </a:r>
            <a:r>
              <a:rPr lang="zh-CN" altLang="en-US" b="1" dirty="0" smtClean="0">
                <a:solidFill>
                  <a:srgbClr val="646464"/>
                </a:solidFill>
                <a:latin typeface="微软雅黑" panose="020B0503020204020204" pitchFamily="34" charset="-122"/>
                <a:ea typeface="微软雅黑" panose="020B0503020204020204" pitchFamily="34" charset="-122"/>
              </a:rPr>
              <a:t>。</a:t>
            </a:r>
            <a:endParaRPr lang="en-US" altLang="zh-CN" b="1" dirty="0" smtClean="0">
              <a:solidFill>
                <a:srgbClr val="64646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7034" y="3459892"/>
            <a:ext cx="10368761" cy="369332"/>
          </a:xfrm>
          <a:prstGeom prst="rect">
            <a:avLst/>
          </a:prstGeom>
          <a:noFill/>
        </p:spPr>
        <p:txBody>
          <a:bodyPr wrap="square" rtlCol="0">
            <a:spAutoFit/>
          </a:bodyPr>
          <a:lstStyle/>
          <a:p>
            <a:r>
              <a:rPr lang="zh-CN" altLang="en-US" b="1" dirty="0">
                <a:solidFill>
                  <a:srgbClr val="646464"/>
                </a:solidFill>
                <a:latin typeface="微软雅黑" panose="020B0503020204020204" pitchFamily="34" charset="-122"/>
                <a:ea typeface="微软雅黑" panose="020B0503020204020204" pitchFamily="34" charset="-122"/>
              </a:rPr>
              <a:t>时间复杂度</a:t>
            </a:r>
            <a:r>
              <a:rPr lang="zh-CN" altLang="en-US" b="1" dirty="0" smtClean="0">
                <a:solidFill>
                  <a:srgbClr val="646464"/>
                </a:solidFill>
                <a:latin typeface="微软雅黑" panose="020B0503020204020204" pitchFamily="34" charset="-122"/>
                <a:ea typeface="微软雅黑" panose="020B0503020204020204" pitchFamily="34" charset="-122"/>
              </a:rPr>
              <a:t>：</a:t>
            </a:r>
            <a:endParaRPr lang="en-US" altLang="zh-CN" b="1" dirty="0">
              <a:solidFill>
                <a:srgbClr val="64646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17590" y="4875184"/>
            <a:ext cx="1036876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646464"/>
                </a:solidFill>
                <a:latin typeface="微软雅黑" panose="020B0503020204020204" pitchFamily="34" charset="-122"/>
                <a:ea typeface="微软雅黑" panose="020B0503020204020204" pitchFamily="34" charset="-122"/>
              </a:rPr>
              <a:t>但是好在</a:t>
            </a:r>
            <a:r>
              <a:rPr lang="zh-CN" altLang="en-US" dirty="0">
                <a:solidFill>
                  <a:srgbClr val="FF6D6D"/>
                </a:solidFill>
                <a:latin typeface="微软雅黑" panose="020B0503020204020204" pitchFamily="34" charset="-122"/>
                <a:ea typeface="微软雅黑" panose="020B0503020204020204" pitchFamily="34" charset="-122"/>
              </a:rPr>
              <a:t>每一层最多只有两个未被完全覆盖的区间</a:t>
            </a:r>
            <a:r>
              <a:rPr lang="zh-CN" altLang="en-US" dirty="0">
                <a:solidFill>
                  <a:srgbClr val="646464"/>
                </a:solidFill>
                <a:latin typeface="微软雅黑" panose="020B0503020204020204" pitchFamily="34" charset="-122"/>
                <a:ea typeface="微软雅黑" panose="020B0503020204020204" pitchFamily="34" charset="-122"/>
              </a:rPr>
              <a:t>需要递归处理，因此更新和查询的复杂度为</a:t>
            </a:r>
            <a:r>
              <a:rPr lang="en-US" altLang="zh-CN" dirty="0">
                <a:solidFill>
                  <a:srgbClr val="646464"/>
                </a:solidFill>
                <a:latin typeface="微软雅黑" panose="020B0503020204020204" pitchFamily="34" charset="-122"/>
                <a:ea typeface="微软雅黑" panose="020B0503020204020204" pitchFamily="34" charset="-122"/>
              </a:rPr>
              <a:t>O(h)</a:t>
            </a:r>
            <a:r>
              <a:rPr lang="zh-CN" altLang="en-US" dirty="0">
                <a:solidFill>
                  <a:srgbClr val="646464"/>
                </a:solidFill>
                <a:latin typeface="微软雅黑" panose="020B0503020204020204" pitchFamily="34" charset="-122"/>
                <a:ea typeface="微软雅黑" panose="020B0503020204020204" pitchFamily="34" charset="-122"/>
              </a:rPr>
              <a:t>，其中</a:t>
            </a:r>
            <a:r>
              <a:rPr lang="en-US" altLang="zh-CN" dirty="0">
                <a:solidFill>
                  <a:srgbClr val="646464"/>
                </a:solidFill>
                <a:latin typeface="微软雅黑" panose="020B0503020204020204" pitchFamily="34" charset="-122"/>
                <a:ea typeface="微软雅黑" panose="020B0503020204020204" pitchFamily="34" charset="-122"/>
              </a:rPr>
              <a:t>h</a:t>
            </a:r>
            <a:r>
              <a:rPr lang="zh-CN" altLang="en-US" dirty="0">
                <a:solidFill>
                  <a:srgbClr val="646464"/>
                </a:solidFill>
                <a:latin typeface="微软雅黑" panose="020B0503020204020204" pitchFamily="34" charset="-122"/>
                <a:ea typeface="微软雅黑" panose="020B0503020204020204" pitchFamily="34" charset="-122"/>
              </a:rPr>
              <a:t>为树的高度。显然，</a:t>
            </a:r>
            <a:r>
              <a:rPr lang="en-US" altLang="zh-CN" dirty="0">
                <a:solidFill>
                  <a:srgbClr val="646464"/>
                </a:solidFill>
                <a:latin typeface="微软雅黑" panose="020B0503020204020204" pitchFamily="34" charset="-122"/>
                <a:ea typeface="微软雅黑" panose="020B0503020204020204" pitchFamily="34" charset="-122"/>
              </a:rPr>
              <a:t>[</a:t>
            </a:r>
            <a:r>
              <a:rPr lang="en-US" altLang="zh-CN" dirty="0" err="1">
                <a:solidFill>
                  <a:srgbClr val="646464"/>
                </a:solidFill>
                <a:latin typeface="微软雅黑" panose="020B0503020204020204" pitchFamily="34" charset="-122"/>
                <a:ea typeface="微软雅黑" panose="020B0503020204020204" pitchFamily="34" charset="-122"/>
              </a:rPr>
              <a:t>a,b</a:t>
            </a:r>
            <a:r>
              <a:rPr lang="en-US" altLang="zh-CN" dirty="0">
                <a:solidFill>
                  <a:srgbClr val="646464"/>
                </a:solidFill>
                <a:latin typeface="微软雅黑" panose="020B0503020204020204" pitchFamily="34" charset="-122"/>
                <a:ea typeface="微软雅黑" panose="020B0503020204020204" pitchFamily="34" charset="-122"/>
              </a:rPr>
              <a:t>]</a:t>
            </a:r>
            <a:r>
              <a:rPr lang="zh-CN" altLang="en-US" dirty="0">
                <a:solidFill>
                  <a:srgbClr val="646464"/>
                </a:solidFill>
                <a:latin typeface="微软雅黑" panose="020B0503020204020204" pitchFamily="34" charset="-122"/>
                <a:ea typeface="微软雅黑" panose="020B0503020204020204" pitchFamily="34" charset="-122"/>
              </a:rPr>
              <a:t>上的线段树满足</a:t>
            </a:r>
            <a:r>
              <a:rPr lang="en-US" altLang="zh-CN" dirty="0">
                <a:solidFill>
                  <a:srgbClr val="646464"/>
                </a:solidFill>
                <a:latin typeface="微软雅黑" panose="020B0503020204020204" pitchFamily="34" charset="-122"/>
                <a:ea typeface="微软雅黑" panose="020B0503020204020204" pitchFamily="34" charset="-122"/>
              </a:rPr>
              <a:t>h=O(log(b-a))</a:t>
            </a:r>
            <a:r>
              <a:rPr lang="zh-CN" altLang="en-US" dirty="0">
                <a:solidFill>
                  <a:srgbClr val="646464"/>
                </a:solidFill>
                <a:latin typeface="微软雅黑" panose="020B0503020204020204" pitchFamily="34" charset="-122"/>
                <a:ea typeface="微软雅黑" panose="020B0503020204020204" pitchFamily="34" charset="-122"/>
              </a:rPr>
              <a:t>。</a:t>
            </a:r>
            <a:endParaRPr lang="en-US" altLang="zh-CN" dirty="0">
              <a:solidFill>
                <a:srgbClr val="64646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17590" y="4228853"/>
            <a:ext cx="1036876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646464"/>
                </a:solidFill>
                <a:latin typeface="微软雅黑" panose="020B0503020204020204" pitchFamily="34" charset="-122"/>
                <a:ea typeface="微软雅黑" panose="020B0503020204020204" pitchFamily="34" charset="-122"/>
              </a:rPr>
              <a:t>虽然可能需要同时递归到两个分支中去，比如往</a:t>
            </a:r>
            <a:r>
              <a:rPr lang="en-US" altLang="zh-CN" dirty="0">
                <a:solidFill>
                  <a:srgbClr val="646464"/>
                </a:solidFill>
                <a:latin typeface="微软雅黑" panose="020B0503020204020204" pitchFamily="34" charset="-122"/>
                <a:ea typeface="微软雅黑" panose="020B0503020204020204" pitchFamily="34" charset="-122"/>
              </a:rPr>
              <a:t>[1,7]</a:t>
            </a:r>
            <a:r>
              <a:rPr lang="zh-CN" altLang="en-US" dirty="0">
                <a:solidFill>
                  <a:srgbClr val="646464"/>
                </a:solidFill>
                <a:latin typeface="微软雅黑" panose="020B0503020204020204" pitchFamily="34" charset="-122"/>
                <a:ea typeface="微软雅黑" panose="020B0503020204020204" pitchFamily="34" charset="-122"/>
              </a:rPr>
              <a:t>中插入</a:t>
            </a:r>
            <a:r>
              <a:rPr lang="en-US" altLang="zh-CN" dirty="0">
                <a:solidFill>
                  <a:srgbClr val="646464"/>
                </a:solidFill>
                <a:latin typeface="微软雅黑" panose="020B0503020204020204" pitchFamily="34" charset="-122"/>
                <a:ea typeface="微软雅黑" panose="020B0503020204020204" pitchFamily="34" charset="-122"/>
              </a:rPr>
              <a:t>[3,5]</a:t>
            </a:r>
            <a:r>
              <a:rPr lang="zh-CN" altLang="en-US" dirty="0">
                <a:solidFill>
                  <a:srgbClr val="646464"/>
                </a:solidFill>
                <a:latin typeface="微软雅黑" panose="020B0503020204020204" pitchFamily="34" charset="-122"/>
                <a:ea typeface="微软雅黑" panose="020B0503020204020204" pitchFamily="34" charset="-122"/>
              </a:rPr>
              <a:t>，同时需要往</a:t>
            </a:r>
            <a:r>
              <a:rPr lang="en-US" altLang="zh-CN" dirty="0">
                <a:solidFill>
                  <a:srgbClr val="646464"/>
                </a:solidFill>
                <a:latin typeface="微软雅黑" panose="020B0503020204020204" pitchFamily="34" charset="-122"/>
                <a:ea typeface="微软雅黑" panose="020B0503020204020204" pitchFamily="34" charset="-122"/>
              </a:rPr>
              <a:t>[1,4]</a:t>
            </a:r>
            <a:r>
              <a:rPr lang="zh-CN" altLang="en-US" dirty="0">
                <a:solidFill>
                  <a:srgbClr val="646464"/>
                </a:solidFill>
                <a:latin typeface="微软雅黑" panose="020B0503020204020204" pitchFamily="34" charset="-122"/>
                <a:ea typeface="微软雅黑" panose="020B0503020204020204" pitchFamily="34" charset="-122"/>
              </a:rPr>
              <a:t>和</a:t>
            </a:r>
            <a:r>
              <a:rPr lang="en-US" altLang="zh-CN" dirty="0">
                <a:solidFill>
                  <a:srgbClr val="646464"/>
                </a:solidFill>
                <a:latin typeface="微软雅黑" panose="020B0503020204020204" pitchFamily="34" charset="-122"/>
                <a:ea typeface="微软雅黑" panose="020B0503020204020204" pitchFamily="34" charset="-122"/>
              </a:rPr>
              <a:t>[4,7]</a:t>
            </a:r>
            <a:r>
              <a:rPr lang="zh-CN" altLang="en-US" dirty="0">
                <a:solidFill>
                  <a:srgbClr val="646464"/>
                </a:solidFill>
                <a:latin typeface="微软雅黑" panose="020B0503020204020204" pitchFamily="34" charset="-122"/>
                <a:ea typeface="微软雅黑" panose="020B0503020204020204" pitchFamily="34" charset="-122"/>
              </a:rPr>
              <a:t>中插入</a:t>
            </a:r>
            <a:r>
              <a:rPr lang="en-US" altLang="zh-CN" dirty="0">
                <a:solidFill>
                  <a:srgbClr val="646464"/>
                </a:solidFill>
                <a:latin typeface="微软雅黑" panose="020B0503020204020204" pitchFamily="34" charset="-122"/>
                <a:ea typeface="微软雅黑" panose="020B0503020204020204" pitchFamily="34" charset="-122"/>
              </a:rPr>
              <a:t>[3,5</a:t>
            </a:r>
            <a:r>
              <a:rPr lang="en-US" altLang="zh-CN" dirty="0" smtClean="0">
                <a:solidFill>
                  <a:srgbClr val="646464"/>
                </a:solidFill>
                <a:latin typeface="微软雅黑" panose="020B0503020204020204" pitchFamily="34" charset="-122"/>
                <a:ea typeface="微软雅黑" panose="020B0503020204020204" pitchFamily="34" charset="-122"/>
              </a:rPr>
              <a:t>]</a:t>
            </a:r>
            <a:r>
              <a:rPr lang="zh-CN" altLang="en-US" dirty="0" smtClean="0">
                <a:solidFill>
                  <a:srgbClr val="646464"/>
                </a:solidFill>
                <a:latin typeface="微软雅黑" panose="020B0503020204020204" pitchFamily="34" charset="-122"/>
                <a:ea typeface="微软雅黑" panose="020B0503020204020204" pitchFamily="34" charset="-122"/>
              </a:rPr>
              <a:t>。</a:t>
            </a:r>
            <a:endParaRPr lang="en-US" altLang="zh-CN" dirty="0">
              <a:solidFill>
                <a:srgbClr val="64646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17589" y="3859521"/>
            <a:ext cx="10368761"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646464"/>
                </a:solidFill>
                <a:latin typeface="微软雅黑" panose="020B0503020204020204" pitchFamily="34" charset="-122"/>
                <a:ea typeface="微软雅黑" panose="020B0503020204020204" pitchFamily="34" charset="-122"/>
              </a:rPr>
              <a:t>更新和查询操作都是基于二分的。</a:t>
            </a:r>
            <a:endParaRPr lang="en-US" altLang="zh-CN" dirty="0">
              <a:solidFill>
                <a:srgbClr val="64646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64677" y="2767395"/>
            <a:ext cx="10368761" cy="369332"/>
          </a:xfrm>
          <a:prstGeom prst="rect">
            <a:avLst/>
          </a:prstGeom>
          <a:noFill/>
        </p:spPr>
        <p:txBody>
          <a:bodyPr wrap="square" rtlCol="0">
            <a:spAutoFit/>
          </a:bodyPr>
          <a:lstStyle/>
          <a:p>
            <a:r>
              <a:rPr lang="zh-CN" altLang="en-US" b="1" dirty="0">
                <a:solidFill>
                  <a:srgbClr val="646464"/>
                </a:solidFill>
                <a:latin typeface="微软雅黑" panose="020B0503020204020204" pitchFamily="34" charset="-122"/>
                <a:ea typeface="微软雅黑" panose="020B0503020204020204" pitchFamily="34" charset="-122"/>
              </a:rPr>
              <a:t>空间复杂度：</a:t>
            </a:r>
            <a:r>
              <a:rPr lang="zh-CN" altLang="en-US" dirty="0">
                <a:solidFill>
                  <a:srgbClr val="646464"/>
                </a:solidFill>
                <a:latin typeface="微软雅黑" panose="020B0503020204020204" pitchFamily="34" charset="-122"/>
                <a:ea typeface="微软雅黑" panose="020B0503020204020204" pitchFamily="34" charset="-122"/>
              </a:rPr>
              <a:t>最坏情况是满二叉树，节点总数为</a:t>
            </a:r>
            <a:r>
              <a:rPr lang="en-US" altLang="zh-CN" dirty="0">
                <a:solidFill>
                  <a:srgbClr val="646464"/>
                </a:solidFill>
                <a:latin typeface="微软雅黑" panose="020B0503020204020204" pitchFamily="34" charset="-122"/>
                <a:ea typeface="微软雅黑" panose="020B0503020204020204" pitchFamily="34" charset="-122"/>
              </a:rPr>
              <a:t>L+[L/2]+[L/4]+…=2L(L</a:t>
            </a:r>
            <a:r>
              <a:rPr lang="zh-CN" altLang="en-US" dirty="0">
                <a:solidFill>
                  <a:srgbClr val="646464"/>
                </a:solidFill>
                <a:latin typeface="微软雅黑" panose="020B0503020204020204" pitchFamily="34" charset="-122"/>
                <a:ea typeface="微软雅黑" panose="020B0503020204020204" pitchFamily="34" charset="-122"/>
              </a:rPr>
              <a:t>为总区间长度</a:t>
            </a:r>
            <a:r>
              <a:rPr lang="en-US" altLang="zh-CN" dirty="0">
                <a:solidFill>
                  <a:srgbClr val="646464"/>
                </a:solidFill>
                <a:latin typeface="微软雅黑" panose="020B0503020204020204" pitchFamily="34" charset="-122"/>
                <a:ea typeface="微软雅黑" panose="020B0503020204020204" pitchFamily="34" charset="-122"/>
              </a:rPr>
              <a:t>)</a:t>
            </a:r>
            <a:r>
              <a:rPr lang="zh-CN" altLang="en-US" dirty="0">
                <a:solidFill>
                  <a:srgbClr val="646464"/>
                </a:solidFill>
                <a:latin typeface="微软雅黑" panose="020B0503020204020204" pitchFamily="34" charset="-122"/>
                <a:ea typeface="微软雅黑" panose="020B0503020204020204" pitchFamily="34" charset="-122"/>
              </a:rPr>
              <a:t>。</a:t>
            </a:r>
            <a:endParaRPr lang="en-US" altLang="zh-CN"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92768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2"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4677" y="479739"/>
            <a:ext cx="4288353"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最经典的问题：</a:t>
            </a:r>
            <a:r>
              <a:rPr lang="zh-CN" altLang="en-US" sz="3200" b="1" dirty="0" smtClean="0">
                <a:solidFill>
                  <a:srgbClr val="4B4B4B"/>
                </a:solidFill>
                <a:latin typeface="微软雅黑" panose="020B0503020204020204" pitchFamily="34" charset="-122"/>
                <a:ea typeface="微软雅黑" panose="020B0503020204020204" pitchFamily="34" charset="-122"/>
              </a:rPr>
              <a:t>区间和</a:t>
            </a:r>
            <a:endParaRPr lang="id-ID" sz="3200" b="1" dirty="0">
              <a:solidFill>
                <a:srgbClr val="4B4B4B"/>
              </a:solidFill>
              <a:latin typeface="微软雅黑" panose="020B0503020204020204" pitchFamily="34" charset="-122"/>
              <a:ea typeface="微软雅黑" panose="020B0503020204020204" pitchFamily="34" charset="-122"/>
            </a:endParaRPr>
          </a:p>
        </p:txBody>
      </p:sp>
      <p:grpSp>
        <p:nvGrpSpPr>
          <p:cNvPr id="54" name="组合 53"/>
          <p:cNvGrpSpPr/>
          <p:nvPr/>
        </p:nvGrpSpPr>
        <p:grpSpPr>
          <a:xfrm>
            <a:off x="936451" y="1899894"/>
            <a:ext cx="6393767" cy="3305621"/>
            <a:chOff x="936451" y="1899894"/>
            <a:chExt cx="6393767" cy="3305621"/>
          </a:xfrm>
        </p:grpSpPr>
        <p:sp>
          <p:nvSpPr>
            <p:cNvPr id="39" name="任意多边形 38"/>
            <p:cNvSpPr/>
            <p:nvPr/>
          </p:nvSpPr>
          <p:spPr>
            <a:xfrm>
              <a:off x="3480909" y="1899894"/>
              <a:ext cx="1304850" cy="869900"/>
            </a:xfrm>
            <a:custGeom>
              <a:avLst/>
              <a:gdLst>
                <a:gd name="connsiteX0" fmla="*/ 0 w 1304850"/>
                <a:gd name="connsiteY0" fmla="*/ 86990 h 869900"/>
                <a:gd name="connsiteX1" fmla="*/ 86990 w 1304850"/>
                <a:gd name="connsiteY1" fmla="*/ 0 h 869900"/>
                <a:gd name="connsiteX2" fmla="*/ 1217860 w 1304850"/>
                <a:gd name="connsiteY2" fmla="*/ 0 h 869900"/>
                <a:gd name="connsiteX3" fmla="*/ 1304850 w 1304850"/>
                <a:gd name="connsiteY3" fmla="*/ 86990 h 869900"/>
                <a:gd name="connsiteX4" fmla="*/ 1304850 w 1304850"/>
                <a:gd name="connsiteY4" fmla="*/ 782910 h 869900"/>
                <a:gd name="connsiteX5" fmla="*/ 1217860 w 1304850"/>
                <a:gd name="connsiteY5" fmla="*/ 869900 h 869900"/>
                <a:gd name="connsiteX6" fmla="*/ 86990 w 1304850"/>
                <a:gd name="connsiteY6" fmla="*/ 869900 h 869900"/>
                <a:gd name="connsiteX7" fmla="*/ 0 w 1304850"/>
                <a:gd name="connsiteY7" fmla="*/ 782910 h 869900"/>
                <a:gd name="connsiteX8" fmla="*/ 0 w 1304850"/>
                <a:gd name="connsiteY8" fmla="*/ 86990 h 8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850" h="869900">
                  <a:moveTo>
                    <a:pt x="0" y="86990"/>
                  </a:moveTo>
                  <a:cubicBezTo>
                    <a:pt x="0" y="38947"/>
                    <a:pt x="38947" y="0"/>
                    <a:pt x="86990" y="0"/>
                  </a:cubicBezTo>
                  <a:lnTo>
                    <a:pt x="1217860" y="0"/>
                  </a:lnTo>
                  <a:cubicBezTo>
                    <a:pt x="1265903" y="0"/>
                    <a:pt x="1304850" y="38947"/>
                    <a:pt x="1304850" y="86990"/>
                  </a:cubicBezTo>
                  <a:lnTo>
                    <a:pt x="1304850" y="782910"/>
                  </a:lnTo>
                  <a:cubicBezTo>
                    <a:pt x="1304850" y="830953"/>
                    <a:pt x="1265903" y="869900"/>
                    <a:pt x="1217860" y="869900"/>
                  </a:cubicBezTo>
                  <a:lnTo>
                    <a:pt x="86990" y="869900"/>
                  </a:lnTo>
                  <a:cubicBezTo>
                    <a:pt x="38947" y="869900"/>
                    <a:pt x="0" y="830953"/>
                    <a:pt x="0" y="782910"/>
                  </a:cubicBezTo>
                  <a:lnTo>
                    <a:pt x="0" y="86990"/>
                  </a:lnTo>
                  <a:close/>
                </a:path>
              </a:pathLst>
            </a:custGeom>
            <a:solidFill>
              <a:srgbClr val="FF6D6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6449" tIns="166449" rIns="166449" bIns="166449" numCol="1" spcCol="1270" anchor="ctr" anchorCtr="0">
              <a:noAutofit/>
            </a:bodyPr>
            <a:lstStyle/>
            <a:p>
              <a:pPr lvl="0" algn="ctr" defTabSz="1644650">
                <a:lnSpc>
                  <a:spcPct val="90000"/>
                </a:lnSpc>
                <a:spcBef>
                  <a:spcPct val="0"/>
                </a:spcBef>
                <a:spcAft>
                  <a:spcPct val="35000"/>
                </a:spcAft>
              </a:pPr>
              <a:r>
                <a:rPr lang="en-US" altLang="zh-CN" sz="3700" kern="1200" dirty="0" smtClean="0"/>
                <a:t>[0,4)</a:t>
              </a:r>
              <a:endParaRPr lang="zh-CN" altLang="en-US" sz="3700" kern="1200" dirty="0"/>
            </a:p>
          </p:txBody>
        </p:sp>
        <p:sp>
          <p:nvSpPr>
            <p:cNvPr id="40" name="任意多边形 39"/>
            <p:cNvSpPr/>
            <p:nvPr/>
          </p:nvSpPr>
          <p:spPr>
            <a:xfrm>
              <a:off x="2437029" y="2769795"/>
              <a:ext cx="1696305" cy="347960"/>
            </a:xfrm>
            <a:custGeom>
              <a:avLst/>
              <a:gdLst/>
              <a:ahLst/>
              <a:cxnLst/>
              <a:rect l="0" t="0" r="0" b="0"/>
              <a:pathLst>
                <a:path>
                  <a:moveTo>
                    <a:pt x="1696305" y="0"/>
                  </a:moveTo>
                  <a:lnTo>
                    <a:pt x="1696305" y="173980"/>
                  </a:lnTo>
                  <a:lnTo>
                    <a:pt x="0" y="173980"/>
                  </a:lnTo>
                  <a:lnTo>
                    <a:pt x="0" y="34796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1" name="任意多边形 40"/>
            <p:cNvSpPr/>
            <p:nvPr/>
          </p:nvSpPr>
          <p:spPr>
            <a:xfrm>
              <a:off x="1784603" y="3117755"/>
              <a:ext cx="1304850" cy="869900"/>
            </a:xfrm>
            <a:custGeom>
              <a:avLst/>
              <a:gdLst>
                <a:gd name="connsiteX0" fmla="*/ 0 w 1304850"/>
                <a:gd name="connsiteY0" fmla="*/ 86990 h 869900"/>
                <a:gd name="connsiteX1" fmla="*/ 86990 w 1304850"/>
                <a:gd name="connsiteY1" fmla="*/ 0 h 869900"/>
                <a:gd name="connsiteX2" fmla="*/ 1217860 w 1304850"/>
                <a:gd name="connsiteY2" fmla="*/ 0 h 869900"/>
                <a:gd name="connsiteX3" fmla="*/ 1304850 w 1304850"/>
                <a:gd name="connsiteY3" fmla="*/ 86990 h 869900"/>
                <a:gd name="connsiteX4" fmla="*/ 1304850 w 1304850"/>
                <a:gd name="connsiteY4" fmla="*/ 782910 h 869900"/>
                <a:gd name="connsiteX5" fmla="*/ 1217860 w 1304850"/>
                <a:gd name="connsiteY5" fmla="*/ 869900 h 869900"/>
                <a:gd name="connsiteX6" fmla="*/ 86990 w 1304850"/>
                <a:gd name="connsiteY6" fmla="*/ 869900 h 869900"/>
                <a:gd name="connsiteX7" fmla="*/ 0 w 1304850"/>
                <a:gd name="connsiteY7" fmla="*/ 782910 h 869900"/>
                <a:gd name="connsiteX8" fmla="*/ 0 w 1304850"/>
                <a:gd name="connsiteY8" fmla="*/ 86990 h 8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850" h="869900">
                  <a:moveTo>
                    <a:pt x="0" y="86990"/>
                  </a:moveTo>
                  <a:cubicBezTo>
                    <a:pt x="0" y="38947"/>
                    <a:pt x="38947" y="0"/>
                    <a:pt x="86990" y="0"/>
                  </a:cubicBezTo>
                  <a:lnTo>
                    <a:pt x="1217860" y="0"/>
                  </a:lnTo>
                  <a:cubicBezTo>
                    <a:pt x="1265903" y="0"/>
                    <a:pt x="1304850" y="38947"/>
                    <a:pt x="1304850" y="86990"/>
                  </a:cubicBezTo>
                  <a:lnTo>
                    <a:pt x="1304850" y="782910"/>
                  </a:lnTo>
                  <a:cubicBezTo>
                    <a:pt x="1304850" y="830953"/>
                    <a:pt x="1265903" y="869900"/>
                    <a:pt x="1217860" y="869900"/>
                  </a:cubicBezTo>
                  <a:lnTo>
                    <a:pt x="86990" y="869900"/>
                  </a:lnTo>
                  <a:cubicBezTo>
                    <a:pt x="38947" y="869900"/>
                    <a:pt x="0" y="830953"/>
                    <a:pt x="0" y="782910"/>
                  </a:cubicBezTo>
                  <a:lnTo>
                    <a:pt x="0" y="86990"/>
                  </a:lnTo>
                  <a:close/>
                </a:path>
              </a:pathLst>
            </a:custGeom>
            <a:solidFill>
              <a:srgbClr val="FF6D6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6449" tIns="166449" rIns="166449" bIns="166449" numCol="1" spcCol="1270" anchor="ctr" anchorCtr="0">
              <a:noAutofit/>
            </a:bodyPr>
            <a:lstStyle/>
            <a:p>
              <a:pPr lvl="0" algn="ctr" defTabSz="1644650">
                <a:lnSpc>
                  <a:spcPct val="90000"/>
                </a:lnSpc>
                <a:spcBef>
                  <a:spcPct val="0"/>
                </a:spcBef>
                <a:spcAft>
                  <a:spcPct val="35000"/>
                </a:spcAft>
              </a:pPr>
              <a:r>
                <a:rPr lang="en-US" altLang="zh-CN" sz="3700" kern="1200" dirty="0" smtClean="0"/>
                <a:t>[0,2)</a:t>
              </a:r>
              <a:endParaRPr lang="zh-CN" altLang="en-US" sz="3700" kern="1200" dirty="0"/>
            </a:p>
          </p:txBody>
        </p:sp>
        <p:sp>
          <p:nvSpPr>
            <p:cNvPr id="42" name="任意多边形 41"/>
            <p:cNvSpPr/>
            <p:nvPr/>
          </p:nvSpPr>
          <p:spPr>
            <a:xfrm>
              <a:off x="1588876" y="3987655"/>
              <a:ext cx="848152" cy="347960"/>
            </a:xfrm>
            <a:custGeom>
              <a:avLst/>
              <a:gdLst/>
              <a:ahLst/>
              <a:cxnLst/>
              <a:rect l="0" t="0" r="0" b="0"/>
              <a:pathLst>
                <a:path>
                  <a:moveTo>
                    <a:pt x="848152" y="0"/>
                  </a:moveTo>
                  <a:lnTo>
                    <a:pt x="848152" y="173980"/>
                  </a:lnTo>
                  <a:lnTo>
                    <a:pt x="0" y="173980"/>
                  </a:lnTo>
                  <a:lnTo>
                    <a:pt x="0" y="34796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任意多边形 42"/>
            <p:cNvSpPr/>
            <p:nvPr/>
          </p:nvSpPr>
          <p:spPr>
            <a:xfrm>
              <a:off x="936451" y="4335615"/>
              <a:ext cx="1304850" cy="869900"/>
            </a:xfrm>
            <a:custGeom>
              <a:avLst/>
              <a:gdLst>
                <a:gd name="connsiteX0" fmla="*/ 0 w 1304850"/>
                <a:gd name="connsiteY0" fmla="*/ 86990 h 869900"/>
                <a:gd name="connsiteX1" fmla="*/ 86990 w 1304850"/>
                <a:gd name="connsiteY1" fmla="*/ 0 h 869900"/>
                <a:gd name="connsiteX2" fmla="*/ 1217860 w 1304850"/>
                <a:gd name="connsiteY2" fmla="*/ 0 h 869900"/>
                <a:gd name="connsiteX3" fmla="*/ 1304850 w 1304850"/>
                <a:gd name="connsiteY3" fmla="*/ 86990 h 869900"/>
                <a:gd name="connsiteX4" fmla="*/ 1304850 w 1304850"/>
                <a:gd name="connsiteY4" fmla="*/ 782910 h 869900"/>
                <a:gd name="connsiteX5" fmla="*/ 1217860 w 1304850"/>
                <a:gd name="connsiteY5" fmla="*/ 869900 h 869900"/>
                <a:gd name="connsiteX6" fmla="*/ 86990 w 1304850"/>
                <a:gd name="connsiteY6" fmla="*/ 869900 h 869900"/>
                <a:gd name="connsiteX7" fmla="*/ 0 w 1304850"/>
                <a:gd name="connsiteY7" fmla="*/ 782910 h 869900"/>
                <a:gd name="connsiteX8" fmla="*/ 0 w 1304850"/>
                <a:gd name="connsiteY8" fmla="*/ 86990 h 8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850" h="869900">
                  <a:moveTo>
                    <a:pt x="0" y="86990"/>
                  </a:moveTo>
                  <a:cubicBezTo>
                    <a:pt x="0" y="38947"/>
                    <a:pt x="38947" y="0"/>
                    <a:pt x="86990" y="0"/>
                  </a:cubicBezTo>
                  <a:lnTo>
                    <a:pt x="1217860" y="0"/>
                  </a:lnTo>
                  <a:cubicBezTo>
                    <a:pt x="1265903" y="0"/>
                    <a:pt x="1304850" y="38947"/>
                    <a:pt x="1304850" y="86990"/>
                  </a:cubicBezTo>
                  <a:lnTo>
                    <a:pt x="1304850" y="782910"/>
                  </a:lnTo>
                  <a:cubicBezTo>
                    <a:pt x="1304850" y="830953"/>
                    <a:pt x="1265903" y="869900"/>
                    <a:pt x="1217860" y="869900"/>
                  </a:cubicBezTo>
                  <a:lnTo>
                    <a:pt x="86990" y="869900"/>
                  </a:lnTo>
                  <a:cubicBezTo>
                    <a:pt x="38947" y="869900"/>
                    <a:pt x="0" y="830953"/>
                    <a:pt x="0" y="782910"/>
                  </a:cubicBezTo>
                  <a:lnTo>
                    <a:pt x="0" y="86990"/>
                  </a:lnTo>
                  <a:close/>
                </a:path>
              </a:pathLst>
            </a:custGeom>
            <a:solidFill>
              <a:srgbClr val="FF6D6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6449" tIns="166449" rIns="166449" bIns="166449" numCol="1" spcCol="1270" anchor="ctr" anchorCtr="0">
              <a:noAutofit/>
            </a:bodyPr>
            <a:lstStyle/>
            <a:p>
              <a:pPr lvl="0" algn="ctr" defTabSz="1644650">
                <a:lnSpc>
                  <a:spcPct val="90000"/>
                </a:lnSpc>
                <a:spcBef>
                  <a:spcPct val="0"/>
                </a:spcBef>
                <a:spcAft>
                  <a:spcPct val="35000"/>
                </a:spcAft>
              </a:pPr>
              <a:r>
                <a:rPr lang="en-US" altLang="zh-CN" sz="3700" kern="1200" dirty="0" smtClean="0"/>
                <a:t>0</a:t>
              </a:r>
              <a:endParaRPr lang="zh-CN" altLang="en-US" sz="3700" kern="1200" dirty="0"/>
            </a:p>
          </p:txBody>
        </p:sp>
        <p:sp>
          <p:nvSpPr>
            <p:cNvPr id="44" name="任意多边形 43"/>
            <p:cNvSpPr/>
            <p:nvPr/>
          </p:nvSpPr>
          <p:spPr>
            <a:xfrm>
              <a:off x="2437029" y="3987655"/>
              <a:ext cx="848152" cy="347960"/>
            </a:xfrm>
            <a:custGeom>
              <a:avLst/>
              <a:gdLst/>
              <a:ahLst/>
              <a:cxnLst/>
              <a:rect l="0" t="0" r="0" b="0"/>
              <a:pathLst>
                <a:path>
                  <a:moveTo>
                    <a:pt x="0" y="0"/>
                  </a:moveTo>
                  <a:lnTo>
                    <a:pt x="0" y="173980"/>
                  </a:lnTo>
                  <a:lnTo>
                    <a:pt x="848152" y="173980"/>
                  </a:lnTo>
                  <a:lnTo>
                    <a:pt x="848152" y="34796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5" name="任意多边形 44"/>
            <p:cNvSpPr/>
            <p:nvPr/>
          </p:nvSpPr>
          <p:spPr>
            <a:xfrm>
              <a:off x="2632756" y="4335615"/>
              <a:ext cx="1304850" cy="869900"/>
            </a:xfrm>
            <a:custGeom>
              <a:avLst/>
              <a:gdLst>
                <a:gd name="connsiteX0" fmla="*/ 0 w 1304850"/>
                <a:gd name="connsiteY0" fmla="*/ 86990 h 869900"/>
                <a:gd name="connsiteX1" fmla="*/ 86990 w 1304850"/>
                <a:gd name="connsiteY1" fmla="*/ 0 h 869900"/>
                <a:gd name="connsiteX2" fmla="*/ 1217860 w 1304850"/>
                <a:gd name="connsiteY2" fmla="*/ 0 h 869900"/>
                <a:gd name="connsiteX3" fmla="*/ 1304850 w 1304850"/>
                <a:gd name="connsiteY3" fmla="*/ 86990 h 869900"/>
                <a:gd name="connsiteX4" fmla="*/ 1304850 w 1304850"/>
                <a:gd name="connsiteY4" fmla="*/ 782910 h 869900"/>
                <a:gd name="connsiteX5" fmla="*/ 1217860 w 1304850"/>
                <a:gd name="connsiteY5" fmla="*/ 869900 h 869900"/>
                <a:gd name="connsiteX6" fmla="*/ 86990 w 1304850"/>
                <a:gd name="connsiteY6" fmla="*/ 869900 h 869900"/>
                <a:gd name="connsiteX7" fmla="*/ 0 w 1304850"/>
                <a:gd name="connsiteY7" fmla="*/ 782910 h 869900"/>
                <a:gd name="connsiteX8" fmla="*/ 0 w 1304850"/>
                <a:gd name="connsiteY8" fmla="*/ 86990 h 8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850" h="869900">
                  <a:moveTo>
                    <a:pt x="0" y="86990"/>
                  </a:moveTo>
                  <a:cubicBezTo>
                    <a:pt x="0" y="38947"/>
                    <a:pt x="38947" y="0"/>
                    <a:pt x="86990" y="0"/>
                  </a:cubicBezTo>
                  <a:lnTo>
                    <a:pt x="1217860" y="0"/>
                  </a:lnTo>
                  <a:cubicBezTo>
                    <a:pt x="1265903" y="0"/>
                    <a:pt x="1304850" y="38947"/>
                    <a:pt x="1304850" y="86990"/>
                  </a:cubicBezTo>
                  <a:lnTo>
                    <a:pt x="1304850" y="782910"/>
                  </a:lnTo>
                  <a:cubicBezTo>
                    <a:pt x="1304850" y="830953"/>
                    <a:pt x="1265903" y="869900"/>
                    <a:pt x="1217860" y="869900"/>
                  </a:cubicBezTo>
                  <a:lnTo>
                    <a:pt x="86990" y="869900"/>
                  </a:lnTo>
                  <a:cubicBezTo>
                    <a:pt x="38947" y="869900"/>
                    <a:pt x="0" y="830953"/>
                    <a:pt x="0" y="782910"/>
                  </a:cubicBezTo>
                  <a:lnTo>
                    <a:pt x="0" y="86990"/>
                  </a:lnTo>
                  <a:close/>
                </a:path>
              </a:pathLst>
            </a:custGeom>
            <a:solidFill>
              <a:srgbClr val="FF6D6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6449" tIns="166449" rIns="166449" bIns="166449" numCol="1" spcCol="1270" anchor="ctr" anchorCtr="0">
              <a:noAutofit/>
            </a:bodyPr>
            <a:lstStyle/>
            <a:p>
              <a:pPr lvl="0" algn="ctr" defTabSz="1644650">
                <a:lnSpc>
                  <a:spcPct val="90000"/>
                </a:lnSpc>
                <a:spcBef>
                  <a:spcPct val="0"/>
                </a:spcBef>
                <a:spcAft>
                  <a:spcPct val="35000"/>
                </a:spcAft>
              </a:pPr>
              <a:r>
                <a:rPr lang="en-US" altLang="zh-CN" sz="3700" kern="1200" dirty="0" smtClean="0">
                  <a:solidFill>
                    <a:schemeClr val="bg1"/>
                  </a:solidFill>
                </a:rPr>
                <a:t>1</a:t>
              </a:r>
              <a:endParaRPr lang="zh-CN" altLang="en-US" sz="3700" kern="1200" dirty="0">
                <a:solidFill>
                  <a:schemeClr val="bg1"/>
                </a:solidFill>
              </a:endParaRPr>
            </a:p>
          </p:txBody>
        </p:sp>
        <p:sp>
          <p:nvSpPr>
            <p:cNvPr id="46" name="任意多边形 45"/>
            <p:cNvSpPr/>
            <p:nvPr/>
          </p:nvSpPr>
          <p:spPr>
            <a:xfrm>
              <a:off x="4133334" y="2769795"/>
              <a:ext cx="1696305" cy="347960"/>
            </a:xfrm>
            <a:custGeom>
              <a:avLst/>
              <a:gdLst/>
              <a:ahLst/>
              <a:cxnLst/>
              <a:rect l="0" t="0" r="0" b="0"/>
              <a:pathLst>
                <a:path>
                  <a:moveTo>
                    <a:pt x="0" y="0"/>
                  </a:moveTo>
                  <a:lnTo>
                    <a:pt x="0" y="173980"/>
                  </a:lnTo>
                  <a:lnTo>
                    <a:pt x="1696305" y="173980"/>
                  </a:lnTo>
                  <a:lnTo>
                    <a:pt x="1696305" y="34796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7" name="任意多边形 46"/>
            <p:cNvSpPr/>
            <p:nvPr/>
          </p:nvSpPr>
          <p:spPr>
            <a:xfrm>
              <a:off x="5177215" y="3117755"/>
              <a:ext cx="1304850" cy="869900"/>
            </a:xfrm>
            <a:custGeom>
              <a:avLst/>
              <a:gdLst>
                <a:gd name="connsiteX0" fmla="*/ 0 w 1304850"/>
                <a:gd name="connsiteY0" fmla="*/ 86990 h 869900"/>
                <a:gd name="connsiteX1" fmla="*/ 86990 w 1304850"/>
                <a:gd name="connsiteY1" fmla="*/ 0 h 869900"/>
                <a:gd name="connsiteX2" fmla="*/ 1217860 w 1304850"/>
                <a:gd name="connsiteY2" fmla="*/ 0 h 869900"/>
                <a:gd name="connsiteX3" fmla="*/ 1304850 w 1304850"/>
                <a:gd name="connsiteY3" fmla="*/ 86990 h 869900"/>
                <a:gd name="connsiteX4" fmla="*/ 1304850 w 1304850"/>
                <a:gd name="connsiteY4" fmla="*/ 782910 h 869900"/>
                <a:gd name="connsiteX5" fmla="*/ 1217860 w 1304850"/>
                <a:gd name="connsiteY5" fmla="*/ 869900 h 869900"/>
                <a:gd name="connsiteX6" fmla="*/ 86990 w 1304850"/>
                <a:gd name="connsiteY6" fmla="*/ 869900 h 869900"/>
                <a:gd name="connsiteX7" fmla="*/ 0 w 1304850"/>
                <a:gd name="connsiteY7" fmla="*/ 782910 h 869900"/>
                <a:gd name="connsiteX8" fmla="*/ 0 w 1304850"/>
                <a:gd name="connsiteY8" fmla="*/ 86990 h 8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850" h="869900">
                  <a:moveTo>
                    <a:pt x="0" y="86990"/>
                  </a:moveTo>
                  <a:cubicBezTo>
                    <a:pt x="0" y="38947"/>
                    <a:pt x="38947" y="0"/>
                    <a:pt x="86990" y="0"/>
                  </a:cubicBezTo>
                  <a:lnTo>
                    <a:pt x="1217860" y="0"/>
                  </a:lnTo>
                  <a:cubicBezTo>
                    <a:pt x="1265903" y="0"/>
                    <a:pt x="1304850" y="38947"/>
                    <a:pt x="1304850" y="86990"/>
                  </a:cubicBezTo>
                  <a:lnTo>
                    <a:pt x="1304850" y="782910"/>
                  </a:lnTo>
                  <a:cubicBezTo>
                    <a:pt x="1304850" y="830953"/>
                    <a:pt x="1265903" y="869900"/>
                    <a:pt x="1217860" y="869900"/>
                  </a:cubicBezTo>
                  <a:lnTo>
                    <a:pt x="86990" y="869900"/>
                  </a:lnTo>
                  <a:cubicBezTo>
                    <a:pt x="38947" y="869900"/>
                    <a:pt x="0" y="830953"/>
                    <a:pt x="0" y="782910"/>
                  </a:cubicBezTo>
                  <a:lnTo>
                    <a:pt x="0" y="86990"/>
                  </a:lnTo>
                  <a:close/>
                </a:path>
              </a:pathLst>
            </a:custGeom>
            <a:solidFill>
              <a:srgbClr val="FF6D6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6449" tIns="166449" rIns="166449" bIns="166449" numCol="1" spcCol="1270" anchor="ctr" anchorCtr="0">
              <a:noAutofit/>
            </a:bodyPr>
            <a:lstStyle/>
            <a:p>
              <a:pPr lvl="0" algn="ctr" defTabSz="1644650">
                <a:lnSpc>
                  <a:spcPct val="90000"/>
                </a:lnSpc>
                <a:spcBef>
                  <a:spcPct val="0"/>
                </a:spcBef>
                <a:spcAft>
                  <a:spcPct val="35000"/>
                </a:spcAft>
              </a:pPr>
              <a:r>
                <a:rPr lang="en-US" altLang="zh-CN" sz="3700" kern="1200" dirty="0" smtClean="0">
                  <a:solidFill>
                    <a:schemeClr val="bg1"/>
                  </a:solidFill>
                </a:rPr>
                <a:t>[2,4)</a:t>
              </a:r>
              <a:endParaRPr lang="zh-CN" altLang="en-US" sz="3700" kern="1200" dirty="0">
                <a:solidFill>
                  <a:schemeClr val="bg1"/>
                </a:solidFill>
              </a:endParaRPr>
            </a:p>
          </p:txBody>
        </p:sp>
        <p:sp>
          <p:nvSpPr>
            <p:cNvPr id="48" name="任意多边形 47"/>
            <p:cNvSpPr/>
            <p:nvPr/>
          </p:nvSpPr>
          <p:spPr>
            <a:xfrm>
              <a:off x="4981487" y="3987655"/>
              <a:ext cx="848152" cy="347960"/>
            </a:xfrm>
            <a:custGeom>
              <a:avLst/>
              <a:gdLst/>
              <a:ahLst/>
              <a:cxnLst/>
              <a:rect l="0" t="0" r="0" b="0"/>
              <a:pathLst>
                <a:path>
                  <a:moveTo>
                    <a:pt x="848152" y="0"/>
                  </a:moveTo>
                  <a:lnTo>
                    <a:pt x="848152" y="173980"/>
                  </a:lnTo>
                  <a:lnTo>
                    <a:pt x="0" y="173980"/>
                  </a:lnTo>
                  <a:lnTo>
                    <a:pt x="0" y="34796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任意多边形 48"/>
            <p:cNvSpPr/>
            <p:nvPr/>
          </p:nvSpPr>
          <p:spPr>
            <a:xfrm>
              <a:off x="4329062" y="4335615"/>
              <a:ext cx="1304850" cy="869900"/>
            </a:xfrm>
            <a:custGeom>
              <a:avLst/>
              <a:gdLst>
                <a:gd name="connsiteX0" fmla="*/ 0 w 1304850"/>
                <a:gd name="connsiteY0" fmla="*/ 86990 h 869900"/>
                <a:gd name="connsiteX1" fmla="*/ 86990 w 1304850"/>
                <a:gd name="connsiteY1" fmla="*/ 0 h 869900"/>
                <a:gd name="connsiteX2" fmla="*/ 1217860 w 1304850"/>
                <a:gd name="connsiteY2" fmla="*/ 0 h 869900"/>
                <a:gd name="connsiteX3" fmla="*/ 1304850 w 1304850"/>
                <a:gd name="connsiteY3" fmla="*/ 86990 h 869900"/>
                <a:gd name="connsiteX4" fmla="*/ 1304850 w 1304850"/>
                <a:gd name="connsiteY4" fmla="*/ 782910 h 869900"/>
                <a:gd name="connsiteX5" fmla="*/ 1217860 w 1304850"/>
                <a:gd name="connsiteY5" fmla="*/ 869900 h 869900"/>
                <a:gd name="connsiteX6" fmla="*/ 86990 w 1304850"/>
                <a:gd name="connsiteY6" fmla="*/ 869900 h 869900"/>
                <a:gd name="connsiteX7" fmla="*/ 0 w 1304850"/>
                <a:gd name="connsiteY7" fmla="*/ 782910 h 869900"/>
                <a:gd name="connsiteX8" fmla="*/ 0 w 1304850"/>
                <a:gd name="connsiteY8" fmla="*/ 86990 h 8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850" h="869900">
                  <a:moveTo>
                    <a:pt x="0" y="86990"/>
                  </a:moveTo>
                  <a:cubicBezTo>
                    <a:pt x="0" y="38947"/>
                    <a:pt x="38947" y="0"/>
                    <a:pt x="86990" y="0"/>
                  </a:cubicBezTo>
                  <a:lnTo>
                    <a:pt x="1217860" y="0"/>
                  </a:lnTo>
                  <a:cubicBezTo>
                    <a:pt x="1265903" y="0"/>
                    <a:pt x="1304850" y="38947"/>
                    <a:pt x="1304850" y="86990"/>
                  </a:cubicBezTo>
                  <a:lnTo>
                    <a:pt x="1304850" y="782910"/>
                  </a:lnTo>
                  <a:cubicBezTo>
                    <a:pt x="1304850" y="830953"/>
                    <a:pt x="1265903" y="869900"/>
                    <a:pt x="1217860" y="869900"/>
                  </a:cubicBezTo>
                  <a:lnTo>
                    <a:pt x="86990" y="869900"/>
                  </a:lnTo>
                  <a:cubicBezTo>
                    <a:pt x="38947" y="869900"/>
                    <a:pt x="0" y="830953"/>
                    <a:pt x="0" y="782910"/>
                  </a:cubicBezTo>
                  <a:lnTo>
                    <a:pt x="0" y="86990"/>
                  </a:lnTo>
                  <a:close/>
                </a:path>
              </a:pathLst>
            </a:custGeom>
            <a:solidFill>
              <a:srgbClr val="FF6D6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6449" tIns="166449" rIns="166449" bIns="166449" numCol="1" spcCol="1270" anchor="ctr" anchorCtr="0">
              <a:noAutofit/>
            </a:bodyPr>
            <a:lstStyle/>
            <a:p>
              <a:pPr lvl="0" algn="ctr" defTabSz="1644650">
                <a:lnSpc>
                  <a:spcPct val="90000"/>
                </a:lnSpc>
                <a:spcBef>
                  <a:spcPct val="0"/>
                </a:spcBef>
                <a:spcAft>
                  <a:spcPct val="35000"/>
                </a:spcAft>
              </a:pPr>
              <a:r>
                <a:rPr lang="en-US" altLang="zh-CN" sz="3700" kern="1200" dirty="0" smtClean="0"/>
                <a:t>2</a:t>
              </a:r>
              <a:endParaRPr lang="zh-CN" altLang="en-US" sz="3700" kern="1200" dirty="0"/>
            </a:p>
          </p:txBody>
        </p:sp>
        <p:sp>
          <p:nvSpPr>
            <p:cNvPr id="50" name="任意多边形 49"/>
            <p:cNvSpPr/>
            <p:nvPr/>
          </p:nvSpPr>
          <p:spPr>
            <a:xfrm>
              <a:off x="5829640" y="3987655"/>
              <a:ext cx="848152" cy="347960"/>
            </a:xfrm>
            <a:custGeom>
              <a:avLst/>
              <a:gdLst/>
              <a:ahLst/>
              <a:cxnLst/>
              <a:rect l="0" t="0" r="0" b="0"/>
              <a:pathLst>
                <a:path>
                  <a:moveTo>
                    <a:pt x="0" y="0"/>
                  </a:moveTo>
                  <a:lnTo>
                    <a:pt x="0" y="173980"/>
                  </a:lnTo>
                  <a:lnTo>
                    <a:pt x="848152" y="173980"/>
                  </a:lnTo>
                  <a:lnTo>
                    <a:pt x="848152" y="34796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1" name="任意多边形 50"/>
            <p:cNvSpPr/>
            <p:nvPr/>
          </p:nvSpPr>
          <p:spPr>
            <a:xfrm>
              <a:off x="6025368" y="4335615"/>
              <a:ext cx="1304850" cy="869900"/>
            </a:xfrm>
            <a:custGeom>
              <a:avLst/>
              <a:gdLst>
                <a:gd name="connsiteX0" fmla="*/ 0 w 1304850"/>
                <a:gd name="connsiteY0" fmla="*/ 86990 h 869900"/>
                <a:gd name="connsiteX1" fmla="*/ 86990 w 1304850"/>
                <a:gd name="connsiteY1" fmla="*/ 0 h 869900"/>
                <a:gd name="connsiteX2" fmla="*/ 1217860 w 1304850"/>
                <a:gd name="connsiteY2" fmla="*/ 0 h 869900"/>
                <a:gd name="connsiteX3" fmla="*/ 1304850 w 1304850"/>
                <a:gd name="connsiteY3" fmla="*/ 86990 h 869900"/>
                <a:gd name="connsiteX4" fmla="*/ 1304850 w 1304850"/>
                <a:gd name="connsiteY4" fmla="*/ 782910 h 869900"/>
                <a:gd name="connsiteX5" fmla="*/ 1217860 w 1304850"/>
                <a:gd name="connsiteY5" fmla="*/ 869900 h 869900"/>
                <a:gd name="connsiteX6" fmla="*/ 86990 w 1304850"/>
                <a:gd name="connsiteY6" fmla="*/ 869900 h 869900"/>
                <a:gd name="connsiteX7" fmla="*/ 0 w 1304850"/>
                <a:gd name="connsiteY7" fmla="*/ 782910 h 869900"/>
                <a:gd name="connsiteX8" fmla="*/ 0 w 1304850"/>
                <a:gd name="connsiteY8" fmla="*/ 86990 h 8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850" h="869900">
                  <a:moveTo>
                    <a:pt x="0" y="86990"/>
                  </a:moveTo>
                  <a:cubicBezTo>
                    <a:pt x="0" y="38947"/>
                    <a:pt x="38947" y="0"/>
                    <a:pt x="86990" y="0"/>
                  </a:cubicBezTo>
                  <a:lnTo>
                    <a:pt x="1217860" y="0"/>
                  </a:lnTo>
                  <a:cubicBezTo>
                    <a:pt x="1265903" y="0"/>
                    <a:pt x="1304850" y="38947"/>
                    <a:pt x="1304850" y="86990"/>
                  </a:cubicBezTo>
                  <a:lnTo>
                    <a:pt x="1304850" y="782910"/>
                  </a:lnTo>
                  <a:cubicBezTo>
                    <a:pt x="1304850" y="830953"/>
                    <a:pt x="1265903" y="869900"/>
                    <a:pt x="1217860" y="869900"/>
                  </a:cubicBezTo>
                  <a:lnTo>
                    <a:pt x="86990" y="869900"/>
                  </a:lnTo>
                  <a:cubicBezTo>
                    <a:pt x="38947" y="869900"/>
                    <a:pt x="0" y="830953"/>
                    <a:pt x="0" y="782910"/>
                  </a:cubicBezTo>
                  <a:lnTo>
                    <a:pt x="0" y="86990"/>
                  </a:lnTo>
                  <a:close/>
                </a:path>
              </a:pathLst>
            </a:custGeom>
            <a:solidFill>
              <a:srgbClr val="FF6D6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6449" tIns="166449" rIns="166449" bIns="166449" numCol="1" spcCol="1270" anchor="ctr" anchorCtr="0">
              <a:noAutofit/>
            </a:bodyPr>
            <a:lstStyle/>
            <a:p>
              <a:pPr lvl="0" algn="ctr" defTabSz="1644650">
                <a:lnSpc>
                  <a:spcPct val="90000"/>
                </a:lnSpc>
                <a:spcBef>
                  <a:spcPct val="0"/>
                </a:spcBef>
                <a:spcAft>
                  <a:spcPct val="35000"/>
                </a:spcAft>
              </a:pPr>
              <a:r>
                <a:rPr lang="en-US" altLang="zh-CN" sz="3700" kern="1200" dirty="0" smtClean="0"/>
                <a:t>3</a:t>
              </a:r>
              <a:endParaRPr lang="zh-CN" altLang="en-US" sz="3700" kern="1200" dirty="0"/>
            </a:p>
          </p:txBody>
        </p:sp>
      </p:grpSp>
      <p:sp>
        <p:nvSpPr>
          <p:cNvPr id="52" name="任意多边形 51"/>
          <p:cNvSpPr/>
          <p:nvPr/>
        </p:nvSpPr>
        <p:spPr>
          <a:xfrm>
            <a:off x="2632755" y="4335615"/>
            <a:ext cx="1304850" cy="869900"/>
          </a:xfrm>
          <a:custGeom>
            <a:avLst/>
            <a:gdLst>
              <a:gd name="connsiteX0" fmla="*/ 0 w 1304850"/>
              <a:gd name="connsiteY0" fmla="*/ 86990 h 869900"/>
              <a:gd name="connsiteX1" fmla="*/ 86990 w 1304850"/>
              <a:gd name="connsiteY1" fmla="*/ 0 h 869900"/>
              <a:gd name="connsiteX2" fmla="*/ 1217860 w 1304850"/>
              <a:gd name="connsiteY2" fmla="*/ 0 h 869900"/>
              <a:gd name="connsiteX3" fmla="*/ 1304850 w 1304850"/>
              <a:gd name="connsiteY3" fmla="*/ 86990 h 869900"/>
              <a:gd name="connsiteX4" fmla="*/ 1304850 w 1304850"/>
              <a:gd name="connsiteY4" fmla="*/ 782910 h 869900"/>
              <a:gd name="connsiteX5" fmla="*/ 1217860 w 1304850"/>
              <a:gd name="connsiteY5" fmla="*/ 869900 h 869900"/>
              <a:gd name="connsiteX6" fmla="*/ 86990 w 1304850"/>
              <a:gd name="connsiteY6" fmla="*/ 869900 h 869900"/>
              <a:gd name="connsiteX7" fmla="*/ 0 w 1304850"/>
              <a:gd name="connsiteY7" fmla="*/ 782910 h 869900"/>
              <a:gd name="connsiteX8" fmla="*/ 0 w 1304850"/>
              <a:gd name="connsiteY8" fmla="*/ 86990 h 8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850" h="869900">
                <a:moveTo>
                  <a:pt x="0" y="86990"/>
                </a:moveTo>
                <a:cubicBezTo>
                  <a:pt x="0" y="38947"/>
                  <a:pt x="38947" y="0"/>
                  <a:pt x="86990" y="0"/>
                </a:cubicBezTo>
                <a:lnTo>
                  <a:pt x="1217860" y="0"/>
                </a:lnTo>
                <a:cubicBezTo>
                  <a:pt x="1265903" y="0"/>
                  <a:pt x="1304850" y="38947"/>
                  <a:pt x="1304850" y="86990"/>
                </a:cubicBezTo>
                <a:lnTo>
                  <a:pt x="1304850" y="782910"/>
                </a:lnTo>
                <a:cubicBezTo>
                  <a:pt x="1304850" y="830953"/>
                  <a:pt x="1265903" y="869900"/>
                  <a:pt x="1217860" y="869900"/>
                </a:cubicBezTo>
                <a:lnTo>
                  <a:pt x="86990" y="869900"/>
                </a:lnTo>
                <a:cubicBezTo>
                  <a:pt x="38947" y="869900"/>
                  <a:pt x="0" y="830953"/>
                  <a:pt x="0" y="782910"/>
                </a:cubicBezTo>
                <a:lnTo>
                  <a:pt x="0" y="86990"/>
                </a:lnTo>
                <a:close/>
              </a:path>
            </a:pathLst>
          </a:custGeom>
          <a:solidFill>
            <a:srgbClr val="80808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6449" tIns="166449" rIns="166449" bIns="166449" numCol="1" spcCol="1270" anchor="ctr" anchorCtr="0">
            <a:noAutofit/>
          </a:bodyPr>
          <a:lstStyle/>
          <a:p>
            <a:pPr lvl="0" algn="ctr" defTabSz="1644650">
              <a:lnSpc>
                <a:spcPct val="90000"/>
              </a:lnSpc>
              <a:spcBef>
                <a:spcPct val="0"/>
              </a:spcBef>
              <a:spcAft>
                <a:spcPct val="35000"/>
              </a:spcAft>
            </a:pPr>
            <a:r>
              <a:rPr lang="en-US" altLang="zh-CN" sz="3700" kern="1200" dirty="0" smtClean="0">
                <a:solidFill>
                  <a:srgbClr val="FFFFFF"/>
                </a:solidFill>
              </a:rPr>
              <a:t>1</a:t>
            </a:r>
            <a:endParaRPr lang="zh-CN" altLang="en-US" sz="3700" kern="1200" dirty="0">
              <a:solidFill>
                <a:srgbClr val="FFFFFF"/>
              </a:solidFill>
            </a:endParaRPr>
          </a:p>
        </p:txBody>
      </p:sp>
      <p:sp>
        <p:nvSpPr>
          <p:cNvPr id="53" name="任意多边形 52"/>
          <p:cNvSpPr/>
          <p:nvPr/>
        </p:nvSpPr>
        <p:spPr>
          <a:xfrm>
            <a:off x="5177214" y="3117755"/>
            <a:ext cx="1304850" cy="869900"/>
          </a:xfrm>
          <a:custGeom>
            <a:avLst/>
            <a:gdLst>
              <a:gd name="connsiteX0" fmla="*/ 0 w 1304850"/>
              <a:gd name="connsiteY0" fmla="*/ 86990 h 869900"/>
              <a:gd name="connsiteX1" fmla="*/ 86990 w 1304850"/>
              <a:gd name="connsiteY1" fmla="*/ 0 h 869900"/>
              <a:gd name="connsiteX2" fmla="*/ 1217860 w 1304850"/>
              <a:gd name="connsiteY2" fmla="*/ 0 h 869900"/>
              <a:gd name="connsiteX3" fmla="*/ 1304850 w 1304850"/>
              <a:gd name="connsiteY3" fmla="*/ 86990 h 869900"/>
              <a:gd name="connsiteX4" fmla="*/ 1304850 w 1304850"/>
              <a:gd name="connsiteY4" fmla="*/ 782910 h 869900"/>
              <a:gd name="connsiteX5" fmla="*/ 1217860 w 1304850"/>
              <a:gd name="connsiteY5" fmla="*/ 869900 h 869900"/>
              <a:gd name="connsiteX6" fmla="*/ 86990 w 1304850"/>
              <a:gd name="connsiteY6" fmla="*/ 869900 h 869900"/>
              <a:gd name="connsiteX7" fmla="*/ 0 w 1304850"/>
              <a:gd name="connsiteY7" fmla="*/ 782910 h 869900"/>
              <a:gd name="connsiteX8" fmla="*/ 0 w 1304850"/>
              <a:gd name="connsiteY8" fmla="*/ 86990 h 8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4850" h="869900">
                <a:moveTo>
                  <a:pt x="0" y="86990"/>
                </a:moveTo>
                <a:cubicBezTo>
                  <a:pt x="0" y="38947"/>
                  <a:pt x="38947" y="0"/>
                  <a:pt x="86990" y="0"/>
                </a:cubicBezTo>
                <a:lnTo>
                  <a:pt x="1217860" y="0"/>
                </a:lnTo>
                <a:cubicBezTo>
                  <a:pt x="1265903" y="0"/>
                  <a:pt x="1304850" y="38947"/>
                  <a:pt x="1304850" y="86990"/>
                </a:cubicBezTo>
                <a:lnTo>
                  <a:pt x="1304850" y="782910"/>
                </a:lnTo>
                <a:cubicBezTo>
                  <a:pt x="1304850" y="830953"/>
                  <a:pt x="1265903" y="869900"/>
                  <a:pt x="1217860" y="869900"/>
                </a:cubicBezTo>
                <a:lnTo>
                  <a:pt x="86990" y="869900"/>
                </a:lnTo>
                <a:cubicBezTo>
                  <a:pt x="38947" y="869900"/>
                  <a:pt x="0" y="830953"/>
                  <a:pt x="0" y="782910"/>
                </a:cubicBezTo>
                <a:lnTo>
                  <a:pt x="0" y="86990"/>
                </a:lnTo>
                <a:close/>
              </a:path>
            </a:pathLst>
          </a:custGeom>
          <a:solidFill>
            <a:srgbClr val="80808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6449" tIns="166449" rIns="166449" bIns="166449" numCol="1" spcCol="1270" anchor="ctr" anchorCtr="0">
            <a:noAutofit/>
          </a:bodyPr>
          <a:lstStyle/>
          <a:p>
            <a:pPr lvl="0" algn="ctr" defTabSz="1644650">
              <a:lnSpc>
                <a:spcPct val="90000"/>
              </a:lnSpc>
              <a:spcBef>
                <a:spcPct val="0"/>
              </a:spcBef>
              <a:spcAft>
                <a:spcPct val="35000"/>
              </a:spcAft>
            </a:pPr>
            <a:r>
              <a:rPr lang="en-US" altLang="zh-CN" sz="3700" kern="1200" dirty="0" smtClean="0">
                <a:solidFill>
                  <a:srgbClr val="FFFFFF"/>
                </a:solidFill>
              </a:rPr>
              <a:t>[2,4)</a:t>
            </a:r>
            <a:endParaRPr lang="zh-CN" altLang="en-US" sz="3700" kern="1200" dirty="0">
              <a:solidFill>
                <a:srgbClr val="FFFFFF"/>
              </a:solidFill>
            </a:endParaRPr>
          </a:p>
        </p:txBody>
      </p:sp>
      <p:grpSp>
        <p:nvGrpSpPr>
          <p:cNvPr id="10" name="组合 9"/>
          <p:cNvGrpSpPr/>
          <p:nvPr/>
        </p:nvGrpSpPr>
        <p:grpSpPr>
          <a:xfrm>
            <a:off x="5523470" y="697631"/>
            <a:ext cx="2474065" cy="1484439"/>
            <a:chOff x="4851" y="172"/>
            <a:chExt cx="2474065" cy="1484439"/>
          </a:xfrm>
          <a:solidFill>
            <a:srgbClr val="7F7F7F"/>
          </a:solidFill>
          <a:scene3d>
            <a:camera prst="orthographicFront"/>
            <a:lightRig rig="threePt" dir="t">
              <a:rot lat="0" lon="0" rev="7500000"/>
            </a:lightRig>
          </a:scene3d>
        </p:grpSpPr>
        <p:sp>
          <p:nvSpPr>
            <p:cNvPr id="11" name="矩形 10"/>
            <p:cNvSpPr/>
            <p:nvPr/>
          </p:nvSpPr>
          <p:spPr>
            <a:xfrm>
              <a:off x="4851" y="172"/>
              <a:ext cx="2474065" cy="1484439"/>
            </a:xfrm>
            <a:prstGeom prst="rect">
              <a:avLst/>
            </a:prstGeom>
            <a:grpFill/>
            <a:sp3d prstMaterial="plastic">
              <a:bevelT w="127000" h="25400" prst="relaxedInset"/>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sp>
        <p:sp>
          <p:nvSpPr>
            <p:cNvPr id="12" name="文本框 11"/>
            <p:cNvSpPr txBox="1"/>
            <p:nvPr/>
          </p:nvSpPr>
          <p:spPr>
            <a:xfrm>
              <a:off x="4851" y="172"/>
              <a:ext cx="2474065" cy="1484439"/>
            </a:xfrm>
            <a:prstGeom prst="rect">
              <a:avLst/>
            </a:prstGeom>
            <a:solidFill>
              <a:srgbClr val="FFFFFF"/>
            </a:solidFill>
            <a:sp3d/>
          </p:spPr>
          <p:style>
            <a:lnRef idx="0">
              <a:scrgbClr r="0" g="0" b="0"/>
            </a:lnRef>
            <a:fillRef idx="0">
              <a:scrgbClr r="0" g="0" b="0"/>
            </a:fillRef>
            <a:effectRef idx="0">
              <a:scrgbClr r="0" g="0" b="0"/>
            </a:effectRef>
            <a:fontRef idx="minor">
              <a:schemeClr val="lt1"/>
            </a:fontRef>
          </p:style>
          <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lang="en-US" altLang="zh-CN" sz="6300" dirty="0" smtClean="0">
                  <a:solidFill>
                    <a:schemeClr val="tx1"/>
                  </a:solidFill>
                </a:rPr>
                <a:t>[</a:t>
              </a:r>
              <a:r>
                <a:rPr lang="en-US" altLang="zh-CN" sz="6300" kern="1200" dirty="0" smtClean="0">
                  <a:solidFill>
                    <a:schemeClr val="tx1"/>
                  </a:solidFill>
                </a:rPr>
                <a:t>1,4</a:t>
              </a:r>
              <a:r>
                <a:rPr lang="en-US" altLang="zh-CN" sz="6300" dirty="0" smtClean="0">
                  <a:solidFill>
                    <a:schemeClr val="tx1"/>
                  </a:solidFill>
                </a:rPr>
                <a:t>)?</a:t>
              </a:r>
              <a:endParaRPr lang="zh-CN" altLang="en-US" sz="6300" kern="1200" dirty="0"/>
            </a:p>
          </p:txBody>
        </p:sp>
      </p:grpSp>
      <p:sp>
        <p:nvSpPr>
          <p:cNvPr id="14" name="TextBox 12"/>
          <p:cNvSpPr txBox="1"/>
          <p:nvPr/>
        </p:nvSpPr>
        <p:spPr>
          <a:xfrm>
            <a:off x="8118390" y="1815187"/>
            <a:ext cx="3657600" cy="369332"/>
          </a:xfrm>
          <a:prstGeom prst="rect">
            <a:avLst/>
          </a:prstGeom>
          <a:noFill/>
        </p:spPr>
        <p:txBody>
          <a:bodyPr wrap="square" rtlCol="0">
            <a:spAutoFit/>
          </a:bodyPr>
          <a:lstStyle/>
          <a:p>
            <a:r>
              <a:rPr lang="en-US" altLang="zh-CN" dirty="0" smtClean="0">
                <a:solidFill>
                  <a:srgbClr val="646464"/>
                </a:solidFill>
                <a:latin typeface="微软雅黑" panose="020B0503020204020204" pitchFamily="34" charset="-122"/>
                <a:ea typeface="微软雅黑" panose="020B0503020204020204" pitchFamily="34" charset="-122"/>
              </a:rPr>
              <a:t>Query [1,4</a:t>
            </a:r>
            <a:r>
              <a:rPr lang="en-US" altLang="zh-CN" dirty="0">
                <a:solidFill>
                  <a:srgbClr val="646464"/>
                </a:solidFill>
                <a:latin typeface="微软雅黑" panose="020B0503020204020204" pitchFamily="34" charset="-122"/>
                <a:ea typeface="微软雅黑" panose="020B0503020204020204" pitchFamily="34" charset="-122"/>
              </a:rPr>
              <a:t>) in [</a:t>
            </a:r>
            <a:r>
              <a:rPr lang="en-US" altLang="zh-CN" dirty="0" smtClean="0">
                <a:solidFill>
                  <a:srgbClr val="646464"/>
                </a:solidFill>
                <a:latin typeface="微软雅黑" panose="020B0503020204020204" pitchFamily="34" charset="-122"/>
                <a:ea typeface="微软雅黑" panose="020B0503020204020204" pitchFamily="34" charset="-122"/>
              </a:rPr>
              <a:t>0,4)          </a:t>
            </a:r>
            <a:endParaRPr lang="zh-CN" altLang="en-US" dirty="0">
              <a:solidFill>
                <a:srgbClr val="646464"/>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118390" y="4630896"/>
            <a:ext cx="3657600" cy="369332"/>
          </a:xfrm>
          <a:prstGeom prst="rect">
            <a:avLst/>
          </a:prstGeom>
          <a:noFill/>
        </p:spPr>
        <p:txBody>
          <a:bodyPr wrap="square" rtlCol="0">
            <a:spAutoFit/>
          </a:bodyPr>
          <a:lstStyle/>
          <a:p>
            <a:r>
              <a:rPr lang="zh-CN" altLang="en-US" dirty="0">
                <a:solidFill>
                  <a:srgbClr val="646464"/>
                </a:solidFill>
                <a:latin typeface="微软雅黑" panose="020B0503020204020204" pitchFamily="34" charset="-122"/>
                <a:ea typeface="微软雅黑" panose="020B0503020204020204" pitchFamily="34" charset="-122"/>
              </a:rPr>
              <a:t>因为查询是连续的啊</a:t>
            </a:r>
            <a:r>
              <a:rPr lang="en-US" altLang="zh-CN" dirty="0">
                <a:solidFill>
                  <a:srgbClr val="646464"/>
                </a:solidFill>
                <a:latin typeface="微软雅黑" panose="020B0503020204020204" pitchFamily="34" charset="-122"/>
                <a:ea typeface="微软雅黑" panose="020B0503020204020204" pitchFamily="34" charset="-122"/>
              </a:rPr>
              <a:t>……</a:t>
            </a:r>
          </a:p>
        </p:txBody>
      </p:sp>
      <p:sp>
        <p:nvSpPr>
          <p:cNvPr id="18" name="文本框 17"/>
          <p:cNvSpPr txBox="1"/>
          <p:nvPr/>
        </p:nvSpPr>
        <p:spPr>
          <a:xfrm>
            <a:off x="8118390" y="3963591"/>
            <a:ext cx="3657600" cy="646331"/>
          </a:xfrm>
          <a:prstGeom prst="rect">
            <a:avLst/>
          </a:prstGeom>
          <a:noFill/>
        </p:spPr>
        <p:txBody>
          <a:bodyPr wrap="square" rtlCol="0">
            <a:spAutoFit/>
          </a:bodyPr>
          <a:lstStyle/>
          <a:p>
            <a:r>
              <a:rPr lang="zh-CN" altLang="en-US" dirty="0">
                <a:solidFill>
                  <a:srgbClr val="646464"/>
                </a:solidFill>
                <a:latin typeface="微软雅黑" panose="020B0503020204020204" pitchFamily="34" charset="-122"/>
                <a:ea typeface="微软雅黑" panose="020B0503020204020204" pitchFamily="34" charset="-122"/>
              </a:rPr>
              <a:t>但每层实际上只访问了两个节点。</a:t>
            </a:r>
            <a:r>
              <a:rPr lang="en-US" altLang="zh-CN" dirty="0">
                <a:solidFill>
                  <a:srgbClr val="646464"/>
                </a:solidFill>
                <a:latin typeface="微软雅黑" panose="020B0503020204020204" pitchFamily="34" charset="-122"/>
                <a:ea typeface="微软雅黑" panose="020B0503020204020204" pitchFamily="34" charset="-122"/>
              </a:rPr>
              <a:t>(</a:t>
            </a:r>
            <a:r>
              <a:rPr lang="zh-CN" altLang="en-US" dirty="0">
                <a:solidFill>
                  <a:srgbClr val="646464"/>
                </a:solidFill>
                <a:latin typeface="微软雅黑" panose="020B0503020204020204" pitchFamily="34" charset="-122"/>
                <a:ea typeface="微软雅黑" panose="020B0503020204020204" pitchFamily="34" charset="-122"/>
              </a:rPr>
              <a:t>为什么？</a:t>
            </a:r>
            <a:r>
              <a:rPr lang="en-US" altLang="zh-CN" dirty="0">
                <a:solidFill>
                  <a:srgbClr val="646464"/>
                </a:solidFill>
                <a:latin typeface="微软雅黑" panose="020B0503020204020204" pitchFamily="34" charset="-122"/>
                <a:ea typeface="微软雅黑" panose="020B0503020204020204" pitchFamily="34" charset="-122"/>
              </a:rPr>
              <a:t>)</a:t>
            </a:r>
          </a:p>
        </p:txBody>
      </p:sp>
      <p:sp>
        <p:nvSpPr>
          <p:cNvPr id="19" name="文本框 18"/>
          <p:cNvSpPr txBox="1"/>
          <p:nvPr/>
        </p:nvSpPr>
        <p:spPr>
          <a:xfrm>
            <a:off x="8118390" y="3296286"/>
            <a:ext cx="3657600" cy="646331"/>
          </a:xfrm>
          <a:prstGeom prst="rect">
            <a:avLst/>
          </a:prstGeom>
          <a:noFill/>
        </p:spPr>
        <p:txBody>
          <a:bodyPr wrap="square" rtlCol="0">
            <a:spAutoFit/>
          </a:bodyPr>
          <a:lstStyle/>
          <a:p>
            <a:r>
              <a:rPr lang="zh-CN" altLang="en-US" dirty="0">
                <a:solidFill>
                  <a:srgbClr val="646464"/>
                </a:solidFill>
                <a:latin typeface="微软雅黑" panose="020B0503020204020204" pitchFamily="34" charset="-122"/>
                <a:ea typeface="微软雅黑" panose="020B0503020204020204" pitchFamily="34" charset="-122"/>
              </a:rPr>
              <a:t>虽然每次都有可能同时递归进入两棵子树，</a:t>
            </a:r>
            <a:endParaRPr lang="en-US" altLang="zh-CN" dirty="0">
              <a:solidFill>
                <a:srgbClr val="646464"/>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8118390" y="2927481"/>
            <a:ext cx="3657600" cy="369332"/>
          </a:xfrm>
          <a:prstGeom prst="rect">
            <a:avLst/>
          </a:prstGeom>
          <a:noFill/>
        </p:spPr>
        <p:txBody>
          <a:bodyPr wrap="square" rtlCol="0">
            <a:spAutoFit/>
          </a:bodyPr>
          <a:lstStyle/>
          <a:p>
            <a:pPr lvl="1"/>
            <a:r>
              <a:rPr lang="zh-CN" altLang="en-US" dirty="0">
                <a:solidFill>
                  <a:srgbClr val="646464"/>
                </a:solidFill>
                <a:latin typeface="微软雅黑" panose="020B0503020204020204" pitchFamily="34" charset="-122"/>
                <a:ea typeface="微软雅黑" panose="020B0503020204020204" pitchFamily="34" charset="-122"/>
              </a:rPr>
              <a:t>右边，</a:t>
            </a:r>
            <a:r>
              <a:rPr lang="en-US" altLang="zh-CN" dirty="0">
                <a:solidFill>
                  <a:srgbClr val="646464"/>
                </a:solidFill>
                <a:latin typeface="微软雅黑" panose="020B0503020204020204" pitchFamily="34" charset="-122"/>
                <a:ea typeface="微软雅黑" panose="020B0503020204020204" pitchFamily="34" charset="-122"/>
              </a:rPr>
              <a:t>Get [2,4) in [2,4)</a:t>
            </a:r>
          </a:p>
        </p:txBody>
      </p:sp>
      <p:sp>
        <p:nvSpPr>
          <p:cNvPr id="21" name="文本框 20"/>
          <p:cNvSpPr txBox="1"/>
          <p:nvPr/>
        </p:nvSpPr>
        <p:spPr>
          <a:xfrm>
            <a:off x="8118390" y="2557622"/>
            <a:ext cx="3657600" cy="369332"/>
          </a:xfrm>
          <a:prstGeom prst="rect">
            <a:avLst/>
          </a:prstGeom>
          <a:noFill/>
        </p:spPr>
        <p:txBody>
          <a:bodyPr wrap="square" rtlCol="0">
            <a:spAutoFit/>
          </a:bodyPr>
          <a:lstStyle/>
          <a:p>
            <a:pPr lvl="2"/>
            <a:r>
              <a:rPr lang="zh-CN" altLang="en-US" dirty="0">
                <a:solidFill>
                  <a:srgbClr val="646464"/>
                </a:solidFill>
                <a:latin typeface="微软雅黑" panose="020B0503020204020204" pitchFamily="34" charset="-122"/>
                <a:ea typeface="微软雅黑" panose="020B0503020204020204" pitchFamily="34" charset="-122"/>
              </a:rPr>
              <a:t>右边，</a:t>
            </a:r>
            <a:r>
              <a:rPr lang="en-US" altLang="zh-CN" dirty="0">
                <a:solidFill>
                  <a:srgbClr val="646464"/>
                </a:solidFill>
                <a:latin typeface="微软雅黑" panose="020B0503020204020204" pitchFamily="34" charset="-122"/>
                <a:ea typeface="微软雅黑" panose="020B0503020204020204" pitchFamily="34" charset="-122"/>
              </a:rPr>
              <a:t>Get 1</a:t>
            </a:r>
            <a:endParaRPr lang="zh-CN" altLang="en-US" dirty="0">
              <a:solidFill>
                <a:srgbClr val="646464"/>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118390" y="2188290"/>
            <a:ext cx="3657600" cy="369332"/>
          </a:xfrm>
          <a:prstGeom prst="rect">
            <a:avLst/>
          </a:prstGeom>
          <a:noFill/>
        </p:spPr>
        <p:txBody>
          <a:bodyPr wrap="square" rtlCol="0">
            <a:spAutoFit/>
          </a:bodyPr>
          <a:lstStyle/>
          <a:p>
            <a:pPr lvl="1"/>
            <a:r>
              <a:rPr lang="zh-CN" altLang="en-US" dirty="0">
                <a:solidFill>
                  <a:srgbClr val="646464"/>
                </a:solidFill>
                <a:latin typeface="微软雅黑" panose="020B0503020204020204" pitchFamily="34" charset="-122"/>
                <a:ea typeface="微软雅黑" panose="020B0503020204020204" pitchFamily="34" charset="-122"/>
              </a:rPr>
              <a:t>左边，</a:t>
            </a:r>
            <a:r>
              <a:rPr lang="en-US" altLang="zh-CN" dirty="0">
                <a:solidFill>
                  <a:srgbClr val="646464"/>
                </a:solidFill>
                <a:latin typeface="微软雅黑" panose="020B0503020204020204" pitchFamily="34" charset="-122"/>
                <a:ea typeface="微软雅黑" panose="020B0503020204020204" pitchFamily="34" charset="-122"/>
              </a:rPr>
              <a:t>Query [1,2) in [0,2)</a:t>
            </a:r>
            <a:endParaRPr lang="zh-CN" altLang="en-US"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33985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2" grpId="0" animBg="1"/>
      <p:bldP spid="53" grpId="0" animBg="1"/>
      <p:bldP spid="14" grpId="0"/>
      <p:bldP spid="3" grpId="0"/>
      <p:bldP spid="18" grpId="0"/>
      <p:bldP spid="19" grpId="0"/>
      <p:bldP spid="20" grpId="0"/>
      <p:bldP spid="21" grpId="0"/>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7034" y="515124"/>
            <a:ext cx="5519460"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线段树求区间和的时间复杂度</a:t>
            </a:r>
            <a:endParaRPr lang="id-ID" sz="3200" dirty="0">
              <a:solidFill>
                <a:srgbClr val="4B4B4B"/>
              </a:solidFill>
              <a:latin typeface="微软雅黑" panose="020B0503020204020204" pitchFamily="34" charset="-122"/>
              <a:ea typeface="微软雅黑" panose="020B0503020204020204" pitchFamily="34" charset="-122"/>
            </a:endParaRPr>
          </a:p>
        </p:txBody>
      </p:sp>
      <p:graphicFrame>
        <p:nvGraphicFramePr>
          <p:cNvPr id="6" name="内容占位符 6"/>
          <p:cNvGraphicFramePr>
            <a:graphicFrameLocks/>
          </p:cNvGraphicFramePr>
          <p:nvPr>
            <p:extLst>
              <p:ext uri="{D42A27DB-BD31-4B8C-83A1-F6EECF244321}">
                <p14:modId xmlns:p14="http://schemas.microsoft.com/office/powerpoint/2010/main" val="2494185704"/>
              </p:ext>
            </p:extLst>
          </p:nvPr>
        </p:nvGraphicFramePr>
        <p:xfrm>
          <a:off x="661086" y="1426277"/>
          <a:ext cx="6400800" cy="1485900"/>
        </p:xfrm>
        <a:graphic>
          <a:graphicData uri="http://schemas.openxmlformats.org/drawingml/2006/table">
            <a:tbl>
              <a:tblPr>
                <a:tableStyleId>{073A0DAA-6AF3-43AB-8588-CEC1D06C72B9}</a:tableStyleId>
              </a:tblPr>
              <a:tblGrid>
                <a:gridCol w="2133600">
                  <a:extLst>
                    <a:ext uri="{9D8B030D-6E8A-4147-A177-3AD203B41FA5}">
                      <a16:colId xmlns:a16="http://schemas.microsoft.com/office/drawing/2014/main" val="579617096"/>
                    </a:ext>
                  </a:extLst>
                </a:gridCol>
                <a:gridCol w="2133600">
                  <a:extLst>
                    <a:ext uri="{9D8B030D-6E8A-4147-A177-3AD203B41FA5}">
                      <a16:colId xmlns:a16="http://schemas.microsoft.com/office/drawing/2014/main" val="370375809"/>
                    </a:ext>
                  </a:extLst>
                </a:gridCol>
                <a:gridCol w="2133600">
                  <a:extLst>
                    <a:ext uri="{9D8B030D-6E8A-4147-A177-3AD203B41FA5}">
                      <a16:colId xmlns:a16="http://schemas.microsoft.com/office/drawing/2014/main" val="2831151833"/>
                    </a:ext>
                  </a:extLst>
                </a:gridCol>
              </a:tblGrid>
              <a:tr h="371475">
                <a:tc>
                  <a:txBody>
                    <a:bodyPr/>
                    <a:lstStyle>
                      <a:lvl1pPr>
                        <a:spcBef>
                          <a:spcPct val="20000"/>
                        </a:spcBef>
                        <a:spcAft>
                          <a:spcPts val="300"/>
                        </a:spcAft>
                        <a:buClr>
                          <a:srgbClr val="C3260C"/>
                        </a:buClr>
                        <a:buSzPct val="130000"/>
                        <a:buFont typeface="Georgia" panose="02040502050405020303" pitchFamily="18" charset="0"/>
                        <a:defRPr sz="2000">
                          <a:solidFill>
                            <a:srgbClr val="404040"/>
                          </a:solidFill>
                          <a:latin typeface="Trebuchet MS" panose="020B0603020202020204" pitchFamily="34" charset="0"/>
                        </a:defRPr>
                      </a:lvl1pPr>
                      <a:lvl2pPr marL="742950" indent="-285750">
                        <a:spcBef>
                          <a:spcPct val="20000"/>
                        </a:spcBef>
                        <a:spcAft>
                          <a:spcPts val="300"/>
                        </a:spcAft>
                        <a:buClr>
                          <a:srgbClr val="C3260C"/>
                        </a:buClr>
                        <a:buSzPct val="130000"/>
                        <a:buFont typeface="Georgia" panose="02040502050405020303" pitchFamily="18" charset="0"/>
                        <a:defRPr>
                          <a:solidFill>
                            <a:srgbClr val="404040"/>
                          </a:solidFill>
                          <a:latin typeface="Trebuchet MS" panose="020B0603020202020204" pitchFamily="34" charset="0"/>
                        </a:defRPr>
                      </a:lvl2pPr>
                      <a:lvl3pPr marL="1143000" indent="-228600">
                        <a:spcBef>
                          <a:spcPct val="20000"/>
                        </a:spcBef>
                        <a:spcAft>
                          <a:spcPts val="300"/>
                        </a:spcAft>
                        <a:buClr>
                          <a:srgbClr val="C3260C"/>
                        </a:buClr>
                        <a:buSzPct val="130000"/>
                        <a:buFont typeface="Georgia" panose="02040502050405020303" pitchFamily="18" charset="0"/>
                        <a:defRPr sz="1600">
                          <a:solidFill>
                            <a:srgbClr val="404040"/>
                          </a:solidFill>
                          <a:latin typeface="Trebuchet MS" panose="020B0603020202020204" pitchFamily="34" charset="0"/>
                        </a:defRPr>
                      </a:lvl3pPr>
                      <a:lvl4pPr marL="1600200" indent="-228600">
                        <a:spcBef>
                          <a:spcPct val="20000"/>
                        </a:spcBef>
                        <a:spcAft>
                          <a:spcPts val="300"/>
                        </a:spcAft>
                        <a:buClr>
                          <a:srgbClr val="C3260C"/>
                        </a:buClr>
                        <a:buSzPct val="130000"/>
                        <a:buFont typeface="Georgia" panose="02040502050405020303" pitchFamily="18" charset="0"/>
                        <a:defRPr sz="1400">
                          <a:solidFill>
                            <a:srgbClr val="404040"/>
                          </a:solidFill>
                          <a:latin typeface="Trebuchet MS" panose="020B0603020202020204" pitchFamily="34" charset="0"/>
                        </a:defRPr>
                      </a:lvl4pPr>
                      <a:lvl5pPr marL="2057400" indent="-228600">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5pPr>
                      <a:lvl6pPr marL="25146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6pPr>
                      <a:lvl7pPr marL="29718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7pPr>
                      <a:lvl8pPr marL="34290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8pPr>
                      <a:lvl9pPr marL="38862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smtClean="0">
                          <a:ln>
                            <a:noFill/>
                          </a:ln>
                          <a:effectLst/>
                          <a:latin typeface="微软雅黑" panose="020B0503020204020204" pitchFamily="34" charset="-122"/>
                          <a:ea typeface="微软雅黑" panose="020B0503020204020204" pitchFamily="34" charset="-122"/>
                        </a:rPr>
                        <a:t>数据结构</a:t>
                      </a:r>
                      <a:endParaRPr kumimoji="0" lang="zh-CN" altLang="en-US" sz="1800" b="1" i="0" u="none" strike="noStrike" cap="none" normalizeH="0" baseline="0" dirty="0" smtClean="0">
                        <a:ln>
                          <a:noFill/>
                        </a:ln>
                        <a:solidFill>
                          <a:srgbClr val="FFFFFF"/>
                        </a:solidFill>
                        <a:effectLst/>
                        <a:latin typeface="微软雅黑" panose="020B0503020204020204" pitchFamily="34" charset="-122"/>
                        <a:ea typeface="微软雅黑" panose="020B0503020204020204" pitchFamily="34" charset="-122"/>
                      </a:endParaRPr>
                    </a:p>
                  </a:txBody>
                  <a:tcPr anchor="ctr" horzOverflow="overflow"/>
                </a:tc>
                <a:tc>
                  <a:txBody>
                    <a:bodyPr/>
                    <a:lstStyle>
                      <a:lvl1pPr>
                        <a:spcBef>
                          <a:spcPct val="20000"/>
                        </a:spcBef>
                        <a:spcAft>
                          <a:spcPts val="300"/>
                        </a:spcAft>
                        <a:buClr>
                          <a:srgbClr val="C3260C"/>
                        </a:buClr>
                        <a:buSzPct val="130000"/>
                        <a:buFont typeface="Georgia" panose="02040502050405020303" pitchFamily="18" charset="0"/>
                        <a:defRPr sz="2000">
                          <a:solidFill>
                            <a:srgbClr val="404040"/>
                          </a:solidFill>
                          <a:latin typeface="Trebuchet MS" panose="020B0603020202020204" pitchFamily="34" charset="0"/>
                        </a:defRPr>
                      </a:lvl1pPr>
                      <a:lvl2pPr marL="742950" indent="-285750">
                        <a:spcBef>
                          <a:spcPct val="20000"/>
                        </a:spcBef>
                        <a:spcAft>
                          <a:spcPts val="300"/>
                        </a:spcAft>
                        <a:buClr>
                          <a:srgbClr val="C3260C"/>
                        </a:buClr>
                        <a:buSzPct val="130000"/>
                        <a:buFont typeface="Georgia" panose="02040502050405020303" pitchFamily="18" charset="0"/>
                        <a:defRPr>
                          <a:solidFill>
                            <a:srgbClr val="404040"/>
                          </a:solidFill>
                          <a:latin typeface="Trebuchet MS" panose="020B0603020202020204" pitchFamily="34" charset="0"/>
                        </a:defRPr>
                      </a:lvl2pPr>
                      <a:lvl3pPr marL="1143000" indent="-228600">
                        <a:spcBef>
                          <a:spcPct val="20000"/>
                        </a:spcBef>
                        <a:spcAft>
                          <a:spcPts val="300"/>
                        </a:spcAft>
                        <a:buClr>
                          <a:srgbClr val="C3260C"/>
                        </a:buClr>
                        <a:buSzPct val="130000"/>
                        <a:buFont typeface="Georgia" panose="02040502050405020303" pitchFamily="18" charset="0"/>
                        <a:defRPr sz="1600">
                          <a:solidFill>
                            <a:srgbClr val="404040"/>
                          </a:solidFill>
                          <a:latin typeface="Trebuchet MS" panose="020B0603020202020204" pitchFamily="34" charset="0"/>
                        </a:defRPr>
                      </a:lvl3pPr>
                      <a:lvl4pPr marL="1600200" indent="-228600">
                        <a:spcBef>
                          <a:spcPct val="20000"/>
                        </a:spcBef>
                        <a:spcAft>
                          <a:spcPts val="300"/>
                        </a:spcAft>
                        <a:buClr>
                          <a:srgbClr val="C3260C"/>
                        </a:buClr>
                        <a:buSzPct val="130000"/>
                        <a:buFont typeface="Georgia" panose="02040502050405020303" pitchFamily="18" charset="0"/>
                        <a:defRPr sz="1400">
                          <a:solidFill>
                            <a:srgbClr val="404040"/>
                          </a:solidFill>
                          <a:latin typeface="Trebuchet MS" panose="020B0603020202020204" pitchFamily="34" charset="0"/>
                        </a:defRPr>
                      </a:lvl4pPr>
                      <a:lvl5pPr marL="2057400" indent="-228600">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5pPr>
                      <a:lvl6pPr marL="25146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6pPr>
                      <a:lvl7pPr marL="29718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7pPr>
                      <a:lvl8pPr marL="34290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8pPr>
                      <a:lvl9pPr marL="38862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smtClean="0">
                          <a:ln>
                            <a:noFill/>
                          </a:ln>
                          <a:effectLst/>
                          <a:latin typeface="微软雅黑" panose="020B0503020204020204" pitchFamily="34" charset="-122"/>
                          <a:ea typeface="微软雅黑" panose="020B0503020204020204" pitchFamily="34" charset="-122"/>
                        </a:rPr>
                        <a:t>修改元素</a:t>
                      </a:r>
                      <a:endParaRPr kumimoji="0" lang="zh-CN" altLang="en-US" sz="18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endParaRPr>
                    </a:p>
                  </a:txBody>
                  <a:tcPr anchor="ctr" horzOverflow="overflow"/>
                </a:tc>
                <a:tc>
                  <a:txBody>
                    <a:bodyPr/>
                    <a:lstStyle>
                      <a:lvl1pPr>
                        <a:spcBef>
                          <a:spcPct val="20000"/>
                        </a:spcBef>
                        <a:spcAft>
                          <a:spcPts val="300"/>
                        </a:spcAft>
                        <a:buClr>
                          <a:srgbClr val="C3260C"/>
                        </a:buClr>
                        <a:buSzPct val="130000"/>
                        <a:buFont typeface="Georgia" panose="02040502050405020303" pitchFamily="18" charset="0"/>
                        <a:defRPr sz="2000">
                          <a:solidFill>
                            <a:srgbClr val="404040"/>
                          </a:solidFill>
                          <a:latin typeface="Trebuchet MS" panose="020B0603020202020204" pitchFamily="34" charset="0"/>
                        </a:defRPr>
                      </a:lvl1pPr>
                      <a:lvl2pPr marL="742950" indent="-285750">
                        <a:spcBef>
                          <a:spcPct val="20000"/>
                        </a:spcBef>
                        <a:spcAft>
                          <a:spcPts val="300"/>
                        </a:spcAft>
                        <a:buClr>
                          <a:srgbClr val="C3260C"/>
                        </a:buClr>
                        <a:buSzPct val="130000"/>
                        <a:buFont typeface="Georgia" panose="02040502050405020303" pitchFamily="18" charset="0"/>
                        <a:defRPr>
                          <a:solidFill>
                            <a:srgbClr val="404040"/>
                          </a:solidFill>
                          <a:latin typeface="Trebuchet MS" panose="020B0603020202020204" pitchFamily="34" charset="0"/>
                        </a:defRPr>
                      </a:lvl2pPr>
                      <a:lvl3pPr marL="1143000" indent="-228600">
                        <a:spcBef>
                          <a:spcPct val="20000"/>
                        </a:spcBef>
                        <a:spcAft>
                          <a:spcPts val="300"/>
                        </a:spcAft>
                        <a:buClr>
                          <a:srgbClr val="C3260C"/>
                        </a:buClr>
                        <a:buSzPct val="130000"/>
                        <a:buFont typeface="Georgia" panose="02040502050405020303" pitchFamily="18" charset="0"/>
                        <a:defRPr sz="1600">
                          <a:solidFill>
                            <a:srgbClr val="404040"/>
                          </a:solidFill>
                          <a:latin typeface="Trebuchet MS" panose="020B0603020202020204" pitchFamily="34" charset="0"/>
                        </a:defRPr>
                      </a:lvl3pPr>
                      <a:lvl4pPr marL="1600200" indent="-228600">
                        <a:spcBef>
                          <a:spcPct val="20000"/>
                        </a:spcBef>
                        <a:spcAft>
                          <a:spcPts val="300"/>
                        </a:spcAft>
                        <a:buClr>
                          <a:srgbClr val="C3260C"/>
                        </a:buClr>
                        <a:buSzPct val="130000"/>
                        <a:buFont typeface="Georgia" panose="02040502050405020303" pitchFamily="18" charset="0"/>
                        <a:defRPr sz="1400">
                          <a:solidFill>
                            <a:srgbClr val="404040"/>
                          </a:solidFill>
                          <a:latin typeface="Trebuchet MS" panose="020B0603020202020204" pitchFamily="34" charset="0"/>
                        </a:defRPr>
                      </a:lvl4pPr>
                      <a:lvl5pPr marL="2057400" indent="-228600">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5pPr>
                      <a:lvl6pPr marL="25146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6pPr>
                      <a:lvl7pPr marL="29718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7pPr>
                      <a:lvl8pPr marL="34290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8pPr>
                      <a:lvl9pPr marL="38862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smtClean="0">
                          <a:ln>
                            <a:noFill/>
                          </a:ln>
                          <a:effectLst/>
                          <a:latin typeface="微软雅黑" panose="020B0503020204020204" pitchFamily="34" charset="-122"/>
                          <a:ea typeface="微软雅黑" panose="020B0503020204020204" pitchFamily="34" charset="-122"/>
                        </a:rPr>
                        <a:t>取前缀和</a:t>
                      </a:r>
                      <a:endParaRPr kumimoji="0" lang="zh-CN" altLang="en-US" sz="18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283173038"/>
                  </a:ext>
                </a:extLst>
              </a:tr>
              <a:tr h="371475">
                <a:tc>
                  <a:txBody>
                    <a:bodyPr/>
                    <a:lstStyle>
                      <a:lvl1pPr>
                        <a:spcBef>
                          <a:spcPct val="20000"/>
                        </a:spcBef>
                        <a:spcAft>
                          <a:spcPts val="300"/>
                        </a:spcAft>
                        <a:buClr>
                          <a:srgbClr val="C3260C"/>
                        </a:buClr>
                        <a:buSzPct val="130000"/>
                        <a:buFont typeface="Georgia" panose="02040502050405020303" pitchFamily="18" charset="0"/>
                        <a:defRPr sz="2000">
                          <a:solidFill>
                            <a:srgbClr val="404040"/>
                          </a:solidFill>
                          <a:latin typeface="Trebuchet MS" panose="020B0603020202020204" pitchFamily="34" charset="0"/>
                        </a:defRPr>
                      </a:lvl1pPr>
                      <a:lvl2pPr marL="742950" indent="-285750">
                        <a:spcBef>
                          <a:spcPct val="20000"/>
                        </a:spcBef>
                        <a:spcAft>
                          <a:spcPts val="300"/>
                        </a:spcAft>
                        <a:buClr>
                          <a:srgbClr val="C3260C"/>
                        </a:buClr>
                        <a:buSzPct val="130000"/>
                        <a:buFont typeface="Georgia" panose="02040502050405020303" pitchFamily="18" charset="0"/>
                        <a:defRPr>
                          <a:solidFill>
                            <a:srgbClr val="404040"/>
                          </a:solidFill>
                          <a:latin typeface="Trebuchet MS" panose="020B0603020202020204" pitchFamily="34" charset="0"/>
                        </a:defRPr>
                      </a:lvl2pPr>
                      <a:lvl3pPr marL="1143000" indent="-228600">
                        <a:spcBef>
                          <a:spcPct val="20000"/>
                        </a:spcBef>
                        <a:spcAft>
                          <a:spcPts val="300"/>
                        </a:spcAft>
                        <a:buClr>
                          <a:srgbClr val="C3260C"/>
                        </a:buClr>
                        <a:buSzPct val="130000"/>
                        <a:buFont typeface="Georgia" panose="02040502050405020303" pitchFamily="18" charset="0"/>
                        <a:defRPr sz="1600">
                          <a:solidFill>
                            <a:srgbClr val="404040"/>
                          </a:solidFill>
                          <a:latin typeface="Trebuchet MS" panose="020B0603020202020204" pitchFamily="34" charset="0"/>
                        </a:defRPr>
                      </a:lvl3pPr>
                      <a:lvl4pPr marL="1600200" indent="-228600">
                        <a:spcBef>
                          <a:spcPct val="20000"/>
                        </a:spcBef>
                        <a:spcAft>
                          <a:spcPts val="300"/>
                        </a:spcAft>
                        <a:buClr>
                          <a:srgbClr val="C3260C"/>
                        </a:buClr>
                        <a:buSzPct val="130000"/>
                        <a:buFont typeface="Georgia" panose="02040502050405020303" pitchFamily="18" charset="0"/>
                        <a:defRPr sz="1400">
                          <a:solidFill>
                            <a:srgbClr val="404040"/>
                          </a:solidFill>
                          <a:latin typeface="Trebuchet MS" panose="020B0603020202020204" pitchFamily="34" charset="0"/>
                        </a:defRPr>
                      </a:lvl4pPr>
                      <a:lvl5pPr marL="2057400" indent="-228600">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5pPr>
                      <a:lvl6pPr marL="25146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6pPr>
                      <a:lvl7pPr marL="29718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7pPr>
                      <a:lvl8pPr marL="34290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8pPr>
                      <a:lvl9pPr marL="38862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smtClean="0">
                          <a:ln>
                            <a:noFill/>
                          </a:ln>
                          <a:effectLst/>
                          <a:latin typeface="微软雅黑" panose="020B0503020204020204" pitchFamily="34" charset="-122"/>
                          <a:ea typeface="微软雅黑" panose="020B0503020204020204" pitchFamily="34" charset="-122"/>
                        </a:rPr>
                        <a:t>直接存储原数组</a:t>
                      </a:r>
                      <a:endPar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tc>
                <a:tc>
                  <a:txBody>
                    <a:bodyPr/>
                    <a:lstStyle>
                      <a:lvl1pPr>
                        <a:spcBef>
                          <a:spcPct val="20000"/>
                        </a:spcBef>
                        <a:spcAft>
                          <a:spcPts val="300"/>
                        </a:spcAft>
                        <a:buClr>
                          <a:srgbClr val="C3260C"/>
                        </a:buClr>
                        <a:buSzPct val="130000"/>
                        <a:buFont typeface="Georgia" panose="02040502050405020303" pitchFamily="18" charset="0"/>
                        <a:defRPr sz="2000">
                          <a:solidFill>
                            <a:srgbClr val="404040"/>
                          </a:solidFill>
                          <a:latin typeface="Trebuchet MS" panose="020B0603020202020204" pitchFamily="34" charset="0"/>
                        </a:defRPr>
                      </a:lvl1pPr>
                      <a:lvl2pPr marL="742950" indent="-285750">
                        <a:spcBef>
                          <a:spcPct val="20000"/>
                        </a:spcBef>
                        <a:spcAft>
                          <a:spcPts val="300"/>
                        </a:spcAft>
                        <a:buClr>
                          <a:srgbClr val="C3260C"/>
                        </a:buClr>
                        <a:buSzPct val="130000"/>
                        <a:buFont typeface="Georgia" panose="02040502050405020303" pitchFamily="18" charset="0"/>
                        <a:defRPr>
                          <a:solidFill>
                            <a:srgbClr val="404040"/>
                          </a:solidFill>
                          <a:latin typeface="Trebuchet MS" panose="020B0603020202020204" pitchFamily="34" charset="0"/>
                        </a:defRPr>
                      </a:lvl2pPr>
                      <a:lvl3pPr marL="1143000" indent="-228600">
                        <a:spcBef>
                          <a:spcPct val="20000"/>
                        </a:spcBef>
                        <a:spcAft>
                          <a:spcPts val="300"/>
                        </a:spcAft>
                        <a:buClr>
                          <a:srgbClr val="C3260C"/>
                        </a:buClr>
                        <a:buSzPct val="130000"/>
                        <a:buFont typeface="Georgia" panose="02040502050405020303" pitchFamily="18" charset="0"/>
                        <a:defRPr sz="1600">
                          <a:solidFill>
                            <a:srgbClr val="404040"/>
                          </a:solidFill>
                          <a:latin typeface="Trebuchet MS" panose="020B0603020202020204" pitchFamily="34" charset="0"/>
                        </a:defRPr>
                      </a:lvl3pPr>
                      <a:lvl4pPr marL="1600200" indent="-228600">
                        <a:spcBef>
                          <a:spcPct val="20000"/>
                        </a:spcBef>
                        <a:spcAft>
                          <a:spcPts val="300"/>
                        </a:spcAft>
                        <a:buClr>
                          <a:srgbClr val="C3260C"/>
                        </a:buClr>
                        <a:buSzPct val="130000"/>
                        <a:buFont typeface="Georgia" panose="02040502050405020303" pitchFamily="18" charset="0"/>
                        <a:defRPr sz="1400">
                          <a:solidFill>
                            <a:srgbClr val="404040"/>
                          </a:solidFill>
                          <a:latin typeface="Trebuchet MS" panose="020B0603020202020204" pitchFamily="34" charset="0"/>
                        </a:defRPr>
                      </a:lvl4pPr>
                      <a:lvl5pPr marL="2057400" indent="-228600">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5pPr>
                      <a:lvl6pPr marL="25146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6pPr>
                      <a:lvl7pPr marL="29718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7pPr>
                      <a:lvl8pPr marL="34290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8pPr>
                      <a:lvl9pPr marL="38862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latin typeface="微软雅黑" panose="020B0503020204020204" pitchFamily="34" charset="-122"/>
                          <a:ea typeface="微软雅黑" panose="020B0503020204020204" pitchFamily="34" charset="-122"/>
                        </a:rPr>
                        <a:t>O(1)</a:t>
                      </a:r>
                      <a:endPar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tc>
                <a:tc>
                  <a:txBody>
                    <a:bodyPr/>
                    <a:lstStyle>
                      <a:lvl1pPr>
                        <a:spcBef>
                          <a:spcPct val="20000"/>
                        </a:spcBef>
                        <a:spcAft>
                          <a:spcPts val="300"/>
                        </a:spcAft>
                        <a:buClr>
                          <a:srgbClr val="C3260C"/>
                        </a:buClr>
                        <a:buSzPct val="130000"/>
                        <a:buFont typeface="Georgia" panose="02040502050405020303" pitchFamily="18" charset="0"/>
                        <a:defRPr sz="2000">
                          <a:solidFill>
                            <a:srgbClr val="404040"/>
                          </a:solidFill>
                          <a:latin typeface="Trebuchet MS" panose="020B0603020202020204" pitchFamily="34" charset="0"/>
                        </a:defRPr>
                      </a:lvl1pPr>
                      <a:lvl2pPr marL="742950" indent="-285750">
                        <a:spcBef>
                          <a:spcPct val="20000"/>
                        </a:spcBef>
                        <a:spcAft>
                          <a:spcPts val="300"/>
                        </a:spcAft>
                        <a:buClr>
                          <a:srgbClr val="C3260C"/>
                        </a:buClr>
                        <a:buSzPct val="130000"/>
                        <a:buFont typeface="Georgia" panose="02040502050405020303" pitchFamily="18" charset="0"/>
                        <a:defRPr>
                          <a:solidFill>
                            <a:srgbClr val="404040"/>
                          </a:solidFill>
                          <a:latin typeface="Trebuchet MS" panose="020B0603020202020204" pitchFamily="34" charset="0"/>
                        </a:defRPr>
                      </a:lvl2pPr>
                      <a:lvl3pPr marL="1143000" indent="-228600">
                        <a:spcBef>
                          <a:spcPct val="20000"/>
                        </a:spcBef>
                        <a:spcAft>
                          <a:spcPts val="300"/>
                        </a:spcAft>
                        <a:buClr>
                          <a:srgbClr val="C3260C"/>
                        </a:buClr>
                        <a:buSzPct val="130000"/>
                        <a:buFont typeface="Georgia" panose="02040502050405020303" pitchFamily="18" charset="0"/>
                        <a:defRPr sz="1600">
                          <a:solidFill>
                            <a:srgbClr val="404040"/>
                          </a:solidFill>
                          <a:latin typeface="Trebuchet MS" panose="020B0603020202020204" pitchFamily="34" charset="0"/>
                        </a:defRPr>
                      </a:lvl3pPr>
                      <a:lvl4pPr marL="1600200" indent="-228600">
                        <a:spcBef>
                          <a:spcPct val="20000"/>
                        </a:spcBef>
                        <a:spcAft>
                          <a:spcPts val="300"/>
                        </a:spcAft>
                        <a:buClr>
                          <a:srgbClr val="C3260C"/>
                        </a:buClr>
                        <a:buSzPct val="130000"/>
                        <a:buFont typeface="Georgia" panose="02040502050405020303" pitchFamily="18" charset="0"/>
                        <a:defRPr sz="1400">
                          <a:solidFill>
                            <a:srgbClr val="404040"/>
                          </a:solidFill>
                          <a:latin typeface="Trebuchet MS" panose="020B0603020202020204" pitchFamily="34" charset="0"/>
                        </a:defRPr>
                      </a:lvl4pPr>
                      <a:lvl5pPr marL="2057400" indent="-228600">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5pPr>
                      <a:lvl6pPr marL="25146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6pPr>
                      <a:lvl7pPr marL="29718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7pPr>
                      <a:lvl8pPr marL="34290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8pPr>
                      <a:lvl9pPr marL="38862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smtClean="0">
                          <a:ln>
                            <a:noFill/>
                          </a:ln>
                          <a:effectLst/>
                          <a:latin typeface="微软雅黑" panose="020B0503020204020204" pitchFamily="34" charset="-122"/>
                          <a:ea typeface="微软雅黑" panose="020B0503020204020204" pitchFamily="34" charset="-122"/>
                        </a:rPr>
                        <a:t>O(n)</a:t>
                      </a:r>
                      <a:endPar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368781897"/>
                  </a:ext>
                </a:extLst>
              </a:tr>
              <a:tr h="371475">
                <a:tc>
                  <a:txBody>
                    <a:bodyPr/>
                    <a:lstStyle>
                      <a:lvl1pPr>
                        <a:spcBef>
                          <a:spcPct val="20000"/>
                        </a:spcBef>
                        <a:spcAft>
                          <a:spcPts val="300"/>
                        </a:spcAft>
                        <a:buClr>
                          <a:srgbClr val="C3260C"/>
                        </a:buClr>
                        <a:buSzPct val="130000"/>
                        <a:buFont typeface="Georgia" panose="02040502050405020303" pitchFamily="18" charset="0"/>
                        <a:defRPr sz="2000">
                          <a:solidFill>
                            <a:srgbClr val="404040"/>
                          </a:solidFill>
                          <a:latin typeface="Trebuchet MS" panose="020B0603020202020204" pitchFamily="34" charset="0"/>
                        </a:defRPr>
                      </a:lvl1pPr>
                      <a:lvl2pPr marL="742950" indent="-285750">
                        <a:spcBef>
                          <a:spcPct val="20000"/>
                        </a:spcBef>
                        <a:spcAft>
                          <a:spcPts val="300"/>
                        </a:spcAft>
                        <a:buClr>
                          <a:srgbClr val="C3260C"/>
                        </a:buClr>
                        <a:buSzPct val="130000"/>
                        <a:buFont typeface="Georgia" panose="02040502050405020303" pitchFamily="18" charset="0"/>
                        <a:defRPr>
                          <a:solidFill>
                            <a:srgbClr val="404040"/>
                          </a:solidFill>
                          <a:latin typeface="Trebuchet MS" panose="020B0603020202020204" pitchFamily="34" charset="0"/>
                        </a:defRPr>
                      </a:lvl2pPr>
                      <a:lvl3pPr marL="1143000" indent="-228600">
                        <a:spcBef>
                          <a:spcPct val="20000"/>
                        </a:spcBef>
                        <a:spcAft>
                          <a:spcPts val="300"/>
                        </a:spcAft>
                        <a:buClr>
                          <a:srgbClr val="C3260C"/>
                        </a:buClr>
                        <a:buSzPct val="130000"/>
                        <a:buFont typeface="Georgia" panose="02040502050405020303" pitchFamily="18" charset="0"/>
                        <a:defRPr sz="1600">
                          <a:solidFill>
                            <a:srgbClr val="404040"/>
                          </a:solidFill>
                          <a:latin typeface="Trebuchet MS" panose="020B0603020202020204" pitchFamily="34" charset="0"/>
                        </a:defRPr>
                      </a:lvl3pPr>
                      <a:lvl4pPr marL="1600200" indent="-228600">
                        <a:spcBef>
                          <a:spcPct val="20000"/>
                        </a:spcBef>
                        <a:spcAft>
                          <a:spcPts val="300"/>
                        </a:spcAft>
                        <a:buClr>
                          <a:srgbClr val="C3260C"/>
                        </a:buClr>
                        <a:buSzPct val="130000"/>
                        <a:buFont typeface="Georgia" panose="02040502050405020303" pitchFamily="18" charset="0"/>
                        <a:defRPr sz="1400">
                          <a:solidFill>
                            <a:srgbClr val="404040"/>
                          </a:solidFill>
                          <a:latin typeface="Trebuchet MS" panose="020B0603020202020204" pitchFamily="34" charset="0"/>
                        </a:defRPr>
                      </a:lvl4pPr>
                      <a:lvl5pPr marL="2057400" indent="-228600">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5pPr>
                      <a:lvl6pPr marL="25146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6pPr>
                      <a:lvl7pPr marL="29718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7pPr>
                      <a:lvl8pPr marL="34290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8pPr>
                      <a:lvl9pPr marL="38862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smtClean="0">
                          <a:ln>
                            <a:noFill/>
                          </a:ln>
                          <a:effectLst/>
                          <a:latin typeface="微软雅黑" panose="020B0503020204020204" pitchFamily="34" charset="-122"/>
                          <a:ea typeface="微软雅黑" panose="020B0503020204020204" pitchFamily="34" charset="-122"/>
                        </a:rPr>
                        <a:t>直接存储前缀和</a:t>
                      </a:r>
                      <a:endPar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tc>
                <a:tc>
                  <a:txBody>
                    <a:bodyPr/>
                    <a:lstStyle>
                      <a:lvl1pPr>
                        <a:spcBef>
                          <a:spcPct val="20000"/>
                        </a:spcBef>
                        <a:spcAft>
                          <a:spcPts val="300"/>
                        </a:spcAft>
                        <a:buClr>
                          <a:srgbClr val="C3260C"/>
                        </a:buClr>
                        <a:buSzPct val="130000"/>
                        <a:buFont typeface="Georgia" panose="02040502050405020303" pitchFamily="18" charset="0"/>
                        <a:defRPr sz="2000">
                          <a:solidFill>
                            <a:srgbClr val="404040"/>
                          </a:solidFill>
                          <a:latin typeface="Trebuchet MS" panose="020B0603020202020204" pitchFamily="34" charset="0"/>
                        </a:defRPr>
                      </a:lvl1pPr>
                      <a:lvl2pPr marL="742950" indent="-285750">
                        <a:spcBef>
                          <a:spcPct val="20000"/>
                        </a:spcBef>
                        <a:spcAft>
                          <a:spcPts val="300"/>
                        </a:spcAft>
                        <a:buClr>
                          <a:srgbClr val="C3260C"/>
                        </a:buClr>
                        <a:buSzPct val="130000"/>
                        <a:buFont typeface="Georgia" panose="02040502050405020303" pitchFamily="18" charset="0"/>
                        <a:defRPr>
                          <a:solidFill>
                            <a:srgbClr val="404040"/>
                          </a:solidFill>
                          <a:latin typeface="Trebuchet MS" panose="020B0603020202020204" pitchFamily="34" charset="0"/>
                        </a:defRPr>
                      </a:lvl2pPr>
                      <a:lvl3pPr marL="1143000" indent="-228600">
                        <a:spcBef>
                          <a:spcPct val="20000"/>
                        </a:spcBef>
                        <a:spcAft>
                          <a:spcPts val="300"/>
                        </a:spcAft>
                        <a:buClr>
                          <a:srgbClr val="C3260C"/>
                        </a:buClr>
                        <a:buSzPct val="130000"/>
                        <a:buFont typeface="Georgia" panose="02040502050405020303" pitchFamily="18" charset="0"/>
                        <a:defRPr sz="1600">
                          <a:solidFill>
                            <a:srgbClr val="404040"/>
                          </a:solidFill>
                          <a:latin typeface="Trebuchet MS" panose="020B0603020202020204" pitchFamily="34" charset="0"/>
                        </a:defRPr>
                      </a:lvl3pPr>
                      <a:lvl4pPr marL="1600200" indent="-228600">
                        <a:spcBef>
                          <a:spcPct val="20000"/>
                        </a:spcBef>
                        <a:spcAft>
                          <a:spcPts val="300"/>
                        </a:spcAft>
                        <a:buClr>
                          <a:srgbClr val="C3260C"/>
                        </a:buClr>
                        <a:buSzPct val="130000"/>
                        <a:buFont typeface="Georgia" panose="02040502050405020303" pitchFamily="18" charset="0"/>
                        <a:defRPr sz="1400">
                          <a:solidFill>
                            <a:srgbClr val="404040"/>
                          </a:solidFill>
                          <a:latin typeface="Trebuchet MS" panose="020B0603020202020204" pitchFamily="34" charset="0"/>
                        </a:defRPr>
                      </a:lvl4pPr>
                      <a:lvl5pPr marL="2057400" indent="-228600">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5pPr>
                      <a:lvl6pPr marL="25146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6pPr>
                      <a:lvl7pPr marL="29718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7pPr>
                      <a:lvl8pPr marL="34290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8pPr>
                      <a:lvl9pPr marL="38862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latin typeface="微软雅黑" panose="020B0503020204020204" pitchFamily="34" charset="-122"/>
                          <a:ea typeface="微软雅黑" panose="020B0503020204020204" pitchFamily="34" charset="-122"/>
                        </a:rPr>
                        <a:t>O(n)</a:t>
                      </a:r>
                      <a:endPar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tc>
                <a:tc>
                  <a:txBody>
                    <a:bodyPr/>
                    <a:lstStyle>
                      <a:lvl1pPr>
                        <a:spcBef>
                          <a:spcPct val="20000"/>
                        </a:spcBef>
                        <a:spcAft>
                          <a:spcPts val="300"/>
                        </a:spcAft>
                        <a:buClr>
                          <a:srgbClr val="C3260C"/>
                        </a:buClr>
                        <a:buSzPct val="130000"/>
                        <a:buFont typeface="Georgia" panose="02040502050405020303" pitchFamily="18" charset="0"/>
                        <a:defRPr sz="2000">
                          <a:solidFill>
                            <a:srgbClr val="404040"/>
                          </a:solidFill>
                          <a:latin typeface="Trebuchet MS" panose="020B0603020202020204" pitchFamily="34" charset="0"/>
                        </a:defRPr>
                      </a:lvl1pPr>
                      <a:lvl2pPr marL="742950" indent="-285750">
                        <a:spcBef>
                          <a:spcPct val="20000"/>
                        </a:spcBef>
                        <a:spcAft>
                          <a:spcPts val="300"/>
                        </a:spcAft>
                        <a:buClr>
                          <a:srgbClr val="C3260C"/>
                        </a:buClr>
                        <a:buSzPct val="130000"/>
                        <a:buFont typeface="Georgia" panose="02040502050405020303" pitchFamily="18" charset="0"/>
                        <a:defRPr>
                          <a:solidFill>
                            <a:srgbClr val="404040"/>
                          </a:solidFill>
                          <a:latin typeface="Trebuchet MS" panose="020B0603020202020204" pitchFamily="34" charset="0"/>
                        </a:defRPr>
                      </a:lvl2pPr>
                      <a:lvl3pPr marL="1143000" indent="-228600">
                        <a:spcBef>
                          <a:spcPct val="20000"/>
                        </a:spcBef>
                        <a:spcAft>
                          <a:spcPts val="300"/>
                        </a:spcAft>
                        <a:buClr>
                          <a:srgbClr val="C3260C"/>
                        </a:buClr>
                        <a:buSzPct val="130000"/>
                        <a:buFont typeface="Georgia" panose="02040502050405020303" pitchFamily="18" charset="0"/>
                        <a:defRPr sz="1600">
                          <a:solidFill>
                            <a:srgbClr val="404040"/>
                          </a:solidFill>
                          <a:latin typeface="Trebuchet MS" panose="020B0603020202020204" pitchFamily="34" charset="0"/>
                        </a:defRPr>
                      </a:lvl3pPr>
                      <a:lvl4pPr marL="1600200" indent="-228600">
                        <a:spcBef>
                          <a:spcPct val="20000"/>
                        </a:spcBef>
                        <a:spcAft>
                          <a:spcPts val="300"/>
                        </a:spcAft>
                        <a:buClr>
                          <a:srgbClr val="C3260C"/>
                        </a:buClr>
                        <a:buSzPct val="130000"/>
                        <a:buFont typeface="Georgia" panose="02040502050405020303" pitchFamily="18" charset="0"/>
                        <a:defRPr sz="1400">
                          <a:solidFill>
                            <a:srgbClr val="404040"/>
                          </a:solidFill>
                          <a:latin typeface="Trebuchet MS" panose="020B0603020202020204" pitchFamily="34" charset="0"/>
                        </a:defRPr>
                      </a:lvl4pPr>
                      <a:lvl5pPr marL="2057400" indent="-228600">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5pPr>
                      <a:lvl6pPr marL="25146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6pPr>
                      <a:lvl7pPr marL="29718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7pPr>
                      <a:lvl8pPr marL="34290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8pPr>
                      <a:lvl9pPr marL="38862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smtClean="0">
                          <a:ln>
                            <a:noFill/>
                          </a:ln>
                          <a:effectLst/>
                          <a:latin typeface="微软雅黑" panose="020B0503020204020204" pitchFamily="34" charset="-122"/>
                          <a:ea typeface="微软雅黑" panose="020B0503020204020204" pitchFamily="34" charset="-122"/>
                        </a:rPr>
                        <a:t>O(1)</a:t>
                      </a:r>
                      <a:endPar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1464375265"/>
                  </a:ext>
                </a:extLst>
              </a:tr>
              <a:tr h="371475">
                <a:tc>
                  <a:txBody>
                    <a:bodyPr/>
                    <a:lstStyle>
                      <a:lvl1pPr>
                        <a:spcBef>
                          <a:spcPct val="20000"/>
                        </a:spcBef>
                        <a:spcAft>
                          <a:spcPts val="300"/>
                        </a:spcAft>
                        <a:buClr>
                          <a:srgbClr val="C3260C"/>
                        </a:buClr>
                        <a:buSzPct val="130000"/>
                        <a:buFont typeface="Georgia" panose="02040502050405020303" pitchFamily="18" charset="0"/>
                        <a:defRPr sz="2000">
                          <a:solidFill>
                            <a:srgbClr val="404040"/>
                          </a:solidFill>
                          <a:latin typeface="Trebuchet MS" panose="020B0603020202020204" pitchFamily="34" charset="0"/>
                        </a:defRPr>
                      </a:lvl1pPr>
                      <a:lvl2pPr marL="742950" indent="-285750">
                        <a:spcBef>
                          <a:spcPct val="20000"/>
                        </a:spcBef>
                        <a:spcAft>
                          <a:spcPts val="300"/>
                        </a:spcAft>
                        <a:buClr>
                          <a:srgbClr val="C3260C"/>
                        </a:buClr>
                        <a:buSzPct val="130000"/>
                        <a:buFont typeface="Georgia" panose="02040502050405020303" pitchFamily="18" charset="0"/>
                        <a:defRPr>
                          <a:solidFill>
                            <a:srgbClr val="404040"/>
                          </a:solidFill>
                          <a:latin typeface="Trebuchet MS" panose="020B0603020202020204" pitchFamily="34" charset="0"/>
                        </a:defRPr>
                      </a:lvl2pPr>
                      <a:lvl3pPr marL="1143000" indent="-228600">
                        <a:spcBef>
                          <a:spcPct val="20000"/>
                        </a:spcBef>
                        <a:spcAft>
                          <a:spcPts val="300"/>
                        </a:spcAft>
                        <a:buClr>
                          <a:srgbClr val="C3260C"/>
                        </a:buClr>
                        <a:buSzPct val="130000"/>
                        <a:buFont typeface="Georgia" panose="02040502050405020303" pitchFamily="18" charset="0"/>
                        <a:defRPr sz="1600">
                          <a:solidFill>
                            <a:srgbClr val="404040"/>
                          </a:solidFill>
                          <a:latin typeface="Trebuchet MS" panose="020B0603020202020204" pitchFamily="34" charset="0"/>
                        </a:defRPr>
                      </a:lvl3pPr>
                      <a:lvl4pPr marL="1600200" indent="-228600">
                        <a:spcBef>
                          <a:spcPct val="20000"/>
                        </a:spcBef>
                        <a:spcAft>
                          <a:spcPts val="300"/>
                        </a:spcAft>
                        <a:buClr>
                          <a:srgbClr val="C3260C"/>
                        </a:buClr>
                        <a:buSzPct val="130000"/>
                        <a:buFont typeface="Georgia" panose="02040502050405020303" pitchFamily="18" charset="0"/>
                        <a:defRPr sz="1400">
                          <a:solidFill>
                            <a:srgbClr val="404040"/>
                          </a:solidFill>
                          <a:latin typeface="Trebuchet MS" panose="020B0603020202020204" pitchFamily="34" charset="0"/>
                        </a:defRPr>
                      </a:lvl4pPr>
                      <a:lvl5pPr marL="2057400" indent="-228600">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5pPr>
                      <a:lvl6pPr marL="25146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6pPr>
                      <a:lvl7pPr marL="29718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7pPr>
                      <a:lvl8pPr marL="34290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8pPr>
                      <a:lvl9pPr marL="38862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u="none" strike="noStrike" cap="none" normalizeH="0" baseline="0" dirty="0" smtClean="0">
                          <a:ln>
                            <a:noFill/>
                          </a:ln>
                          <a:effectLst/>
                          <a:latin typeface="微软雅黑" panose="020B0503020204020204" pitchFamily="34" charset="-122"/>
                          <a:ea typeface="微软雅黑" panose="020B0503020204020204" pitchFamily="34" charset="-122"/>
                        </a:rPr>
                        <a:t>线段树</a:t>
                      </a:r>
                      <a:endPar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tc>
                <a:tc>
                  <a:txBody>
                    <a:bodyPr/>
                    <a:lstStyle>
                      <a:lvl1pPr>
                        <a:spcBef>
                          <a:spcPct val="20000"/>
                        </a:spcBef>
                        <a:spcAft>
                          <a:spcPts val="300"/>
                        </a:spcAft>
                        <a:buClr>
                          <a:srgbClr val="C3260C"/>
                        </a:buClr>
                        <a:buSzPct val="130000"/>
                        <a:buFont typeface="Georgia" panose="02040502050405020303" pitchFamily="18" charset="0"/>
                        <a:defRPr sz="2000">
                          <a:solidFill>
                            <a:srgbClr val="404040"/>
                          </a:solidFill>
                          <a:latin typeface="Trebuchet MS" panose="020B0603020202020204" pitchFamily="34" charset="0"/>
                        </a:defRPr>
                      </a:lvl1pPr>
                      <a:lvl2pPr marL="742950" indent="-285750">
                        <a:spcBef>
                          <a:spcPct val="20000"/>
                        </a:spcBef>
                        <a:spcAft>
                          <a:spcPts val="300"/>
                        </a:spcAft>
                        <a:buClr>
                          <a:srgbClr val="C3260C"/>
                        </a:buClr>
                        <a:buSzPct val="130000"/>
                        <a:buFont typeface="Georgia" panose="02040502050405020303" pitchFamily="18" charset="0"/>
                        <a:defRPr>
                          <a:solidFill>
                            <a:srgbClr val="404040"/>
                          </a:solidFill>
                          <a:latin typeface="Trebuchet MS" panose="020B0603020202020204" pitchFamily="34" charset="0"/>
                        </a:defRPr>
                      </a:lvl2pPr>
                      <a:lvl3pPr marL="1143000" indent="-228600">
                        <a:spcBef>
                          <a:spcPct val="20000"/>
                        </a:spcBef>
                        <a:spcAft>
                          <a:spcPts val="300"/>
                        </a:spcAft>
                        <a:buClr>
                          <a:srgbClr val="C3260C"/>
                        </a:buClr>
                        <a:buSzPct val="130000"/>
                        <a:buFont typeface="Georgia" panose="02040502050405020303" pitchFamily="18" charset="0"/>
                        <a:defRPr sz="1600">
                          <a:solidFill>
                            <a:srgbClr val="404040"/>
                          </a:solidFill>
                          <a:latin typeface="Trebuchet MS" panose="020B0603020202020204" pitchFamily="34" charset="0"/>
                        </a:defRPr>
                      </a:lvl3pPr>
                      <a:lvl4pPr marL="1600200" indent="-228600">
                        <a:spcBef>
                          <a:spcPct val="20000"/>
                        </a:spcBef>
                        <a:spcAft>
                          <a:spcPts val="300"/>
                        </a:spcAft>
                        <a:buClr>
                          <a:srgbClr val="C3260C"/>
                        </a:buClr>
                        <a:buSzPct val="130000"/>
                        <a:buFont typeface="Georgia" panose="02040502050405020303" pitchFamily="18" charset="0"/>
                        <a:defRPr sz="1400">
                          <a:solidFill>
                            <a:srgbClr val="404040"/>
                          </a:solidFill>
                          <a:latin typeface="Trebuchet MS" panose="020B0603020202020204" pitchFamily="34" charset="0"/>
                        </a:defRPr>
                      </a:lvl4pPr>
                      <a:lvl5pPr marL="2057400" indent="-228600">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5pPr>
                      <a:lvl6pPr marL="25146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6pPr>
                      <a:lvl7pPr marL="29718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7pPr>
                      <a:lvl8pPr marL="34290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8pPr>
                      <a:lvl9pPr marL="38862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latin typeface="微软雅黑" panose="020B0503020204020204" pitchFamily="34" charset="-122"/>
                          <a:ea typeface="微软雅黑" panose="020B0503020204020204" pitchFamily="34" charset="-122"/>
                        </a:rPr>
                        <a:t>O(</a:t>
                      </a:r>
                      <a:r>
                        <a:rPr kumimoji="0" lang="en-US" altLang="zh-CN" sz="1800" u="none" strike="noStrike" cap="none" normalizeH="0" baseline="0" dirty="0" err="1" smtClean="0">
                          <a:ln>
                            <a:noFill/>
                          </a:ln>
                          <a:effectLst/>
                          <a:latin typeface="微软雅黑" panose="020B0503020204020204" pitchFamily="34" charset="-122"/>
                          <a:ea typeface="微软雅黑" panose="020B0503020204020204" pitchFamily="34" charset="-122"/>
                        </a:rPr>
                        <a:t>logn</a:t>
                      </a:r>
                      <a:r>
                        <a:rPr kumimoji="0" lang="en-US" altLang="zh-CN" sz="1800" u="none" strike="noStrike" cap="none" normalizeH="0" baseline="0" dirty="0" smtClean="0">
                          <a:ln>
                            <a:noFill/>
                          </a:ln>
                          <a:effectLst/>
                          <a:latin typeface="微软雅黑" panose="020B0503020204020204" pitchFamily="34" charset="-122"/>
                          <a:ea typeface="微软雅黑" panose="020B0503020204020204" pitchFamily="34" charset="-122"/>
                        </a:rPr>
                        <a:t>)</a:t>
                      </a:r>
                      <a:endPar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tc>
                <a:tc>
                  <a:txBody>
                    <a:bodyPr/>
                    <a:lstStyle>
                      <a:lvl1pPr>
                        <a:spcBef>
                          <a:spcPct val="20000"/>
                        </a:spcBef>
                        <a:spcAft>
                          <a:spcPts val="300"/>
                        </a:spcAft>
                        <a:buClr>
                          <a:srgbClr val="C3260C"/>
                        </a:buClr>
                        <a:buSzPct val="130000"/>
                        <a:buFont typeface="Georgia" panose="02040502050405020303" pitchFamily="18" charset="0"/>
                        <a:defRPr sz="2000">
                          <a:solidFill>
                            <a:srgbClr val="404040"/>
                          </a:solidFill>
                          <a:latin typeface="Trebuchet MS" panose="020B0603020202020204" pitchFamily="34" charset="0"/>
                        </a:defRPr>
                      </a:lvl1pPr>
                      <a:lvl2pPr marL="742950" indent="-285750">
                        <a:spcBef>
                          <a:spcPct val="20000"/>
                        </a:spcBef>
                        <a:spcAft>
                          <a:spcPts val="300"/>
                        </a:spcAft>
                        <a:buClr>
                          <a:srgbClr val="C3260C"/>
                        </a:buClr>
                        <a:buSzPct val="130000"/>
                        <a:buFont typeface="Georgia" panose="02040502050405020303" pitchFamily="18" charset="0"/>
                        <a:defRPr>
                          <a:solidFill>
                            <a:srgbClr val="404040"/>
                          </a:solidFill>
                          <a:latin typeface="Trebuchet MS" panose="020B0603020202020204" pitchFamily="34" charset="0"/>
                        </a:defRPr>
                      </a:lvl2pPr>
                      <a:lvl3pPr marL="1143000" indent="-228600">
                        <a:spcBef>
                          <a:spcPct val="20000"/>
                        </a:spcBef>
                        <a:spcAft>
                          <a:spcPts val="300"/>
                        </a:spcAft>
                        <a:buClr>
                          <a:srgbClr val="C3260C"/>
                        </a:buClr>
                        <a:buSzPct val="130000"/>
                        <a:buFont typeface="Georgia" panose="02040502050405020303" pitchFamily="18" charset="0"/>
                        <a:defRPr sz="1600">
                          <a:solidFill>
                            <a:srgbClr val="404040"/>
                          </a:solidFill>
                          <a:latin typeface="Trebuchet MS" panose="020B0603020202020204" pitchFamily="34" charset="0"/>
                        </a:defRPr>
                      </a:lvl3pPr>
                      <a:lvl4pPr marL="1600200" indent="-228600">
                        <a:spcBef>
                          <a:spcPct val="20000"/>
                        </a:spcBef>
                        <a:spcAft>
                          <a:spcPts val="300"/>
                        </a:spcAft>
                        <a:buClr>
                          <a:srgbClr val="C3260C"/>
                        </a:buClr>
                        <a:buSzPct val="130000"/>
                        <a:buFont typeface="Georgia" panose="02040502050405020303" pitchFamily="18" charset="0"/>
                        <a:defRPr sz="1400">
                          <a:solidFill>
                            <a:srgbClr val="404040"/>
                          </a:solidFill>
                          <a:latin typeface="Trebuchet MS" panose="020B0603020202020204" pitchFamily="34" charset="0"/>
                        </a:defRPr>
                      </a:lvl4pPr>
                      <a:lvl5pPr marL="2057400" indent="-228600">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5pPr>
                      <a:lvl6pPr marL="25146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6pPr>
                      <a:lvl7pPr marL="29718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7pPr>
                      <a:lvl8pPr marL="34290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8pPr>
                      <a:lvl9pPr marL="3886200" indent="-228600" fontAlgn="base">
                        <a:spcBef>
                          <a:spcPct val="20000"/>
                        </a:spcBef>
                        <a:spcAft>
                          <a:spcPts val="300"/>
                        </a:spcAft>
                        <a:buClr>
                          <a:srgbClr val="C3260C"/>
                        </a:buClr>
                        <a:buSzPct val="130000"/>
                        <a:buFont typeface="Georgia" panose="02040502050405020303" pitchFamily="18" charset="0"/>
                        <a:defRPr sz="1200">
                          <a:solidFill>
                            <a:srgbClr val="404040"/>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smtClean="0">
                          <a:ln>
                            <a:noFill/>
                          </a:ln>
                          <a:effectLst/>
                          <a:latin typeface="微软雅黑" panose="020B0503020204020204" pitchFamily="34" charset="-122"/>
                          <a:ea typeface="微软雅黑" panose="020B0503020204020204" pitchFamily="34" charset="-122"/>
                        </a:rPr>
                        <a:t>O(</a:t>
                      </a:r>
                      <a:r>
                        <a:rPr kumimoji="0" lang="en-US" altLang="zh-CN" sz="1800" u="none" strike="noStrike" cap="none" normalizeH="0" baseline="0" dirty="0" err="1" smtClean="0">
                          <a:ln>
                            <a:noFill/>
                          </a:ln>
                          <a:effectLst/>
                          <a:latin typeface="微软雅黑" panose="020B0503020204020204" pitchFamily="34" charset="-122"/>
                          <a:ea typeface="微软雅黑" panose="020B0503020204020204" pitchFamily="34" charset="-122"/>
                        </a:rPr>
                        <a:t>logn</a:t>
                      </a:r>
                      <a:r>
                        <a:rPr kumimoji="0" lang="en-US" altLang="zh-CN" sz="1800" u="none" strike="noStrike" cap="none" normalizeH="0" baseline="0" dirty="0" smtClean="0">
                          <a:ln>
                            <a:noFill/>
                          </a:ln>
                          <a:effectLst/>
                          <a:latin typeface="微软雅黑" panose="020B0503020204020204" pitchFamily="34" charset="-122"/>
                          <a:ea typeface="微软雅黑" panose="020B0503020204020204" pitchFamily="34" charset="-122"/>
                        </a:rPr>
                        <a:t>)</a:t>
                      </a:r>
                      <a:endPar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tc>
                <a:extLst>
                  <a:ext uri="{0D108BD9-81ED-4DB2-BD59-A6C34878D82A}">
                    <a16:rowId xmlns:a16="http://schemas.microsoft.com/office/drawing/2014/main" val="3351803893"/>
                  </a:ext>
                </a:extLst>
              </a:tr>
            </a:tbl>
          </a:graphicData>
        </a:graphic>
      </p:graphicFrame>
      <p:sp>
        <p:nvSpPr>
          <p:cNvPr id="7" name="内容占位符 5"/>
          <p:cNvSpPr txBox="1">
            <a:spLocks/>
          </p:cNvSpPr>
          <p:nvPr/>
        </p:nvSpPr>
        <p:spPr>
          <a:xfrm>
            <a:off x="7522777" y="954247"/>
            <a:ext cx="4016375" cy="2429959"/>
          </a:xfrm>
          <a:prstGeom prst="rect">
            <a:avLst/>
          </a:prstGeom>
        </p:spPr>
        <p:txBody>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solidFill>
                  <a:srgbClr val="646464"/>
                </a:solidFill>
                <a:latin typeface="微软雅黑" panose="020B0503020204020204" pitchFamily="34" charset="-122"/>
                <a:ea typeface="微软雅黑" panose="020B0503020204020204" pitchFamily="34" charset="-122"/>
              </a:rPr>
              <a:t>直接把原数组处理成前缀和</a:t>
            </a:r>
            <a:endParaRPr lang="en-US" altLang="zh-CN" sz="2400" dirty="0" smtClean="0">
              <a:solidFill>
                <a:srgbClr val="646464"/>
              </a:solidFill>
              <a:latin typeface="微软雅黑" panose="020B0503020204020204" pitchFamily="34" charset="-122"/>
              <a:ea typeface="微软雅黑" panose="020B0503020204020204" pitchFamily="34" charset="-122"/>
            </a:endParaRPr>
          </a:p>
          <a:p>
            <a:r>
              <a:rPr lang="en-US" altLang="zh-CN" sz="2400" dirty="0" smtClean="0">
                <a:solidFill>
                  <a:srgbClr val="646464"/>
                </a:solidFill>
                <a:latin typeface="微软雅黑" panose="020B0503020204020204" pitchFamily="34" charset="-122"/>
                <a:ea typeface="微软雅黑" panose="020B0503020204020204" pitchFamily="34" charset="-122"/>
              </a:rPr>
              <a:t>For </a:t>
            </a:r>
            <a:r>
              <a:rPr lang="en-US" altLang="zh-CN" sz="2400" dirty="0" err="1" smtClean="0">
                <a:solidFill>
                  <a:srgbClr val="646464"/>
                </a:solidFill>
                <a:latin typeface="微软雅黑" panose="020B0503020204020204" pitchFamily="34" charset="-122"/>
                <a:ea typeface="微软雅黑" panose="020B0503020204020204" pitchFamily="34" charset="-122"/>
              </a:rPr>
              <a:t>i</a:t>
            </a:r>
            <a:r>
              <a:rPr lang="en-US" altLang="zh-CN" sz="2400" dirty="0" smtClean="0">
                <a:solidFill>
                  <a:srgbClr val="646464"/>
                </a:solidFill>
                <a:latin typeface="微软雅黑" panose="020B0503020204020204" pitchFamily="34" charset="-122"/>
                <a:ea typeface="微软雅黑" panose="020B0503020204020204" pitchFamily="34" charset="-122"/>
              </a:rPr>
              <a:t>=2 to n do</a:t>
            </a:r>
          </a:p>
          <a:p>
            <a:pPr lvl="1"/>
            <a:r>
              <a:rPr lang="en-US" altLang="zh-CN" sz="2000" dirty="0" smtClean="0">
                <a:solidFill>
                  <a:srgbClr val="646464"/>
                </a:solidFill>
                <a:latin typeface="微软雅黑" panose="020B0503020204020204" pitchFamily="34" charset="-122"/>
                <a:ea typeface="微软雅黑" panose="020B0503020204020204" pitchFamily="34" charset="-122"/>
              </a:rPr>
              <a:t>A[</a:t>
            </a:r>
            <a:r>
              <a:rPr lang="en-US" altLang="zh-CN" sz="2000" dirty="0" err="1" smtClean="0">
                <a:solidFill>
                  <a:srgbClr val="646464"/>
                </a:solidFill>
                <a:latin typeface="微软雅黑" panose="020B0503020204020204" pitchFamily="34" charset="-122"/>
                <a:ea typeface="微软雅黑" panose="020B0503020204020204" pitchFamily="34" charset="-122"/>
              </a:rPr>
              <a:t>i</a:t>
            </a:r>
            <a:r>
              <a:rPr lang="en-US" altLang="zh-CN" sz="2000" dirty="0" smtClean="0">
                <a:solidFill>
                  <a:srgbClr val="646464"/>
                </a:solidFill>
                <a:latin typeface="微软雅黑" panose="020B0503020204020204" pitchFamily="34" charset="-122"/>
                <a:ea typeface="微软雅黑" panose="020B0503020204020204" pitchFamily="34" charset="-122"/>
              </a:rPr>
              <a:t>] += A[i-1]</a:t>
            </a:r>
          </a:p>
          <a:p>
            <a:r>
              <a:rPr lang="en-US" altLang="zh-CN" sz="2400" dirty="0" err="1" smtClean="0">
                <a:solidFill>
                  <a:srgbClr val="646464"/>
                </a:solidFill>
                <a:latin typeface="微软雅黑" panose="020B0503020204020204" pitchFamily="34" charset="-122"/>
                <a:ea typeface="微软雅黑" panose="020B0503020204020204" pitchFamily="34" charset="-122"/>
              </a:rPr>
              <a:t>Ans</a:t>
            </a:r>
            <a:r>
              <a:rPr lang="en-US" altLang="zh-CN" sz="2400" dirty="0" smtClean="0">
                <a:solidFill>
                  <a:srgbClr val="646464"/>
                </a:solidFill>
                <a:latin typeface="微软雅黑" panose="020B0503020204020204" pitchFamily="34" charset="-122"/>
                <a:ea typeface="微软雅黑" panose="020B0503020204020204" pitchFamily="34" charset="-122"/>
              </a:rPr>
              <a:t>(</a:t>
            </a:r>
            <a:r>
              <a:rPr lang="en-US" altLang="zh-CN" sz="2400" dirty="0" err="1" smtClean="0">
                <a:solidFill>
                  <a:srgbClr val="646464"/>
                </a:solidFill>
                <a:latin typeface="微软雅黑" panose="020B0503020204020204" pitchFamily="34" charset="-122"/>
                <a:ea typeface="微软雅黑" panose="020B0503020204020204" pitchFamily="34" charset="-122"/>
              </a:rPr>
              <a:t>a,b</a:t>
            </a:r>
            <a:r>
              <a:rPr lang="en-US" altLang="zh-CN" sz="2400" dirty="0" smtClean="0">
                <a:solidFill>
                  <a:srgbClr val="646464"/>
                </a:solidFill>
                <a:latin typeface="微软雅黑" panose="020B0503020204020204" pitchFamily="34" charset="-122"/>
                <a:ea typeface="微软雅黑" panose="020B0503020204020204" pitchFamily="34" charset="-122"/>
              </a:rPr>
              <a:t>) = A[a] - A[b-1]</a:t>
            </a:r>
          </a:p>
        </p:txBody>
      </p:sp>
      <p:sp>
        <p:nvSpPr>
          <p:cNvPr id="2" name="文本框 1"/>
          <p:cNvSpPr txBox="1"/>
          <p:nvPr/>
        </p:nvSpPr>
        <p:spPr>
          <a:xfrm>
            <a:off x="2007972" y="4287795"/>
            <a:ext cx="10484709" cy="830997"/>
          </a:xfrm>
          <a:prstGeom prst="rect">
            <a:avLst/>
          </a:prstGeom>
          <a:noFill/>
        </p:spPr>
        <p:txBody>
          <a:bodyPr wrap="square" rtlCol="0">
            <a:spAutoFit/>
          </a:bodyPr>
          <a:lstStyle/>
          <a:p>
            <a:r>
              <a:rPr lang="zh-CN" altLang="en-US" sz="4800" dirty="0" smtClean="0">
                <a:latin typeface="微软雅黑" panose="020B0503020204020204" pitchFamily="34" charset="-122"/>
                <a:ea typeface="微软雅黑" panose="020B0503020204020204" pitchFamily="34" charset="-122"/>
              </a:rPr>
              <a:t>线段树沟通了</a:t>
            </a:r>
            <a:r>
              <a:rPr lang="zh-CN" altLang="en-US" sz="4800" dirty="0" smtClean="0">
                <a:solidFill>
                  <a:srgbClr val="FF6D6D"/>
                </a:solidFill>
                <a:latin typeface="微软雅黑" panose="020B0503020204020204" pitchFamily="34" charset="-122"/>
                <a:ea typeface="微软雅黑" panose="020B0503020204020204" pitchFamily="34" charset="-122"/>
              </a:rPr>
              <a:t>原数组</a:t>
            </a:r>
            <a:r>
              <a:rPr lang="zh-CN" altLang="en-US" sz="4800" dirty="0" smtClean="0">
                <a:latin typeface="微软雅黑" panose="020B0503020204020204" pitchFamily="34" charset="-122"/>
                <a:ea typeface="微软雅黑" panose="020B0503020204020204" pitchFamily="34" charset="-122"/>
              </a:rPr>
              <a:t>和</a:t>
            </a:r>
            <a:r>
              <a:rPr lang="zh-CN" altLang="en-US" sz="4800" dirty="0" smtClean="0">
                <a:solidFill>
                  <a:srgbClr val="FF6D6D"/>
                </a:solidFill>
                <a:latin typeface="微软雅黑" panose="020B0503020204020204" pitchFamily="34" charset="-122"/>
                <a:ea typeface="微软雅黑" panose="020B0503020204020204" pitchFamily="34" charset="-122"/>
              </a:rPr>
              <a:t>前缀和</a:t>
            </a:r>
            <a:r>
              <a:rPr lang="zh-CN" altLang="en-US" sz="4800" dirty="0" smtClean="0">
                <a:latin typeface="微软雅黑" panose="020B0503020204020204" pitchFamily="34" charset="-122"/>
                <a:ea typeface="微软雅黑" panose="020B0503020204020204" pitchFamily="34" charset="-122"/>
              </a:rPr>
              <a:t>！</a:t>
            </a:r>
            <a:endParaRPr lang="zh-CN" altLang="en-US" sz="4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287795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a:xfrm>
            <a:off x="9060874" y="2432867"/>
            <a:ext cx="3131126" cy="1191491"/>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Rectangle 84"/>
          <p:cNvSpPr/>
          <p:nvPr/>
        </p:nvSpPr>
        <p:spPr>
          <a:xfrm>
            <a:off x="0" y="2432867"/>
            <a:ext cx="3131127" cy="1191491"/>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p:nvSpPr>
        <p:spPr>
          <a:xfrm>
            <a:off x="777034" y="1016819"/>
            <a:ext cx="1206292" cy="338554"/>
          </a:xfrm>
          <a:prstGeom prst="rect">
            <a:avLst/>
          </a:prstGeom>
        </p:spPr>
        <p:txBody>
          <a:bodyPr wrap="none">
            <a:spAutoFit/>
          </a:bodyPr>
          <a:lstStyle/>
          <a:p>
            <a:r>
              <a:rPr lang="en-US" sz="1600" dirty="0" smtClean="0">
                <a:solidFill>
                  <a:srgbClr val="646464"/>
                </a:solidFill>
                <a:latin typeface="Raleway" panose="020B0003030101060003" pitchFamily="34" charset="0"/>
              </a:rPr>
              <a:t>Segment tree</a:t>
            </a:r>
            <a:endParaRPr lang="id-ID" sz="1600" dirty="0">
              <a:solidFill>
                <a:srgbClr val="646464"/>
              </a:solidFill>
              <a:latin typeface="Raleway" panose="020B0003030101060003" pitchFamily="34" charset="0"/>
            </a:endParaRPr>
          </a:p>
        </p:txBody>
      </p:sp>
      <p:sp>
        <p:nvSpPr>
          <p:cNvPr id="3" name="TextBox 2"/>
          <p:cNvSpPr txBox="1"/>
          <p:nvPr/>
        </p:nvSpPr>
        <p:spPr>
          <a:xfrm>
            <a:off x="777034" y="500139"/>
            <a:ext cx="1415772"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线段树</a:t>
            </a:r>
            <a:endParaRPr lang="id-ID" sz="3200" dirty="0">
              <a:solidFill>
                <a:srgbClr val="4B4B4B"/>
              </a:solidFill>
              <a:latin typeface="微软雅黑" panose="020B0503020204020204" pitchFamily="34" charset="-122"/>
              <a:ea typeface="微软雅黑" panose="020B0503020204020204" pitchFamily="34" charset="-122"/>
            </a:endParaRPr>
          </a:p>
        </p:txBody>
      </p:sp>
      <p:grpSp>
        <p:nvGrpSpPr>
          <p:cNvPr id="43" name="Group 42"/>
          <p:cNvGrpSpPr/>
          <p:nvPr/>
        </p:nvGrpSpPr>
        <p:grpSpPr>
          <a:xfrm>
            <a:off x="3265274" y="5002108"/>
            <a:ext cx="543859" cy="47453"/>
            <a:chOff x="5800526" y="4057907"/>
            <a:chExt cx="773681" cy="67506"/>
          </a:xfrm>
        </p:grpSpPr>
        <p:sp>
          <p:nvSpPr>
            <p:cNvPr id="44" name="Oval 43"/>
            <p:cNvSpPr/>
            <p:nvPr userDrawn="1"/>
          </p:nvSpPr>
          <p:spPr>
            <a:xfrm>
              <a:off x="5800526" y="4057907"/>
              <a:ext cx="67506" cy="67506"/>
            </a:xfrm>
            <a:prstGeom prst="ellipse">
              <a:avLst/>
            </a:prstGeom>
            <a:solidFill>
              <a:srgbClr val="FF434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Oval 44"/>
            <p:cNvSpPr/>
            <p:nvPr userDrawn="1"/>
          </p:nvSpPr>
          <p:spPr>
            <a:xfrm>
              <a:off x="5879481" y="4057907"/>
              <a:ext cx="67506" cy="67506"/>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Oval 45"/>
            <p:cNvSpPr/>
            <p:nvPr userDrawn="1"/>
          </p:nvSpPr>
          <p:spPr>
            <a:xfrm>
              <a:off x="5958437" y="4057907"/>
              <a:ext cx="67506" cy="67506"/>
            </a:xfrm>
            <a:prstGeom prst="ellipse">
              <a:avLst/>
            </a:prstGeom>
            <a:solidFill>
              <a:srgbClr val="FF434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Oval 46"/>
            <p:cNvSpPr/>
            <p:nvPr userDrawn="1"/>
          </p:nvSpPr>
          <p:spPr>
            <a:xfrm>
              <a:off x="6037392" y="4057907"/>
              <a:ext cx="67506" cy="67506"/>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Oval 47"/>
            <p:cNvSpPr/>
            <p:nvPr userDrawn="1"/>
          </p:nvSpPr>
          <p:spPr>
            <a:xfrm>
              <a:off x="6116347" y="4057907"/>
              <a:ext cx="67506" cy="67506"/>
            </a:xfrm>
            <a:prstGeom prst="ellipse">
              <a:avLst/>
            </a:prstGeom>
            <a:solidFill>
              <a:srgbClr val="FF434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Oval 48"/>
            <p:cNvSpPr/>
            <p:nvPr/>
          </p:nvSpPr>
          <p:spPr>
            <a:xfrm>
              <a:off x="6190880" y="4057907"/>
              <a:ext cx="67506" cy="67506"/>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Oval 49"/>
            <p:cNvSpPr/>
            <p:nvPr/>
          </p:nvSpPr>
          <p:spPr>
            <a:xfrm>
              <a:off x="6269835" y="4057907"/>
              <a:ext cx="67506" cy="67506"/>
            </a:xfrm>
            <a:prstGeom prst="ellipse">
              <a:avLst/>
            </a:prstGeom>
            <a:solidFill>
              <a:srgbClr val="FF43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Oval 50"/>
            <p:cNvSpPr/>
            <p:nvPr/>
          </p:nvSpPr>
          <p:spPr>
            <a:xfrm>
              <a:off x="6348791" y="4057907"/>
              <a:ext cx="67506" cy="67506"/>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Oval 51"/>
            <p:cNvSpPr/>
            <p:nvPr/>
          </p:nvSpPr>
          <p:spPr>
            <a:xfrm>
              <a:off x="6427746" y="4057907"/>
              <a:ext cx="67506" cy="67506"/>
            </a:xfrm>
            <a:prstGeom prst="ellipse">
              <a:avLst/>
            </a:prstGeom>
            <a:solidFill>
              <a:srgbClr val="FF434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Oval 52"/>
            <p:cNvSpPr/>
            <p:nvPr/>
          </p:nvSpPr>
          <p:spPr>
            <a:xfrm>
              <a:off x="6506701" y="4057907"/>
              <a:ext cx="67506" cy="67506"/>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 name="Oval 3"/>
          <p:cNvSpPr/>
          <p:nvPr/>
        </p:nvSpPr>
        <p:spPr>
          <a:xfrm>
            <a:off x="2110509" y="1601594"/>
            <a:ext cx="2854037" cy="2854037"/>
          </a:xfrm>
          <a:prstGeom prst="ellipse">
            <a:avLst/>
          </a:prstGeom>
          <a:solidFill>
            <a:srgbClr val="FF6D6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Oval 4"/>
          <p:cNvSpPr/>
          <p:nvPr/>
        </p:nvSpPr>
        <p:spPr>
          <a:xfrm>
            <a:off x="4668982" y="1601594"/>
            <a:ext cx="2854037" cy="2854037"/>
          </a:xfrm>
          <a:prstGeom prst="ellipse">
            <a:avLst/>
          </a:prstGeom>
          <a:solidFill>
            <a:srgbClr val="BFBFB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6"/>
          <p:cNvSpPr/>
          <p:nvPr/>
        </p:nvSpPr>
        <p:spPr>
          <a:xfrm>
            <a:off x="7227455" y="1601594"/>
            <a:ext cx="2854037" cy="2854037"/>
          </a:xfrm>
          <a:prstGeom prst="ellipse">
            <a:avLst/>
          </a:prstGeom>
          <a:solidFill>
            <a:srgbClr val="FF6D6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5" name="Group 24"/>
          <p:cNvGrpSpPr/>
          <p:nvPr/>
        </p:nvGrpSpPr>
        <p:grpSpPr>
          <a:xfrm>
            <a:off x="5525726" y="2458338"/>
            <a:ext cx="1140547" cy="1140547"/>
            <a:chOff x="6111586" y="318800"/>
            <a:chExt cx="490538" cy="490538"/>
          </a:xfrm>
          <a:solidFill>
            <a:schemeClr val="bg1"/>
          </a:solidFill>
        </p:grpSpPr>
        <p:sp>
          <p:nvSpPr>
            <p:cNvPr id="12"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 name="Freeform 6"/>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 name="Freeform 7"/>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 name="Freeform 8"/>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 name="Freeform 9"/>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 name="Freeform 10"/>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 name="Freeform 11"/>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9" name="Freeform 12"/>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0" name="Freeform 13"/>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1" name="Freeform 14"/>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2" name="Freeform 15"/>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3" name="Freeform 16"/>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4"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36" name="Freeform 26"/>
          <p:cNvSpPr>
            <a:spLocks noEditPoints="1"/>
          </p:cNvSpPr>
          <p:nvPr/>
        </p:nvSpPr>
        <p:spPr bwMode="auto">
          <a:xfrm>
            <a:off x="8084199" y="2369021"/>
            <a:ext cx="1297709" cy="124904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vert="horz" wrap="square" lIns="91440" tIns="45720" rIns="91440" bIns="45720" numCol="1" anchor="t" anchorCtr="0" compatLnSpc="1"/>
          <a:lstStyle/>
          <a:p>
            <a:endParaRPr lang="id-ID"/>
          </a:p>
        </p:txBody>
      </p:sp>
      <p:grpSp>
        <p:nvGrpSpPr>
          <p:cNvPr id="83" name="Group 82"/>
          <p:cNvGrpSpPr/>
          <p:nvPr/>
        </p:nvGrpSpPr>
        <p:grpSpPr>
          <a:xfrm>
            <a:off x="3028734" y="2448929"/>
            <a:ext cx="1017588" cy="1158875"/>
            <a:chOff x="812800" y="2719388"/>
            <a:chExt cx="1017588" cy="1158875"/>
          </a:xfrm>
          <a:solidFill>
            <a:schemeClr val="bg1"/>
          </a:solidFill>
        </p:grpSpPr>
        <p:sp>
          <p:nvSpPr>
            <p:cNvPr id="79" name="Freeform 35"/>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0" name="Oval 36"/>
            <p:cNvSpPr>
              <a:spLocks noChangeArrowheads="1"/>
            </p:cNvSpPr>
            <p:nvPr/>
          </p:nvSpPr>
          <p:spPr bwMode="auto">
            <a:xfrm>
              <a:off x="1612900" y="3624263"/>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1" name="Oval 37"/>
            <p:cNvSpPr>
              <a:spLocks noChangeArrowheads="1"/>
            </p:cNvSpPr>
            <p:nvPr/>
          </p:nvSpPr>
          <p:spPr bwMode="auto">
            <a:xfrm>
              <a:off x="1612900" y="3406776"/>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2" name="Oval 38"/>
            <p:cNvSpPr>
              <a:spLocks noChangeArrowheads="1"/>
            </p:cNvSpPr>
            <p:nvPr/>
          </p:nvSpPr>
          <p:spPr bwMode="auto">
            <a:xfrm>
              <a:off x="1612900" y="3190876"/>
              <a:ext cx="71438" cy="71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89" name="TextBox 88"/>
          <p:cNvSpPr txBox="1"/>
          <p:nvPr/>
        </p:nvSpPr>
        <p:spPr>
          <a:xfrm>
            <a:off x="3239687" y="4600093"/>
            <a:ext cx="595035" cy="338554"/>
          </a:xfrm>
          <a:prstGeom prst="rect">
            <a:avLst/>
          </a:prstGeom>
          <a:noFill/>
        </p:spPr>
        <p:txBody>
          <a:bodyPr wrap="none" rtlCol="0">
            <a:spAutoFit/>
          </a:bodyPr>
          <a:lstStyle/>
          <a:p>
            <a:pPr algn="ctr"/>
            <a:r>
              <a:rPr lang="zh-CN" altLang="en-US" sz="1600" dirty="0" smtClean="0">
                <a:solidFill>
                  <a:srgbClr val="4B4B4B"/>
                </a:solidFill>
                <a:latin typeface="微软雅黑" panose="020B0503020204020204" pitchFamily="34" charset="-122"/>
                <a:ea typeface="微软雅黑" panose="020B0503020204020204" pitchFamily="34" charset="-122"/>
              </a:rPr>
              <a:t>定义</a:t>
            </a:r>
            <a:endParaRPr lang="id-ID" sz="1600" dirty="0">
              <a:solidFill>
                <a:srgbClr val="4B4B4B"/>
              </a:solidFill>
              <a:latin typeface="微软雅黑" panose="020B0503020204020204" pitchFamily="34" charset="-122"/>
              <a:ea typeface="微软雅黑" panose="020B0503020204020204" pitchFamily="34" charset="-122"/>
            </a:endParaRPr>
          </a:p>
        </p:txBody>
      </p:sp>
      <p:grpSp>
        <p:nvGrpSpPr>
          <p:cNvPr id="91" name="Group 90"/>
          <p:cNvGrpSpPr/>
          <p:nvPr/>
        </p:nvGrpSpPr>
        <p:grpSpPr>
          <a:xfrm>
            <a:off x="5859138" y="5002108"/>
            <a:ext cx="543859" cy="47453"/>
            <a:chOff x="5800526" y="4057907"/>
            <a:chExt cx="773681" cy="67506"/>
          </a:xfrm>
        </p:grpSpPr>
        <p:sp>
          <p:nvSpPr>
            <p:cNvPr id="92" name="Oval 91"/>
            <p:cNvSpPr/>
            <p:nvPr userDrawn="1"/>
          </p:nvSpPr>
          <p:spPr>
            <a:xfrm>
              <a:off x="5800526" y="4057907"/>
              <a:ext cx="67506" cy="67506"/>
            </a:xfrm>
            <a:prstGeom prst="ellipse">
              <a:avLst/>
            </a:prstGeom>
            <a:solidFill>
              <a:srgbClr val="FF434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3" name="Oval 92"/>
            <p:cNvSpPr/>
            <p:nvPr userDrawn="1"/>
          </p:nvSpPr>
          <p:spPr>
            <a:xfrm>
              <a:off x="5879481" y="4057907"/>
              <a:ext cx="67506" cy="67506"/>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4" name="Oval 93"/>
            <p:cNvSpPr/>
            <p:nvPr userDrawn="1"/>
          </p:nvSpPr>
          <p:spPr>
            <a:xfrm>
              <a:off x="5958437" y="4057907"/>
              <a:ext cx="67506" cy="67506"/>
            </a:xfrm>
            <a:prstGeom prst="ellipse">
              <a:avLst/>
            </a:prstGeom>
            <a:solidFill>
              <a:srgbClr val="FF434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5" name="Oval 94"/>
            <p:cNvSpPr/>
            <p:nvPr userDrawn="1"/>
          </p:nvSpPr>
          <p:spPr>
            <a:xfrm>
              <a:off x="6037392" y="4057907"/>
              <a:ext cx="67506" cy="67506"/>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6" name="Oval 95"/>
            <p:cNvSpPr/>
            <p:nvPr userDrawn="1"/>
          </p:nvSpPr>
          <p:spPr>
            <a:xfrm>
              <a:off x="6116347" y="4057907"/>
              <a:ext cx="67506" cy="67506"/>
            </a:xfrm>
            <a:prstGeom prst="ellipse">
              <a:avLst/>
            </a:prstGeom>
            <a:solidFill>
              <a:srgbClr val="FF434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7" name="Oval 96"/>
            <p:cNvSpPr/>
            <p:nvPr/>
          </p:nvSpPr>
          <p:spPr>
            <a:xfrm>
              <a:off x="6190880" y="4057907"/>
              <a:ext cx="67506" cy="67506"/>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8" name="Oval 97"/>
            <p:cNvSpPr/>
            <p:nvPr/>
          </p:nvSpPr>
          <p:spPr>
            <a:xfrm>
              <a:off x="6269835" y="4057907"/>
              <a:ext cx="67506" cy="67506"/>
            </a:xfrm>
            <a:prstGeom prst="ellipse">
              <a:avLst/>
            </a:prstGeom>
            <a:solidFill>
              <a:srgbClr val="FF43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9" name="Oval 98"/>
            <p:cNvSpPr/>
            <p:nvPr/>
          </p:nvSpPr>
          <p:spPr>
            <a:xfrm>
              <a:off x="6348791" y="4057907"/>
              <a:ext cx="67506" cy="67506"/>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0" name="Oval 99"/>
            <p:cNvSpPr/>
            <p:nvPr/>
          </p:nvSpPr>
          <p:spPr>
            <a:xfrm>
              <a:off x="6427746" y="4057907"/>
              <a:ext cx="67506" cy="67506"/>
            </a:xfrm>
            <a:prstGeom prst="ellipse">
              <a:avLst/>
            </a:prstGeom>
            <a:solidFill>
              <a:srgbClr val="FF434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Oval 100"/>
            <p:cNvSpPr/>
            <p:nvPr/>
          </p:nvSpPr>
          <p:spPr>
            <a:xfrm>
              <a:off x="6506701" y="4057907"/>
              <a:ext cx="67506" cy="67506"/>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02" name="TextBox 101"/>
          <p:cNvSpPr txBox="1"/>
          <p:nvPr/>
        </p:nvSpPr>
        <p:spPr>
          <a:xfrm>
            <a:off x="5833552" y="4600093"/>
            <a:ext cx="595035" cy="338554"/>
          </a:xfrm>
          <a:prstGeom prst="rect">
            <a:avLst/>
          </a:prstGeom>
          <a:noFill/>
        </p:spPr>
        <p:txBody>
          <a:bodyPr wrap="none" rtlCol="0">
            <a:spAutoFit/>
          </a:bodyPr>
          <a:lstStyle/>
          <a:p>
            <a:pPr algn="ctr"/>
            <a:r>
              <a:rPr lang="zh-CN" altLang="en-US" sz="1600" dirty="0" smtClean="0">
                <a:solidFill>
                  <a:srgbClr val="4B4B4B"/>
                </a:solidFill>
                <a:latin typeface="微软雅黑" panose="020B0503020204020204" pitchFamily="34" charset="-122"/>
                <a:ea typeface="微软雅黑" panose="020B0503020204020204" pitchFamily="34" charset="-122"/>
              </a:rPr>
              <a:t>性质</a:t>
            </a:r>
            <a:endParaRPr lang="id-ID" sz="1600" dirty="0">
              <a:solidFill>
                <a:srgbClr val="4B4B4B"/>
              </a:solidFill>
              <a:latin typeface="微软雅黑" panose="020B0503020204020204" pitchFamily="34" charset="-122"/>
              <a:ea typeface="微软雅黑" panose="020B0503020204020204" pitchFamily="34" charset="-122"/>
            </a:endParaRPr>
          </a:p>
        </p:txBody>
      </p:sp>
      <p:grpSp>
        <p:nvGrpSpPr>
          <p:cNvPr id="103" name="Group 102"/>
          <p:cNvGrpSpPr/>
          <p:nvPr/>
        </p:nvGrpSpPr>
        <p:grpSpPr>
          <a:xfrm>
            <a:off x="8453002" y="5002108"/>
            <a:ext cx="543859" cy="47453"/>
            <a:chOff x="5800526" y="4057907"/>
            <a:chExt cx="773681" cy="67506"/>
          </a:xfrm>
        </p:grpSpPr>
        <p:sp>
          <p:nvSpPr>
            <p:cNvPr id="104" name="Oval 103"/>
            <p:cNvSpPr/>
            <p:nvPr userDrawn="1"/>
          </p:nvSpPr>
          <p:spPr>
            <a:xfrm>
              <a:off x="5800526" y="4057907"/>
              <a:ext cx="67506" cy="67506"/>
            </a:xfrm>
            <a:prstGeom prst="ellipse">
              <a:avLst/>
            </a:prstGeom>
            <a:solidFill>
              <a:srgbClr val="FF434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5" name="Oval 104"/>
            <p:cNvSpPr/>
            <p:nvPr userDrawn="1"/>
          </p:nvSpPr>
          <p:spPr>
            <a:xfrm>
              <a:off x="5879481" y="4057907"/>
              <a:ext cx="67506" cy="67506"/>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6" name="Oval 105"/>
            <p:cNvSpPr/>
            <p:nvPr userDrawn="1"/>
          </p:nvSpPr>
          <p:spPr>
            <a:xfrm>
              <a:off x="5958437" y="4057907"/>
              <a:ext cx="67506" cy="67506"/>
            </a:xfrm>
            <a:prstGeom prst="ellipse">
              <a:avLst/>
            </a:prstGeom>
            <a:solidFill>
              <a:srgbClr val="FF434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 name="Oval 106"/>
            <p:cNvSpPr/>
            <p:nvPr userDrawn="1"/>
          </p:nvSpPr>
          <p:spPr>
            <a:xfrm>
              <a:off x="6037392" y="4057907"/>
              <a:ext cx="67506" cy="67506"/>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8" name="Oval 107"/>
            <p:cNvSpPr/>
            <p:nvPr userDrawn="1"/>
          </p:nvSpPr>
          <p:spPr>
            <a:xfrm>
              <a:off x="6116347" y="4057907"/>
              <a:ext cx="67506" cy="67506"/>
            </a:xfrm>
            <a:prstGeom prst="ellipse">
              <a:avLst/>
            </a:prstGeom>
            <a:solidFill>
              <a:srgbClr val="FF434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9" name="Oval 108"/>
            <p:cNvSpPr/>
            <p:nvPr/>
          </p:nvSpPr>
          <p:spPr>
            <a:xfrm>
              <a:off x="6190880" y="4057907"/>
              <a:ext cx="67506" cy="67506"/>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0" name="Oval 109"/>
            <p:cNvSpPr/>
            <p:nvPr/>
          </p:nvSpPr>
          <p:spPr>
            <a:xfrm>
              <a:off x="6269835" y="4057907"/>
              <a:ext cx="67506" cy="67506"/>
            </a:xfrm>
            <a:prstGeom prst="ellipse">
              <a:avLst/>
            </a:prstGeom>
            <a:solidFill>
              <a:srgbClr val="FF43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Oval 110"/>
            <p:cNvSpPr/>
            <p:nvPr/>
          </p:nvSpPr>
          <p:spPr>
            <a:xfrm>
              <a:off x="6348791" y="4057907"/>
              <a:ext cx="67506" cy="67506"/>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2" name="Oval 111"/>
            <p:cNvSpPr/>
            <p:nvPr/>
          </p:nvSpPr>
          <p:spPr>
            <a:xfrm>
              <a:off x="6427746" y="4057907"/>
              <a:ext cx="67506" cy="67506"/>
            </a:xfrm>
            <a:prstGeom prst="ellipse">
              <a:avLst/>
            </a:prstGeom>
            <a:solidFill>
              <a:srgbClr val="FF434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3" name="Oval 112"/>
            <p:cNvSpPr/>
            <p:nvPr/>
          </p:nvSpPr>
          <p:spPr>
            <a:xfrm>
              <a:off x="6506701" y="4057907"/>
              <a:ext cx="67506" cy="67506"/>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14" name="TextBox 113"/>
          <p:cNvSpPr txBox="1"/>
          <p:nvPr/>
        </p:nvSpPr>
        <p:spPr>
          <a:xfrm>
            <a:off x="8222232" y="4600093"/>
            <a:ext cx="1005403" cy="338554"/>
          </a:xfrm>
          <a:prstGeom prst="rect">
            <a:avLst/>
          </a:prstGeom>
          <a:noFill/>
        </p:spPr>
        <p:txBody>
          <a:bodyPr wrap="none" rtlCol="0">
            <a:spAutoFit/>
          </a:bodyPr>
          <a:lstStyle/>
          <a:p>
            <a:pPr algn="ctr"/>
            <a:r>
              <a:rPr lang="zh-CN" altLang="en-US" sz="1600" dirty="0" smtClean="0">
                <a:solidFill>
                  <a:srgbClr val="4B4B4B"/>
                </a:solidFill>
                <a:latin typeface="微软雅黑" panose="020B0503020204020204" pitchFamily="34" charset="-122"/>
                <a:ea typeface="微软雅黑" panose="020B0503020204020204" pitchFamily="34" charset="-122"/>
              </a:rPr>
              <a:t>基本操作</a:t>
            </a:r>
            <a:endParaRPr lang="id-ID" sz="1600" dirty="0">
              <a:solidFill>
                <a:srgbClr val="4B4B4B"/>
              </a:solidFill>
              <a:latin typeface="微软雅黑" panose="020B0503020204020204" pitchFamily="34" charset="-122"/>
              <a:ea typeface="微软雅黑" panose="020B0503020204020204" pitchFamily="34" charset="-122"/>
            </a:endParaRPr>
          </a:p>
        </p:txBody>
      </p:sp>
      <p:sp>
        <p:nvSpPr>
          <p:cNvPr id="115" name="TextBox 76"/>
          <p:cNvSpPr txBox="1"/>
          <p:nvPr/>
        </p:nvSpPr>
        <p:spPr>
          <a:xfrm>
            <a:off x="2657697" y="5113022"/>
            <a:ext cx="1816320" cy="261610"/>
          </a:xfrm>
          <a:prstGeom prst="rect">
            <a:avLst/>
          </a:prstGeom>
          <a:noFill/>
        </p:spPr>
        <p:txBody>
          <a:bodyPr wrap="squar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gn="ctr"/>
            <a:r>
              <a:rPr lang="zh-CN" altLang="en-US" sz="1100" dirty="0" smtClean="0">
                <a:solidFill>
                  <a:srgbClr val="646464"/>
                </a:solidFill>
                <a:latin typeface="微软雅黑" panose="020B0503020204020204" pitchFamily="34" charset="-122"/>
                <a:ea typeface="微软雅黑" panose="020B0503020204020204" pitchFamily="34" charset="-122"/>
              </a:rPr>
              <a:t>什么样的树是一颗线段树？</a:t>
            </a:r>
            <a:endParaRPr lang="en-US" sz="1100" b="1" dirty="0">
              <a:solidFill>
                <a:srgbClr val="646464"/>
              </a:solidFill>
              <a:latin typeface="微软雅黑" panose="020B0503020204020204" pitchFamily="34" charset="-122"/>
              <a:ea typeface="微软雅黑" panose="020B0503020204020204" pitchFamily="34" charset="-122"/>
            </a:endParaRPr>
          </a:p>
        </p:txBody>
      </p:sp>
      <p:sp>
        <p:nvSpPr>
          <p:cNvPr id="116" name="TextBox 76"/>
          <p:cNvSpPr txBox="1"/>
          <p:nvPr/>
        </p:nvSpPr>
        <p:spPr>
          <a:xfrm>
            <a:off x="5187839" y="5113022"/>
            <a:ext cx="1816320" cy="261610"/>
          </a:xfrm>
          <a:prstGeom prst="rect">
            <a:avLst/>
          </a:prstGeom>
          <a:noFill/>
        </p:spPr>
        <p:txBody>
          <a:bodyPr wrap="squar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gn="ctr"/>
            <a:r>
              <a:rPr lang="zh-CN" altLang="en-US" sz="1100" dirty="0" smtClean="0">
                <a:solidFill>
                  <a:srgbClr val="646464"/>
                </a:solidFill>
                <a:latin typeface="微软雅黑" panose="020B0503020204020204" pitchFamily="34" charset="-122"/>
                <a:ea typeface="微软雅黑" panose="020B0503020204020204" pitchFamily="34" charset="-122"/>
              </a:rPr>
              <a:t>线段树有哪些有用的性质？</a:t>
            </a:r>
            <a:endParaRPr lang="en-US" sz="1100" b="1" dirty="0">
              <a:solidFill>
                <a:srgbClr val="646464"/>
              </a:solidFill>
              <a:latin typeface="微软雅黑" panose="020B0503020204020204" pitchFamily="34" charset="-122"/>
              <a:ea typeface="微软雅黑" panose="020B0503020204020204" pitchFamily="34" charset="-122"/>
            </a:endParaRPr>
          </a:p>
        </p:txBody>
      </p:sp>
      <p:sp>
        <p:nvSpPr>
          <p:cNvPr id="117" name="TextBox 76"/>
          <p:cNvSpPr txBox="1"/>
          <p:nvPr/>
        </p:nvSpPr>
        <p:spPr>
          <a:xfrm>
            <a:off x="7814301" y="5113022"/>
            <a:ext cx="1816320" cy="430887"/>
          </a:xfrm>
          <a:prstGeom prst="rect">
            <a:avLst/>
          </a:prstGeom>
          <a:noFill/>
        </p:spPr>
        <p:txBody>
          <a:bodyPr wrap="squar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gn="ctr"/>
            <a:r>
              <a:rPr lang="zh-CN" altLang="en-US" sz="1100" dirty="0" smtClean="0">
                <a:solidFill>
                  <a:srgbClr val="646464"/>
                </a:solidFill>
                <a:latin typeface="微软雅黑" panose="020B0503020204020204" pitchFamily="34" charset="-122"/>
                <a:ea typeface="微软雅黑" panose="020B0503020204020204" pitchFamily="34" charset="-122"/>
              </a:rPr>
              <a:t>如何构建、更新线段树？如何获取需要的数据？</a:t>
            </a:r>
            <a:endParaRPr lang="en-US" sz="1100" b="1"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28209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wipe(left)">
                                      <p:cBhvr>
                                        <p:cTn id="15" dur="500"/>
                                        <p:tgtEl>
                                          <p:spTgt spid="85"/>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fade">
                                      <p:cBhvr>
                                        <p:cTn id="28" dur="500"/>
                                        <p:tgtEl>
                                          <p:spTgt spid="89"/>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left)">
                                      <p:cBhvr>
                                        <p:cTn id="32" dur="500"/>
                                        <p:tgtEl>
                                          <p:spTgt spid="43"/>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15"/>
                                        </p:tgtEl>
                                        <p:attrNameLst>
                                          <p:attrName>style.visibility</p:attrName>
                                        </p:attrNameLst>
                                      </p:cBhvr>
                                      <p:to>
                                        <p:strVal val="visible"/>
                                      </p:to>
                                    </p:set>
                                    <p:animEffect transition="in" filter="fade">
                                      <p:cBhvr>
                                        <p:cTn id="36" dur="500"/>
                                        <p:tgtEl>
                                          <p:spTgt spid="115"/>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par>
                          <p:cTn id="47" fill="hold">
                            <p:stCondLst>
                              <p:cond delay="4500"/>
                            </p:stCondLst>
                            <p:childTnLst>
                              <p:par>
                                <p:cTn id="48" presetID="10" presetClass="entr" presetSubtype="0" fill="hold" grpId="0" nodeType="afterEffect">
                                  <p:stCondLst>
                                    <p:cond delay="0"/>
                                  </p:stCondLst>
                                  <p:childTnLst>
                                    <p:set>
                                      <p:cBhvr>
                                        <p:cTn id="49" dur="1" fill="hold">
                                          <p:stCondLst>
                                            <p:cond delay="0"/>
                                          </p:stCondLst>
                                        </p:cTn>
                                        <p:tgtEl>
                                          <p:spTgt spid="102"/>
                                        </p:tgtEl>
                                        <p:attrNameLst>
                                          <p:attrName>style.visibility</p:attrName>
                                        </p:attrNameLst>
                                      </p:cBhvr>
                                      <p:to>
                                        <p:strVal val="visible"/>
                                      </p:to>
                                    </p:set>
                                    <p:animEffect transition="in" filter="fade">
                                      <p:cBhvr>
                                        <p:cTn id="50" dur="500"/>
                                        <p:tgtEl>
                                          <p:spTgt spid="102"/>
                                        </p:tgtEl>
                                      </p:cBhvr>
                                    </p:animEffect>
                                  </p:childTnLst>
                                </p:cTn>
                              </p:par>
                            </p:childTnLst>
                          </p:cTn>
                        </p:par>
                        <p:par>
                          <p:cTn id="51" fill="hold">
                            <p:stCondLst>
                              <p:cond delay="5000"/>
                            </p:stCondLst>
                            <p:childTnLst>
                              <p:par>
                                <p:cTn id="52" presetID="22" presetClass="entr" presetSubtype="8" fill="hold" nodeType="afterEffect">
                                  <p:stCondLst>
                                    <p:cond delay="0"/>
                                  </p:stCondLst>
                                  <p:childTnLst>
                                    <p:set>
                                      <p:cBhvr>
                                        <p:cTn id="53" dur="1" fill="hold">
                                          <p:stCondLst>
                                            <p:cond delay="0"/>
                                          </p:stCondLst>
                                        </p:cTn>
                                        <p:tgtEl>
                                          <p:spTgt spid="91"/>
                                        </p:tgtEl>
                                        <p:attrNameLst>
                                          <p:attrName>style.visibility</p:attrName>
                                        </p:attrNameLst>
                                      </p:cBhvr>
                                      <p:to>
                                        <p:strVal val="visible"/>
                                      </p:to>
                                    </p:set>
                                    <p:animEffect transition="in" filter="wipe(left)">
                                      <p:cBhvr>
                                        <p:cTn id="54" dur="500"/>
                                        <p:tgtEl>
                                          <p:spTgt spid="91"/>
                                        </p:tgtEl>
                                      </p:cBhvr>
                                    </p:animEffect>
                                  </p:childTnLst>
                                </p:cTn>
                              </p:par>
                            </p:childTnLst>
                          </p:cTn>
                        </p:par>
                        <p:par>
                          <p:cTn id="55" fill="hold">
                            <p:stCondLst>
                              <p:cond delay="5500"/>
                            </p:stCondLst>
                            <p:childTnLst>
                              <p:par>
                                <p:cTn id="56" presetID="10" presetClass="entr" presetSubtype="0" fill="hold" grpId="0" nodeType="afterEffect">
                                  <p:stCondLst>
                                    <p:cond delay="0"/>
                                  </p:stCondLst>
                                  <p:childTnLst>
                                    <p:set>
                                      <p:cBhvr>
                                        <p:cTn id="57" dur="1" fill="hold">
                                          <p:stCondLst>
                                            <p:cond delay="0"/>
                                          </p:stCondLst>
                                        </p:cTn>
                                        <p:tgtEl>
                                          <p:spTgt spid="116"/>
                                        </p:tgtEl>
                                        <p:attrNameLst>
                                          <p:attrName>style.visibility</p:attrName>
                                        </p:attrNameLst>
                                      </p:cBhvr>
                                      <p:to>
                                        <p:strVal val="visible"/>
                                      </p:to>
                                    </p:set>
                                    <p:animEffect transition="in" filter="fade">
                                      <p:cBhvr>
                                        <p:cTn id="58" dur="500"/>
                                        <p:tgtEl>
                                          <p:spTgt spid="116"/>
                                        </p:tgtEl>
                                      </p:cBhvr>
                                    </p:animEffect>
                                  </p:childTnLst>
                                </p:cTn>
                              </p:par>
                            </p:childTnLst>
                          </p:cTn>
                        </p:par>
                        <p:par>
                          <p:cTn id="59" fill="hold">
                            <p:stCondLst>
                              <p:cond delay="6000"/>
                            </p:stCondLst>
                            <p:childTnLst>
                              <p:par>
                                <p:cTn id="60" presetID="53" presetClass="entr" presetSubtype="16"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500" fill="hold"/>
                                        <p:tgtEl>
                                          <p:spTgt spid="7"/>
                                        </p:tgtEl>
                                        <p:attrNameLst>
                                          <p:attrName>ppt_w</p:attrName>
                                        </p:attrNameLst>
                                      </p:cBhvr>
                                      <p:tavLst>
                                        <p:tav tm="0">
                                          <p:val>
                                            <p:fltVal val="0"/>
                                          </p:val>
                                        </p:tav>
                                        <p:tav tm="100000">
                                          <p:val>
                                            <p:strVal val="#ppt_w"/>
                                          </p:val>
                                        </p:tav>
                                      </p:tavLst>
                                    </p:anim>
                                    <p:anim calcmode="lin" valueType="num">
                                      <p:cBhvr>
                                        <p:cTn id="63" dur="500" fill="hold"/>
                                        <p:tgtEl>
                                          <p:spTgt spid="7"/>
                                        </p:tgtEl>
                                        <p:attrNameLst>
                                          <p:attrName>ppt_h</p:attrName>
                                        </p:attrNameLst>
                                      </p:cBhvr>
                                      <p:tavLst>
                                        <p:tav tm="0">
                                          <p:val>
                                            <p:fltVal val="0"/>
                                          </p:val>
                                        </p:tav>
                                        <p:tav tm="100000">
                                          <p:val>
                                            <p:strVal val="#ppt_h"/>
                                          </p:val>
                                        </p:tav>
                                      </p:tavLst>
                                    </p:anim>
                                    <p:animEffect transition="in" filter="fade">
                                      <p:cBhvr>
                                        <p:cTn id="64" dur="500"/>
                                        <p:tgtEl>
                                          <p:spTgt spid="7"/>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87"/>
                                        </p:tgtEl>
                                        <p:attrNameLst>
                                          <p:attrName>style.visibility</p:attrName>
                                        </p:attrNameLst>
                                      </p:cBhvr>
                                      <p:to>
                                        <p:strVal val="visible"/>
                                      </p:to>
                                    </p:set>
                                    <p:animEffect transition="in" filter="wipe(left)">
                                      <p:cBhvr>
                                        <p:cTn id="71" dur="500"/>
                                        <p:tgtEl>
                                          <p:spTgt spid="87"/>
                                        </p:tgtEl>
                                      </p:cBhvr>
                                    </p:animEffect>
                                  </p:childTnLst>
                                </p:cTn>
                              </p:par>
                            </p:childTnLst>
                          </p:cTn>
                        </p:par>
                        <p:par>
                          <p:cTn id="72" fill="hold">
                            <p:stCondLst>
                              <p:cond delay="7000"/>
                            </p:stCondLst>
                            <p:childTnLst>
                              <p:par>
                                <p:cTn id="73" presetID="10" presetClass="entr" presetSubtype="0" fill="hold" grpId="0" nodeType="afterEffect">
                                  <p:stCondLst>
                                    <p:cond delay="0"/>
                                  </p:stCondLst>
                                  <p:childTnLst>
                                    <p:set>
                                      <p:cBhvr>
                                        <p:cTn id="74" dur="1" fill="hold">
                                          <p:stCondLst>
                                            <p:cond delay="0"/>
                                          </p:stCondLst>
                                        </p:cTn>
                                        <p:tgtEl>
                                          <p:spTgt spid="114"/>
                                        </p:tgtEl>
                                        <p:attrNameLst>
                                          <p:attrName>style.visibility</p:attrName>
                                        </p:attrNameLst>
                                      </p:cBhvr>
                                      <p:to>
                                        <p:strVal val="visible"/>
                                      </p:to>
                                    </p:set>
                                    <p:animEffect transition="in" filter="fade">
                                      <p:cBhvr>
                                        <p:cTn id="75" dur="500"/>
                                        <p:tgtEl>
                                          <p:spTgt spid="114"/>
                                        </p:tgtEl>
                                      </p:cBhvr>
                                    </p:animEffect>
                                  </p:childTnLst>
                                </p:cTn>
                              </p:par>
                            </p:childTnLst>
                          </p:cTn>
                        </p:par>
                        <p:par>
                          <p:cTn id="76" fill="hold">
                            <p:stCondLst>
                              <p:cond delay="7500"/>
                            </p:stCondLst>
                            <p:childTnLst>
                              <p:par>
                                <p:cTn id="77" presetID="22" presetClass="entr" presetSubtype="8" fill="hold" nodeType="after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wipe(left)">
                                      <p:cBhvr>
                                        <p:cTn id="79" dur="500"/>
                                        <p:tgtEl>
                                          <p:spTgt spid="103"/>
                                        </p:tgtEl>
                                      </p:cBhvr>
                                    </p:animEffect>
                                  </p:childTnLst>
                                </p:cTn>
                              </p:par>
                            </p:childTnLst>
                          </p:cTn>
                        </p:par>
                        <p:par>
                          <p:cTn id="80" fill="hold">
                            <p:stCondLst>
                              <p:cond delay="8000"/>
                            </p:stCondLst>
                            <p:childTnLst>
                              <p:par>
                                <p:cTn id="81" presetID="10" presetClass="entr" presetSubtype="0" fill="hold" grpId="0" nodeType="afterEffect">
                                  <p:stCondLst>
                                    <p:cond delay="0"/>
                                  </p:stCondLst>
                                  <p:childTnLst>
                                    <p:set>
                                      <p:cBhvr>
                                        <p:cTn id="82" dur="1" fill="hold">
                                          <p:stCondLst>
                                            <p:cond delay="0"/>
                                          </p:stCondLst>
                                        </p:cTn>
                                        <p:tgtEl>
                                          <p:spTgt spid="117"/>
                                        </p:tgtEl>
                                        <p:attrNameLst>
                                          <p:attrName>style.visibility</p:attrName>
                                        </p:attrNameLst>
                                      </p:cBhvr>
                                      <p:to>
                                        <p:strVal val="visible"/>
                                      </p:to>
                                    </p:set>
                                    <p:animEffect transition="in" filter="fade">
                                      <p:cBhvr>
                                        <p:cTn id="83"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5" grpId="0" animBg="1"/>
      <p:bldP spid="2" grpId="0"/>
      <p:bldP spid="3" grpId="0"/>
      <p:bldP spid="4" grpId="0" animBg="1"/>
      <p:bldP spid="5" grpId="0" animBg="1"/>
      <p:bldP spid="7" grpId="0" animBg="1"/>
      <p:bldP spid="36" grpId="0" animBg="1"/>
      <p:bldP spid="89" grpId="0"/>
      <p:bldP spid="102" grpId="0"/>
      <p:bldP spid="114" grpId="0"/>
      <p:bldP spid="115" grpId="0"/>
      <p:bldP spid="116" grpId="0"/>
      <p:bldP spid="1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7034" y="1086712"/>
            <a:ext cx="1826141" cy="338554"/>
          </a:xfrm>
          <a:prstGeom prst="rect">
            <a:avLst/>
          </a:prstGeom>
        </p:spPr>
        <p:txBody>
          <a:bodyPr wrap="none">
            <a:spAutoFit/>
          </a:bodyPr>
          <a:lstStyle/>
          <a:p>
            <a:r>
              <a:rPr lang="zh-CN" altLang="en-US" sz="1600" dirty="0" smtClean="0">
                <a:solidFill>
                  <a:srgbClr val="646464"/>
                </a:solidFill>
                <a:latin typeface="微软雅黑" panose="020B0503020204020204" pitchFamily="34" charset="-122"/>
                <a:ea typeface="微软雅黑" panose="020B0503020204020204" pitchFamily="34" charset="-122"/>
              </a:rPr>
              <a:t>为什么要离散化？</a:t>
            </a:r>
            <a:endParaRPr lang="id-ID" sz="1600" dirty="0">
              <a:solidFill>
                <a:srgbClr val="646464"/>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777034" y="500686"/>
            <a:ext cx="1415772"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离散化</a:t>
            </a:r>
            <a:endParaRPr lang="id-ID" sz="3200" dirty="0">
              <a:solidFill>
                <a:srgbClr val="4B4B4B"/>
              </a:solidFill>
              <a:latin typeface="微软雅黑" panose="020B0503020204020204" pitchFamily="34" charset="-122"/>
              <a:ea typeface="微软雅黑" panose="020B0503020204020204" pitchFamily="34" charset="-122"/>
            </a:endParaRPr>
          </a:p>
        </p:txBody>
      </p:sp>
      <p:graphicFrame>
        <p:nvGraphicFramePr>
          <p:cNvPr id="6" name="内容占位符 6"/>
          <p:cNvGraphicFramePr>
            <a:graphicFrameLocks/>
          </p:cNvGraphicFramePr>
          <p:nvPr>
            <p:extLst/>
          </p:nvPr>
        </p:nvGraphicFramePr>
        <p:xfrm>
          <a:off x="777034" y="2336449"/>
          <a:ext cx="6400800" cy="3276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2401947" y="5613145"/>
            <a:ext cx="3150973" cy="584775"/>
          </a:xfrm>
          <a:prstGeom prst="rect">
            <a:avLst/>
          </a:prstGeom>
          <a:noFill/>
        </p:spPr>
        <p:txBody>
          <a:bodyPr wrap="square" rtlCol="0">
            <a:spAutoFit/>
          </a:bodyPr>
          <a:lstStyle/>
          <a:p>
            <a:pPr algn="ctr"/>
            <a:r>
              <a:rPr lang="en-US" altLang="zh-CN" sz="3200" dirty="0" smtClean="0"/>
              <a:t>…</a:t>
            </a:r>
            <a:endParaRPr lang="zh-CN" altLang="en-US" sz="3200" dirty="0"/>
          </a:p>
        </p:txBody>
      </p:sp>
      <p:sp>
        <p:nvSpPr>
          <p:cNvPr id="3" name="文本框 2"/>
          <p:cNvSpPr txBox="1"/>
          <p:nvPr/>
        </p:nvSpPr>
        <p:spPr>
          <a:xfrm>
            <a:off x="6306521" y="2489431"/>
            <a:ext cx="4702628" cy="646331"/>
          </a:xfrm>
          <a:prstGeom prst="rect">
            <a:avLst/>
          </a:prstGeom>
          <a:noFill/>
        </p:spPr>
        <p:txBody>
          <a:bodyPr wrap="square" rtlCol="0">
            <a:spAutoFit/>
          </a:bodyPr>
          <a:lstStyle/>
          <a:p>
            <a:pPr marL="285750" indent="-285750">
              <a:buClr>
                <a:srgbClr val="FF6D6D"/>
              </a:buClr>
              <a:buFont typeface="Arial" panose="020B0604020202020204" pitchFamily="34" charset="0"/>
              <a:buChar char="•"/>
            </a:pPr>
            <a:r>
              <a:rPr lang="zh-CN" altLang="en-US" dirty="0">
                <a:solidFill>
                  <a:srgbClr val="646464"/>
                </a:solidFill>
                <a:latin typeface="微软雅黑" panose="020B0503020204020204" pitchFamily="34" charset="-122"/>
                <a:ea typeface="微软雅黑" panose="020B0503020204020204" pitchFamily="34" charset="-122"/>
              </a:rPr>
              <a:t>线段树会占用</a:t>
            </a:r>
            <a:r>
              <a:rPr lang="zh-CN" altLang="en-US" b="1" dirty="0">
                <a:solidFill>
                  <a:srgbClr val="646464"/>
                </a:solidFill>
                <a:latin typeface="微软雅黑" panose="020B0503020204020204" pitchFamily="34" charset="-122"/>
                <a:ea typeface="微软雅黑" panose="020B0503020204020204" pitchFamily="34" charset="-122"/>
              </a:rPr>
              <a:t>大量的空间</a:t>
            </a:r>
            <a:r>
              <a:rPr lang="zh-CN" altLang="en-US" dirty="0">
                <a:solidFill>
                  <a:srgbClr val="646464"/>
                </a:solidFill>
                <a:latin typeface="微软雅黑" panose="020B0503020204020204" pitchFamily="34" charset="-122"/>
                <a:ea typeface="微软雅黑" panose="020B0503020204020204" pitchFamily="34" charset="-122"/>
              </a:rPr>
              <a:t>，随之而来的是时间开销的增长。</a:t>
            </a:r>
            <a:endParaRPr lang="en-US" altLang="zh-CN" dirty="0">
              <a:solidFill>
                <a:srgbClr val="64646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306521" y="1843100"/>
            <a:ext cx="4702628" cy="646331"/>
          </a:xfrm>
          <a:prstGeom prst="rect">
            <a:avLst/>
          </a:prstGeom>
          <a:noFill/>
        </p:spPr>
        <p:txBody>
          <a:bodyPr wrap="square" rtlCol="0">
            <a:spAutoFit/>
          </a:bodyPr>
          <a:lstStyle/>
          <a:p>
            <a:pPr marL="285750" indent="-285750">
              <a:buClr>
                <a:srgbClr val="FF6D6D"/>
              </a:buClr>
              <a:buFont typeface="Arial" panose="020B0604020202020204" pitchFamily="34" charset="0"/>
              <a:buChar char="•"/>
            </a:pPr>
            <a:r>
              <a:rPr lang="zh-CN" altLang="en-US" dirty="0">
                <a:solidFill>
                  <a:srgbClr val="646464"/>
                </a:solidFill>
                <a:latin typeface="微软雅黑" panose="020B0503020204020204" pitchFamily="34" charset="-122"/>
                <a:ea typeface="微软雅黑" panose="020B0503020204020204" pitchFamily="34" charset="-122"/>
              </a:rPr>
              <a:t>如果需要更新和查询的</a:t>
            </a:r>
            <a:r>
              <a:rPr lang="zh-CN" altLang="en-US" b="1" dirty="0">
                <a:solidFill>
                  <a:srgbClr val="646464"/>
                </a:solidFill>
                <a:latin typeface="微软雅黑" panose="020B0503020204020204" pitchFamily="34" charset="-122"/>
                <a:ea typeface="微软雅黑" panose="020B0503020204020204" pitchFamily="34" charset="-122"/>
              </a:rPr>
              <a:t>区间长度很大</a:t>
            </a:r>
            <a:r>
              <a:rPr lang="zh-CN" altLang="en-US" dirty="0">
                <a:solidFill>
                  <a:srgbClr val="646464"/>
                </a:solidFill>
                <a:latin typeface="微软雅黑" panose="020B0503020204020204" pitchFamily="34" charset="-122"/>
                <a:ea typeface="微软雅黑" panose="020B0503020204020204" pitchFamily="34" charset="-122"/>
              </a:rPr>
              <a:t>会怎么样？</a:t>
            </a:r>
            <a:endParaRPr lang="en-US" altLang="zh-CN" dirty="0">
              <a:solidFill>
                <a:srgbClr val="64646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6306521" y="1196769"/>
            <a:ext cx="4702628" cy="646331"/>
          </a:xfrm>
          <a:prstGeom prst="rect">
            <a:avLst/>
          </a:prstGeom>
          <a:noFill/>
        </p:spPr>
        <p:txBody>
          <a:bodyPr wrap="square" rtlCol="0">
            <a:spAutoFit/>
          </a:bodyPr>
          <a:lstStyle/>
          <a:p>
            <a:pPr marL="285750" indent="-285750">
              <a:buClr>
                <a:srgbClr val="FF6D6D"/>
              </a:buClr>
              <a:buFont typeface="Arial" panose="020B0604020202020204" pitchFamily="34" charset="0"/>
              <a:buChar char="•"/>
            </a:pPr>
            <a:r>
              <a:rPr lang="zh-CN" altLang="en-US" dirty="0">
                <a:solidFill>
                  <a:srgbClr val="646464"/>
                </a:solidFill>
                <a:latin typeface="微软雅黑" panose="020B0503020204020204" pitchFamily="34" charset="-122"/>
                <a:ea typeface="微软雅黑" panose="020B0503020204020204" pitchFamily="34" charset="-122"/>
              </a:rPr>
              <a:t>线段树的空间复杂度为</a:t>
            </a:r>
            <a:r>
              <a:rPr lang="en-US" altLang="zh-CN" dirty="0">
                <a:solidFill>
                  <a:srgbClr val="646464"/>
                </a:solidFill>
                <a:latin typeface="微软雅黑" panose="020B0503020204020204" pitchFamily="34" charset="-122"/>
                <a:ea typeface="微软雅黑" panose="020B0503020204020204" pitchFamily="34" charset="-122"/>
              </a:rPr>
              <a:t>O(2L)</a:t>
            </a:r>
            <a:r>
              <a:rPr lang="zh-CN" altLang="en-US" dirty="0">
                <a:solidFill>
                  <a:srgbClr val="646464"/>
                </a:solidFill>
                <a:latin typeface="微软雅黑" panose="020B0503020204020204" pitchFamily="34" charset="-122"/>
                <a:ea typeface="微软雅黑" panose="020B0503020204020204" pitchFamily="34" charset="-122"/>
              </a:rPr>
              <a:t>，其中</a:t>
            </a:r>
            <a:r>
              <a:rPr lang="en-US" altLang="zh-CN" dirty="0">
                <a:solidFill>
                  <a:srgbClr val="646464"/>
                </a:solidFill>
                <a:latin typeface="微软雅黑" panose="020B0503020204020204" pitchFamily="34" charset="-122"/>
                <a:ea typeface="微软雅黑" panose="020B0503020204020204" pitchFamily="34" charset="-122"/>
              </a:rPr>
              <a:t>L</a:t>
            </a:r>
            <a:r>
              <a:rPr lang="zh-CN" altLang="en-US" dirty="0">
                <a:solidFill>
                  <a:srgbClr val="646464"/>
                </a:solidFill>
                <a:latin typeface="微软雅黑" panose="020B0503020204020204" pitchFamily="34" charset="-122"/>
                <a:ea typeface="微软雅黑" panose="020B0503020204020204" pitchFamily="34" charset="-122"/>
              </a:rPr>
              <a:t>为区间长度。</a:t>
            </a:r>
            <a:endParaRPr lang="en-US" altLang="zh-CN"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38733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Graphic spid="6" grpId="0">
        <p:bldAsOne/>
      </p:bldGraphic>
      <p:bldP spid="2" grpId="0"/>
      <p:bldP spid="3" grpId="0"/>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7034" y="1088249"/>
            <a:ext cx="1826141" cy="338554"/>
          </a:xfrm>
          <a:prstGeom prst="rect">
            <a:avLst/>
          </a:prstGeom>
        </p:spPr>
        <p:txBody>
          <a:bodyPr wrap="none">
            <a:spAutoFit/>
          </a:bodyPr>
          <a:lstStyle/>
          <a:p>
            <a:r>
              <a:rPr lang="zh-CN" altLang="en-US" sz="1600" dirty="0" smtClean="0">
                <a:solidFill>
                  <a:srgbClr val="646464"/>
                </a:solidFill>
                <a:latin typeface="微软雅黑" panose="020B0503020204020204" pitchFamily="34" charset="-122"/>
                <a:ea typeface="微软雅黑" panose="020B0503020204020204" pitchFamily="34" charset="-122"/>
              </a:rPr>
              <a:t>为什么要离散化？</a:t>
            </a:r>
            <a:endParaRPr lang="id-ID" sz="1600" dirty="0">
              <a:solidFill>
                <a:srgbClr val="646464"/>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777034" y="503474"/>
            <a:ext cx="1415772"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离散化</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777034" y="1863887"/>
            <a:ext cx="10637932" cy="1015663"/>
          </a:xfrm>
          <a:prstGeom prst="rect">
            <a:avLst/>
          </a:prstGeom>
          <a:noFill/>
        </p:spPr>
        <p:txBody>
          <a:bodyPr wrap="square" rtlCol="0">
            <a:spAutoFit/>
          </a:bodyPr>
          <a:lstStyle/>
          <a:p>
            <a:pPr>
              <a:buClr>
                <a:srgbClr val="FF6D6D"/>
              </a:buClr>
            </a:pPr>
            <a:r>
              <a:rPr lang="zh-CN" altLang="en-US" sz="2000" dirty="0" smtClean="0">
                <a:solidFill>
                  <a:srgbClr val="646464"/>
                </a:solidFill>
                <a:latin typeface="微软雅黑" panose="020B0503020204020204" pitchFamily="34" charset="-122"/>
                <a:ea typeface="微软雅黑" panose="020B0503020204020204" pitchFamily="34" charset="-122"/>
              </a:rPr>
              <a:t>在</a:t>
            </a:r>
            <a:r>
              <a:rPr lang="zh-CN" altLang="en-US" sz="2000" dirty="0">
                <a:solidFill>
                  <a:srgbClr val="646464"/>
                </a:solidFill>
                <a:latin typeface="微软雅黑" panose="020B0503020204020204" pitchFamily="34" charset="-122"/>
                <a:ea typeface="微软雅黑" panose="020B0503020204020204" pitchFamily="34" charset="-122"/>
              </a:rPr>
              <a:t>某些题目中</a:t>
            </a:r>
            <a:r>
              <a:rPr lang="zh-CN" altLang="en-US" sz="2000" dirty="0" smtClean="0">
                <a:solidFill>
                  <a:srgbClr val="646464"/>
                </a:solidFill>
                <a:latin typeface="微软雅黑" panose="020B0503020204020204" pitchFamily="34" charset="-122"/>
                <a:ea typeface="微软雅黑" panose="020B0503020204020204" pitchFamily="34" charset="-122"/>
              </a:rPr>
              <a:t>，</a:t>
            </a:r>
            <a:endParaRPr lang="en-US" altLang="zh-CN" sz="2000" dirty="0" smtClean="0">
              <a:solidFill>
                <a:srgbClr val="646464"/>
              </a:solidFill>
              <a:latin typeface="微软雅黑" panose="020B0503020204020204" pitchFamily="34" charset="-122"/>
              <a:ea typeface="微软雅黑" panose="020B0503020204020204" pitchFamily="34" charset="-122"/>
            </a:endParaRPr>
          </a:p>
          <a:p>
            <a:pPr marL="285750" indent="-285750">
              <a:buClr>
                <a:srgbClr val="FF6D6D"/>
              </a:buClr>
              <a:buFont typeface="Arial" panose="020B0604020202020204" pitchFamily="34" charset="0"/>
              <a:buChar char="•"/>
            </a:pPr>
            <a:r>
              <a:rPr lang="zh-CN" altLang="en-US" sz="2000" dirty="0" smtClean="0">
                <a:solidFill>
                  <a:srgbClr val="646464"/>
                </a:solidFill>
                <a:latin typeface="微软雅黑" panose="020B0503020204020204" pitchFamily="34" charset="-122"/>
                <a:ea typeface="微软雅黑" panose="020B0503020204020204" pitchFamily="34" charset="-122"/>
              </a:rPr>
              <a:t>大部分</a:t>
            </a:r>
            <a:r>
              <a:rPr lang="zh-CN" altLang="en-US" sz="2000" dirty="0">
                <a:solidFill>
                  <a:srgbClr val="646464"/>
                </a:solidFill>
                <a:latin typeface="微软雅黑" panose="020B0503020204020204" pitchFamily="34" charset="-122"/>
                <a:ea typeface="微软雅黑" panose="020B0503020204020204" pitchFamily="34" charset="-122"/>
              </a:rPr>
              <a:t>需要更新和查询的区间范围</a:t>
            </a:r>
            <a:r>
              <a:rPr lang="zh-CN" altLang="en-US" sz="2000" dirty="0" smtClean="0">
                <a:solidFill>
                  <a:srgbClr val="646464"/>
                </a:solidFill>
                <a:latin typeface="微软雅黑" panose="020B0503020204020204" pitchFamily="34" charset="-122"/>
                <a:ea typeface="微软雅黑" panose="020B0503020204020204" pitchFamily="34" charset="-122"/>
              </a:rPr>
              <a:t>较小；</a:t>
            </a:r>
            <a:endParaRPr lang="en-US" altLang="zh-CN" sz="2000" dirty="0" smtClean="0">
              <a:solidFill>
                <a:srgbClr val="646464"/>
              </a:solidFill>
              <a:latin typeface="微软雅黑" panose="020B0503020204020204" pitchFamily="34" charset="-122"/>
              <a:ea typeface="微软雅黑" panose="020B0503020204020204" pitchFamily="34" charset="-122"/>
            </a:endParaRPr>
          </a:p>
          <a:p>
            <a:pPr marL="285750" indent="-285750">
              <a:buClr>
                <a:srgbClr val="FF6D6D"/>
              </a:buClr>
              <a:buFont typeface="Arial" panose="020B0604020202020204" pitchFamily="34" charset="0"/>
              <a:buChar char="•"/>
            </a:pPr>
            <a:r>
              <a:rPr lang="zh-CN" altLang="en-US" sz="2000" dirty="0" smtClean="0">
                <a:solidFill>
                  <a:srgbClr val="646464"/>
                </a:solidFill>
                <a:latin typeface="微软雅黑" panose="020B0503020204020204" pitchFamily="34" charset="-122"/>
                <a:ea typeface="微软雅黑" panose="020B0503020204020204" pitchFamily="34" charset="-122"/>
              </a:rPr>
              <a:t>大</a:t>
            </a:r>
            <a:r>
              <a:rPr lang="zh-CN" altLang="en-US" sz="2000" dirty="0">
                <a:solidFill>
                  <a:srgbClr val="646464"/>
                </a:solidFill>
                <a:latin typeface="微软雅黑" panose="020B0503020204020204" pitchFamily="34" charset="-122"/>
                <a:ea typeface="微软雅黑" panose="020B0503020204020204" pitchFamily="34" charset="-122"/>
              </a:rPr>
              <a:t>区间只占很少的一部分，或者需要更新和查询的区间总数较少</a:t>
            </a:r>
            <a:r>
              <a:rPr lang="zh-CN" altLang="en-US" sz="2000" dirty="0" smtClean="0">
                <a:solidFill>
                  <a:srgbClr val="646464"/>
                </a:solidFill>
                <a:latin typeface="微软雅黑" panose="020B0503020204020204" pitchFamily="34" charset="-122"/>
                <a:ea typeface="微软雅黑" panose="020B0503020204020204" pitchFamily="34" charset="-122"/>
              </a:rPr>
              <a:t>。</a:t>
            </a:r>
            <a:endParaRPr lang="en-US" altLang="zh-CN" sz="2000" dirty="0" smtClean="0">
              <a:solidFill>
                <a:srgbClr val="646464"/>
              </a:solidFill>
              <a:latin typeface="微软雅黑" panose="020B0503020204020204" pitchFamily="34" charset="-122"/>
              <a:ea typeface="微软雅黑" panose="020B0503020204020204" pitchFamily="34" charset="-122"/>
            </a:endParaRPr>
          </a:p>
        </p:txBody>
      </p:sp>
      <p:sp>
        <p:nvSpPr>
          <p:cNvPr id="6" name="标题 6"/>
          <p:cNvSpPr txBox="1">
            <a:spLocks/>
          </p:cNvSpPr>
          <p:nvPr/>
        </p:nvSpPr>
        <p:spPr>
          <a:xfrm>
            <a:off x="4337222" y="5019539"/>
            <a:ext cx="7621442" cy="738710"/>
          </a:xfrm>
          <a:prstGeom prst="rect">
            <a:avLst/>
          </a:prstGeom>
          <a:effectLst/>
        </p:spPr>
        <p:txBody>
          <a:bodyPr/>
          <a:lstStyle>
            <a:lvl1pPr algn="l" defTabSz="913765" rtl="0" eaLnBrk="1" latinLnBrk="0" hangingPunct="1">
              <a:lnSpc>
                <a:spcPct val="90000"/>
              </a:lnSpc>
              <a:spcBef>
                <a:spcPct val="0"/>
              </a:spcBef>
              <a:buNone/>
              <a:defRPr sz="4400" kern="1200">
                <a:solidFill>
                  <a:schemeClr val="tx1"/>
                </a:solidFill>
                <a:latin typeface="+mj-lt"/>
                <a:ea typeface="+mj-ea"/>
                <a:cs typeface="+mj-cs"/>
              </a:defRPr>
            </a:lvl1pPr>
          </a:lstStyle>
          <a:p>
            <a:pPr marL="320040" indent="-320040">
              <a:buClr>
                <a:schemeClr val="accent6">
                  <a:lumMod val="75000"/>
                </a:schemeClr>
              </a:buClr>
              <a:defRPr/>
            </a:pPr>
            <a:r>
              <a:rPr lang="zh-CN" altLang="en-US" dirty="0" smtClean="0">
                <a:latin typeface="微软雅黑" panose="020B0503020204020204" pitchFamily="34" charset="-122"/>
                <a:ea typeface="微软雅黑" panose="020B0503020204020204" pitchFamily="34" charset="-122"/>
              </a:rPr>
              <a:t>可以对区间端点进行离散化！</a:t>
            </a: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777034" y="2879550"/>
            <a:ext cx="10666029" cy="646331"/>
          </a:xfrm>
          <a:prstGeom prst="rect">
            <a:avLst/>
          </a:prstGeom>
          <a:noFill/>
        </p:spPr>
        <p:txBody>
          <a:bodyPr wrap="square" rtlCol="0">
            <a:spAutoFit/>
          </a:bodyPr>
          <a:lstStyle/>
          <a:p>
            <a:pPr marL="285750" indent="-285750">
              <a:buClr>
                <a:srgbClr val="FF6D6D"/>
              </a:buClr>
              <a:buFont typeface="Arial" panose="020B0604020202020204" pitchFamily="34" charset="0"/>
              <a:buChar char="•"/>
            </a:pPr>
            <a:r>
              <a:rPr lang="zh-CN" altLang="en-US" dirty="0">
                <a:solidFill>
                  <a:srgbClr val="646464"/>
                </a:solidFill>
                <a:latin typeface="微软雅黑" panose="020B0503020204020204" pitchFamily="34" charset="-122"/>
                <a:ea typeface="微软雅黑" panose="020B0503020204020204" pitchFamily="34" charset="-122"/>
              </a:rPr>
              <a:t>如果将这些区间投影到一个数轴上，可以发现这些区间的端点是</a:t>
            </a:r>
            <a:r>
              <a:rPr lang="zh-CN" altLang="en-US" dirty="0">
                <a:solidFill>
                  <a:srgbClr val="FF6D6D"/>
                </a:solidFill>
                <a:latin typeface="微软雅黑" panose="020B0503020204020204" pitchFamily="34" charset="-122"/>
                <a:ea typeface="微软雅黑" panose="020B0503020204020204" pitchFamily="34" charset="-122"/>
              </a:rPr>
              <a:t>稀疏</a:t>
            </a:r>
            <a:r>
              <a:rPr lang="zh-CN" altLang="en-US" dirty="0">
                <a:solidFill>
                  <a:srgbClr val="646464"/>
                </a:solidFill>
                <a:latin typeface="微软雅黑" panose="020B0503020204020204" pitchFamily="34" charset="-122"/>
                <a:ea typeface="微软雅黑" panose="020B0503020204020204" pitchFamily="34" charset="-122"/>
              </a:rPr>
              <a:t>的，真正需要处理的区间并不是很多</a:t>
            </a:r>
            <a:r>
              <a:rPr lang="zh-CN" altLang="en-US" dirty="0" smtClean="0">
                <a:solidFill>
                  <a:srgbClr val="646464"/>
                </a:solidFill>
                <a:latin typeface="微软雅黑" panose="020B0503020204020204" pitchFamily="34" charset="-122"/>
                <a:ea typeface="微软雅黑" panose="020B0503020204020204" pitchFamily="34" charset="-122"/>
              </a:rPr>
              <a:t>。</a:t>
            </a:r>
            <a:endParaRPr lang="en-US" altLang="zh-CN"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50094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3" grpId="0"/>
      <p:bldP spid="6"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7034" y="1049231"/>
            <a:ext cx="1826141" cy="338554"/>
          </a:xfrm>
          <a:prstGeom prst="rect">
            <a:avLst/>
          </a:prstGeom>
        </p:spPr>
        <p:txBody>
          <a:bodyPr wrap="none">
            <a:spAutoFit/>
          </a:bodyPr>
          <a:lstStyle/>
          <a:p>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rPr>
              <a:t>为什么要离散化？</a:t>
            </a:r>
            <a:endParaRPr lang="id-ID"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777034" y="490411"/>
            <a:ext cx="1415772"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离散化</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777034" y="1722073"/>
            <a:ext cx="10637932" cy="707886"/>
          </a:xfrm>
          <a:prstGeom prst="rect">
            <a:avLst/>
          </a:prstGeom>
          <a:noFill/>
        </p:spPr>
        <p:txBody>
          <a:bodyPr wrap="square" rtlCol="0">
            <a:spAutoFit/>
          </a:bodyPr>
          <a:lstStyle/>
          <a:p>
            <a:pPr marL="285750" indent="-285750">
              <a:buClr>
                <a:srgbClr val="FF6D6D"/>
              </a:buClr>
              <a:buFont typeface="Arial" panose="020B0604020202020204" pitchFamily="34" charset="0"/>
              <a:buChar char="•"/>
            </a:pPr>
            <a:r>
              <a:rPr lang="zh-CN" altLang="en-US" sz="2000" dirty="0" smtClean="0">
                <a:solidFill>
                  <a:srgbClr val="646464"/>
                </a:solidFill>
                <a:latin typeface="微软雅黑" panose="020B0503020204020204" pitchFamily="34" charset="-122"/>
                <a:ea typeface="微软雅黑" panose="020B0503020204020204" pitchFamily="34" charset="-122"/>
              </a:rPr>
              <a:t>将</a:t>
            </a:r>
            <a:r>
              <a:rPr lang="zh-CN" altLang="en-US" sz="2000" dirty="0">
                <a:solidFill>
                  <a:srgbClr val="646464"/>
                </a:solidFill>
                <a:latin typeface="微软雅黑" panose="020B0503020204020204" pitchFamily="34" charset="-122"/>
                <a:ea typeface="微软雅黑" panose="020B0503020204020204" pitchFamily="34" charset="-122"/>
              </a:rPr>
              <a:t>所有需要处理的区间的端点按从小到大的次序</a:t>
            </a:r>
            <a:r>
              <a:rPr lang="zh-CN" altLang="en-US" sz="2000" b="1" dirty="0">
                <a:solidFill>
                  <a:srgbClr val="646464"/>
                </a:solidFill>
                <a:latin typeface="微软雅黑" panose="020B0503020204020204" pitchFamily="34" charset="-122"/>
                <a:ea typeface="微软雅黑" panose="020B0503020204020204" pitchFamily="34" charset="-122"/>
              </a:rPr>
              <a:t>映射</a:t>
            </a:r>
            <a:r>
              <a:rPr lang="zh-CN" altLang="en-US" sz="2000" dirty="0">
                <a:solidFill>
                  <a:srgbClr val="646464"/>
                </a:solidFill>
                <a:latin typeface="微软雅黑" panose="020B0503020204020204" pitchFamily="34" charset="-122"/>
                <a:ea typeface="微软雅黑" panose="020B0503020204020204" pitchFamily="34" charset="-122"/>
              </a:rPr>
              <a:t>到一个较小的整数集，即：</a:t>
            </a:r>
            <a:endParaRPr lang="en-US" altLang="zh-CN" sz="2000" dirty="0">
              <a:solidFill>
                <a:srgbClr val="646464"/>
              </a:solidFill>
              <a:latin typeface="微软雅黑" panose="020B0503020204020204" pitchFamily="34" charset="-122"/>
              <a:ea typeface="微软雅黑" panose="020B0503020204020204" pitchFamily="34" charset="-122"/>
            </a:endParaRPr>
          </a:p>
          <a:p>
            <a:pPr>
              <a:buClr>
                <a:srgbClr val="FF6D6D"/>
              </a:buClr>
            </a:pPr>
            <a:r>
              <a:rPr lang="en-US" altLang="zh-CN" sz="2000" dirty="0">
                <a:solidFill>
                  <a:srgbClr val="646464"/>
                </a:solidFill>
                <a:latin typeface="微软雅黑" panose="020B0503020204020204" pitchFamily="34" charset="-122"/>
                <a:ea typeface="微软雅黑" panose="020B0503020204020204" pitchFamily="34" charset="-122"/>
              </a:rPr>
              <a:t>{0,1,2,3,4, </a:t>
            </a:r>
            <a:r>
              <a:rPr lang="en-US" altLang="zh-CN" sz="2000" dirty="0" smtClean="0">
                <a:solidFill>
                  <a:srgbClr val="646464"/>
                </a:solidFill>
                <a:latin typeface="微软雅黑" panose="020B0503020204020204" pitchFamily="34" charset="-122"/>
                <a:ea typeface="微软雅黑" panose="020B0503020204020204" pitchFamily="34" charset="-122"/>
              </a:rPr>
              <a:t>…}</a:t>
            </a:r>
            <a:endParaRPr lang="en-US" altLang="zh-CN" sz="2000" dirty="0">
              <a:solidFill>
                <a:srgbClr val="64646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5063" y="4633550"/>
            <a:ext cx="10021330" cy="646331"/>
          </a:xfrm>
          <a:prstGeom prst="rect">
            <a:avLst/>
          </a:prstGeom>
          <a:noFill/>
        </p:spPr>
        <p:txBody>
          <a:bodyPr wrap="square" rtlCol="0">
            <a:spAutoFit/>
          </a:bodyPr>
          <a:lstStyle/>
          <a:p>
            <a:r>
              <a:rPr lang="en-US" altLang="zh-CN" dirty="0" smtClean="0">
                <a:solidFill>
                  <a:srgbClr val="808080"/>
                </a:solidFill>
                <a:latin typeface="微软雅黑" panose="020B0503020204020204" pitchFamily="34" charset="-122"/>
                <a:ea typeface="微软雅黑" panose="020B0503020204020204" pitchFamily="34" charset="-122"/>
              </a:rPr>
              <a:t>[0, 10) [3, 100000) </a:t>
            </a:r>
            <a:r>
              <a:rPr lang="zh-CN" altLang="en-US" dirty="0" smtClean="0">
                <a:solidFill>
                  <a:srgbClr val="808080"/>
                </a:solidFill>
                <a:latin typeface="微软雅黑" panose="020B0503020204020204" pitchFamily="34" charset="-122"/>
                <a:ea typeface="微软雅黑" panose="020B0503020204020204" pitchFamily="34" charset="-122"/>
              </a:rPr>
              <a:t>区间端点排序为</a:t>
            </a:r>
            <a:r>
              <a:rPr lang="en-US" altLang="zh-CN" dirty="0" smtClean="0">
                <a:solidFill>
                  <a:srgbClr val="808080"/>
                </a:solidFill>
                <a:latin typeface="微软雅黑" panose="020B0503020204020204" pitchFamily="34" charset="-122"/>
                <a:ea typeface="微软雅黑" panose="020B0503020204020204" pitchFamily="34" charset="-122"/>
              </a:rPr>
              <a:t>0, 3, 10, 100000</a:t>
            </a:r>
          </a:p>
          <a:p>
            <a:r>
              <a:rPr lang="zh-CN" altLang="en-US" dirty="0" smtClean="0">
                <a:solidFill>
                  <a:srgbClr val="808080"/>
                </a:solidFill>
                <a:latin typeface="微软雅黑" panose="020B0503020204020204" pitchFamily="34" charset="-122"/>
                <a:ea typeface="微软雅黑" panose="020B0503020204020204" pitchFamily="34" charset="-122"/>
              </a:rPr>
              <a:t>区间离散化为</a:t>
            </a:r>
            <a:r>
              <a:rPr lang="en-US" altLang="zh-CN" dirty="0" smtClean="0">
                <a:solidFill>
                  <a:srgbClr val="808080"/>
                </a:solidFill>
                <a:latin typeface="微软雅黑" panose="020B0503020204020204" pitchFamily="34" charset="-122"/>
                <a:ea typeface="微软雅黑" panose="020B0503020204020204" pitchFamily="34" charset="-122"/>
              </a:rPr>
              <a:t>[0, 2) [1, 3)</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034" y="3278777"/>
            <a:ext cx="10639903" cy="369332"/>
          </a:xfrm>
          <a:prstGeom prst="rect">
            <a:avLst/>
          </a:prstGeom>
          <a:noFill/>
        </p:spPr>
        <p:txBody>
          <a:bodyPr wrap="square" rtlCol="0">
            <a:spAutoFit/>
          </a:bodyPr>
          <a:lstStyle/>
          <a:p>
            <a:pPr marL="285750" indent="-285750">
              <a:buClr>
                <a:srgbClr val="FF6D6D"/>
              </a:buClr>
              <a:buFont typeface="Arial" panose="020B0604020202020204" pitchFamily="34" charset="0"/>
              <a:buChar char="•"/>
            </a:pPr>
            <a:r>
              <a:rPr lang="zh-CN" altLang="en-US" dirty="0">
                <a:solidFill>
                  <a:srgbClr val="646464"/>
                </a:solidFill>
                <a:latin typeface="微软雅黑" panose="020B0503020204020204" pitchFamily="34" charset="-122"/>
                <a:ea typeface="微软雅黑" panose="020B0503020204020204" pitchFamily="34" charset="-122"/>
              </a:rPr>
              <a:t>大大减少了线段树的空间开销，也减少了更新和查询的时间花费。</a:t>
            </a:r>
            <a:endParaRPr lang="en-US" altLang="zh-CN" dirty="0">
              <a:solidFill>
                <a:srgbClr val="64646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5063" y="2669702"/>
            <a:ext cx="10639903" cy="369332"/>
          </a:xfrm>
          <a:prstGeom prst="rect">
            <a:avLst/>
          </a:prstGeom>
          <a:noFill/>
        </p:spPr>
        <p:txBody>
          <a:bodyPr wrap="square" rtlCol="0">
            <a:spAutoFit/>
          </a:bodyPr>
          <a:lstStyle/>
          <a:p>
            <a:pPr marL="285750" indent="-285750">
              <a:buClr>
                <a:srgbClr val="FF6D6D"/>
              </a:buClr>
              <a:buFont typeface="Arial" panose="020B0604020202020204" pitchFamily="34" charset="0"/>
              <a:buChar char="•"/>
            </a:pPr>
            <a:r>
              <a:rPr lang="zh-CN" altLang="en-US" dirty="0">
                <a:solidFill>
                  <a:srgbClr val="646464"/>
                </a:solidFill>
                <a:latin typeface="微软雅黑" panose="020B0503020204020204" pitchFamily="34" charset="-122"/>
                <a:ea typeface="微软雅黑" panose="020B0503020204020204" pitchFamily="34" charset="-122"/>
              </a:rPr>
              <a:t>利用这些小整数去替代原来的区间端点建立线段树。</a:t>
            </a:r>
            <a:endParaRPr lang="en-US" altLang="zh-CN"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58121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3" grpId="0"/>
      <p:bldP spid="2" grpId="0"/>
      <p:bldP spid="3"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3467616" cy="338554"/>
          </a:xfrm>
          <a:prstGeom prst="rect">
            <a:avLst/>
          </a:prstGeom>
        </p:spPr>
        <p:txBody>
          <a:bodyPr wrap="none">
            <a:spAutoFit/>
          </a:bodyPr>
          <a:lstStyle/>
          <a:p>
            <a:r>
              <a:rPr lang="zh-CN" altLang="en-US" sz="1600" dirty="0">
                <a:solidFill>
                  <a:schemeClr val="bg1">
                    <a:lumMod val="65000"/>
                  </a:schemeClr>
                </a:solidFill>
                <a:latin typeface="微软雅黑" panose="020B0503020204020204" pitchFamily="34" charset="-122"/>
                <a:ea typeface="微软雅黑" panose="020B0503020204020204" pitchFamily="34" charset="-122"/>
              </a:rPr>
              <a:t>线段</a:t>
            </a:r>
            <a:r>
              <a:rPr lang="zh-CN" altLang="en-US" sz="1600" dirty="0" smtClean="0">
                <a:solidFill>
                  <a:schemeClr val="bg1">
                    <a:lumMod val="65000"/>
                  </a:schemeClr>
                </a:solidFill>
                <a:latin typeface="微软雅黑" panose="020B0503020204020204" pitchFamily="34" charset="-122"/>
                <a:ea typeface="微软雅黑" panose="020B0503020204020204" pitchFamily="34" charset="-122"/>
              </a:rPr>
              <a:t>树和离散化的一些好的实现方式</a:t>
            </a:r>
            <a:endParaRPr lang="id-ID" sz="16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777034" y="500139"/>
            <a:ext cx="2642070" cy="584775"/>
          </a:xfrm>
          <a:prstGeom prst="rect">
            <a:avLst/>
          </a:prstGeom>
          <a:noFill/>
        </p:spPr>
        <p:txBody>
          <a:bodyPr wrap="none" rtlCol="0">
            <a:spAutoFit/>
          </a:bodyPr>
          <a:lstStyle/>
          <a:p>
            <a:r>
              <a:rPr lang="en-US" altLang="zh-CN" sz="3200" dirty="0" smtClean="0">
                <a:solidFill>
                  <a:schemeClr val="bg1">
                    <a:lumMod val="50000"/>
                  </a:schemeClr>
                </a:solidFill>
                <a:latin typeface="Raleway" panose="020B0003030101060003" pitchFamily="34" charset="0"/>
              </a:rPr>
              <a:t>Implementation</a:t>
            </a:r>
            <a:endParaRPr lang="id-ID" sz="3200" dirty="0">
              <a:solidFill>
                <a:schemeClr val="bg1">
                  <a:lumMod val="50000"/>
                </a:schemeClr>
              </a:solidFill>
              <a:latin typeface="Raleway" panose="020B0003030101060003" pitchFamily="34" charset="0"/>
            </a:endParaRPr>
          </a:p>
        </p:txBody>
      </p:sp>
      <p:sp>
        <p:nvSpPr>
          <p:cNvPr id="2" name="文本框 1"/>
          <p:cNvSpPr txBox="1"/>
          <p:nvPr/>
        </p:nvSpPr>
        <p:spPr>
          <a:xfrm>
            <a:off x="749193" y="1377377"/>
            <a:ext cx="7671086" cy="1077218"/>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smtClean="0">
                <a:solidFill>
                  <a:srgbClr val="646464"/>
                </a:solidFill>
                <a:latin typeface="微软雅黑" panose="020B0503020204020204" pitchFamily="34" charset="-122"/>
                <a:ea typeface="微软雅黑" panose="020B0503020204020204" pitchFamily="34" charset="-122"/>
              </a:rPr>
              <a:t>点修改</a:t>
            </a:r>
            <a:endParaRPr lang="en-US" altLang="zh-CN" sz="1600" b="1" dirty="0" smtClean="0">
              <a:solidFill>
                <a:srgbClr val="646464"/>
              </a:solidFill>
              <a:latin typeface="微软雅黑" panose="020B0503020204020204" pitchFamily="34" charset="-122"/>
              <a:ea typeface="微软雅黑" panose="020B0503020204020204" pitchFamily="34" charset="-122"/>
            </a:endParaRPr>
          </a:p>
          <a:p>
            <a:r>
              <a:rPr lang="en-US" altLang="zh-CN" sz="1600" dirty="0" smtClean="0">
                <a:solidFill>
                  <a:srgbClr val="646464"/>
                </a:solidFill>
                <a:latin typeface="微软雅黑" panose="020B0503020204020204" pitchFamily="34" charset="-122"/>
                <a:ea typeface="微软雅黑" panose="020B0503020204020204" pitchFamily="34" charset="-122"/>
              </a:rPr>
              <a:t>    </a:t>
            </a:r>
            <a:r>
              <a:rPr lang="zh-CN" altLang="en-US" sz="1600" dirty="0">
                <a:solidFill>
                  <a:srgbClr val="646464"/>
                </a:solidFill>
                <a:latin typeface="微软雅黑" panose="020B0503020204020204" pitchFamily="34" charset="-122"/>
                <a:ea typeface="微软雅黑" panose="020B0503020204020204" pitchFamily="34" charset="-122"/>
              </a:rPr>
              <a:t>单</a:t>
            </a:r>
            <a:r>
              <a:rPr lang="zh-CN" altLang="en-US" sz="1600" dirty="0" smtClean="0">
                <a:solidFill>
                  <a:srgbClr val="646464"/>
                </a:solidFill>
                <a:latin typeface="微软雅黑" panose="020B0503020204020204" pitchFamily="34" charset="-122"/>
                <a:ea typeface="微软雅黑" panose="020B0503020204020204" pitchFamily="34" charset="-122"/>
              </a:rPr>
              <a:t>次更新只修改一个点的值。</a:t>
            </a:r>
            <a:endParaRPr lang="en-US" altLang="zh-CN" sz="1600" dirty="0" smtClean="0">
              <a:solidFill>
                <a:srgbClr val="646464"/>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b="1" dirty="0" smtClean="0">
                <a:solidFill>
                  <a:srgbClr val="646464"/>
                </a:solidFill>
                <a:latin typeface="微软雅黑" panose="020B0503020204020204" pitchFamily="34" charset="-122"/>
                <a:ea typeface="微软雅黑" panose="020B0503020204020204" pitchFamily="34" charset="-122"/>
              </a:rPr>
              <a:t>区间修改</a:t>
            </a:r>
            <a:endParaRPr lang="en-US" altLang="zh-CN" sz="1600" b="1" dirty="0" smtClean="0">
              <a:solidFill>
                <a:srgbClr val="646464"/>
              </a:solidFill>
              <a:latin typeface="微软雅黑" panose="020B0503020204020204" pitchFamily="34" charset="-122"/>
              <a:ea typeface="微软雅黑" panose="020B0503020204020204" pitchFamily="34" charset="-122"/>
            </a:endParaRPr>
          </a:p>
          <a:p>
            <a:r>
              <a:rPr lang="en-US" altLang="zh-CN" sz="1600" dirty="0">
                <a:solidFill>
                  <a:srgbClr val="646464"/>
                </a:solidFill>
                <a:latin typeface="微软雅黑" panose="020B0503020204020204" pitchFamily="34" charset="-122"/>
                <a:ea typeface="微软雅黑" panose="020B0503020204020204" pitchFamily="34" charset="-122"/>
              </a:rPr>
              <a:t> </a:t>
            </a:r>
            <a:r>
              <a:rPr lang="en-US" altLang="zh-CN" sz="1600" dirty="0" smtClean="0">
                <a:solidFill>
                  <a:srgbClr val="646464"/>
                </a:solidFill>
                <a:latin typeface="微软雅黑" panose="020B0503020204020204" pitchFamily="34" charset="-122"/>
                <a:ea typeface="微软雅黑" panose="020B0503020204020204" pitchFamily="34" charset="-122"/>
              </a:rPr>
              <a:t>   </a:t>
            </a:r>
            <a:r>
              <a:rPr lang="zh-CN" altLang="en-US" sz="1600" dirty="0" smtClean="0">
                <a:solidFill>
                  <a:srgbClr val="646464"/>
                </a:solidFill>
                <a:latin typeface="微软雅黑" panose="020B0503020204020204" pitchFamily="34" charset="-122"/>
                <a:ea typeface="微软雅黑" panose="020B0503020204020204" pitchFamily="34" charset="-122"/>
              </a:rPr>
              <a:t>单次更新修改区间里的每一个点的值。</a:t>
            </a:r>
            <a:endParaRPr lang="zh-CN" altLang="en-US" sz="1600" dirty="0">
              <a:solidFill>
                <a:srgbClr val="646464"/>
              </a:solidFill>
              <a:latin typeface="微软雅黑" panose="020B0503020204020204" pitchFamily="34" charset="-122"/>
              <a:ea typeface="微软雅黑" panose="020B0503020204020204" pitchFamily="34" charset="-122"/>
            </a:endParaRPr>
          </a:p>
        </p:txBody>
      </p:sp>
      <p:sp>
        <p:nvSpPr>
          <p:cNvPr id="6" name="Rectangle 68"/>
          <p:cNvSpPr/>
          <p:nvPr/>
        </p:nvSpPr>
        <p:spPr>
          <a:xfrm>
            <a:off x="0" y="6657426"/>
            <a:ext cx="12192000" cy="2005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70"/>
          <p:cNvSpPr/>
          <p:nvPr/>
        </p:nvSpPr>
        <p:spPr>
          <a:xfrm>
            <a:off x="0" y="6206445"/>
            <a:ext cx="12192000" cy="27095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71"/>
          <p:cNvSpPr/>
          <p:nvPr/>
        </p:nvSpPr>
        <p:spPr>
          <a:xfrm>
            <a:off x="0" y="5738880"/>
            <a:ext cx="12192000" cy="474568"/>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Freeform 5"/>
          <p:cNvSpPr/>
          <p:nvPr/>
        </p:nvSpPr>
        <p:spPr bwMode="auto">
          <a:xfrm>
            <a:off x="6916412" y="3942392"/>
            <a:ext cx="1194665" cy="1666928"/>
          </a:xfrm>
          <a:custGeom>
            <a:avLst/>
            <a:gdLst>
              <a:gd name="T0" fmla="*/ 217 w 252"/>
              <a:gd name="T1" fmla="*/ 186 h 351"/>
              <a:gd name="T2" fmla="*/ 191 w 252"/>
              <a:gd name="T3" fmla="*/ 97 h 351"/>
              <a:gd name="T4" fmla="*/ 191 w 252"/>
              <a:gd name="T5" fmla="*/ 0 h 351"/>
              <a:gd name="T6" fmla="*/ 130 w 252"/>
              <a:gd name="T7" fmla="*/ 0 h 351"/>
              <a:gd name="T8" fmla="*/ 122 w 252"/>
              <a:gd name="T9" fmla="*/ 0 h 351"/>
              <a:gd name="T10" fmla="*/ 61 w 252"/>
              <a:gd name="T11" fmla="*/ 0 h 351"/>
              <a:gd name="T12" fmla="*/ 61 w 252"/>
              <a:gd name="T13" fmla="*/ 97 h 351"/>
              <a:gd name="T14" fmla="*/ 35 w 252"/>
              <a:gd name="T15" fmla="*/ 186 h 351"/>
              <a:gd name="T16" fmla="*/ 0 w 252"/>
              <a:gd name="T17" fmla="*/ 334 h 351"/>
              <a:gd name="T18" fmla="*/ 0 w 252"/>
              <a:gd name="T19" fmla="*/ 351 h 351"/>
              <a:gd name="T20" fmla="*/ 124 w 252"/>
              <a:gd name="T21" fmla="*/ 351 h 351"/>
              <a:gd name="T22" fmla="*/ 128 w 252"/>
              <a:gd name="T23" fmla="*/ 351 h 351"/>
              <a:gd name="T24" fmla="*/ 252 w 252"/>
              <a:gd name="T25" fmla="*/ 351 h 351"/>
              <a:gd name="T26" fmla="*/ 252 w 252"/>
              <a:gd name="T27" fmla="*/ 334 h 351"/>
              <a:gd name="T28" fmla="*/ 217 w 252"/>
              <a:gd name="T29" fmla="*/ 18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351">
                <a:moveTo>
                  <a:pt x="217" y="186"/>
                </a:moveTo>
                <a:cubicBezTo>
                  <a:pt x="195" y="147"/>
                  <a:pt x="191" y="97"/>
                  <a:pt x="191" y="97"/>
                </a:cubicBezTo>
                <a:cubicBezTo>
                  <a:pt x="191" y="0"/>
                  <a:pt x="191" y="0"/>
                  <a:pt x="191" y="0"/>
                </a:cubicBezTo>
                <a:cubicBezTo>
                  <a:pt x="130" y="0"/>
                  <a:pt x="130" y="0"/>
                  <a:pt x="130" y="0"/>
                </a:cubicBezTo>
                <a:cubicBezTo>
                  <a:pt x="122" y="0"/>
                  <a:pt x="122" y="0"/>
                  <a:pt x="122" y="0"/>
                </a:cubicBezTo>
                <a:cubicBezTo>
                  <a:pt x="61" y="0"/>
                  <a:pt x="61" y="0"/>
                  <a:pt x="61" y="0"/>
                </a:cubicBezTo>
                <a:cubicBezTo>
                  <a:pt x="61" y="97"/>
                  <a:pt x="61" y="97"/>
                  <a:pt x="61" y="97"/>
                </a:cubicBezTo>
                <a:cubicBezTo>
                  <a:pt x="61" y="97"/>
                  <a:pt x="56" y="147"/>
                  <a:pt x="35" y="186"/>
                </a:cubicBezTo>
                <a:cubicBezTo>
                  <a:pt x="13" y="224"/>
                  <a:pt x="0" y="254"/>
                  <a:pt x="0" y="334"/>
                </a:cubicBezTo>
                <a:cubicBezTo>
                  <a:pt x="0" y="351"/>
                  <a:pt x="0" y="351"/>
                  <a:pt x="0" y="351"/>
                </a:cubicBezTo>
                <a:cubicBezTo>
                  <a:pt x="124" y="351"/>
                  <a:pt x="124" y="351"/>
                  <a:pt x="124" y="351"/>
                </a:cubicBezTo>
                <a:cubicBezTo>
                  <a:pt x="128" y="351"/>
                  <a:pt x="128" y="351"/>
                  <a:pt x="128" y="351"/>
                </a:cubicBezTo>
                <a:cubicBezTo>
                  <a:pt x="252" y="351"/>
                  <a:pt x="252" y="351"/>
                  <a:pt x="252" y="351"/>
                </a:cubicBezTo>
                <a:cubicBezTo>
                  <a:pt x="252" y="334"/>
                  <a:pt x="252" y="334"/>
                  <a:pt x="252" y="334"/>
                </a:cubicBezTo>
                <a:cubicBezTo>
                  <a:pt x="252" y="254"/>
                  <a:pt x="239" y="224"/>
                  <a:pt x="217" y="186"/>
                </a:cubicBezTo>
              </a:path>
            </a:pathLst>
          </a:custGeom>
          <a:solidFill>
            <a:srgbClr val="FF6D6D"/>
          </a:solidFill>
          <a:ln>
            <a:noFill/>
          </a:ln>
        </p:spPr>
        <p:txBody>
          <a:bodyPr vert="horz" wrap="square" lIns="91440" tIns="45720" rIns="91440" bIns="45720" numCol="1" anchor="t" anchorCtr="0" compatLnSpc="1"/>
          <a:lstStyle/>
          <a:p>
            <a:endParaRPr lang="id-ID"/>
          </a:p>
        </p:txBody>
      </p:sp>
      <p:sp>
        <p:nvSpPr>
          <p:cNvPr id="13" name="Freeform 6"/>
          <p:cNvSpPr/>
          <p:nvPr/>
        </p:nvSpPr>
        <p:spPr bwMode="auto">
          <a:xfrm>
            <a:off x="6471913" y="4376841"/>
            <a:ext cx="744659" cy="1040305"/>
          </a:xfrm>
          <a:custGeom>
            <a:avLst/>
            <a:gdLst>
              <a:gd name="T0" fmla="*/ 147 w 170"/>
              <a:gd name="T1" fmla="*/ 125 h 237"/>
              <a:gd name="T2" fmla="*/ 129 w 170"/>
              <a:gd name="T3" fmla="*/ 65 h 237"/>
              <a:gd name="T4" fmla="*/ 129 w 170"/>
              <a:gd name="T5" fmla="*/ 0 h 237"/>
              <a:gd name="T6" fmla="*/ 88 w 170"/>
              <a:gd name="T7" fmla="*/ 0 h 237"/>
              <a:gd name="T8" fmla="*/ 82 w 170"/>
              <a:gd name="T9" fmla="*/ 0 h 237"/>
              <a:gd name="T10" fmla="*/ 41 w 170"/>
              <a:gd name="T11" fmla="*/ 0 h 237"/>
              <a:gd name="T12" fmla="*/ 41 w 170"/>
              <a:gd name="T13" fmla="*/ 65 h 237"/>
              <a:gd name="T14" fmla="*/ 23 w 170"/>
              <a:gd name="T15" fmla="*/ 125 h 237"/>
              <a:gd name="T16" fmla="*/ 0 w 170"/>
              <a:gd name="T17" fmla="*/ 225 h 237"/>
              <a:gd name="T18" fmla="*/ 0 w 170"/>
              <a:gd name="T19" fmla="*/ 237 h 237"/>
              <a:gd name="T20" fmla="*/ 83 w 170"/>
              <a:gd name="T21" fmla="*/ 237 h 237"/>
              <a:gd name="T22" fmla="*/ 87 w 170"/>
              <a:gd name="T23" fmla="*/ 237 h 237"/>
              <a:gd name="T24" fmla="*/ 170 w 170"/>
              <a:gd name="T25" fmla="*/ 237 h 237"/>
              <a:gd name="T26" fmla="*/ 170 w 170"/>
              <a:gd name="T27" fmla="*/ 225 h 237"/>
              <a:gd name="T28" fmla="*/ 147 w 170"/>
              <a:gd name="T29" fmla="*/ 12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237">
                <a:moveTo>
                  <a:pt x="147" y="125"/>
                </a:moveTo>
                <a:cubicBezTo>
                  <a:pt x="132" y="99"/>
                  <a:pt x="129" y="65"/>
                  <a:pt x="129" y="65"/>
                </a:cubicBezTo>
                <a:cubicBezTo>
                  <a:pt x="129" y="0"/>
                  <a:pt x="129" y="0"/>
                  <a:pt x="129" y="0"/>
                </a:cubicBezTo>
                <a:cubicBezTo>
                  <a:pt x="88" y="0"/>
                  <a:pt x="88" y="0"/>
                  <a:pt x="88" y="0"/>
                </a:cubicBezTo>
                <a:cubicBezTo>
                  <a:pt x="82" y="0"/>
                  <a:pt x="82" y="0"/>
                  <a:pt x="82" y="0"/>
                </a:cubicBezTo>
                <a:cubicBezTo>
                  <a:pt x="41" y="0"/>
                  <a:pt x="41" y="0"/>
                  <a:pt x="41" y="0"/>
                </a:cubicBezTo>
                <a:cubicBezTo>
                  <a:pt x="41" y="65"/>
                  <a:pt x="41" y="65"/>
                  <a:pt x="41" y="65"/>
                </a:cubicBezTo>
                <a:cubicBezTo>
                  <a:pt x="41" y="65"/>
                  <a:pt x="38" y="99"/>
                  <a:pt x="23" y="125"/>
                </a:cubicBezTo>
                <a:cubicBezTo>
                  <a:pt x="9" y="151"/>
                  <a:pt x="0" y="171"/>
                  <a:pt x="0" y="225"/>
                </a:cubicBezTo>
                <a:cubicBezTo>
                  <a:pt x="0" y="237"/>
                  <a:pt x="0" y="237"/>
                  <a:pt x="0" y="237"/>
                </a:cubicBezTo>
                <a:cubicBezTo>
                  <a:pt x="83" y="237"/>
                  <a:pt x="83" y="237"/>
                  <a:pt x="83" y="237"/>
                </a:cubicBezTo>
                <a:cubicBezTo>
                  <a:pt x="87" y="237"/>
                  <a:pt x="87" y="237"/>
                  <a:pt x="87" y="237"/>
                </a:cubicBezTo>
                <a:cubicBezTo>
                  <a:pt x="170" y="237"/>
                  <a:pt x="170" y="237"/>
                  <a:pt x="170" y="237"/>
                </a:cubicBezTo>
                <a:cubicBezTo>
                  <a:pt x="170" y="225"/>
                  <a:pt x="170" y="225"/>
                  <a:pt x="170" y="225"/>
                </a:cubicBezTo>
                <a:cubicBezTo>
                  <a:pt x="170" y="171"/>
                  <a:pt x="162" y="151"/>
                  <a:pt x="147" y="125"/>
                </a:cubicBezTo>
              </a:path>
            </a:pathLst>
          </a:custGeom>
          <a:solidFill>
            <a:srgbClr val="FF6D6D"/>
          </a:solidFill>
          <a:ln>
            <a:noFill/>
          </a:ln>
        </p:spPr>
        <p:txBody>
          <a:bodyPr vert="horz" wrap="square" lIns="91440" tIns="45720" rIns="91440" bIns="45720" numCol="1" anchor="t" anchorCtr="0" compatLnSpc="1"/>
          <a:lstStyle/>
          <a:p>
            <a:endParaRPr lang="id-ID"/>
          </a:p>
        </p:txBody>
      </p:sp>
      <p:sp>
        <p:nvSpPr>
          <p:cNvPr id="14" name="Freeform 7"/>
          <p:cNvSpPr/>
          <p:nvPr/>
        </p:nvSpPr>
        <p:spPr bwMode="auto">
          <a:xfrm>
            <a:off x="7987767" y="4172263"/>
            <a:ext cx="865024" cy="1208458"/>
          </a:xfrm>
          <a:custGeom>
            <a:avLst/>
            <a:gdLst>
              <a:gd name="T0" fmla="*/ 146 w 170"/>
              <a:gd name="T1" fmla="*/ 125 h 237"/>
              <a:gd name="T2" fmla="*/ 129 w 170"/>
              <a:gd name="T3" fmla="*/ 65 h 237"/>
              <a:gd name="T4" fmla="*/ 129 w 170"/>
              <a:gd name="T5" fmla="*/ 0 h 237"/>
              <a:gd name="T6" fmla="*/ 88 w 170"/>
              <a:gd name="T7" fmla="*/ 0 h 237"/>
              <a:gd name="T8" fmla="*/ 82 w 170"/>
              <a:gd name="T9" fmla="*/ 0 h 237"/>
              <a:gd name="T10" fmla="*/ 41 w 170"/>
              <a:gd name="T11" fmla="*/ 0 h 237"/>
              <a:gd name="T12" fmla="*/ 41 w 170"/>
              <a:gd name="T13" fmla="*/ 65 h 237"/>
              <a:gd name="T14" fmla="*/ 23 w 170"/>
              <a:gd name="T15" fmla="*/ 125 h 237"/>
              <a:gd name="T16" fmla="*/ 0 w 170"/>
              <a:gd name="T17" fmla="*/ 225 h 237"/>
              <a:gd name="T18" fmla="*/ 0 w 170"/>
              <a:gd name="T19" fmla="*/ 237 h 237"/>
              <a:gd name="T20" fmla="*/ 83 w 170"/>
              <a:gd name="T21" fmla="*/ 237 h 237"/>
              <a:gd name="T22" fmla="*/ 86 w 170"/>
              <a:gd name="T23" fmla="*/ 237 h 237"/>
              <a:gd name="T24" fmla="*/ 170 w 170"/>
              <a:gd name="T25" fmla="*/ 237 h 237"/>
              <a:gd name="T26" fmla="*/ 170 w 170"/>
              <a:gd name="T27" fmla="*/ 225 h 237"/>
              <a:gd name="T28" fmla="*/ 146 w 170"/>
              <a:gd name="T29" fmla="*/ 12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237">
                <a:moveTo>
                  <a:pt x="146" y="125"/>
                </a:moveTo>
                <a:cubicBezTo>
                  <a:pt x="132" y="99"/>
                  <a:pt x="129" y="65"/>
                  <a:pt x="129" y="65"/>
                </a:cubicBezTo>
                <a:cubicBezTo>
                  <a:pt x="129" y="0"/>
                  <a:pt x="129" y="0"/>
                  <a:pt x="129" y="0"/>
                </a:cubicBezTo>
                <a:cubicBezTo>
                  <a:pt x="88" y="0"/>
                  <a:pt x="88" y="0"/>
                  <a:pt x="88" y="0"/>
                </a:cubicBezTo>
                <a:cubicBezTo>
                  <a:pt x="82" y="0"/>
                  <a:pt x="82" y="0"/>
                  <a:pt x="82" y="0"/>
                </a:cubicBezTo>
                <a:cubicBezTo>
                  <a:pt x="41" y="0"/>
                  <a:pt x="41" y="0"/>
                  <a:pt x="41" y="0"/>
                </a:cubicBezTo>
                <a:cubicBezTo>
                  <a:pt x="41" y="65"/>
                  <a:pt x="41" y="65"/>
                  <a:pt x="41" y="65"/>
                </a:cubicBezTo>
                <a:cubicBezTo>
                  <a:pt x="41" y="65"/>
                  <a:pt x="38" y="99"/>
                  <a:pt x="23" y="125"/>
                </a:cubicBezTo>
                <a:cubicBezTo>
                  <a:pt x="8" y="151"/>
                  <a:pt x="0" y="171"/>
                  <a:pt x="0" y="225"/>
                </a:cubicBezTo>
                <a:cubicBezTo>
                  <a:pt x="0" y="237"/>
                  <a:pt x="0" y="237"/>
                  <a:pt x="0" y="237"/>
                </a:cubicBezTo>
                <a:cubicBezTo>
                  <a:pt x="83" y="237"/>
                  <a:pt x="83" y="237"/>
                  <a:pt x="83" y="237"/>
                </a:cubicBezTo>
                <a:cubicBezTo>
                  <a:pt x="86" y="237"/>
                  <a:pt x="86" y="237"/>
                  <a:pt x="86" y="237"/>
                </a:cubicBezTo>
                <a:cubicBezTo>
                  <a:pt x="170" y="237"/>
                  <a:pt x="170" y="237"/>
                  <a:pt x="170" y="237"/>
                </a:cubicBezTo>
                <a:cubicBezTo>
                  <a:pt x="170" y="225"/>
                  <a:pt x="170" y="225"/>
                  <a:pt x="170" y="225"/>
                </a:cubicBezTo>
                <a:cubicBezTo>
                  <a:pt x="170" y="171"/>
                  <a:pt x="161" y="151"/>
                  <a:pt x="146" y="125"/>
                </a:cubicBezTo>
              </a:path>
            </a:pathLst>
          </a:custGeom>
          <a:solidFill>
            <a:srgbClr val="FF6D6D"/>
          </a:solidFill>
          <a:ln>
            <a:noFill/>
          </a:ln>
        </p:spPr>
        <p:txBody>
          <a:bodyPr vert="horz" wrap="square" lIns="91440" tIns="45720" rIns="91440" bIns="45720" numCol="1" anchor="t" anchorCtr="0" compatLnSpc="1"/>
          <a:lstStyle/>
          <a:p>
            <a:endParaRPr lang="id-ID"/>
          </a:p>
        </p:txBody>
      </p:sp>
      <p:sp>
        <p:nvSpPr>
          <p:cNvPr id="15" name="Freeform 8"/>
          <p:cNvSpPr/>
          <p:nvPr/>
        </p:nvSpPr>
        <p:spPr bwMode="auto">
          <a:xfrm>
            <a:off x="7586823" y="2620143"/>
            <a:ext cx="1164657" cy="1489121"/>
          </a:xfrm>
          <a:custGeom>
            <a:avLst/>
            <a:gdLst>
              <a:gd name="T0" fmla="*/ 144 w 144"/>
              <a:gd name="T1" fmla="*/ 59 h 184"/>
              <a:gd name="T2" fmla="*/ 123 w 144"/>
              <a:gd name="T3" fmla="*/ 38 h 184"/>
              <a:gd name="T4" fmla="*/ 120 w 144"/>
              <a:gd name="T5" fmla="*/ 38 h 184"/>
              <a:gd name="T6" fmla="*/ 112 w 144"/>
              <a:gd name="T7" fmla="*/ 28 h 184"/>
              <a:gd name="T8" fmla="*/ 113 w 144"/>
              <a:gd name="T9" fmla="*/ 23 h 184"/>
              <a:gd name="T10" fmla="*/ 90 w 144"/>
              <a:gd name="T11" fmla="*/ 0 h 184"/>
              <a:gd name="T12" fmla="*/ 71 w 144"/>
              <a:gd name="T13" fmla="*/ 12 h 184"/>
              <a:gd name="T14" fmla="*/ 69 w 144"/>
              <a:gd name="T15" fmla="*/ 12 h 184"/>
              <a:gd name="T16" fmla="*/ 48 w 144"/>
              <a:gd name="T17" fmla="*/ 33 h 184"/>
              <a:gd name="T18" fmla="*/ 48 w 144"/>
              <a:gd name="T19" fmla="*/ 35 h 184"/>
              <a:gd name="T20" fmla="*/ 33 w 144"/>
              <a:gd name="T21" fmla="*/ 42 h 184"/>
              <a:gd name="T22" fmla="*/ 21 w 144"/>
              <a:gd name="T23" fmla="*/ 38 h 184"/>
              <a:gd name="T24" fmla="*/ 0 w 144"/>
              <a:gd name="T25" fmla="*/ 59 h 184"/>
              <a:gd name="T26" fmla="*/ 13 w 144"/>
              <a:gd name="T27" fmla="*/ 79 h 184"/>
              <a:gd name="T28" fmla="*/ 57 w 144"/>
              <a:gd name="T29" fmla="*/ 114 h 184"/>
              <a:gd name="T30" fmla="*/ 73 w 144"/>
              <a:gd name="T31" fmla="*/ 148 h 184"/>
              <a:gd name="T32" fmla="*/ 95 w 144"/>
              <a:gd name="T33" fmla="*/ 184 h 184"/>
              <a:gd name="T34" fmla="*/ 104 w 144"/>
              <a:gd name="T35" fmla="*/ 184 h 184"/>
              <a:gd name="T36" fmla="*/ 98 w 144"/>
              <a:gd name="T37" fmla="*/ 142 h 184"/>
              <a:gd name="T38" fmla="*/ 114 w 144"/>
              <a:gd name="T39" fmla="*/ 107 h 184"/>
              <a:gd name="T40" fmla="*/ 134 w 144"/>
              <a:gd name="T41" fmla="*/ 77 h 184"/>
              <a:gd name="T42" fmla="*/ 144 w 144"/>
              <a:gd name="T43" fmla="*/ 5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84">
                <a:moveTo>
                  <a:pt x="144" y="59"/>
                </a:moveTo>
                <a:cubicBezTo>
                  <a:pt x="144" y="48"/>
                  <a:pt x="134" y="38"/>
                  <a:pt x="123" y="38"/>
                </a:cubicBezTo>
                <a:cubicBezTo>
                  <a:pt x="122" y="38"/>
                  <a:pt x="120" y="38"/>
                  <a:pt x="120" y="38"/>
                </a:cubicBezTo>
                <a:cubicBezTo>
                  <a:pt x="118" y="34"/>
                  <a:pt x="116" y="31"/>
                  <a:pt x="112" y="28"/>
                </a:cubicBezTo>
                <a:cubicBezTo>
                  <a:pt x="113" y="26"/>
                  <a:pt x="113" y="25"/>
                  <a:pt x="113" y="23"/>
                </a:cubicBezTo>
                <a:cubicBezTo>
                  <a:pt x="113" y="11"/>
                  <a:pt x="103" y="0"/>
                  <a:pt x="90" y="0"/>
                </a:cubicBezTo>
                <a:cubicBezTo>
                  <a:pt x="82" y="0"/>
                  <a:pt x="75" y="5"/>
                  <a:pt x="71" y="12"/>
                </a:cubicBezTo>
                <a:cubicBezTo>
                  <a:pt x="70" y="12"/>
                  <a:pt x="70" y="12"/>
                  <a:pt x="69" y="12"/>
                </a:cubicBezTo>
                <a:cubicBezTo>
                  <a:pt x="57" y="12"/>
                  <a:pt x="48" y="21"/>
                  <a:pt x="48" y="33"/>
                </a:cubicBezTo>
                <a:cubicBezTo>
                  <a:pt x="48" y="34"/>
                  <a:pt x="48" y="34"/>
                  <a:pt x="48" y="35"/>
                </a:cubicBezTo>
                <a:cubicBezTo>
                  <a:pt x="42" y="35"/>
                  <a:pt x="37" y="38"/>
                  <a:pt x="33" y="42"/>
                </a:cubicBezTo>
                <a:cubicBezTo>
                  <a:pt x="30" y="40"/>
                  <a:pt x="25" y="38"/>
                  <a:pt x="21" y="38"/>
                </a:cubicBezTo>
                <a:cubicBezTo>
                  <a:pt x="9" y="38"/>
                  <a:pt x="0" y="48"/>
                  <a:pt x="0" y="59"/>
                </a:cubicBezTo>
                <a:cubicBezTo>
                  <a:pt x="0" y="68"/>
                  <a:pt x="5" y="75"/>
                  <a:pt x="13" y="79"/>
                </a:cubicBezTo>
                <a:cubicBezTo>
                  <a:pt x="14" y="84"/>
                  <a:pt x="19" y="113"/>
                  <a:pt x="57" y="114"/>
                </a:cubicBezTo>
                <a:cubicBezTo>
                  <a:pt x="57" y="114"/>
                  <a:pt x="42" y="137"/>
                  <a:pt x="73" y="148"/>
                </a:cubicBezTo>
                <a:cubicBezTo>
                  <a:pt x="73" y="148"/>
                  <a:pt x="95" y="154"/>
                  <a:pt x="95" y="184"/>
                </a:cubicBezTo>
                <a:cubicBezTo>
                  <a:pt x="104" y="184"/>
                  <a:pt x="104" y="184"/>
                  <a:pt x="104" y="184"/>
                </a:cubicBezTo>
                <a:cubicBezTo>
                  <a:pt x="104" y="184"/>
                  <a:pt x="113" y="157"/>
                  <a:pt x="98" y="142"/>
                </a:cubicBezTo>
                <a:cubicBezTo>
                  <a:pt x="83" y="127"/>
                  <a:pt x="121" y="125"/>
                  <a:pt x="114" y="107"/>
                </a:cubicBezTo>
                <a:cubicBezTo>
                  <a:pt x="114" y="107"/>
                  <a:pt x="137" y="97"/>
                  <a:pt x="134" y="77"/>
                </a:cubicBezTo>
                <a:cubicBezTo>
                  <a:pt x="140" y="73"/>
                  <a:pt x="144" y="67"/>
                  <a:pt x="144" y="59"/>
                </a:cubicBezTo>
              </a:path>
            </a:pathLst>
          </a:custGeom>
          <a:solidFill>
            <a:srgbClr val="FF6D6D"/>
          </a:solidFill>
          <a:ln>
            <a:noFill/>
          </a:ln>
        </p:spPr>
        <p:txBody>
          <a:bodyPr vert="horz" wrap="square" lIns="91440" tIns="45720" rIns="91440" bIns="45720" numCol="1" anchor="t" anchorCtr="0" compatLnSpc="1"/>
          <a:lstStyle/>
          <a:p>
            <a:endParaRPr lang="id-ID"/>
          </a:p>
        </p:txBody>
      </p:sp>
      <p:sp>
        <p:nvSpPr>
          <p:cNvPr id="16" name="Freeform 9"/>
          <p:cNvSpPr/>
          <p:nvPr/>
        </p:nvSpPr>
        <p:spPr bwMode="auto">
          <a:xfrm>
            <a:off x="6184235" y="3108570"/>
            <a:ext cx="936241" cy="1191578"/>
          </a:xfrm>
          <a:custGeom>
            <a:avLst/>
            <a:gdLst>
              <a:gd name="T0" fmla="*/ 144 w 144"/>
              <a:gd name="T1" fmla="*/ 59 h 183"/>
              <a:gd name="T2" fmla="*/ 123 w 144"/>
              <a:gd name="T3" fmla="*/ 38 h 183"/>
              <a:gd name="T4" fmla="*/ 120 w 144"/>
              <a:gd name="T5" fmla="*/ 38 h 183"/>
              <a:gd name="T6" fmla="*/ 112 w 144"/>
              <a:gd name="T7" fmla="*/ 28 h 183"/>
              <a:gd name="T8" fmla="*/ 113 w 144"/>
              <a:gd name="T9" fmla="*/ 22 h 183"/>
              <a:gd name="T10" fmla="*/ 91 w 144"/>
              <a:gd name="T11" fmla="*/ 0 h 183"/>
              <a:gd name="T12" fmla="*/ 71 w 144"/>
              <a:gd name="T13" fmla="*/ 11 h 183"/>
              <a:gd name="T14" fmla="*/ 69 w 144"/>
              <a:gd name="T15" fmla="*/ 11 h 183"/>
              <a:gd name="T16" fmla="*/ 48 w 144"/>
              <a:gd name="T17" fmla="*/ 32 h 183"/>
              <a:gd name="T18" fmla="*/ 48 w 144"/>
              <a:gd name="T19" fmla="*/ 34 h 183"/>
              <a:gd name="T20" fmla="*/ 33 w 144"/>
              <a:gd name="T21" fmla="*/ 41 h 183"/>
              <a:gd name="T22" fmla="*/ 21 w 144"/>
              <a:gd name="T23" fmla="*/ 38 h 183"/>
              <a:gd name="T24" fmla="*/ 0 w 144"/>
              <a:gd name="T25" fmla="*/ 59 h 183"/>
              <a:gd name="T26" fmla="*/ 13 w 144"/>
              <a:gd name="T27" fmla="*/ 78 h 183"/>
              <a:gd name="T28" fmla="*/ 58 w 144"/>
              <a:gd name="T29" fmla="*/ 114 h 183"/>
              <a:gd name="T30" fmla="*/ 74 w 144"/>
              <a:gd name="T31" fmla="*/ 148 h 183"/>
              <a:gd name="T32" fmla="*/ 95 w 144"/>
              <a:gd name="T33" fmla="*/ 183 h 183"/>
              <a:gd name="T34" fmla="*/ 104 w 144"/>
              <a:gd name="T35" fmla="*/ 183 h 183"/>
              <a:gd name="T36" fmla="*/ 98 w 144"/>
              <a:gd name="T37" fmla="*/ 141 h 183"/>
              <a:gd name="T38" fmla="*/ 114 w 144"/>
              <a:gd name="T39" fmla="*/ 107 h 183"/>
              <a:gd name="T40" fmla="*/ 134 w 144"/>
              <a:gd name="T41" fmla="*/ 76 h 183"/>
              <a:gd name="T42" fmla="*/ 144 w 144"/>
              <a:gd name="T43" fmla="*/ 5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83">
                <a:moveTo>
                  <a:pt x="144" y="59"/>
                </a:moveTo>
                <a:cubicBezTo>
                  <a:pt x="144" y="47"/>
                  <a:pt x="134" y="38"/>
                  <a:pt x="123" y="38"/>
                </a:cubicBezTo>
                <a:cubicBezTo>
                  <a:pt x="122" y="38"/>
                  <a:pt x="121" y="38"/>
                  <a:pt x="120" y="38"/>
                </a:cubicBezTo>
                <a:cubicBezTo>
                  <a:pt x="118" y="34"/>
                  <a:pt x="116" y="30"/>
                  <a:pt x="112" y="28"/>
                </a:cubicBezTo>
                <a:cubicBezTo>
                  <a:pt x="113" y="26"/>
                  <a:pt x="113" y="24"/>
                  <a:pt x="113" y="22"/>
                </a:cubicBezTo>
                <a:cubicBezTo>
                  <a:pt x="113" y="10"/>
                  <a:pt x="103" y="0"/>
                  <a:pt x="91" y="0"/>
                </a:cubicBezTo>
                <a:cubicBezTo>
                  <a:pt x="82" y="0"/>
                  <a:pt x="75" y="5"/>
                  <a:pt x="71" y="11"/>
                </a:cubicBezTo>
                <a:cubicBezTo>
                  <a:pt x="70" y="11"/>
                  <a:pt x="70" y="11"/>
                  <a:pt x="69" y="11"/>
                </a:cubicBezTo>
                <a:cubicBezTo>
                  <a:pt x="58" y="11"/>
                  <a:pt x="48" y="21"/>
                  <a:pt x="48" y="32"/>
                </a:cubicBezTo>
                <a:cubicBezTo>
                  <a:pt x="48" y="33"/>
                  <a:pt x="48" y="34"/>
                  <a:pt x="48" y="34"/>
                </a:cubicBezTo>
                <a:cubicBezTo>
                  <a:pt x="42" y="34"/>
                  <a:pt x="37" y="37"/>
                  <a:pt x="33" y="41"/>
                </a:cubicBezTo>
                <a:cubicBezTo>
                  <a:pt x="30" y="39"/>
                  <a:pt x="26" y="38"/>
                  <a:pt x="21" y="38"/>
                </a:cubicBezTo>
                <a:cubicBezTo>
                  <a:pt x="10" y="38"/>
                  <a:pt x="0" y="47"/>
                  <a:pt x="0" y="59"/>
                </a:cubicBezTo>
                <a:cubicBezTo>
                  <a:pt x="0" y="67"/>
                  <a:pt x="5" y="75"/>
                  <a:pt x="13" y="78"/>
                </a:cubicBezTo>
                <a:cubicBezTo>
                  <a:pt x="14" y="83"/>
                  <a:pt x="19" y="113"/>
                  <a:pt x="58" y="114"/>
                </a:cubicBezTo>
                <a:cubicBezTo>
                  <a:pt x="58" y="114"/>
                  <a:pt x="43" y="137"/>
                  <a:pt x="74" y="148"/>
                </a:cubicBezTo>
                <a:cubicBezTo>
                  <a:pt x="74" y="148"/>
                  <a:pt x="95" y="153"/>
                  <a:pt x="95" y="183"/>
                </a:cubicBezTo>
                <a:cubicBezTo>
                  <a:pt x="104" y="183"/>
                  <a:pt x="104" y="183"/>
                  <a:pt x="104" y="183"/>
                </a:cubicBezTo>
                <a:cubicBezTo>
                  <a:pt x="104" y="183"/>
                  <a:pt x="113" y="156"/>
                  <a:pt x="98" y="141"/>
                </a:cubicBezTo>
                <a:cubicBezTo>
                  <a:pt x="83" y="127"/>
                  <a:pt x="121" y="125"/>
                  <a:pt x="114" y="107"/>
                </a:cubicBezTo>
                <a:cubicBezTo>
                  <a:pt x="114" y="107"/>
                  <a:pt x="137" y="96"/>
                  <a:pt x="134" y="76"/>
                </a:cubicBezTo>
                <a:cubicBezTo>
                  <a:pt x="140" y="72"/>
                  <a:pt x="144" y="66"/>
                  <a:pt x="144" y="59"/>
                </a:cubicBezTo>
              </a:path>
            </a:pathLst>
          </a:custGeom>
          <a:solidFill>
            <a:srgbClr val="FF6D6D"/>
          </a:solidFill>
          <a:ln>
            <a:noFill/>
          </a:ln>
        </p:spPr>
        <p:txBody>
          <a:bodyPr vert="horz" wrap="square" lIns="91440" tIns="45720" rIns="91440" bIns="45720" numCol="1" anchor="t" anchorCtr="0" compatLnSpc="1"/>
          <a:lstStyle/>
          <a:p>
            <a:endParaRPr lang="id-ID"/>
          </a:p>
        </p:txBody>
      </p:sp>
      <p:sp>
        <p:nvSpPr>
          <p:cNvPr id="17" name="Freeform 6"/>
          <p:cNvSpPr/>
          <p:nvPr/>
        </p:nvSpPr>
        <p:spPr bwMode="auto">
          <a:xfrm>
            <a:off x="6063352" y="4583022"/>
            <a:ext cx="597073" cy="834124"/>
          </a:xfrm>
          <a:custGeom>
            <a:avLst/>
            <a:gdLst>
              <a:gd name="T0" fmla="*/ 147 w 170"/>
              <a:gd name="T1" fmla="*/ 125 h 237"/>
              <a:gd name="T2" fmla="*/ 129 w 170"/>
              <a:gd name="T3" fmla="*/ 65 h 237"/>
              <a:gd name="T4" fmla="*/ 129 w 170"/>
              <a:gd name="T5" fmla="*/ 0 h 237"/>
              <a:gd name="T6" fmla="*/ 88 w 170"/>
              <a:gd name="T7" fmla="*/ 0 h 237"/>
              <a:gd name="T8" fmla="*/ 82 w 170"/>
              <a:gd name="T9" fmla="*/ 0 h 237"/>
              <a:gd name="T10" fmla="*/ 41 w 170"/>
              <a:gd name="T11" fmla="*/ 0 h 237"/>
              <a:gd name="T12" fmla="*/ 41 w 170"/>
              <a:gd name="T13" fmla="*/ 65 h 237"/>
              <a:gd name="T14" fmla="*/ 23 w 170"/>
              <a:gd name="T15" fmla="*/ 125 h 237"/>
              <a:gd name="T16" fmla="*/ 0 w 170"/>
              <a:gd name="T17" fmla="*/ 225 h 237"/>
              <a:gd name="T18" fmla="*/ 0 w 170"/>
              <a:gd name="T19" fmla="*/ 237 h 237"/>
              <a:gd name="T20" fmla="*/ 83 w 170"/>
              <a:gd name="T21" fmla="*/ 237 h 237"/>
              <a:gd name="T22" fmla="*/ 87 w 170"/>
              <a:gd name="T23" fmla="*/ 237 h 237"/>
              <a:gd name="T24" fmla="*/ 170 w 170"/>
              <a:gd name="T25" fmla="*/ 237 h 237"/>
              <a:gd name="T26" fmla="*/ 170 w 170"/>
              <a:gd name="T27" fmla="*/ 225 h 237"/>
              <a:gd name="T28" fmla="*/ 147 w 170"/>
              <a:gd name="T29" fmla="*/ 12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237">
                <a:moveTo>
                  <a:pt x="147" y="125"/>
                </a:moveTo>
                <a:cubicBezTo>
                  <a:pt x="132" y="99"/>
                  <a:pt x="129" y="65"/>
                  <a:pt x="129" y="65"/>
                </a:cubicBezTo>
                <a:cubicBezTo>
                  <a:pt x="129" y="0"/>
                  <a:pt x="129" y="0"/>
                  <a:pt x="129" y="0"/>
                </a:cubicBezTo>
                <a:cubicBezTo>
                  <a:pt x="88" y="0"/>
                  <a:pt x="88" y="0"/>
                  <a:pt x="88" y="0"/>
                </a:cubicBezTo>
                <a:cubicBezTo>
                  <a:pt x="82" y="0"/>
                  <a:pt x="82" y="0"/>
                  <a:pt x="82" y="0"/>
                </a:cubicBezTo>
                <a:cubicBezTo>
                  <a:pt x="41" y="0"/>
                  <a:pt x="41" y="0"/>
                  <a:pt x="41" y="0"/>
                </a:cubicBezTo>
                <a:cubicBezTo>
                  <a:pt x="41" y="65"/>
                  <a:pt x="41" y="65"/>
                  <a:pt x="41" y="65"/>
                </a:cubicBezTo>
                <a:cubicBezTo>
                  <a:pt x="41" y="65"/>
                  <a:pt x="38" y="99"/>
                  <a:pt x="23" y="125"/>
                </a:cubicBezTo>
                <a:cubicBezTo>
                  <a:pt x="9" y="151"/>
                  <a:pt x="0" y="171"/>
                  <a:pt x="0" y="225"/>
                </a:cubicBezTo>
                <a:cubicBezTo>
                  <a:pt x="0" y="237"/>
                  <a:pt x="0" y="237"/>
                  <a:pt x="0" y="237"/>
                </a:cubicBezTo>
                <a:cubicBezTo>
                  <a:pt x="83" y="237"/>
                  <a:pt x="83" y="237"/>
                  <a:pt x="83" y="237"/>
                </a:cubicBezTo>
                <a:cubicBezTo>
                  <a:pt x="87" y="237"/>
                  <a:pt x="87" y="237"/>
                  <a:pt x="87" y="237"/>
                </a:cubicBezTo>
                <a:cubicBezTo>
                  <a:pt x="170" y="237"/>
                  <a:pt x="170" y="237"/>
                  <a:pt x="170" y="237"/>
                </a:cubicBezTo>
                <a:cubicBezTo>
                  <a:pt x="170" y="225"/>
                  <a:pt x="170" y="225"/>
                  <a:pt x="170" y="225"/>
                </a:cubicBezTo>
                <a:cubicBezTo>
                  <a:pt x="170" y="171"/>
                  <a:pt x="162" y="151"/>
                  <a:pt x="147" y="125"/>
                </a:cubicBezTo>
              </a:path>
            </a:pathLst>
          </a:custGeom>
          <a:solidFill>
            <a:srgbClr val="FF6D6D"/>
          </a:solidFill>
          <a:ln>
            <a:noFill/>
          </a:ln>
        </p:spPr>
        <p:txBody>
          <a:bodyPr vert="horz" wrap="square" lIns="91440" tIns="45720" rIns="91440" bIns="45720" numCol="1" anchor="t" anchorCtr="0" compatLnSpc="1"/>
          <a:lstStyle/>
          <a:p>
            <a:endParaRPr lang="id-ID"/>
          </a:p>
        </p:txBody>
      </p:sp>
      <p:sp>
        <p:nvSpPr>
          <p:cNvPr id="18" name="Freeform 93"/>
          <p:cNvSpPr/>
          <p:nvPr/>
        </p:nvSpPr>
        <p:spPr>
          <a:xfrm>
            <a:off x="5576561" y="5367319"/>
            <a:ext cx="3954482" cy="447850"/>
          </a:xfrm>
          <a:custGeom>
            <a:avLst/>
            <a:gdLst>
              <a:gd name="connsiteX0" fmla="*/ 0 w 3954482"/>
              <a:gd name="connsiteY0" fmla="*/ 0 h 447850"/>
              <a:gd name="connsiteX1" fmla="*/ 3728546 w 3954482"/>
              <a:gd name="connsiteY1" fmla="*/ 0 h 447850"/>
              <a:gd name="connsiteX2" fmla="*/ 3728546 w 3954482"/>
              <a:gd name="connsiteY2" fmla="*/ 138410 h 447850"/>
              <a:gd name="connsiteX3" fmla="*/ 3954482 w 3954482"/>
              <a:gd name="connsiteY3" fmla="*/ 138410 h 447850"/>
              <a:gd name="connsiteX4" fmla="*/ 3954482 w 3954482"/>
              <a:gd name="connsiteY4" fmla="*/ 447850 h 447850"/>
              <a:gd name="connsiteX5" fmla="*/ 0 w 3954482"/>
              <a:gd name="connsiteY5" fmla="*/ 447850 h 447850"/>
              <a:gd name="connsiteX6" fmla="*/ 0 w 3954482"/>
              <a:gd name="connsiteY6" fmla="*/ 190839 h 447850"/>
              <a:gd name="connsiteX7" fmla="*/ 0 w 3954482"/>
              <a:gd name="connsiteY7" fmla="*/ 138410 h 4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4482" h="447850">
                <a:moveTo>
                  <a:pt x="0" y="0"/>
                </a:moveTo>
                <a:lnTo>
                  <a:pt x="3728546" y="0"/>
                </a:lnTo>
                <a:lnTo>
                  <a:pt x="3728546" y="138410"/>
                </a:lnTo>
                <a:lnTo>
                  <a:pt x="3954482" y="138410"/>
                </a:lnTo>
                <a:lnTo>
                  <a:pt x="3954482" y="447850"/>
                </a:lnTo>
                <a:lnTo>
                  <a:pt x="0" y="447850"/>
                </a:lnTo>
                <a:lnTo>
                  <a:pt x="0" y="190839"/>
                </a:lnTo>
                <a:lnTo>
                  <a:pt x="0" y="138410"/>
                </a:lnTo>
                <a:close/>
              </a:path>
            </a:pathLst>
          </a:cu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Freeform 16"/>
          <p:cNvSpPr/>
          <p:nvPr/>
        </p:nvSpPr>
        <p:spPr bwMode="auto">
          <a:xfrm>
            <a:off x="8485280" y="3138568"/>
            <a:ext cx="1301750" cy="2707998"/>
          </a:xfrm>
          <a:custGeom>
            <a:avLst/>
            <a:gdLst>
              <a:gd name="T0" fmla="*/ 820 w 820"/>
              <a:gd name="T1" fmla="*/ 631 h 1375"/>
              <a:gd name="T2" fmla="*/ 443 w 820"/>
              <a:gd name="T3" fmla="*/ 446 h 1375"/>
              <a:gd name="T4" fmla="*/ 443 w 820"/>
              <a:gd name="T5" fmla="*/ 444 h 1375"/>
              <a:gd name="T6" fmla="*/ 426 w 820"/>
              <a:gd name="T7" fmla="*/ 0 h 1375"/>
              <a:gd name="T8" fmla="*/ 398 w 820"/>
              <a:gd name="T9" fmla="*/ 0 h 1375"/>
              <a:gd name="T10" fmla="*/ 381 w 820"/>
              <a:gd name="T11" fmla="*/ 451 h 1375"/>
              <a:gd name="T12" fmla="*/ 0 w 820"/>
              <a:gd name="T13" fmla="*/ 608 h 1375"/>
              <a:gd name="T14" fmla="*/ 9 w 820"/>
              <a:gd name="T15" fmla="*/ 636 h 1375"/>
              <a:gd name="T16" fmla="*/ 388 w 820"/>
              <a:gd name="T17" fmla="*/ 510 h 1375"/>
              <a:gd name="T18" fmla="*/ 360 w 820"/>
              <a:gd name="T19" fmla="*/ 1375 h 1375"/>
              <a:gd name="T20" fmla="*/ 472 w 820"/>
              <a:gd name="T21" fmla="*/ 1375 h 1375"/>
              <a:gd name="T22" fmla="*/ 443 w 820"/>
              <a:gd name="T23" fmla="*/ 510 h 1375"/>
              <a:gd name="T24" fmla="*/ 805 w 820"/>
              <a:gd name="T25" fmla="*/ 660 h 1375"/>
              <a:gd name="T26" fmla="*/ 820 w 820"/>
              <a:gd name="T27" fmla="*/ 631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0" h="1375">
                <a:moveTo>
                  <a:pt x="820" y="631"/>
                </a:moveTo>
                <a:lnTo>
                  <a:pt x="443" y="446"/>
                </a:lnTo>
                <a:lnTo>
                  <a:pt x="443" y="444"/>
                </a:lnTo>
                <a:lnTo>
                  <a:pt x="426" y="0"/>
                </a:lnTo>
                <a:lnTo>
                  <a:pt x="398" y="0"/>
                </a:lnTo>
                <a:lnTo>
                  <a:pt x="381" y="451"/>
                </a:lnTo>
                <a:lnTo>
                  <a:pt x="0" y="608"/>
                </a:lnTo>
                <a:lnTo>
                  <a:pt x="9" y="636"/>
                </a:lnTo>
                <a:lnTo>
                  <a:pt x="388" y="510"/>
                </a:lnTo>
                <a:lnTo>
                  <a:pt x="360" y="1375"/>
                </a:lnTo>
                <a:lnTo>
                  <a:pt x="472" y="1375"/>
                </a:lnTo>
                <a:lnTo>
                  <a:pt x="443" y="510"/>
                </a:lnTo>
                <a:lnTo>
                  <a:pt x="805" y="660"/>
                </a:lnTo>
                <a:lnTo>
                  <a:pt x="820" y="631"/>
                </a:lnTo>
                <a:close/>
              </a:path>
            </a:pathLst>
          </a:custGeom>
          <a:solidFill>
            <a:srgbClr val="FF6D6D"/>
          </a:solidFill>
          <a:ln>
            <a:noFill/>
          </a:ln>
        </p:spPr>
        <p:txBody>
          <a:bodyPr vert="horz" wrap="square" lIns="91440" tIns="45720" rIns="91440" bIns="45720" numCol="1" anchor="t" anchorCtr="0" compatLnSpc="1"/>
          <a:lstStyle/>
          <a:p>
            <a:endParaRPr lang="id-ID"/>
          </a:p>
        </p:txBody>
      </p:sp>
      <p:sp>
        <p:nvSpPr>
          <p:cNvPr id="20" name="Freeform 16"/>
          <p:cNvSpPr/>
          <p:nvPr/>
        </p:nvSpPr>
        <p:spPr bwMode="auto">
          <a:xfrm>
            <a:off x="9400618" y="4190935"/>
            <a:ext cx="1033205" cy="1732507"/>
          </a:xfrm>
          <a:custGeom>
            <a:avLst/>
            <a:gdLst>
              <a:gd name="T0" fmla="*/ 820 w 820"/>
              <a:gd name="T1" fmla="*/ 631 h 1375"/>
              <a:gd name="T2" fmla="*/ 443 w 820"/>
              <a:gd name="T3" fmla="*/ 446 h 1375"/>
              <a:gd name="T4" fmla="*/ 443 w 820"/>
              <a:gd name="T5" fmla="*/ 444 h 1375"/>
              <a:gd name="T6" fmla="*/ 426 w 820"/>
              <a:gd name="T7" fmla="*/ 0 h 1375"/>
              <a:gd name="T8" fmla="*/ 398 w 820"/>
              <a:gd name="T9" fmla="*/ 0 h 1375"/>
              <a:gd name="T10" fmla="*/ 381 w 820"/>
              <a:gd name="T11" fmla="*/ 451 h 1375"/>
              <a:gd name="T12" fmla="*/ 0 w 820"/>
              <a:gd name="T13" fmla="*/ 608 h 1375"/>
              <a:gd name="T14" fmla="*/ 9 w 820"/>
              <a:gd name="T15" fmla="*/ 636 h 1375"/>
              <a:gd name="T16" fmla="*/ 388 w 820"/>
              <a:gd name="T17" fmla="*/ 510 h 1375"/>
              <a:gd name="T18" fmla="*/ 360 w 820"/>
              <a:gd name="T19" fmla="*/ 1375 h 1375"/>
              <a:gd name="T20" fmla="*/ 472 w 820"/>
              <a:gd name="T21" fmla="*/ 1375 h 1375"/>
              <a:gd name="T22" fmla="*/ 443 w 820"/>
              <a:gd name="T23" fmla="*/ 510 h 1375"/>
              <a:gd name="T24" fmla="*/ 805 w 820"/>
              <a:gd name="T25" fmla="*/ 660 h 1375"/>
              <a:gd name="T26" fmla="*/ 820 w 820"/>
              <a:gd name="T27" fmla="*/ 631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0" h="1375">
                <a:moveTo>
                  <a:pt x="820" y="631"/>
                </a:moveTo>
                <a:lnTo>
                  <a:pt x="443" y="446"/>
                </a:lnTo>
                <a:lnTo>
                  <a:pt x="443" y="444"/>
                </a:lnTo>
                <a:lnTo>
                  <a:pt x="426" y="0"/>
                </a:lnTo>
                <a:lnTo>
                  <a:pt x="398" y="0"/>
                </a:lnTo>
                <a:lnTo>
                  <a:pt x="381" y="451"/>
                </a:lnTo>
                <a:lnTo>
                  <a:pt x="0" y="608"/>
                </a:lnTo>
                <a:lnTo>
                  <a:pt x="9" y="636"/>
                </a:lnTo>
                <a:lnTo>
                  <a:pt x="388" y="510"/>
                </a:lnTo>
                <a:lnTo>
                  <a:pt x="360" y="1375"/>
                </a:lnTo>
                <a:lnTo>
                  <a:pt x="472" y="1375"/>
                </a:lnTo>
                <a:lnTo>
                  <a:pt x="443" y="510"/>
                </a:lnTo>
                <a:lnTo>
                  <a:pt x="805" y="660"/>
                </a:lnTo>
                <a:lnTo>
                  <a:pt x="820" y="631"/>
                </a:lnTo>
                <a:close/>
              </a:path>
            </a:pathLst>
          </a:custGeom>
          <a:solidFill>
            <a:srgbClr val="FF6D6D"/>
          </a:solidFill>
          <a:ln>
            <a:noFill/>
          </a:ln>
        </p:spPr>
        <p:txBody>
          <a:bodyPr vert="horz" wrap="square" lIns="91440" tIns="45720" rIns="91440" bIns="45720" numCol="1" anchor="t" anchorCtr="0" compatLnSpc="1"/>
          <a:lstStyle/>
          <a:p>
            <a:endParaRPr lang="id-ID"/>
          </a:p>
        </p:txBody>
      </p:sp>
      <p:sp>
        <p:nvSpPr>
          <p:cNvPr id="21" name="Freeform 20"/>
          <p:cNvSpPr>
            <a:spLocks noEditPoints="1"/>
          </p:cNvSpPr>
          <p:nvPr/>
        </p:nvSpPr>
        <p:spPr bwMode="auto">
          <a:xfrm flipH="1">
            <a:off x="9574223" y="2222345"/>
            <a:ext cx="2560638" cy="3521075"/>
          </a:xfrm>
          <a:custGeom>
            <a:avLst/>
            <a:gdLst>
              <a:gd name="T0" fmla="*/ 665 w 680"/>
              <a:gd name="T1" fmla="*/ 247 h 936"/>
              <a:gd name="T2" fmla="*/ 596 w 680"/>
              <a:gd name="T3" fmla="*/ 194 h 936"/>
              <a:gd name="T4" fmla="*/ 532 w 680"/>
              <a:gd name="T5" fmla="*/ 128 h 936"/>
              <a:gd name="T6" fmla="*/ 460 w 680"/>
              <a:gd name="T7" fmla="*/ 62 h 936"/>
              <a:gd name="T8" fmla="*/ 259 w 680"/>
              <a:gd name="T9" fmla="*/ 100 h 936"/>
              <a:gd name="T10" fmla="*/ 202 w 680"/>
              <a:gd name="T11" fmla="*/ 151 h 936"/>
              <a:gd name="T12" fmla="*/ 100 w 680"/>
              <a:gd name="T13" fmla="*/ 207 h 936"/>
              <a:gd name="T14" fmla="*/ 110 w 680"/>
              <a:gd name="T15" fmla="*/ 417 h 936"/>
              <a:gd name="T16" fmla="*/ 235 w 680"/>
              <a:gd name="T17" fmla="*/ 469 h 936"/>
              <a:gd name="T18" fmla="*/ 319 w 680"/>
              <a:gd name="T19" fmla="*/ 471 h 936"/>
              <a:gd name="T20" fmla="*/ 280 w 680"/>
              <a:gd name="T21" fmla="*/ 727 h 936"/>
              <a:gd name="T22" fmla="*/ 186 w 680"/>
              <a:gd name="T23" fmla="*/ 634 h 936"/>
              <a:gd name="T24" fmla="*/ 227 w 680"/>
              <a:gd name="T25" fmla="*/ 625 h 936"/>
              <a:gd name="T26" fmla="*/ 262 w 680"/>
              <a:gd name="T27" fmla="*/ 560 h 936"/>
              <a:gd name="T28" fmla="*/ 241 w 680"/>
              <a:gd name="T29" fmla="*/ 531 h 936"/>
              <a:gd name="T30" fmla="*/ 209 w 680"/>
              <a:gd name="T31" fmla="*/ 512 h 936"/>
              <a:gd name="T32" fmla="*/ 184 w 680"/>
              <a:gd name="T33" fmla="*/ 480 h 936"/>
              <a:gd name="T34" fmla="*/ 143 w 680"/>
              <a:gd name="T35" fmla="*/ 455 h 936"/>
              <a:gd name="T36" fmla="*/ 100 w 680"/>
              <a:gd name="T37" fmla="*/ 495 h 936"/>
              <a:gd name="T38" fmla="*/ 68 w 680"/>
              <a:gd name="T39" fmla="*/ 513 h 936"/>
              <a:gd name="T40" fmla="*/ 0 w 680"/>
              <a:gd name="T41" fmla="*/ 579 h 936"/>
              <a:gd name="T42" fmla="*/ 59 w 680"/>
              <a:gd name="T43" fmla="*/ 617 h 936"/>
              <a:gd name="T44" fmla="*/ 110 w 680"/>
              <a:gd name="T45" fmla="*/ 637 h 936"/>
              <a:gd name="T46" fmla="*/ 215 w 680"/>
              <a:gd name="T47" fmla="*/ 713 h 936"/>
              <a:gd name="T48" fmla="*/ 237 w 680"/>
              <a:gd name="T49" fmla="*/ 726 h 936"/>
              <a:gd name="T50" fmla="*/ 271 w 680"/>
              <a:gd name="T51" fmla="*/ 936 h 936"/>
              <a:gd name="T52" fmla="*/ 340 w 680"/>
              <a:gd name="T53" fmla="*/ 719 h 936"/>
              <a:gd name="T54" fmla="*/ 519 w 680"/>
              <a:gd name="T55" fmla="*/ 412 h 936"/>
              <a:gd name="T56" fmla="*/ 680 w 680"/>
              <a:gd name="T57" fmla="*/ 323 h 936"/>
              <a:gd name="T58" fmla="*/ 153 w 680"/>
              <a:gd name="T59" fmla="*/ 645 h 936"/>
              <a:gd name="T60" fmla="*/ 178 w 680"/>
              <a:gd name="T61" fmla="*/ 669 h 936"/>
              <a:gd name="T62" fmla="*/ 350 w 680"/>
              <a:gd name="T63" fmla="*/ 571 h 936"/>
              <a:gd name="T64" fmla="*/ 369 w 680"/>
              <a:gd name="T65" fmla="*/ 477 h 936"/>
              <a:gd name="T66" fmla="*/ 350 w 680"/>
              <a:gd name="T67" fmla="*/ 571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0" h="936">
                <a:moveTo>
                  <a:pt x="662" y="264"/>
                </a:moveTo>
                <a:cubicBezTo>
                  <a:pt x="664" y="259"/>
                  <a:pt x="665" y="253"/>
                  <a:pt x="665" y="247"/>
                </a:cubicBezTo>
                <a:cubicBezTo>
                  <a:pt x="665" y="217"/>
                  <a:pt x="640" y="192"/>
                  <a:pt x="610" y="192"/>
                </a:cubicBezTo>
                <a:cubicBezTo>
                  <a:pt x="605" y="192"/>
                  <a:pt x="600" y="193"/>
                  <a:pt x="596" y="194"/>
                </a:cubicBezTo>
                <a:cubicBezTo>
                  <a:pt x="582" y="169"/>
                  <a:pt x="558" y="151"/>
                  <a:pt x="530" y="144"/>
                </a:cubicBezTo>
                <a:cubicBezTo>
                  <a:pt x="531" y="138"/>
                  <a:pt x="532" y="133"/>
                  <a:pt x="532" y="128"/>
                </a:cubicBezTo>
                <a:cubicBezTo>
                  <a:pt x="532" y="91"/>
                  <a:pt x="502" y="62"/>
                  <a:pt x="466" y="62"/>
                </a:cubicBezTo>
                <a:cubicBezTo>
                  <a:pt x="464" y="62"/>
                  <a:pt x="462" y="62"/>
                  <a:pt x="460" y="62"/>
                </a:cubicBezTo>
                <a:cubicBezTo>
                  <a:pt x="444" y="25"/>
                  <a:pt x="407" y="0"/>
                  <a:pt x="364" y="0"/>
                </a:cubicBezTo>
                <a:cubicBezTo>
                  <a:pt x="308" y="0"/>
                  <a:pt x="262" y="44"/>
                  <a:pt x="259" y="100"/>
                </a:cubicBezTo>
                <a:cubicBezTo>
                  <a:pt x="258" y="100"/>
                  <a:pt x="258" y="100"/>
                  <a:pt x="257" y="100"/>
                </a:cubicBezTo>
                <a:cubicBezTo>
                  <a:pt x="227" y="100"/>
                  <a:pt x="204" y="123"/>
                  <a:pt x="202" y="151"/>
                </a:cubicBezTo>
                <a:cubicBezTo>
                  <a:pt x="194" y="148"/>
                  <a:pt x="185" y="147"/>
                  <a:pt x="176" y="147"/>
                </a:cubicBezTo>
                <a:cubicBezTo>
                  <a:pt x="139" y="147"/>
                  <a:pt x="108" y="172"/>
                  <a:pt x="100" y="207"/>
                </a:cubicBezTo>
                <a:cubicBezTo>
                  <a:pt x="47" y="211"/>
                  <a:pt x="4" y="256"/>
                  <a:pt x="4" y="311"/>
                </a:cubicBezTo>
                <a:cubicBezTo>
                  <a:pt x="4" y="369"/>
                  <a:pt x="52" y="417"/>
                  <a:pt x="110" y="417"/>
                </a:cubicBezTo>
                <a:cubicBezTo>
                  <a:pt x="125" y="417"/>
                  <a:pt x="139" y="413"/>
                  <a:pt x="152" y="408"/>
                </a:cubicBezTo>
                <a:cubicBezTo>
                  <a:pt x="163" y="443"/>
                  <a:pt x="196" y="469"/>
                  <a:pt x="235" y="469"/>
                </a:cubicBezTo>
                <a:cubicBezTo>
                  <a:pt x="251" y="469"/>
                  <a:pt x="266" y="464"/>
                  <a:pt x="279" y="456"/>
                </a:cubicBezTo>
                <a:cubicBezTo>
                  <a:pt x="292" y="463"/>
                  <a:pt x="305" y="467"/>
                  <a:pt x="319" y="471"/>
                </a:cubicBezTo>
                <a:cubicBezTo>
                  <a:pt x="322" y="490"/>
                  <a:pt x="320" y="535"/>
                  <a:pt x="297" y="636"/>
                </a:cubicBezTo>
                <a:cubicBezTo>
                  <a:pt x="289" y="668"/>
                  <a:pt x="284" y="698"/>
                  <a:pt x="280" y="727"/>
                </a:cubicBezTo>
                <a:cubicBezTo>
                  <a:pt x="248" y="715"/>
                  <a:pt x="222" y="701"/>
                  <a:pt x="201" y="686"/>
                </a:cubicBezTo>
                <a:cubicBezTo>
                  <a:pt x="192" y="669"/>
                  <a:pt x="188" y="651"/>
                  <a:pt x="186" y="634"/>
                </a:cubicBezTo>
                <a:cubicBezTo>
                  <a:pt x="193" y="630"/>
                  <a:pt x="199" y="625"/>
                  <a:pt x="205" y="619"/>
                </a:cubicBezTo>
                <a:cubicBezTo>
                  <a:pt x="211" y="623"/>
                  <a:pt x="219" y="625"/>
                  <a:pt x="227" y="625"/>
                </a:cubicBezTo>
                <a:cubicBezTo>
                  <a:pt x="250" y="625"/>
                  <a:pt x="269" y="607"/>
                  <a:pt x="269" y="584"/>
                </a:cubicBezTo>
                <a:cubicBezTo>
                  <a:pt x="269" y="575"/>
                  <a:pt x="266" y="567"/>
                  <a:pt x="262" y="560"/>
                </a:cubicBezTo>
                <a:cubicBezTo>
                  <a:pt x="263" y="558"/>
                  <a:pt x="263" y="556"/>
                  <a:pt x="263" y="553"/>
                </a:cubicBezTo>
                <a:cubicBezTo>
                  <a:pt x="263" y="541"/>
                  <a:pt x="253" y="531"/>
                  <a:pt x="241" y="531"/>
                </a:cubicBezTo>
                <a:cubicBezTo>
                  <a:pt x="239" y="531"/>
                  <a:pt x="237" y="532"/>
                  <a:pt x="236" y="532"/>
                </a:cubicBezTo>
                <a:cubicBezTo>
                  <a:pt x="230" y="522"/>
                  <a:pt x="220" y="515"/>
                  <a:pt x="209" y="512"/>
                </a:cubicBezTo>
                <a:cubicBezTo>
                  <a:pt x="210" y="510"/>
                  <a:pt x="210" y="508"/>
                  <a:pt x="210" y="506"/>
                </a:cubicBezTo>
                <a:cubicBezTo>
                  <a:pt x="210" y="491"/>
                  <a:pt x="198" y="480"/>
                  <a:pt x="184" y="480"/>
                </a:cubicBezTo>
                <a:cubicBezTo>
                  <a:pt x="183" y="480"/>
                  <a:pt x="182" y="480"/>
                  <a:pt x="182" y="480"/>
                </a:cubicBezTo>
                <a:cubicBezTo>
                  <a:pt x="175" y="465"/>
                  <a:pt x="160" y="455"/>
                  <a:pt x="143" y="455"/>
                </a:cubicBezTo>
                <a:cubicBezTo>
                  <a:pt x="121" y="455"/>
                  <a:pt x="103" y="473"/>
                  <a:pt x="102" y="495"/>
                </a:cubicBezTo>
                <a:cubicBezTo>
                  <a:pt x="101" y="495"/>
                  <a:pt x="101" y="495"/>
                  <a:pt x="100" y="495"/>
                </a:cubicBezTo>
                <a:cubicBezTo>
                  <a:pt x="89" y="495"/>
                  <a:pt x="79" y="504"/>
                  <a:pt x="79" y="515"/>
                </a:cubicBezTo>
                <a:cubicBezTo>
                  <a:pt x="76" y="514"/>
                  <a:pt x="72" y="513"/>
                  <a:pt x="68" y="513"/>
                </a:cubicBezTo>
                <a:cubicBezTo>
                  <a:pt x="54" y="513"/>
                  <a:pt x="41" y="524"/>
                  <a:pt x="38" y="537"/>
                </a:cubicBezTo>
                <a:cubicBezTo>
                  <a:pt x="17" y="539"/>
                  <a:pt x="0" y="557"/>
                  <a:pt x="0" y="579"/>
                </a:cubicBezTo>
                <a:cubicBezTo>
                  <a:pt x="0" y="602"/>
                  <a:pt x="19" y="621"/>
                  <a:pt x="42" y="621"/>
                </a:cubicBezTo>
                <a:cubicBezTo>
                  <a:pt x="48" y="621"/>
                  <a:pt x="54" y="620"/>
                  <a:pt x="59" y="617"/>
                </a:cubicBezTo>
                <a:cubicBezTo>
                  <a:pt x="63" y="631"/>
                  <a:pt x="76" y="642"/>
                  <a:pt x="92" y="642"/>
                </a:cubicBezTo>
                <a:cubicBezTo>
                  <a:pt x="98" y="642"/>
                  <a:pt x="104" y="640"/>
                  <a:pt x="110" y="637"/>
                </a:cubicBezTo>
                <a:cubicBezTo>
                  <a:pt x="119" y="641"/>
                  <a:pt x="130" y="644"/>
                  <a:pt x="142" y="645"/>
                </a:cubicBezTo>
                <a:cubicBezTo>
                  <a:pt x="163" y="671"/>
                  <a:pt x="193" y="697"/>
                  <a:pt x="215" y="713"/>
                </a:cubicBezTo>
                <a:cubicBezTo>
                  <a:pt x="220" y="721"/>
                  <a:pt x="219" y="719"/>
                  <a:pt x="216" y="713"/>
                </a:cubicBezTo>
                <a:cubicBezTo>
                  <a:pt x="224" y="719"/>
                  <a:pt x="231" y="723"/>
                  <a:pt x="237" y="726"/>
                </a:cubicBezTo>
                <a:cubicBezTo>
                  <a:pt x="253" y="734"/>
                  <a:pt x="267" y="747"/>
                  <a:pt x="276" y="757"/>
                </a:cubicBezTo>
                <a:cubicBezTo>
                  <a:pt x="263" y="865"/>
                  <a:pt x="271" y="936"/>
                  <a:pt x="271" y="936"/>
                </a:cubicBezTo>
                <a:cubicBezTo>
                  <a:pt x="387" y="936"/>
                  <a:pt x="387" y="936"/>
                  <a:pt x="387" y="936"/>
                </a:cubicBezTo>
                <a:cubicBezTo>
                  <a:pt x="387" y="936"/>
                  <a:pt x="333" y="827"/>
                  <a:pt x="340" y="719"/>
                </a:cubicBezTo>
                <a:cubicBezTo>
                  <a:pt x="345" y="627"/>
                  <a:pt x="411" y="537"/>
                  <a:pt x="440" y="465"/>
                </a:cubicBezTo>
                <a:cubicBezTo>
                  <a:pt x="471" y="453"/>
                  <a:pt x="497" y="435"/>
                  <a:pt x="519" y="412"/>
                </a:cubicBezTo>
                <a:cubicBezTo>
                  <a:pt x="535" y="422"/>
                  <a:pt x="554" y="428"/>
                  <a:pt x="575" y="428"/>
                </a:cubicBezTo>
                <a:cubicBezTo>
                  <a:pt x="633" y="428"/>
                  <a:pt x="680" y="381"/>
                  <a:pt x="680" y="323"/>
                </a:cubicBezTo>
                <a:cubicBezTo>
                  <a:pt x="680" y="301"/>
                  <a:pt x="673" y="281"/>
                  <a:pt x="662" y="264"/>
                </a:cubicBezTo>
                <a:close/>
                <a:moveTo>
                  <a:pt x="153" y="645"/>
                </a:moveTo>
                <a:cubicBezTo>
                  <a:pt x="161" y="644"/>
                  <a:pt x="169" y="642"/>
                  <a:pt x="176" y="639"/>
                </a:cubicBezTo>
                <a:cubicBezTo>
                  <a:pt x="176" y="653"/>
                  <a:pt x="178" y="664"/>
                  <a:pt x="178" y="669"/>
                </a:cubicBezTo>
                <a:cubicBezTo>
                  <a:pt x="168" y="661"/>
                  <a:pt x="160" y="652"/>
                  <a:pt x="153" y="645"/>
                </a:cubicBezTo>
                <a:close/>
                <a:moveTo>
                  <a:pt x="350" y="571"/>
                </a:moveTo>
                <a:cubicBezTo>
                  <a:pt x="350" y="571"/>
                  <a:pt x="358" y="522"/>
                  <a:pt x="358" y="477"/>
                </a:cubicBezTo>
                <a:cubicBezTo>
                  <a:pt x="362" y="477"/>
                  <a:pt x="366" y="477"/>
                  <a:pt x="369" y="477"/>
                </a:cubicBezTo>
                <a:cubicBezTo>
                  <a:pt x="380" y="477"/>
                  <a:pt x="391" y="477"/>
                  <a:pt x="402" y="475"/>
                </a:cubicBezTo>
                <a:cubicBezTo>
                  <a:pt x="387" y="510"/>
                  <a:pt x="366" y="555"/>
                  <a:pt x="350" y="571"/>
                </a:cubicBezTo>
                <a:close/>
              </a:path>
            </a:pathLst>
          </a:custGeom>
          <a:solidFill>
            <a:srgbClr val="FF6D6D"/>
          </a:solidFill>
          <a:ln>
            <a:noFill/>
          </a:ln>
        </p:spPr>
        <p:txBody>
          <a:bodyPr vert="horz" wrap="square" lIns="91440" tIns="45720" rIns="91440" bIns="45720" numCol="1" anchor="t" anchorCtr="0" compatLnSpc="1"/>
          <a:lstStyle/>
          <a:p>
            <a:endParaRPr lang="id-ID"/>
          </a:p>
        </p:txBody>
      </p:sp>
      <p:sp>
        <p:nvSpPr>
          <p:cNvPr id="22" name="Freeform 20"/>
          <p:cNvSpPr>
            <a:spLocks noEditPoints="1"/>
          </p:cNvSpPr>
          <p:nvPr/>
        </p:nvSpPr>
        <p:spPr bwMode="auto">
          <a:xfrm>
            <a:off x="5036329" y="4212854"/>
            <a:ext cx="1113077" cy="1530566"/>
          </a:xfrm>
          <a:custGeom>
            <a:avLst/>
            <a:gdLst>
              <a:gd name="T0" fmla="*/ 665 w 680"/>
              <a:gd name="T1" fmla="*/ 247 h 936"/>
              <a:gd name="T2" fmla="*/ 596 w 680"/>
              <a:gd name="T3" fmla="*/ 194 h 936"/>
              <a:gd name="T4" fmla="*/ 532 w 680"/>
              <a:gd name="T5" fmla="*/ 128 h 936"/>
              <a:gd name="T6" fmla="*/ 460 w 680"/>
              <a:gd name="T7" fmla="*/ 62 h 936"/>
              <a:gd name="T8" fmla="*/ 259 w 680"/>
              <a:gd name="T9" fmla="*/ 100 h 936"/>
              <a:gd name="T10" fmla="*/ 202 w 680"/>
              <a:gd name="T11" fmla="*/ 151 h 936"/>
              <a:gd name="T12" fmla="*/ 100 w 680"/>
              <a:gd name="T13" fmla="*/ 207 h 936"/>
              <a:gd name="T14" fmla="*/ 110 w 680"/>
              <a:gd name="T15" fmla="*/ 417 h 936"/>
              <a:gd name="T16" fmla="*/ 235 w 680"/>
              <a:gd name="T17" fmla="*/ 469 h 936"/>
              <a:gd name="T18" fmla="*/ 319 w 680"/>
              <a:gd name="T19" fmla="*/ 471 h 936"/>
              <a:gd name="T20" fmla="*/ 280 w 680"/>
              <a:gd name="T21" fmla="*/ 727 h 936"/>
              <a:gd name="T22" fmla="*/ 186 w 680"/>
              <a:gd name="T23" fmla="*/ 634 h 936"/>
              <a:gd name="T24" fmla="*/ 227 w 680"/>
              <a:gd name="T25" fmla="*/ 625 h 936"/>
              <a:gd name="T26" fmla="*/ 262 w 680"/>
              <a:gd name="T27" fmla="*/ 560 h 936"/>
              <a:gd name="T28" fmla="*/ 241 w 680"/>
              <a:gd name="T29" fmla="*/ 531 h 936"/>
              <a:gd name="T30" fmla="*/ 209 w 680"/>
              <a:gd name="T31" fmla="*/ 512 h 936"/>
              <a:gd name="T32" fmla="*/ 184 w 680"/>
              <a:gd name="T33" fmla="*/ 480 h 936"/>
              <a:gd name="T34" fmla="*/ 143 w 680"/>
              <a:gd name="T35" fmla="*/ 455 h 936"/>
              <a:gd name="T36" fmla="*/ 100 w 680"/>
              <a:gd name="T37" fmla="*/ 495 h 936"/>
              <a:gd name="T38" fmla="*/ 68 w 680"/>
              <a:gd name="T39" fmla="*/ 513 h 936"/>
              <a:gd name="T40" fmla="*/ 0 w 680"/>
              <a:gd name="T41" fmla="*/ 579 h 936"/>
              <a:gd name="T42" fmla="*/ 59 w 680"/>
              <a:gd name="T43" fmla="*/ 617 h 936"/>
              <a:gd name="T44" fmla="*/ 110 w 680"/>
              <a:gd name="T45" fmla="*/ 637 h 936"/>
              <a:gd name="T46" fmla="*/ 215 w 680"/>
              <a:gd name="T47" fmla="*/ 713 h 936"/>
              <a:gd name="T48" fmla="*/ 237 w 680"/>
              <a:gd name="T49" fmla="*/ 726 h 936"/>
              <a:gd name="T50" fmla="*/ 271 w 680"/>
              <a:gd name="T51" fmla="*/ 936 h 936"/>
              <a:gd name="T52" fmla="*/ 340 w 680"/>
              <a:gd name="T53" fmla="*/ 719 h 936"/>
              <a:gd name="T54" fmla="*/ 519 w 680"/>
              <a:gd name="T55" fmla="*/ 412 h 936"/>
              <a:gd name="T56" fmla="*/ 680 w 680"/>
              <a:gd name="T57" fmla="*/ 323 h 936"/>
              <a:gd name="T58" fmla="*/ 153 w 680"/>
              <a:gd name="T59" fmla="*/ 645 h 936"/>
              <a:gd name="T60" fmla="*/ 178 w 680"/>
              <a:gd name="T61" fmla="*/ 669 h 936"/>
              <a:gd name="T62" fmla="*/ 350 w 680"/>
              <a:gd name="T63" fmla="*/ 571 h 936"/>
              <a:gd name="T64" fmla="*/ 369 w 680"/>
              <a:gd name="T65" fmla="*/ 477 h 936"/>
              <a:gd name="T66" fmla="*/ 350 w 680"/>
              <a:gd name="T67" fmla="*/ 571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0" h="936">
                <a:moveTo>
                  <a:pt x="662" y="264"/>
                </a:moveTo>
                <a:cubicBezTo>
                  <a:pt x="664" y="259"/>
                  <a:pt x="665" y="253"/>
                  <a:pt x="665" y="247"/>
                </a:cubicBezTo>
                <a:cubicBezTo>
                  <a:pt x="665" y="217"/>
                  <a:pt x="640" y="192"/>
                  <a:pt x="610" y="192"/>
                </a:cubicBezTo>
                <a:cubicBezTo>
                  <a:pt x="605" y="192"/>
                  <a:pt x="600" y="193"/>
                  <a:pt x="596" y="194"/>
                </a:cubicBezTo>
                <a:cubicBezTo>
                  <a:pt x="582" y="169"/>
                  <a:pt x="558" y="151"/>
                  <a:pt x="530" y="144"/>
                </a:cubicBezTo>
                <a:cubicBezTo>
                  <a:pt x="531" y="138"/>
                  <a:pt x="532" y="133"/>
                  <a:pt x="532" y="128"/>
                </a:cubicBezTo>
                <a:cubicBezTo>
                  <a:pt x="532" y="91"/>
                  <a:pt x="502" y="62"/>
                  <a:pt x="466" y="62"/>
                </a:cubicBezTo>
                <a:cubicBezTo>
                  <a:pt x="464" y="62"/>
                  <a:pt x="462" y="62"/>
                  <a:pt x="460" y="62"/>
                </a:cubicBezTo>
                <a:cubicBezTo>
                  <a:pt x="444" y="25"/>
                  <a:pt x="407" y="0"/>
                  <a:pt x="364" y="0"/>
                </a:cubicBezTo>
                <a:cubicBezTo>
                  <a:pt x="308" y="0"/>
                  <a:pt x="262" y="44"/>
                  <a:pt x="259" y="100"/>
                </a:cubicBezTo>
                <a:cubicBezTo>
                  <a:pt x="258" y="100"/>
                  <a:pt x="258" y="100"/>
                  <a:pt x="257" y="100"/>
                </a:cubicBezTo>
                <a:cubicBezTo>
                  <a:pt x="227" y="100"/>
                  <a:pt x="204" y="123"/>
                  <a:pt x="202" y="151"/>
                </a:cubicBezTo>
                <a:cubicBezTo>
                  <a:pt x="194" y="148"/>
                  <a:pt x="185" y="147"/>
                  <a:pt x="176" y="147"/>
                </a:cubicBezTo>
                <a:cubicBezTo>
                  <a:pt x="139" y="147"/>
                  <a:pt x="108" y="172"/>
                  <a:pt x="100" y="207"/>
                </a:cubicBezTo>
                <a:cubicBezTo>
                  <a:pt x="47" y="211"/>
                  <a:pt x="4" y="256"/>
                  <a:pt x="4" y="311"/>
                </a:cubicBezTo>
                <a:cubicBezTo>
                  <a:pt x="4" y="369"/>
                  <a:pt x="52" y="417"/>
                  <a:pt x="110" y="417"/>
                </a:cubicBezTo>
                <a:cubicBezTo>
                  <a:pt x="125" y="417"/>
                  <a:pt x="139" y="413"/>
                  <a:pt x="152" y="408"/>
                </a:cubicBezTo>
                <a:cubicBezTo>
                  <a:pt x="163" y="443"/>
                  <a:pt x="196" y="469"/>
                  <a:pt x="235" y="469"/>
                </a:cubicBezTo>
                <a:cubicBezTo>
                  <a:pt x="251" y="469"/>
                  <a:pt x="266" y="464"/>
                  <a:pt x="279" y="456"/>
                </a:cubicBezTo>
                <a:cubicBezTo>
                  <a:pt x="292" y="463"/>
                  <a:pt x="305" y="467"/>
                  <a:pt x="319" y="471"/>
                </a:cubicBezTo>
                <a:cubicBezTo>
                  <a:pt x="322" y="490"/>
                  <a:pt x="320" y="535"/>
                  <a:pt x="297" y="636"/>
                </a:cubicBezTo>
                <a:cubicBezTo>
                  <a:pt x="289" y="668"/>
                  <a:pt x="284" y="698"/>
                  <a:pt x="280" y="727"/>
                </a:cubicBezTo>
                <a:cubicBezTo>
                  <a:pt x="248" y="715"/>
                  <a:pt x="222" y="701"/>
                  <a:pt x="201" y="686"/>
                </a:cubicBezTo>
                <a:cubicBezTo>
                  <a:pt x="192" y="669"/>
                  <a:pt x="188" y="651"/>
                  <a:pt x="186" y="634"/>
                </a:cubicBezTo>
                <a:cubicBezTo>
                  <a:pt x="193" y="630"/>
                  <a:pt x="199" y="625"/>
                  <a:pt x="205" y="619"/>
                </a:cubicBezTo>
                <a:cubicBezTo>
                  <a:pt x="211" y="623"/>
                  <a:pt x="219" y="625"/>
                  <a:pt x="227" y="625"/>
                </a:cubicBezTo>
                <a:cubicBezTo>
                  <a:pt x="250" y="625"/>
                  <a:pt x="269" y="607"/>
                  <a:pt x="269" y="584"/>
                </a:cubicBezTo>
                <a:cubicBezTo>
                  <a:pt x="269" y="575"/>
                  <a:pt x="266" y="567"/>
                  <a:pt x="262" y="560"/>
                </a:cubicBezTo>
                <a:cubicBezTo>
                  <a:pt x="263" y="558"/>
                  <a:pt x="263" y="556"/>
                  <a:pt x="263" y="553"/>
                </a:cubicBezTo>
                <a:cubicBezTo>
                  <a:pt x="263" y="541"/>
                  <a:pt x="253" y="531"/>
                  <a:pt x="241" y="531"/>
                </a:cubicBezTo>
                <a:cubicBezTo>
                  <a:pt x="239" y="531"/>
                  <a:pt x="237" y="532"/>
                  <a:pt x="236" y="532"/>
                </a:cubicBezTo>
                <a:cubicBezTo>
                  <a:pt x="230" y="522"/>
                  <a:pt x="220" y="515"/>
                  <a:pt x="209" y="512"/>
                </a:cubicBezTo>
                <a:cubicBezTo>
                  <a:pt x="210" y="510"/>
                  <a:pt x="210" y="508"/>
                  <a:pt x="210" y="506"/>
                </a:cubicBezTo>
                <a:cubicBezTo>
                  <a:pt x="210" y="491"/>
                  <a:pt x="198" y="480"/>
                  <a:pt x="184" y="480"/>
                </a:cubicBezTo>
                <a:cubicBezTo>
                  <a:pt x="183" y="480"/>
                  <a:pt x="182" y="480"/>
                  <a:pt x="182" y="480"/>
                </a:cubicBezTo>
                <a:cubicBezTo>
                  <a:pt x="175" y="465"/>
                  <a:pt x="160" y="455"/>
                  <a:pt x="143" y="455"/>
                </a:cubicBezTo>
                <a:cubicBezTo>
                  <a:pt x="121" y="455"/>
                  <a:pt x="103" y="473"/>
                  <a:pt x="102" y="495"/>
                </a:cubicBezTo>
                <a:cubicBezTo>
                  <a:pt x="101" y="495"/>
                  <a:pt x="101" y="495"/>
                  <a:pt x="100" y="495"/>
                </a:cubicBezTo>
                <a:cubicBezTo>
                  <a:pt x="89" y="495"/>
                  <a:pt x="79" y="504"/>
                  <a:pt x="79" y="515"/>
                </a:cubicBezTo>
                <a:cubicBezTo>
                  <a:pt x="76" y="514"/>
                  <a:pt x="72" y="513"/>
                  <a:pt x="68" y="513"/>
                </a:cubicBezTo>
                <a:cubicBezTo>
                  <a:pt x="54" y="513"/>
                  <a:pt x="41" y="524"/>
                  <a:pt x="38" y="537"/>
                </a:cubicBezTo>
                <a:cubicBezTo>
                  <a:pt x="17" y="539"/>
                  <a:pt x="0" y="557"/>
                  <a:pt x="0" y="579"/>
                </a:cubicBezTo>
                <a:cubicBezTo>
                  <a:pt x="0" y="602"/>
                  <a:pt x="19" y="621"/>
                  <a:pt x="42" y="621"/>
                </a:cubicBezTo>
                <a:cubicBezTo>
                  <a:pt x="48" y="621"/>
                  <a:pt x="54" y="620"/>
                  <a:pt x="59" y="617"/>
                </a:cubicBezTo>
                <a:cubicBezTo>
                  <a:pt x="63" y="631"/>
                  <a:pt x="76" y="642"/>
                  <a:pt x="92" y="642"/>
                </a:cubicBezTo>
                <a:cubicBezTo>
                  <a:pt x="98" y="642"/>
                  <a:pt x="104" y="640"/>
                  <a:pt x="110" y="637"/>
                </a:cubicBezTo>
                <a:cubicBezTo>
                  <a:pt x="119" y="641"/>
                  <a:pt x="130" y="644"/>
                  <a:pt x="142" y="645"/>
                </a:cubicBezTo>
                <a:cubicBezTo>
                  <a:pt x="163" y="671"/>
                  <a:pt x="193" y="697"/>
                  <a:pt x="215" y="713"/>
                </a:cubicBezTo>
                <a:cubicBezTo>
                  <a:pt x="220" y="721"/>
                  <a:pt x="219" y="719"/>
                  <a:pt x="216" y="713"/>
                </a:cubicBezTo>
                <a:cubicBezTo>
                  <a:pt x="224" y="719"/>
                  <a:pt x="231" y="723"/>
                  <a:pt x="237" y="726"/>
                </a:cubicBezTo>
                <a:cubicBezTo>
                  <a:pt x="253" y="734"/>
                  <a:pt x="267" y="747"/>
                  <a:pt x="276" y="757"/>
                </a:cubicBezTo>
                <a:cubicBezTo>
                  <a:pt x="263" y="865"/>
                  <a:pt x="271" y="936"/>
                  <a:pt x="271" y="936"/>
                </a:cubicBezTo>
                <a:cubicBezTo>
                  <a:pt x="387" y="936"/>
                  <a:pt x="387" y="936"/>
                  <a:pt x="387" y="936"/>
                </a:cubicBezTo>
                <a:cubicBezTo>
                  <a:pt x="387" y="936"/>
                  <a:pt x="333" y="827"/>
                  <a:pt x="340" y="719"/>
                </a:cubicBezTo>
                <a:cubicBezTo>
                  <a:pt x="345" y="627"/>
                  <a:pt x="411" y="537"/>
                  <a:pt x="440" y="465"/>
                </a:cubicBezTo>
                <a:cubicBezTo>
                  <a:pt x="471" y="453"/>
                  <a:pt x="497" y="435"/>
                  <a:pt x="519" y="412"/>
                </a:cubicBezTo>
                <a:cubicBezTo>
                  <a:pt x="535" y="422"/>
                  <a:pt x="554" y="428"/>
                  <a:pt x="575" y="428"/>
                </a:cubicBezTo>
                <a:cubicBezTo>
                  <a:pt x="633" y="428"/>
                  <a:pt x="680" y="381"/>
                  <a:pt x="680" y="323"/>
                </a:cubicBezTo>
                <a:cubicBezTo>
                  <a:pt x="680" y="301"/>
                  <a:pt x="673" y="281"/>
                  <a:pt x="662" y="264"/>
                </a:cubicBezTo>
                <a:close/>
                <a:moveTo>
                  <a:pt x="153" y="645"/>
                </a:moveTo>
                <a:cubicBezTo>
                  <a:pt x="161" y="644"/>
                  <a:pt x="169" y="642"/>
                  <a:pt x="176" y="639"/>
                </a:cubicBezTo>
                <a:cubicBezTo>
                  <a:pt x="176" y="653"/>
                  <a:pt x="178" y="664"/>
                  <a:pt x="178" y="669"/>
                </a:cubicBezTo>
                <a:cubicBezTo>
                  <a:pt x="168" y="661"/>
                  <a:pt x="160" y="652"/>
                  <a:pt x="153" y="645"/>
                </a:cubicBezTo>
                <a:close/>
                <a:moveTo>
                  <a:pt x="350" y="571"/>
                </a:moveTo>
                <a:cubicBezTo>
                  <a:pt x="350" y="571"/>
                  <a:pt x="358" y="522"/>
                  <a:pt x="358" y="477"/>
                </a:cubicBezTo>
                <a:cubicBezTo>
                  <a:pt x="362" y="477"/>
                  <a:pt x="366" y="477"/>
                  <a:pt x="369" y="477"/>
                </a:cubicBezTo>
                <a:cubicBezTo>
                  <a:pt x="380" y="477"/>
                  <a:pt x="391" y="477"/>
                  <a:pt x="402" y="475"/>
                </a:cubicBezTo>
                <a:cubicBezTo>
                  <a:pt x="387" y="510"/>
                  <a:pt x="366" y="555"/>
                  <a:pt x="350" y="571"/>
                </a:cubicBezTo>
                <a:close/>
              </a:path>
            </a:pathLst>
          </a:custGeom>
          <a:solidFill>
            <a:srgbClr val="FF6D6D"/>
          </a:solidFill>
          <a:ln>
            <a:noFill/>
          </a:ln>
        </p:spPr>
        <p:txBody>
          <a:bodyPr vert="horz" wrap="square" lIns="91440" tIns="45720" rIns="91440" bIns="45720" numCol="1" anchor="t" anchorCtr="0" compatLnSpc="1"/>
          <a:lstStyle/>
          <a:p>
            <a:endParaRPr lang="id-ID"/>
          </a:p>
        </p:txBody>
      </p:sp>
      <p:sp>
        <p:nvSpPr>
          <p:cNvPr id="23" name="Freeform 16"/>
          <p:cNvSpPr/>
          <p:nvPr/>
        </p:nvSpPr>
        <p:spPr bwMode="auto">
          <a:xfrm>
            <a:off x="10186087" y="4740834"/>
            <a:ext cx="705264" cy="1182607"/>
          </a:xfrm>
          <a:custGeom>
            <a:avLst/>
            <a:gdLst>
              <a:gd name="T0" fmla="*/ 820 w 820"/>
              <a:gd name="T1" fmla="*/ 631 h 1375"/>
              <a:gd name="T2" fmla="*/ 443 w 820"/>
              <a:gd name="T3" fmla="*/ 446 h 1375"/>
              <a:gd name="T4" fmla="*/ 443 w 820"/>
              <a:gd name="T5" fmla="*/ 444 h 1375"/>
              <a:gd name="T6" fmla="*/ 426 w 820"/>
              <a:gd name="T7" fmla="*/ 0 h 1375"/>
              <a:gd name="T8" fmla="*/ 398 w 820"/>
              <a:gd name="T9" fmla="*/ 0 h 1375"/>
              <a:gd name="T10" fmla="*/ 381 w 820"/>
              <a:gd name="T11" fmla="*/ 451 h 1375"/>
              <a:gd name="T12" fmla="*/ 0 w 820"/>
              <a:gd name="T13" fmla="*/ 608 h 1375"/>
              <a:gd name="T14" fmla="*/ 9 w 820"/>
              <a:gd name="T15" fmla="*/ 636 h 1375"/>
              <a:gd name="T16" fmla="*/ 388 w 820"/>
              <a:gd name="T17" fmla="*/ 510 h 1375"/>
              <a:gd name="T18" fmla="*/ 360 w 820"/>
              <a:gd name="T19" fmla="*/ 1375 h 1375"/>
              <a:gd name="T20" fmla="*/ 472 w 820"/>
              <a:gd name="T21" fmla="*/ 1375 h 1375"/>
              <a:gd name="T22" fmla="*/ 443 w 820"/>
              <a:gd name="T23" fmla="*/ 510 h 1375"/>
              <a:gd name="T24" fmla="*/ 805 w 820"/>
              <a:gd name="T25" fmla="*/ 660 h 1375"/>
              <a:gd name="T26" fmla="*/ 820 w 820"/>
              <a:gd name="T27" fmla="*/ 631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0" h="1375">
                <a:moveTo>
                  <a:pt x="820" y="631"/>
                </a:moveTo>
                <a:lnTo>
                  <a:pt x="443" y="446"/>
                </a:lnTo>
                <a:lnTo>
                  <a:pt x="443" y="444"/>
                </a:lnTo>
                <a:lnTo>
                  <a:pt x="426" y="0"/>
                </a:lnTo>
                <a:lnTo>
                  <a:pt x="398" y="0"/>
                </a:lnTo>
                <a:lnTo>
                  <a:pt x="381" y="451"/>
                </a:lnTo>
                <a:lnTo>
                  <a:pt x="0" y="608"/>
                </a:lnTo>
                <a:lnTo>
                  <a:pt x="9" y="636"/>
                </a:lnTo>
                <a:lnTo>
                  <a:pt x="388" y="510"/>
                </a:lnTo>
                <a:lnTo>
                  <a:pt x="360" y="1375"/>
                </a:lnTo>
                <a:lnTo>
                  <a:pt x="472" y="1375"/>
                </a:lnTo>
                <a:lnTo>
                  <a:pt x="443" y="510"/>
                </a:lnTo>
                <a:lnTo>
                  <a:pt x="805" y="660"/>
                </a:lnTo>
                <a:lnTo>
                  <a:pt x="820" y="631"/>
                </a:lnTo>
                <a:close/>
              </a:path>
            </a:pathLst>
          </a:custGeom>
          <a:solidFill>
            <a:srgbClr val="FF6D6D"/>
          </a:solidFill>
          <a:ln>
            <a:noFill/>
          </a:ln>
        </p:spPr>
        <p:txBody>
          <a:bodyPr vert="horz" wrap="square" lIns="91440" tIns="45720" rIns="91440" bIns="45720" numCol="1" anchor="t" anchorCtr="0" compatLnSpc="1"/>
          <a:lstStyle/>
          <a:p>
            <a:endParaRPr lang="id-ID"/>
          </a:p>
        </p:txBody>
      </p:sp>
      <p:sp>
        <p:nvSpPr>
          <p:cNvPr id="24" name="Freeform 20"/>
          <p:cNvSpPr>
            <a:spLocks noEditPoints="1"/>
          </p:cNvSpPr>
          <p:nvPr/>
        </p:nvSpPr>
        <p:spPr bwMode="auto">
          <a:xfrm>
            <a:off x="3747526" y="2642486"/>
            <a:ext cx="2255099" cy="3100934"/>
          </a:xfrm>
          <a:custGeom>
            <a:avLst/>
            <a:gdLst>
              <a:gd name="T0" fmla="*/ 665 w 680"/>
              <a:gd name="T1" fmla="*/ 247 h 936"/>
              <a:gd name="T2" fmla="*/ 596 w 680"/>
              <a:gd name="T3" fmla="*/ 194 h 936"/>
              <a:gd name="T4" fmla="*/ 532 w 680"/>
              <a:gd name="T5" fmla="*/ 128 h 936"/>
              <a:gd name="T6" fmla="*/ 460 w 680"/>
              <a:gd name="T7" fmla="*/ 62 h 936"/>
              <a:gd name="T8" fmla="*/ 259 w 680"/>
              <a:gd name="T9" fmla="*/ 100 h 936"/>
              <a:gd name="T10" fmla="*/ 202 w 680"/>
              <a:gd name="T11" fmla="*/ 151 h 936"/>
              <a:gd name="T12" fmla="*/ 100 w 680"/>
              <a:gd name="T13" fmla="*/ 207 h 936"/>
              <a:gd name="T14" fmla="*/ 110 w 680"/>
              <a:gd name="T15" fmla="*/ 417 h 936"/>
              <a:gd name="T16" fmla="*/ 235 w 680"/>
              <a:gd name="T17" fmla="*/ 469 h 936"/>
              <a:gd name="T18" fmla="*/ 319 w 680"/>
              <a:gd name="T19" fmla="*/ 471 h 936"/>
              <a:gd name="T20" fmla="*/ 280 w 680"/>
              <a:gd name="T21" fmla="*/ 727 h 936"/>
              <a:gd name="T22" fmla="*/ 186 w 680"/>
              <a:gd name="T23" fmla="*/ 634 h 936"/>
              <a:gd name="T24" fmla="*/ 227 w 680"/>
              <a:gd name="T25" fmla="*/ 625 h 936"/>
              <a:gd name="T26" fmla="*/ 262 w 680"/>
              <a:gd name="T27" fmla="*/ 560 h 936"/>
              <a:gd name="T28" fmla="*/ 241 w 680"/>
              <a:gd name="T29" fmla="*/ 531 h 936"/>
              <a:gd name="T30" fmla="*/ 209 w 680"/>
              <a:gd name="T31" fmla="*/ 512 h 936"/>
              <a:gd name="T32" fmla="*/ 184 w 680"/>
              <a:gd name="T33" fmla="*/ 480 h 936"/>
              <a:gd name="T34" fmla="*/ 143 w 680"/>
              <a:gd name="T35" fmla="*/ 455 h 936"/>
              <a:gd name="T36" fmla="*/ 100 w 680"/>
              <a:gd name="T37" fmla="*/ 495 h 936"/>
              <a:gd name="T38" fmla="*/ 68 w 680"/>
              <a:gd name="T39" fmla="*/ 513 h 936"/>
              <a:gd name="T40" fmla="*/ 0 w 680"/>
              <a:gd name="T41" fmla="*/ 579 h 936"/>
              <a:gd name="T42" fmla="*/ 59 w 680"/>
              <a:gd name="T43" fmla="*/ 617 h 936"/>
              <a:gd name="T44" fmla="*/ 110 w 680"/>
              <a:gd name="T45" fmla="*/ 637 h 936"/>
              <a:gd name="T46" fmla="*/ 215 w 680"/>
              <a:gd name="T47" fmla="*/ 713 h 936"/>
              <a:gd name="T48" fmla="*/ 237 w 680"/>
              <a:gd name="T49" fmla="*/ 726 h 936"/>
              <a:gd name="T50" fmla="*/ 271 w 680"/>
              <a:gd name="T51" fmla="*/ 936 h 936"/>
              <a:gd name="T52" fmla="*/ 340 w 680"/>
              <a:gd name="T53" fmla="*/ 719 h 936"/>
              <a:gd name="T54" fmla="*/ 519 w 680"/>
              <a:gd name="T55" fmla="*/ 412 h 936"/>
              <a:gd name="T56" fmla="*/ 680 w 680"/>
              <a:gd name="T57" fmla="*/ 323 h 936"/>
              <a:gd name="T58" fmla="*/ 153 w 680"/>
              <a:gd name="T59" fmla="*/ 645 h 936"/>
              <a:gd name="T60" fmla="*/ 178 w 680"/>
              <a:gd name="T61" fmla="*/ 669 h 936"/>
              <a:gd name="T62" fmla="*/ 350 w 680"/>
              <a:gd name="T63" fmla="*/ 571 h 936"/>
              <a:gd name="T64" fmla="*/ 369 w 680"/>
              <a:gd name="T65" fmla="*/ 477 h 936"/>
              <a:gd name="T66" fmla="*/ 350 w 680"/>
              <a:gd name="T67" fmla="*/ 571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0" h="936">
                <a:moveTo>
                  <a:pt x="662" y="264"/>
                </a:moveTo>
                <a:cubicBezTo>
                  <a:pt x="664" y="259"/>
                  <a:pt x="665" y="253"/>
                  <a:pt x="665" y="247"/>
                </a:cubicBezTo>
                <a:cubicBezTo>
                  <a:pt x="665" y="217"/>
                  <a:pt x="640" y="192"/>
                  <a:pt x="610" y="192"/>
                </a:cubicBezTo>
                <a:cubicBezTo>
                  <a:pt x="605" y="192"/>
                  <a:pt x="600" y="193"/>
                  <a:pt x="596" y="194"/>
                </a:cubicBezTo>
                <a:cubicBezTo>
                  <a:pt x="582" y="169"/>
                  <a:pt x="558" y="151"/>
                  <a:pt x="530" y="144"/>
                </a:cubicBezTo>
                <a:cubicBezTo>
                  <a:pt x="531" y="138"/>
                  <a:pt x="532" y="133"/>
                  <a:pt x="532" y="128"/>
                </a:cubicBezTo>
                <a:cubicBezTo>
                  <a:pt x="532" y="91"/>
                  <a:pt x="502" y="62"/>
                  <a:pt x="466" y="62"/>
                </a:cubicBezTo>
                <a:cubicBezTo>
                  <a:pt x="464" y="62"/>
                  <a:pt x="462" y="62"/>
                  <a:pt x="460" y="62"/>
                </a:cubicBezTo>
                <a:cubicBezTo>
                  <a:pt x="444" y="25"/>
                  <a:pt x="407" y="0"/>
                  <a:pt x="364" y="0"/>
                </a:cubicBezTo>
                <a:cubicBezTo>
                  <a:pt x="308" y="0"/>
                  <a:pt x="262" y="44"/>
                  <a:pt x="259" y="100"/>
                </a:cubicBezTo>
                <a:cubicBezTo>
                  <a:pt x="258" y="100"/>
                  <a:pt x="258" y="100"/>
                  <a:pt x="257" y="100"/>
                </a:cubicBezTo>
                <a:cubicBezTo>
                  <a:pt x="227" y="100"/>
                  <a:pt x="204" y="123"/>
                  <a:pt x="202" y="151"/>
                </a:cubicBezTo>
                <a:cubicBezTo>
                  <a:pt x="194" y="148"/>
                  <a:pt x="185" y="147"/>
                  <a:pt x="176" y="147"/>
                </a:cubicBezTo>
                <a:cubicBezTo>
                  <a:pt x="139" y="147"/>
                  <a:pt x="108" y="172"/>
                  <a:pt x="100" y="207"/>
                </a:cubicBezTo>
                <a:cubicBezTo>
                  <a:pt x="47" y="211"/>
                  <a:pt x="4" y="256"/>
                  <a:pt x="4" y="311"/>
                </a:cubicBezTo>
                <a:cubicBezTo>
                  <a:pt x="4" y="369"/>
                  <a:pt x="52" y="417"/>
                  <a:pt x="110" y="417"/>
                </a:cubicBezTo>
                <a:cubicBezTo>
                  <a:pt x="125" y="417"/>
                  <a:pt x="139" y="413"/>
                  <a:pt x="152" y="408"/>
                </a:cubicBezTo>
                <a:cubicBezTo>
                  <a:pt x="163" y="443"/>
                  <a:pt x="196" y="469"/>
                  <a:pt x="235" y="469"/>
                </a:cubicBezTo>
                <a:cubicBezTo>
                  <a:pt x="251" y="469"/>
                  <a:pt x="266" y="464"/>
                  <a:pt x="279" y="456"/>
                </a:cubicBezTo>
                <a:cubicBezTo>
                  <a:pt x="292" y="463"/>
                  <a:pt x="305" y="467"/>
                  <a:pt x="319" y="471"/>
                </a:cubicBezTo>
                <a:cubicBezTo>
                  <a:pt x="322" y="490"/>
                  <a:pt x="320" y="535"/>
                  <a:pt x="297" y="636"/>
                </a:cubicBezTo>
                <a:cubicBezTo>
                  <a:pt x="289" y="668"/>
                  <a:pt x="284" y="698"/>
                  <a:pt x="280" y="727"/>
                </a:cubicBezTo>
                <a:cubicBezTo>
                  <a:pt x="248" y="715"/>
                  <a:pt x="222" y="701"/>
                  <a:pt x="201" y="686"/>
                </a:cubicBezTo>
                <a:cubicBezTo>
                  <a:pt x="192" y="669"/>
                  <a:pt x="188" y="651"/>
                  <a:pt x="186" y="634"/>
                </a:cubicBezTo>
                <a:cubicBezTo>
                  <a:pt x="193" y="630"/>
                  <a:pt x="199" y="625"/>
                  <a:pt x="205" y="619"/>
                </a:cubicBezTo>
                <a:cubicBezTo>
                  <a:pt x="211" y="623"/>
                  <a:pt x="219" y="625"/>
                  <a:pt x="227" y="625"/>
                </a:cubicBezTo>
                <a:cubicBezTo>
                  <a:pt x="250" y="625"/>
                  <a:pt x="269" y="607"/>
                  <a:pt x="269" y="584"/>
                </a:cubicBezTo>
                <a:cubicBezTo>
                  <a:pt x="269" y="575"/>
                  <a:pt x="266" y="567"/>
                  <a:pt x="262" y="560"/>
                </a:cubicBezTo>
                <a:cubicBezTo>
                  <a:pt x="263" y="558"/>
                  <a:pt x="263" y="556"/>
                  <a:pt x="263" y="553"/>
                </a:cubicBezTo>
                <a:cubicBezTo>
                  <a:pt x="263" y="541"/>
                  <a:pt x="253" y="531"/>
                  <a:pt x="241" y="531"/>
                </a:cubicBezTo>
                <a:cubicBezTo>
                  <a:pt x="239" y="531"/>
                  <a:pt x="237" y="532"/>
                  <a:pt x="236" y="532"/>
                </a:cubicBezTo>
                <a:cubicBezTo>
                  <a:pt x="230" y="522"/>
                  <a:pt x="220" y="515"/>
                  <a:pt x="209" y="512"/>
                </a:cubicBezTo>
                <a:cubicBezTo>
                  <a:pt x="210" y="510"/>
                  <a:pt x="210" y="508"/>
                  <a:pt x="210" y="506"/>
                </a:cubicBezTo>
                <a:cubicBezTo>
                  <a:pt x="210" y="491"/>
                  <a:pt x="198" y="480"/>
                  <a:pt x="184" y="480"/>
                </a:cubicBezTo>
                <a:cubicBezTo>
                  <a:pt x="183" y="480"/>
                  <a:pt x="182" y="480"/>
                  <a:pt x="182" y="480"/>
                </a:cubicBezTo>
                <a:cubicBezTo>
                  <a:pt x="175" y="465"/>
                  <a:pt x="160" y="455"/>
                  <a:pt x="143" y="455"/>
                </a:cubicBezTo>
                <a:cubicBezTo>
                  <a:pt x="121" y="455"/>
                  <a:pt x="103" y="473"/>
                  <a:pt x="102" y="495"/>
                </a:cubicBezTo>
                <a:cubicBezTo>
                  <a:pt x="101" y="495"/>
                  <a:pt x="101" y="495"/>
                  <a:pt x="100" y="495"/>
                </a:cubicBezTo>
                <a:cubicBezTo>
                  <a:pt x="89" y="495"/>
                  <a:pt x="79" y="504"/>
                  <a:pt x="79" y="515"/>
                </a:cubicBezTo>
                <a:cubicBezTo>
                  <a:pt x="76" y="514"/>
                  <a:pt x="72" y="513"/>
                  <a:pt x="68" y="513"/>
                </a:cubicBezTo>
                <a:cubicBezTo>
                  <a:pt x="54" y="513"/>
                  <a:pt x="41" y="524"/>
                  <a:pt x="38" y="537"/>
                </a:cubicBezTo>
                <a:cubicBezTo>
                  <a:pt x="17" y="539"/>
                  <a:pt x="0" y="557"/>
                  <a:pt x="0" y="579"/>
                </a:cubicBezTo>
                <a:cubicBezTo>
                  <a:pt x="0" y="602"/>
                  <a:pt x="19" y="621"/>
                  <a:pt x="42" y="621"/>
                </a:cubicBezTo>
                <a:cubicBezTo>
                  <a:pt x="48" y="621"/>
                  <a:pt x="54" y="620"/>
                  <a:pt x="59" y="617"/>
                </a:cubicBezTo>
                <a:cubicBezTo>
                  <a:pt x="63" y="631"/>
                  <a:pt x="76" y="642"/>
                  <a:pt x="92" y="642"/>
                </a:cubicBezTo>
                <a:cubicBezTo>
                  <a:pt x="98" y="642"/>
                  <a:pt x="104" y="640"/>
                  <a:pt x="110" y="637"/>
                </a:cubicBezTo>
                <a:cubicBezTo>
                  <a:pt x="119" y="641"/>
                  <a:pt x="130" y="644"/>
                  <a:pt x="142" y="645"/>
                </a:cubicBezTo>
                <a:cubicBezTo>
                  <a:pt x="163" y="671"/>
                  <a:pt x="193" y="697"/>
                  <a:pt x="215" y="713"/>
                </a:cubicBezTo>
                <a:cubicBezTo>
                  <a:pt x="220" y="721"/>
                  <a:pt x="219" y="719"/>
                  <a:pt x="216" y="713"/>
                </a:cubicBezTo>
                <a:cubicBezTo>
                  <a:pt x="224" y="719"/>
                  <a:pt x="231" y="723"/>
                  <a:pt x="237" y="726"/>
                </a:cubicBezTo>
                <a:cubicBezTo>
                  <a:pt x="253" y="734"/>
                  <a:pt x="267" y="747"/>
                  <a:pt x="276" y="757"/>
                </a:cubicBezTo>
                <a:cubicBezTo>
                  <a:pt x="263" y="865"/>
                  <a:pt x="271" y="936"/>
                  <a:pt x="271" y="936"/>
                </a:cubicBezTo>
                <a:cubicBezTo>
                  <a:pt x="387" y="936"/>
                  <a:pt x="387" y="936"/>
                  <a:pt x="387" y="936"/>
                </a:cubicBezTo>
                <a:cubicBezTo>
                  <a:pt x="387" y="936"/>
                  <a:pt x="333" y="827"/>
                  <a:pt x="340" y="719"/>
                </a:cubicBezTo>
                <a:cubicBezTo>
                  <a:pt x="345" y="627"/>
                  <a:pt x="411" y="537"/>
                  <a:pt x="440" y="465"/>
                </a:cubicBezTo>
                <a:cubicBezTo>
                  <a:pt x="471" y="453"/>
                  <a:pt x="497" y="435"/>
                  <a:pt x="519" y="412"/>
                </a:cubicBezTo>
                <a:cubicBezTo>
                  <a:pt x="535" y="422"/>
                  <a:pt x="554" y="428"/>
                  <a:pt x="575" y="428"/>
                </a:cubicBezTo>
                <a:cubicBezTo>
                  <a:pt x="633" y="428"/>
                  <a:pt x="680" y="381"/>
                  <a:pt x="680" y="323"/>
                </a:cubicBezTo>
                <a:cubicBezTo>
                  <a:pt x="680" y="301"/>
                  <a:pt x="673" y="281"/>
                  <a:pt x="662" y="264"/>
                </a:cubicBezTo>
                <a:close/>
                <a:moveTo>
                  <a:pt x="153" y="645"/>
                </a:moveTo>
                <a:cubicBezTo>
                  <a:pt x="161" y="644"/>
                  <a:pt x="169" y="642"/>
                  <a:pt x="176" y="639"/>
                </a:cubicBezTo>
                <a:cubicBezTo>
                  <a:pt x="176" y="653"/>
                  <a:pt x="178" y="664"/>
                  <a:pt x="178" y="669"/>
                </a:cubicBezTo>
                <a:cubicBezTo>
                  <a:pt x="168" y="661"/>
                  <a:pt x="160" y="652"/>
                  <a:pt x="153" y="645"/>
                </a:cubicBezTo>
                <a:close/>
                <a:moveTo>
                  <a:pt x="350" y="571"/>
                </a:moveTo>
                <a:cubicBezTo>
                  <a:pt x="350" y="571"/>
                  <a:pt x="358" y="522"/>
                  <a:pt x="358" y="477"/>
                </a:cubicBezTo>
                <a:cubicBezTo>
                  <a:pt x="362" y="477"/>
                  <a:pt x="366" y="477"/>
                  <a:pt x="369" y="477"/>
                </a:cubicBezTo>
                <a:cubicBezTo>
                  <a:pt x="380" y="477"/>
                  <a:pt x="391" y="477"/>
                  <a:pt x="402" y="475"/>
                </a:cubicBezTo>
                <a:cubicBezTo>
                  <a:pt x="387" y="510"/>
                  <a:pt x="366" y="555"/>
                  <a:pt x="350" y="571"/>
                </a:cubicBezTo>
                <a:close/>
              </a:path>
            </a:pathLst>
          </a:custGeom>
          <a:solidFill>
            <a:srgbClr val="FF6D6D"/>
          </a:solidFill>
          <a:ln>
            <a:noFill/>
          </a:ln>
        </p:spPr>
        <p:txBody>
          <a:bodyPr vert="horz" wrap="square" lIns="91440" tIns="45720" rIns="91440" bIns="45720" numCol="1" anchor="t" anchorCtr="0" compatLnSpc="1"/>
          <a:lstStyle/>
          <a:p>
            <a:endParaRPr lang="id-ID"/>
          </a:p>
        </p:txBody>
      </p:sp>
      <p:sp>
        <p:nvSpPr>
          <p:cNvPr id="25" name="Rectangle 101"/>
          <p:cNvSpPr/>
          <p:nvPr/>
        </p:nvSpPr>
        <p:spPr>
          <a:xfrm>
            <a:off x="0" y="6470786"/>
            <a:ext cx="12192000" cy="2005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36809386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1500"/>
                            </p:stCondLst>
                            <p:childTnLst>
                              <p:par>
                                <p:cTn id="26" presetID="22" presetClass="entr" presetSubtype="4"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250"/>
                                        <p:tgtEl>
                                          <p:spTgt spid="18"/>
                                        </p:tgtEl>
                                      </p:cBhvr>
                                    </p:animEffect>
                                  </p:childTnLst>
                                </p:cTn>
                              </p:par>
                            </p:childTnLst>
                          </p:cTn>
                        </p:par>
                        <p:par>
                          <p:cTn id="29" fill="hold">
                            <p:stCondLst>
                              <p:cond delay="1750"/>
                            </p:stCondLst>
                            <p:childTnLst>
                              <p:par>
                                <p:cTn id="30" presetID="22" presetClass="entr" presetSubtype="4"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250"/>
                                        <p:tgtEl>
                                          <p:spTgt spid="12"/>
                                        </p:tgtEl>
                                      </p:cBhvr>
                                    </p:animEffect>
                                  </p:childTnLst>
                                </p:cTn>
                              </p:par>
                            </p:childTnLst>
                          </p:cTn>
                        </p:par>
                        <p:par>
                          <p:cTn id="33" fill="hold">
                            <p:stCondLst>
                              <p:cond delay="2000"/>
                            </p:stCondLst>
                            <p:childTnLst>
                              <p:par>
                                <p:cTn id="34" presetID="2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250"/>
                                        <p:tgtEl>
                                          <p:spTgt spid="13"/>
                                        </p:tgtEl>
                                      </p:cBhvr>
                                    </p:animEffect>
                                  </p:childTnLst>
                                </p:cTn>
                              </p:par>
                            </p:childTnLst>
                          </p:cTn>
                        </p:par>
                        <p:par>
                          <p:cTn id="37" fill="hold">
                            <p:stCondLst>
                              <p:cond delay="2250"/>
                            </p:stCondLst>
                            <p:childTnLst>
                              <p:par>
                                <p:cTn id="38" presetID="22" presetClass="entr" presetSubtype="4"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250"/>
                                        <p:tgtEl>
                                          <p:spTgt spid="17"/>
                                        </p:tgtEl>
                                      </p:cBhvr>
                                    </p:animEffect>
                                  </p:childTnLst>
                                </p:cTn>
                              </p:par>
                            </p:childTnLst>
                          </p:cTn>
                        </p:par>
                        <p:par>
                          <p:cTn id="41" fill="hold">
                            <p:stCondLst>
                              <p:cond delay="2500"/>
                            </p:stCondLst>
                            <p:childTnLst>
                              <p:par>
                                <p:cTn id="42" presetID="22" presetClass="entr" presetSubtype="4"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250"/>
                                        <p:tgtEl>
                                          <p:spTgt spid="14"/>
                                        </p:tgtEl>
                                      </p:cBhvr>
                                    </p:animEffect>
                                  </p:childTnLst>
                                </p:cTn>
                              </p:par>
                            </p:childTnLst>
                          </p:cTn>
                        </p:par>
                        <p:par>
                          <p:cTn id="45" fill="hold">
                            <p:stCondLst>
                              <p:cond delay="275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250"/>
                                        <p:tgtEl>
                                          <p:spTgt spid="16"/>
                                        </p:tgtEl>
                                      </p:cBhvr>
                                    </p:animEffect>
                                  </p:childTnLst>
                                </p:cTn>
                              </p:par>
                            </p:childTnLst>
                          </p:cTn>
                        </p:par>
                        <p:par>
                          <p:cTn id="49" fill="hold">
                            <p:stCondLst>
                              <p:cond delay="3000"/>
                            </p:stCondLst>
                            <p:childTnLst>
                              <p:par>
                                <p:cTn id="50" presetID="22" presetClass="entr" presetSubtype="4"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250"/>
                                        <p:tgtEl>
                                          <p:spTgt spid="15"/>
                                        </p:tgtEl>
                                      </p:cBhvr>
                                    </p:animEffect>
                                  </p:childTnLst>
                                </p:cTn>
                              </p:par>
                            </p:childTnLst>
                          </p:cTn>
                        </p:par>
                        <p:par>
                          <p:cTn id="53" fill="hold">
                            <p:stCondLst>
                              <p:cond delay="3250"/>
                            </p:stCondLst>
                            <p:childTnLst>
                              <p:par>
                                <p:cTn id="54" presetID="22" presetClass="entr" presetSubtype="4"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down)">
                                      <p:cBhvr>
                                        <p:cTn id="56" dur="250"/>
                                        <p:tgtEl>
                                          <p:spTgt spid="19"/>
                                        </p:tgtEl>
                                      </p:cBhvr>
                                    </p:animEffect>
                                  </p:childTnLst>
                                </p:cTn>
                              </p:par>
                            </p:childTnLst>
                          </p:cTn>
                        </p:par>
                        <p:par>
                          <p:cTn id="57" fill="hold">
                            <p:stCondLst>
                              <p:cond delay="3500"/>
                            </p:stCondLst>
                            <p:childTnLst>
                              <p:par>
                                <p:cTn id="58" presetID="22" presetClass="entr" presetSubtype="4"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down)">
                                      <p:cBhvr>
                                        <p:cTn id="60" dur="250"/>
                                        <p:tgtEl>
                                          <p:spTgt spid="20"/>
                                        </p:tgtEl>
                                      </p:cBhvr>
                                    </p:animEffect>
                                  </p:childTnLst>
                                </p:cTn>
                              </p:par>
                            </p:childTnLst>
                          </p:cTn>
                        </p:par>
                        <p:par>
                          <p:cTn id="61" fill="hold">
                            <p:stCondLst>
                              <p:cond delay="3750"/>
                            </p:stCondLst>
                            <p:childTnLst>
                              <p:par>
                                <p:cTn id="62" presetID="22" presetClass="entr" presetSubtype="4"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down)">
                                      <p:cBhvr>
                                        <p:cTn id="64" dur="250"/>
                                        <p:tgtEl>
                                          <p:spTgt spid="23"/>
                                        </p:tgtEl>
                                      </p:cBhvr>
                                    </p:animEffect>
                                  </p:childTnLst>
                                </p:cTn>
                              </p:par>
                            </p:childTnLst>
                          </p:cTn>
                        </p:par>
                        <p:par>
                          <p:cTn id="65" fill="hold">
                            <p:stCondLst>
                              <p:cond delay="4000"/>
                            </p:stCondLst>
                            <p:childTnLst>
                              <p:par>
                                <p:cTn id="66" presetID="22" presetClass="entr" presetSubtype="4"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down)">
                                      <p:cBhvr>
                                        <p:cTn id="68" dur="250"/>
                                        <p:tgtEl>
                                          <p:spTgt spid="21"/>
                                        </p:tgtEl>
                                      </p:cBhvr>
                                    </p:animEffect>
                                  </p:childTnLst>
                                </p:cTn>
                              </p:par>
                            </p:childTnLst>
                          </p:cTn>
                        </p:par>
                        <p:par>
                          <p:cTn id="69" fill="hold">
                            <p:stCondLst>
                              <p:cond delay="4250"/>
                            </p:stCondLst>
                            <p:childTnLst>
                              <p:par>
                                <p:cTn id="70" presetID="22" presetClass="entr" presetSubtype="4"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down)">
                                      <p:cBhvr>
                                        <p:cTn id="72" dur="250"/>
                                        <p:tgtEl>
                                          <p:spTgt spid="22"/>
                                        </p:tgtEl>
                                      </p:cBhvr>
                                    </p:animEffect>
                                  </p:childTnLst>
                                </p:cTn>
                              </p:par>
                            </p:childTnLst>
                          </p:cTn>
                        </p:par>
                        <p:par>
                          <p:cTn id="73" fill="hold">
                            <p:stCondLst>
                              <p:cond delay="4500"/>
                            </p:stCondLst>
                            <p:childTnLst>
                              <p:par>
                                <p:cTn id="74" presetID="22" presetClass="entr" presetSubtype="4"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down)">
                                      <p:cBhvr>
                                        <p:cTn id="76" dur="250"/>
                                        <p:tgtEl>
                                          <p:spTgt spid="24"/>
                                        </p:tgtEl>
                                      </p:cBhvr>
                                    </p:animEffect>
                                  </p:childTnLst>
                                </p:cTn>
                              </p:par>
                            </p:childTnLst>
                          </p:cTn>
                        </p:par>
                        <p:par>
                          <p:cTn id="77" fill="hold">
                            <p:stCondLst>
                              <p:cond delay="4750"/>
                            </p:stCondLst>
                            <p:childTnLst>
                              <p:par>
                                <p:cTn id="78" presetID="10" presetClass="entr" presetSubtype="0" fill="hold" grpId="0" nodeType="after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fade">
                                      <p:cBhvr>
                                        <p:cTn id="8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p:bldP spid="6"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4034887"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点修改：</a:t>
            </a:r>
            <a:r>
              <a:rPr lang="en-US" altLang="zh-CN" sz="3200" dirty="0" smtClean="0">
                <a:solidFill>
                  <a:srgbClr val="4B4B4B"/>
                </a:solidFill>
                <a:latin typeface="微软雅黑" panose="020B0503020204020204" pitchFamily="34" charset="-122"/>
                <a:ea typeface="微软雅黑" panose="020B0503020204020204" pitchFamily="34" charset="-122"/>
              </a:rPr>
              <a:t>update</a:t>
            </a:r>
            <a:r>
              <a:rPr lang="zh-CN" altLang="en-US" sz="3200" dirty="0" smtClean="0">
                <a:solidFill>
                  <a:srgbClr val="4B4B4B"/>
                </a:solidFill>
                <a:latin typeface="微软雅黑" panose="020B0503020204020204" pitchFamily="34" charset="-122"/>
                <a:ea typeface="微软雅黑" panose="020B0503020204020204" pitchFamily="34" charset="-122"/>
              </a:rPr>
              <a:t>操作</a:t>
            </a:r>
            <a:endParaRPr lang="id-ID" sz="3200" dirty="0">
              <a:solidFill>
                <a:srgbClr val="4B4B4B"/>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clrChange>
              <a:clrFrom>
                <a:srgbClr val="FFFFFF"/>
              </a:clrFrom>
              <a:clrTo>
                <a:srgbClr val="FFFFFF">
                  <a:alpha val="0"/>
                </a:srgbClr>
              </a:clrTo>
            </a:clrChange>
          </a:blip>
          <a:stretch>
            <a:fillRect/>
          </a:stretch>
        </p:blipFill>
        <p:spPr>
          <a:xfrm>
            <a:off x="777034" y="1601594"/>
            <a:ext cx="4266667" cy="4619048"/>
          </a:xfrm>
          <a:prstGeom prst="rect">
            <a:avLst/>
          </a:prstGeom>
        </p:spPr>
      </p:pic>
      <p:sp>
        <p:nvSpPr>
          <p:cNvPr id="4" name="文本框 3"/>
          <p:cNvSpPr txBox="1"/>
          <p:nvPr/>
        </p:nvSpPr>
        <p:spPr>
          <a:xfrm>
            <a:off x="5733535" y="1805780"/>
            <a:ext cx="5634682" cy="3693319"/>
          </a:xfrm>
          <a:prstGeom prst="rect">
            <a:avLst/>
          </a:prstGeom>
          <a:noFill/>
        </p:spPr>
        <p:txBody>
          <a:bodyPr wrap="square" rtlCol="0">
            <a:spAutoFit/>
          </a:bodyPr>
          <a:lstStyle/>
          <a:p>
            <a:r>
              <a:rPr lang="en-US" altLang="zh-CN" dirty="0" smtClean="0">
                <a:solidFill>
                  <a:srgbClr val="646464"/>
                </a:solidFill>
                <a:latin typeface="微软雅黑" panose="020B0503020204020204" pitchFamily="34" charset="-122"/>
                <a:ea typeface="微软雅黑" panose="020B0503020204020204" pitchFamily="34" charset="-122"/>
              </a:rPr>
              <a:t>//</a:t>
            </a:r>
            <a:r>
              <a:rPr lang="en-US" altLang="zh-CN" dirty="0" err="1" smtClean="0">
                <a:solidFill>
                  <a:srgbClr val="646464"/>
                </a:solidFill>
                <a:latin typeface="微软雅黑" panose="020B0503020204020204" pitchFamily="34" charset="-122"/>
                <a:ea typeface="微软雅黑" panose="020B0503020204020204" pitchFamily="34" charset="-122"/>
              </a:rPr>
              <a:t>Pesudo</a:t>
            </a:r>
            <a:r>
              <a:rPr lang="en-US" altLang="zh-CN" dirty="0" smtClean="0">
                <a:solidFill>
                  <a:srgbClr val="646464"/>
                </a:solidFill>
                <a:latin typeface="微软雅黑" panose="020B0503020204020204" pitchFamily="34" charset="-122"/>
                <a:ea typeface="微软雅黑" panose="020B0503020204020204" pitchFamily="34" charset="-122"/>
              </a:rPr>
              <a:t> code</a:t>
            </a:r>
          </a:p>
          <a:p>
            <a:r>
              <a:rPr lang="en-US" altLang="zh-CN" dirty="0">
                <a:solidFill>
                  <a:srgbClr val="646464"/>
                </a:solidFill>
                <a:latin typeface="微软雅黑" panose="020B0503020204020204" pitchFamily="34" charset="-122"/>
                <a:ea typeface="微软雅黑" panose="020B0503020204020204" pitchFamily="34" charset="-122"/>
              </a:rPr>
              <a:t>//</a:t>
            </a:r>
            <a:r>
              <a:rPr lang="zh-CN" altLang="en-US" dirty="0">
                <a:solidFill>
                  <a:srgbClr val="646464"/>
                </a:solidFill>
                <a:latin typeface="微软雅黑" panose="020B0503020204020204" pitchFamily="34" charset="-122"/>
                <a:ea typeface="微软雅黑" panose="020B0503020204020204" pitchFamily="34" charset="-122"/>
              </a:rPr>
              <a:t>修改</a:t>
            </a:r>
            <a:r>
              <a:rPr lang="en-US" altLang="zh-CN" dirty="0">
                <a:solidFill>
                  <a:srgbClr val="646464"/>
                </a:solidFill>
                <a:latin typeface="微软雅黑" panose="020B0503020204020204" pitchFamily="34" charset="-122"/>
                <a:ea typeface="微软雅黑" panose="020B0503020204020204" pitchFamily="34" charset="-122"/>
              </a:rPr>
              <a:t>A[p]</a:t>
            </a:r>
            <a:r>
              <a:rPr lang="zh-CN" altLang="en-US" dirty="0">
                <a:solidFill>
                  <a:srgbClr val="646464"/>
                </a:solidFill>
                <a:latin typeface="微软雅黑" panose="020B0503020204020204" pitchFamily="34" charset="-122"/>
                <a:ea typeface="微软雅黑" panose="020B0503020204020204" pitchFamily="34" charset="-122"/>
              </a:rPr>
              <a:t>为</a:t>
            </a:r>
            <a:r>
              <a:rPr lang="en-US" altLang="zh-CN" dirty="0" smtClean="0">
                <a:solidFill>
                  <a:srgbClr val="646464"/>
                </a:solidFill>
                <a:latin typeface="微软雅黑" panose="020B0503020204020204" pitchFamily="34" charset="-122"/>
                <a:ea typeface="微软雅黑" panose="020B0503020204020204" pitchFamily="34" charset="-122"/>
              </a:rPr>
              <a:t>v</a:t>
            </a:r>
            <a:endParaRPr lang="en-US" altLang="zh-CN" dirty="0">
              <a:solidFill>
                <a:srgbClr val="646464"/>
              </a:solidFill>
              <a:latin typeface="微软雅黑" panose="020B0503020204020204" pitchFamily="34" charset="-122"/>
              <a:ea typeface="微软雅黑" panose="020B0503020204020204" pitchFamily="34" charset="-122"/>
            </a:endParaRPr>
          </a:p>
          <a:p>
            <a:endParaRPr lang="en-US" altLang="zh-CN" dirty="0">
              <a:solidFill>
                <a:srgbClr val="646464"/>
              </a:solidFill>
              <a:latin typeface="微软雅黑" panose="020B0503020204020204" pitchFamily="34" charset="-122"/>
              <a:ea typeface="微软雅黑" panose="020B0503020204020204" pitchFamily="34" charset="-122"/>
            </a:endParaRPr>
          </a:p>
          <a:p>
            <a:r>
              <a:rPr lang="en-US" altLang="zh-CN" dirty="0" smtClean="0">
                <a:solidFill>
                  <a:srgbClr val="646464"/>
                </a:solidFill>
                <a:latin typeface="微软雅黑" panose="020B0503020204020204" pitchFamily="34" charset="-122"/>
                <a:ea typeface="微软雅黑" panose="020B0503020204020204" pitchFamily="34" charset="-122"/>
              </a:rPr>
              <a:t>SET M to (L+R)/2</a:t>
            </a:r>
          </a:p>
          <a:p>
            <a:r>
              <a:rPr lang="en-US" altLang="zh-CN" dirty="0" smtClean="0">
                <a:solidFill>
                  <a:srgbClr val="646464"/>
                </a:solidFill>
                <a:latin typeface="微软雅黑" panose="020B0503020204020204" pitchFamily="34" charset="-122"/>
                <a:ea typeface="微软雅黑" panose="020B0503020204020204" pitchFamily="34" charset="-122"/>
              </a:rPr>
              <a:t>IF this node is leave THEN </a:t>
            </a:r>
          </a:p>
          <a:p>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smtClean="0">
                <a:solidFill>
                  <a:srgbClr val="646464"/>
                </a:solidFill>
                <a:latin typeface="微软雅黑" panose="020B0503020204020204" pitchFamily="34" charset="-122"/>
                <a:ea typeface="微软雅黑" panose="020B0503020204020204" pitchFamily="34" charset="-122"/>
              </a:rPr>
              <a:t>   SET all messages needed directly</a:t>
            </a:r>
          </a:p>
          <a:p>
            <a:r>
              <a:rPr lang="en-US" altLang="zh-CN" dirty="0" smtClean="0">
                <a:solidFill>
                  <a:srgbClr val="646464"/>
                </a:solidFill>
                <a:latin typeface="微软雅黑" panose="020B0503020204020204" pitchFamily="34" charset="-122"/>
                <a:ea typeface="微软雅黑" panose="020B0503020204020204" pitchFamily="34" charset="-122"/>
              </a:rPr>
              <a:t>ELSE</a:t>
            </a:r>
          </a:p>
          <a:p>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smtClean="0">
                <a:solidFill>
                  <a:srgbClr val="646464"/>
                </a:solidFill>
                <a:latin typeface="微软雅黑" panose="020B0503020204020204" pitchFamily="34" charset="-122"/>
                <a:ea typeface="微软雅黑" panose="020B0503020204020204" pitchFamily="34" charset="-122"/>
              </a:rPr>
              <a:t>   IF node to be updated in left subtree THEN</a:t>
            </a:r>
          </a:p>
          <a:p>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smtClean="0">
                <a:solidFill>
                  <a:srgbClr val="646464"/>
                </a:solidFill>
                <a:latin typeface="微软雅黑" panose="020B0503020204020204" pitchFamily="34" charset="-122"/>
                <a:ea typeface="微软雅黑" panose="020B0503020204020204" pitchFamily="34" charset="-122"/>
              </a:rPr>
              <a:t>       CALL update with left child</a:t>
            </a:r>
          </a:p>
          <a:p>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smtClean="0">
                <a:solidFill>
                  <a:srgbClr val="646464"/>
                </a:solidFill>
                <a:latin typeface="微软雅黑" panose="020B0503020204020204" pitchFamily="34" charset="-122"/>
                <a:ea typeface="微软雅黑" panose="020B0503020204020204" pitchFamily="34" charset="-122"/>
              </a:rPr>
              <a:t>   ELSE</a:t>
            </a:r>
          </a:p>
          <a:p>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smtClean="0">
                <a:solidFill>
                  <a:srgbClr val="646464"/>
                </a:solidFill>
                <a:latin typeface="微软雅黑" panose="020B0503020204020204" pitchFamily="34" charset="-122"/>
                <a:ea typeface="微软雅黑" panose="020B0503020204020204" pitchFamily="34" charset="-122"/>
              </a:rPr>
              <a:t>       CALL update with right child</a:t>
            </a:r>
          </a:p>
          <a:p>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smtClean="0">
                <a:solidFill>
                  <a:srgbClr val="646464"/>
                </a:solidFill>
                <a:latin typeface="微软雅黑" panose="020B0503020204020204" pitchFamily="34" charset="-122"/>
                <a:ea typeface="微软雅黑" panose="020B0503020204020204" pitchFamily="34" charset="-122"/>
              </a:rPr>
              <a:t>   SET all messages according to left child and right child</a:t>
            </a:r>
            <a:endParaRPr lang="zh-CN" altLang="en-US"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84987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3788409"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点修改：</a:t>
            </a:r>
            <a:r>
              <a:rPr lang="en-US" altLang="zh-CN" sz="3200" dirty="0">
                <a:solidFill>
                  <a:srgbClr val="4B4B4B"/>
                </a:solidFill>
                <a:latin typeface="微软雅黑" panose="020B0503020204020204" pitchFamily="34" charset="-122"/>
                <a:ea typeface="微软雅黑" panose="020B0503020204020204" pitchFamily="34" charset="-122"/>
              </a:rPr>
              <a:t>query</a:t>
            </a:r>
            <a:r>
              <a:rPr lang="zh-CN" altLang="en-US" sz="3200" dirty="0" smtClean="0">
                <a:solidFill>
                  <a:srgbClr val="4B4B4B"/>
                </a:solidFill>
                <a:latin typeface="微软雅黑" panose="020B0503020204020204" pitchFamily="34" charset="-122"/>
                <a:ea typeface="微软雅黑" panose="020B0503020204020204" pitchFamily="34" charset="-122"/>
              </a:rPr>
              <a:t>操作</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548184" y="1595715"/>
            <a:ext cx="5634682" cy="4524315"/>
          </a:xfrm>
          <a:prstGeom prst="rect">
            <a:avLst/>
          </a:prstGeom>
          <a:noFill/>
        </p:spPr>
        <p:txBody>
          <a:bodyPr wrap="square" rtlCol="0">
            <a:spAutoFit/>
          </a:bodyPr>
          <a:lstStyle/>
          <a:p>
            <a:r>
              <a:rPr lang="en-US" altLang="zh-CN" dirty="0" smtClean="0">
                <a:solidFill>
                  <a:srgbClr val="646464"/>
                </a:solidFill>
                <a:latin typeface="微软雅黑" panose="020B0503020204020204" pitchFamily="34" charset="-122"/>
                <a:ea typeface="微软雅黑" panose="020B0503020204020204" pitchFamily="34" charset="-122"/>
              </a:rPr>
              <a:t>//</a:t>
            </a:r>
            <a:r>
              <a:rPr lang="en-US" altLang="zh-CN" dirty="0" err="1" smtClean="0">
                <a:solidFill>
                  <a:srgbClr val="646464"/>
                </a:solidFill>
                <a:latin typeface="微软雅黑" panose="020B0503020204020204" pitchFamily="34" charset="-122"/>
                <a:ea typeface="微软雅黑" panose="020B0503020204020204" pitchFamily="34" charset="-122"/>
              </a:rPr>
              <a:t>Pesudo</a:t>
            </a:r>
            <a:r>
              <a:rPr lang="en-US" altLang="zh-CN" dirty="0" smtClean="0">
                <a:solidFill>
                  <a:srgbClr val="646464"/>
                </a:solidFill>
                <a:latin typeface="微软雅黑" panose="020B0503020204020204" pitchFamily="34" charset="-122"/>
                <a:ea typeface="微软雅黑" panose="020B0503020204020204" pitchFamily="34" charset="-122"/>
              </a:rPr>
              <a:t> code</a:t>
            </a:r>
          </a:p>
          <a:p>
            <a:r>
              <a:rPr lang="en-US" altLang="zh-CN" dirty="0" smtClean="0">
                <a:solidFill>
                  <a:srgbClr val="646464"/>
                </a:solidFill>
                <a:latin typeface="微软雅黑" panose="020B0503020204020204" pitchFamily="34" charset="-122"/>
                <a:ea typeface="微软雅黑" panose="020B0503020204020204" pitchFamily="34" charset="-122"/>
              </a:rPr>
              <a:t>//</a:t>
            </a:r>
            <a:r>
              <a:rPr lang="zh-CN" altLang="en-US" dirty="0" smtClean="0">
                <a:solidFill>
                  <a:srgbClr val="646464"/>
                </a:solidFill>
                <a:latin typeface="微软雅黑" panose="020B0503020204020204" pitchFamily="34" charset="-122"/>
                <a:ea typeface="微软雅黑" panose="020B0503020204020204" pitchFamily="34" charset="-122"/>
              </a:rPr>
              <a:t>查询</a:t>
            </a:r>
            <a:r>
              <a:rPr lang="en-US" altLang="zh-CN" dirty="0" smtClean="0">
                <a:solidFill>
                  <a:srgbClr val="646464"/>
                </a:solidFill>
                <a:latin typeface="微软雅黑" panose="020B0503020204020204" pitchFamily="34" charset="-122"/>
                <a:ea typeface="微软雅黑" panose="020B0503020204020204" pitchFamily="34" charset="-122"/>
              </a:rPr>
              <a:t>[</a:t>
            </a:r>
            <a:r>
              <a:rPr lang="en-US" altLang="zh-CN" dirty="0" err="1" smtClean="0">
                <a:solidFill>
                  <a:srgbClr val="646464"/>
                </a:solidFill>
                <a:latin typeface="微软雅黑" panose="020B0503020204020204" pitchFamily="34" charset="-122"/>
                <a:ea typeface="微软雅黑" panose="020B0503020204020204" pitchFamily="34" charset="-122"/>
              </a:rPr>
              <a:t>ql,qr</a:t>
            </a:r>
            <a:r>
              <a:rPr lang="en-US" altLang="zh-CN" dirty="0" smtClean="0">
                <a:solidFill>
                  <a:srgbClr val="646464"/>
                </a:solidFill>
                <a:latin typeface="微软雅黑" panose="020B0503020204020204" pitchFamily="34" charset="-122"/>
                <a:ea typeface="微软雅黑" panose="020B0503020204020204" pitchFamily="34" charset="-122"/>
              </a:rPr>
              <a:t>]</a:t>
            </a:r>
            <a:r>
              <a:rPr lang="zh-CN" altLang="en-US" dirty="0" smtClean="0">
                <a:solidFill>
                  <a:srgbClr val="646464"/>
                </a:solidFill>
                <a:latin typeface="微软雅黑" panose="020B0503020204020204" pitchFamily="34" charset="-122"/>
                <a:ea typeface="微软雅黑" panose="020B0503020204020204" pitchFamily="34" charset="-122"/>
              </a:rPr>
              <a:t>中的信息</a:t>
            </a:r>
            <a:endParaRPr lang="en-US" altLang="zh-CN" dirty="0">
              <a:solidFill>
                <a:srgbClr val="646464"/>
              </a:solidFill>
              <a:latin typeface="微软雅黑" panose="020B0503020204020204" pitchFamily="34" charset="-122"/>
              <a:ea typeface="微软雅黑" panose="020B0503020204020204" pitchFamily="34" charset="-122"/>
            </a:endParaRPr>
          </a:p>
          <a:p>
            <a:endParaRPr lang="en-US" altLang="zh-CN" dirty="0">
              <a:solidFill>
                <a:srgbClr val="646464"/>
              </a:solidFill>
              <a:latin typeface="微软雅黑" panose="020B0503020204020204" pitchFamily="34" charset="-122"/>
              <a:ea typeface="微软雅黑" panose="020B0503020204020204" pitchFamily="34" charset="-122"/>
            </a:endParaRPr>
          </a:p>
          <a:p>
            <a:r>
              <a:rPr lang="en-US" altLang="zh-CN" dirty="0" smtClean="0">
                <a:solidFill>
                  <a:srgbClr val="646464"/>
                </a:solidFill>
                <a:latin typeface="微软雅黑" panose="020B0503020204020204" pitchFamily="34" charset="-122"/>
                <a:ea typeface="微软雅黑" panose="020B0503020204020204" pitchFamily="34" charset="-122"/>
              </a:rPr>
              <a:t>SET M to (L+R)/2</a:t>
            </a:r>
          </a:p>
          <a:p>
            <a:r>
              <a:rPr lang="en-US" altLang="zh-CN" dirty="0" smtClean="0">
                <a:solidFill>
                  <a:srgbClr val="646464"/>
                </a:solidFill>
                <a:latin typeface="微软雅黑" panose="020B0503020204020204" pitchFamily="34" charset="-122"/>
                <a:ea typeface="微软雅黑" panose="020B0503020204020204" pitchFamily="34" charset="-122"/>
              </a:rPr>
              <a:t>IF this node entirely covered THEN </a:t>
            </a:r>
          </a:p>
          <a:p>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smtClean="0">
                <a:solidFill>
                  <a:srgbClr val="646464"/>
                </a:solidFill>
                <a:latin typeface="微软雅黑" panose="020B0503020204020204" pitchFamily="34" charset="-122"/>
                <a:ea typeface="微软雅黑" panose="020B0503020204020204" pitchFamily="34" charset="-122"/>
              </a:rPr>
              <a:t>   RETURN message needed directly</a:t>
            </a:r>
          </a:p>
          <a:p>
            <a:r>
              <a:rPr lang="en-US" altLang="zh-CN" dirty="0" smtClean="0">
                <a:solidFill>
                  <a:srgbClr val="646464"/>
                </a:solidFill>
                <a:latin typeface="微软雅黑" panose="020B0503020204020204" pitchFamily="34" charset="-122"/>
                <a:ea typeface="微软雅黑" panose="020B0503020204020204" pitchFamily="34" charset="-122"/>
              </a:rPr>
              <a:t>ELSE</a:t>
            </a:r>
          </a:p>
          <a:p>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smtClean="0">
                <a:solidFill>
                  <a:srgbClr val="646464"/>
                </a:solidFill>
                <a:latin typeface="微软雅黑" panose="020B0503020204020204" pitchFamily="34" charset="-122"/>
                <a:ea typeface="微软雅黑" panose="020B0503020204020204" pitchFamily="34" charset="-122"/>
              </a:rPr>
              <a:t>   IF queried interval covered by left subtree THEN</a:t>
            </a:r>
          </a:p>
          <a:p>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smtClean="0">
                <a:solidFill>
                  <a:srgbClr val="646464"/>
                </a:solidFill>
                <a:latin typeface="微软雅黑" panose="020B0503020204020204" pitchFamily="34" charset="-122"/>
                <a:ea typeface="微软雅黑" panose="020B0503020204020204" pitchFamily="34" charset="-122"/>
              </a:rPr>
              <a:t>       CALL query with left child</a:t>
            </a:r>
          </a:p>
          <a:p>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smtClean="0">
                <a:solidFill>
                  <a:srgbClr val="646464"/>
                </a:solidFill>
                <a:latin typeface="微软雅黑" panose="020B0503020204020204" pitchFamily="34" charset="-122"/>
                <a:ea typeface="微软雅黑" panose="020B0503020204020204" pitchFamily="34" charset="-122"/>
              </a:rPr>
              <a:t>       COMPUTE message needed</a:t>
            </a:r>
          </a:p>
          <a:p>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smtClean="0">
                <a:solidFill>
                  <a:srgbClr val="646464"/>
                </a:solidFill>
                <a:latin typeface="微软雅黑" panose="020B0503020204020204" pitchFamily="34" charset="-122"/>
                <a:ea typeface="微软雅黑" panose="020B0503020204020204" pitchFamily="34" charset="-122"/>
              </a:rPr>
              <a:t>   IF queried interval covered by right subtree THEN</a:t>
            </a:r>
          </a:p>
          <a:p>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smtClean="0">
                <a:solidFill>
                  <a:srgbClr val="646464"/>
                </a:solidFill>
                <a:latin typeface="微软雅黑" panose="020B0503020204020204" pitchFamily="34" charset="-122"/>
                <a:ea typeface="微软雅黑" panose="020B0503020204020204" pitchFamily="34" charset="-122"/>
              </a:rPr>
              <a:t>       CALL query with right child</a:t>
            </a:r>
          </a:p>
          <a:p>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smtClean="0">
                <a:solidFill>
                  <a:srgbClr val="646464"/>
                </a:solidFill>
                <a:latin typeface="微软雅黑" panose="020B0503020204020204" pitchFamily="34" charset="-122"/>
                <a:ea typeface="微软雅黑" panose="020B0503020204020204" pitchFamily="34" charset="-122"/>
              </a:rPr>
              <a:t>       COMPUTE message needed</a:t>
            </a:r>
          </a:p>
          <a:p>
            <a:r>
              <a:rPr lang="en-US" altLang="zh-CN" dirty="0">
                <a:solidFill>
                  <a:srgbClr val="646464"/>
                </a:solidFill>
                <a:latin typeface="微软雅黑" panose="020B0503020204020204" pitchFamily="34" charset="-122"/>
                <a:ea typeface="微软雅黑" panose="020B0503020204020204" pitchFamily="34" charset="-122"/>
              </a:rPr>
              <a:t> </a:t>
            </a:r>
            <a:r>
              <a:rPr lang="en-US" altLang="zh-CN" dirty="0" smtClean="0">
                <a:solidFill>
                  <a:srgbClr val="646464"/>
                </a:solidFill>
                <a:latin typeface="微软雅黑" panose="020B0503020204020204" pitchFamily="34" charset="-122"/>
                <a:ea typeface="微软雅黑" panose="020B0503020204020204" pitchFamily="34" charset="-122"/>
              </a:rPr>
              <a:t>   RETURN message computed</a:t>
            </a:r>
            <a:endParaRPr lang="zh-CN" altLang="en-US" dirty="0">
              <a:solidFill>
                <a:srgbClr val="64646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777034" y="1084914"/>
            <a:ext cx="3676190" cy="5276190"/>
          </a:xfrm>
          <a:prstGeom prst="rect">
            <a:avLst/>
          </a:prstGeom>
        </p:spPr>
      </p:pic>
    </p:spTree>
    <p:extLst>
      <p:ext uri="{BB962C8B-B14F-4D97-AF65-F5344CB8AC3E}">
        <p14:creationId xmlns:p14="http://schemas.microsoft.com/office/powerpoint/2010/main" val="19016507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区间</a:t>
            </a:r>
            <a:r>
              <a:rPr lang="zh-CN" altLang="en-US" sz="3200" dirty="0" smtClean="0">
                <a:solidFill>
                  <a:srgbClr val="4B4B4B"/>
                </a:solidFill>
                <a:latin typeface="微软雅黑" panose="020B0503020204020204" pitchFamily="34" charset="-122"/>
                <a:ea typeface="微软雅黑" panose="020B0503020204020204" pitchFamily="34" charset="-122"/>
              </a:rPr>
              <a:t>修改</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034" y="1260389"/>
            <a:ext cx="10578825"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smtClean="0">
                <a:solidFill>
                  <a:srgbClr val="646464"/>
                </a:solidFill>
                <a:latin typeface="微软雅黑" panose="020B0503020204020204" pitchFamily="34" charset="-122"/>
                <a:ea typeface="微软雅黑" panose="020B0503020204020204" pitchFamily="34" charset="-122"/>
              </a:rPr>
              <a:t>Update</a:t>
            </a:r>
            <a:r>
              <a:rPr lang="en-US" altLang="zh-CN" dirty="0" smtClean="0">
                <a:solidFill>
                  <a:srgbClr val="646464"/>
                </a:solidFill>
                <a:latin typeface="微软雅黑" panose="020B0503020204020204" pitchFamily="34" charset="-122"/>
                <a:ea typeface="微软雅黑" panose="020B0503020204020204" pitchFamily="34" charset="-122"/>
              </a:rPr>
              <a:t> : </a:t>
            </a:r>
            <a:r>
              <a:rPr lang="zh-CN" altLang="en-US" dirty="0" smtClean="0">
                <a:solidFill>
                  <a:srgbClr val="646464"/>
                </a:solidFill>
                <a:latin typeface="微软雅黑" panose="020B0503020204020204" pitchFamily="34" charset="-122"/>
                <a:ea typeface="微软雅黑" panose="020B0503020204020204" pitchFamily="34" charset="-122"/>
              </a:rPr>
              <a:t>利用</a:t>
            </a:r>
            <a:r>
              <a:rPr lang="en-US" altLang="zh-CN" dirty="0" smtClean="0">
                <a:solidFill>
                  <a:srgbClr val="646464"/>
                </a:solidFill>
                <a:latin typeface="微软雅黑" panose="020B0503020204020204" pitchFamily="34" charset="-122"/>
                <a:ea typeface="微软雅黑" panose="020B0503020204020204" pitchFamily="34" charset="-122"/>
              </a:rPr>
              <a:t>lazy</a:t>
            </a:r>
            <a:r>
              <a:rPr lang="zh-CN" altLang="en-US" dirty="0" smtClean="0">
                <a:solidFill>
                  <a:srgbClr val="646464"/>
                </a:solidFill>
                <a:latin typeface="微软雅黑" panose="020B0503020204020204" pitchFamily="34" charset="-122"/>
                <a:ea typeface="微软雅黑" panose="020B0503020204020204" pitchFamily="34" charset="-122"/>
              </a:rPr>
              <a:t>标志表明区间内的所有节点的值都被修改。</a:t>
            </a:r>
            <a:endParaRPr lang="en-US" altLang="zh-CN" dirty="0" smtClean="0">
              <a:solidFill>
                <a:srgbClr val="646464"/>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2">
            <a:clrChange>
              <a:clrFrom>
                <a:srgbClr val="ECECEC"/>
              </a:clrFrom>
              <a:clrTo>
                <a:srgbClr val="ECECEC">
                  <a:alpha val="0"/>
                </a:srgbClr>
              </a:clrTo>
            </a:clrChange>
          </a:blip>
          <a:stretch>
            <a:fillRect/>
          </a:stretch>
        </p:blipFill>
        <p:spPr>
          <a:xfrm>
            <a:off x="1123023" y="2203685"/>
            <a:ext cx="7590476" cy="2209524"/>
          </a:xfrm>
          <a:prstGeom prst="rect">
            <a:avLst/>
          </a:prstGeom>
        </p:spPr>
      </p:pic>
      <p:pic>
        <p:nvPicPr>
          <p:cNvPr id="17" name="图片 16"/>
          <p:cNvPicPr>
            <a:picLocks noChangeAspect="1"/>
          </p:cNvPicPr>
          <p:nvPr/>
        </p:nvPicPr>
        <p:blipFill rotWithShape="1">
          <a:blip r:embed="rId3">
            <a:clrChange>
              <a:clrFrom>
                <a:srgbClr val="ECECEC"/>
              </a:clrFrom>
              <a:clrTo>
                <a:srgbClr val="ECECEC">
                  <a:alpha val="0"/>
                </a:srgbClr>
              </a:clrTo>
            </a:clrChange>
          </a:blip>
          <a:srcRect t="1512" r="10528" b="-1"/>
          <a:stretch/>
        </p:blipFill>
        <p:spPr>
          <a:xfrm>
            <a:off x="1123023" y="4732638"/>
            <a:ext cx="7600847" cy="1463250"/>
          </a:xfrm>
          <a:prstGeom prst="rect">
            <a:avLst/>
          </a:prstGeom>
        </p:spPr>
      </p:pic>
      <p:sp>
        <p:nvSpPr>
          <p:cNvPr id="6" name="文本框 5"/>
          <p:cNvSpPr txBox="1"/>
          <p:nvPr/>
        </p:nvSpPr>
        <p:spPr>
          <a:xfrm>
            <a:off x="777034" y="1619180"/>
            <a:ext cx="10578825"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solidFill>
                  <a:srgbClr val="646464"/>
                </a:solidFill>
                <a:latin typeface="微软雅黑" panose="020B0503020204020204" pitchFamily="34" charset="-122"/>
                <a:ea typeface="微软雅黑" panose="020B0503020204020204" pitchFamily="34" charset="-122"/>
              </a:rPr>
              <a:t>Query</a:t>
            </a:r>
            <a:r>
              <a:rPr lang="en-US" altLang="zh-CN" dirty="0">
                <a:solidFill>
                  <a:srgbClr val="646464"/>
                </a:solidFill>
                <a:latin typeface="微软雅黑" panose="020B0503020204020204" pitchFamily="34" charset="-122"/>
                <a:ea typeface="微软雅黑" panose="020B0503020204020204" pitchFamily="34" charset="-122"/>
              </a:rPr>
              <a:t> : </a:t>
            </a:r>
            <a:r>
              <a:rPr lang="zh-CN" altLang="en-US" dirty="0">
                <a:solidFill>
                  <a:srgbClr val="646464"/>
                </a:solidFill>
                <a:latin typeface="微软雅黑" panose="020B0503020204020204" pitchFamily="34" charset="-122"/>
                <a:ea typeface="微软雅黑" panose="020B0503020204020204" pitchFamily="34" charset="-122"/>
              </a:rPr>
              <a:t>根据</a:t>
            </a:r>
            <a:r>
              <a:rPr lang="en-US" altLang="zh-CN" dirty="0">
                <a:solidFill>
                  <a:srgbClr val="646464"/>
                </a:solidFill>
                <a:latin typeface="微软雅黑" panose="020B0503020204020204" pitchFamily="34" charset="-122"/>
                <a:ea typeface="微软雅黑" panose="020B0503020204020204" pitchFamily="34" charset="-122"/>
              </a:rPr>
              <a:t>lazy</a:t>
            </a:r>
            <a:r>
              <a:rPr lang="zh-CN" altLang="en-US" dirty="0">
                <a:solidFill>
                  <a:srgbClr val="646464"/>
                </a:solidFill>
                <a:latin typeface="微软雅黑" panose="020B0503020204020204" pitchFamily="34" charset="-122"/>
                <a:ea typeface="微软雅黑" panose="020B0503020204020204" pitchFamily="34" charset="-122"/>
              </a:rPr>
              <a:t>标志计算出区间所查询的值，而不需要向下递归到每一个子节点。</a:t>
            </a:r>
          </a:p>
        </p:txBody>
      </p:sp>
    </p:spTree>
    <p:extLst>
      <p:ext uri="{BB962C8B-B14F-4D97-AF65-F5344CB8AC3E}">
        <p14:creationId xmlns:p14="http://schemas.microsoft.com/office/powerpoint/2010/main" val="15895971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0"/>
          <p:cNvSpPr txBox="1"/>
          <p:nvPr/>
        </p:nvSpPr>
        <p:spPr>
          <a:xfrm>
            <a:off x="3991672" y="2399160"/>
            <a:ext cx="3376245" cy="923330"/>
          </a:xfrm>
          <a:prstGeom prst="rect">
            <a:avLst/>
          </a:prstGeom>
          <a:noFill/>
        </p:spPr>
        <p:txBody>
          <a:bodyPr wrap="none" rtlCol="0">
            <a:spAutoFit/>
          </a:bodyPr>
          <a:lstStyle/>
          <a:p>
            <a:r>
              <a:rPr lang="en-US" altLang="zh-CN" sz="5400" b="1" dirty="0" smtClean="0">
                <a:solidFill>
                  <a:schemeClr val="bg1">
                    <a:lumMod val="50000"/>
                  </a:schemeClr>
                </a:solidFill>
                <a:latin typeface="Raleway"/>
              </a:rPr>
              <a:t>City Horizon</a:t>
            </a:r>
            <a:endParaRPr lang="en-US" altLang="zh-CN" sz="5400" b="1" dirty="0">
              <a:solidFill>
                <a:schemeClr val="bg1">
                  <a:lumMod val="50000"/>
                </a:schemeClr>
              </a:solidFill>
              <a:latin typeface="Raleway"/>
            </a:endParaRPr>
          </a:p>
        </p:txBody>
      </p:sp>
      <p:sp>
        <p:nvSpPr>
          <p:cNvPr id="6" name="Oval 61"/>
          <p:cNvSpPr/>
          <p:nvPr/>
        </p:nvSpPr>
        <p:spPr>
          <a:xfrm>
            <a:off x="3143736" y="2665537"/>
            <a:ext cx="590097" cy="590096"/>
          </a:xfrm>
          <a:prstGeom prst="ellipse">
            <a:avLst/>
          </a:prstGeom>
          <a:solidFill>
            <a:srgbClr val="FF6D6D">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62"/>
          <p:cNvSpPr/>
          <p:nvPr/>
        </p:nvSpPr>
        <p:spPr>
          <a:xfrm>
            <a:off x="3392198" y="2665537"/>
            <a:ext cx="590097" cy="590096"/>
          </a:xfrm>
          <a:prstGeom prst="ellipse">
            <a:avLst/>
          </a:prstGeom>
          <a:solidFill>
            <a:srgbClr val="FF6D6D">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63"/>
          <p:cNvSpPr/>
          <p:nvPr/>
        </p:nvSpPr>
        <p:spPr>
          <a:xfrm>
            <a:off x="3267967" y="2380240"/>
            <a:ext cx="590097" cy="590096"/>
          </a:xfrm>
          <a:prstGeom prst="ellipse">
            <a:avLst/>
          </a:prstGeom>
          <a:solidFill>
            <a:srgbClr val="FF4343">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922991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8"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题目大意</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034" y="1433384"/>
            <a:ext cx="9985701" cy="1015663"/>
          </a:xfrm>
          <a:prstGeom prst="rect">
            <a:avLst/>
          </a:prstGeom>
          <a:noFill/>
        </p:spPr>
        <p:txBody>
          <a:bodyPr wrap="square" rtlCol="0">
            <a:spAutoFit/>
          </a:bodyPr>
          <a:lstStyle/>
          <a:p>
            <a:pPr>
              <a:lnSpc>
                <a:spcPct val="125000"/>
              </a:lnSpc>
            </a:pPr>
            <a:r>
              <a:rPr lang="en-US" altLang="zh-CN" sz="1600" dirty="0">
                <a:solidFill>
                  <a:srgbClr val="646464"/>
                </a:solidFill>
                <a:latin typeface="微软雅黑" panose="020B0503020204020204" pitchFamily="34" charset="-122"/>
                <a:ea typeface="微软雅黑" panose="020B0503020204020204" pitchFamily="34" charset="-122"/>
              </a:rPr>
              <a:t> </a:t>
            </a:r>
            <a:r>
              <a:rPr lang="zh-CN" altLang="zh-CN" sz="1600" dirty="0">
                <a:solidFill>
                  <a:srgbClr val="646464"/>
                </a:solidFill>
                <a:latin typeface="微软雅黑" panose="020B0503020204020204" pitchFamily="34" charset="-122"/>
                <a:ea typeface="微软雅黑" panose="020B0503020204020204" pitchFamily="34" charset="-122"/>
              </a:rPr>
              <a:t>某天农夫约翰去城市溜牛。太阳落下，牛凝视着城市（成精啦），观赏着城市建筑形成的长方形的美丽轮廓。</a:t>
            </a:r>
          </a:p>
          <a:p>
            <a:pPr>
              <a:lnSpc>
                <a:spcPct val="125000"/>
              </a:lnSpc>
            </a:pPr>
            <a:r>
              <a:rPr lang="en-US" altLang="zh-CN" sz="1600" dirty="0">
                <a:solidFill>
                  <a:srgbClr val="646464"/>
                </a:solidFill>
                <a:latin typeface="微软雅黑" panose="020B0503020204020204" pitchFamily="34" charset="-122"/>
                <a:ea typeface="微软雅黑" panose="020B0503020204020204" pitchFamily="34" charset="-122"/>
              </a:rPr>
              <a:t> </a:t>
            </a:r>
            <a:r>
              <a:rPr lang="zh-CN" altLang="zh-CN" sz="1600" dirty="0">
                <a:solidFill>
                  <a:srgbClr val="646464"/>
                </a:solidFill>
                <a:latin typeface="微软雅黑" panose="020B0503020204020204" pitchFamily="34" charset="-122"/>
                <a:ea typeface="微软雅黑" panose="020B0503020204020204" pitchFamily="34" charset="-122"/>
              </a:rPr>
              <a:t>视线所及范围内，共有建筑</a:t>
            </a:r>
            <a:r>
              <a:rPr lang="en-US" altLang="zh-CN" sz="1600" dirty="0">
                <a:solidFill>
                  <a:srgbClr val="646464"/>
                </a:solidFill>
                <a:latin typeface="微软雅黑" panose="020B0503020204020204" pitchFamily="34" charset="-122"/>
                <a:ea typeface="微软雅黑" panose="020B0503020204020204" pitchFamily="34" charset="-122"/>
              </a:rPr>
              <a:t>N</a:t>
            </a:r>
            <a:r>
              <a:rPr lang="zh-CN" altLang="zh-CN"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1~40000</a:t>
            </a:r>
            <a:r>
              <a:rPr lang="zh-CN" altLang="zh-CN" sz="1600" dirty="0">
                <a:solidFill>
                  <a:srgbClr val="646464"/>
                </a:solidFill>
                <a:latin typeface="微软雅黑" panose="020B0503020204020204" pitchFamily="34" charset="-122"/>
                <a:ea typeface="微软雅黑" panose="020B0503020204020204" pitchFamily="34" charset="-122"/>
              </a:rPr>
              <a:t>）幢，某建筑</a:t>
            </a:r>
            <a:r>
              <a:rPr lang="en-US" altLang="zh-CN" sz="1600" dirty="0" err="1">
                <a:solidFill>
                  <a:srgbClr val="646464"/>
                </a:solidFill>
                <a:latin typeface="微软雅黑" panose="020B0503020204020204" pitchFamily="34" charset="-122"/>
                <a:ea typeface="微软雅黑" panose="020B0503020204020204" pitchFamily="34" charset="-122"/>
              </a:rPr>
              <a:t>i</a:t>
            </a:r>
            <a:r>
              <a:rPr lang="zh-CN" altLang="zh-CN" sz="1600" dirty="0">
                <a:solidFill>
                  <a:srgbClr val="646464"/>
                </a:solidFill>
                <a:latin typeface="微软雅黑" panose="020B0503020204020204" pitchFamily="34" charset="-122"/>
                <a:ea typeface="微软雅黑" panose="020B0503020204020204" pitchFamily="34" charset="-122"/>
              </a:rPr>
              <a:t>的跨度为</a:t>
            </a:r>
            <a:r>
              <a:rPr lang="en-US" altLang="zh-CN" sz="1600" dirty="0">
                <a:solidFill>
                  <a:srgbClr val="646464"/>
                </a:solidFill>
                <a:latin typeface="微软雅黑" panose="020B0503020204020204" pitchFamily="34" charset="-122"/>
                <a:ea typeface="微软雅黑" panose="020B0503020204020204" pitchFamily="34" charset="-122"/>
              </a:rPr>
              <a:t>Ai</a:t>
            </a:r>
            <a:r>
              <a:rPr lang="zh-CN" altLang="zh-CN" sz="1600" dirty="0">
                <a:solidFill>
                  <a:srgbClr val="646464"/>
                </a:solidFill>
                <a:latin typeface="微软雅黑" panose="020B0503020204020204" pitchFamily="34" charset="-122"/>
                <a:ea typeface="微软雅黑" panose="020B0503020204020204" pitchFamily="34" charset="-122"/>
              </a:rPr>
              <a:t>至</a:t>
            </a:r>
            <a:r>
              <a:rPr lang="en-US" altLang="zh-CN" sz="1600" dirty="0">
                <a:solidFill>
                  <a:srgbClr val="646464"/>
                </a:solidFill>
                <a:latin typeface="微软雅黑" panose="020B0503020204020204" pitchFamily="34" charset="-122"/>
                <a:ea typeface="微软雅黑" panose="020B0503020204020204" pitchFamily="34" charset="-122"/>
              </a:rPr>
              <a:t>Bi</a:t>
            </a:r>
            <a:r>
              <a:rPr lang="zh-CN" altLang="zh-CN"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1~1,000,000,000</a:t>
            </a:r>
            <a:r>
              <a:rPr lang="zh-CN" altLang="zh-CN" sz="1600" dirty="0">
                <a:solidFill>
                  <a:srgbClr val="646464"/>
                </a:solidFill>
                <a:latin typeface="微软雅黑" panose="020B0503020204020204" pitchFamily="34" charset="-122"/>
                <a:ea typeface="微软雅黑" panose="020B0503020204020204" pitchFamily="34" charset="-122"/>
              </a:rPr>
              <a:t>）高度</a:t>
            </a:r>
            <a:r>
              <a:rPr lang="en-US" altLang="zh-CN" sz="1600" dirty="0">
                <a:solidFill>
                  <a:srgbClr val="646464"/>
                </a:solidFill>
                <a:latin typeface="微软雅黑" panose="020B0503020204020204" pitchFamily="34" charset="-122"/>
                <a:ea typeface="微软雅黑" panose="020B0503020204020204" pitchFamily="34" charset="-122"/>
              </a:rPr>
              <a:t>Hi</a:t>
            </a:r>
            <a:r>
              <a:rPr lang="zh-CN" altLang="zh-CN"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1~1,000,000,000</a:t>
            </a:r>
            <a:r>
              <a:rPr lang="zh-CN" altLang="zh-CN" sz="1600" dirty="0">
                <a:solidFill>
                  <a:srgbClr val="646464"/>
                </a:solidFill>
                <a:latin typeface="微软雅黑" panose="020B0503020204020204" pitchFamily="34" charset="-122"/>
                <a:ea typeface="微软雅黑" panose="020B0503020204020204" pitchFamily="34" charset="-122"/>
              </a:rPr>
              <a:t>）。找出</a:t>
            </a:r>
            <a:r>
              <a:rPr lang="en-US" altLang="zh-CN" sz="1600" dirty="0">
                <a:solidFill>
                  <a:srgbClr val="646464"/>
                </a:solidFill>
                <a:latin typeface="微软雅黑" panose="020B0503020204020204" pitchFamily="34" charset="-122"/>
                <a:ea typeface="微软雅黑" panose="020B0503020204020204" pitchFamily="34" charset="-122"/>
              </a:rPr>
              <a:t>N</a:t>
            </a:r>
            <a:r>
              <a:rPr lang="zh-CN" altLang="zh-CN" sz="1600" dirty="0">
                <a:solidFill>
                  <a:srgbClr val="646464"/>
                </a:solidFill>
                <a:latin typeface="微软雅黑" panose="020B0503020204020204" pitchFamily="34" charset="-122"/>
                <a:ea typeface="微软雅黑" panose="020B0503020204020204" pitchFamily="34" charset="-122"/>
              </a:rPr>
              <a:t>幢建筑围成的最大面积</a:t>
            </a:r>
            <a:r>
              <a:rPr lang="zh-CN" altLang="zh-CN" sz="1600" dirty="0" smtClean="0">
                <a:solidFill>
                  <a:srgbClr val="646464"/>
                </a:solidFill>
                <a:latin typeface="微软雅黑" panose="020B0503020204020204" pitchFamily="34" charset="-122"/>
                <a:ea typeface="微软雅黑" panose="020B0503020204020204" pitchFamily="34" charset="-122"/>
              </a:rPr>
              <a:t>。</a:t>
            </a:r>
            <a:endParaRPr lang="zh-CN" altLang="zh-CN" sz="1600" dirty="0">
              <a:solidFill>
                <a:srgbClr val="646464"/>
              </a:solidFill>
              <a:latin typeface="微软雅黑" panose="020B0503020204020204" pitchFamily="34" charset="-122"/>
              <a:ea typeface="微软雅黑" panose="020B0503020204020204" pitchFamily="34" charset="-122"/>
            </a:endParaRPr>
          </a:p>
        </p:txBody>
      </p:sp>
      <p:sp>
        <p:nvSpPr>
          <p:cNvPr id="2" name="矩形 1"/>
          <p:cNvSpPr/>
          <p:nvPr/>
        </p:nvSpPr>
        <p:spPr>
          <a:xfrm>
            <a:off x="800669" y="3511845"/>
            <a:ext cx="6096000" cy="679801"/>
          </a:xfrm>
          <a:prstGeom prst="rect">
            <a:avLst/>
          </a:prstGeom>
        </p:spPr>
        <p:txBody>
          <a:bodyPr>
            <a:spAutoFit/>
          </a:bodyPr>
          <a:lstStyle/>
          <a:p>
            <a:pPr>
              <a:lnSpc>
                <a:spcPct val="125000"/>
              </a:lnSpc>
            </a:pPr>
            <a:r>
              <a:rPr lang="zh-CN" altLang="zh-CN" sz="1600" b="1" dirty="0">
                <a:solidFill>
                  <a:srgbClr val="646464"/>
                </a:solidFill>
                <a:latin typeface="微软雅黑" panose="020B0503020204020204" pitchFamily="34" charset="-122"/>
                <a:ea typeface="微软雅黑" panose="020B0503020204020204" pitchFamily="34" charset="-122"/>
              </a:rPr>
              <a:t>输出</a:t>
            </a:r>
            <a:r>
              <a:rPr lang="zh-CN" altLang="zh-CN" sz="1600" dirty="0">
                <a:solidFill>
                  <a:srgbClr val="646464"/>
                </a:solidFill>
                <a:latin typeface="微软雅黑" panose="020B0503020204020204" pitchFamily="34" charset="-122"/>
                <a:ea typeface="微软雅黑" panose="020B0503020204020204" pitchFamily="34" charset="-122"/>
              </a:rPr>
              <a:t>：</a:t>
            </a:r>
            <a:endParaRPr lang="en-US" altLang="zh-CN" sz="1600" dirty="0">
              <a:solidFill>
                <a:srgbClr val="646464"/>
              </a:solidFill>
              <a:latin typeface="微软雅黑" panose="020B0503020204020204" pitchFamily="34" charset="-122"/>
              <a:ea typeface="微软雅黑" panose="020B0503020204020204" pitchFamily="34" charset="-122"/>
            </a:endParaRPr>
          </a:p>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全部</a:t>
            </a:r>
            <a:r>
              <a:rPr lang="en-US" altLang="zh-CN" sz="1600" dirty="0">
                <a:solidFill>
                  <a:srgbClr val="646464"/>
                </a:solidFill>
                <a:latin typeface="微软雅黑" panose="020B0503020204020204" pitchFamily="34" charset="-122"/>
                <a:ea typeface="微软雅黑" panose="020B0503020204020204" pitchFamily="34" charset="-122"/>
              </a:rPr>
              <a:t>N</a:t>
            </a:r>
            <a:r>
              <a:rPr lang="zh-CN" altLang="en-US" sz="1600" dirty="0">
                <a:solidFill>
                  <a:srgbClr val="646464"/>
                </a:solidFill>
                <a:latin typeface="微软雅黑" panose="020B0503020204020204" pitchFamily="34" charset="-122"/>
                <a:ea typeface="微软雅黑" panose="020B0503020204020204" pitchFamily="34" charset="-122"/>
              </a:rPr>
              <a:t>栋建筑的</a:t>
            </a:r>
            <a:r>
              <a:rPr lang="zh-CN" altLang="zh-CN" sz="1600" dirty="0">
                <a:solidFill>
                  <a:srgbClr val="646464"/>
                </a:solidFill>
                <a:latin typeface="微软雅黑" panose="020B0503020204020204" pitchFamily="34" charset="-122"/>
                <a:ea typeface="微软雅黑" panose="020B0503020204020204" pitchFamily="34" charset="-122"/>
              </a:rPr>
              <a:t>总面积</a:t>
            </a:r>
          </a:p>
        </p:txBody>
      </p:sp>
      <p:sp>
        <p:nvSpPr>
          <p:cNvPr id="4" name="矩形 3"/>
          <p:cNvSpPr/>
          <p:nvPr/>
        </p:nvSpPr>
        <p:spPr>
          <a:xfrm>
            <a:off x="777034" y="2449047"/>
            <a:ext cx="6096000" cy="987578"/>
          </a:xfrm>
          <a:prstGeom prst="rect">
            <a:avLst/>
          </a:prstGeom>
        </p:spPr>
        <p:txBody>
          <a:bodyPr>
            <a:spAutoFit/>
          </a:bodyPr>
          <a:lstStyle/>
          <a:p>
            <a:pPr>
              <a:lnSpc>
                <a:spcPct val="125000"/>
              </a:lnSpc>
            </a:pPr>
            <a:r>
              <a:rPr lang="zh-CN" altLang="zh-CN" sz="1600" b="1" dirty="0">
                <a:solidFill>
                  <a:srgbClr val="646464"/>
                </a:solidFill>
                <a:latin typeface="微软雅黑" panose="020B0503020204020204" pitchFamily="34" charset="-122"/>
                <a:ea typeface="微软雅黑" panose="020B0503020204020204" pitchFamily="34" charset="-122"/>
              </a:rPr>
              <a:t>输入</a:t>
            </a:r>
            <a:r>
              <a:rPr lang="zh-CN" altLang="zh-CN" sz="1600" dirty="0">
                <a:solidFill>
                  <a:srgbClr val="646464"/>
                </a:solidFill>
                <a:latin typeface="微软雅黑" panose="020B0503020204020204" pitchFamily="34" charset="-122"/>
                <a:ea typeface="微软雅黑" panose="020B0503020204020204" pitchFamily="34" charset="-122"/>
              </a:rPr>
              <a:t>：</a:t>
            </a:r>
            <a:endParaRPr lang="en-US" altLang="zh-CN" sz="1600" dirty="0">
              <a:solidFill>
                <a:srgbClr val="646464"/>
              </a:solidFill>
              <a:latin typeface="微软雅黑" panose="020B0503020204020204" pitchFamily="34" charset="-122"/>
              <a:ea typeface="微软雅黑" panose="020B0503020204020204" pitchFamily="34" charset="-122"/>
            </a:endParaRPr>
          </a:p>
          <a:p>
            <a:pPr>
              <a:lnSpc>
                <a:spcPct val="125000"/>
              </a:lnSpc>
            </a:pPr>
            <a:r>
              <a:rPr lang="zh-CN" altLang="zh-CN" sz="1600" dirty="0">
                <a:solidFill>
                  <a:srgbClr val="646464"/>
                </a:solidFill>
                <a:latin typeface="微软雅黑" panose="020B0503020204020204" pitchFamily="34" charset="-122"/>
                <a:ea typeface="微软雅黑" panose="020B0503020204020204" pitchFamily="34" charset="-122"/>
              </a:rPr>
              <a:t>第</a:t>
            </a:r>
            <a:r>
              <a:rPr lang="en-US" altLang="zh-CN" sz="1600" dirty="0">
                <a:solidFill>
                  <a:srgbClr val="646464"/>
                </a:solidFill>
                <a:latin typeface="微软雅黑" panose="020B0503020204020204" pitchFamily="34" charset="-122"/>
                <a:ea typeface="微软雅黑" panose="020B0503020204020204" pitchFamily="34" charset="-122"/>
              </a:rPr>
              <a:t>1</a:t>
            </a:r>
            <a:r>
              <a:rPr lang="zh-CN" altLang="zh-CN" sz="1600" dirty="0">
                <a:solidFill>
                  <a:srgbClr val="646464"/>
                </a:solidFill>
                <a:latin typeface="微软雅黑" panose="020B0503020204020204" pitchFamily="34" charset="-122"/>
                <a:ea typeface="微软雅黑" panose="020B0503020204020204" pitchFamily="34" charset="-122"/>
              </a:rPr>
              <a:t>行</a:t>
            </a:r>
            <a:r>
              <a:rPr lang="en-US" altLang="zh-CN" sz="1600" dirty="0">
                <a:solidFill>
                  <a:srgbClr val="646464"/>
                </a:solidFill>
                <a:latin typeface="微软雅黑" panose="020B0503020204020204" pitchFamily="34" charset="-122"/>
                <a:ea typeface="微软雅黑" panose="020B0503020204020204" pitchFamily="34" charset="-122"/>
              </a:rPr>
              <a:t>  N</a:t>
            </a:r>
            <a:endParaRPr lang="zh-CN" altLang="zh-CN" sz="1600" dirty="0">
              <a:solidFill>
                <a:srgbClr val="646464"/>
              </a:solidFill>
              <a:latin typeface="微软雅黑" panose="020B0503020204020204" pitchFamily="34" charset="-122"/>
              <a:ea typeface="微软雅黑" panose="020B0503020204020204" pitchFamily="34" charset="-122"/>
            </a:endParaRPr>
          </a:p>
          <a:p>
            <a:pPr>
              <a:lnSpc>
                <a:spcPct val="125000"/>
              </a:lnSpc>
            </a:pPr>
            <a:r>
              <a:rPr lang="zh-CN" altLang="zh-CN" sz="1600" dirty="0">
                <a:solidFill>
                  <a:srgbClr val="646464"/>
                </a:solidFill>
                <a:latin typeface="微软雅黑" panose="020B0503020204020204" pitchFamily="34" charset="-122"/>
                <a:ea typeface="微软雅黑" panose="020B0503020204020204" pitchFamily="34" charset="-122"/>
              </a:rPr>
              <a:t>第</a:t>
            </a:r>
            <a:r>
              <a:rPr lang="en-US" altLang="zh-CN" sz="1600" dirty="0">
                <a:solidFill>
                  <a:srgbClr val="646464"/>
                </a:solidFill>
                <a:latin typeface="微软雅黑" panose="020B0503020204020204" pitchFamily="34" charset="-122"/>
                <a:ea typeface="微软雅黑" panose="020B0503020204020204" pitchFamily="34" charset="-122"/>
              </a:rPr>
              <a:t>2~N+1</a:t>
            </a:r>
            <a:r>
              <a:rPr lang="zh-CN" altLang="zh-CN" sz="1600" dirty="0">
                <a:solidFill>
                  <a:srgbClr val="646464"/>
                </a:solidFill>
                <a:latin typeface="微软雅黑" panose="020B0503020204020204" pitchFamily="34" charset="-122"/>
                <a:ea typeface="微软雅黑" panose="020B0503020204020204" pitchFamily="34" charset="-122"/>
              </a:rPr>
              <a:t>行</a:t>
            </a:r>
            <a:r>
              <a:rPr lang="en-US" altLang="zh-CN" sz="1600" dirty="0">
                <a:solidFill>
                  <a:srgbClr val="646464"/>
                </a:solidFill>
                <a:latin typeface="微软雅黑" panose="020B0503020204020204" pitchFamily="34" charset="-122"/>
                <a:ea typeface="微软雅黑" panose="020B0503020204020204" pitchFamily="34" charset="-122"/>
              </a:rPr>
              <a:t>  </a:t>
            </a:r>
            <a:r>
              <a:rPr lang="zh-CN" altLang="zh-CN" sz="1600" dirty="0">
                <a:solidFill>
                  <a:srgbClr val="646464"/>
                </a:solidFill>
                <a:latin typeface="微软雅黑" panose="020B0503020204020204" pitchFamily="34" charset="-122"/>
                <a:ea typeface="微软雅黑" panose="020B0503020204020204" pitchFamily="34" charset="-122"/>
              </a:rPr>
              <a:t>对应建筑的</a:t>
            </a:r>
            <a:r>
              <a:rPr lang="en-US" altLang="zh-CN" sz="1600" dirty="0" err="1">
                <a:solidFill>
                  <a:srgbClr val="646464"/>
                </a:solidFill>
                <a:latin typeface="微软雅黑" panose="020B0503020204020204" pitchFamily="34" charset="-122"/>
                <a:ea typeface="微软雅黑" panose="020B0503020204020204" pitchFamily="34" charset="-122"/>
              </a:rPr>
              <a:t>Ai&amp;Bi&amp;Hi</a:t>
            </a:r>
            <a:endParaRPr lang="zh-CN" altLang="zh-CN" sz="1600"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89065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2"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题解分析</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034" y="1383956"/>
            <a:ext cx="9985701" cy="400110"/>
          </a:xfrm>
          <a:prstGeom prst="rect">
            <a:avLst/>
          </a:prstGeom>
          <a:noFill/>
        </p:spPr>
        <p:txBody>
          <a:bodyPr wrap="square" rtlCol="0">
            <a:spAutoFit/>
          </a:bodyPr>
          <a:lstStyle/>
          <a:p>
            <a:pPr>
              <a:lnSpc>
                <a:spcPct val="125000"/>
              </a:lnSpc>
            </a:pPr>
            <a:r>
              <a:rPr lang="zh-CN" altLang="en-US" sz="1600" dirty="0" smtClean="0">
                <a:solidFill>
                  <a:srgbClr val="646464"/>
                </a:solidFill>
                <a:latin typeface="微软雅黑" panose="020B0503020204020204" pitchFamily="34" charset="-122"/>
                <a:ea typeface="微软雅黑" panose="020B0503020204020204" pitchFamily="34" charset="-122"/>
              </a:rPr>
              <a:t>由题意可以知道，这道题需要求的即是这些矩形的</a:t>
            </a:r>
            <a:r>
              <a:rPr lang="zh-CN" altLang="en-US" sz="1600" dirty="0" smtClean="0">
                <a:solidFill>
                  <a:srgbClr val="FF6D6D"/>
                </a:solidFill>
                <a:latin typeface="微软雅黑" panose="020B0503020204020204" pitchFamily="34" charset="-122"/>
                <a:ea typeface="微软雅黑" panose="020B0503020204020204" pitchFamily="34" charset="-122"/>
              </a:rPr>
              <a:t>面积并</a:t>
            </a:r>
            <a:r>
              <a:rPr lang="zh-CN" altLang="en-US" sz="1600" dirty="0" smtClean="0">
                <a:solidFill>
                  <a:srgbClr val="646464"/>
                </a:solidFill>
                <a:latin typeface="微软雅黑" panose="020B0503020204020204" pitchFamily="34" charset="-122"/>
                <a:ea typeface="微软雅黑" panose="020B0503020204020204" pitchFamily="34" charset="-122"/>
              </a:rPr>
              <a:t>。</a:t>
            </a:r>
            <a:endParaRPr lang="zh-CN" altLang="en-US" sz="1600" dirty="0">
              <a:solidFill>
                <a:srgbClr val="646464"/>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2546074" y="3006437"/>
            <a:ext cx="6447619" cy="3304762"/>
          </a:xfrm>
          <a:prstGeom prst="rect">
            <a:avLst/>
          </a:prstGeom>
        </p:spPr>
      </p:pic>
      <p:sp>
        <p:nvSpPr>
          <p:cNvPr id="2" name="矩形 1"/>
          <p:cNvSpPr/>
          <p:nvPr/>
        </p:nvSpPr>
        <p:spPr>
          <a:xfrm>
            <a:off x="777034" y="2996719"/>
            <a:ext cx="6096000" cy="679801"/>
          </a:xfrm>
          <a:prstGeom prst="rect">
            <a:avLst/>
          </a:prstGeom>
        </p:spPr>
        <p:txBody>
          <a:bodyPr>
            <a:spAutoFit/>
          </a:bodyPr>
          <a:lstStyle/>
          <a:p>
            <a:pPr marL="285750" indent="-285750">
              <a:lnSpc>
                <a:spcPct val="125000"/>
              </a:lnSpc>
              <a:buFont typeface="Arial" panose="020B0604020202020204" pitchFamily="34" charset="0"/>
              <a:buChar char="•"/>
            </a:pPr>
            <a:r>
              <a:rPr lang="zh-CN" altLang="en-US" sz="1600" dirty="0" smtClean="0">
                <a:solidFill>
                  <a:srgbClr val="646464"/>
                </a:solidFill>
                <a:latin typeface="微软雅黑" panose="020B0503020204020204" pitchFamily="34" charset="-122"/>
                <a:ea typeface="微软雅黑" panose="020B0503020204020204" pitchFamily="34" charset="-122"/>
              </a:rPr>
              <a:t>把</a:t>
            </a:r>
            <a:r>
              <a:rPr lang="zh-CN" altLang="en-US" sz="1600" dirty="0">
                <a:solidFill>
                  <a:srgbClr val="646464"/>
                </a:solidFill>
                <a:latin typeface="微软雅黑" panose="020B0503020204020204" pitchFamily="34" charset="-122"/>
                <a:ea typeface="微软雅黑" panose="020B0503020204020204" pitchFamily="34" charset="-122"/>
              </a:rPr>
              <a:t>矩形“压缩”成直线上的</a:t>
            </a:r>
            <a:r>
              <a:rPr lang="zh-CN" altLang="en-US" sz="1600" dirty="0" smtClean="0">
                <a:solidFill>
                  <a:srgbClr val="646464"/>
                </a:solidFill>
                <a:latin typeface="微软雅黑" panose="020B0503020204020204" pitchFamily="34" charset="-122"/>
                <a:ea typeface="微软雅黑" panose="020B0503020204020204" pitchFamily="34" charset="-122"/>
              </a:rPr>
              <a:t>线段</a:t>
            </a:r>
            <a:endParaRPr lang="en-US" altLang="zh-CN" sz="1600" dirty="0">
              <a:solidFill>
                <a:srgbClr val="646464"/>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600" dirty="0" smtClean="0">
                <a:solidFill>
                  <a:srgbClr val="646464"/>
                </a:solidFill>
                <a:latin typeface="微软雅黑" panose="020B0503020204020204" pitchFamily="34" charset="-122"/>
                <a:ea typeface="微软雅黑" panose="020B0503020204020204" pitchFamily="34" charset="-122"/>
              </a:rPr>
              <a:t>每</a:t>
            </a:r>
            <a:r>
              <a:rPr lang="zh-CN" altLang="en-US" sz="1600" dirty="0">
                <a:solidFill>
                  <a:srgbClr val="646464"/>
                </a:solidFill>
                <a:latin typeface="微软雅黑" panose="020B0503020204020204" pitchFamily="34" charset="-122"/>
                <a:ea typeface="微软雅黑" panose="020B0503020204020204" pitchFamily="34" charset="-122"/>
              </a:rPr>
              <a:t>条线段都有一个</a:t>
            </a:r>
            <a:r>
              <a:rPr lang="zh-CN" altLang="en-US" sz="1600" dirty="0">
                <a:solidFill>
                  <a:srgbClr val="FF6D6D"/>
                </a:solidFill>
                <a:latin typeface="微软雅黑" panose="020B0503020204020204" pitchFamily="34" charset="-122"/>
                <a:ea typeface="微软雅黑" panose="020B0503020204020204" pitchFamily="34" charset="-122"/>
              </a:rPr>
              <a:t>权值</a:t>
            </a:r>
            <a:r>
              <a:rPr lang="zh-CN" altLang="en-US" sz="1600" dirty="0" smtClean="0">
                <a:solidFill>
                  <a:srgbClr val="646464"/>
                </a:solidFill>
                <a:latin typeface="微软雅黑" panose="020B0503020204020204" pitchFamily="34" charset="-122"/>
                <a:ea typeface="微软雅黑" panose="020B0503020204020204" pitchFamily="34" charset="-122"/>
              </a:rPr>
              <a:t>，即矩形</a:t>
            </a:r>
            <a:r>
              <a:rPr lang="zh-CN" altLang="en-US" sz="1600" dirty="0">
                <a:solidFill>
                  <a:srgbClr val="646464"/>
                </a:solidFill>
                <a:latin typeface="微软雅黑" panose="020B0503020204020204" pitchFamily="34" charset="-122"/>
                <a:ea typeface="微软雅黑" panose="020B0503020204020204" pitchFamily="34" charset="-122"/>
              </a:rPr>
              <a:t>的高度</a:t>
            </a:r>
            <a:r>
              <a:rPr lang="en-US" altLang="zh-CN" sz="1600" dirty="0">
                <a:solidFill>
                  <a:srgbClr val="646464"/>
                </a:solidFill>
                <a:latin typeface="微软雅黑" panose="020B0503020204020204" pitchFamily="34" charset="-122"/>
                <a:ea typeface="微软雅黑" panose="020B0503020204020204" pitchFamily="34" charset="-122"/>
              </a:rPr>
              <a:t>Hi</a:t>
            </a:r>
            <a:r>
              <a:rPr lang="zh-CN" altLang="en-US" sz="1600" dirty="0">
                <a:solidFill>
                  <a:srgbClr val="646464"/>
                </a:solidFill>
                <a:latin typeface="微软雅黑" panose="020B0503020204020204" pitchFamily="34" charset="-122"/>
                <a:ea typeface="微软雅黑" panose="020B0503020204020204" pitchFamily="34" charset="-122"/>
              </a:rPr>
              <a:t>。</a:t>
            </a:r>
            <a:endParaRPr lang="en-US" altLang="zh-CN" sz="1600" dirty="0">
              <a:solidFill>
                <a:srgbClr val="646464"/>
              </a:solidFill>
              <a:latin typeface="微软雅黑" panose="020B0503020204020204" pitchFamily="34" charset="-122"/>
              <a:ea typeface="微软雅黑" panose="020B0503020204020204" pitchFamily="34" charset="-122"/>
            </a:endParaRPr>
          </a:p>
        </p:txBody>
      </p:sp>
      <p:sp>
        <p:nvSpPr>
          <p:cNvPr id="5" name="矩形 4"/>
          <p:cNvSpPr/>
          <p:nvPr/>
        </p:nvSpPr>
        <p:spPr>
          <a:xfrm>
            <a:off x="777034" y="1701080"/>
            <a:ext cx="8770962" cy="707886"/>
          </a:xfrm>
          <a:prstGeom prst="rect">
            <a:avLst/>
          </a:prstGeom>
        </p:spPr>
        <p:txBody>
          <a:bodyPr wrap="square">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考虑到题目中一个特殊的条件，所有的矩形的一边在一条直线上，我们可以好好利用这个条件：</a:t>
            </a:r>
          </a:p>
          <a:p>
            <a:pPr>
              <a:lnSpc>
                <a:spcPct val="125000"/>
              </a:lnSpc>
            </a:pPr>
            <a:r>
              <a:rPr lang="zh-CN" altLang="en-US" sz="1600" dirty="0" smtClean="0">
                <a:solidFill>
                  <a:srgbClr val="646464"/>
                </a:solidFill>
                <a:latin typeface="微软雅黑" panose="020B0503020204020204" pitchFamily="34" charset="-122"/>
                <a:ea typeface="微软雅黑" panose="020B0503020204020204" pitchFamily="34" charset="-122"/>
              </a:rPr>
              <a:t>所有</a:t>
            </a:r>
            <a:r>
              <a:rPr lang="zh-CN" altLang="en-US" sz="1600" dirty="0">
                <a:solidFill>
                  <a:srgbClr val="646464"/>
                </a:solidFill>
                <a:latin typeface="微软雅黑" panose="020B0503020204020204" pitchFamily="34" charset="-122"/>
                <a:ea typeface="微软雅黑" panose="020B0503020204020204" pitchFamily="34" charset="-122"/>
              </a:rPr>
              <a:t>的矩形在这条直线上的投影均与矩形的一个边长相等。</a:t>
            </a:r>
            <a:endParaRPr lang="en-US" altLang="zh-CN" sz="1600"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65909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141233" y="2833255"/>
            <a:ext cx="9050767" cy="1191491"/>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p:nvSpPr>
        <p:spPr>
          <a:xfrm>
            <a:off x="762000" y="2001982"/>
            <a:ext cx="2854037" cy="2854037"/>
          </a:xfrm>
          <a:prstGeom prst="ellipse">
            <a:avLst/>
          </a:prstGeom>
          <a:solidFill>
            <a:srgbClr val="FF6D6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9"/>
          <p:cNvGrpSpPr/>
          <p:nvPr/>
        </p:nvGrpSpPr>
        <p:grpSpPr>
          <a:xfrm>
            <a:off x="1680225" y="2849317"/>
            <a:ext cx="1017588" cy="1158875"/>
            <a:chOff x="812800" y="2719388"/>
            <a:chExt cx="1017588" cy="1158875"/>
          </a:xfrm>
          <a:solidFill>
            <a:schemeClr val="bg1"/>
          </a:solidFill>
        </p:grpSpPr>
        <p:sp>
          <p:nvSpPr>
            <p:cNvPr id="11" name="Freeform 35"/>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 name="Oval 36"/>
            <p:cNvSpPr>
              <a:spLocks noChangeArrowheads="1"/>
            </p:cNvSpPr>
            <p:nvPr/>
          </p:nvSpPr>
          <p:spPr bwMode="auto">
            <a:xfrm>
              <a:off x="1612900" y="3624263"/>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 name="Oval 37"/>
            <p:cNvSpPr>
              <a:spLocks noChangeArrowheads="1"/>
            </p:cNvSpPr>
            <p:nvPr/>
          </p:nvSpPr>
          <p:spPr bwMode="auto">
            <a:xfrm>
              <a:off x="1612900" y="3406776"/>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 name="Oval 38"/>
            <p:cNvSpPr>
              <a:spLocks noChangeArrowheads="1"/>
            </p:cNvSpPr>
            <p:nvPr/>
          </p:nvSpPr>
          <p:spPr bwMode="auto">
            <a:xfrm>
              <a:off x="1612900" y="3190876"/>
              <a:ext cx="71438" cy="71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5" name="Rectangle 14"/>
          <p:cNvSpPr/>
          <p:nvPr/>
        </p:nvSpPr>
        <p:spPr>
          <a:xfrm>
            <a:off x="777034" y="1016819"/>
            <a:ext cx="942887" cy="338554"/>
          </a:xfrm>
          <a:prstGeom prst="rect">
            <a:avLst/>
          </a:prstGeom>
        </p:spPr>
        <p:txBody>
          <a:bodyPr wrap="none">
            <a:spAutoFit/>
          </a:bodyPr>
          <a:lstStyle/>
          <a:p>
            <a:r>
              <a:rPr lang="en-US" sz="1600" dirty="0" smtClean="0">
                <a:solidFill>
                  <a:srgbClr val="646464"/>
                </a:solidFill>
                <a:latin typeface="Raleway" panose="020B0003030101060003" pitchFamily="34" charset="0"/>
              </a:rPr>
              <a:t>Definition</a:t>
            </a:r>
            <a:endParaRPr lang="id-ID" sz="1600" dirty="0">
              <a:solidFill>
                <a:srgbClr val="646464"/>
              </a:solidFill>
              <a:latin typeface="Raleway" panose="020B0003030101060003" pitchFamily="34" charset="0"/>
            </a:endParaRPr>
          </a:p>
        </p:txBody>
      </p:sp>
      <p:sp>
        <p:nvSpPr>
          <p:cNvPr id="16" name="TextBox 15"/>
          <p:cNvSpPr txBox="1"/>
          <p:nvPr/>
        </p:nvSpPr>
        <p:spPr>
          <a:xfrm>
            <a:off x="777034" y="500139"/>
            <a:ext cx="2646878"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线段树的定义</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5250060" y="2129673"/>
            <a:ext cx="3890809" cy="646331"/>
          </a:xfrm>
          <a:prstGeom prst="rect">
            <a:avLst/>
          </a:prstGeom>
          <a:noFill/>
        </p:spPr>
        <p:txBody>
          <a:bodyPr wrap="none" rtlCol="0">
            <a:spAutoFit/>
          </a:bodyPr>
          <a:lstStyle/>
          <a:p>
            <a:pPr algn="just"/>
            <a:r>
              <a:rPr lang="zh-CN" altLang="en-US" sz="3600" b="1" dirty="0" smtClean="0">
                <a:solidFill>
                  <a:srgbClr val="FF6D6D"/>
                </a:solidFill>
                <a:latin typeface="微软雅黑" panose="020B0503020204020204" pitchFamily="34" charset="-122"/>
                <a:ea typeface="微软雅黑" panose="020B0503020204020204" pitchFamily="34" charset="-122"/>
              </a:rPr>
              <a:t>定义以及相关概念</a:t>
            </a:r>
            <a:endParaRPr lang="en-US" sz="3600" b="1" dirty="0">
              <a:solidFill>
                <a:srgbClr val="FF6D6D"/>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3960521" y="3038300"/>
            <a:ext cx="6234675" cy="707886"/>
          </a:xfrm>
          <a:prstGeom prst="rect">
            <a:avLst/>
          </a:prstGeom>
          <a:noFill/>
        </p:spPr>
        <p:txBody>
          <a:bodyPr wrap="square" rtlCol="0">
            <a:spAutoFit/>
          </a:bodyPr>
          <a:lstStyle/>
          <a:p>
            <a:r>
              <a:rPr lang="zh-CN" altLang="en-US" sz="2000" dirty="0">
                <a:solidFill>
                  <a:schemeClr val="bg1"/>
                </a:solidFill>
                <a:latin typeface="PT Sans" panose="020B0503020203020204" pitchFamily="34" charset="0"/>
                <a:ea typeface="微软雅黑" panose="020B0503020204020204" pitchFamily="34" charset="-122"/>
              </a:rPr>
              <a:t>线段树是一种二叉树，可视为树状数组的变种，最早出现在</a:t>
            </a:r>
            <a:r>
              <a:rPr lang="en-US" altLang="zh-CN" sz="2000" dirty="0">
                <a:solidFill>
                  <a:schemeClr val="bg1"/>
                </a:solidFill>
                <a:latin typeface="PT Sans" panose="020B0503020203020204" pitchFamily="34" charset="0"/>
                <a:ea typeface="微软雅黑" panose="020B0503020204020204" pitchFamily="34" charset="-122"/>
              </a:rPr>
              <a:t>2001</a:t>
            </a:r>
            <a:r>
              <a:rPr lang="zh-CN" altLang="en-US" sz="2000" dirty="0">
                <a:solidFill>
                  <a:schemeClr val="bg1"/>
                </a:solidFill>
                <a:latin typeface="PT Sans" panose="020B0503020203020204" pitchFamily="34" charset="0"/>
                <a:ea typeface="微软雅黑" panose="020B0503020204020204" pitchFamily="34" charset="-122"/>
              </a:rPr>
              <a:t>年，</a:t>
            </a:r>
            <a:r>
              <a:rPr lang="zh-CN" altLang="en-US" sz="2000" dirty="0" smtClean="0">
                <a:solidFill>
                  <a:schemeClr val="bg1"/>
                </a:solidFill>
                <a:latin typeface="PT Sans" panose="020B0503020203020204" pitchFamily="34" charset="0"/>
                <a:ea typeface="微软雅黑" panose="020B0503020204020204" pitchFamily="34" charset="-122"/>
              </a:rPr>
              <a:t>由</a:t>
            </a:r>
            <a:r>
              <a:rPr lang="zh-CN" altLang="en-US" sz="2000" dirty="0">
                <a:solidFill>
                  <a:schemeClr val="bg1"/>
                </a:solidFill>
                <a:latin typeface="PT Sans" panose="020B0503020203020204" pitchFamily="34" charset="0"/>
                <a:ea typeface="微软雅黑" panose="020B0503020204020204" pitchFamily="34" charset="-122"/>
              </a:rPr>
              <a:t>程序</a:t>
            </a:r>
            <a:r>
              <a:rPr lang="zh-CN" altLang="en-US" sz="2000" dirty="0" smtClean="0">
                <a:solidFill>
                  <a:schemeClr val="bg1"/>
                </a:solidFill>
                <a:latin typeface="PT Sans" panose="020B0503020203020204" pitchFamily="34" charset="0"/>
                <a:ea typeface="微软雅黑" panose="020B0503020204020204" pitchFamily="34" charset="-122"/>
              </a:rPr>
              <a:t>竞赛</a:t>
            </a:r>
            <a:r>
              <a:rPr lang="zh-CN" altLang="en-US" sz="2000" dirty="0">
                <a:solidFill>
                  <a:schemeClr val="bg1"/>
                </a:solidFill>
                <a:latin typeface="PT Sans" panose="020B0503020203020204" pitchFamily="34" charset="0"/>
                <a:ea typeface="微软雅黑" panose="020B0503020204020204" pitchFamily="34" charset="-122"/>
              </a:rPr>
              <a:t>选手发明</a:t>
            </a:r>
            <a:endParaRPr lang="id-ID" sz="2000" dirty="0">
              <a:ea typeface="微软雅黑" panose="020B0503020204020204" pitchFamily="34" charset="-122"/>
            </a:endParaRPr>
          </a:p>
        </p:txBody>
      </p:sp>
      <p:sp>
        <p:nvSpPr>
          <p:cNvPr id="20" name="TextBox 19"/>
          <p:cNvSpPr txBox="1"/>
          <p:nvPr/>
        </p:nvSpPr>
        <p:spPr>
          <a:xfrm>
            <a:off x="3618311" y="2858919"/>
            <a:ext cx="441146" cy="995209"/>
          </a:xfrm>
          <a:prstGeom prst="rect">
            <a:avLst/>
          </a:prstGeom>
          <a:noFill/>
        </p:spPr>
        <p:txBody>
          <a:bodyPr wrap="none" rtlCol="0">
            <a:spAutoFit/>
          </a:bodyPr>
          <a:lstStyle/>
          <a:p>
            <a:r>
              <a:rPr lang="id-ID" sz="5865" dirty="0">
                <a:solidFill>
                  <a:schemeClr val="bg1"/>
                </a:solidFill>
                <a:latin typeface="PT Sans" panose="020B0503020203020204" pitchFamily="34" charset="0"/>
              </a:rPr>
              <a:t>“</a:t>
            </a:r>
            <a:endParaRPr lang="id-ID" sz="5335" dirty="0">
              <a:solidFill>
                <a:schemeClr val="bg1"/>
              </a:solidFill>
            </a:endParaRPr>
          </a:p>
        </p:txBody>
      </p:sp>
      <p:sp>
        <p:nvSpPr>
          <p:cNvPr id="22" name="TextBox 21"/>
          <p:cNvSpPr txBox="1"/>
          <p:nvPr/>
        </p:nvSpPr>
        <p:spPr>
          <a:xfrm>
            <a:off x="9754050" y="3320805"/>
            <a:ext cx="441146" cy="995209"/>
          </a:xfrm>
          <a:prstGeom prst="rect">
            <a:avLst/>
          </a:prstGeom>
          <a:noFill/>
        </p:spPr>
        <p:txBody>
          <a:bodyPr wrap="none" rtlCol="0">
            <a:spAutoFit/>
          </a:bodyPr>
          <a:lstStyle/>
          <a:p>
            <a:r>
              <a:rPr lang="id-ID" sz="5865" dirty="0">
                <a:solidFill>
                  <a:schemeClr val="bg1"/>
                </a:solidFill>
                <a:latin typeface="PT Sans" panose="020B0503020203020204" pitchFamily="34" charset="0"/>
              </a:rPr>
              <a:t>”</a:t>
            </a:r>
            <a:endParaRPr lang="id-ID" sz="5335" dirty="0">
              <a:solidFill>
                <a:schemeClr val="bg1"/>
              </a:solidFill>
            </a:endParaRPr>
          </a:p>
        </p:txBody>
      </p:sp>
    </p:spTree>
    <p:extLst>
      <p:ext uri="{BB962C8B-B14F-4D97-AF65-F5344CB8AC3E}">
        <p14:creationId xmlns:p14="http://schemas.microsoft.com/office/powerpoint/2010/main" val="15460354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p:bldP spid="16" grpId="0"/>
      <p:bldP spid="18" grpId="0"/>
      <p:bldP spid="19" grpId="0"/>
      <p:bldP spid="20" grpId="0"/>
      <p:bldP spid="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题解分析</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034" y="1433384"/>
            <a:ext cx="9985701" cy="372025"/>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1600" dirty="0" smtClean="0">
                <a:solidFill>
                  <a:srgbClr val="646464"/>
                </a:solidFill>
                <a:latin typeface="微软雅黑" panose="020B0503020204020204" pitchFamily="34" charset="-122"/>
                <a:ea typeface="微软雅黑" panose="020B0503020204020204" pitchFamily="34" charset="-122"/>
              </a:rPr>
              <a:t>利用</a:t>
            </a:r>
            <a:r>
              <a:rPr lang="zh-CN" altLang="en-US" sz="1600" dirty="0">
                <a:solidFill>
                  <a:srgbClr val="646464"/>
                </a:solidFill>
                <a:latin typeface="微软雅黑" panose="020B0503020204020204" pitchFamily="34" charset="-122"/>
                <a:ea typeface="微软雅黑" panose="020B0503020204020204" pitchFamily="34" charset="-122"/>
              </a:rPr>
              <a:t>线段树进行</a:t>
            </a:r>
            <a:r>
              <a:rPr lang="zh-CN" altLang="en-US" sz="1600" dirty="0" smtClean="0">
                <a:solidFill>
                  <a:srgbClr val="646464"/>
                </a:solidFill>
                <a:latin typeface="微软雅黑" panose="020B0503020204020204" pitchFamily="34" charset="-122"/>
                <a:ea typeface="微软雅黑" panose="020B0503020204020204" pitchFamily="34" charset="-122"/>
              </a:rPr>
              <a:t>处理</a:t>
            </a:r>
            <a:endParaRPr lang="en-US" altLang="zh-CN" sz="1600" dirty="0" smtClean="0">
              <a:solidFill>
                <a:srgbClr val="64646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2546074" y="2960751"/>
            <a:ext cx="6447619" cy="3304762"/>
          </a:xfrm>
          <a:prstGeom prst="rect">
            <a:avLst/>
          </a:prstGeom>
        </p:spPr>
      </p:pic>
      <p:sp>
        <p:nvSpPr>
          <p:cNvPr id="4" name="矩形 3"/>
          <p:cNvSpPr/>
          <p:nvPr/>
        </p:nvSpPr>
        <p:spPr>
          <a:xfrm>
            <a:off x="777034" y="2449047"/>
            <a:ext cx="6096000" cy="707886"/>
          </a:xfrm>
          <a:prstGeom prst="rect">
            <a:avLst/>
          </a:prstGeom>
        </p:spPr>
        <p:txBody>
          <a:bodyPr>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下图中的矩形面积并为</a:t>
            </a:r>
            <a:r>
              <a:rPr lang="zh-CN" altLang="en-US" sz="1600" dirty="0" smtClean="0">
                <a:solidFill>
                  <a:srgbClr val="646464"/>
                </a:solidFill>
                <a:latin typeface="微软雅黑" panose="020B0503020204020204" pitchFamily="34" charset="-122"/>
                <a:ea typeface="微软雅黑" panose="020B0503020204020204" pitchFamily="34" charset="-122"/>
              </a:rPr>
              <a:t>：</a:t>
            </a:r>
          </a:p>
          <a:p>
            <a:pPr>
              <a:lnSpc>
                <a:spcPct val="125000"/>
              </a:lnSpc>
            </a:pPr>
            <a:r>
              <a:rPr lang="en-US" altLang="zh-CN" sz="1600" dirty="0" smtClean="0">
                <a:solidFill>
                  <a:srgbClr val="646464"/>
                </a:solidFill>
                <a:latin typeface="微软雅黑" panose="020B0503020204020204" pitchFamily="34" charset="-122"/>
                <a:ea typeface="微软雅黑" panose="020B0503020204020204" pitchFamily="34" charset="-122"/>
              </a:rPr>
              <a:t>S = H1*(B1 – A1) + H2 * (A3 – B1) + H3 * (B3 – A3)</a:t>
            </a:r>
            <a:endParaRPr lang="en-US" altLang="zh-CN" sz="1600" dirty="0">
              <a:solidFill>
                <a:srgbClr val="646464"/>
              </a:solidFill>
              <a:latin typeface="微软雅黑" panose="020B0503020204020204" pitchFamily="34" charset="-122"/>
              <a:ea typeface="微软雅黑" panose="020B0503020204020204" pitchFamily="34" charset="-122"/>
            </a:endParaRPr>
          </a:p>
        </p:txBody>
      </p:sp>
      <p:sp>
        <p:nvSpPr>
          <p:cNvPr id="5" name="矩形 4"/>
          <p:cNvSpPr/>
          <p:nvPr/>
        </p:nvSpPr>
        <p:spPr>
          <a:xfrm>
            <a:off x="777034" y="2014342"/>
            <a:ext cx="7815618" cy="400110"/>
          </a:xfrm>
          <a:prstGeom prst="rect">
            <a:avLst/>
          </a:prstGeom>
        </p:spPr>
        <p:txBody>
          <a:bodyPr wrap="square">
            <a:spAutoFit/>
          </a:bodyPr>
          <a:lstStyle/>
          <a:p>
            <a:pPr marL="285750" indent="-285750">
              <a:lnSpc>
                <a:spcPct val="125000"/>
              </a:lnSpc>
              <a:buFont typeface="Arial" panose="020B0604020202020204" pitchFamily="34" charset="0"/>
              <a:buChar char="•"/>
            </a:pPr>
            <a:r>
              <a:rPr lang="zh-CN" altLang="en-US" sz="1600" dirty="0">
                <a:solidFill>
                  <a:srgbClr val="646464"/>
                </a:solidFill>
                <a:latin typeface="微软雅黑" panose="020B0503020204020204" pitchFamily="34" charset="-122"/>
                <a:ea typeface="微软雅黑" panose="020B0503020204020204" pitchFamily="34" charset="-122"/>
              </a:rPr>
              <a:t>当某条线段被</a:t>
            </a:r>
            <a:r>
              <a:rPr lang="zh-CN" altLang="en-US" sz="1600" dirty="0">
                <a:solidFill>
                  <a:srgbClr val="FF6D6D"/>
                </a:solidFill>
                <a:latin typeface="微软雅黑" panose="020B0503020204020204" pitchFamily="34" charset="-122"/>
                <a:ea typeface="微软雅黑" panose="020B0503020204020204" pitchFamily="34" charset="-122"/>
              </a:rPr>
              <a:t>多次覆盖</a:t>
            </a:r>
            <a:r>
              <a:rPr lang="zh-CN" altLang="en-US" sz="1600" dirty="0">
                <a:solidFill>
                  <a:srgbClr val="646464"/>
                </a:solidFill>
                <a:latin typeface="微软雅黑" panose="020B0503020204020204" pitchFamily="34" charset="-122"/>
                <a:ea typeface="微软雅黑" panose="020B0503020204020204" pitchFamily="34" charset="-122"/>
              </a:rPr>
              <a:t>时（比如下图中的线段</a:t>
            </a:r>
            <a:r>
              <a:rPr lang="en-US" altLang="zh-CN" sz="1600" dirty="0">
                <a:solidFill>
                  <a:srgbClr val="646464"/>
                </a:solidFill>
                <a:latin typeface="微软雅黑" panose="020B0503020204020204" pitchFamily="34" charset="-122"/>
                <a:ea typeface="微软雅黑" panose="020B0503020204020204" pitchFamily="34" charset="-122"/>
              </a:rPr>
              <a:t>A2B1</a:t>
            </a:r>
            <a:r>
              <a:rPr lang="zh-CN" altLang="en-US" sz="1600" dirty="0">
                <a:solidFill>
                  <a:srgbClr val="646464"/>
                </a:solidFill>
                <a:latin typeface="微软雅黑" panose="020B0503020204020204" pitchFamily="34" charset="-122"/>
                <a:ea typeface="微软雅黑" panose="020B0503020204020204" pitchFamily="34" charset="-122"/>
              </a:rPr>
              <a:t>），只取</a:t>
            </a:r>
            <a:r>
              <a:rPr lang="en-US" altLang="zh-CN" sz="1600" dirty="0">
                <a:solidFill>
                  <a:srgbClr val="646464"/>
                </a:solidFill>
                <a:latin typeface="微软雅黑" panose="020B0503020204020204" pitchFamily="34" charset="-122"/>
                <a:ea typeface="微软雅黑" panose="020B0503020204020204" pitchFamily="34" charset="-122"/>
              </a:rPr>
              <a:t>H</a:t>
            </a:r>
            <a:r>
              <a:rPr lang="zh-CN" altLang="en-US" sz="1600" dirty="0">
                <a:solidFill>
                  <a:srgbClr val="646464"/>
                </a:solidFill>
                <a:latin typeface="微软雅黑" panose="020B0503020204020204" pitchFamily="34" charset="-122"/>
                <a:ea typeface="微软雅黑" panose="020B0503020204020204" pitchFamily="34" charset="-122"/>
              </a:rPr>
              <a:t>值</a:t>
            </a:r>
            <a:r>
              <a:rPr lang="zh-CN" altLang="en-US" sz="1600" dirty="0">
                <a:solidFill>
                  <a:srgbClr val="FF6D6D"/>
                </a:solidFill>
                <a:latin typeface="微软雅黑" panose="020B0503020204020204" pitchFamily="34" charset="-122"/>
                <a:ea typeface="微软雅黑" panose="020B0503020204020204" pitchFamily="34" charset="-122"/>
              </a:rPr>
              <a:t>最大</a:t>
            </a:r>
            <a:r>
              <a:rPr lang="zh-CN" altLang="en-US" sz="1600" dirty="0">
                <a:solidFill>
                  <a:srgbClr val="646464"/>
                </a:solidFill>
                <a:latin typeface="微软雅黑" panose="020B0503020204020204" pitchFamily="34" charset="-122"/>
                <a:ea typeface="微软雅黑" panose="020B0503020204020204" pitchFamily="34" charset="-122"/>
              </a:rPr>
              <a:t>的进行计算。</a:t>
            </a:r>
            <a:endParaRPr lang="en-US" altLang="zh-CN" sz="1600" dirty="0">
              <a:solidFill>
                <a:srgbClr val="646464"/>
              </a:solidFill>
              <a:latin typeface="微软雅黑" panose="020B0503020204020204" pitchFamily="34" charset="-122"/>
              <a:ea typeface="微软雅黑" panose="020B0503020204020204" pitchFamily="34" charset="-122"/>
            </a:endParaRPr>
          </a:p>
        </p:txBody>
      </p:sp>
      <p:sp>
        <p:nvSpPr>
          <p:cNvPr id="6" name="矩形 5"/>
          <p:cNvSpPr/>
          <p:nvPr/>
        </p:nvSpPr>
        <p:spPr>
          <a:xfrm>
            <a:off x="766427" y="1709036"/>
            <a:ext cx="6096000" cy="372025"/>
          </a:xfrm>
          <a:prstGeom prst="rect">
            <a:avLst/>
          </a:prstGeom>
        </p:spPr>
        <p:txBody>
          <a:bodyPr>
            <a:spAutoFit/>
          </a:bodyPr>
          <a:lstStyle/>
          <a:p>
            <a:pPr marL="285750" indent="-285750">
              <a:lnSpc>
                <a:spcPct val="125000"/>
              </a:lnSpc>
              <a:buFont typeface="Arial" panose="020B0604020202020204" pitchFamily="34" charset="0"/>
              <a:buChar char="•"/>
            </a:pPr>
            <a:r>
              <a:rPr lang="zh-CN" altLang="en-US" sz="1600" dirty="0">
                <a:solidFill>
                  <a:srgbClr val="646464"/>
                </a:solidFill>
                <a:latin typeface="微软雅黑" panose="020B0503020204020204" pitchFamily="34" charset="-122"/>
                <a:ea typeface="微软雅黑" panose="020B0503020204020204" pitchFamily="34" charset="-122"/>
              </a:rPr>
              <a:t>计算面积并就相当于计算带权的线段并，即 </a:t>
            </a:r>
            <a:r>
              <a:rPr lang="en-US" altLang="zh-CN" sz="1600" dirty="0">
                <a:solidFill>
                  <a:srgbClr val="646464"/>
                </a:solidFill>
                <a:latin typeface="微软雅黑" panose="020B0503020204020204" pitchFamily="34" charset="-122"/>
                <a:ea typeface="微软雅黑" panose="020B0503020204020204" pitchFamily="34" charset="-122"/>
              </a:rPr>
              <a:t>S = H * (B – A)</a:t>
            </a:r>
          </a:p>
        </p:txBody>
      </p:sp>
    </p:spTree>
    <p:extLst>
      <p:ext uri="{BB962C8B-B14F-4D97-AF65-F5344CB8AC3E}">
        <p14:creationId xmlns:p14="http://schemas.microsoft.com/office/powerpoint/2010/main" val="23195426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4" grpId="0"/>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323518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smtClean="0">
                <a:solidFill>
                  <a:srgbClr val="4B4B4B"/>
                </a:solidFill>
                <a:latin typeface="微软雅黑" panose="020B0503020204020204" pitchFamily="34" charset="-122"/>
                <a:ea typeface="微软雅黑" panose="020B0503020204020204" pitchFamily="34" charset="-122"/>
              </a:rPr>
              <a:t>离散化</a:t>
            </a:r>
            <a:endParaRPr lang="id-ID" sz="3200" dirty="0">
              <a:solidFill>
                <a:srgbClr val="4B4B4B"/>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文本框 2"/>
              <p:cNvSpPr txBox="1"/>
              <p:nvPr/>
            </p:nvSpPr>
            <p:spPr>
              <a:xfrm>
                <a:off x="777034" y="1096167"/>
                <a:ext cx="9985701" cy="679801"/>
              </a:xfrm>
              <a:prstGeom prst="rect">
                <a:avLst/>
              </a:prstGeom>
              <a:noFill/>
            </p:spPr>
            <p:txBody>
              <a:bodyPr wrap="square" rtlCol="0">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由于题目中矩形左右坐标的范围非常大</a:t>
                </a:r>
                <a:r>
                  <a:rPr lang="en-US" altLang="zh-CN" sz="1600" dirty="0" smtClean="0">
                    <a:solidFill>
                      <a:srgbClr val="646464"/>
                    </a:solidFill>
                    <a:latin typeface="微软雅黑" panose="020B0503020204020204" pitchFamily="34" charset="-122"/>
                    <a:ea typeface="微软雅黑" panose="020B0503020204020204" pitchFamily="34" charset="-122"/>
                  </a:rPr>
                  <a:t>(</a:t>
                </a:r>
                <a14:m>
                  <m:oMath xmlns:m="http://schemas.openxmlformats.org/officeDocument/2006/math">
                    <m:r>
                      <m:rPr>
                        <m:nor/>
                      </m:rPr>
                      <a:rPr lang="en-US" altLang="zh-CN" sz="1600" dirty="0">
                        <a:solidFill>
                          <a:srgbClr val="646464"/>
                        </a:solidFill>
                        <a:latin typeface="微软雅黑" panose="020B0503020204020204" pitchFamily="34" charset="-122"/>
                        <a:ea typeface="微软雅黑" panose="020B0503020204020204" pitchFamily="34" charset="-122"/>
                      </a:rPr>
                      <m:t>1&lt;=</m:t>
                    </m:r>
                    <m:r>
                      <m:rPr>
                        <m:nor/>
                      </m:rPr>
                      <a:rPr lang="en-US" altLang="zh-CN" sz="1600" dirty="0">
                        <a:solidFill>
                          <a:srgbClr val="646464"/>
                        </a:solidFill>
                        <a:latin typeface="微软雅黑" panose="020B0503020204020204" pitchFamily="34" charset="-122"/>
                        <a:ea typeface="微软雅黑" panose="020B0503020204020204" pitchFamily="34" charset="-122"/>
                      </a:rPr>
                      <m:t>Ai</m:t>
                    </m:r>
                    <m:r>
                      <m:rPr>
                        <m:nor/>
                      </m:rPr>
                      <a:rPr lang="en-US" altLang="zh-CN" sz="1600" dirty="0">
                        <a:solidFill>
                          <a:srgbClr val="646464"/>
                        </a:solidFill>
                        <a:latin typeface="微软雅黑" panose="020B0503020204020204" pitchFamily="34" charset="-122"/>
                        <a:ea typeface="微软雅黑" panose="020B0503020204020204" pitchFamily="34" charset="-122"/>
                      </a:rPr>
                      <m:t>,</m:t>
                    </m:r>
                    <m:r>
                      <m:rPr>
                        <m:nor/>
                      </m:rPr>
                      <a:rPr lang="en-US" altLang="zh-CN" sz="1600" dirty="0">
                        <a:solidFill>
                          <a:srgbClr val="646464"/>
                        </a:solidFill>
                        <a:latin typeface="微软雅黑" panose="020B0503020204020204" pitchFamily="34" charset="-122"/>
                        <a:ea typeface="微软雅黑" panose="020B0503020204020204" pitchFamily="34" charset="-122"/>
                      </a:rPr>
                      <m:t>Bi</m:t>
                    </m:r>
                    <m:r>
                      <m:rPr>
                        <m:nor/>
                      </m:rPr>
                      <a:rPr lang="en-US" altLang="zh-CN" sz="1600" dirty="0">
                        <a:solidFill>
                          <a:srgbClr val="646464"/>
                        </a:solidFill>
                        <a:latin typeface="微软雅黑" panose="020B0503020204020204" pitchFamily="34" charset="-122"/>
                        <a:ea typeface="微软雅黑" panose="020B0503020204020204" pitchFamily="34" charset="-122"/>
                      </a:rPr>
                      <m:t>&lt;=</m:t>
                    </m:r>
                    <m:sSup>
                      <m:sSupPr>
                        <m:ctrlPr>
                          <a:rPr lang="en-US" altLang="zh-CN" sz="1600" i="1" dirty="0" smtClean="0">
                            <a:solidFill>
                              <a:srgbClr val="646464"/>
                            </a:solidFill>
                            <a:latin typeface="Cambria Math" panose="02040503050406030204" pitchFamily="18" charset="0"/>
                          </a:rPr>
                        </m:ctrlPr>
                      </m:sSupPr>
                      <m:e>
                        <m:r>
                          <a:rPr lang="en-US" altLang="zh-CN" sz="1600" dirty="0" smtClean="0">
                            <a:solidFill>
                              <a:srgbClr val="646464"/>
                            </a:solidFill>
                            <a:latin typeface="Cambria Math" panose="02040503050406030204" pitchFamily="18" charset="0"/>
                          </a:rPr>
                          <m:t>10</m:t>
                        </m:r>
                      </m:e>
                      <m:sup>
                        <m:r>
                          <a:rPr lang="en-US" altLang="zh-CN" sz="1600" i="0" dirty="0" smtClean="0">
                            <a:solidFill>
                              <a:srgbClr val="646464"/>
                            </a:solidFill>
                            <a:latin typeface="Cambria Math" panose="02040503050406030204" pitchFamily="18" charset="0"/>
                          </a:rPr>
                          <m:t>9</m:t>
                        </m:r>
                      </m:sup>
                    </m:sSup>
                  </m:oMath>
                </a14:m>
                <a:r>
                  <a:rPr lang="en-US" altLang="zh-CN" sz="1600" dirty="0" smtClean="0">
                    <a:solidFill>
                      <a:srgbClr val="646464"/>
                    </a:solidFill>
                    <a:latin typeface="微软雅黑" panose="020B0503020204020204" pitchFamily="34" charset="-122"/>
                    <a:ea typeface="微软雅黑" panose="020B0503020204020204" pitchFamily="34" charset="-122"/>
                  </a:rPr>
                  <a:t>)</a:t>
                </a:r>
                <a:r>
                  <a:rPr lang="zh-CN" altLang="en-US" sz="1600" dirty="0">
                    <a:solidFill>
                      <a:srgbClr val="646464"/>
                    </a:solidFill>
                    <a:latin typeface="微软雅黑" panose="020B0503020204020204" pitchFamily="34" charset="-122"/>
                    <a:ea typeface="微软雅黑" panose="020B0503020204020204" pitchFamily="34" charset="-122"/>
                  </a:rPr>
                  <a:t>，如果建立大小为</a:t>
                </a:r>
                <a:r>
                  <a:rPr lang="en-US" altLang="zh-CN" sz="1600" dirty="0">
                    <a:solidFill>
                      <a:srgbClr val="646464"/>
                    </a:solidFill>
                    <a:latin typeface="微软雅黑" panose="020B0503020204020204" pitchFamily="34" charset="-122"/>
                    <a:ea typeface="微软雅黑" panose="020B0503020204020204" pitchFamily="34" charset="-122"/>
                  </a:rPr>
                  <a:t>[1,</a:t>
                </a:r>
                <a14:m>
                  <m:oMath xmlns:m="http://schemas.openxmlformats.org/officeDocument/2006/math">
                    <m:sSup>
                      <m:sSupPr>
                        <m:ctrlPr>
                          <a:rPr lang="en-US" altLang="zh-CN" sz="1600" i="1" dirty="0" smtClean="0">
                            <a:solidFill>
                              <a:srgbClr val="646464"/>
                            </a:solidFill>
                            <a:latin typeface="Cambria Math" panose="02040503050406030204" pitchFamily="18" charset="0"/>
                          </a:rPr>
                        </m:ctrlPr>
                      </m:sSupPr>
                      <m:e>
                        <m:r>
                          <a:rPr lang="en-US" altLang="zh-CN" sz="1600" dirty="0">
                            <a:solidFill>
                              <a:srgbClr val="646464"/>
                            </a:solidFill>
                            <a:latin typeface="Cambria Math" panose="02040503050406030204" pitchFamily="18" charset="0"/>
                          </a:rPr>
                          <m:t>10</m:t>
                        </m:r>
                      </m:e>
                      <m:sup>
                        <m:r>
                          <a:rPr lang="en-US" altLang="zh-CN" sz="1600" i="0" dirty="0">
                            <a:solidFill>
                              <a:srgbClr val="646464"/>
                            </a:solidFill>
                            <a:latin typeface="Cambria Math" panose="02040503050406030204" pitchFamily="18" charset="0"/>
                          </a:rPr>
                          <m:t>9</m:t>
                        </m:r>
                      </m:sup>
                    </m:sSup>
                  </m:oMath>
                </a14:m>
                <a:r>
                  <a:rPr lang="en-US" altLang="zh-CN" sz="1600" dirty="0">
                    <a:solidFill>
                      <a:srgbClr val="646464"/>
                    </a:solidFill>
                    <a:latin typeface="微软雅黑" panose="020B0503020204020204" pitchFamily="34" charset="-122"/>
                    <a:ea typeface="微软雅黑" panose="020B0503020204020204" pitchFamily="34" charset="-122"/>
                  </a:rPr>
                  <a:t>)</a:t>
                </a:r>
                <a:r>
                  <a:rPr lang="zh-CN" altLang="en-US" sz="1600" dirty="0">
                    <a:solidFill>
                      <a:srgbClr val="646464"/>
                    </a:solidFill>
                    <a:latin typeface="微软雅黑" panose="020B0503020204020204" pitchFamily="34" charset="-122"/>
                    <a:ea typeface="微软雅黑" panose="020B0503020204020204" pitchFamily="34" charset="-122"/>
                  </a:rPr>
                  <a:t>的线段树会占用大量的空间。因此我们采用离散化的方法来减小线段树的规模</a:t>
                </a:r>
                <a:r>
                  <a:rPr lang="zh-CN" altLang="en-US" sz="1600" dirty="0" smtClean="0">
                    <a:solidFill>
                      <a:srgbClr val="646464"/>
                    </a:solidFill>
                    <a:latin typeface="微软雅黑" panose="020B0503020204020204" pitchFamily="34" charset="-122"/>
                    <a:ea typeface="微软雅黑" panose="020B0503020204020204" pitchFamily="34" charset="-122"/>
                  </a:rPr>
                  <a:t>。</a:t>
                </a:r>
                <a:endParaRPr lang="en-US" altLang="zh-CN" sz="1600" dirty="0">
                  <a:solidFill>
                    <a:srgbClr val="646464"/>
                  </a:solidFill>
                  <a:latin typeface="微软雅黑" panose="020B0503020204020204" pitchFamily="34" charset="-122"/>
                  <a:ea typeface="微软雅黑" panose="020B0503020204020204"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777034" y="1096167"/>
                <a:ext cx="9985701" cy="679801"/>
              </a:xfrm>
              <a:prstGeom prst="rect">
                <a:avLst/>
              </a:prstGeom>
              <a:blipFill>
                <a:blip r:embed="rId2"/>
                <a:stretch>
                  <a:fillRect l="-305" r="-2379" b="-11712"/>
                </a:stretch>
              </a:blipFill>
            </p:spPr>
            <p:txBody>
              <a:bodyPr/>
              <a:lstStyle/>
              <a:p>
                <a:r>
                  <a:rPr lang="zh-CN" altLang="en-US">
                    <a:noFill/>
                  </a:rPr>
                  <a:t> </a:t>
                </a:r>
              </a:p>
            </p:txBody>
          </p:sp>
        </mc:Fallback>
      </mc:AlternateContent>
      <p:pic>
        <p:nvPicPr>
          <p:cNvPr id="4" name="图片 3"/>
          <p:cNvPicPr>
            <a:picLocks noChangeAspect="1"/>
          </p:cNvPicPr>
          <p:nvPr/>
        </p:nvPicPr>
        <p:blipFill>
          <a:blip r:embed="rId3">
            <a:clrChange>
              <a:clrFrom>
                <a:srgbClr val="ECECEC"/>
              </a:clrFrom>
              <a:clrTo>
                <a:srgbClr val="ECECEC">
                  <a:alpha val="0"/>
                </a:srgbClr>
              </a:clrTo>
            </a:clrChange>
          </a:blip>
          <a:stretch>
            <a:fillRect/>
          </a:stretch>
        </p:blipFill>
        <p:spPr>
          <a:xfrm>
            <a:off x="777034" y="3999006"/>
            <a:ext cx="8304762" cy="1647619"/>
          </a:xfrm>
          <a:prstGeom prst="rect">
            <a:avLst/>
          </a:prstGeom>
        </p:spPr>
      </p:pic>
      <p:sp>
        <p:nvSpPr>
          <p:cNvPr id="5" name="矩形 4"/>
          <p:cNvSpPr/>
          <p:nvPr/>
        </p:nvSpPr>
        <p:spPr>
          <a:xfrm>
            <a:off x="777034" y="3330066"/>
            <a:ext cx="6998043" cy="400110"/>
          </a:xfrm>
          <a:prstGeom prst="rect">
            <a:avLst/>
          </a:prstGeom>
        </p:spPr>
        <p:txBody>
          <a:bodyPr wrap="square">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而最后计算结果时，只需要根据序号找到原来的坐标值并带入计算即可。</a:t>
            </a:r>
            <a:endParaRPr lang="en-US" altLang="zh-CN" sz="1600" dirty="0">
              <a:solidFill>
                <a:srgbClr val="646464"/>
              </a:solidFill>
              <a:latin typeface="微软雅黑" panose="020B0503020204020204" pitchFamily="34" charset="-122"/>
              <a:ea typeface="微软雅黑" panose="020B0503020204020204" pitchFamily="34" charset="-122"/>
            </a:endParaRPr>
          </a:p>
        </p:txBody>
      </p:sp>
      <p:sp>
        <p:nvSpPr>
          <p:cNvPr id="6" name="矩形 5"/>
          <p:cNvSpPr/>
          <p:nvPr/>
        </p:nvSpPr>
        <p:spPr>
          <a:xfrm>
            <a:off x="777034" y="3018470"/>
            <a:ext cx="6602627" cy="400110"/>
          </a:xfrm>
          <a:prstGeom prst="rect">
            <a:avLst/>
          </a:prstGeom>
        </p:spPr>
        <p:txBody>
          <a:bodyPr wrap="square">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这样，我们就把长度为</a:t>
            </a:r>
            <a:r>
              <a:rPr lang="en-US" altLang="zh-CN" sz="1600" dirty="0">
                <a:solidFill>
                  <a:srgbClr val="646464"/>
                </a:solidFill>
                <a:latin typeface="微软雅黑" panose="020B0503020204020204" pitchFamily="34" charset="-122"/>
                <a:ea typeface="微软雅黑" panose="020B0503020204020204" pitchFamily="34" charset="-122"/>
              </a:rPr>
              <a:t>[1,10^9)</a:t>
            </a:r>
            <a:r>
              <a:rPr lang="zh-CN" altLang="en-US" sz="1600" dirty="0">
                <a:solidFill>
                  <a:srgbClr val="646464"/>
                </a:solidFill>
                <a:latin typeface="微软雅黑" panose="020B0503020204020204" pitchFamily="34" charset="-122"/>
                <a:ea typeface="微软雅黑" panose="020B0503020204020204" pitchFamily="34" charset="-122"/>
              </a:rPr>
              <a:t>的线段离散化为</a:t>
            </a:r>
            <a:r>
              <a:rPr lang="en-US" altLang="zh-CN" sz="1600" dirty="0">
                <a:solidFill>
                  <a:srgbClr val="646464"/>
                </a:solidFill>
                <a:latin typeface="微软雅黑" panose="020B0503020204020204" pitchFamily="34" charset="-122"/>
                <a:ea typeface="微软雅黑" panose="020B0503020204020204" pitchFamily="34" charset="-122"/>
              </a:rPr>
              <a:t>[1,80000)</a:t>
            </a:r>
            <a:r>
              <a:rPr lang="zh-CN" altLang="en-US" sz="1600" dirty="0">
                <a:solidFill>
                  <a:srgbClr val="646464"/>
                </a:solidFill>
                <a:latin typeface="微软雅黑" panose="020B0503020204020204" pitchFamily="34" charset="-122"/>
                <a:ea typeface="微软雅黑" panose="020B0503020204020204" pitchFamily="34" charset="-122"/>
              </a:rPr>
              <a:t>的线段了。</a:t>
            </a:r>
            <a:endParaRPr lang="en-US" altLang="zh-CN" sz="1600" dirty="0">
              <a:solidFill>
                <a:srgbClr val="646464"/>
              </a:solidFill>
              <a:latin typeface="微软雅黑" panose="020B0503020204020204" pitchFamily="34" charset="-122"/>
              <a:ea typeface="微软雅黑" panose="020B0503020204020204" pitchFamily="34" charset="-122"/>
            </a:endParaRPr>
          </a:p>
        </p:txBody>
      </p:sp>
      <p:sp>
        <p:nvSpPr>
          <p:cNvPr id="7" name="矩形 6"/>
          <p:cNvSpPr/>
          <p:nvPr/>
        </p:nvSpPr>
        <p:spPr>
          <a:xfrm>
            <a:off x="777034" y="2169308"/>
            <a:ext cx="6096000" cy="714747"/>
          </a:xfrm>
          <a:prstGeom prst="rect">
            <a:avLst/>
          </a:prstGeom>
        </p:spPr>
        <p:txBody>
          <a:bodyPr>
            <a:spAutoFit/>
          </a:bodyPr>
          <a:lstStyle/>
          <a:p>
            <a:pPr marL="342900" indent="-342900">
              <a:lnSpc>
                <a:spcPct val="125000"/>
              </a:lnSpc>
              <a:buFont typeface="+mj-lt"/>
              <a:buAutoNum type="arabicPeriod"/>
            </a:pPr>
            <a:r>
              <a:rPr lang="zh-CN" altLang="en-US" sz="1600" dirty="0">
                <a:solidFill>
                  <a:srgbClr val="646464"/>
                </a:solidFill>
                <a:latin typeface="微软雅黑" panose="020B0503020204020204" pitchFamily="34" charset="-122"/>
                <a:ea typeface="微软雅黑" panose="020B0503020204020204" pitchFamily="34" charset="-122"/>
              </a:rPr>
              <a:t>将这 </a:t>
            </a:r>
            <a:r>
              <a:rPr lang="en-US" altLang="zh-CN" sz="1600" dirty="0">
                <a:solidFill>
                  <a:srgbClr val="646464"/>
                </a:solidFill>
                <a:latin typeface="微软雅黑" panose="020B0503020204020204" pitchFamily="34" charset="-122"/>
                <a:ea typeface="微软雅黑" panose="020B0503020204020204" pitchFamily="34" charset="-122"/>
              </a:rPr>
              <a:t>80000</a:t>
            </a:r>
            <a:r>
              <a:rPr lang="zh-CN" altLang="en-US" sz="1600" dirty="0">
                <a:solidFill>
                  <a:srgbClr val="646464"/>
                </a:solidFill>
                <a:latin typeface="微软雅黑" panose="020B0503020204020204" pitchFamily="34" charset="-122"/>
                <a:ea typeface="微软雅黑" panose="020B0503020204020204" pitchFamily="34" charset="-122"/>
              </a:rPr>
              <a:t>个坐标值按大小排序</a:t>
            </a:r>
            <a:endParaRPr lang="en-US" altLang="zh-CN" sz="1600" dirty="0">
              <a:solidFill>
                <a:srgbClr val="646464"/>
              </a:solidFill>
              <a:latin typeface="微软雅黑" panose="020B0503020204020204" pitchFamily="34" charset="-122"/>
              <a:ea typeface="微软雅黑" panose="020B0503020204020204" pitchFamily="34" charset="-122"/>
            </a:endParaRPr>
          </a:p>
          <a:p>
            <a:pPr marL="342900" indent="-342900">
              <a:lnSpc>
                <a:spcPct val="125000"/>
              </a:lnSpc>
              <a:buFont typeface="+mj-lt"/>
              <a:buAutoNum type="arabicPeriod"/>
            </a:pPr>
            <a:r>
              <a:rPr lang="zh-CN" altLang="en-US" sz="1600" dirty="0">
                <a:solidFill>
                  <a:srgbClr val="646464"/>
                </a:solidFill>
                <a:latin typeface="微软雅黑" panose="020B0503020204020204" pitchFamily="34" charset="-122"/>
                <a:ea typeface="微软雅黑" panose="020B0503020204020204" pitchFamily="34" charset="-122"/>
              </a:rPr>
              <a:t>将原矩形中的左右坐标值分别用排序后的序号来代替。</a:t>
            </a:r>
            <a:endParaRPr lang="en-US" altLang="zh-CN" sz="1600" dirty="0">
              <a:solidFill>
                <a:srgbClr val="646464"/>
              </a:solidFill>
              <a:latin typeface="微软雅黑" panose="020B0503020204020204" pitchFamily="34" charset="-122"/>
              <a:ea typeface="微软雅黑" panose="020B0503020204020204" pitchFamily="34" charset="-122"/>
            </a:endParaRPr>
          </a:p>
        </p:txBody>
      </p:sp>
      <p:sp>
        <p:nvSpPr>
          <p:cNvPr id="8" name="矩形 7"/>
          <p:cNvSpPr/>
          <p:nvPr/>
        </p:nvSpPr>
        <p:spPr>
          <a:xfrm>
            <a:off x="777034" y="1700717"/>
            <a:ext cx="8196649" cy="400110"/>
          </a:xfrm>
          <a:prstGeom prst="rect">
            <a:avLst/>
          </a:prstGeom>
        </p:spPr>
        <p:txBody>
          <a:bodyPr wrap="square">
            <a:spAutoFit/>
          </a:bodyPr>
          <a:lstStyle/>
          <a:p>
            <a:pPr>
              <a:lnSpc>
                <a:spcPct val="125000"/>
              </a:lnSpc>
            </a:pPr>
            <a:r>
              <a:rPr lang="zh-CN" altLang="en-US" sz="1600" dirty="0">
                <a:solidFill>
                  <a:srgbClr val="646464"/>
                </a:solidFill>
                <a:latin typeface="微软雅黑" panose="020B0503020204020204" pitchFamily="34" charset="-122"/>
                <a:ea typeface="微软雅黑" panose="020B0503020204020204" pitchFamily="34" charset="-122"/>
              </a:rPr>
              <a:t>考虑到一共只有</a:t>
            </a:r>
            <a:r>
              <a:rPr lang="en-US" altLang="zh-CN" sz="1600" dirty="0">
                <a:solidFill>
                  <a:srgbClr val="646464"/>
                </a:solidFill>
                <a:latin typeface="微软雅黑" panose="020B0503020204020204" pitchFamily="34" charset="-122"/>
                <a:ea typeface="微软雅黑" panose="020B0503020204020204" pitchFamily="34" charset="-122"/>
              </a:rPr>
              <a:t>N&lt;=40000</a:t>
            </a:r>
            <a:r>
              <a:rPr lang="zh-CN" altLang="en-US" sz="1600" dirty="0">
                <a:solidFill>
                  <a:srgbClr val="646464"/>
                </a:solidFill>
                <a:latin typeface="微软雅黑" panose="020B0503020204020204" pitchFamily="34" charset="-122"/>
                <a:ea typeface="微软雅黑" panose="020B0503020204020204" pitchFamily="34" charset="-122"/>
              </a:rPr>
              <a:t>个矩形，那么，这些矩形一共也只有</a:t>
            </a:r>
            <a:r>
              <a:rPr lang="en-US" altLang="zh-CN" sz="1600" dirty="0">
                <a:solidFill>
                  <a:srgbClr val="646464"/>
                </a:solidFill>
                <a:latin typeface="微软雅黑" panose="020B0503020204020204" pitchFamily="34" charset="-122"/>
                <a:ea typeface="微软雅黑" panose="020B0503020204020204" pitchFamily="34" charset="-122"/>
              </a:rPr>
              <a:t>N*2=80000</a:t>
            </a:r>
            <a:r>
              <a:rPr lang="zh-CN" altLang="en-US" sz="1600" dirty="0">
                <a:solidFill>
                  <a:srgbClr val="646464"/>
                </a:solidFill>
                <a:latin typeface="微软雅黑" panose="020B0503020204020204" pitchFamily="34" charset="-122"/>
                <a:ea typeface="微软雅黑" panose="020B0503020204020204" pitchFamily="34" charset="-122"/>
              </a:rPr>
              <a:t>个坐标值。</a:t>
            </a:r>
            <a:endParaRPr lang="en-US" altLang="zh-CN" sz="1600"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63531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5" grpId="0"/>
      <p:bldP spid="6" grpId="0"/>
      <p:bldP spid="7"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323518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smtClean="0">
                <a:solidFill>
                  <a:srgbClr val="4B4B4B"/>
                </a:solidFill>
                <a:latin typeface="微软雅黑" panose="020B0503020204020204" pitchFamily="34" charset="-122"/>
                <a:ea typeface="微软雅黑" panose="020B0503020204020204" pitchFamily="34" charset="-122"/>
              </a:rPr>
              <a:t>离散化</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5593" y="1270023"/>
            <a:ext cx="9985701" cy="646331"/>
          </a:xfrm>
          <a:prstGeom prst="rect">
            <a:avLst/>
          </a:prstGeom>
          <a:noFill/>
        </p:spPr>
        <p:txBody>
          <a:bodyPr wrap="square" rtlCol="0">
            <a:spAutoFit/>
          </a:bodyPr>
          <a:lstStyle/>
          <a:p>
            <a:r>
              <a:rPr lang="zh-CN" altLang="en-US" dirty="0" smtClean="0">
                <a:solidFill>
                  <a:srgbClr val="646464"/>
                </a:solidFill>
                <a:latin typeface="微软雅黑" panose="020B0503020204020204" pitchFamily="34" charset="-122"/>
                <a:ea typeface="微软雅黑" panose="020B0503020204020204" pitchFamily="34" charset="-122"/>
              </a:rPr>
              <a:t>以</a:t>
            </a:r>
            <a:r>
              <a:rPr lang="zh-CN" altLang="en-US" b="1" dirty="0" smtClean="0">
                <a:solidFill>
                  <a:srgbClr val="646464"/>
                </a:solidFill>
                <a:latin typeface="微软雅黑" panose="020B0503020204020204" pitchFamily="34" charset="-122"/>
                <a:ea typeface="微软雅黑" panose="020B0503020204020204" pitchFamily="34" charset="-122"/>
              </a:rPr>
              <a:t>样例输入</a:t>
            </a:r>
            <a:r>
              <a:rPr lang="zh-CN" altLang="en-US" dirty="0" smtClean="0">
                <a:solidFill>
                  <a:srgbClr val="646464"/>
                </a:solidFill>
                <a:latin typeface="微软雅黑" panose="020B0503020204020204" pitchFamily="34" charset="-122"/>
                <a:ea typeface="微软雅黑" panose="020B0503020204020204" pitchFamily="34" charset="-122"/>
              </a:rPr>
              <a:t>为例：</a:t>
            </a:r>
            <a:endParaRPr lang="en-US" altLang="zh-CN" dirty="0" smtClean="0">
              <a:solidFill>
                <a:srgbClr val="646464"/>
              </a:solidFill>
              <a:latin typeface="微软雅黑" panose="020B0503020204020204" pitchFamily="34" charset="-122"/>
              <a:ea typeface="微软雅黑" panose="020B0503020204020204" pitchFamily="34" charset="-122"/>
            </a:endParaRPr>
          </a:p>
          <a:p>
            <a:r>
              <a:rPr lang="zh-CN" altLang="en-US" dirty="0" smtClean="0">
                <a:solidFill>
                  <a:srgbClr val="646464"/>
                </a:solidFill>
                <a:latin typeface="微软雅黑" panose="020B0503020204020204" pitchFamily="34" charset="-122"/>
                <a:ea typeface="微软雅黑" panose="020B0503020204020204" pitchFamily="34" charset="-122"/>
              </a:rPr>
              <a:t>输入的所有矩形区间：</a:t>
            </a:r>
            <a:r>
              <a:rPr lang="en-US" altLang="zh-CN" dirty="0" smtClean="0">
                <a:solidFill>
                  <a:srgbClr val="646464"/>
                </a:solidFill>
                <a:latin typeface="微软雅黑" panose="020B0503020204020204" pitchFamily="34" charset="-122"/>
                <a:ea typeface="微软雅黑" panose="020B0503020204020204" pitchFamily="34" charset="-122"/>
              </a:rPr>
              <a:t>[2,5], [9,10], [6,8], [4,6]</a:t>
            </a:r>
          </a:p>
        </p:txBody>
      </p:sp>
      <p:graphicFrame>
        <p:nvGraphicFramePr>
          <p:cNvPr id="5" name="表格 4"/>
          <p:cNvGraphicFramePr>
            <a:graphicFrameLocks noGrp="1"/>
          </p:cNvGraphicFramePr>
          <p:nvPr>
            <p:extLst/>
          </p:nvPr>
        </p:nvGraphicFramePr>
        <p:xfrm>
          <a:off x="881380" y="2722997"/>
          <a:ext cx="8128001" cy="741680"/>
        </p:xfrm>
        <a:graphic>
          <a:graphicData uri="http://schemas.openxmlformats.org/drawingml/2006/table">
            <a:tbl>
              <a:tblPr firstRow="1" bandRow="1">
                <a:tableStyleId>{8799B23B-EC83-4686-B30A-512413B5E67A}</a:tableStyleId>
              </a:tblPr>
              <a:tblGrid>
                <a:gridCol w="1161143">
                  <a:extLst>
                    <a:ext uri="{9D8B030D-6E8A-4147-A177-3AD203B41FA5}">
                      <a16:colId xmlns:a16="http://schemas.microsoft.com/office/drawing/2014/main" val="3974686027"/>
                    </a:ext>
                  </a:extLst>
                </a:gridCol>
                <a:gridCol w="1161143">
                  <a:extLst>
                    <a:ext uri="{9D8B030D-6E8A-4147-A177-3AD203B41FA5}">
                      <a16:colId xmlns:a16="http://schemas.microsoft.com/office/drawing/2014/main" val="3654923970"/>
                    </a:ext>
                  </a:extLst>
                </a:gridCol>
                <a:gridCol w="1161143">
                  <a:extLst>
                    <a:ext uri="{9D8B030D-6E8A-4147-A177-3AD203B41FA5}">
                      <a16:colId xmlns:a16="http://schemas.microsoft.com/office/drawing/2014/main" val="3705624410"/>
                    </a:ext>
                  </a:extLst>
                </a:gridCol>
                <a:gridCol w="1161143">
                  <a:extLst>
                    <a:ext uri="{9D8B030D-6E8A-4147-A177-3AD203B41FA5}">
                      <a16:colId xmlns:a16="http://schemas.microsoft.com/office/drawing/2014/main" val="4255898724"/>
                    </a:ext>
                  </a:extLst>
                </a:gridCol>
                <a:gridCol w="1161143">
                  <a:extLst>
                    <a:ext uri="{9D8B030D-6E8A-4147-A177-3AD203B41FA5}">
                      <a16:colId xmlns:a16="http://schemas.microsoft.com/office/drawing/2014/main" val="3190328999"/>
                    </a:ext>
                  </a:extLst>
                </a:gridCol>
                <a:gridCol w="1161143">
                  <a:extLst>
                    <a:ext uri="{9D8B030D-6E8A-4147-A177-3AD203B41FA5}">
                      <a16:colId xmlns:a16="http://schemas.microsoft.com/office/drawing/2014/main" val="3160099959"/>
                    </a:ext>
                  </a:extLst>
                </a:gridCol>
                <a:gridCol w="1161143">
                  <a:extLst>
                    <a:ext uri="{9D8B030D-6E8A-4147-A177-3AD203B41FA5}">
                      <a16:colId xmlns:a16="http://schemas.microsoft.com/office/drawing/2014/main" val="1638417419"/>
                    </a:ext>
                  </a:extLst>
                </a:gridCol>
              </a:tblGrid>
              <a:tr h="370840">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extLst>
                  <a:ext uri="{0D108BD9-81ED-4DB2-BD59-A6C34878D82A}">
                    <a16:rowId xmlns:a16="http://schemas.microsoft.com/office/drawing/2014/main" val="2678458943"/>
                  </a:ext>
                </a:extLst>
              </a:tr>
              <a:tr h="370840">
                <a:tc>
                  <a:txBody>
                    <a:bodyPr/>
                    <a:lstStyle/>
                    <a:p>
                      <a:pPr algn="ctr"/>
                      <a:r>
                        <a:rPr lang="en-US" altLang="zh-CN" dirty="0" smtClean="0"/>
                        <a:t>2</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10</a:t>
                      </a:r>
                      <a:endParaRPr lang="zh-CN" altLang="en-US" dirty="0"/>
                    </a:p>
                  </a:txBody>
                  <a:tcPr/>
                </a:tc>
                <a:extLst>
                  <a:ext uri="{0D108BD9-81ED-4DB2-BD59-A6C34878D82A}">
                    <a16:rowId xmlns:a16="http://schemas.microsoft.com/office/drawing/2014/main" val="1010228817"/>
                  </a:ext>
                </a:extLst>
              </a:tr>
            </a:tbl>
          </a:graphicData>
        </a:graphic>
      </p:graphicFrame>
      <p:graphicFrame>
        <p:nvGraphicFramePr>
          <p:cNvPr id="6" name="表格 5"/>
          <p:cNvGraphicFramePr>
            <a:graphicFrameLocks noGrp="1"/>
          </p:cNvGraphicFramePr>
          <p:nvPr>
            <p:extLst/>
          </p:nvPr>
        </p:nvGraphicFramePr>
        <p:xfrm>
          <a:off x="1926212" y="4043633"/>
          <a:ext cx="1990880" cy="1854200"/>
        </p:xfrm>
        <a:graphic>
          <a:graphicData uri="http://schemas.openxmlformats.org/drawingml/2006/table">
            <a:tbl>
              <a:tblPr firstRow="1" bandRow="1">
                <a:tableStyleId>{8799B23B-EC83-4686-B30A-512413B5E67A}</a:tableStyleId>
              </a:tblPr>
              <a:tblGrid>
                <a:gridCol w="1212404">
                  <a:extLst>
                    <a:ext uri="{9D8B030D-6E8A-4147-A177-3AD203B41FA5}">
                      <a16:colId xmlns:a16="http://schemas.microsoft.com/office/drawing/2014/main" val="1532376441"/>
                    </a:ext>
                  </a:extLst>
                </a:gridCol>
                <a:gridCol w="778476">
                  <a:extLst>
                    <a:ext uri="{9D8B030D-6E8A-4147-A177-3AD203B41FA5}">
                      <a16:colId xmlns:a16="http://schemas.microsoft.com/office/drawing/2014/main" val="817217844"/>
                    </a:ext>
                  </a:extLst>
                </a:gridCol>
              </a:tblGrid>
              <a:tr h="370840">
                <a:tc>
                  <a:txBody>
                    <a:bodyPr/>
                    <a:lstStyle/>
                    <a:p>
                      <a:pPr algn="ctr"/>
                      <a:r>
                        <a:rPr lang="en-US" altLang="zh-CN" dirty="0" smtClean="0"/>
                        <a:t>[</a:t>
                      </a:r>
                      <a:r>
                        <a:rPr lang="en-US" altLang="zh-CN" dirty="0" err="1" smtClean="0"/>
                        <a:t>Ai,Bi</a:t>
                      </a:r>
                      <a:r>
                        <a:rPr lang="en-US" altLang="zh-CN" dirty="0" smtClean="0"/>
                        <a:t>]</a:t>
                      </a:r>
                      <a:endParaRPr lang="zh-CN" altLang="en-US" dirty="0"/>
                    </a:p>
                  </a:txBody>
                  <a:tcPr/>
                </a:tc>
                <a:tc>
                  <a:txBody>
                    <a:bodyPr/>
                    <a:lstStyle/>
                    <a:p>
                      <a:pPr algn="ctr"/>
                      <a:r>
                        <a:rPr lang="en-US" altLang="zh-CN" dirty="0" smtClean="0"/>
                        <a:t>Hi</a:t>
                      </a:r>
                      <a:endParaRPr lang="zh-CN" altLang="en-US" dirty="0"/>
                    </a:p>
                  </a:txBody>
                  <a:tcPr/>
                </a:tc>
                <a:extLst>
                  <a:ext uri="{0D108BD9-81ED-4DB2-BD59-A6C34878D82A}">
                    <a16:rowId xmlns:a16="http://schemas.microsoft.com/office/drawing/2014/main" val="1323414532"/>
                  </a:ext>
                </a:extLst>
              </a:tr>
              <a:tr h="370840">
                <a:tc>
                  <a:txBody>
                    <a:bodyPr/>
                    <a:lstStyle/>
                    <a:p>
                      <a:pPr algn="ctr"/>
                      <a:r>
                        <a:rPr lang="en-US" altLang="zh-CN" dirty="0" smtClean="0"/>
                        <a:t>[2,5]</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val="2615227111"/>
                  </a:ext>
                </a:extLst>
              </a:tr>
              <a:tr h="370840">
                <a:tc>
                  <a:txBody>
                    <a:bodyPr/>
                    <a:lstStyle/>
                    <a:p>
                      <a:pPr algn="ctr"/>
                      <a:r>
                        <a:rPr lang="en-US" altLang="zh-CN" dirty="0" smtClean="0"/>
                        <a:t>[9,10]</a:t>
                      </a:r>
                      <a:endParaRPr lang="zh-CN" altLang="en-US" dirty="0"/>
                    </a:p>
                  </a:txBody>
                  <a:tcPr/>
                </a:tc>
                <a:tc>
                  <a:txBody>
                    <a:bodyPr/>
                    <a:lstStyle/>
                    <a:p>
                      <a:pPr algn="ctr"/>
                      <a:r>
                        <a:rPr lang="en-US" altLang="zh-CN" dirty="0" smtClean="0"/>
                        <a:t>4</a:t>
                      </a:r>
                      <a:endParaRPr lang="zh-CN" altLang="en-US" dirty="0"/>
                    </a:p>
                  </a:txBody>
                  <a:tcPr/>
                </a:tc>
                <a:extLst>
                  <a:ext uri="{0D108BD9-81ED-4DB2-BD59-A6C34878D82A}">
                    <a16:rowId xmlns:a16="http://schemas.microsoft.com/office/drawing/2014/main" val="1589023219"/>
                  </a:ext>
                </a:extLst>
              </a:tr>
              <a:tr h="370840">
                <a:tc>
                  <a:txBody>
                    <a:bodyPr/>
                    <a:lstStyle/>
                    <a:p>
                      <a:pPr algn="ctr"/>
                      <a:r>
                        <a:rPr lang="en-US" altLang="zh-CN" dirty="0" smtClean="0"/>
                        <a:t>[6,8]</a:t>
                      </a:r>
                      <a:endParaRPr lang="zh-CN" altLang="en-US" dirty="0"/>
                    </a:p>
                  </a:txBody>
                  <a:tcPr/>
                </a:tc>
                <a:tc>
                  <a:txBody>
                    <a:bodyPr/>
                    <a:lstStyle/>
                    <a:p>
                      <a:pPr algn="ctr"/>
                      <a:r>
                        <a:rPr lang="en-US" altLang="zh-CN" dirty="0" smtClean="0"/>
                        <a:t>2</a:t>
                      </a:r>
                      <a:endParaRPr lang="zh-CN" altLang="en-US" dirty="0"/>
                    </a:p>
                  </a:txBody>
                  <a:tcPr/>
                </a:tc>
                <a:extLst>
                  <a:ext uri="{0D108BD9-81ED-4DB2-BD59-A6C34878D82A}">
                    <a16:rowId xmlns:a16="http://schemas.microsoft.com/office/drawing/2014/main" val="1450100707"/>
                  </a:ext>
                </a:extLst>
              </a:tr>
              <a:tr h="370840">
                <a:tc>
                  <a:txBody>
                    <a:bodyPr/>
                    <a:lstStyle/>
                    <a:p>
                      <a:pPr algn="ctr"/>
                      <a:r>
                        <a:rPr lang="en-US" altLang="zh-CN" dirty="0" smtClean="0"/>
                        <a:t>[4,6]</a:t>
                      </a:r>
                      <a:endParaRPr lang="zh-CN" altLang="en-US" dirty="0"/>
                    </a:p>
                  </a:txBody>
                  <a:tcPr/>
                </a:tc>
                <a:tc>
                  <a:txBody>
                    <a:bodyPr/>
                    <a:lstStyle/>
                    <a:p>
                      <a:pPr algn="ctr"/>
                      <a:r>
                        <a:rPr lang="en-US" altLang="zh-CN" dirty="0" smtClean="0"/>
                        <a:t>3</a:t>
                      </a:r>
                      <a:endParaRPr lang="zh-CN" altLang="en-US" dirty="0"/>
                    </a:p>
                  </a:txBody>
                  <a:tcPr/>
                </a:tc>
                <a:extLst>
                  <a:ext uri="{0D108BD9-81ED-4DB2-BD59-A6C34878D82A}">
                    <a16:rowId xmlns:a16="http://schemas.microsoft.com/office/drawing/2014/main" val="2354111958"/>
                  </a:ext>
                </a:extLst>
              </a:tr>
            </a:tbl>
          </a:graphicData>
        </a:graphic>
      </p:graphicFrame>
      <p:graphicFrame>
        <p:nvGraphicFramePr>
          <p:cNvPr id="8" name="表格 7"/>
          <p:cNvGraphicFramePr>
            <a:graphicFrameLocks noGrp="1"/>
          </p:cNvGraphicFramePr>
          <p:nvPr>
            <p:extLst/>
          </p:nvPr>
        </p:nvGraphicFramePr>
        <p:xfrm>
          <a:off x="6069844" y="4043633"/>
          <a:ext cx="1990880" cy="1854200"/>
        </p:xfrm>
        <a:graphic>
          <a:graphicData uri="http://schemas.openxmlformats.org/drawingml/2006/table">
            <a:tbl>
              <a:tblPr firstRow="1" bandRow="1">
                <a:tableStyleId>{8799B23B-EC83-4686-B30A-512413B5E67A}</a:tableStyleId>
              </a:tblPr>
              <a:tblGrid>
                <a:gridCol w="1212404">
                  <a:extLst>
                    <a:ext uri="{9D8B030D-6E8A-4147-A177-3AD203B41FA5}">
                      <a16:colId xmlns:a16="http://schemas.microsoft.com/office/drawing/2014/main" val="1532376441"/>
                    </a:ext>
                  </a:extLst>
                </a:gridCol>
                <a:gridCol w="778476">
                  <a:extLst>
                    <a:ext uri="{9D8B030D-6E8A-4147-A177-3AD203B41FA5}">
                      <a16:colId xmlns:a16="http://schemas.microsoft.com/office/drawing/2014/main" val="817217844"/>
                    </a:ext>
                  </a:extLst>
                </a:gridCol>
              </a:tblGrid>
              <a:tr h="370840">
                <a:tc>
                  <a:txBody>
                    <a:bodyPr/>
                    <a:lstStyle/>
                    <a:p>
                      <a:pPr algn="ctr"/>
                      <a:r>
                        <a:rPr lang="en-US" altLang="zh-CN" dirty="0" smtClean="0"/>
                        <a:t>[</a:t>
                      </a:r>
                      <a:r>
                        <a:rPr lang="en-US" altLang="zh-CN" dirty="0" err="1" smtClean="0"/>
                        <a:t>Ai,Bi</a:t>
                      </a:r>
                      <a:r>
                        <a:rPr lang="en-US" altLang="zh-CN" dirty="0" smtClean="0"/>
                        <a:t>]</a:t>
                      </a:r>
                      <a:endParaRPr lang="zh-CN" altLang="en-US" dirty="0"/>
                    </a:p>
                  </a:txBody>
                  <a:tcPr/>
                </a:tc>
                <a:tc>
                  <a:txBody>
                    <a:bodyPr/>
                    <a:lstStyle/>
                    <a:p>
                      <a:pPr algn="ctr"/>
                      <a:r>
                        <a:rPr lang="en-US" altLang="zh-CN" dirty="0" smtClean="0"/>
                        <a:t>Hi</a:t>
                      </a:r>
                      <a:endParaRPr lang="zh-CN" altLang="en-US" dirty="0"/>
                    </a:p>
                  </a:txBody>
                  <a:tcPr/>
                </a:tc>
                <a:extLst>
                  <a:ext uri="{0D108BD9-81ED-4DB2-BD59-A6C34878D82A}">
                    <a16:rowId xmlns:a16="http://schemas.microsoft.com/office/drawing/2014/main" val="1323414532"/>
                  </a:ext>
                </a:extLst>
              </a:tr>
              <a:tr h="370840">
                <a:tc>
                  <a:txBody>
                    <a:bodyPr/>
                    <a:lstStyle/>
                    <a:p>
                      <a:pPr algn="ctr"/>
                      <a:r>
                        <a:rPr lang="en-US" altLang="zh-CN" dirty="0" smtClean="0"/>
                        <a:t>[0,2]</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val="2615227111"/>
                  </a:ext>
                </a:extLst>
              </a:tr>
              <a:tr h="370840">
                <a:tc>
                  <a:txBody>
                    <a:bodyPr/>
                    <a:lstStyle/>
                    <a:p>
                      <a:pPr algn="ctr"/>
                      <a:r>
                        <a:rPr lang="en-US" altLang="zh-CN" dirty="0" smtClean="0"/>
                        <a:t>[5,6]</a:t>
                      </a:r>
                      <a:endParaRPr lang="zh-CN" altLang="en-US" dirty="0"/>
                    </a:p>
                  </a:txBody>
                  <a:tcPr/>
                </a:tc>
                <a:tc>
                  <a:txBody>
                    <a:bodyPr/>
                    <a:lstStyle/>
                    <a:p>
                      <a:pPr algn="ctr"/>
                      <a:r>
                        <a:rPr lang="en-US" altLang="zh-CN" dirty="0" smtClean="0"/>
                        <a:t>4</a:t>
                      </a:r>
                      <a:endParaRPr lang="zh-CN" altLang="en-US" dirty="0"/>
                    </a:p>
                  </a:txBody>
                  <a:tcPr/>
                </a:tc>
                <a:extLst>
                  <a:ext uri="{0D108BD9-81ED-4DB2-BD59-A6C34878D82A}">
                    <a16:rowId xmlns:a16="http://schemas.microsoft.com/office/drawing/2014/main" val="1589023219"/>
                  </a:ext>
                </a:extLst>
              </a:tr>
              <a:tr h="370840">
                <a:tc>
                  <a:txBody>
                    <a:bodyPr/>
                    <a:lstStyle/>
                    <a:p>
                      <a:pPr algn="ctr"/>
                      <a:r>
                        <a:rPr lang="en-US" altLang="zh-CN" dirty="0" smtClean="0"/>
                        <a:t>[3,4]</a:t>
                      </a:r>
                      <a:endParaRPr lang="zh-CN" altLang="en-US" dirty="0"/>
                    </a:p>
                  </a:txBody>
                  <a:tcPr/>
                </a:tc>
                <a:tc>
                  <a:txBody>
                    <a:bodyPr/>
                    <a:lstStyle/>
                    <a:p>
                      <a:pPr algn="ctr"/>
                      <a:r>
                        <a:rPr lang="en-US" altLang="zh-CN" dirty="0" smtClean="0"/>
                        <a:t>2</a:t>
                      </a:r>
                      <a:endParaRPr lang="zh-CN" altLang="en-US" dirty="0"/>
                    </a:p>
                  </a:txBody>
                  <a:tcPr/>
                </a:tc>
                <a:extLst>
                  <a:ext uri="{0D108BD9-81ED-4DB2-BD59-A6C34878D82A}">
                    <a16:rowId xmlns:a16="http://schemas.microsoft.com/office/drawing/2014/main" val="1450100707"/>
                  </a:ext>
                </a:extLst>
              </a:tr>
              <a:tr h="370840">
                <a:tc>
                  <a:txBody>
                    <a:bodyPr/>
                    <a:lstStyle/>
                    <a:p>
                      <a:pPr algn="ctr"/>
                      <a:r>
                        <a:rPr lang="en-US" altLang="zh-CN" dirty="0" smtClean="0"/>
                        <a:t>[1,3]</a:t>
                      </a:r>
                      <a:endParaRPr lang="zh-CN" altLang="en-US" dirty="0"/>
                    </a:p>
                  </a:txBody>
                  <a:tcPr/>
                </a:tc>
                <a:tc>
                  <a:txBody>
                    <a:bodyPr/>
                    <a:lstStyle/>
                    <a:p>
                      <a:pPr algn="ctr"/>
                      <a:r>
                        <a:rPr lang="en-US" altLang="zh-CN" dirty="0" smtClean="0"/>
                        <a:t>3</a:t>
                      </a:r>
                      <a:endParaRPr lang="zh-CN" altLang="en-US" dirty="0"/>
                    </a:p>
                  </a:txBody>
                  <a:tcPr/>
                </a:tc>
                <a:extLst>
                  <a:ext uri="{0D108BD9-81ED-4DB2-BD59-A6C34878D82A}">
                    <a16:rowId xmlns:a16="http://schemas.microsoft.com/office/drawing/2014/main" val="2354111958"/>
                  </a:ext>
                </a:extLst>
              </a:tr>
            </a:tbl>
          </a:graphicData>
        </a:graphic>
      </p:graphicFrame>
      <p:sp>
        <p:nvSpPr>
          <p:cNvPr id="7" name="右箭头 6"/>
          <p:cNvSpPr/>
          <p:nvPr/>
        </p:nvSpPr>
        <p:spPr>
          <a:xfrm>
            <a:off x="4579516" y="4680349"/>
            <a:ext cx="1050325" cy="580767"/>
          </a:xfrm>
          <a:prstGeom prst="rightArrow">
            <a:avLst/>
          </a:prstGeom>
          <a:solidFill>
            <a:srgbClr val="FF33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75593" y="2353665"/>
            <a:ext cx="1383957" cy="369332"/>
          </a:xfrm>
          <a:prstGeom prst="rect">
            <a:avLst/>
          </a:prstGeom>
          <a:noFill/>
        </p:spPr>
        <p:txBody>
          <a:bodyPr wrap="square" rtlCol="0">
            <a:spAutoFit/>
          </a:bodyPr>
          <a:lstStyle/>
          <a:p>
            <a:r>
              <a:rPr lang="zh-CN" altLang="en-US" dirty="0">
                <a:solidFill>
                  <a:srgbClr val="646464"/>
                </a:solidFill>
                <a:latin typeface="微软雅黑" panose="020B0503020204020204" pitchFamily="34" charset="-122"/>
                <a:ea typeface="微软雅黑" panose="020B0503020204020204" pitchFamily="34" charset="-122"/>
              </a:rPr>
              <a:t>离散化：</a:t>
            </a:r>
            <a:endParaRPr lang="en-US" altLang="zh-CN" dirty="0">
              <a:solidFill>
                <a:srgbClr val="64646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775593" y="1931254"/>
            <a:ext cx="7639358" cy="369332"/>
          </a:xfrm>
          <a:prstGeom prst="rect">
            <a:avLst/>
          </a:prstGeom>
          <a:noFill/>
        </p:spPr>
        <p:txBody>
          <a:bodyPr wrap="square" rtlCol="0">
            <a:spAutoFit/>
          </a:bodyPr>
          <a:lstStyle/>
          <a:p>
            <a:r>
              <a:rPr lang="zh-CN" altLang="en-US" dirty="0">
                <a:solidFill>
                  <a:srgbClr val="646464"/>
                </a:solidFill>
                <a:latin typeface="微软雅黑" panose="020B0503020204020204" pitchFamily="34" charset="-122"/>
                <a:ea typeface="微软雅黑" panose="020B0503020204020204" pitchFamily="34" charset="-122"/>
              </a:rPr>
              <a:t>将所有左右端点排序：</a:t>
            </a:r>
            <a:r>
              <a:rPr lang="en-US" altLang="zh-CN" dirty="0">
                <a:solidFill>
                  <a:srgbClr val="646464"/>
                </a:solidFill>
                <a:latin typeface="微软雅黑" panose="020B0503020204020204" pitchFamily="34" charset="-122"/>
                <a:ea typeface="微软雅黑" panose="020B0503020204020204" pitchFamily="34" charset="-122"/>
              </a:rPr>
              <a:t>2,4,5,6,8,9,10</a:t>
            </a:r>
          </a:p>
        </p:txBody>
      </p:sp>
    </p:spTree>
    <p:extLst>
      <p:ext uri="{BB962C8B-B14F-4D97-AF65-F5344CB8AC3E}">
        <p14:creationId xmlns:p14="http://schemas.microsoft.com/office/powerpoint/2010/main" val="33017024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7" grpId="0" animBg="1"/>
      <p:bldP spid="10"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4055919"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a:solidFill>
                  <a:srgbClr val="4B4B4B"/>
                </a:solidFill>
                <a:latin typeface="微软雅黑" panose="020B0503020204020204" pitchFamily="34" charset="-122"/>
                <a:ea typeface="微软雅黑" panose="020B0503020204020204" pitchFamily="34" charset="-122"/>
              </a:rPr>
              <a:t>线段</a:t>
            </a:r>
            <a:r>
              <a:rPr lang="zh-CN" altLang="en-US" sz="3200" dirty="0" smtClean="0">
                <a:solidFill>
                  <a:srgbClr val="4B4B4B"/>
                </a:solidFill>
                <a:latin typeface="微软雅黑" panose="020B0503020204020204" pitchFamily="34" charset="-122"/>
                <a:ea typeface="微软雅黑" panose="020B0503020204020204" pitchFamily="34" charset="-122"/>
              </a:rPr>
              <a:t>树建树</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034" y="1193598"/>
            <a:ext cx="9985701"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smtClean="0">
                <a:solidFill>
                  <a:srgbClr val="646464"/>
                </a:solidFill>
                <a:latin typeface="微软雅黑" panose="020B0503020204020204" pitchFamily="34" charset="-122"/>
                <a:ea typeface="微软雅黑" panose="020B0503020204020204" pitchFamily="34" charset="-122"/>
              </a:rPr>
              <a:t>采用自底向上的方法</a:t>
            </a:r>
            <a:endParaRPr lang="en-US" altLang="zh-CN" sz="1600" dirty="0" smtClean="0">
              <a:solidFill>
                <a:srgbClr val="646464"/>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clrChange>
              <a:clrFrom>
                <a:srgbClr val="ECECEC"/>
              </a:clrFrom>
              <a:clrTo>
                <a:srgbClr val="ECECEC">
                  <a:alpha val="0"/>
                </a:srgbClr>
              </a:clrTo>
            </a:clrChange>
          </a:blip>
          <a:stretch>
            <a:fillRect/>
          </a:stretch>
        </p:blipFill>
        <p:spPr>
          <a:xfrm>
            <a:off x="777034" y="4230142"/>
            <a:ext cx="5561905" cy="1447619"/>
          </a:xfrm>
          <a:prstGeom prst="rect">
            <a:avLst/>
          </a:prstGeom>
        </p:spPr>
      </p:pic>
      <p:sp>
        <p:nvSpPr>
          <p:cNvPr id="2" name="矩形 1"/>
          <p:cNvSpPr/>
          <p:nvPr/>
        </p:nvSpPr>
        <p:spPr>
          <a:xfrm>
            <a:off x="777034" y="3538507"/>
            <a:ext cx="8431427" cy="338554"/>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646464"/>
                </a:solidFill>
                <a:latin typeface="微软雅黑" panose="020B0503020204020204" pitchFamily="34" charset="-122"/>
                <a:ea typeface="微软雅黑" panose="020B0503020204020204" pitchFamily="34" charset="-122"/>
              </a:rPr>
              <a:t>由于</a:t>
            </a:r>
            <a:r>
              <a:rPr lang="en-US" altLang="zh-CN" sz="1600" dirty="0">
                <a:solidFill>
                  <a:srgbClr val="646464"/>
                </a:solidFill>
                <a:latin typeface="微软雅黑" panose="020B0503020204020204" pitchFamily="34" charset="-122"/>
                <a:ea typeface="微软雅黑" panose="020B0503020204020204" pitchFamily="34" charset="-122"/>
              </a:rPr>
              <a:t>h=[log(L)]&lt;log(L)+1</a:t>
            </a:r>
            <a:r>
              <a:rPr lang="en-US" altLang="zh-CN" sz="1600" dirty="0" smtClean="0">
                <a:solidFill>
                  <a:srgbClr val="646464"/>
                </a:solidFill>
                <a:latin typeface="微软雅黑" panose="020B0503020204020204" pitchFamily="34" charset="-122"/>
                <a:ea typeface="微软雅黑" panose="020B0503020204020204" pitchFamily="34" charset="-122"/>
              </a:rPr>
              <a:t>,  2</a:t>
            </a:r>
            <a:r>
              <a:rPr lang="en-US" altLang="zh-CN" sz="1600" dirty="0">
                <a:solidFill>
                  <a:srgbClr val="646464"/>
                </a:solidFill>
                <a:latin typeface="微软雅黑" panose="020B0503020204020204" pitchFamily="34" charset="-122"/>
                <a:ea typeface="微软雅黑" panose="020B0503020204020204" pitchFamily="34" charset="-122"/>
              </a:rPr>
              <a:t>^(h+1)-1&lt;4L-1, </a:t>
            </a:r>
            <a:r>
              <a:rPr lang="zh-CN" altLang="en-US" sz="1600" dirty="0">
                <a:solidFill>
                  <a:srgbClr val="646464"/>
                </a:solidFill>
                <a:latin typeface="微软雅黑" panose="020B0503020204020204" pitchFamily="34" charset="-122"/>
                <a:ea typeface="微软雅黑" panose="020B0503020204020204" pitchFamily="34" charset="-122"/>
              </a:rPr>
              <a:t>所以这里建立了一棵</a:t>
            </a:r>
            <a:r>
              <a:rPr lang="en-US" altLang="zh-CN" sz="1600" dirty="0">
                <a:solidFill>
                  <a:srgbClr val="646464"/>
                </a:solidFill>
                <a:latin typeface="微软雅黑" panose="020B0503020204020204" pitchFamily="34" charset="-122"/>
                <a:ea typeface="微软雅黑" panose="020B0503020204020204" pitchFamily="34" charset="-122"/>
              </a:rPr>
              <a:t>4L-1</a:t>
            </a:r>
            <a:r>
              <a:rPr lang="zh-CN" altLang="en-US" sz="1600" dirty="0">
                <a:solidFill>
                  <a:srgbClr val="646464"/>
                </a:solidFill>
                <a:latin typeface="微软雅黑" panose="020B0503020204020204" pitchFamily="34" charset="-122"/>
                <a:ea typeface="微软雅黑" panose="020B0503020204020204" pitchFamily="34" charset="-122"/>
              </a:rPr>
              <a:t>个节点的线段树。</a:t>
            </a:r>
            <a:endParaRPr lang="en-US" altLang="zh-CN" sz="1600" dirty="0">
              <a:solidFill>
                <a:srgbClr val="646464"/>
              </a:solidFill>
              <a:latin typeface="微软雅黑" panose="020B0503020204020204" pitchFamily="34" charset="-122"/>
              <a:ea typeface="微软雅黑" panose="020B0503020204020204" pitchFamily="34" charset="-122"/>
            </a:endParaRPr>
          </a:p>
        </p:txBody>
      </p:sp>
      <p:sp>
        <p:nvSpPr>
          <p:cNvPr id="5" name="矩形 4"/>
          <p:cNvSpPr/>
          <p:nvPr/>
        </p:nvSpPr>
        <p:spPr>
          <a:xfrm>
            <a:off x="777034" y="3237667"/>
            <a:ext cx="7158681" cy="338554"/>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646464"/>
                </a:solidFill>
                <a:latin typeface="微软雅黑" panose="020B0503020204020204" pitchFamily="34" charset="-122"/>
                <a:ea typeface="微软雅黑" panose="020B0503020204020204" pitchFamily="34" charset="-122"/>
              </a:rPr>
              <a:t>线段树的节点总数为</a:t>
            </a:r>
            <a:r>
              <a:rPr lang="en-US" altLang="zh-CN" sz="1600" dirty="0">
                <a:solidFill>
                  <a:srgbClr val="646464"/>
                </a:solidFill>
                <a:latin typeface="微软雅黑" panose="020B0503020204020204" pitchFamily="34" charset="-122"/>
                <a:ea typeface="微软雅黑" panose="020B0503020204020204" pitchFamily="34" charset="-122"/>
              </a:rPr>
              <a:t>1+2+4+…+2^h=2^(h+1)-1</a:t>
            </a:r>
            <a:r>
              <a:rPr lang="zh-CN" altLang="en-US" sz="1600" dirty="0">
                <a:solidFill>
                  <a:srgbClr val="646464"/>
                </a:solidFill>
                <a:latin typeface="微软雅黑" panose="020B0503020204020204" pitchFamily="34" charset="-122"/>
                <a:ea typeface="微软雅黑" panose="020B0503020204020204" pitchFamily="34" charset="-122"/>
              </a:rPr>
              <a:t>，其中</a:t>
            </a:r>
            <a:r>
              <a:rPr lang="en-US" altLang="zh-CN" sz="1600" dirty="0">
                <a:solidFill>
                  <a:srgbClr val="646464"/>
                </a:solidFill>
                <a:latin typeface="微软雅黑" panose="020B0503020204020204" pitchFamily="34" charset="-122"/>
                <a:ea typeface="微软雅黑" panose="020B0503020204020204" pitchFamily="34" charset="-122"/>
              </a:rPr>
              <a:t>h</a:t>
            </a:r>
            <a:r>
              <a:rPr lang="zh-CN" altLang="en-US" sz="1600" dirty="0">
                <a:solidFill>
                  <a:srgbClr val="646464"/>
                </a:solidFill>
                <a:latin typeface="微软雅黑" panose="020B0503020204020204" pitchFamily="34" charset="-122"/>
                <a:ea typeface="微软雅黑" panose="020B0503020204020204" pitchFamily="34" charset="-122"/>
              </a:rPr>
              <a:t>为树的高度。</a:t>
            </a:r>
            <a:endParaRPr lang="en-US" altLang="zh-CN" sz="1600" dirty="0">
              <a:solidFill>
                <a:srgbClr val="646464"/>
              </a:solidFill>
              <a:latin typeface="微软雅黑" panose="020B0503020204020204" pitchFamily="34" charset="-122"/>
              <a:ea typeface="微软雅黑" panose="020B0503020204020204" pitchFamily="34" charset="-122"/>
            </a:endParaRPr>
          </a:p>
        </p:txBody>
      </p:sp>
      <p:sp>
        <p:nvSpPr>
          <p:cNvPr id="6" name="矩形 5"/>
          <p:cNvSpPr/>
          <p:nvPr/>
        </p:nvSpPr>
        <p:spPr>
          <a:xfrm>
            <a:off x="777034" y="2422795"/>
            <a:ext cx="7998941" cy="338554"/>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646464"/>
                </a:solidFill>
                <a:latin typeface="微软雅黑" panose="020B0503020204020204" pitchFamily="34" charset="-122"/>
                <a:ea typeface="微软雅黑" panose="020B0503020204020204" pitchFamily="34" charset="-122"/>
              </a:rPr>
              <a:t>由于叶子节点的值全部为</a:t>
            </a:r>
            <a:r>
              <a:rPr lang="en-US" altLang="zh-CN" sz="1600" dirty="0">
                <a:solidFill>
                  <a:srgbClr val="646464"/>
                </a:solidFill>
                <a:latin typeface="微软雅黑" panose="020B0503020204020204" pitchFamily="34" charset="-122"/>
                <a:ea typeface="微软雅黑" panose="020B0503020204020204" pitchFamily="34" charset="-122"/>
              </a:rPr>
              <a:t>0</a:t>
            </a:r>
            <a:r>
              <a:rPr lang="zh-CN" altLang="en-US" sz="1600" dirty="0">
                <a:solidFill>
                  <a:srgbClr val="646464"/>
                </a:solidFill>
                <a:latin typeface="微软雅黑" panose="020B0503020204020204" pitchFamily="34" charset="-122"/>
                <a:ea typeface="微软雅黑" panose="020B0503020204020204" pitchFamily="34" charset="-122"/>
              </a:rPr>
              <a:t>，可以直接将线段树中所有节点的值都初始化为</a:t>
            </a:r>
            <a:r>
              <a:rPr lang="en-US" altLang="zh-CN" sz="1600" dirty="0">
                <a:solidFill>
                  <a:srgbClr val="646464"/>
                </a:solidFill>
                <a:latin typeface="微软雅黑" panose="020B0503020204020204" pitchFamily="34" charset="-122"/>
                <a:ea typeface="微软雅黑" panose="020B0503020204020204" pitchFamily="34" charset="-122"/>
              </a:rPr>
              <a:t>0</a:t>
            </a:r>
          </a:p>
        </p:txBody>
      </p:sp>
      <p:sp>
        <p:nvSpPr>
          <p:cNvPr id="7" name="矩形 6"/>
          <p:cNvSpPr/>
          <p:nvPr/>
        </p:nvSpPr>
        <p:spPr>
          <a:xfrm>
            <a:off x="777034" y="2103098"/>
            <a:ext cx="6096000" cy="338554"/>
          </a:xfrm>
          <a:prstGeom prst="rect">
            <a:avLst/>
          </a:prstGeom>
        </p:spPr>
        <p:txBody>
          <a:bodyPr>
            <a:spAutoFit/>
          </a:bodyPr>
          <a:lstStyle/>
          <a:p>
            <a:pPr marL="285750" indent="-285750">
              <a:buFont typeface="Arial" panose="020B0604020202020204" pitchFamily="34" charset="0"/>
              <a:buChar char="•"/>
            </a:pPr>
            <a:r>
              <a:rPr lang="zh-CN" altLang="en-US" sz="1600" dirty="0">
                <a:solidFill>
                  <a:srgbClr val="646464"/>
                </a:solidFill>
                <a:latin typeface="微软雅黑" panose="020B0503020204020204" pitchFamily="34" charset="-122"/>
                <a:ea typeface="微软雅黑" panose="020B0503020204020204" pitchFamily="34" charset="-122"/>
              </a:rPr>
              <a:t>父亲节点和左右子节点的关系为</a:t>
            </a:r>
            <a:r>
              <a:rPr lang="zh-CN" altLang="en-US" sz="1600" dirty="0" smtClean="0">
                <a:solidFill>
                  <a:srgbClr val="646464"/>
                </a:solidFill>
                <a:latin typeface="微软雅黑" panose="020B0503020204020204" pitchFamily="34" charset="-122"/>
                <a:ea typeface="微软雅黑" panose="020B0503020204020204" pitchFamily="34" charset="-122"/>
              </a:rPr>
              <a:t>：</a:t>
            </a:r>
            <a:r>
              <a:rPr lang="en-US" altLang="zh-CN" sz="1600" dirty="0" smtClean="0">
                <a:solidFill>
                  <a:srgbClr val="646464"/>
                </a:solidFill>
                <a:latin typeface="微软雅黑" panose="020B0503020204020204" pitchFamily="34" charset="-122"/>
                <a:ea typeface="微软雅黑" panose="020B0503020204020204" pitchFamily="34" charset="-122"/>
              </a:rPr>
              <a:t> T[o</a:t>
            </a:r>
            <a:r>
              <a:rPr lang="en-US" altLang="zh-CN" sz="1600" dirty="0">
                <a:solidFill>
                  <a:srgbClr val="646464"/>
                </a:solidFill>
                <a:latin typeface="微软雅黑" panose="020B0503020204020204" pitchFamily="34" charset="-122"/>
                <a:ea typeface="微软雅黑" panose="020B0503020204020204" pitchFamily="34" charset="-122"/>
              </a:rPr>
              <a:t>] = T[o*2] + T[o*2+1]</a:t>
            </a:r>
          </a:p>
        </p:txBody>
      </p:sp>
      <p:sp>
        <p:nvSpPr>
          <p:cNvPr id="8" name="矩形 7"/>
          <p:cNvSpPr/>
          <p:nvPr/>
        </p:nvSpPr>
        <p:spPr>
          <a:xfrm>
            <a:off x="777034" y="1799247"/>
            <a:ext cx="7615881" cy="338554"/>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646464"/>
                </a:solidFill>
                <a:latin typeface="微软雅黑" panose="020B0503020204020204" pitchFamily="34" charset="-122"/>
                <a:ea typeface="微软雅黑" panose="020B0503020204020204" pitchFamily="34" charset="-122"/>
              </a:rPr>
              <a:t>逐层向上递推，根据区间相加的性质由左右子节点的值计算父亲节点的值</a:t>
            </a:r>
            <a:endParaRPr lang="en-US" altLang="zh-CN" sz="1600" dirty="0">
              <a:solidFill>
                <a:srgbClr val="646464"/>
              </a:solidFill>
              <a:latin typeface="微软雅黑" panose="020B0503020204020204" pitchFamily="34" charset="-122"/>
              <a:ea typeface="微软雅黑" panose="020B0503020204020204" pitchFamily="34" charset="-122"/>
            </a:endParaRPr>
          </a:p>
        </p:txBody>
      </p:sp>
      <p:sp>
        <p:nvSpPr>
          <p:cNvPr id="10" name="矩形 9"/>
          <p:cNvSpPr/>
          <p:nvPr/>
        </p:nvSpPr>
        <p:spPr>
          <a:xfrm>
            <a:off x="777034" y="1502107"/>
            <a:ext cx="7714735" cy="338554"/>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646464"/>
                </a:solidFill>
                <a:latin typeface="微软雅黑" panose="020B0503020204020204" pitchFamily="34" charset="-122"/>
                <a:ea typeface="微软雅黑" panose="020B0503020204020204" pitchFamily="34" charset="-122"/>
              </a:rPr>
              <a:t>从叶子节点开始，一开始将叶子节点的权值（即所在区间的高度）初始化为</a:t>
            </a:r>
            <a:r>
              <a:rPr lang="en-US" altLang="zh-CN" sz="1600" dirty="0">
                <a:solidFill>
                  <a:srgbClr val="646464"/>
                </a:solidFill>
                <a:latin typeface="微软雅黑" panose="020B0503020204020204" pitchFamily="34" charset="-122"/>
                <a:ea typeface="微软雅黑" panose="020B0503020204020204" pitchFamily="34" charset="-122"/>
              </a:rPr>
              <a:t>0</a:t>
            </a:r>
          </a:p>
        </p:txBody>
      </p:sp>
    </p:spTree>
    <p:extLst>
      <p:ext uri="{BB962C8B-B14F-4D97-AF65-F5344CB8AC3E}">
        <p14:creationId xmlns:p14="http://schemas.microsoft.com/office/powerpoint/2010/main" val="32073882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2" grpId="0"/>
      <p:bldP spid="5" grpId="0"/>
      <p:bldP spid="6" grpId="0"/>
      <p:bldP spid="7" grpId="0"/>
      <p:bldP spid="8"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4055919"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a:solidFill>
                  <a:srgbClr val="4B4B4B"/>
                </a:solidFill>
                <a:latin typeface="微软雅黑" panose="020B0503020204020204" pitchFamily="34" charset="-122"/>
                <a:ea typeface="微软雅黑" panose="020B0503020204020204" pitchFamily="34" charset="-122"/>
              </a:rPr>
              <a:t>线段</a:t>
            </a:r>
            <a:r>
              <a:rPr lang="zh-CN" altLang="en-US" sz="3200" dirty="0" smtClean="0">
                <a:solidFill>
                  <a:srgbClr val="4B4B4B"/>
                </a:solidFill>
                <a:latin typeface="微软雅黑" panose="020B0503020204020204" pitchFamily="34" charset="-122"/>
                <a:ea typeface="微软雅黑" panose="020B0503020204020204" pitchFamily="34" charset="-122"/>
              </a:rPr>
              <a:t>树建</a:t>
            </a:r>
            <a:r>
              <a:rPr lang="zh-CN" altLang="en-US" sz="3200" dirty="0">
                <a:solidFill>
                  <a:srgbClr val="4B4B4B"/>
                </a:solidFill>
                <a:latin typeface="微软雅黑" panose="020B0503020204020204" pitchFamily="34" charset="-122"/>
                <a:ea typeface="微软雅黑" panose="020B0503020204020204" pitchFamily="34" charset="-122"/>
              </a:rPr>
              <a:t>立</a:t>
            </a:r>
            <a:endParaRPr lang="id-ID" sz="3200" dirty="0">
              <a:solidFill>
                <a:srgbClr val="4B4B4B"/>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428073050"/>
              </p:ext>
            </p:extLst>
          </p:nvPr>
        </p:nvGraphicFramePr>
        <p:xfrm>
          <a:off x="777034" y="1289614"/>
          <a:ext cx="8128001" cy="741680"/>
        </p:xfrm>
        <a:graphic>
          <a:graphicData uri="http://schemas.openxmlformats.org/drawingml/2006/table">
            <a:tbl>
              <a:tblPr firstRow="1" bandRow="1">
                <a:tableStyleId>{8799B23B-EC83-4686-B30A-512413B5E67A}</a:tableStyleId>
              </a:tblPr>
              <a:tblGrid>
                <a:gridCol w="1161143">
                  <a:extLst>
                    <a:ext uri="{9D8B030D-6E8A-4147-A177-3AD203B41FA5}">
                      <a16:colId xmlns:a16="http://schemas.microsoft.com/office/drawing/2014/main" val="3974686027"/>
                    </a:ext>
                  </a:extLst>
                </a:gridCol>
                <a:gridCol w="1161143">
                  <a:extLst>
                    <a:ext uri="{9D8B030D-6E8A-4147-A177-3AD203B41FA5}">
                      <a16:colId xmlns:a16="http://schemas.microsoft.com/office/drawing/2014/main" val="3654923970"/>
                    </a:ext>
                  </a:extLst>
                </a:gridCol>
                <a:gridCol w="1161143">
                  <a:extLst>
                    <a:ext uri="{9D8B030D-6E8A-4147-A177-3AD203B41FA5}">
                      <a16:colId xmlns:a16="http://schemas.microsoft.com/office/drawing/2014/main" val="3705624410"/>
                    </a:ext>
                  </a:extLst>
                </a:gridCol>
                <a:gridCol w="1161143">
                  <a:extLst>
                    <a:ext uri="{9D8B030D-6E8A-4147-A177-3AD203B41FA5}">
                      <a16:colId xmlns:a16="http://schemas.microsoft.com/office/drawing/2014/main" val="4255898724"/>
                    </a:ext>
                  </a:extLst>
                </a:gridCol>
                <a:gridCol w="1161143">
                  <a:extLst>
                    <a:ext uri="{9D8B030D-6E8A-4147-A177-3AD203B41FA5}">
                      <a16:colId xmlns:a16="http://schemas.microsoft.com/office/drawing/2014/main" val="3190328999"/>
                    </a:ext>
                  </a:extLst>
                </a:gridCol>
                <a:gridCol w="1161143">
                  <a:extLst>
                    <a:ext uri="{9D8B030D-6E8A-4147-A177-3AD203B41FA5}">
                      <a16:colId xmlns:a16="http://schemas.microsoft.com/office/drawing/2014/main" val="3160099959"/>
                    </a:ext>
                  </a:extLst>
                </a:gridCol>
                <a:gridCol w="1161143">
                  <a:extLst>
                    <a:ext uri="{9D8B030D-6E8A-4147-A177-3AD203B41FA5}">
                      <a16:colId xmlns:a16="http://schemas.microsoft.com/office/drawing/2014/main" val="1638417419"/>
                    </a:ext>
                  </a:extLst>
                </a:gridCol>
              </a:tblGrid>
              <a:tr h="370840">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extLst>
                  <a:ext uri="{0D108BD9-81ED-4DB2-BD59-A6C34878D82A}">
                    <a16:rowId xmlns:a16="http://schemas.microsoft.com/office/drawing/2014/main" val="2678458943"/>
                  </a:ext>
                </a:extLst>
              </a:tr>
              <a:tr h="370840">
                <a:tc>
                  <a:txBody>
                    <a:bodyPr/>
                    <a:lstStyle/>
                    <a:p>
                      <a:pPr algn="ctr"/>
                      <a:r>
                        <a:rPr lang="en-US" altLang="zh-CN" dirty="0" smtClean="0"/>
                        <a:t>2</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10</a:t>
                      </a:r>
                      <a:endParaRPr lang="zh-CN" altLang="en-US" dirty="0"/>
                    </a:p>
                  </a:txBody>
                  <a:tcPr/>
                </a:tc>
                <a:extLst>
                  <a:ext uri="{0D108BD9-81ED-4DB2-BD59-A6C34878D82A}">
                    <a16:rowId xmlns:a16="http://schemas.microsoft.com/office/drawing/2014/main" val="1010228817"/>
                  </a:ext>
                </a:extLst>
              </a:tr>
            </a:tbl>
          </a:graphicData>
        </a:graphic>
      </p:graphicFrame>
      <p:grpSp>
        <p:nvGrpSpPr>
          <p:cNvPr id="91" name="组合 90"/>
          <p:cNvGrpSpPr/>
          <p:nvPr/>
        </p:nvGrpSpPr>
        <p:grpSpPr>
          <a:xfrm>
            <a:off x="878858" y="2309556"/>
            <a:ext cx="6834122" cy="3723548"/>
            <a:chOff x="2509950" y="2235995"/>
            <a:chExt cx="6834122" cy="3723548"/>
          </a:xfrm>
        </p:grpSpPr>
        <p:sp>
          <p:nvSpPr>
            <p:cNvPr id="8" name="流程图: 接点 7"/>
            <p:cNvSpPr/>
            <p:nvPr/>
          </p:nvSpPr>
          <p:spPr>
            <a:xfrm>
              <a:off x="5115699" y="223599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0" name="文本框 9"/>
            <p:cNvSpPr txBox="1"/>
            <p:nvPr/>
          </p:nvSpPr>
          <p:spPr>
            <a:xfrm>
              <a:off x="5499337" y="2250301"/>
              <a:ext cx="630195" cy="369332"/>
            </a:xfrm>
            <a:prstGeom prst="rect">
              <a:avLst/>
            </a:prstGeom>
            <a:noFill/>
          </p:spPr>
          <p:txBody>
            <a:bodyPr wrap="square" rtlCol="0">
              <a:spAutoFit/>
            </a:bodyPr>
            <a:lstStyle/>
            <a:p>
              <a:r>
                <a:rPr lang="en-US" altLang="zh-CN" dirty="0" smtClean="0"/>
                <a:t>[0,6]</a:t>
              </a:r>
              <a:endParaRPr lang="zh-CN" altLang="en-US" dirty="0"/>
            </a:p>
          </p:txBody>
        </p:sp>
        <p:cxnSp>
          <p:nvCxnSpPr>
            <p:cNvPr id="14" name="直接连接符 13"/>
            <p:cNvCxnSpPr>
              <a:stCxn id="8" idx="4"/>
              <a:endCxn id="20" idx="0"/>
            </p:cNvCxnSpPr>
            <p:nvPr/>
          </p:nvCxnSpPr>
          <p:spPr>
            <a:xfrm flipH="1">
              <a:off x="3681360" y="2619633"/>
              <a:ext cx="1626158" cy="78015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4"/>
              <a:endCxn id="22" idx="0"/>
            </p:cNvCxnSpPr>
            <p:nvPr/>
          </p:nvCxnSpPr>
          <p:spPr>
            <a:xfrm>
              <a:off x="5307518" y="2619633"/>
              <a:ext cx="1723097" cy="79446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流程图: 接点 19"/>
            <p:cNvSpPr/>
            <p:nvPr/>
          </p:nvSpPr>
          <p:spPr>
            <a:xfrm>
              <a:off x="3489541" y="3399791"/>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21" name="文本框 20"/>
            <p:cNvSpPr txBox="1"/>
            <p:nvPr/>
          </p:nvSpPr>
          <p:spPr>
            <a:xfrm>
              <a:off x="3873179" y="3414097"/>
              <a:ext cx="630195" cy="369332"/>
            </a:xfrm>
            <a:prstGeom prst="rect">
              <a:avLst/>
            </a:prstGeom>
            <a:noFill/>
          </p:spPr>
          <p:txBody>
            <a:bodyPr wrap="square" rtlCol="0">
              <a:spAutoFit/>
            </a:bodyPr>
            <a:lstStyle/>
            <a:p>
              <a:r>
                <a:rPr lang="en-US" altLang="zh-CN" dirty="0" smtClean="0"/>
                <a:t>[0,3]</a:t>
              </a:r>
              <a:endParaRPr lang="zh-CN" altLang="en-US" dirty="0"/>
            </a:p>
          </p:txBody>
        </p:sp>
        <p:sp>
          <p:nvSpPr>
            <p:cNvPr id="22" name="流程图: 接点 21"/>
            <p:cNvSpPr/>
            <p:nvPr/>
          </p:nvSpPr>
          <p:spPr>
            <a:xfrm>
              <a:off x="6838796" y="341409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23" name="文本框 22"/>
            <p:cNvSpPr txBox="1"/>
            <p:nvPr/>
          </p:nvSpPr>
          <p:spPr>
            <a:xfrm>
              <a:off x="7222434" y="3428403"/>
              <a:ext cx="630195" cy="369332"/>
            </a:xfrm>
            <a:prstGeom prst="rect">
              <a:avLst/>
            </a:prstGeom>
            <a:noFill/>
          </p:spPr>
          <p:txBody>
            <a:bodyPr wrap="square" rtlCol="0">
              <a:spAutoFit/>
            </a:bodyPr>
            <a:lstStyle/>
            <a:p>
              <a:r>
                <a:rPr lang="en-US" altLang="zh-CN" dirty="0" smtClean="0"/>
                <a:t>[3,6]</a:t>
              </a:r>
              <a:endParaRPr lang="zh-CN" altLang="en-US" dirty="0"/>
            </a:p>
          </p:txBody>
        </p:sp>
        <p:sp>
          <p:nvSpPr>
            <p:cNvPr id="24" name="流程图: 接点 23"/>
            <p:cNvSpPr/>
            <p:nvPr/>
          </p:nvSpPr>
          <p:spPr>
            <a:xfrm>
              <a:off x="2812892" y="4459584"/>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25" name="文本框 24"/>
            <p:cNvSpPr txBox="1"/>
            <p:nvPr/>
          </p:nvSpPr>
          <p:spPr>
            <a:xfrm>
              <a:off x="3196530" y="4473890"/>
              <a:ext cx="630195" cy="369332"/>
            </a:xfrm>
            <a:prstGeom prst="rect">
              <a:avLst/>
            </a:prstGeom>
            <a:noFill/>
          </p:spPr>
          <p:txBody>
            <a:bodyPr wrap="square" rtlCol="0">
              <a:spAutoFit/>
            </a:bodyPr>
            <a:lstStyle/>
            <a:p>
              <a:r>
                <a:rPr lang="en-US" altLang="zh-CN" dirty="0" smtClean="0"/>
                <a:t>[0,1]</a:t>
              </a:r>
              <a:endParaRPr lang="zh-CN" altLang="en-US" dirty="0"/>
            </a:p>
          </p:txBody>
        </p:sp>
        <p:sp>
          <p:nvSpPr>
            <p:cNvPr id="26" name="流程图: 接点 25"/>
            <p:cNvSpPr/>
            <p:nvPr/>
          </p:nvSpPr>
          <p:spPr>
            <a:xfrm>
              <a:off x="4225938" y="443013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27" name="文本框 26"/>
            <p:cNvSpPr txBox="1"/>
            <p:nvPr/>
          </p:nvSpPr>
          <p:spPr>
            <a:xfrm>
              <a:off x="4604069" y="4454851"/>
              <a:ext cx="630195" cy="369332"/>
            </a:xfrm>
            <a:prstGeom prst="rect">
              <a:avLst/>
            </a:prstGeom>
            <a:noFill/>
          </p:spPr>
          <p:txBody>
            <a:bodyPr wrap="square" rtlCol="0">
              <a:spAutoFit/>
            </a:bodyPr>
            <a:lstStyle/>
            <a:p>
              <a:r>
                <a:rPr lang="en-US" altLang="zh-CN" dirty="0" smtClean="0"/>
                <a:t>[1,3]</a:t>
              </a:r>
              <a:endParaRPr lang="zh-CN" altLang="en-US" dirty="0"/>
            </a:p>
          </p:txBody>
        </p:sp>
        <p:sp>
          <p:nvSpPr>
            <p:cNvPr id="28" name="流程图: 接点 27"/>
            <p:cNvSpPr/>
            <p:nvPr/>
          </p:nvSpPr>
          <p:spPr>
            <a:xfrm>
              <a:off x="6129532"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29" name="文本框 28"/>
            <p:cNvSpPr txBox="1"/>
            <p:nvPr/>
          </p:nvSpPr>
          <p:spPr>
            <a:xfrm>
              <a:off x="6513170" y="4483463"/>
              <a:ext cx="630195" cy="369332"/>
            </a:xfrm>
            <a:prstGeom prst="rect">
              <a:avLst/>
            </a:prstGeom>
            <a:noFill/>
          </p:spPr>
          <p:txBody>
            <a:bodyPr wrap="square" rtlCol="0">
              <a:spAutoFit/>
            </a:bodyPr>
            <a:lstStyle/>
            <a:p>
              <a:r>
                <a:rPr lang="en-US" altLang="zh-CN" dirty="0" smtClean="0"/>
                <a:t>[3,4]</a:t>
              </a:r>
              <a:endParaRPr lang="zh-CN" altLang="en-US" dirty="0"/>
            </a:p>
          </p:txBody>
        </p:sp>
        <p:sp>
          <p:nvSpPr>
            <p:cNvPr id="30" name="流程图: 接点 29"/>
            <p:cNvSpPr/>
            <p:nvPr/>
          </p:nvSpPr>
          <p:spPr>
            <a:xfrm>
              <a:off x="7633556"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31" name="文本框 30"/>
            <p:cNvSpPr txBox="1"/>
            <p:nvPr/>
          </p:nvSpPr>
          <p:spPr>
            <a:xfrm>
              <a:off x="8017194" y="4483463"/>
              <a:ext cx="630195" cy="369332"/>
            </a:xfrm>
            <a:prstGeom prst="rect">
              <a:avLst/>
            </a:prstGeom>
            <a:noFill/>
          </p:spPr>
          <p:txBody>
            <a:bodyPr wrap="square" rtlCol="0">
              <a:spAutoFit/>
            </a:bodyPr>
            <a:lstStyle/>
            <a:p>
              <a:r>
                <a:rPr lang="en-US" altLang="zh-CN" dirty="0" smtClean="0"/>
                <a:t>[4,6]</a:t>
              </a:r>
              <a:endParaRPr lang="zh-CN" altLang="en-US" dirty="0"/>
            </a:p>
          </p:txBody>
        </p:sp>
        <p:sp>
          <p:nvSpPr>
            <p:cNvPr id="32" name="流程图: 接点 31"/>
            <p:cNvSpPr/>
            <p:nvPr/>
          </p:nvSpPr>
          <p:spPr>
            <a:xfrm>
              <a:off x="3527202" y="5568752"/>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33" name="文本框 32"/>
            <p:cNvSpPr txBox="1"/>
            <p:nvPr/>
          </p:nvSpPr>
          <p:spPr>
            <a:xfrm>
              <a:off x="3910840" y="5583058"/>
              <a:ext cx="630195" cy="369332"/>
            </a:xfrm>
            <a:prstGeom prst="rect">
              <a:avLst/>
            </a:prstGeom>
            <a:noFill/>
          </p:spPr>
          <p:txBody>
            <a:bodyPr wrap="square" rtlCol="0">
              <a:spAutoFit/>
            </a:bodyPr>
            <a:lstStyle/>
            <a:p>
              <a:r>
                <a:rPr lang="en-US" altLang="zh-CN" dirty="0" smtClean="0"/>
                <a:t>[1,2]</a:t>
              </a:r>
              <a:endParaRPr lang="zh-CN" altLang="en-US" dirty="0"/>
            </a:p>
          </p:txBody>
        </p:sp>
        <p:sp>
          <p:nvSpPr>
            <p:cNvPr id="34" name="流程图: 接点 33"/>
            <p:cNvSpPr/>
            <p:nvPr/>
          </p:nvSpPr>
          <p:spPr>
            <a:xfrm>
              <a:off x="4908977" y="557590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35" name="文本框 34"/>
            <p:cNvSpPr txBox="1"/>
            <p:nvPr/>
          </p:nvSpPr>
          <p:spPr>
            <a:xfrm>
              <a:off x="5281091" y="5583058"/>
              <a:ext cx="630195" cy="369332"/>
            </a:xfrm>
            <a:prstGeom prst="rect">
              <a:avLst/>
            </a:prstGeom>
            <a:noFill/>
          </p:spPr>
          <p:txBody>
            <a:bodyPr wrap="square" rtlCol="0">
              <a:spAutoFit/>
            </a:bodyPr>
            <a:lstStyle/>
            <a:p>
              <a:r>
                <a:rPr lang="en-US" altLang="zh-CN" dirty="0" smtClean="0"/>
                <a:t>[2,3]</a:t>
              </a:r>
              <a:endParaRPr lang="zh-CN" altLang="en-US" dirty="0"/>
            </a:p>
          </p:txBody>
        </p:sp>
        <p:sp>
          <p:nvSpPr>
            <p:cNvPr id="36" name="流程图: 接点 35"/>
            <p:cNvSpPr/>
            <p:nvPr/>
          </p:nvSpPr>
          <p:spPr>
            <a:xfrm>
              <a:off x="7030615" y="5561599"/>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37" name="文本框 36"/>
            <p:cNvSpPr txBox="1"/>
            <p:nvPr/>
          </p:nvSpPr>
          <p:spPr>
            <a:xfrm>
              <a:off x="7414253" y="5575905"/>
              <a:ext cx="630195" cy="369332"/>
            </a:xfrm>
            <a:prstGeom prst="rect">
              <a:avLst/>
            </a:prstGeom>
            <a:noFill/>
          </p:spPr>
          <p:txBody>
            <a:bodyPr wrap="square" rtlCol="0">
              <a:spAutoFit/>
            </a:bodyPr>
            <a:lstStyle/>
            <a:p>
              <a:r>
                <a:rPr lang="en-US" altLang="zh-CN" dirty="0" smtClean="0"/>
                <a:t>[4,5]</a:t>
              </a:r>
              <a:endParaRPr lang="zh-CN" altLang="en-US" dirty="0"/>
            </a:p>
          </p:txBody>
        </p:sp>
        <p:sp>
          <p:nvSpPr>
            <p:cNvPr id="38" name="流程图: 接点 37"/>
            <p:cNvSpPr/>
            <p:nvPr/>
          </p:nvSpPr>
          <p:spPr>
            <a:xfrm>
              <a:off x="8330239" y="5547293"/>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39" name="文本框 38"/>
            <p:cNvSpPr txBox="1"/>
            <p:nvPr/>
          </p:nvSpPr>
          <p:spPr>
            <a:xfrm>
              <a:off x="8713877" y="5561599"/>
              <a:ext cx="630195" cy="369332"/>
            </a:xfrm>
            <a:prstGeom prst="rect">
              <a:avLst/>
            </a:prstGeom>
            <a:noFill/>
          </p:spPr>
          <p:txBody>
            <a:bodyPr wrap="square" rtlCol="0">
              <a:spAutoFit/>
            </a:bodyPr>
            <a:lstStyle/>
            <a:p>
              <a:r>
                <a:rPr lang="en-US" altLang="zh-CN" dirty="0" smtClean="0"/>
                <a:t>[5,6]</a:t>
              </a:r>
              <a:endParaRPr lang="zh-CN" altLang="en-US" dirty="0"/>
            </a:p>
          </p:txBody>
        </p:sp>
        <p:cxnSp>
          <p:nvCxnSpPr>
            <p:cNvPr id="40" name="直接连接符 39"/>
            <p:cNvCxnSpPr>
              <a:stCxn id="20" idx="4"/>
              <a:endCxn id="24" idx="0"/>
            </p:cNvCxnSpPr>
            <p:nvPr/>
          </p:nvCxnSpPr>
          <p:spPr>
            <a:xfrm flipH="1">
              <a:off x="3004711" y="3783429"/>
              <a:ext cx="676649" cy="67615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4"/>
              <a:endCxn id="26" idx="0"/>
            </p:cNvCxnSpPr>
            <p:nvPr/>
          </p:nvCxnSpPr>
          <p:spPr>
            <a:xfrm>
              <a:off x="3681360" y="3783429"/>
              <a:ext cx="736397" cy="64670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6" idx="4"/>
              <a:endCxn id="32" idx="0"/>
            </p:cNvCxnSpPr>
            <p:nvPr/>
          </p:nvCxnSpPr>
          <p:spPr>
            <a:xfrm flipH="1">
              <a:off x="3719021" y="4813775"/>
              <a:ext cx="698736" cy="75497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6" idx="4"/>
              <a:endCxn id="34" idx="0"/>
            </p:cNvCxnSpPr>
            <p:nvPr/>
          </p:nvCxnSpPr>
          <p:spPr>
            <a:xfrm>
              <a:off x="4417757" y="4813775"/>
              <a:ext cx="683039" cy="76213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0" idx="4"/>
              <a:endCxn id="36" idx="0"/>
            </p:cNvCxnSpPr>
            <p:nvPr/>
          </p:nvCxnSpPr>
          <p:spPr>
            <a:xfrm flipH="1">
              <a:off x="7222434" y="4852795"/>
              <a:ext cx="602941" cy="70880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0" idx="4"/>
              <a:endCxn id="38" idx="0"/>
            </p:cNvCxnSpPr>
            <p:nvPr/>
          </p:nvCxnSpPr>
          <p:spPr>
            <a:xfrm>
              <a:off x="7825375" y="4852795"/>
              <a:ext cx="696683" cy="69449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2" idx="4"/>
              <a:endCxn id="28" idx="0"/>
            </p:cNvCxnSpPr>
            <p:nvPr/>
          </p:nvCxnSpPr>
          <p:spPr>
            <a:xfrm flipH="1">
              <a:off x="6321351" y="3797735"/>
              <a:ext cx="709264"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2" idx="4"/>
              <a:endCxn id="30" idx="0"/>
            </p:cNvCxnSpPr>
            <p:nvPr/>
          </p:nvCxnSpPr>
          <p:spPr>
            <a:xfrm>
              <a:off x="7030615" y="3797735"/>
              <a:ext cx="794760"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766712" y="2250301"/>
              <a:ext cx="304908" cy="369332"/>
            </a:xfrm>
            <a:prstGeom prst="rect">
              <a:avLst/>
            </a:prstGeom>
            <a:noFill/>
          </p:spPr>
          <p:txBody>
            <a:bodyPr wrap="square" rtlCol="0">
              <a:spAutoFit/>
            </a:bodyPr>
            <a:lstStyle/>
            <a:p>
              <a:r>
                <a:rPr lang="en-US" altLang="zh-CN" dirty="0" smtClean="0"/>
                <a:t>0</a:t>
              </a:r>
              <a:endParaRPr lang="zh-CN" altLang="en-US" dirty="0"/>
            </a:p>
          </p:txBody>
        </p:sp>
        <p:sp>
          <p:nvSpPr>
            <p:cNvPr id="81" name="文本框 80"/>
            <p:cNvSpPr txBox="1"/>
            <p:nvPr/>
          </p:nvSpPr>
          <p:spPr>
            <a:xfrm>
              <a:off x="3150221" y="3414097"/>
              <a:ext cx="304908" cy="369332"/>
            </a:xfrm>
            <a:prstGeom prst="rect">
              <a:avLst/>
            </a:prstGeom>
            <a:noFill/>
          </p:spPr>
          <p:txBody>
            <a:bodyPr wrap="square" rtlCol="0">
              <a:spAutoFit/>
            </a:bodyPr>
            <a:lstStyle/>
            <a:p>
              <a:r>
                <a:rPr lang="en-US" altLang="zh-CN" dirty="0" smtClean="0"/>
                <a:t>0</a:t>
              </a:r>
              <a:endParaRPr lang="zh-CN" altLang="en-US" dirty="0"/>
            </a:p>
          </p:txBody>
        </p:sp>
        <p:sp>
          <p:nvSpPr>
            <p:cNvPr id="82" name="文本框 81"/>
            <p:cNvSpPr txBox="1"/>
            <p:nvPr/>
          </p:nvSpPr>
          <p:spPr>
            <a:xfrm>
              <a:off x="6527058" y="3437347"/>
              <a:ext cx="304908" cy="369332"/>
            </a:xfrm>
            <a:prstGeom prst="rect">
              <a:avLst/>
            </a:prstGeom>
            <a:noFill/>
          </p:spPr>
          <p:txBody>
            <a:bodyPr wrap="square" rtlCol="0">
              <a:spAutoFit/>
            </a:bodyPr>
            <a:lstStyle/>
            <a:p>
              <a:r>
                <a:rPr lang="en-US" altLang="zh-CN" dirty="0" smtClean="0"/>
                <a:t>0</a:t>
              </a:r>
              <a:endParaRPr lang="zh-CN" altLang="en-US" dirty="0"/>
            </a:p>
          </p:txBody>
        </p:sp>
        <p:sp>
          <p:nvSpPr>
            <p:cNvPr id="83" name="文本框 82"/>
            <p:cNvSpPr txBox="1"/>
            <p:nvPr/>
          </p:nvSpPr>
          <p:spPr>
            <a:xfrm>
              <a:off x="7355902" y="4488355"/>
              <a:ext cx="304908" cy="369332"/>
            </a:xfrm>
            <a:prstGeom prst="rect">
              <a:avLst/>
            </a:prstGeom>
            <a:noFill/>
          </p:spPr>
          <p:txBody>
            <a:bodyPr wrap="square" rtlCol="0">
              <a:spAutoFit/>
            </a:bodyPr>
            <a:lstStyle/>
            <a:p>
              <a:r>
                <a:rPr lang="en-US" altLang="zh-CN" dirty="0" smtClean="0"/>
                <a:t>0</a:t>
              </a:r>
              <a:endParaRPr lang="zh-CN" altLang="en-US" dirty="0"/>
            </a:p>
          </p:txBody>
        </p:sp>
        <p:sp>
          <p:nvSpPr>
            <p:cNvPr id="84" name="文本框 83"/>
            <p:cNvSpPr txBox="1"/>
            <p:nvPr/>
          </p:nvSpPr>
          <p:spPr>
            <a:xfrm>
              <a:off x="8044448" y="5554446"/>
              <a:ext cx="304908" cy="369332"/>
            </a:xfrm>
            <a:prstGeom prst="rect">
              <a:avLst/>
            </a:prstGeom>
            <a:noFill/>
          </p:spPr>
          <p:txBody>
            <a:bodyPr wrap="square" rtlCol="0">
              <a:spAutoFit/>
            </a:bodyPr>
            <a:lstStyle/>
            <a:p>
              <a:r>
                <a:rPr lang="en-US" altLang="zh-CN" dirty="0" smtClean="0"/>
                <a:t>0</a:t>
              </a:r>
              <a:endParaRPr lang="zh-CN" altLang="en-US" dirty="0"/>
            </a:p>
          </p:txBody>
        </p:sp>
        <p:sp>
          <p:nvSpPr>
            <p:cNvPr id="85" name="文本框 84"/>
            <p:cNvSpPr txBox="1"/>
            <p:nvPr/>
          </p:nvSpPr>
          <p:spPr>
            <a:xfrm>
              <a:off x="6743808" y="5590211"/>
              <a:ext cx="304908" cy="369332"/>
            </a:xfrm>
            <a:prstGeom prst="rect">
              <a:avLst/>
            </a:prstGeom>
            <a:noFill/>
          </p:spPr>
          <p:txBody>
            <a:bodyPr wrap="square" rtlCol="0">
              <a:spAutoFit/>
            </a:bodyPr>
            <a:lstStyle/>
            <a:p>
              <a:r>
                <a:rPr lang="en-US" altLang="zh-CN" dirty="0" smtClean="0"/>
                <a:t>0</a:t>
              </a:r>
              <a:endParaRPr lang="zh-CN" altLang="en-US" dirty="0"/>
            </a:p>
          </p:txBody>
        </p:sp>
        <p:sp>
          <p:nvSpPr>
            <p:cNvPr id="86" name="文本框 85"/>
            <p:cNvSpPr txBox="1"/>
            <p:nvPr/>
          </p:nvSpPr>
          <p:spPr>
            <a:xfrm>
              <a:off x="4614258" y="5576898"/>
              <a:ext cx="304908" cy="369332"/>
            </a:xfrm>
            <a:prstGeom prst="rect">
              <a:avLst/>
            </a:prstGeom>
            <a:noFill/>
          </p:spPr>
          <p:txBody>
            <a:bodyPr wrap="square" rtlCol="0">
              <a:spAutoFit/>
            </a:bodyPr>
            <a:lstStyle/>
            <a:p>
              <a:r>
                <a:rPr lang="en-US" altLang="zh-CN" dirty="0" smtClean="0"/>
                <a:t>0</a:t>
              </a:r>
              <a:endParaRPr lang="zh-CN" altLang="en-US" dirty="0"/>
            </a:p>
          </p:txBody>
        </p:sp>
        <p:sp>
          <p:nvSpPr>
            <p:cNvPr id="87" name="文本框 86"/>
            <p:cNvSpPr txBox="1"/>
            <p:nvPr/>
          </p:nvSpPr>
          <p:spPr>
            <a:xfrm>
              <a:off x="3233316" y="5583058"/>
              <a:ext cx="304908" cy="369332"/>
            </a:xfrm>
            <a:prstGeom prst="rect">
              <a:avLst/>
            </a:prstGeom>
            <a:noFill/>
          </p:spPr>
          <p:txBody>
            <a:bodyPr wrap="square" rtlCol="0">
              <a:spAutoFit/>
            </a:bodyPr>
            <a:lstStyle/>
            <a:p>
              <a:r>
                <a:rPr lang="en-US" altLang="zh-CN" dirty="0" smtClean="0"/>
                <a:t>0</a:t>
              </a:r>
              <a:endParaRPr lang="zh-CN" altLang="en-US" dirty="0"/>
            </a:p>
          </p:txBody>
        </p:sp>
        <p:sp>
          <p:nvSpPr>
            <p:cNvPr id="88" name="文本框 87"/>
            <p:cNvSpPr txBox="1"/>
            <p:nvPr/>
          </p:nvSpPr>
          <p:spPr>
            <a:xfrm>
              <a:off x="5853630" y="4475530"/>
              <a:ext cx="304908" cy="369332"/>
            </a:xfrm>
            <a:prstGeom prst="rect">
              <a:avLst/>
            </a:prstGeom>
            <a:noFill/>
          </p:spPr>
          <p:txBody>
            <a:bodyPr wrap="square" rtlCol="0">
              <a:spAutoFit/>
            </a:bodyPr>
            <a:lstStyle/>
            <a:p>
              <a:r>
                <a:rPr lang="en-US" altLang="zh-CN" dirty="0" smtClean="0"/>
                <a:t>0</a:t>
              </a:r>
              <a:endParaRPr lang="zh-CN" altLang="en-US" dirty="0"/>
            </a:p>
          </p:txBody>
        </p:sp>
        <p:sp>
          <p:nvSpPr>
            <p:cNvPr id="89" name="文本框 88"/>
            <p:cNvSpPr txBox="1"/>
            <p:nvPr/>
          </p:nvSpPr>
          <p:spPr>
            <a:xfrm>
              <a:off x="3940573" y="4444443"/>
              <a:ext cx="304908" cy="369332"/>
            </a:xfrm>
            <a:prstGeom prst="rect">
              <a:avLst/>
            </a:prstGeom>
            <a:noFill/>
          </p:spPr>
          <p:txBody>
            <a:bodyPr wrap="square" rtlCol="0">
              <a:spAutoFit/>
            </a:bodyPr>
            <a:lstStyle/>
            <a:p>
              <a:r>
                <a:rPr lang="en-US" altLang="zh-CN" dirty="0" smtClean="0"/>
                <a:t>0</a:t>
              </a:r>
              <a:endParaRPr lang="zh-CN" altLang="en-US" dirty="0"/>
            </a:p>
          </p:txBody>
        </p:sp>
        <p:sp>
          <p:nvSpPr>
            <p:cNvPr id="90" name="文本框 89"/>
            <p:cNvSpPr txBox="1"/>
            <p:nvPr/>
          </p:nvSpPr>
          <p:spPr>
            <a:xfrm>
              <a:off x="2509950" y="4475530"/>
              <a:ext cx="304908" cy="369332"/>
            </a:xfrm>
            <a:prstGeom prst="rect">
              <a:avLst/>
            </a:prstGeom>
            <a:noFill/>
          </p:spPr>
          <p:txBody>
            <a:bodyPr wrap="square" rtlCol="0">
              <a:spAutoFit/>
            </a:bodyPr>
            <a:lstStyle/>
            <a:p>
              <a:r>
                <a:rPr lang="en-US" altLang="zh-CN" dirty="0" smtClean="0"/>
                <a:t>0</a:t>
              </a:r>
              <a:endParaRPr lang="zh-CN" altLang="en-US" dirty="0"/>
            </a:p>
          </p:txBody>
        </p:sp>
      </p:grpSp>
      <p:sp>
        <p:nvSpPr>
          <p:cNvPr id="92" name="文本框 91"/>
          <p:cNvSpPr txBox="1"/>
          <p:nvPr/>
        </p:nvSpPr>
        <p:spPr>
          <a:xfrm>
            <a:off x="7712980" y="2396589"/>
            <a:ext cx="30307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rgbClr val="505050"/>
                </a:solidFill>
                <a:latin typeface="微软雅黑" panose="020B0503020204020204" pitchFamily="34" charset="-122"/>
                <a:ea typeface="微软雅黑" panose="020B0503020204020204" pitchFamily="34" charset="-122"/>
              </a:rPr>
              <a:t>重叠的矩形共享边界</a:t>
            </a:r>
            <a:endParaRPr lang="en-US" altLang="zh-CN" dirty="0" smtClean="0">
              <a:solidFill>
                <a:srgbClr val="505050"/>
              </a:solidFill>
              <a:latin typeface="微软雅黑" panose="020B0503020204020204" pitchFamily="34" charset="-122"/>
              <a:ea typeface="微软雅黑" panose="020B0503020204020204" pitchFamily="34" charset="-122"/>
            </a:endParaRPr>
          </a:p>
        </p:txBody>
      </p:sp>
      <p:cxnSp>
        <p:nvCxnSpPr>
          <p:cNvPr id="108" name="直接箭头连接符 107"/>
          <p:cNvCxnSpPr/>
          <p:nvPr/>
        </p:nvCxnSpPr>
        <p:spPr>
          <a:xfrm flipV="1">
            <a:off x="3758616" y="2309557"/>
            <a:ext cx="767264" cy="149746"/>
          </a:xfrm>
          <a:prstGeom prst="straightConnector1">
            <a:avLst/>
          </a:prstGeom>
          <a:ln>
            <a:solidFill>
              <a:srgbClr val="FF6D6D"/>
            </a:solidFill>
            <a:tailEnd type="triangle"/>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4505245" y="2155668"/>
            <a:ext cx="912379" cy="307777"/>
          </a:xfrm>
          <a:prstGeom prst="rect">
            <a:avLst/>
          </a:prstGeom>
          <a:noFill/>
        </p:spPr>
        <p:txBody>
          <a:bodyPr wrap="square" rtlCol="0">
            <a:spAutoFit/>
          </a:bodyPr>
          <a:lstStyle/>
          <a:p>
            <a:r>
              <a:rPr lang="zh-CN" altLang="en-US" sz="1400" dirty="0">
                <a:solidFill>
                  <a:srgbClr val="505050"/>
                </a:solidFill>
                <a:latin typeface="微软雅黑" panose="020B0503020204020204" pitchFamily="34" charset="-122"/>
                <a:ea typeface="微软雅黑" panose="020B0503020204020204" pitchFamily="34" charset="-122"/>
              </a:rPr>
              <a:t>区间权值</a:t>
            </a:r>
          </a:p>
        </p:txBody>
      </p:sp>
      <p:cxnSp>
        <p:nvCxnSpPr>
          <p:cNvPr id="110" name="直接箭头连接符 109"/>
          <p:cNvCxnSpPr>
            <a:stCxn id="80" idx="1"/>
            <a:endCxn id="113" idx="3"/>
          </p:cNvCxnSpPr>
          <p:nvPr/>
        </p:nvCxnSpPr>
        <p:spPr>
          <a:xfrm flipH="1" flipV="1">
            <a:off x="2209889" y="2356513"/>
            <a:ext cx="925731" cy="152015"/>
          </a:xfrm>
          <a:prstGeom prst="straightConnector1">
            <a:avLst/>
          </a:prstGeom>
          <a:ln>
            <a:solidFill>
              <a:srgbClr val="FF6D6D"/>
            </a:solidFill>
            <a:tailEnd type="triangle"/>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777034" y="2202624"/>
            <a:ext cx="1432855" cy="307777"/>
          </a:xfrm>
          <a:prstGeom prst="rect">
            <a:avLst/>
          </a:prstGeom>
          <a:noFill/>
        </p:spPr>
        <p:txBody>
          <a:bodyPr wrap="square" rtlCol="0">
            <a:spAutoFit/>
          </a:bodyPr>
          <a:lstStyle/>
          <a:p>
            <a:r>
              <a:rPr lang="zh-CN" altLang="en-US" sz="1400" dirty="0" smtClean="0">
                <a:solidFill>
                  <a:srgbClr val="505050"/>
                </a:solidFill>
                <a:latin typeface="微软雅黑" panose="020B0503020204020204" pitchFamily="34" charset="-122"/>
                <a:ea typeface="微软雅黑" panose="020B0503020204020204" pitchFamily="34" charset="-122"/>
              </a:rPr>
              <a:t>区间矩形面积</a:t>
            </a:r>
            <a:r>
              <a:rPr lang="zh-CN" altLang="en-US" sz="1400" dirty="0">
                <a:solidFill>
                  <a:srgbClr val="505050"/>
                </a:solidFill>
                <a:latin typeface="微软雅黑" panose="020B0503020204020204" pitchFamily="34" charset="-122"/>
                <a:ea typeface="微软雅黑" panose="020B0503020204020204" pitchFamily="34" charset="-122"/>
              </a:rPr>
              <a:t>并</a:t>
            </a:r>
          </a:p>
        </p:txBody>
      </p:sp>
      <p:pic>
        <p:nvPicPr>
          <p:cNvPr id="120" name="图片 119"/>
          <p:cNvPicPr>
            <a:picLocks noChangeAspect="1"/>
          </p:cNvPicPr>
          <p:nvPr/>
        </p:nvPicPr>
        <p:blipFill>
          <a:blip r:embed="rId2">
            <a:clrChange>
              <a:clrFrom>
                <a:srgbClr val="FFFFFF"/>
              </a:clrFrom>
              <a:clrTo>
                <a:srgbClr val="FFFFFF">
                  <a:alpha val="0"/>
                </a:srgbClr>
              </a:clrTo>
            </a:clrChange>
          </a:blip>
          <a:stretch>
            <a:fillRect/>
          </a:stretch>
        </p:blipFill>
        <p:spPr>
          <a:xfrm>
            <a:off x="7521161" y="3501964"/>
            <a:ext cx="4468278" cy="2290240"/>
          </a:xfrm>
          <a:prstGeom prst="rect">
            <a:avLst/>
          </a:prstGeom>
        </p:spPr>
      </p:pic>
      <p:cxnSp>
        <p:nvCxnSpPr>
          <p:cNvPr id="121" name="直接箭头连接符 120"/>
          <p:cNvCxnSpPr/>
          <p:nvPr/>
        </p:nvCxnSpPr>
        <p:spPr>
          <a:xfrm flipV="1">
            <a:off x="2779858" y="2975368"/>
            <a:ext cx="2944952" cy="594207"/>
          </a:xfrm>
          <a:prstGeom prst="straightConnector1">
            <a:avLst/>
          </a:prstGeom>
          <a:ln>
            <a:solidFill>
              <a:srgbClr val="FF6D6D"/>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V="1">
            <a:off x="5840227" y="2974731"/>
            <a:ext cx="10253" cy="594844"/>
          </a:xfrm>
          <a:prstGeom prst="straightConnector1">
            <a:avLst/>
          </a:prstGeom>
          <a:ln>
            <a:solidFill>
              <a:srgbClr val="FF6D6D"/>
            </a:solidFill>
            <a:tailEnd type="triangle"/>
          </a:ln>
        </p:spPr>
        <p:style>
          <a:lnRef idx="1">
            <a:schemeClr val="accent1"/>
          </a:lnRef>
          <a:fillRef idx="0">
            <a:schemeClr val="accent1"/>
          </a:fillRef>
          <a:effectRef idx="0">
            <a:schemeClr val="accent1"/>
          </a:effectRef>
          <a:fontRef idx="minor">
            <a:schemeClr val="tx1"/>
          </a:fontRef>
        </p:style>
      </p:cxnSp>
      <p:sp>
        <p:nvSpPr>
          <p:cNvPr id="132" name="文本框 131"/>
          <p:cNvSpPr txBox="1"/>
          <p:nvPr/>
        </p:nvSpPr>
        <p:spPr>
          <a:xfrm>
            <a:off x="5301264" y="2638342"/>
            <a:ext cx="2089440" cy="307777"/>
          </a:xfrm>
          <a:prstGeom prst="rect">
            <a:avLst/>
          </a:prstGeom>
          <a:noFill/>
        </p:spPr>
        <p:txBody>
          <a:bodyPr wrap="square" rtlCol="0">
            <a:spAutoFit/>
          </a:bodyPr>
          <a:lstStyle/>
          <a:p>
            <a:r>
              <a:rPr lang="zh-CN" altLang="en-US" sz="1400" dirty="0" smtClean="0">
                <a:solidFill>
                  <a:srgbClr val="505050"/>
                </a:solidFill>
                <a:latin typeface="微软雅黑" panose="020B0503020204020204" pitchFamily="34" charset="-122"/>
                <a:ea typeface="微软雅黑" panose="020B0503020204020204" pitchFamily="34" charset="-122"/>
              </a:rPr>
              <a:t>这样区间不就重叠了吗？</a:t>
            </a:r>
            <a:endParaRPr lang="zh-CN" altLang="en-US" sz="1400" dirty="0">
              <a:solidFill>
                <a:srgbClr val="505050"/>
              </a:solidFill>
              <a:latin typeface="微软雅黑" panose="020B0503020204020204" pitchFamily="34" charset="-122"/>
              <a:ea typeface="微软雅黑" panose="020B0503020204020204" pitchFamily="34" charset="-122"/>
            </a:endParaRPr>
          </a:p>
        </p:txBody>
      </p:sp>
      <p:sp>
        <p:nvSpPr>
          <p:cNvPr id="137" name="文本框 136"/>
          <p:cNvSpPr txBox="1"/>
          <p:nvPr/>
        </p:nvSpPr>
        <p:spPr>
          <a:xfrm>
            <a:off x="7694879" y="3095232"/>
            <a:ext cx="30307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505050"/>
                </a:solidFill>
                <a:latin typeface="微软雅黑" panose="020B0503020204020204" pitchFamily="34" charset="-122"/>
                <a:ea typeface="微软雅黑" panose="020B0503020204020204" pitchFamily="34" charset="-122"/>
              </a:rPr>
              <a:t>有意义的是线段上的权值</a:t>
            </a:r>
          </a:p>
        </p:txBody>
      </p:sp>
      <p:sp>
        <p:nvSpPr>
          <p:cNvPr id="138" name="文本框 137"/>
          <p:cNvSpPr txBox="1"/>
          <p:nvPr/>
        </p:nvSpPr>
        <p:spPr>
          <a:xfrm>
            <a:off x="7694879" y="2735475"/>
            <a:ext cx="30307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505050"/>
                </a:solidFill>
                <a:latin typeface="微软雅黑" panose="020B0503020204020204" pitchFamily="34" charset="-122"/>
                <a:ea typeface="微软雅黑" panose="020B0503020204020204" pitchFamily="34" charset="-122"/>
              </a:rPr>
              <a:t>单点的权值并没有意义</a:t>
            </a:r>
            <a:endParaRPr lang="en-US" altLang="zh-CN" dirty="0">
              <a:solidFill>
                <a:srgbClr val="505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30197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fade">
                                      <p:cBhvr>
                                        <p:cTn id="22" dur="500"/>
                                        <p:tgtEl>
                                          <p:spTgt spid="10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0"/>
                                        </p:tgtEl>
                                        <p:attrNameLst>
                                          <p:attrName>style.visibility</p:attrName>
                                        </p:attrNameLst>
                                      </p:cBhvr>
                                      <p:to>
                                        <p:strVal val="visible"/>
                                      </p:to>
                                    </p:set>
                                    <p:animEffect transition="in" filter="fade">
                                      <p:cBhvr>
                                        <p:cTn id="30" dur="500"/>
                                        <p:tgtEl>
                                          <p:spTgt spid="1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3"/>
                                        </p:tgtEl>
                                        <p:attrNameLst>
                                          <p:attrName>style.visibility</p:attrName>
                                        </p:attrNameLst>
                                      </p:cBhvr>
                                      <p:to>
                                        <p:strVal val="visible"/>
                                      </p:to>
                                    </p:set>
                                    <p:animEffect transition="in" filter="fade">
                                      <p:cBhvr>
                                        <p:cTn id="33" dur="500"/>
                                        <p:tgtEl>
                                          <p:spTgt spid="1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1"/>
                                        </p:tgtEl>
                                        <p:attrNameLst>
                                          <p:attrName>style.visibility</p:attrName>
                                        </p:attrNameLst>
                                      </p:cBhvr>
                                      <p:to>
                                        <p:strVal val="visible"/>
                                      </p:to>
                                    </p:set>
                                    <p:animEffect transition="in" filter="fade">
                                      <p:cBhvr>
                                        <p:cTn id="38" dur="500"/>
                                        <p:tgtEl>
                                          <p:spTgt spid="121"/>
                                        </p:tgtEl>
                                      </p:cBhvr>
                                    </p:animEffect>
                                  </p:childTnLst>
                                </p:cTn>
                              </p:par>
                              <p:par>
                                <p:cTn id="39" presetID="10" presetClass="entr" presetSubtype="0" fill="hold" nodeType="with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fade">
                                      <p:cBhvr>
                                        <p:cTn id="41" dur="500"/>
                                        <p:tgtEl>
                                          <p:spTgt spid="1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2"/>
                                        </p:tgtEl>
                                        <p:attrNameLst>
                                          <p:attrName>style.visibility</p:attrName>
                                        </p:attrNameLst>
                                      </p:cBhvr>
                                      <p:to>
                                        <p:strVal val="visible"/>
                                      </p:to>
                                    </p:set>
                                    <p:animEffect transition="in" filter="fade">
                                      <p:cBhvr>
                                        <p:cTn id="44" dur="500"/>
                                        <p:tgtEl>
                                          <p:spTgt spid="13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fade">
                                      <p:cBhvr>
                                        <p:cTn id="49" dur="500"/>
                                        <p:tgtEl>
                                          <p:spTgt spid="92"/>
                                        </p:tgtEl>
                                      </p:cBhvr>
                                    </p:animEffect>
                                  </p:childTnLst>
                                </p:cTn>
                              </p:par>
                              <p:par>
                                <p:cTn id="50" presetID="10" presetClass="entr" presetSubtype="0" fill="hold" nodeType="withEffect">
                                  <p:stCondLst>
                                    <p:cond delay="0"/>
                                  </p:stCondLst>
                                  <p:childTnLst>
                                    <p:set>
                                      <p:cBhvr>
                                        <p:cTn id="51" dur="1" fill="hold">
                                          <p:stCondLst>
                                            <p:cond delay="0"/>
                                          </p:stCondLst>
                                        </p:cTn>
                                        <p:tgtEl>
                                          <p:spTgt spid="120"/>
                                        </p:tgtEl>
                                        <p:attrNameLst>
                                          <p:attrName>style.visibility</p:attrName>
                                        </p:attrNameLst>
                                      </p:cBhvr>
                                      <p:to>
                                        <p:strVal val="visible"/>
                                      </p:to>
                                    </p:set>
                                    <p:animEffect transition="in" filter="fade">
                                      <p:cBhvr>
                                        <p:cTn id="52" dur="500"/>
                                        <p:tgtEl>
                                          <p:spTgt spid="1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8"/>
                                        </p:tgtEl>
                                        <p:attrNameLst>
                                          <p:attrName>style.visibility</p:attrName>
                                        </p:attrNameLst>
                                      </p:cBhvr>
                                      <p:to>
                                        <p:strVal val="visible"/>
                                      </p:to>
                                    </p:set>
                                    <p:animEffect transition="in" filter="fade">
                                      <p:cBhvr>
                                        <p:cTn id="57" dur="500"/>
                                        <p:tgtEl>
                                          <p:spTgt spid="1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7"/>
                                        </p:tgtEl>
                                        <p:attrNameLst>
                                          <p:attrName>style.visibility</p:attrName>
                                        </p:attrNameLst>
                                      </p:cBhvr>
                                      <p:to>
                                        <p:strVal val="visible"/>
                                      </p:to>
                                    </p:set>
                                    <p:animEffect transition="in" filter="fade">
                                      <p:cBhvr>
                                        <p:cTn id="62"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2" grpId="0"/>
      <p:bldP spid="109" grpId="0"/>
      <p:bldP spid="113" grpId="0"/>
      <p:bldP spid="132" grpId="0"/>
      <p:bldP spid="137" grpId="0"/>
      <p:bldP spid="13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4055919"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a:solidFill>
                  <a:srgbClr val="4B4B4B"/>
                </a:solidFill>
                <a:latin typeface="微软雅黑" panose="020B0503020204020204" pitchFamily="34" charset="-122"/>
                <a:ea typeface="微软雅黑" panose="020B0503020204020204" pitchFamily="34" charset="-122"/>
              </a:rPr>
              <a:t>线段</a:t>
            </a:r>
            <a:r>
              <a:rPr lang="zh-CN" altLang="en-US" sz="3200" dirty="0" smtClean="0">
                <a:solidFill>
                  <a:srgbClr val="4B4B4B"/>
                </a:solidFill>
                <a:latin typeface="微软雅黑" panose="020B0503020204020204" pitchFamily="34" charset="-122"/>
                <a:ea typeface="微软雅黑" panose="020B0503020204020204" pitchFamily="34" charset="-122"/>
              </a:rPr>
              <a:t>树更新</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7034" y="1223320"/>
            <a:ext cx="868824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rgbClr val="646464"/>
                </a:solidFill>
                <a:latin typeface="微软雅黑" panose="020B0503020204020204" pitchFamily="34" charset="-122"/>
                <a:ea typeface="微软雅黑" panose="020B0503020204020204" pitchFamily="34" charset="-122"/>
              </a:rPr>
              <a:t>区间记录线段的权值（即高度）</a:t>
            </a:r>
            <a:endParaRPr lang="en-US" altLang="zh-CN" dirty="0" smtClean="0">
              <a:solidFill>
                <a:srgbClr val="64646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2">
            <a:clrChange>
              <a:clrFrom>
                <a:srgbClr val="ECECEC"/>
              </a:clrFrom>
              <a:clrTo>
                <a:srgbClr val="ECECEC">
                  <a:alpha val="0"/>
                </a:srgbClr>
              </a:clrTo>
            </a:clrChange>
          </a:blip>
          <a:srcRect r="2372"/>
          <a:stretch/>
        </p:blipFill>
        <p:spPr>
          <a:xfrm>
            <a:off x="777034" y="2418626"/>
            <a:ext cx="7112932" cy="3666667"/>
          </a:xfrm>
          <a:prstGeom prst="rect">
            <a:avLst/>
          </a:prstGeom>
        </p:spPr>
      </p:pic>
      <p:sp>
        <p:nvSpPr>
          <p:cNvPr id="3" name="矩形 2"/>
          <p:cNvSpPr/>
          <p:nvPr/>
        </p:nvSpPr>
        <p:spPr>
          <a:xfrm>
            <a:off x="777034" y="1869651"/>
            <a:ext cx="6203942" cy="369332"/>
          </a:xfrm>
          <a:prstGeom prst="rect">
            <a:avLst/>
          </a:prstGeom>
        </p:spPr>
        <p:txBody>
          <a:bodyPr wrap="none">
            <a:spAutoFit/>
          </a:bodyPr>
          <a:lstStyle/>
          <a:p>
            <a:pPr marL="285750" indent="-285750">
              <a:buFont typeface="Arial" panose="020B0604020202020204" pitchFamily="34" charset="0"/>
              <a:buChar char="•"/>
            </a:pPr>
            <a:r>
              <a:rPr lang="en-US" altLang="zh-CN" dirty="0">
                <a:solidFill>
                  <a:srgbClr val="646464"/>
                </a:solidFill>
                <a:latin typeface="微软雅黑" panose="020B0503020204020204" pitchFamily="34" charset="-122"/>
                <a:ea typeface="微软雅黑" panose="020B0503020204020204" pitchFamily="34" charset="-122"/>
              </a:rPr>
              <a:t>Maintain</a:t>
            </a:r>
            <a:r>
              <a:rPr lang="zh-CN" altLang="en-US" dirty="0">
                <a:solidFill>
                  <a:srgbClr val="646464"/>
                </a:solidFill>
                <a:latin typeface="微软雅黑" panose="020B0503020204020204" pitchFamily="34" charset="-122"/>
                <a:ea typeface="微软雅黑" panose="020B0503020204020204" pitchFamily="34" charset="-122"/>
              </a:rPr>
              <a:t>函数维护区间的矩形面积并（类似于</a:t>
            </a:r>
            <a:r>
              <a:rPr lang="en-US" altLang="zh-CN" dirty="0">
                <a:solidFill>
                  <a:srgbClr val="646464"/>
                </a:solidFill>
                <a:latin typeface="微软雅黑" panose="020B0503020204020204" pitchFamily="34" charset="-122"/>
                <a:ea typeface="微软雅黑" panose="020B0503020204020204" pitchFamily="34" charset="-122"/>
              </a:rPr>
              <a:t>pushup</a:t>
            </a:r>
            <a:r>
              <a:rPr lang="zh-CN" altLang="en-US" dirty="0">
                <a:solidFill>
                  <a:srgbClr val="646464"/>
                </a:solidFill>
                <a:latin typeface="微软雅黑" panose="020B0503020204020204" pitchFamily="34" charset="-122"/>
                <a:ea typeface="微软雅黑" panose="020B0503020204020204" pitchFamily="34" charset="-122"/>
              </a:rPr>
              <a:t>）</a:t>
            </a:r>
          </a:p>
        </p:txBody>
      </p:sp>
      <p:sp>
        <p:nvSpPr>
          <p:cNvPr id="4" name="矩形 3"/>
          <p:cNvSpPr/>
          <p:nvPr/>
        </p:nvSpPr>
        <p:spPr>
          <a:xfrm>
            <a:off x="768355" y="1546486"/>
            <a:ext cx="7121611" cy="369332"/>
          </a:xfrm>
          <a:prstGeom prst="rect">
            <a:avLst/>
          </a:prstGeom>
        </p:spPr>
        <p:txBody>
          <a:bodyPr wrap="square">
            <a:spAutoFit/>
          </a:bodyPr>
          <a:lstStyle/>
          <a:p>
            <a:pPr marL="285750" indent="-285750">
              <a:buFont typeface="Arial" panose="020B0604020202020204" pitchFamily="34" charset="0"/>
              <a:buChar char="•"/>
            </a:pPr>
            <a:r>
              <a:rPr lang="en-US" altLang="zh-CN" dirty="0" err="1">
                <a:solidFill>
                  <a:srgbClr val="646464"/>
                </a:solidFill>
                <a:latin typeface="微软雅黑" panose="020B0503020204020204" pitchFamily="34" charset="-122"/>
                <a:ea typeface="微软雅黑" panose="020B0503020204020204" pitchFamily="34" charset="-122"/>
              </a:rPr>
              <a:t>Setv</a:t>
            </a:r>
            <a:r>
              <a:rPr lang="en-US" altLang="zh-CN" dirty="0">
                <a:solidFill>
                  <a:srgbClr val="646464"/>
                </a:solidFill>
                <a:latin typeface="微软雅黑" panose="020B0503020204020204" pitchFamily="34" charset="-122"/>
                <a:ea typeface="微软雅黑" panose="020B0503020204020204" pitchFamily="34" charset="-122"/>
              </a:rPr>
              <a:t>[o]</a:t>
            </a:r>
            <a:r>
              <a:rPr lang="zh-CN" altLang="en-US" dirty="0">
                <a:solidFill>
                  <a:srgbClr val="646464"/>
                </a:solidFill>
                <a:latin typeface="微软雅黑" panose="020B0503020204020204" pitchFamily="34" charset="-122"/>
                <a:ea typeface="微软雅黑" panose="020B0503020204020204" pitchFamily="34" charset="-122"/>
              </a:rPr>
              <a:t>做懒惰标记，表示将区间所有线段的权值都修改为</a:t>
            </a:r>
            <a:r>
              <a:rPr lang="en-US" altLang="zh-CN" dirty="0" err="1">
                <a:solidFill>
                  <a:srgbClr val="646464"/>
                </a:solidFill>
                <a:latin typeface="微软雅黑" panose="020B0503020204020204" pitchFamily="34" charset="-122"/>
                <a:ea typeface="微软雅黑" panose="020B0503020204020204" pitchFamily="34" charset="-122"/>
              </a:rPr>
              <a:t>setv</a:t>
            </a:r>
            <a:r>
              <a:rPr lang="zh-CN" altLang="en-US" dirty="0">
                <a:solidFill>
                  <a:srgbClr val="646464"/>
                </a:solidFill>
                <a:latin typeface="微软雅黑" panose="020B0503020204020204" pitchFamily="34" charset="-122"/>
                <a:ea typeface="微软雅黑" panose="020B0503020204020204" pitchFamily="34" charset="-122"/>
              </a:rPr>
              <a:t>值</a:t>
            </a:r>
            <a:endParaRPr lang="en-US" altLang="zh-CN"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84294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3"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4055919"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a:solidFill>
                  <a:srgbClr val="4B4B4B"/>
                </a:solidFill>
                <a:latin typeface="微软雅黑" panose="020B0503020204020204" pitchFamily="34" charset="-122"/>
                <a:ea typeface="微软雅黑" panose="020B0503020204020204" pitchFamily="34" charset="-122"/>
              </a:rPr>
              <a:t>线段</a:t>
            </a:r>
            <a:r>
              <a:rPr lang="zh-CN" altLang="en-US" sz="3200" dirty="0" smtClean="0">
                <a:solidFill>
                  <a:srgbClr val="4B4B4B"/>
                </a:solidFill>
                <a:latin typeface="微软雅黑" panose="020B0503020204020204" pitchFamily="34" charset="-122"/>
                <a:ea typeface="微软雅黑" panose="020B0503020204020204" pitchFamily="34" charset="-122"/>
              </a:rPr>
              <a:t>树更新</a:t>
            </a:r>
            <a:endParaRPr lang="id-ID" sz="3200" dirty="0">
              <a:solidFill>
                <a:srgbClr val="4B4B4B"/>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308748760"/>
              </p:ext>
            </p:extLst>
          </p:nvPr>
        </p:nvGraphicFramePr>
        <p:xfrm>
          <a:off x="768952" y="1552469"/>
          <a:ext cx="8128001" cy="741680"/>
        </p:xfrm>
        <a:graphic>
          <a:graphicData uri="http://schemas.openxmlformats.org/drawingml/2006/table">
            <a:tbl>
              <a:tblPr firstRow="1" bandRow="1">
                <a:tableStyleId>{8799B23B-EC83-4686-B30A-512413B5E67A}</a:tableStyleId>
              </a:tblPr>
              <a:tblGrid>
                <a:gridCol w="1161143">
                  <a:extLst>
                    <a:ext uri="{9D8B030D-6E8A-4147-A177-3AD203B41FA5}">
                      <a16:colId xmlns:a16="http://schemas.microsoft.com/office/drawing/2014/main" val="3974686027"/>
                    </a:ext>
                  </a:extLst>
                </a:gridCol>
                <a:gridCol w="1161143">
                  <a:extLst>
                    <a:ext uri="{9D8B030D-6E8A-4147-A177-3AD203B41FA5}">
                      <a16:colId xmlns:a16="http://schemas.microsoft.com/office/drawing/2014/main" val="3654923970"/>
                    </a:ext>
                  </a:extLst>
                </a:gridCol>
                <a:gridCol w="1161143">
                  <a:extLst>
                    <a:ext uri="{9D8B030D-6E8A-4147-A177-3AD203B41FA5}">
                      <a16:colId xmlns:a16="http://schemas.microsoft.com/office/drawing/2014/main" val="3705624410"/>
                    </a:ext>
                  </a:extLst>
                </a:gridCol>
                <a:gridCol w="1161143">
                  <a:extLst>
                    <a:ext uri="{9D8B030D-6E8A-4147-A177-3AD203B41FA5}">
                      <a16:colId xmlns:a16="http://schemas.microsoft.com/office/drawing/2014/main" val="4255898724"/>
                    </a:ext>
                  </a:extLst>
                </a:gridCol>
                <a:gridCol w="1161143">
                  <a:extLst>
                    <a:ext uri="{9D8B030D-6E8A-4147-A177-3AD203B41FA5}">
                      <a16:colId xmlns:a16="http://schemas.microsoft.com/office/drawing/2014/main" val="3190328999"/>
                    </a:ext>
                  </a:extLst>
                </a:gridCol>
                <a:gridCol w="1161143">
                  <a:extLst>
                    <a:ext uri="{9D8B030D-6E8A-4147-A177-3AD203B41FA5}">
                      <a16:colId xmlns:a16="http://schemas.microsoft.com/office/drawing/2014/main" val="3160099959"/>
                    </a:ext>
                  </a:extLst>
                </a:gridCol>
                <a:gridCol w="1161143">
                  <a:extLst>
                    <a:ext uri="{9D8B030D-6E8A-4147-A177-3AD203B41FA5}">
                      <a16:colId xmlns:a16="http://schemas.microsoft.com/office/drawing/2014/main" val="1638417419"/>
                    </a:ext>
                  </a:extLst>
                </a:gridCol>
              </a:tblGrid>
              <a:tr h="370840">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extLst>
                  <a:ext uri="{0D108BD9-81ED-4DB2-BD59-A6C34878D82A}">
                    <a16:rowId xmlns:a16="http://schemas.microsoft.com/office/drawing/2014/main" val="2678458943"/>
                  </a:ext>
                </a:extLst>
              </a:tr>
              <a:tr h="370840">
                <a:tc>
                  <a:txBody>
                    <a:bodyPr/>
                    <a:lstStyle/>
                    <a:p>
                      <a:pPr algn="ctr"/>
                      <a:r>
                        <a:rPr lang="en-US" altLang="zh-CN" dirty="0" smtClean="0"/>
                        <a:t>2</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10</a:t>
                      </a:r>
                      <a:endParaRPr lang="zh-CN" altLang="en-US" dirty="0"/>
                    </a:p>
                  </a:txBody>
                  <a:tcPr/>
                </a:tc>
                <a:extLst>
                  <a:ext uri="{0D108BD9-81ED-4DB2-BD59-A6C34878D82A}">
                    <a16:rowId xmlns:a16="http://schemas.microsoft.com/office/drawing/2014/main" val="1010228817"/>
                  </a:ext>
                </a:extLst>
              </a:tr>
            </a:tbl>
          </a:graphicData>
        </a:graphic>
      </p:graphicFrame>
      <p:sp>
        <p:nvSpPr>
          <p:cNvPr id="52" name="Rectangle 4"/>
          <p:cNvSpPr/>
          <p:nvPr/>
        </p:nvSpPr>
        <p:spPr>
          <a:xfrm>
            <a:off x="777034" y="1035595"/>
            <a:ext cx="2100255" cy="307777"/>
          </a:xfrm>
          <a:prstGeom prst="rect">
            <a:avLst/>
          </a:prstGeom>
        </p:spPr>
        <p:txBody>
          <a:bodyPr wrap="none">
            <a:spAutoFit/>
          </a:bodyPr>
          <a:lstStyle/>
          <a:p>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rPr>
              <a:t>加入矩形</a:t>
            </a:r>
            <a:r>
              <a:rPr lang="en-US" altLang="zh-CN" sz="1400" dirty="0" smtClean="0">
                <a:solidFill>
                  <a:schemeClr val="bg1">
                    <a:lumMod val="65000"/>
                  </a:schemeClr>
                </a:solidFill>
                <a:latin typeface="微软雅黑" panose="020B0503020204020204" pitchFamily="34" charset="-122"/>
                <a:ea typeface="微软雅黑" panose="020B0503020204020204" pitchFamily="34" charset="-122"/>
              </a:rPr>
              <a:t>[2,5]</a:t>
            </a:r>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rPr>
              <a:t>，高度为</a:t>
            </a:r>
            <a:r>
              <a:rPr lang="en-US" altLang="zh-CN" sz="1400" dirty="0" smtClean="0">
                <a:solidFill>
                  <a:schemeClr val="bg1">
                    <a:lumMod val="65000"/>
                  </a:schemeClr>
                </a:solidFill>
                <a:latin typeface="微软雅黑" panose="020B0503020204020204" pitchFamily="34" charset="-122"/>
                <a:ea typeface="微软雅黑" panose="020B0503020204020204" pitchFamily="34" charset="-122"/>
              </a:rPr>
              <a:t>1</a:t>
            </a:r>
            <a:endParaRPr lang="id-ID" sz="1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563984" y="2440722"/>
            <a:ext cx="663964" cy="369332"/>
          </a:xfrm>
          <a:prstGeom prst="rect">
            <a:avLst/>
          </a:prstGeom>
        </p:spPr>
        <p:txBody>
          <a:bodyPr wrap="none">
            <a:spAutoFit/>
          </a:bodyPr>
          <a:lstStyle/>
          <a:p>
            <a:r>
              <a:rPr lang="en-US" altLang="zh-CN" dirty="0">
                <a:solidFill>
                  <a:srgbClr val="FF0000"/>
                </a:solidFill>
                <a:latin typeface="微软雅黑" panose="020B0503020204020204" pitchFamily="34" charset="-122"/>
                <a:ea typeface="微软雅黑" panose="020B0503020204020204" pitchFamily="34" charset="-122"/>
              </a:rPr>
              <a:t>[2,5]</a:t>
            </a:r>
            <a:endParaRPr lang="zh-CN" altLang="en-US" dirty="0">
              <a:solidFill>
                <a:srgbClr val="FF0000"/>
              </a:solidFill>
            </a:endParaRPr>
          </a:p>
        </p:txBody>
      </p:sp>
      <p:sp>
        <p:nvSpPr>
          <p:cNvPr id="60" name="文本框 59"/>
          <p:cNvSpPr txBox="1"/>
          <p:nvPr/>
        </p:nvSpPr>
        <p:spPr>
          <a:xfrm>
            <a:off x="7025681" y="2810054"/>
            <a:ext cx="3030786" cy="369332"/>
          </a:xfrm>
          <a:prstGeom prst="rect">
            <a:avLst/>
          </a:prstGeom>
          <a:noFill/>
        </p:spPr>
        <p:txBody>
          <a:bodyPr wrap="square" rtlCol="0">
            <a:spAutoFit/>
          </a:bodyPr>
          <a:lstStyle/>
          <a:p>
            <a:r>
              <a:rPr lang="zh-CN" altLang="en-US" dirty="0" smtClean="0">
                <a:solidFill>
                  <a:srgbClr val="505050"/>
                </a:solidFill>
                <a:latin typeface="微软雅黑" panose="020B0503020204020204" pitchFamily="34" charset="-122"/>
                <a:ea typeface="微软雅黑" panose="020B0503020204020204" pitchFamily="34" charset="-122"/>
              </a:rPr>
              <a:t>与</a:t>
            </a:r>
            <a:r>
              <a:rPr lang="en-US" altLang="zh-CN" dirty="0" smtClean="0">
                <a:solidFill>
                  <a:srgbClr val="505050"/>
                </a:solidFill>
                <a:latin typeface="微软雅黑" panose="020B0503020204020204" pitchFamily="34" charset="-122"/>
                <a:ea typeface="微软雅黑" panose="020B0503020204020204" pitchFamily="34" charset="-122"/>
              </a:rPr>
              <a:t>temp[M}</a:t>
            </a:r>
            <a:r>
              <a:rPr lang="zh-CN" altLang="en-US" dirty="0" smtClean="0">
                <a:solidFill>
                  <a:srgbClr val="505050"/>
                </a:solidFill>
                <a:latin typeface="微软雅黑" panose="020B0503020204020204" pitchFamily="34" charset="-122"/>
                <a:ea typeface="微软雅黑" panose="020B0503020204020204" pitchFamily="34" charset="-122"/>
              </a:rPr>
              <a:t>比较：</a:t>
            </a:r>
            <a:endParaRPr lang="en-US" altLang="zh-CN" dirty="0" smtClean="0">
              <a:solidFill>
                <a:srgbClr val="505050"/>
              </a:solidFill>
              <a:latin typeface="微软雅黑" panose="020B0503020204020204" pitchFamily="34" charset="-122"/>
              <a:ea typeface="微软雅黑" panose="020B0503020204020204" pitchFamily="34" charset="-122"/>
            </a:endParaRPr>
          </a:p>
        </p:txBody>
      </p:sp>
      <p:cxnSp>
        <p:nvCxnSpPr>
          <p:cNvPr id="62" name="直接箭头连接符 61"/>
          <p:cNvCxnSpPr/>
          <p:nvPr/>
        </p:nvCxnSpPr>
        <p:spPr>
          <a:xfrm flipV="1">
            <a:off x="6718264" y="939114"/>
            <a:ext cx="1115920" cy="4942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7834184" y="708717"/>
            <a:ext cx="1311722" cy="369332"/>
          </a:xfrm>
          <a:prstGeom prst="rect">
            <a:avLst/>
          </a:prstGeom>
          <a:noFill/>
        </p:spPr>
        <p:txBody>
          <a:bodyPr wrap="square" rtlCol="0">
            <a:spAutoFit/>
          </a:bodyPr>
          <a:lstStyle/>
          <a:p>
            <a:r>
              <a:rPr lang="en-US" altLang="zh-CN" dirty="0">
                <a:solidFill>
                  <a:srgbClr val="505050"/>
                </a:solidFill>
                <a:latin typeface="微软雅黑" panose="020B0503020204020204" pitchFamily="34" charset="-122"/>
                <a:ea typeface="微软雅黑" panose="020B0503020204020204" pitchFamily="34" charset="-122"/>
              </a:rPr>
              <a:t>t</a:t>
            </a:r>
            <a:r>
              <a:rPr lang="en-US" altLang="zh-CN" dirty="0" smtClean="0">
                <a:solidFill>
                  <a:srgbClr val="505050"/>
                </a:solidFill>
                <a:latin typeface="微软雅黑" panose="020B0503020204020204" pitchFamily="34" charset="-122"/>
                <a:ea typeface="微软雅黑" panose="020B0503020204020204" pitchFamily="34" charset="-122"/>
              </a:rPr>
              <a:t>emp</a:t>
            </a:r>
            <a:r>
              <a:rPr lang="zh-CN" altLang="en-US" dirty="0" smtClean="0">
                <a:solidFill>
                  <a:srgbClr val="505050"/>
                </a:solidFill>
                <a:latin typeface="微软雅黑" panose="020B0503020204020204" pitchFamily="34" charset="-122"/>
                <a:ea typeface="微软雅黑" panose="020B0503020204020204" pitchFamily="34" charset="-122"/>
              </a:rPr>
              <a:t>数组</a:t>
            </a:r>
            <a:endParaRPr lang="en-US" altLang="zh-CN" dirty="0" smtClean="0">
              <a:solidFill>
                <a:srgbClr val="50505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7025681" y="3186119"/>
            <a:ext cx="30307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rgbClr val="505050"/>
                </a:solidFill>
                <a:latin typeface="微软雅黑" panose="020B0503020204020204" pitchFamily="34" charset="-122"/>
                <a:ea typeface="微软雅黑" panose="020B0503020204020204" pitchFamily="34" charset="-122"/>
              </a:rPr>
              <a:t>左端点更小则递归左子树</a:t>
            </a:r>
            <a:endParaRPr lang="en-US" altLang="zh-CN" dirty="0" smtClean="0">
              <a:solidFill>
                <a:srgbClr val="50505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7025681" y="3562184"/>
            <a:ext cx="30307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505050"/>
                </a:solidFill>
                <a:latin typeface="微软雅黑" panose="020B0503020204020204" pitchFamily="34" charset="-122"/>
                <a:ea typeface="微软雅黑" panose="020B0503020204020204" pitchFamily="34" charset="-122"/>
              </a:rPr>
              <a:t>右</a:t>
            </a:r>
            <a:r>
              <a:rPr lang="zh-CN" altLang="en-US" dirty="0" smtClean="0">
                <a:solidFill>
                  <a:srgbClr val="505050"/>
                </a:solidFill>
                <a:latin typeface="微软雅黑" panose="020B0503020204020204" pitchFamily="34" charset="-122"/>
                <a:ea typeface="微软雅黑" panose="020B0503020204020204" pitchFamily="34" charset="-122"/>
              </a:rPr>
              <a:t>端点更大则递归</a:t>
            </a:r>
            <a:r>
              <a:rPr lang="zh-CN" altLang="en-US" dirty="0">
                <a:solidFill>
                  <a:srgbClr val="505050"/>
                </a:solidFill>
                <a:latin typeface="微软雅黑" panose="020B0503020204020204" pitchFamily="34" charset="-122"/>
                <a:ea typeface="微软雅黑" panose="020B0503020204020204" pitchFamily="34" charset="-122"/>
              </a:rPr>
              <a:t>右</a:t>
            </a:r>
            <a:r>
              <a:rPr lang="zh-CN" altLang="en-US" dirty="0" smtClean="0">
                <a:solidFill>
                  <a:srgbClr val="505050"/>
                </a:solidFill>
                <a:latin typeface="微软雅黑" panose="020B0503020204020204" pitchFamily="34" charset="-122"/>
                <a:ea typeface="微软雅黑" panose="020B0503020204020204" pitchFamily="34" charset="-122"/>
              </a:rPr>
              <a:t>子树</a:t>
            </a:r>
            <a:endParaRPr lang="en-US" altLang="zh-CN" dirty="0" smtClean="0">
              <a:solidFill>
                <a:srgbClr val="505050"/>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878858" y="4783869"/>
            <a:ext cx="304908" cy="369332"/>
          </a:xfrm>
          <a:prstGeom prst="rect">
            <a:avLst/>
          </a:prstGeom>
          <a:noFill/>
        </p:spPr>
        <p:txBody>
          <a:bodyPr wrap="square" rtlCol="0">
            <a:spAutoFit/>
          </a:bodyPr>
          <a:lstStyle/>
          <a:p>
            <a:r>
              <a:rPr lang="en-US" altLang="zh-CN" dirty="0" smtClean="0"/>
              <a:t>0</a:t>
            </a:r>
            <a:endParaRPr lang="zh-CN" altLang="en-US" dirty="0"/>
          </a:p>
        </p:txBody>
      </p:sp>
      <p:sp>
        <p:nvSpPr>
          <p:cNvPr id="17" name="流程图: 接点 16"/>
          <p:cNvSpPr/>
          <p:nvPr/>
        </p:nvSpPr>
        <p:spPr>
          <a:xfrm>
            <a:off x="1181800" y="4767923"/>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25" name="流程图: 接点 24"/>
          <p:cNvSpPr/>
          <p:nvPr/>
        </p:nvSpPr>
        <p:spPr>
          <a:xfrm>
            <a:off x="1896110" y="5877091"/>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48" name="文本框 47"/>
          <p:cNvSpPr txBox="1"/>
          <p:nvPr/>
        </p:nvSpPr>
        <p:spPr>
          <a:xfrm>
            <a:off x="1602224" y="5891397"/>
            <a:ext cx="304908" cy="369332"/>
          </a:xfrm>
          <a:prstGeom prst="rect">
            <a:avLst/>
          </a:prstGeom>
          <a:noFill/>
        </p:spPr>
        <p:txBody>
          <a:bodyPr wrap="square" rtlCol="0">
            <a:spAutoFit/>
          </a:bodyPr>
          <a:lstStyle/>
          <a:p>
            <a:r>
              <a:rPr lang="en-US" altLang="zh-CN" dirty="0" smtClean="0"/>
              <a:t>0</a:t>
            </a:r>
            <a:endParaRPr lang="zh-CN" altLang="en-US" dirty="0"/>
          </a:p>
        </p:txBody>
      </p:sp>
      <p:sp>
        <p:nvSpPr>
          <p:cNvPr id="41" name="文本框 40"/>
          <p:cNvSpPr txBox="1"/>
          <p:nvPr/>
        </p:nvSpPr>
        <p:spPr>
          <a:xfrm>
            <a:off x="3135620" y="2558640"/>
            <a:ext cx="304908" cy="369332"/>
          </a:xfrm>
          <a:prstGeom prst="rect">
            <a:avLst/>
          </a:prstGeom>
          <a:noFill/>
        </p:spPr>
        <p:txBody>
          <a:bodyPr wrap="square" rtlCol="0">
            <a:spAutoFit/>
          </a:bodyPr>
          <a:lstStyle/>
          <a:p>
            <a:r>
              <a:rPr lang="en-US" altLang="zh-CN" dirty="0" smtClean="0"/>
              <a:t>0</a:t>
            </a:r>
            <a:endParaRPr lang="zh-CN" altLang="en-US" dirty="0"/>
          </a:p>
        </p:txBody>
      </p:sp>
      <p:sp>
        <p:nvSpPr>
          <p:cNvPr id="42" name="文本框 41"/>
          <p:cNvSpPr txBox="1"/>
          <p:nvPr/>
        </p:nvSpPr>
        <p:spPr>
          <a:xfrm>
            <a:off x="1519129" y="3722436"/>
            <a:ext cx="304908" cy="369332"/>
          </a:xfrm>
          <a:prstGeom prst="rect">
            <a:avLst/>
          </a:prstGeom>
          <a:noFill/>
        </p:spPr>
        <p:txBody>
          <a:bodyPr wrap="square" rtlCol="0">
            <a:spAutoFit/>
          </a:bodyPr>
          <a:lstStyle/>
          <a:p>
            <a:r>
              <a:rPr lang="en-US" altLang="zh-CN" dirty="0" smtClean="0"/>
              <a:t>0</a:t>
            </a:r>
            <a:endParaRPr lang="zh-CN" altLang="en-US" dirty="0"/>
          </a:p>
        </p:txBody>
      </p:sp>
      <p:grpSp>
        <p:nvGrpSpPr>
          <p:cNvPr id="134" name="组合 133"/>
          <p:cNvGrpSpPr/>
          <p:nvPr/>
        </p:nvGrpSpPr>
        <p:grpSpPr>
          <a:xfrm>
            <a:off x="1373619" y="2544334"/>
            <a:ext cx="6339361" cy="3723548"/>
            <a:chOff x="1373619" y="2544334"/>
            <a:chExt cx="6339361" cy="3723548"/>
          </a:xfrm>
        </p:grpSpPr>
        <p:sp>
          <p:nvSpPr>
            <p:cNvPr id="32" name="文本框 31"/>
            <p:cNvSpPr txBox="1"/>
            <p:nvPr/>
          </p:nvSpPr>
          <p:spPr>
            <a:xfrm>
              <a:off x="7082785" y="5869938"/>
              <a:ext cx="630195" cy="369332"/>
            </a:xfrm>
            <a:prstGeom prst="rect">
              <a:avLst/>
            </a:prstGeom>
            <a:noFill/>
          </p:spPr>
          <p:txBody>
            <a:bodyPr wrap="square" rtlCol="0">
              <a:spAutoFit/>
            </a:bodyPr>
            <a:lstStyle/>
            <a:p>
              <a:r>
                <a:rPr lang="en-US" altLang="zh-CN" dirty="0" smtClean="0"/>
                <a:t>[5,6]</a:t>
              </a:r>
              <a:endParaRPr lang="zh-CN" altLang="en-US" dirty="0"/>
            </a:p>
          </p:txBody>
        </p:sp>
        <p:sp>
          <p:nvSpPr>
            <p:cNvPr id="8" name="流程图: 接点 7"/>
            <p:cNvSpPr/>
            <p:nvPr/>
          </p:nvSpPr>
          <p:spPr>
            <a:xfrm>
              <a:off x="3484607" y="2544334"/>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0" name="文本框 9"/>
            <p:cNvSpPr txBox="1"/>
            <p:nvPr/>
          </p:nvSpPr>
          <p:spPr>
            <a:xfrm>
              <a:off x="3868245" y="2558640"/>
              <a:ext cx="630195" cy="369332"/>
            </a:xfrm>
            <a:prstGeom prst="rect">
              <a:avLst/>
            </a:prstGeom>
            <a:noFill/>
          </p:spPr>
          <p:txBody>
            <a:bodyPr wrap="square" rtlCol="0">
              <a:spAutoFit/>
            </a:bodyPr>
            <a:lstStyle/>
            <a:p>
              <a:r>
                <a:rPr lang="en-US" altLang="zh-CN" dirty="0" smtClean="0"/>
                <a:t>[0,6]</a:t>
              </a:r>
              <a:endParaRPr lang="zh-CN" altLang="en-US" dirty="0"/>
            </a:p>
          </p:txBody>
        </p:sp>
        <p:cxnSp>
          <p:nvCxnSpPr>
            <p:cNvPr id="11" name="直接连接符 10"/>
            <p:cNvCxnSpPr>
              <a:stCxn id="8" idx="4"/>
              <a:endCxn id="13" idx="0"/>
            </p:cNvCxnSpPr>
            <p:nvPr/>
          </p:nvCxnSpPr>
          <p:spPr>
            <a:xfrm flipH="1">
              <a:off x="2050268" y="2927972"/>
              <a:ext cx="1626158" cy="78015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4"/>
              <a:endCxn id="15" idx="0"/>
            </p:cNvCxnSpPr>
            <p:nvPr/>
          </p:nvCxnSpPr>
          <p:spPr>
            <a:xfrm>
              <a:off x="3676426" y="2927972"/>
              <a:ext cx="1723097" cy="79446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3" name="流程图: 接点 12"/>
            <p:cNvSpPr/>
            <p:nvPr/>
          </p:nvSpPr>
          <p:spPr>
            <a:xfrm>
              <a:off x="1858449" y="3708130"/>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4" name="文本框 13"/>
            <p:cNvSpPr txBox="1"/>
            <p:nvPr/>
          </p:nvSpPr>
          <p:spPr>
            <a:xfrm>
              <a:off x="2242087" y="3722436"/>
              <a:ext cx="630195" cy="369332"/>
            </a:xfrm>
            <a:prstGeom prst="rect">
              <a:avLst/>
            </a:prstGeom>
            <a:noFill/>
          </p:spPr>
          <p:txBody>
            <a:bodyPr wrap="square" rtlCol="0">
              <a:spAutoFit/>
            </a:bodyPr>
            <a:lstStyle/>
            <a:p>
              <a:r>
                <a:rPr lang="en-US" altLang="zh-CN" dirty="0" smtClean="0"/>
                <a:t>[0,3]</a:t>
              </a:r>
              <a:endParaRPr lang="zh-CN" altLang="en-US" dirty="0"/>
            </a:p>
          </p:txBody>
        </p:sp>
        <p:sp>
          <p:nvSpPr>
            <p:cNvPr id="15" name="流程图: 接点 14"/>
            <p:cNvSpPr/>
            <p:nvPr/>
          </p:nvSpPr>
          <p:spPr>
            <a:xfrm>
              <a:off x="5207704" y="3722436"/>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6" name="文本框 15"/>
            <p:cNvSpPr txBox="1"/>
            <p:nvPr/>
          </p:nvSpPr>
          <p:spPr>
            <a:xfrm>
              <a:off x="5591342" y="3736742"/>
              <a:ext cx="630195" cy="369332"/>
            </a:xfrm>
            <a:prstGeom prst="rect">
              <a:avLst/>
            </a:prstGeom>
            <a:noFill/>
          </p:spPr>
          <p:txBody>
            <a:bodyPr wrap="square" rtlCol="0">
              <a:spAutoFit/>
            </a:bodyPr>
            <a:lstStyle/>
            <a:p>
              <a:r>
                <a:rPr lang="en-US" altLang="zh-CN" dirty="0" smtClean="0"/>
                <a:t>[3,6]</a:t>
              </a:r>
              <a:endParaRPr lang="zh-CN" altLang="en-US" dirty="0"/>
            </a:p>
          </p:txBody>
        </p:sp>
        <p:sp>
          <p:nvSpPr>
            <p:cNvPr id="18" name="文本框 17"/>
            <p:cNvSpPr txBox="1"/>
            <p:nvPr/>
          </p:nvSpPr>
          <p:spPr>
            <a:xfrm>
              <a:off x="1565438" y="4782229"/>
              <a:ext cx="630195" cy="369332"/>
            </a:xfrm>
            <a:prstGeom prst="rect">
              <a:avLst/>
            </a:prstGeom>
            <a:noFill/>
          </p:spPr>
          <p:txBody>
            <a:bodyPr wrap="square" rtlCol="0">
              <a:spAutoFit/>
            </a:bodyPr>
            <a:lstStyle/>
            <a:p>
              <a:r>
                <a:rPr lang="en-US" altLang="zh-CN" dirty="0" smtClean="0"/>
                <a:t>[0,1]</a:t>
              </a:r>
              <a:endParaRPr lang="zh-CN" altLang="en-US" dirty="0"/>
            </a:p>
          </p:txBody>
        </p:sp>
        <p:sp>
          <p:nvSpPr>
            <p:cNvPr id="19" name="流程图: 接点 18"/>
            <p:cNvSpPr/>
            <p:nvPr/>
          </p:nvSpPr>
          <p:spPr>
            <a:xfrm>
              <a:off x="2594846" y="4738476"/>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20" name="文本框 19"/>
            <p:cNvSpPr txBox="1"/>
            <p:nvPr/>
          </p:nvSpPr>
          <p:spPr>
            <a:xfrm>
              <a:off x="2972977" y="4763190"/>
              <a:ext cx="630195" cy="369332"/>
            </a:xfrm>
            <a:prstGeom prst="rect">
              <a:avLst/>
            </a:prstGeom>
            <a:noFill/>
          </p:spPr>
          <p:txBody>
            <a:bodyPr wrap="square" rtlCol="0">
              <a:spAutoFit/>
            </a:bodyPr>
            <a:lstStyle/>
            <a:p>
              <a:r>
                <a:rPr lang="en-US" altLang="zh-CN" dirty="0" smtClean="0"/>
                <a:t>[1,3]</a:t>
              </a:r>
              <a:endParaRPr lang="zh-CN" altLang="en-US" dirty="0"/>
            </a:p>
          </p:txBody>
        </p:sp>
        <p:sp>
          <p:nvSpPr>
            <p:cNvPr id="21" name="流程图: 接点 20"/>
            <p:cNvSpPr/>
            <p:nvPr/>
          </p:nvSpPr>
          <p:spPr>
            <a:xfrm>
              <a:off x="4498440" y="4777496"/>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22" name="文本框 21"/>
            <p:cNvSpPr txBox="1"/>
            <p:nvPr/>
          </p:nvSpPr>
          <p:spPr>
            <a:xfrm>
              <a:off x="4882078" y="4791802"/>
              <a:ext cx="630195" cy="369332"/>
            </a:xfrm>
            <a:prstGeom prst="rect">
              <a:avLst/>
            </a:prstGeom>
            <a:noFill/>
          </p:spPr>
          <p:txBody>
            <a:bodyPr wrap="square" rtlCol="0">
              <a:spAutoFit/>
            </a:bodyPr>
            <a:lstStyle/>
            <a:p>
              <a:r>
                <a:rPr lang="en-US" altLang="zh-CN" dirty="0" smtClean="0"/>
                <a:t>[3,4]</a:t>
              </a:r>
              <a:endParaRPr lang="zh-CN" altLang="en-US" dirty="0"/>
            </a:p>
          </p:txBody>
        </p:sp>
        <p:sp>
          <p:nvSpPr>
            <p:cNvPr id="23" name="流程图: 接点 22"/>
            <p:cNvSpPr/>
            <p:nvPr/>
          </p:nvSpPr>
          <p:spPr>
            <a:xfrm>
              <a:off x="6002464" y="4777496"/>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24" name="文本框 23"/>
            <p:cNvSpPr txBox="1"/>
            <p:nvPr/>
          </p:nvSpPr>
          <p:spPr>
            <a:xfrm>
              <a:off x="6386102" y="4791802"/>
              <a:ext cx="630195" cy="369332"/>
            </a:xfrm>
            <a:prstGeom prst="rect">
              <a:avLst/>
            </a:prstGeom>
            <a:noFill/>
          </p:spPr>
          <p:txBody>
            <a:bodyPr wrap="square" rtlCol="0">
              <a:spAutoFit/>
            </a:bodyPr>
            <a:lstStyle/>
            <a:p>
              <a:r>
                <a:rPr lang="en-US" altLang="zh-CN" dirty="0" smtClean="0"/>
                <a:t>[4,6]</a:t>
              </a:r>
              <a:endParaRPr lang="zh-CN" altLang="en-US" dirty="0"/>
            </a:p>
          </p:txBody>
        </p:sp>
        <p:sp>
          <p:nvSpPr>
            <p:cNvPr id="26" name="文本框 25"/>
            <p:cNvSpPr txBox="1"/>
            <p:nvPr/>
          </p:nvSpPr>
          <p:spPr>
            <a:xfrm>
              <a:off x="2279748" y="5891397"/>
              <a:ext cx="630195" cy="369332"/>
            </a:xfrm>
            <a:prstGeom prst="rect">
              <a:avLst/>
            </a:prstGeom>
            <a:noFill/>
          </p:spPr>
          <p:txBody>
            <a:bodyPr wrap="square" rtlCol="0">
              <a:spAutoFit/>
            </a:bodyPr>
            <a:lstStyle/>
            <a:p>
              <a:r>
                <a:rPr lang="en-US" altLang="zh-CN" dirty="0" smtClean="0"/>
                <a:t>[1,2]</a:t>
              </a:r>
              <a:endParaRPr lang="zh-CN" altLang="en-US" dirty="0"/>
            </a:p>
          </p:txBody>
        </p:sp>
        <p:sp>
          <p:nvSpPr>
            <p:cNvPr id="27" name="流程图: 接点 26"/>
            <p:cNvSpPr/>
            <p:nvPr/>
          </p:nvSpPr>
          <p:spPr>
            <a:xfrm>
              <a:off x="3277885" y="5884244"/>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28" name="文本框 27"/>
            <p:cNvSpPr txBox="1"/>
            <p:nvPr/>
          </p:nvSpPr>
          <p:spPr>
            <a:xfrm>
              <a:off x="3649999" y="5891397"/>
              <a:ext cx="630195" cy="369332"/>
            </a:xfrm>
            <a:prstGeom prst="rect">
              <a:avLst/>
            </a:prstGeom>
            <a:noFill/>
          </p:spPr>
          <p:txBody>
            <a:bodyPr wrap="square" rtlCol="0">
              <a:spAutoFit/>
            </a:bodyPr>
            <a:lstStyle/>
            <a:p>
              <a:r>
                <a:rPr lang="en-US" altLang="zh-CN" dirty="0" smtClean="0"/>
                <a:t>[2,3]</a:t>
              </a:r>
              <a:endParaRPr lang="zh-CN" altLang="en-US" dirty="0"/>
            </a:p>
          </p:txBody>
        </p:sp>
        <p:sp>
          <p:nvSpPr>
            <p:cNvPr id="29" name="流程图: 接点 28"/>
            <p:cNvSpPr/>
            <p:nvPr/>
          </p:nvSpPr>
          <p:spPr>
            <a:xfrm>
              <a:off x="5399523" y="5869938"/>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30" name="文本框 29"/>
            <p:cNvSpPr txBox="1"/>
            <p:nvPr/>
          </p:nvSpPr>
          <p:spPr>
            <a:xfrm>
              <a:off x="5783161" y="5884244"/>
              <a:ext cx="630195" cy="369332"/>
            </a:xfrm>
            <a:prstGeom prst="rect">
              <a:avLst/>
            </a:prstGeom>
            <a:noFill/>
          </p:spPr>
          <p:txBody>
            <a:bodyPr wrap="square" rtlCol="0">
              <a:spAutoFit/>
            </a:bodyPr>
            <a:lstStyle/>
            <a:p>
              <a:r>
                <a:rPr lang="en-US" altLang="zh-CN" dirty="0" smtClean="0"/>
                <a:t>[4,5]</a:t>
              </a:r>
              <a:endParaRPr lang="zh-CN" altLang="en-US" dirty="0"/>
            </a:p>
          </p:txBody>
        </p:sp>
        <p:sp>
          <p:nvSpPr>
            <p:cNvPr id="31" name="流程图: 接点 30"/>
            <p:cNvSpPr/>
            <p:nvPr/>
          </p:nvSpPr>
          <p:spPr>
            <a:xfrm>
              <a:off x="6699147" y="5855632"/>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cxnSp>
          <p:nvCxnSpPr>
            <p:cNvPr id="33" name="直接连接符 32"/>
            <p:cNvCxnSpPr>
              <a:stCxn id="13" idx="4"/>
              <a:endCxn id="17" idx="0"/>
            </p:cNvCxnSpPr>
            <p:nvPr/>
          </p:nvCxnSpPr>
          <p:spPr>
            <a:xfrm flipH="1">
              <a:off x="1373619" y="4091768"/>
              <a:ext cx="676649" cy="67615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3" idx="4"/>
              <a:endCxn id="19" idx="0"/>
            </p:cNvCxnSpPr>
            <p:nvPr/>
          </p:nvCxnSpPr>
          <p:spPr>
            <a:xfrm>
              <a:off x="2050268" y="4091768"/>
              <a:ext cx="736397" cy="64670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9" idx="4"/>
              <a:endCxn id="25" idx="0"/>
            </p:cNvCxnSpPr>
            <p:nvPr/>
          </p:nvCxnSpPr>
          <p:spPr>
            <a:xfrm flipH="1">
              <a:off x="2087929" y="5122114"/>
              <a:ext cx="698736" cy="75497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9" idx="4"/>
              <a:endCxn id="27" idx="0"/>
            </p:cNvCxnSpPr>
            <p:nvPr/>
          </p:nvCxnSpPr>
          <p:spPr>
            <a:xfrm>
              <a:off x="2786665" y="5122114"/>
              <a:ext cx="683039" cy="76213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3" idx="4"/>
              <a:endCxn id="29" idx="0"/>
            </p:cNvCxnSpPr>
            <p:nvPr/>
          </p:nvCxnSpPr>
          <p:spPr>
            <a:xfrm flipH="1">
              <a:off x="5591342" y="5161134"/>
              <a:ext cx="602941" cy="70880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3" idx="4"/>
              <a:endCxn id="31" idx="0"/>
            </p:cNvCxnSpPr>
            <p:nvPr/>
          </p:nvCxnSpPr>
          <p:spPr>
            <a:xfrm>
              <a:off x="6194283" y="5161134"/>
              <a:ext cx="696683" cy="69449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5" idx="4"/>
              <a:endCxn id="21" idx="0"/>
            </p:cNvCxnSpPr>
            <p:nvPr/>
          </p:nvCxnSpPr>
          <p:spPr>
            <a:xfrm flipH="1">
              <a:off x="4690259" y="4106074"/>
              <a:ext cx="709264"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5" idx="4"/>
              <a:endCxn id="23" idx="0"/>
            </p:cNvCxnSpPr>
            <p:nvPr/>
          </p:nvCxnSpPr>
          <p:spPr>
            <a:xfrm>
              <a:off x="5399523" y="4106074"/>
              <a:ext cx="794760"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895966" y="3745686"/>
              <a:ext cx="304908" cy="369332"/>
            </a:xfrm>
            <a:prstGeom prst="rect">
              <a:avLst/>
            </a:prstGeom>
            <a:noFill/>
          </p:spPr>
          <p:txBody>
            <a:bodyPr wrap="square" rtlCol="0">
              <a:spAutoFit/>
            </a:bodyPr>
            <a:lstStyle/>
            <a:p>
              <a:r>
                <a:rPr lang="en-US" altLang="zh-CN" dirty="0" smtClean="0"/>
                <a:t>0</a:t>
              </a:r>
              <a:endParaRPr lang="zh-CN" altLang="en-US" dirty="0"/>
            </a:p>
          </p:txBody>
        </p:sp>
        <p:sp>
          <p:nvSpPr>
            <p:cNvPr id="44" name="文本框 43"/>
            <p:cNvSpPr txBox="1"/>
            <p:nvPr/>
          </p:nvSpPr>
          <p:spPr>
            <a:xfrm>
              <a:off x="5724810" y="4796694"/>
              <a:ext cx="304908" cy="369332"/>
            </a:xfrm>
            <a:prstGeom prst="rect">
              <a:avLst/>
            </a:prstGeom>
            <a:noFill/>
          </p:spPr>
          <p:txBody>
            <a:bodyPr wrap="square" rtlCol="0">
              <a:spAutoFit/>
            </a:bodyPr>
            <a:lstStyle/>
            <a:p>
              <a:r>
                <a:rPr lang="en-US" altLang="zh-CN" dirty="0" smtClean="0"/>
                <a:t>0</a:t>
              </a:r>
              <a:endParaRPr lang="zh-CN" altLang="en-US" dirty="0"/>
            </a:p>
          </p:txBody>
        </p:sp>
        <p:sp>
          <p:nvSpPr>
            <p:cNvPr id="45" name="文本框 44"/>
            <p:cNvSpPr txBox="1"/>
            <p:nvPr/>
          </p:nvSpPr>
          <p:spPr>
            <a:xfrm>
              <a:off x="6413356" y="5862785"/>
              <a:ext cx="304908" cy="369332"/>
            </a:xfrm>
            <a:prstGeom prst="rect">
              <a:avLst/>
            </a:prstGeom>
            <a:noFill/>
          </p:spPr>
          <p:txBody>
            <a:bodyPr wrap="square" rtlCol="0">
              <a:spAutoFit/>
            </a:bodyPr>
            <a:lstStyle/>
            <a:p>
              <a:r>
                <a:rPr lang="en-US" altLang="zh-CN" dirty="0" smtClean="0"/>
                <a:t>0</a:t>
              </a:r>
              <a:endParaRPr lang="zh-CN" altLang="en-US" dirty="0"/>
            </a:p>
          </p:txBody>
        </p:sp>
        <p:sp>
          <p:nvSpPr>
            <p:cNvPr id="46" name="文本框 45"/>
            <p:cNvSpPr txBox="1"/>
            <p:nvPr/>
          </p:nvSpPr>
          <p:spPr>
            <a:xfrm>
              <a:off x="5112716" y="5898550"/>
              <a:ext cx="304908" cy="369332"/>
            </a:xfrm>
            <a:prstGeom prst="rect">
              <a:avLst/>
            </a:prstGeom>
            <a:noFill/>
          </p:spPr>
          <p:txBody>
            <a:bodyPr wrap="square" rtlCol="0">
              <a:spAutoFit/>
            </a:bodyPr>
            <a:lstStyle/>
            <a:p>
              <a:r>
                <a:rPr lang="en-US" altLang="zh-CN" dirty="0" smtClean="0"/>
                <a:t>0</a:t>
              </a:r>
              <a:endParaRPr lang="zh-CN" altLang="en-US" dirty="0"/>
            </a:p>
          </p:txBody>
        </p:sp>
        <p:sp>
          <p:nvSpPr>
            <p:cNvPr id="47" name="文本框 46"/>
            <p:cNvSpPr txBox="1"/>
            <p:nvPr/>
          </p:nvSpPr>
          <p:spPr>
            <a:xfrm>
              <a:off x="2983166" y="5885237"/>
              <a:ext cx="304908" cy="369332"/>
            </a:xfrm>
            <a:prstGeom prst="rect">
              <a:avLst/>
            </a:prstGeom>
            <a:noFill/>
          </p:spPr>
          <p:txBody>
            <a:bodyPr wrap="square" rtlCol="0">
              <a:spAutoFit/>
            </a:bodyPr>
            <a:lstStyle/>
            <a:p>
              <a:r>
                <a:rPr lang="en-US" altLang="zh-CN" dirty="0" smtClean="0"/>
                <a:t>0</a:t>
              </a:r>
              <a:endParaRPr lang="zh-CN" altLang="en-US" dirty="0"/>
            </a:p>
          </p:txBody>
        </p:sp>
        <p:sp>
          <p:nvSpPr>
            <p:cNvPr id="49" name="文本框 48"/>
            <p:cNvSpPr txBox="1"/>
            <p:nvPr/>
          </p:nvSpPr>
          <p:spPr>
            <a:xfrm>
              <a:off x="4222538" y="4783869"/>
              <a:ext cx="304908" cy="369332"/>
            </a:xfrm>
            <a:prstGeom prst="rect">
              <a:avLst/>
            </a:prstGeom>
            <a:noFill/>
          </p:spPr>
          <p:txBody>
            <a:bodyPr wrap="square" rtlCol="0">
              <a:spAutoFit/>
            </a:bodyPr>
            <a:lstStyle/>
            <a:p>
              <a:r>
                <a:rPr lang="en-US" altLang="zh-CN" dirty="0" smtClean="0"/>
                <a:t>0</a:t>
              </a:r>
              <a:endParaRPr lang="zh-CN" altLang="en-US" dirty="0"/>
            </a:p>
          </p:txBody>
        </p:sp>
      </p:grpSp>
      <p:sp>
        <p:nvSpPr>
          <p:cNvPr id="50" name="文本框 49"/>
          <p:cNvSpPr txBox="1"/>
          <p:nvPr/>
        </p:nvSpPr>
        <p:spPr>
          <a:xfrm>
            <a:off x="2309481" y="4752782"/>
            <a:ext cx="304908" cy="369332"/>
          </a:xfrm>
          <a:prstGeom prst="rect">
            <a:avLst/>
          </a:prstGeom>
          <a:noFill/>
        </p:spPr>
        <p:txBody>
          <a:bodyPr wrap="square" rtlCol="0">
            <a:spAutoFit/>
          </a:bodyPr>
          <a:lstStyle/>
          <a:p>
            <a:r>
              <a:rPr lang="en-US" altLang="zh-CN" dirty="0" smtClean="0"/>
              <a:t>0</a:t>
            </a:r>
            <a:endParaRPr lang="zh-CN" altLang="en-US" dirty="0"/>
          </a:p>
        </p:txBody>
      </p:sp>
      <p:cxnSp>
        <p:nvCxnSpPr>
          <p:cNvPr id="53" name="直接箭头连接符 52"/>
          <p:cNvCxnSpPr/>
          <p:nvPr/>
        </p:nvCxnSpPr>
        <p:spPr>
          <a:xfrm flipH="1">
            <a:off x="2140963" y="2982600"/>
            <a:ext cx="1040255" cy="50720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H="1">
            <a:off x="1288002" y="4146875"/>
            <a:ext cx="476038" cy="46219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2336496" y="4146875"/>
            <a:ext cx="514631" cy="45121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2043212" y="5287425"/>
            <a:ext cx="399737" cy="39784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6" name="流程图: 接点 75"/>
          <p:cNvSpPr/>
          <p:nvPr/>
        </p:nvSpPr>
        <p:spPr>
          <a:xfrm>
            <a:off x="1189095" y="4775076"/>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1</a:t>
            </a:r>
            <a:endParaRPr lang="zh-CN" altLang="en-US" dirty="0">
              <a:solidFill>
                <a:srgbClr val="000000"/>
              </a:solidFill>
            </a:endParaRPr>
          </a:p>
        </p:txBody>
      </p:sp>
      <p:sp>
        <p:nvSpPr>
          <p:cNvPr id="77" name="文本框 76"/>
          <p:cNvSpPr txBox="1"/>
          <p:nvPr/>
        </p:nvSpPr>
        <p:spPr>
          <a:xfrm>
            <a:off x="876892" y="4796535"/>
            <a:ext cx="304908" cy="369332"/>
          </a:xfrm>
          <a:prstGeom prst="rect">
            <a:avLst/>
          </a:prstGeom>
          <a:noFill/>
        </p:spPr>
        <p:txBody>
          <a:bodyPr wrap="square" rtlCol="0">
            <a:spAutoFit/>
          </a:bodyPr>
          <a:lstStyle/>
          <a:p>
            <a:r>
              <a:rPr lang="en-US" altLang="zh-CN" dirty="0" smtClean="0"/>
              <a:t>2</a:t>
            </a:r>
            <a:endParaRPr lang="zh-CN" altLang="en-US" dirty="0"/>
          </a:p>
        </p:txBody>
      </p:sp>
      <p:sp>
        <p:nvSpPr>
          <p:cNvPr id="81" name="流程图: 接点 80"/>
          <p:cNvSpPr/>
          <p:nvPr/>
        </p:nvSpPr>
        <p:spPr>
          <a:xfrm>
            <a:off x="1895608" y="5877091"/>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1</a:t>
            </a:r>
            <a:endParaRPr lang="zh-CN" altLang="en-US" dirty="0">
              <a:solidFill>
                <a:srgbClr val="000000"/>
              </a:solidFill>
            </a:endParaRPr>
          </a:p>
        </p:txBody>
      </p:sp>
      <p:sp>
        <p:nvSpPr>
          <p:cNvPr id="82" name="文本框 81"/>
          <p:cNvSpPr txBox="1"/>
          <p:nvPr/>
        </p:nvSpPr>
        <p:spPr>
          <a:xfrm>
            <a:off x="1602224" y="5877091"/>
            <a:ext cx="304908" cy="369332"/>
          </a:xfrm>
          <a:prstGeom prst="rect">
            <a:avLst/>
          </a:prstGeom>
          <a:noFill/>
        </p:spPr>
        <p:txBody>
          <a:bodyPr wrap="square" rtlCol="0">
            <a:spAutoFit/>
          </a:bodyPr>
          <a:lstStyle/>
          <a:p>
            <a:r>
              <a:rPr lang="en-US" altLang="zh-CN" dirty="0"/>
              <a:t>1</a:t>
            </a:r>
            <a:endParaRPr lang="zh-CN" altLang="en-US" dirty="0"/>
          </a:p>
        </p:txBody>
      </p:sp>
      <p:sp>
        <p:nvSpPr>
          <p:cNvPr id="135" name="文本框 134"/>
          <p:cNvSpPr txBox="1"/>
          <p:nvPr/>
        </p:nvSpPr>
        <p:spPr>
          <a:xfrm>
            <a:off x="3146927" y="2558640"/>
            <a:ext cx="304908" cy="369332"/>
          </a:xfrm>
          <a:prstGeom prst="rect">
            <a:avLst/>
          </a:prstGeom>
          <a:noFill/>
        </p:spPr>
        <p:txBody>
          <a:bodyPr wrap="square" rtlCol="0">
            <a:spAutoFit/>
          </a:bodyPr>
          <a:lstStyle/>
          <a:p>
            <a:r>
              <a:rPr lang="en-US" altLang="zh-CN" dirty="0"/>
              <a:t>3</a:t>
            </a:r>
            <a:endParaRPr lang="zh-CN" altLang="en-US" dirty="0"/>
          </a:p>
        </p:txBody>
      </p:sp>
      <p:sp>
        <p:nvSpPr>
          <p:cNvPr id="136" name="文本框 135"/>
          <p:cNvSpPr txBox="1"/>
          <p:nvPr/>
        </p:nvSpPr>
        <p:spPr>
          <a:xfrm>
            <a:off x="2309481" y="4756371"/>
            <a:ext cx="304908" cy="369332"/>
          </a:xfrm>
          <a:prstGeom prst="rect">
            <a:avLst/>
          </a:prstGeom>
          <a:noFill/>
        </p:spPr>
        <p:txBody>
          <a:bodyPr wrap="square" rtlCol="0">
            <a:spAutoFit/>
          </a:bodyPr>
          <a:lstStyle/>
          <a:p>
            <a:r>
              <a:rPr lang="en-US" altLang="zh-CN" dirty="0"/>
              <a:t>1</a:t>
            </a:r>
            <a:endParaRPr lang="zh-CN" altLang="en-US" dirty="0"/>
          </a:p>
        </p:txBody>
      </p:sp>
      <p:sp>
        <p:nvSpPr>
          <p:cNvPr id="137" name="文本框 136"/>
          <p:cNvSpPr txBox="1"/>
          <p:nvPr/>
        </p:nvSpPr>
        <p:spPr>
          <a:xfrm>
            <a:off x="1507346" y="3720447"/>
            <a:ext cx="304908" cy="369332"/>
          </a:xfrm>
          <a:prstGeom prst="rect">
            <a:avLst/>
          </a:prstGeom>
          <a:noFill/>
        </p:spPr>
        <p:txBody>
          <a:bodyPr wrap="square" rtlCol="0">
            <a:spAutoFit/>
          </a:bodyPr>
          <a:lstStyle/>
          <a:p>
            <a:r>
              <a:rPr lang="en-US" altLang="zh-CN" dirty="0"/>
              <a:t>3</a:t>
            </a:r>
            <a:endParaRPr lang="zh-CN" altLang="en-US" dirty="0"/>
          </a:p>
        </p:txBody>
      </p:sp>
    </p:spTree>
    <p:extLst>
      <p:ext uri="{BB962C8B-B14F-4D97-AF65-F5344CB8AC3E}">
        <p14:creationId xmlns:p14="http://schemas.microsoft.com/office/powerpoint/2010/main" val="36881314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nodeType="withEffect">
                                  <p:stCondLst>
                                    <p:cond delay="0"/>
                                  </p:stCondLst>
                                  <p:childTnLst>
                                    <p:set>
                                      <p:cBhvr>
                                        <p:cTn id="32" dur="1" fill="hold">
                                          <p:stCondLst>
                                            <p:cond delay="0"/>
                                          </p:stCondLst>
                                        </p:cTn>
                                        <p:tgtEl>
                                          <p:spTgt spid="134"/>
                                        </p:tgtEl>
                                        <p:attrNameLst>
                                          <p:attrName>style.visibility</p:attrName>
                                        </p:attrNameLst>
                                      </p:cBhvr>
                                      <p:to>
                                        <p:strVal val="visible"/>
                                      </p:to>
                                    </p:set>
                                    <p:animEffect transition="in" filter="fade">
                                      <p:cBhvr>
                                        <p:cTn id="33" dur="500"/>
                                        <p:tgtEl>
                                          <p:spTgt spid="13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500"/>
                                        <p:tgtEl>
                                          <p:spTgt spid="6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fade">
                                      <p:cBhvr>
                                        <p:cTn id="61" dur="500"/>
                                        <p:tgtEl>
                                          <p:spTgt spid="6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grpId="1" nodeType="clickEffect">
                                  <p:stCondLst>
                                    <p:cond delay="0"/>
                                  </p:stCondLst>
                                  <p:childTnLst>
                                    <p:animMotion origin="layout" path="M -2.5E-6 1.11111E-6 L -0.28893 0.1294 " pathEditMode="relative" rAng="0" ptsTypes="AA">
                                      <p:cBhvr>
                                        <p:cTn id="75" dur="2000" fill="hold"/>
                                        <p:tgtEl>
                                          <p:spTgt spid="3"/>
                                        </p:tgtEl>
                                        <p:attrNameLst>
                                          <p:attrName>ppt_x</p:attrName>
                                          <p:attrName>ppt_y</p:attrName>
                                        </p:attrNameLst>
                                      </p:cBhvr>
                                      <p:rCtr x="-14453" y="6458"/>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2" nodeType="clickEffect">
                                  <p:stCondLst>
                                    <p:cond delay="0"/>
                                  </p:stCondLst>
                                  <p:childTnLst>
                                    <p:animMotion origin="layout" path="M -0.28893 0.1294 L -0.35247 0.31389 " pathEditMode="relative" rAng="0" ptsTypes="AA">
                                      <p:cBhvr>
                                        <p:cTn id="84" dur="2000" fill="hold"/>
                                        <p:tgtEl>
                                          <p:spTgt spid="3"/>
                                        </p:tgtEl>
                                        <p:attrNameLst>
                                          <p:attrName>ppt_x</p:attrName>
                                          <p:attrName>ppt_y</p:attrName>
                                        </p:attrNameLst>
                                      </p:cBhvr>
                                      <p:rCtr x="-3177" y="9213"/>
                                    </p:animMotion>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7"/>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51"/>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77"/>
                                        </p:tgtEl>
                                        <p:attrNameLst>
                                          <p:attrName>style.visibility</p:attrName>
                                        </p:attrNameLst>
                                      </p:cBhvr>
                                      <p:to>
                                        <p:strVal val="visible"/>
                                      </p:to>
                                    </p:set>
                                    <p:animEffect transition="in" filter="fade">
                                      <p:cBhvr>
                                        <p:cTn id="98" dur="500"/>
                                        <p:tgtEl>
                                          <p:spTgt spid="7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9"/>
                                        </p:tgtEl>
                                        <p:attrNameLst>
                                          <p:attrName>style.visibility</p:attrName>
                                        </p:attrNameLst>
                                      </p:cBhvr>
                                      <p:to>
                                        <p:strVal val="visible"/>
                                      </p:to>
                                    </p:set>
                                    <p:animEffect transition="in" filter="fade">
                                      <p:cBhvr>
                                        <p:cTn id="103" dur="500"/>
                                        <p:tgtEl>
                                          <p:spTgt spid="69"/>
                                        </p:tgtEl>
                                      </p:cBhvr>
                                    </p:animEffec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grpId="3" nodeType="clickEffect">
                                  <p:stCondLst>
                                    <p:cond delay="0"/>
                                  </p:stCondLst>
                                  <p:childTnLst>
                                    <p:animMotion origin="layout" path="M -0.15195 0.16111 L -0.1095 0.28009 " pathEditMode="relative" rAng="0" ptsTypes="AA">
                                      <p:cBhvr>
                                        <p:cTn id="107" dur="2000" fill="hold"/>
                                        <p:tgtEl>
                                          <p:spTgt spid="3"/>
                                        </p:tgtEl>
                                        <p:attrNameLst>
                                          <p:attrName>ppt_x</p:attrName>
                                          <p:attrName>ppt_y</p:attrName>
                                        </p:attrNameLst>
                                      </p:cBhvr>
                                      <p:rCtr x="2122" y="5949"/>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74"/>
                                        </p:tgtEl>
                                        <p:attrNameLst>
                                          <p:attrName>style.visibility</p:attrName>
                                        </p:attrNameLst>
                                      </p:cBhvr>
                                      <p:to>
                                        <p:strVal val="visible"/>
                                      </p:to>
                                    </p:set>
                                    <p:animEffect transition="in" filter="fade">
                                      <p:cBhvr>
                                        <p:cTn id="112" dur="500"/>
                                        <p:tgtEl>
                                          <p:spTgt spid="74"/>
                                        </p:tgtEl>
                                      </p:cBhvr>
                                    </p:animEffect>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grpId="4" nodeType="clickEffect">
                                  <p:stCondLst>
                                    <p:cond delay="0"/>
                                  </p:stCondLst>
                                  <p:childTnLst>
                                    <p:animMotion origin="layout" path="M -0.1095 0.28009 L -0.27695 0.44745 " pathEditMode="relative" rAng="0" ptsTypes="AA">
                                      <p:cBhvr>
                                        <p:cTn id="116" dur="2000" fill="hold"/>
                                        <p:tgtEl>
                                          <p:spTgt spid="3"/>
                                        </p:tgtEl>
                                        <p:attrNameLst>
                                          <p:attrName>ppt_x</p:attrName>
                                          <p:attrName>ppt_y</p:attrName>
                                        </p:attrNameLst>
                                      </p:cBhvr>
                                      <p:rCtr x="-8372" y="8356"/>
                                    </p:animMotion>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25"/>
                                        </p:tgtEl>
                                        <p:attrNameLst>
                                          <p:attrName>style.visibility</p:attrName>
                                        </p:attrNameLst>
                                      </p:cBhvr>
                                      <p:to>
                                        <p:strVal val="hidden"/>
                                      </p:to>
                                    </p:set>
                                  </p:childTnLst>
                                </p:cTn>
                              </p:par>
                              <p:par>
                                <p:cTn id="121" presetID="10" presetClass="entr" presetSubtype="0" fill="hold" grpId="0" nodeType="withEffect">
                                  <p:stCondLst>
                                    <p:cond delay="0"/>
                                  </p:stCondLst>
                                  <p:childTnLst>
                                    <p:set>
                                      <p:cBhvr>
                                        <p:cTn id="122" dur="1" fill="hold">
                                          <p:stCondLst>
                                            <p:cond delay="0"/>
                                          </p:stCondLst>
                                        </p:cTn>
                                        <p:tgtEl>
                                          <p:spTgt spid="81"/>
                                        </p:tgtEl>
                                        <p:attrNameLst>
                                          <p:attrName>style.visibility</p:attrName>
                                        </p:attrNameLst>
                                      </p:cBhvr>
                                      <p:to>
                                        <p:strVal val="visible"/>
                                      </p:to>
                                    </p:set>
                                    <p:animEffect transition="in" filter="fade">
                                      <p:cBhvr>
                                        <p:cTn id="123" dur="500"/>
                                        <p:tgtEl>
                                          <p:spTgt spid="81"/>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grpId="1" nodeType="clickEffect">
                                  <p:stCondLst>
                                    <p:cond delay="0"/>
                                  </p:stCondLst>
                                  <p:childTnLst>
                                    <p:set>
                                      <p:cBhvr>
                                        <p:cTn id="127" dur="1" fill="hold">
                                          <p:stCondLst>
                                            <p:cond delay="0"/>
                                          </p:stCondLst>
                                        </p:cTn>
                                        <p:tgtEl>
                                          <p:spTgt spid="48"/>
                                        </p:tgtEl>
                                        <p:attrNameLst>
                                          <p:attrName>style.visibility</p:attrName>
                                        </p:attrNameLst>
                                      </p:cBhvr>
                                      <p:to>
                                        <p:strVal val="hidden"/>
                                      </p:to>
                                    </p:set>
                                  </p:childTnLst>
                                </p:cTn>
                              </p:par>
                              <p:par>
                                <p:cTn id="128" presetID="10" presetClass="entr" presetSubtype="0" fill="hold" grpId="0" nodeType="with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fad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50"/>
                                        </p:tgtEl>
                                        <p:attrNameLst>
                                          <p:attrName>style.visibility</p:attrName>
                                        </p:attrNameLst>
                                      </p:cBhvr>
                                      <p:to>
                                        <p:strVal val="hidden"/>
                                      </p:to>
                                    </p:set>
                                  </p:childTnLst>
                                </p:cTn>
                              </p:par>
                              <p:par>
                                <p:cTn id="135" presetID="10" presetClass="entr" presetSubtype="0" fill="hold" grpId="0" nodeType="withEffect">
                                  <p:stCondLst>
                                    <p:cond delay="0"/>
                                  </p:stCondLst>
                                  <p:childTnLst>
                                    <p:set>
                                      <p:cBhvr>
                                        <p:cTn id="136" dur="1" fill="hold">
                                          <p:stCondLst>
                                            <p:cond delay="0"/>
                                          </p:stCondLst>
                                        </p:cTn>
                                        <p:tgtEl>
                                          <p:spTgt spid="136"/>
                                        </p:tgtEl>
                                        <p:attrNameLst>
                                          <p:attrName>style.visibility</p:attrName>
                                        </p:attrNameLst>
                                      </p:cBhvr>
                                      <p:to>
                                        <p:strVal val="visible"/>
                                      </p:to>
                                    </p:set>
                                    <p:animEffect transition="in" filter="fade">
                                      <p:cBhvr>
                                        <p:cTn id="137" dur="500"/>
                                        <p:tgtEl>
                                          <p:spTgt spid="136"/>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42"/>
                                        </p:tgtEl>
                                        <p:attrNameLst>
                                          <p:attrName>style.visibility</p:attrName>
                                        </p:attrNameLst>
                                      </p:cBhvr>
                                      <p:to>
                                        <p:strVal val="hidden"/>
                                      </p:to>
                                    </p:set>
                                  </p:childTnLst>
                                </p:cTn>
                              </p:par>
                              <p:par>
                                <p:cTn id="142" presetID="10" presetClass="entr" presetSubtype="0" fill="hold" grpId="0" nodeType="withEffect">
                                  <p:stCondLst>
                                    <p:cond delay="0"/>
                                  </p:stCondLst>
                                  <p:childTnLst>
                                    <p:set>
                                      <p:cBhvr>
                                        <p:cTn id="143" dur="1" fill="hold">
                                          <p:stCondLst>
                                            <p:cond delay="0"/>
                                          </p:stCondLst>
                                        </p:cTn>
                                        <p:tgtEl>
                                          <p:spTgt spid="137"/>
                                        </p:tgtEl>
                                        <p:attrNameLst>
                                          <p:attrName>style.visibility</p:attrName>
                                        </p:attrNameLst>
                                      </p:cBhvr>
                                      <p:to>
                                        <p:strVal val="visible"/>
                                      </p:to>
                                    </p:set>
                                    <p:animEffect transition="in" filter="fade">
                                      <p:cBhvr>
                                        <p:cTn id="144" dur="500"/>
                                        <p:tgtEl>
                                          <p:spTgt spid="137"/>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41"/>
                                        </p:tgtEl>
                                        <p:attrNameLst>
                                          <p:attrName>style.visibility</p:attrName>
                                        </p:attrNameLst>
                                      </p:cBhvr>
                                      <p:to>
                                        <p:strVal val="hidden"/>
                                      </p:to>
                                    </p:set>
                                  </p:childTnLst>
                                </p:cTn>
                              </p:par>
                              <p:par>
                                <p:cTn id="149" presetID="10" presetClass="entr" presetSubtype="0" fill="hold" grpId="0" nodeType="withEffect">
                                  <p:stCondLst>
                                    <p:cond delay="0"/>
                                  </p:stCondLst>
                                  <p:childTnLst>
                                    <p:set>
                                      <p:cBhvr>
                                        <p:cTn id="150" dur="1" fill="hold">
                                          <p:stCondLst>
                                            <p:cond delay="0"/>
                                          </p:stCondLst>
                                        </p:cTn>
                                        <p:tgtEl>
                                          <p:spTgt spid="135"/>
                                        </p:tgtEl>
                                        <p:attrNameLst>
                                          <p:attrName>style.visibility</p:attrName>
                                        </p:attrNameLst>
                                      </p:cBhvr>
                                      <p:to>
                                        <p:strVal val="visible"/>
                                      </p:to>
                                    </p:set>
                                    <p:animEffect transition="in" filter="fade">
                                      <p:cBhvr>
                                        <p:cTn id="151"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2" grpId="0"/>
      <p:bldP spid="3" grpId="0"/>
      <p:bldP spid="3" grpId="1"/>
      <p:bldP spid="3" grpId="2"/>
      <p:bldP spid="3" grpId="3"/>
      <p:bldP spid="3" grpId="4"/>
      <p:bldP spid="60" grpId="0"/>
      <p:bldP spid="64" grpId="0"/>
      <p:bldP spid="65" grpId="0"/>
      <p:bldP spid="66" grpId="0"/>
      <p:bldP spid="51" grpId="0"/>
      <p:bldP spid="51" grpId="1"/>
      <p:bldP spid="17" grpId="0" animBg="1"/>
      <p:bldP spid="17" grpId="1" animBg="1"/>
      <p:bldP spid="25" grpId="0" animBg="1"/>
      <p:bldP spid="25" grpId="1" animBg="1"/>
      <p:bldP spid="48" grpId="0"/>
      <p:bldP spid="48" grpId="1"/>
      <p:bldP spid="41" grpId="0"/>
      <p:bldP spid="41" grpId="1"/>
      <p:bldP spid="42" grpId="0"/>
      <p:bldP spid="42" grpId="1"/>
      <p:bldP spid="50" grpId="0"/>
      <p:bldP spid="50" grpId="1"/>
      <p:bldP spid="76" grpId="0" animBg="1"/>
      <p:bldP spid="77" grpId="0"/>
      <p:bldP spid="81" grpId="0" animBg="1"/>
      <p:bldP spid="82" grpId="0"/>
      <p:bldP spid="135" grpId="0"/>
      <p:bldP spid="136" grpId="0"/>
      <p:bldP spid="13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4055919"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a:solidFill>
                  <a:srgbClr val="4B4B4B"/>
                </a:solidFill>
                <a:latin typeface="微软雅黑" panose="020B0503020204020204" pitchFamily="34" charset="-122"/>
                <a:ea typeface="微软雅黑" panose="020B0503020204020204" pitchFamily="34" charset="-122"/>
              </a:rPr>
              <a:t>线段</a:t>
            </a:r>
            <a:r>
              <a:rPr lang="zh-CN" altLang="en-US" sz="3200" dirty="0" smtClean="0">
                <a:solidFill>
                  <a:srgbClr val="4B4B4B"/>
                </a:solidFill>
                <a:latin typeface="微软雅黑" panose="020B0503020204020204" pitchFamily="34" charset="-122"/>
                <a:ea typeface="微软雅黑" panose="020B0503020204020204" pitchFamily="34" charset="-122"/>
              </a:rPr>
              <a:t>树更新</a:t>
            </a:r>
            <a:endParaRPr lang="id-ID" sz="3200" dirty="0">
              <a:solidFill>
                <a:srgbClr val="4B4B4B"/>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nvPr>
        </p:nvGraphicFramePr>
        <p:xfrm>
          <a:off x="768952" y="1552469"/>
          <a:ext cx="8128001" cy="741680"/>
        </p:xfrm>
        <a:graphic>
          <a:graphicData uri="http://schemas.openxmlformats.org/drawingml/2006/table">
            <a:tbl>
              <a:tblPr firstRow="1" bandRow="1">
                <a:tableStyleId>{8799B23B-EC83-4686-B30A-512413B5E67A}</a:tableStyleId>
              </a:tblPr>
              <a:tblGrid>
                <a:gridCol w="1161143">
                  <a:extLst>
                    <a:ext uri="{9D8B030D-6E8A-4147-A177-3AD203B41FA5}">
                      <a16:colId xmlns:a16="http://schemas.microsoft.com/office/drawing/2014/main" val="3974686027"/>
                    </a:ext>
                  </a:extLst>
                </a:gridCol>
                <a:gridCol w="1161143">
                  <a:extLst>
                    <a:ext uri="{9D8B030D-6E8A-4147-A177-3AD203B41FA5}">
                      <a16:colId xmlns:a16="http://schemas.microsoft.com/office/drawing/2014/main" val="3654923970"/>
                    </a:ext>
                  </a:extLst>
                </a:gridCol>
                <a:gridCol w="1161143">
                  <a:extLst>
                    <a:ext uri="{9D8B030D-6E8A-4147-A177-3AD203B41FA5}">
                      <a16:colId xmlns:a16="http://schemas.microsoft.com/office/drawing/2014/main" val="3705624410"/>
                    </a:ext>
                  </a:extLst>
                </a:gridCol>
                <a:gridCol w="1161143">
                  <a:extLst>
                    <a:ext uri="{9D8B030D-6E8A-4147-A177-3AD203B41FA5}">
                      <a16:colId xmlns:a16="http://schemas.microsoft.com/office/drawing/2014/main" val="4255898724"/>
                    </a:ext>
                  </a:extLst>
                </a:gridCol>
                <a:gridCol w="1161143">
                  <a:extLst>
                    <a:ext uri="{9D8B030D-6E8A-4147-A177-3AD203B41FA5}">
                      <a16:colId xmlns:a16="http://schemas.microsoft.com/office/drawing/2014/main" val="3190328999"/>
                    </a:ext>
                  </a:extLst>
                </a:gridCol>
                <a:gridCol w="1161143">
                  <a:extLst>
                    <a:ext uri="{9D8B030D-6E8A-4147-A177-3AD203B41FA5}">
                      <a16:colId xmlns:a16="http://schemas.microsoft.com/office/drawing/2014/main" val="3160099959"/>
                    </a:ext>
                  </a:extLst>
                </a:gridCol>
                <a:gridCol w="1161143">
                  <a:extLst>
                    <a:ext uri="{9D8B030D-6E8A-4147-A177-3AD203B41FA5}">
                      <a16:colId xmlns:a16="http://schemas.microsoft.com/office/drawing/2014/main" val="1638417419"/>
                    </a:ext>
                  </a:extLst>
                </a:gridCol>
              </a:tblGrid>
              <a:tr h="370840">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extLst>
                  <a:ext uri="{0D108BD9-81ED-4DB2-BD59-A6C34878D82A}">
                    <a16:rowId xmlns:a16="http://schemas.microsoft.com/office/drawing/2014/main" val="2678458943"/>
                  </a:ext>
                </a:extLst>
              </a:tr>
              <a:tr h="370840">
                <a:tc>
                  <a:txBody>
                    <a:bodyPr/>
                    <a:lstStyle/>
                    <a:p>
                      <a:pPr algn="ctr"/>
                      <a:r>
                        <a:rPr lang="en-US" altLang="zh-CN" dirty="0" smtClean="0"/>
                        <a:t>2</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10</a:t>
                      </a:r>
                      <a:endParaRPr lang="zh-CN" altLang="en-US" dirty="0"/>
                    </a:p>
                  </a:txBody>
                  <a:tcPr/>
                </a:tc>
                <a:extLst>
                  <a:ext uri="{0D108BD9-81ED-4DB2-BD59-A6C34878D82A}">
                    <a16:rowId xmlns:a16="http://schemas.microsoft.com/office/drawing/2014/main" val="1010228817"/>
                  </a:ext>
                </a:extLst>
              </a:tr>
            </a:tbl>
          </a:graphicData>
        </a:graphic>
      </p:graphicFrame>
      <p:sp>
        <p:nvSpPr>
          <p:cNvPr id="52" name="Rectangle 4"/>
          <p:cNvSpPr/>
          <p:nvPr/>
        </p:nvSpPr>
        <p:spPr>
          <a:xfrm>
            <a:off x="777034" y="1035595"/>
            <a:ext cx="2206053" cy="307777"/>
          </a:xfrm>
          <a:prstGeom prst="rect">
            <a:avLst/>
          </a:prstGeom>
        </p:spPr>
        <p:txBody>
          <a:bodyPr wrap="none">
            <a:spAutoFit/>
          </a:bodyPr>
          <a:lstStyle/>
          <a:p>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rPr>
              <a:t>加入矩形</a:t>
            </a:r>
            <a:r>
              <a:rPr lang="en-US" altLang="zh-CN" sz="1400" dirty="0" smtClean="0">
                <a:solidFill>
                  <a:schemeClr val="bg1">
                    <a:lumMod val="65000"/>
                  </a:schemeClr>
                </a:solidFill>
                <a:latin typeface="微软雅黑" panose="020B0503020204020204" pitchFamily="34" charset="-122"/>
                <a:ea typeface="微软雅黑" panose="020B0503020204020204" pitchFamily="34" charset="-122"/>
              </a:rPr>
              <a:t>[9,10]</a:t>
            </a:r>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rPr>
              <a:t>，高度为</a:t>
            </a:r>
            <a:r>
              <a:rPr lang="en-US" altLang="zh-CN" sz="1400" dirty="0">
                <a:solidFill>
                  <a:schemeClr val="bg1">
                    <a:lumMod val="65000"/>
                  </a:schemeClr>
                </a:solidFill>
                <a:latin typeface="微软雅黑" panose="020B0503020204020204" pitchFamily="34" charset="-122"/>
                <a:ea typeface="微软雅黑" panose="020B0503020204020204" pitchFamily="34" charset="-122"/>
              </a:rPr>
              <a:t>4</a:t>
            </a:r>
            <a:endParaRPr lang="id-ID" sz="14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525488" y="2259952"/>
            <a:ext cx="3030786" cy="1090684"/>
            <a:chOff x="8007267" y="252688"/>
            <a:chExt cx="3030786" cy="1090684"/>
          </a:xfrm>
        </p:grpSpPr>
        <p:sp>
          <p:nvSpPr>
            <p:cNvPr id="60" name="文本框 59"/>
            <p:cNvSpPr txBox="1"/>
            <p:nvPr/>
          </p:nvSpPr>
          <p:spPr>
            <a:xfrm>
              <a:off x="8007267" y="252688"/>
              <a:ext cx="3030786" cy="338554"/>
            </a:xfrm>
            <a:prstGeom prst="rect">
              <a:avLst/>
            </a:prstGeom>
            <a:noFill/>
          </p:spPr>
          <p:txBody>
            <a:bodyPr wrap="square" rtlCol="0">
              <a:spAutoFit/>
            </a:bodyPr>
            <a:lstStyle/>
            <a:p>
              <a:r>
                <a:rPr lang="zh-CN" altLang="en-US" sz="1600" dirty="0" smtClean="0">
                  <a:solidFill>
                    <a:srgbClr val="505050"/>
                  </a:solidFill>
                  <a:latin typeface="微软雅黑" panose="020B0503020204020204" pitchFamily="34" charset="-122"/>
                  <a:ea typeface="微软雅黑" panose="020B0503020204020204" pitchFamily="34" charset="-122"/>
                </a:rPr>
                <a:t>与</a:t>
              </a:r>
              <a:r>
                <a:rPr lang="en-US" altLang="zh-CN" sz="1600" dirty="0" smtClean="0">
                  <a:solidFill>
                    <a:srgbClr val="505050"/>
                  </a:solidFill>
                  <a:latin typeface="微软雅黑" panose="020B0503020204020204" pitchFamily="34" charset="-122"/>
                  <a:ea typeface="微软雅黑" panose="020B0503020204020204" pitchFamily="34" charset="-122"/>
                </a:rPr>
                <a:t>temp[M}</a:t>
              </a:r>
              <a:r>
                <a:rPr lang="zh-CN" altLang="en-US" sz="1600" dirty="0" smtClean="0">
                  <a:solidFill>
                    <a:srgbClr val="505050"/>
                  </a:solidFill>
                  <a:latin typeface="微软雅黑" panose="020B0503020204020204" pitchFamily="34" charset="-122"/>
                  <a:ea typeface="微软雅黑" panose="020B0503020204020204" pitchFamily="34" charset="-122"/>
                </a:rPr>
                <a:t>比较：</a:t>
              </a:r>
              <a:endParaRPr lang="en-US" altLang="zh-CN" sz="1600" dirty="0" smtClean="0">
                <a:solidFill>
                  <a:srgbClr val="50505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8007267" y="628753"/>
              <a:ext cx="3030786"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smtClean="0">
                  <a:solidFill>
                    <a:srgbClr val="505050"/>
                  </a:solidFill>
                  <a:latin typeface="微软雅黑" panose="020B0503020204020204" pitchFamily="34" charset="-122"/>
                  <a:ea typeface="微软雅黑" panose="020B0503020204020204" pitchFamily="34" charset="-122"/>
                </a:rPr>
                <a:t>左端点更小则递归左子树</a:t>
              </a:r>
              <a:endParaRPr lang="en-US" altLang="zh-CN" sz="1600" dirty="0" smtClean="0">
                <a:solidFill>
                  <a:srgbClr val="50505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8007267" y="1004818"/>
              <a:ext cx="3030786"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solidFill>
                    <a:srgbClr val="505050"/>
                  </a:solidFill>
                  <a:latin typeface="微软雅黑" panose="020B0503020204020204" pitchFamily="34" charset="-122"/>
                  <a:ea typeface="微软雅黑" panose="020B0503020204020204" pitchFamily="34" charset="-122"/>
                </a:rPr>
                <a:t>右</a:t>
              </a:r>
              <a:r>
                <a:rPr lang="zh-CN" altLang="en-US" sz="1600" dirty="0" smtClean="0">
                  <a:solidFill>
                    <a:srgbClr val="505050"/>
                  </a:solidFill>
                  <a:latin typeface="微软雅黑" panose="020B0503020204020204" pitchFamily="34" charset="-122"/>
                  <a:ea typeface="微软雅黑" panose="020B0503020204020204" pitchFamily="34" charset="-122"/>
                </a:rPr>
                <a:t>端点更大则递归</a:t>
              </a:r>
              <a:r>
                <a:rPr lang="zh-CN" altLang="en-US" sz="1600" dirty="0">
                  <a:solidFill>
                    <a:srgbClr val="505050"/>
                  </a:solidFill>
                  <a:latin typeface="微软雅黑" panose="020B0503020204020204" pitchFamily="34" charset="-122"/>
                  <a:ea typeface="微软雅黑" panose="020B0503020204020204" pitchFamily="34" charset="-122"/>
                </a:rPr>
                <a:t>右</a:t>
              </a:r>
              <a:r>
                <a:rPr lang="zh-CN" altLang="en-US" sz="1600" dirty="0" smtClean="0">
                  <a:solidFill>
                    <a:srgbClr val="505050"/>
                  </a:solidFill>
                  <a:latin typeface="微软雅黑" panose="020B0503020204020204" pitchFamily="34" charset="-122"/>
                  <a:ea typeface="微软雅黑" panose="020B0503020204020204" pitchFamily="34" charset="-122"/>
                </a:rPr>
                <a:t>子树</a:t>
              </a:r>
              <a:endParaRPr lang="en-US" altLang="zh-CN" sz="1600" dirty="0" smtClean="0">
                <a:solidFill>
                  <a:srgbClr val="505050"/>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119509" y="2866848"/>
            <a:ext cx="5919788" cy="3225376"/>
            <a:chOff x="2509950" y="2235995"/>
            <a:chExt cx="6834122" cy="3723548"/>
          </a:xfrm>
        </p:grpSpPr>
        <p:sp>
          <p:nvSpPr>
            <p:cNvPr id="70" name="流程图: 接点 69"/>
            <p:cNvSpPr/>
            <p:nvPr/>
          </p:nvSpPr>
          <p:spPr>
            <a:xfrm>
              <a:off x="5115699" y="223599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71" name="文本框 70"/>
            <p:cNvSpPr txBox="1"/>
            <p:nvPr/>
          </p:nvSpPr>
          <p:spPr>
            <a:xfrm>
              <a:off x="5499337" y="2250301"/>
              <a:ext cx="630195" cy="369332"/>
            </a:xfrm>
            <a:prstGeom prst="rect">
              <a:avLst/>
            </a:prstGeom>
            <a:noFill/>
          </p:spPr>
          <p:txBody>
            <a:bodyPr wrap="square" rtlCol="0">
              <a:spAutoFit/>
            </a:bodyPr>
            <a:lstStyle/>
            <a:p>
              <a:r>
                <a:rPr lang="en-US" altLang="zh-CN" dirty="0" smtClean="0"/>
                <a:t>[0,6]</a:t>
              </a:r>
              <a:endParaRPr lang="zh-CN" altLang="en-US" dirty="0"/>
            </a:p>
          </p:txBody>
        </p:sp>
        <p:cxnSp>
          <p:nvCxnSpPr>
            <p:cNvPr id="72" name="直接连接符 71"/>
            <p:cNvCxnSpPr>
              <a:stCxn id="70" idx="4"/>
              <a:endCxn id="75" idx="0"/>
            </p:cNvCxnSpPr>
            <p:nvPr/>
          </p:nvCxnSpPr>
          <p:spPr>
            <a:xfrm flipH="1">
              <a:off x="3681360" y="2619633"/>
              <a:ext cx="1626158" cy="78015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70" idx="4"/>
              <a:endCxn id="79" idx="0"/>
            </p:cNvCxnSpPr>
            <p:nvPr/>
          </p:nvCxnSpPr>
          <p:spPr>
            <a:xfrm>
              <a:off x="5307518" y="2619633"/>
              <a:ext cx="1723097" cy="79446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75" name="流程图: 接点 74"/>
            <p:cNvSpPr/>
            <p:nvPr/>
          </p:nvSpPr>
          <p:spPr>
            <a:xfrm>
              <a:off x="3489541" y="3399791"/>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78" name="文本框 77"/>
            <p:cNvSpPr txBox="1"/>
            <p:nvPr/>
          </p:nvSpPr>
          <p:spPr>
            <a:xfrm>
              <a:off x="3873179" y="3414097"/>
              <a:ext cx="630195" cy="369332"/>
            </a:xfrm>
            <a:prstGeom prst="rect">
              <a:avLst/>
            </a:prstGeom>
            <a:noFill/>
          </p:spPr>
          <p:txBody>
            <a:bodyPr wrap="square" rtlCol="0">
              <a:spAutoFit/>
            </a:bodyPr>
            <a:lstStyle/>
            <a:p>
              <a:r>
                <a:rPr lang="en-US" altLang="zh-CN" dirty="0" smtClean="0"/>
                <a:t>[0,3]</a:t>
              </a:r>
              <a:endParaRPr lang="zh-CN" altLang="en-US" dirty="0"/>
            </a:p>
          </p:txBody>
        </p:sp>
        <p:sp>
          <p:nvSpPr>
            <p:cNvPr id="79" name="流程图: 接点 78"/>
            <p:cNvSpPr/>
            <p:nvPr/>
          </p:nvSpPr>
          <p:spPr>
            <a:xfrm>
              <a:off x="6838796" y="341409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80" name="文本框 79"/>
            <p:cNvSpPr txBox="1"/>
            <p:nvPr/>
          </p:nvSpPr>
          <p:spPr>
            <a:xfrm>
              <a:off x="7222434" y="3428403"/>
              <a:ext cx="630195" cy="369332"/>
            </a:xfrm>
            <a:prstGeom prst="rect">
              <a:avLst/>
            </a:prstGeom>
            <a:noFill/>
          </p:spPr>
          <p:txBody>
            <a:bodyPr wrap="square" rtlCol="0">
              <a:spAutoFit/>
            </a:bodyPr>
            <a:lstStyle/>
            <a:p>
              <a:r>
                <a:rPr lang="en-US" altLang="zh-CN" dirty="0" smtClean="0"/>
                <a:t>[3,6]</a:t>
              </a:r>
              <a:endParaRPr lang="zh-CN" altLang="en-US" dirty="0"/>
            </a:p>
          </p:txBody>
        </p:sp>
        <p:sp>
          <p:nvSpPr>
            <p:cNvPr id="83" name="流程图: 接点 82"/>
            <p:cNvSpPr/>
            <p:nvPr/>
          </p:nvSpPr>
          <p:spPr>
            <a:xfrm>
              <a:off x="2812892" y="4459584"/>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1</a:t>
              </a:r>
              <a:endParaRPr lang="zh-CN" altLang="en-US" dirty="0">
                <a:solidFill>
                  <a:srgbClr val="000000"/>
                </a:solidFill>
              </a:endParaRPr>
            </a:p>
          </p:txBody>
        </p:sp>
        <p:sp>
          <p:nvSpPr>
            <p:cNvPr id="84" name="文本框 83"/>
            <p:cNvSpPr txBox="1"/>
            <p:nvPr/>
          </p:nvSpPr>
          <p:spPr>
            <a:xfrm>
              <a:off x="3196530" y="4473890"/>
              <a:ext cx="630195" cy="369332"/>
            </a:xfrm>
            <a:prstGeom prst="rect">
              <a:avLst/>
            </a:prstGeom>
            <a:noFill/>
          </p:spPr>
          <p:txBody>
            <a:bodyPr wrap="square" rtlCol="0">
              <a:spAutoFit/>
            </a:bodyPr>
            <a:lstStyle/>
            <a:p>
              <a:r>
                <a:rPr lang="en-US" altLang="zh-CN" dirty="0" smtClean="0"/>
                <a:t>[0,1]</a:t>
              </a:r>
              <a:endParaRPr lang="zh-CN" altLang="en-US" dirty="0"/>
            </a:p>
          </p:txBody>
        </p:sp>
        <p:sp>
          <p:nvSpPr>
            <p:cNvPr id="85" name="流程图: 接点 84"/>
            <p:cNvSpPr/>
            <p:nvPr/>
          </p:nvSpPr>
          <p:spPr>
            <a:xfrm>
              <a:off x="4225938" y="443013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86" name="文本框 85"/>
            <p:cNvSpPr txBox="1"/>
            <p:nvPr/>
          </p:nvSpPr>
          <p:spPr>
            <a:xfrm>
              <a:off x="4604069" y="4454851"/>
              <a:ext cx="630195" cy="369332"/>
            </a:xfrm>
            <a:prstGeom prst="rect">
              <a:avLst/>
            </a:prstGeom>
            <a:noFill/>
          </p:spPr>
          <p:txBody>
            <a:bodyPr wrap="square" rtlCol="0">
              <a:spAutoFit/>
            </a:bodyPr>
            <a:lstStyle/>
            <a:p>
              <a:r>
                <a:rPr lang="en-US" altLang="zh-CN" dirty="0" smtClean="0"/>
                <a:t>[1,3]</a:t>
              </a:r>
              <a:endParaRPr lang="zh-CN" altLang="en-US" dirty="0"/>
            </a:p>
          </p:txBody>
        </p:sp>
        <p:sp>
          <p:nvSpPr>
            <p:cNvPr id="87" name="流程图: 接点 86"/>
            <p:cNvSpPr/>
            <p:nvPr/>
          </p:nvSpPr>
          <p:spPr>
            <a:xfrm>
              <a:off x="6129532"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88" name="文本框 87"/>
            <p:cNvSpPr txBox="1"/>
            <p:nvPr/>
          </p:nvSpPr>
          <p:spPr>
            <a:xfrm>
              <a:off x="6513170" y="4483463"/>
              <a:ext cx="630195" cy="369332"/>
            </a:xfrm>
            <a:prstGeom prst="rect">
              <a:avLst/>
            </a:prstGeom>
            <a:noFill/>
          </p:spPr>
          <p:txBody>
            <a:bodyPr wrap="square" rtlCol="0">
              <a:spAutoFit/>
            </a:bodyPr>
            <a:lstStyle/>
            <a:p>
              <a:r>
                <a:rPr lang="en-US" altLang="zh-CN" dirty="0" smtClean="0"/>
                <a:t>[3,4]</a:t>
              </a:r>
              <a:endParaRPr lang="zh-CN" altLang="en-US" dirty="0"/>
            </a:p>
          </p:txBody>
        </p:sp>
        <p:sp>
          <p:nvSpPr>
            <p:cNvPr id="89" name="流程图: 接点 88"/>
            <p:cNvSpPr/>
            <p:nvPr/>
          </p:nvSpPr>
          <p:spPr>
            <a:xfrm>
              <a:off x="7633556"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90" name="文本框 89"/>
            <p:cNvSpPr txBox="1"/>
            <p:nvPr/>
          </p:nvSpPr>
          <p:spPr>
            <a:xfrm>
              <a:off x="8017194" y="4483463"/>
              <a:ext cx="630195" cy="369332"/>
            </a:xfrm>
            <a:prstGeom prst="rect">
              <a:avLst/>
            </a:prstGeom>
            <a:noFill/>
          </p:spPr>
          <p:txBody>
            <a:bodyPr wrap="square" rtlCol="0">
              <a:spAutoFit/>
            </a:bodyPr>
            <a:lstStyle/>
            <a:p>
              <a:r>
                <a:rPr lang="en-US" altLang="zh-CN" dirty="0" smtClean="0"/>
                <a:t>[4,6]</a:t>
              </a:r>
              <a:endParaRPr lang="zh-CN" altLang="en-US" dirty="0"/>
            </a:p>
          </p:txBody>
        </p:sp>
        <p:sp>
          <p:nvSpPr>
            <p:cNvPr id="91" name="流程图: 接点 90"/>
            <p:cNvSpPr/>
            <p:nvPr/>
          </p:nvSpPr>
          <p:spPr>
            <a:xfrm>
              <a:off x="3527202" y="5568752"/>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1</a:t>
              </a:r>
              <a:endParaRPr lang="zh-CN" altLang="en-US" dirty="0">
                <a:solidFill>
                  <a:srgbClr val="000000"/>
                </a:solidFill>
              </a:endParaRPr>
            </a:p>
          </p:txBody>
        </p:sp>
        <p:sp>
          <p:nvSpPr>
            <p:cNvPr id="92" name="文本框 91"/>
            <p:cNvSpPr txBox="1"/>
            <p:nvPr/>
          </p:nvSpPr>
          <p:spPr>
            <a:xfrm>
              <a:off x="3910840" y="5583058"/>
              <a:ext cx="630195" cy="369332"/>
            </a:xfrm>
            <a:prstGeom prst="rect">
              <a:avLst/>
            </a:prstGeom>
            <a:noFill/>
          </p:spPr>
          <p:txBody>
            <a:bodyPr wrap="square" rtlCol="0">
              <a:spAutoFit/>
            </a:bodyPr>
            <a:lstStyle/>
            <a:p>
              <a:r>
                <a:rPr lang="en-US" altLang="zh-CN" dirty="0" smtClean="0"/>
                <a:t>[1,2]</a:t>
              </a:r>
              <a:endParaRPr lang="zh-CN" altLang="en-US" dirty="0"/>
            </a:p>
          </p:txBody>
        </p:sp>
        <p:sp>
          <p:nvSpPr>
            <p:cNvPr id="93" name="流程图: 接点 92"/>
            <p:cNvSpPr/>
            <p:nvPr/>
          </p:nvSpPr>
          <p:spPr>
            <a:xfrm>
              <a:off x="4908977" y="557590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94" name="文本框 93"/>
            <p:cNvSpPr txBox="1"/>
            <p:nvPr/>
          </p:nvSpPr>
          <p:spPr>
            <a:xfrm>
              <a:off x="5281091" y="5583058"/>
              <a:ext cx="630195" cy="369332"/>
            </a:xfrm>
            <a:prstGeom prst="rect">
              <a:avLst/>
            </a:prstGeom>
            <a:noFill/>
          </p:spPr>
          <p:txBody>
            <a:bodyPr wrap="square" rtlCol="0">
              <a:spAutoFit/>
            </a:bodyPr>
            <a:lstStyle/>
            <a:p>
              <a:r>
                <a:rPr lang="en-US" altLang="zh-CN" dirty="0" smtClean="0"/>
                <a:t>[2,3]</a:t>
              </a:r>
              <a:endParaRPr lang="zh-CN" altLang="en-US" dirty="0"/>
            </a:p>
          </p:txBody>
        </p:sp>
        <p:sp>
          <p:nvSpPr>
            <p:cNvPr id="95" name="流程图: 接点 94"/>
            <p:cNvSpPr/>
            <p:nvPr/>
          </p:nvSpPr>
          <p:spPr>
            <a:xfrm>
              <a:off x="7030615" y="5561599"/>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96" name="文本框 95"/>
            <p:cNvSpPr txBox="1"/>
            <p:nvPr/>
          </p:nvSpPr>
          <p:spPr>
            <a:xfrm>
              <a:off x="7414253" y="5575905"/>
              <a:ext cx="630195" cy="369332"/>
            </a:xfrm>
            <a:prstGeom prst="rect">
              <a:avLst/>
            </a:prstGeom>
            <a:noFill/>
          </p:spPr>
          <p:txBody>
            <a:bodyPr wrap="square" rtlCol="0">
              <a:spAutoFit/>
            </a:bodyPr>
            <a:lstStyle/>
            <a:p>
              <a:r>
                <a:rPr lang="en-US" altLang="zh-CN" dirty="0" smtClean="0"/>
                <a:t>[4,5]</a:t>
              </a:r>
              <a:endParaRPr lang="zh-CN" altLang="en-US" dirty="0"/>
            </a:p>
          </p:txBody>
        </p:sp>
        <p:sp>
          <p:nvSpPr>
            <p:cNvPr id="97" name="流程图: 接点 96"/>
            <p:cNvSpPr/>
            <p:nvPr/>
          </p:nvSpPr>
          <p:spPr>
            <a:xfrm>
              <a:off x="8330239" y="5547293"/>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98" name="文本框 97"/>
            <p:cNvSpPr txBox="1"/>
            <p:nvPr/>
          </p:nvSpPr>
          <p:spPr>
            <a:xfrm>
              <a:off x="8713877" y="5561599"/>
              <a:ext cx="630195" cy="369332"/>
            </a:xfrm>
            <a:prstGeom prst="rect">
              <a:avLst/>
            </a:prstGeom>
            <a:noFill/>
          </p:spPr>
          <p:txBody>
            <a:bodyPr wrap="square" rtlCol="0">
              <a:spAutoFit/>
            </a:bodyPr>
            <a:lstStyle/>
            <a:p>
              <a:r>
                <a:rPr lang="en-US" altLang="zh-CN" dirty="0" smtClean="0"/>
                <a:t>[5,6]</a:t>
              </a:r>
              <a:endParaRPr lang="zh-CN" altLang="en-US" dirty="0"/>
            </a:p>
          </p:txBody>
        </p:sp>
        <p:cxnSp>
          <p:nvCxnSpPr>
            <p:cNvPr id="99" name="直接连接符 98"/>
            <p:cNvCxnSpPr>
              <a:stCxn id="75" idx="4"/>
              <a:endCxn id="83" idx="0"/>
            </p:cNvCxnSpPr>
            <p:nvPr/>
          </p:nvCxnSpPr>
          <p:spPr>
            <a:xfrm flipH="1">
              <a:off x="3004711" y="3783429"/>
              <a:ext cx="676649" cy="67615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5" idx="4"/>
              <a:endCxn id="85" idx="0"/>
            </p:cNvCxnSpPr>
            <p:nvPr/>
          </p:nvCxnSpPr>
          <p:spPr>
            <a:xfrm>
              <a:off x="3681360" y="3783429"/>
              <a:ext cx="736397" cy="64670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85" idx="4"/>
              <a:endCxn id="91" idx="0"/>
            </p:cNvCxnSpPr>
            <p:nvPr/>
          </p:nvCxnSpPr>
          <p:spPr>
            <a:xfrm flipH="1">
              <a:off x="3719021" y="4813775"/>
              <a:ext cx="698736" cy="75497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85" idx="4"/>
              <a:endCxn id="93" idx="0"/>
            </p:cNvCxnSpPr>
            <p:nvPr/>
          </p:nvCxnSpPr>
          <p:spPr>
            <a:xfrm>
              <a:off x="4417757" y="4813775"/>
              <a:ext cx="683039" cy="76213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89" idx="4"/>
              <a:endCxn id="95" idx="0"/>
            </p:cNvCxnSpPr>
            <p:nvPr/>
          </p:nvCxnSpPr>
          <p:spPr>
            <a:xfrm flipH="1">
              <a:off x="7222434" y="4852795"/>
              <a:ext cx="602941" cy="70880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89" idx="4"/>
              <a:endCxn id="97" idx="0"/>
            </p:cNvCxnSpPr>
            <p:nvPr/>
          </p:nvCxnSpPr>
          <p:spPr>
            <a:xfrm>
              <a:off x="7825375" y="4852795"/>
              <a:ext cx="696683" cy="69449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79" idx="4"/>
              <a:endCxn id="87" idx="0"/>
            </p:cNvCxnSpPr>
            <p:nvPr/>
          </p:nvCxnSpPr>
          <p:spPr>
            <a:xfrm flipH="1">
              <a:off x="6321351" y="3797735"/>
              <a:ext cx="709264"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79" idx="4"/>
              <a:endCxn id="89" idx="0"/>
            </p:cNvCxnSpPr>
            <p:nvPr/>
          </p:nvCxnSpPr>
          <p:spPr>
            <a:xfrm>
              <a:off x="7030615" y="3797735"/>
              <a:ext cx="794760"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4766712" y="2250301"/>
              <a:ext cx="304909" cy="426377"/>
            </a:xfrm>
            <a:prstGeom prst="rect">
              <a:avLst/>
            </a:prstGeom>
            <a:noFill/>
          </p:spPr>
          <p:txBody>
            <a:bodyPr wrap="square" rtlCol="0">
              <a:spAutoFit/>
            </a:bodyPr>
            <a:lstStyle/>
            <a:p>
              <a:r>
                <a:rPr lang="en-US" altLang="zh-CN" dirty="0"/>
                <a:t>3</a:t>
              </a:r>
              <a:endParaRPr lang="zh-CN" altLang="en-US" dirty="0"/>
            </a:p>
          </p:txBody>
        </p:sp>
        <p:sp>
          <p:nvSpPr>
            <p:cNvPr id="108" name="文本框 107"/>
            <p:cNvSpPr txBox="1"/>
            <p:nvPr/>
          </p:nvSpPr>
          <p:spPr>
            <a:xfrm>
              <a:off x="3150220" y="3414097"/>
              <a:ext cx="304909" cy="426377"/>
            </a:xfrm>
            <a:prstGeom prst="rect">
              <a:avLst/>
            </a:prstGeom>
            <a:noFill/>
          </p:spPr>
          <p:txBody>
            <a:bodyPr wrap="square" rtlCol="0">
              <a:spAutoFit/>
            </a:bodyPr>
            <a:lstStyle/>
            <a:p>
              <a:r>
                <a:rPr lang="en-US" altLang="zh-CN" dirty="0"/>
                <a:t>3</a:t>
              </a:r>
              <a:endParaRPr lang="zh-CN" altLang="en-US" dirty="0"/>
            </a:p>
          </p:txBody>
        </p:sp>
        <p:sp>
          <p:nvSpPr>
            <p:cNvPr id="109" name="文本框 108"/>
            <p:cNvSpPr txBox="1"/>
            <p:nvPr/>
          </p:nvSpPr>
          <p:spPr>
            <a:xfrm>
              <a:off x="6527058" y="3437347"/>
              <a:ext cx="304908" cy="369332"/>
            </a:xfrm>
            <a:prstGeom prst="rect">
              <a:avLst/>
            </a:prstGeom>
            <a:noFill/>
          </p:spPr>
          <p:txBody>
            <a:bodyPr wrap="square" rtlCol="0">
              <a:spAutoFit/>
            </a:bodyPr>
            <a:lstStyle/>
            <a:p>
              <a:r>
                <a:rPr lang="en-US" altLang="zh-CN" dirty="0" smtClean="0"/>
                <a:t>0</a:t>
              </a:r>
              <a:endParaRPr lang="zh-CN" altLang="en-US" dirty="0"/>
            </a:p>
          </p:txBody>
        </p:sp>
        <p:sp>
          <p:nvSpPr>
            <p:cNvPr id="110" name="文本框 109"/>
            <p:cNvSpPr txBox="1"/>
            <p:nvPr/>
          </p:nvSpPr>
          <p:spPr>
            <a:xfrm>
              <a:off x="7355902" y="4488355"/>
              <a:ext cx="304908" cy="369332"/>
            </a:xfrm>
            <a:prstGeom prst="rect">
              <a:avLst/>
            </a:prstGeom>
            <a:noFill/>
          </p:spPr>
          <p:txBody>
            <a:bodyPr wrap="square" rtlCol="0">
              <a:spAutoFit/>
            </a:bodyPr>
            <a:lstStyle/>
            <a:p>
              <a:r>
                <a:rPr lang="en-US" altLang="zh-CN" dirty="0" smtClean="0"/>
                <a:t>0</a:t>
              </a:r>
              <a:endParaRPr lang="zh-CN" altLang="en-US" dirty="0"/>
            </a:p>
          </p:txBody>
        </p:sp>
        <p:sp>
          <p:nvSpPr>
            <p:cNvPr id="111" name="文本框 110"/>
            <p:cNvSpPr txBox="1"/>
            <p:nvPr/>
          </p:nvSpPr>
          <p:spPr>
            <a:xfrm>
              <a:off x="8044448" y="5554446"/>
              <a:ext cx="304908" cy="369332"/>
            </a:xfrm>
            <a:prstGeom prst="rect">
              <a:avLst/>
            </a:prstGeom>
            <a:noFill/>
          </p:spPr>
          <p:txBody>
            <a:bodyPr wrap="square" rtlCol="0">
              <a:spAutoFit/>
            </a:bodyPr>
            <a:lstStyle/>
            <a:p>
              <a:r>
                <a:rPr lang="en-US" altLang="zh-CN" dirty="0" smtClean="0"/>
                <a:t>0</a:t>
              </a:r>
              <a:endParaRPr lang="zh-CN" altLang="en-US" dirty="0"/>
            </a:p>
          </p:txBody>
        </p:sp>
        <p:sp>
          <p:nvSpPr>
            <p:cNvPr id="112" name="文本框 111"/>
            <p:cNvSpPr txBox="1"/>
            <p:nvPr/>
          </p:nvSpPr>
          <p:spPr>
            <a:xfrm>
              <a:off x="6743808" y="5590211"/>
              <a:ext cx="304908" cy="369332"/>
            </a:xfrm>
            <a:prstGeom prst="rect">
              <a:avLst/>
            </a:prstGeom>
            <a:noFill/>
          </p:spPr>
          <p:txBody>
            <a:bodyPr wrap="square" rtlCol="0">
              <a:spAutoFit/>
            </a:bodyPr>
            <a:lstStyle/>
            <a:p>
              <a:r>
                <a:rPr lang="en-US" altLang="zh-CN" dirty="0" smtClean="0"/>
                <a:t>0</a:t>
              </a:r>
              <a:endParaRPr lang="zh-CN" altLang="en-US" dirty="0"/>
            </a:p>
          </p:txBody>
        </p:sp>
        <p:sp>
          <p:nvSpPr>
            <p:cNvPr id="113" name="文本框 112"/>
            <p:cNvSpPr txBox="1"/>
            <p:nvPr/>
          </p:nvSpPr>
          <p:spPr>
            <a:xfrm>
              <a:off x="4614258" y="5576898"/>
              <a:ext cx="304908" cy="369332"/>
            </a:xfrm>
            <a:prstGeom prst="rect">
              <a:avLst/>
            </a:prstGeom>
            <a:noFill/>
          </p:spPr>
          <p:txBody>
            <a:bodyPr wrap="square" rtlCol="0">
              <a:spAutoFit/>
            </a:bodyPr>
            <a:lstStyle/>
            <a:p>
              <a:r>
                <a:rPr lang="en-US" altLang="zh-CN" dirty="0" smtClean="0"/>
                <a:t>0</a:t>
              </a:r>
              <a:endParaRPr lang="zh-CN" altLang="en-US" dirty="0"/>
            </a:p>
          </p:txBody>
        </p:sp>
        <p:sp>
          <p:nvSpPr>
            <p:cNvPr id="114" name="文本框 113"/>
            <p:cNvSpPr txBox="1"/>
            <p:nvPr/>
          </p:nvSpPr>
          <p:spPr>
            <a:xfrm>
              <a:off x="3233316" y="5583058"/>
              <a:ext cx="304908" cy="369332"/>
            </a:xfrm>
            <a:prstGeom prst="rect">
              <a:avLst/>
            </a:prstGeom>
            <a:noFill/>
          </p:spPr>
          <p:txBody>
            <a:bodyPr wrap="square" rtlCol="0">
              <a:spAutoFit/>
            </a:bodyPr>
            <a:lstStyle/>
            <a:p>
              <a:r>
                <a:rPr lang="en-US" altLang="zh-CN" dirty="0"/>
                <a:t>1</a:t>
              </a:r>
              <a:endParaRPr lang="zh-CN" altLang="en-US" dirty="0"/>
            </a:p>
          </p:txBody>
        </p:sp>
        <p:sp>
          <p:nvSpPr>
            <p:cNvPr id="115" name="文本框 114"/>
            <p:cNvSpPr txBox="1"/>
            <p:nvPr/>
          </p:nvSpPr>
          <p:spPr>
            <a:xfrm>
              <a:off x="5853630" y="4475530"/>
              <a:ext cx="304908" cy="369332"/>
            </a:xfrm>
            <a:prstGeom prst="rect">
              <a:avLst/>
            </a:prstGeom>
            <a:noFill/>
          </p:spPr>
          <p:txBody>
            <a:bodyPr wrap="square" rtlCol="0">
              <a:spAutoFit/>
            </a:bodyPr>
            <a:lstStyle/>
            <a:p>
              <a:r>
                <a:rPr lang="en-US" altLang="zh-CN" dirty="0" smtClean="0"/>
                <a:t>0</a:t>
              </a:r>
              <a:endParaRPr lang="zh-CN" altLang="en-US" dirty="0"/>
            </a:p>
          </p:txBody>
        </p:sp>
        <p:sp>
          <p:nvSpPr>
            <p:cNvPr id="116" name="文本框 115"/>
            <p:cNvSpPr txBox="1"/>
            <p:nvPr/>
          </p:nvSpPr>
          <p:spPr>
            <a:xfrm>
              <a:off x="3940573" y="4444443"/>
              <a:ext cx="304909" cy="426377"/>
            </a:xfrm>
            <a:prstGeom prst="rect">
              <a:avLst/>
            </a:prstGeom>
            <a:noFill/>
          </p:spPr>
          <p:txBody>
            <a:bodyPr wrap="square" rtlCol="0">
              <a:spAutoFit/>
            </a:bodyPr>
            <a:lstStyle/>
            <a:p>
              <a:r>
                <a:rPr lang="en-US" altLang="zh-CN" dirty="0"/>
                <a:t>3</a:t>
              </a:r>
              <a:endParaRPr lang="zh-CN" altLang="en-US" dirty="0"/>
            </a:p>
          </p:txBody>
        </p:sp>
        <p:sp>
          <p:nvSpPr>
            <p:cNvPr id="117" name="文本框 116"/>
            <p:cNvSpPr txBox="1"/>
            <p:nvPr/>
          </p:nvSpPr>
          <p:spPr>
            <a:xfrm>
              <a:off x="2509950" y="4475530"/>
              <a:ext cx="304908" cy="369332"/>
            </a:xfrm>
            <a:prstGeom prst="rect">
              <a:avLst/>
            </a:prstGeom>
            <a:noFill/>
          </p:spPr>
          <p:txBody>
            <a:bodyPr wrap="square" rtlCol="0">
              <a:spAutoFit/>
            </a:bodyPr>
            <a:lstStyle/>
            <a:p>
              <a:r>
                <a:rPr lang="en-US" altLang="zh-CN" dirty="0"/>
                <a:t>2</a:t>
              </a:r>
              <a:endParaRPr lang="zh-CN" altLang="en-US" dirty="0"/>
            </a:p>
          </p:txBody>
        </p:sp>
      </p:grpSp>
      <p:grpSp>
        <p:nvGrpSpPr>
          <p:cNvPr id="118" name="组合 117"/>
          <p:cNvGrpSpPr/>
          <p:nvPr/>
        </p:nvGrpSpPr>
        <p:grpSpPr>
          <a:xfrm>
            <a:off x="6172674" y="2879311"/>
            <a:ext cx="5874169" cy="3221658"/>
            <a:chOff x="2509950" y="2235995"/>
            <a:chExt cx="6834122" cy="3748139"/>
          </a:xfrm>
        </p:grpSpPr>
        <p:sp>
          <p:nvSpPr>
            <p:cNvPr id="119" name="流程图: 接点 118"/>
            <p:cNvSpPr/>
            <p:nvPr/>
          </p:nvSpPr>
          <p:spPr>
            <a:xfrm>
              <a:off x="5115699" y="223599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20" name="文本框 119"/>
            <p:cNvSpPr txBox="1"/>
            <p:nvPr/>
          </p:nvSpPr>
          <p:spPr>
            <a:xfrm>
              <a:off x="5499337" y="2250301"/>
              <a:ext cx="630195" cy="369332"/>
            </a:xfrm>
            <a:prstGeom prst="rect">
              <a:avLst/>
            </a:prstGeom>
            <a:noFill/>
          </p:spPr>
          <p:txBody>
            <a:bodyPr wrap="square" rtlCol="0">
              <a:spAutoFit/>
            </a:bodyPr>
            <a:lstStyle/>
            <a:p>
              <a:r>
                <a:rPr lang="en-US" altLang="zh-CN" dirty="0" smtClean="0"/>
                <a:t>[0,6]</a:t>
              </a:r>
              <a:endParaRPr lang="zh-CN" altLang="en-US" dirty="0"/>
            </a:p>
          </p:txBody>
        </p:sp>
        <p:cxnSp>
          <p:nvCxnSpPr>
            <p:cNvPr id="121" name="直接连接符 120"/>
            <p:cNvCxnSpPr>
              <a:stCxn id="119" idx="4"/>
              <a:endCxn id="123" idx="0"/>
            </p:cNvCxnSpPr>
            <p:nvPr/>
          </p:nvCxnSpPr>
          <p:spPr>
            <a:xfrm flipH="1">
              <a:off x="3681360" y="2619633"/>
              <a:ext cx="1626158" cy="78015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19" idx="4"/>
              <a:endCxn id="125" idx="0"/>
            </p:cNvCxnSpPr>
            <p:nvPr/>
          </p:nvCxnSpPr>
          <p:spPr>
            <a:xfrm>
              <a:off x="5307518" y="2619633"/>
              <a:ext cx="1723097" cy="79446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23" name="流程图: 接点 122"/>
            <p:cNvSpPr/>
            <p:nvPr/>
          </p:nvSpPr>
          <p:spPr>
            <a:xfrm>
              <a:off x="3489541" y="3399791"/>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24" name="文本框 123"/>
            <p:cNvSpPr txBox="1"/>
            <p:nvPr/>
          </p:nvSpPr>
          <p:spPr>
            <a:xfrm>
              <a:off x="3873179" y="3414097"/>
              <a:ext cx="630195" cy="369332"/>
            </a:xfrm>
            <a:prstGeom prst="rect">
              <a:avLst/>
            </a:prstGeom>
            <a:noFill/>
          </p:spPr>
          <p:txBody>
            <a:bodyPr wrap="square" rtlCol="0">
              <a:spAutoFit/>
            </a:bodyPr>
            <a:lstStyle/>
            <a:p>
              <a:r>
                <a:rPr lang="en-US" altLang="zh-CN" dirty="0" smtClean="0"/>
                <a:t>[0,3]</a:t>
              </a:r>
              <a:endParaRPr lang="zh-CN" altLang="en-US" dirty="0"/>
            </a:p>
          </p:txBody>
        </p:sp>
        <p:sp>
          <p:nvSpPr>
            <p:cNvPr id="125" name="流程图: 接点 124"/>
            <p:cNvSpPr/>
            <p:nvPr/>
          </p:nvSpPr>
          <p:spPr>
            <a:xfrm>
              <a:off x="6838796" y="341409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26" name="文本框 125"/>
            <p:cNvSpPr txBox="1"/>
            <p:nvPr/>
          </p:nvSpPr>
          <p:spPr>
            <a:xfrm>
              <a:off x="7222434" y="3428403"/>
              <a:ext cx="630195" cy="369332"/>
            </a:xfrm>
            <a:prstGeom prst="rect">
              <a:avLst/>
            </a:prstGeom>
            <a:noFill/>
          </p:spPr>
          <p:txBody>
            <a:bodyPr wrap="square" rtlCol="0">
              <a:spAutoFit/>
            </a:bodyPr>
            <a:lstStyle/>
            <a:p>
              <a:r>
                <a:rPr lang="en-US" altLang="zh-CN" dirty="0" smtClean="0"/>
                <a:t>[3,6]</a:t>
              </a:r>
              <a:endParaRPr lang="zh-CN" altLang="en-US" dirty="0"/>
            </a:p>
          </p:txBody>
        </p:sp>
        <p:sp>
          <p:nvSpPr>
            <p:cNvPr id="127" name="流程图: 接点 126"/>
            <p:cNvSpPr/>
            <p:nvPr/>
          </p:nvSpPr>
          <p:spPr>
            <a:xfrm>
              <a:off x="2812892" y="4459584"/>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1</a:t>
              </a:r>
              <a:endParaRPr lang="zh-CN" altLang="en-US" dirty="0">
                <a:solidFill>
                  <a:srgbClr val="000000"/>
                </a:solidFill>
              </a:endParaRPr>
            </a:p>
          </p:txBody>
        </p:sp>
        <p:sp>
          <p:nvSpPr>
            <p:cNvPr id="128" name="文本框 127"/>
            <p:cNvSpPr txBox="1"/>
            <p:nvPr/>
          </p:nvSpPr>
          <p:spPr>
            <a:xfrm>
              <a:off x="3196530" y="4473890"/>
              <a:ext cx="630195" cy="369332"/>
            </a:xfrm>
            <a:prstGeom prst="rect">
              <a:avLst/>
            </a:prstGeom>
            <a:noFill/>
          </p:spPr>
          <p:txBody>
            <a:bodyPr wrap="square" rtlCol="0">
              <a:spAutoFit/>
            </a:bodyPr>
            <a:lstStyle/>
            <a:p>
              <a:r>
                <a:rPr lang="en-US" altLang="zh-CN" dirty="0" smtClean="0"/>
                <a:t>[0,1]</a:t>
              </a:r>
              <a:endParaRPr lang="zh-CN" altLang="en-US" dirty="0"/>
            </a:p>
          </p:txBody>
        </p:sp>
        <p:sp>
          <p:nvSpPr>
            <p:cNvPr id="129" name="流程图: 接点 128"/>
            <p:cNvSpPr/>
            <p:nvPr/>
          </p:nvSpPr>
          <p:spPr>
            <a:xfrm>
              <a:off x="4225938" y="443013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30" name="文本框 129"/>
            <p:cNvSpPr txBox="1"/>
            <p:nvPr/>
          </p:nvSpPr>
          <p:spPr>
            <a:xfrm>
              <a:off x="4604069" y="4454851"/>
              <a:ext cx="630195" cy="369332"/>
            </a:xfrm>
            <a:prstGeom prst="rect">
              <a:avLst/>
            </a:prstGeom>
            <a:noFill/>
          </p:spPr>
          <p:txBody>
            <a:bodyPr wrap="square" rtlCol="0">
              <a:spAutoFit/>
            </a:bodyPr>
            <a:lstStyle/>
            <a:p>
              <a:r>
                <a:rPr lang="en-US" altLang="zh-CN" dirty="0" smtClean="0"/>
                <a:t>[1,3]</a:t>
              </a:r>
              <a:endParaRPr lang="zh-CN" altLang="en-US" dirty="0"/>
            </a:p>
          </p:txBody>
        </p:sp>
        <p:sp>
          <p:nvSpPr>
            <p:cNvPr id="131" name="流程图: 接点 130"/>
            <p:cNvSpPr/>
            <p:nvPr/>
          </p:nvSpPr>
          <p:spPr>
            <a:xfrm>
              <a:off x="6129532"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32" name="文本框 131"/>
            <p:cNvSpPr txBox="1"/>
            <p:nvPr/>
          </p:nvSpPr>
          <p:spPr>
            <a:xfrm>
              <a:off x="6513170" y="4483463"/>
              <a:ext cx="630195" cy="369332"/>
            </a:xfrm>
            <a:prstGeom prst="rect">
              <a:avLst/>
            </a:prstGeom>
            <a:noFill/>
          </p:spPr>
          <p:txBody>
            <a:bodyPr wrap="square" rtlCol="0">
              <a:spAutoFit/>
            </a:bodyPr>
            <a:lstStyle/>
            <a:p>
              <a:r>
                <a:rPr lang="en-US" altLang="zh-CN" dirty="0" smtClean="0"/>
                <a:t>[3,4]</a:t>
              </a:r>
              <a:endParaRPr lang="zh-CN" altLang="en-US" dirty="0"/>
            </a:p>
          </p:txBody>
        </p:sp>
        <p:sp>
          <p:nvSpPr>
            <p:cNvPr id="134" name="流程图: 接点 133"/>
            <p:cNvSpPr/>
            <p:nvPr/>
          </p:nvSpPr>
          <p:spPr>
            <a:xfrm>
              <a:off x="7633556"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35" name="文本框 134"/>
            <p:cNvSpPr txBox="1"/>
            <p:nvPr/>
          </p:nvSpPr>
          <p:spPr>
            <a:xfrm>
              <a:off x="8017194" y="4483463"/>
              <a:ext cx="630195" cy="369332"/>
            </a:xfrm>
            <a:prstGeom prst="rect">
              <a:avLst/>
            </a:prstGeom>
            <a:noFill/>
          </p:spPr>
          <p:txBody>
            <a:bodyPr wrap="square" rtlCol="0">
              <a:spAutoFit/>
            </a:bodyPr>
            <a:lstStyle/>
            <a:p>
              <a:r>
                <a:rPr lang="en-US" altLang="zh-CN" dirty="0" smtClean="0"/>
                <a:t>[4,6]</a:t>
              </a:r>
              <a:endParaRPr lang="zh-CN" altLang="en-US" dirty="0"/>
            </a:p>
          </p:txBody>
        </p:sp>
        <p:sp>
          <p:nvSpPr>
            <p:cNvPr id="136" name="流程图: 接点 135"/>
            <p:cNvSpPr/>
            <p:nvPr/>
          </p:nvSpPr>
          <p:spPr>
            <a:xfrm>
              <a:off x="3527202" y="5568752"/>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1</a:t>
              </a:r>
              <a:endParaRPr lang="zh-CN" altLang="en-US" dirty="0">
                <a:solidFill>
                  <a:srgbClr val="000000"/>
                </a:solidFill>
              </a:endParaRPr>
            </a:p>
          </p:txBody>
        </p:sp>
        <p:sp>
          <p:nvSpPr>
            <p:cNvPr id="137" name="文本框 136"/>
            <p:cNvSpPr txBox="1"/>
            <p:nvPr/>
          </p:nvSpPr>
          <p:spPr>
            <a:xfrm>
              <a:off x="3910840" y="5583058"/>
              <a:ext cx="630195" cy="369332"/>
            </a:xfrm>
            <a:prstGeom prst="rect">
              <a:avLst/>
            </a:prstGeom>
            <a:noFill/>
          </p:spPr>
          <p:txBody>
            <a:bodyPr wrap="square" rtlCol="0">
              <a:spAutoFit/>
            </a:bodyPr>
            <a:lstStyle/>
            <a:p>
              <a:r>
                <a:rPr lang="en-US" altLang="zh-CN" dirty="0" smtClean="0"/>
                <a:t>[1,2]</a:t>
              </a:r>
              <a:endParaRPr lang="zh-CN" altLang="en-US" dirty="0"/>
            </a:p>
          </p:txBody>
        </p:sp>
        <p:sp>
          <p:nvSpPr>
            <p:cNvPr id="138" name="流程图: 接点 137"/>
            <p:cNvSpPr/>
            <p:nvPr/>
          </p:nvSpPr>
          <p:spPr>
            <a:xfrm>
              <a:off x="4908977" y="557590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39" name="文本框 138"/>
            <p:cNvSpPr txBox="1"/>
            <p:nvPr/>
          </p:nvSpPr>
          <p:spPr>
            <a:xfrm>
              <a:off x="5281091" y="5583058"/>
              <a:ext cx="630195" cy="369332"/>
            </a:xfrm>
            <a:prstGeom prst="rect">
              <a:avLst/>
            </a:prstGeom>
            <a:noFill/>
          </p:spPr>
          <p:txBody>
            <a:bodyPr wrap="square" rtlCol="0">
              <a:spAutoFit/>
            </a:bodyPr>
            <a:lstStyle/>
            <a:p>
              <a:r>
                <a:rPr lang="en-US" altLang="zh-CN" dirty="0" smtClean="0"/>
                <a:t>[2,3]</a:t>
              </a:r>
              <a:endParaRPr lang="zh-CN" altLang="en-US" dirty="0"/>
            </a:p>
          </p:txBody>
        </p:sp>
        <p:sp>
          <p:nvSpPr>
            <p:cNvPr id="140" name="流程图: 接点 139"/>
            <p:cNvSpPr/>
            <p:nvPr/>
          </p:nvSpPr>
          <p:spPr>
            <a:xfrm>
              <a:off x="7030615" y="5561599"/>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41" name="文本框 140"/>
            <p:cNvSpPr txBox="1"/>
            <p:nvPr/>
          </p:nvSpPr>
          <p:spPr>
            <a:xfrm>
              <a:off x="7414253" y="5575905"/>
              <a:ext cx="630195" cy="369332"/>
            </a:xfrm>
            <a:prstGeom prst="rect">
              <a:avLst/>
            </a:prstGeom>
            <a:noFill/>
          </p:spPr>
          <p:txBody>
            <a:bodyPr wrap="square" rtlCol="0">
              <a:spAutoFit/>
            </a:bodyPr>
            <a:lstStyle/>
            <a:p>
              <a:r>
                <a:rPr lang="en-US" altLang="zh-CN" dirty="0" smtClean="0"/>
                <a:t>[4,5]</a:t>
              </a:r>
              <a:endParaRPr lang="zh-CN" altLang="en-US" dirty="0"/>
            </a:p>
          </p:txBody>
        </p:sp>
        <p:sp>
          <p:nvSpPr>
            <p:cNvPr id="142" name="流程图: 接点 141"/>
            <p:cNvSpPr/>
            <p:nvPr/>
          </p:nvSpPr>
          <p:spPr>
            <a:xfrm>
              <a:off x="8330239" y="5547293"/>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4</a:t>
              </a:r>
              <a:endParaRPr lang="zh-CN" altLang="en-US" dirty="0">
                <a:solidFill>
                  <a:srgbClr val="000000"/>
                </a:solidFill>
              </a:endParaRPr>
            </a:p>
          </p:txBody>
        </p:sp>
        <p:sp>
          <p:nvSpPr>
            <p:cNvPr id="143" name="文本框 142"/>
            <p:cNvSpPr txBox="1"/>
            <p:nvPr/>
          </p:nvSpPr>
          <p:spPr>
            <a:xfrm>
              <a:off x="8713877" y="5561599"/>
              <a:ext cx="630195" cy="369332"/>
            </a:xfrm>
            <a:prstGeom prst="rect">
              <a:avLst/>
            </a:prstGeom>
            <a:noFill/>
          </p:spPr>
          <p:txBody>
            <a:bodyPr wrap="square" rtlCol="0">
              <a:spAutoFit/>
            </a:bodyPr>
            <a:lstStyle/>
            <a:p>
              <a:r>
                <a:rPr lang="en-US" altLang="zh-CN" dirty="0" smtClean="0"/>
                <a:t>[5,6]</a:t>
              </a:r>
              <a:endParaRPr lang="zh-CN" altLang="en-US" dirty="0"/>
            </a:p>
          </p:txBody>
        </p:sp>
        <p:cxnSp>
          <p:nvCxnSpPr>
            <p:cNvPr id="144" name="直接连接符 143"/>
            <p:cNvCxnSpPr>
              <a:stCxn id="123" idx="4"/>
              <a:endCxn id="127" idx="0"/>
            </p:cNvCxnSpPr>
            <p:nvPr/>
          </p:nvCxnSpPr>
          <p:spPr>
            <a:xfrm flipH="1">
              <a:off x="3004711" y="3783429"/>
              <a:ext cx="676649" cy="67615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23" idx="4"/>
              <a:endCxn id="129" idx="0"/>
            </p:cNvCxnSpPr>
            <p:nvPr/>
          </p:nvCxnSpPr>
          <p:spPr>
            <a:xfrm>
              <a:off x="3681360" y="3783429"/>
              <a:ext cx="736397" cy="64670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29" idx="4"/>
              <a:endCxn id="136" idx="0"/>
            </p:cNvCxnSpPr>
            <p:nvPr/>
          </p:nvCxnSpPr>
          <p:spPr>
            <a:xfrm flipH="1">
              <a:off x="3719021" y="4813775"/>
              <a:ext cx="698736" cy="75497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29" idx="4"/>
              <a:endCxn id="138" idx="0"/>
            </p:cNvCxnSpPr>
            <p:nvPr/>
          </p:nvCxnSpPr>
          <p:spPr>
            <a:xfrm>
              <a:off x="4417757" y="4813775"/>
              <a:ext cx="683039" cy="76213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34" idx="4"/>
              <a:endCxn id="140" idx="0"/>
            </p:cNvCxnSpPr>
            <p:nvPr/>
          </p:nvCxnSpPr>
          <p:spPr>
            <a:xfrm flipH="1">
              <a:off x="7222434" y="4852795"/>
              <a:ext cx="602941" cy="70880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34" idx="4"/>
              <a:endCxn id="142" idx="0"/>
            </p:cNvCxnSpPr>
            <p:nvPr/>
          </p:nvCxnSpPr>
          <p:spPr>
            <a:xfrm>
              <a:off x="7825375" y="4852795"/>
              <a:ext cx="696683" cy="69449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25" idx="4"/>
              <a:endCxn id="131" idx="0"/>
            </p:cNvCxnSpPr>
            <p:nvPr/>
          </p:nvCxnSpPr>
          <p:spPr>
            <a:xfrm flipH="1">
              <a:off x="6321351" y="3797735"/>
              <a:ext cx="709264"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25" idx="4"/>
              <a:endCxn id="134" idx="0"/>
            </p:cNvCxnSpPr>
            <p:nvPr/>
          </p:nvCxnSpPr>
          <p:spPr>
            <a:xfrm>
              <a:off x="7030615" y="3797735"/>
              <a:ext cx="794760"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52" name="文本框 151"/>
            <p:cNvSpPr txBox="1"/>
            <p:nvPr/>
          </p:nvSpPr>
          <p:spPr>
            <a:xfrm>
              <a:off x="4766713" y="2250302"/>
              <a:ext cx="304908" cy="429688"/>
            </a:xfrm>
            <a:prstGeom prst="rect">
              <a:avLst/>
            </a:prstGeom>
            <a:noFill/>
          </p:spPr>
          <p:txBody>
            <a:bodyPr wrap="square" rtlCol="0">
              <a:spAutoFit/>
            </a:bodyPr>
            <a:lstStyle/>
            <a:p>
              <a:r>
                <a:rPr lang="en-US" altLang="zh-CN" dirty="0" smtClean="0"/>
                <a:t>7</a:t>
              </a:r>
              <a:endParaRPr lang="zh-CN" altLang="en-US" dirty="0"/>
            </a:p>
          </p:txBody>
        </p:sp>
        <p:sp>
          <p:nvSpPr>
            <p:cNvPr id="153" name="文本框 152"/>
            <p:cNvSpPr txBox="1"/>
            <p:nvPr/>
          </p:nvSpPr>
          <p:spPr>
            <a:xfrm>
              <a:off x="3150222" y="3414097"/>
              <a:ext cx="304908" cy="429688"/>
            </a:xfrm>
            <a:prstGeom prst="rect">
              <a:avLst/>
            </a:prstGeom>
            <a:noFill/>
          </p:spPr>
          <p:txBody>
            <a:bodyPr wrap="square" rtlCol="0">
              <a:spAutoFit/>
            </a:bodyPr>
            <a:lstStyle/>
            <a:p>
              <a:r>
                <a:rPr lang="en-US" altLang="zh-CN" dirty="0"/>
                <a:t>3</a:t>
              </a:r>
              <a:endParaRPr lang="zh-CN" altLang="en-US" dirty="0"/>
            </a:p>
          </p:txBody>
        </p:sp>
        <p:sp>
          <p:nvSpPr>
            <p:cNvPr id="154" name="文本框 153"/>
            <p:cNvSpPr txBox="1"/>
            <p:nvPr/>
          </p:nvSpPr>
          <p:spPr>
            <a:xfrm>
              <a:off x="6527058" y="3437348"/>
              <a:ext cx="304908" cy="429688"/>
            </a:xfrm>
            <a:prstGeom prst="rect">
              <a:avLst/>
            </a:prstGeom>
            <a:noFill/>
          </p:spPr>
          <p:txBody>
            <a:bodyPr wrap="square" rtlCol="0">
              <a:spAutoFit/>
            </a:bodyPr>
            <a:lstStyle/>
            <a:p>
              <a:r>
                <a:rPr lang="en-US" altLang="zh-CN" dirty="0"/>
                <a:t>4</a:t>
              </a:r>
              <a:endParaRPr lang="zh-CN" altLang="en-US" dirty="0"/>
            </a:p>
          </p:txBody>
        </p:sp>
        <p:sp>
          <p:nvSpPr>
            <p:cNvPr id="155" name="文本框 154"/>
            <p:cNvSpPr txBox="1"/>
            <p:nvPr/>
          </p:nvSpPr>
          <p:spPr>
            <a:xfrm>
              <a:off x="7355902" y="4488355"/>
              <a:ext cx="304908" cy="429688"/>
            </a:xfrm>
            <a:prstGeom prst="rect">
              <a:avLst/>
            </a:prstGeom>
            <a:noFill/>
          </p:spPr>
          <p:txBody>
            <a:bodyPr wrap="square" rtlCol="0">
              <a:spAutoFit/>
            </a:bodyPr>
            <a:lstStyle/>
            <a:p>
              <a:r>
                <a:rPr lang="en-US" altLang="zh-CN" dirty="0"/>
                <a:t>4</a:t>
              </a:r>
              <a:endParaRPr lang="zh-CN" altLang="en-US" dirty="0"/>
            </a:p>
          </p:txBody>
        </p:sp>
        <p:sp>
          <p:nvSpPr>
            <p:cNvPr id="156" name="文本框 155"/>
            <p:cNvSpPr txBox="1"/>
            <p:nvPr/>
          </p:nvSpPr>
          <p:spPr>
            <a:xfrm>
              <a:off x="8044448" y="5554446"/>
              <a:ext cx="304908" cy="429688"/>
            </a:xfrm>
            <a:prstGeom prst="rect">
              <a:avLst/>
            </a:prstGeom>
            <a:noFill/>
          </p:spPr>
          <p:txBody>
            <a:bodyPr wrap="square" rtlCol="0">
              <a:spAutoFit/>
            </a:bodyPr>
            <a:lstStyle/>
            <a:p>
              <a:r>
                <a:rPr lang="en-US" altLang="zh-CN" dirty="0"/>
                <a:t>4</a:t>
              </a:r>
              <a:endParaRPr lang="zh-CN" altLang="en-US" dirty="0"/>
            </a:p>
          </p:txBody>
        </p:sp>
        <p:sp>
          <p:nvSpPr>
            <p:cNvPr id="157" name="文本框 156"/>
            <p:cNvSpPr txBox="1"/>
            <p:nvPr/>
          </p:nvSpPr>
          <p:spPr>
            <a:xfrm>
              <a:off x="6743808" y="5590211"/>
              <a:ext cx="304908" cy="369332"/>
            </a:xfrm>
            <a:prstGeom prst="rect">
              <a:avLst/>
            </a:prstGeom>
            <a:noFill/>
          </p:spPr>
          <p:txBody>
            <a:bodyPr wrap="square" rtlCol="0">
              <a:spAutoFit/>
            </a:bodyPr>
            <a:lstStyle/>
            <a:p>
              <a:r>
                <a:rPr lang="en-US" altLang="zh-CN" dirty="0" smtClean="0"/>
                <a:t>0</a:t>
              </a:r>
              <a:endParaRPr lang="zh-CN" altLang="en-US" dirty="0"/>
            </a:p>
          </p:txBody>
        </p:sp>
        <p:sp>
          <p:nvSpPr>
            <p:cNvPr id="158" name="文本框 157"/>
            <p:cNvSpPr txBox="1"/>
            <p:nvPr/>
          </p:nvSpPr>
          <p:spPr>
            <a:xfrm>
              <a:off x="4614258" y="5576898"/>
              <a:ext cx="304908" cy="369332"/>
            </a:xfrm>
            <a:prstGeom prst="rect">
              <a:avLst/>
            </a:prstGeom>
            <a:noFill/>
          </p:spPr>
          <p:txBody>
            <a:bodyPr wrap="square" rtlCol="0">
              <a:spAutoFit/>
            </a:bodyPr>
            <a:lstStyle/>
            <a:p>
              <a:r>
                <a:rPr lang="en-US" altLang="zh-CN" dirty="0" smtClean="0"/>
                <a:t>0</a:t>
              </a:r>
              <a:endParaRPr lang="zh-CN" altLang="en-US" dirty="0"/>
            </a:p>
          </p:txBody>
        </p:sp>
        <p:sp>
          <p:nvSpPr>
            <p:cNvPr id="159" name="文本框 158"/>
            <p:cNvSpPr txBox="1"/>
            <p:nvPr/>
          </p:nvSpPr>
          <p:spPr>
            <a:xfrm>
              <a:off x="3233316" y="5583058"/>
              <a:ext cx="304908" cy="369332"/>
            </a:xfrm>
            <a:prstGeom prst="rect">
              <a:avLst/>
            </a:prstGeom>
            <a:noFill/>
          </p:spPr>
          <p:txBody>
            <a:bodyPr wrap="square" rtlCol="0">
              <a:spAutoFit/>
            </a:bodyPr>
            <a:lstStyle/>
            <a:p>
              <a:r>
                <a:rPr lang="en-US" altLang="zh-CN" dirty="0"/>
                <a:t>1</a:t>
              </a:r>
              <a:endParaRPr lang="zh-CN" altLang="en-US" dirty="0"/>
            </a:p>
          </p:txBody>
        </p:sp>
        <p:sp>
          <p:nvSpPr>
            <p:cNvPr id="160" name="文本框 159"/>
            <p:cNvSpPr txBox="1"/>
            <p:nvPr/>
          </p:nvSpPr>
          <p:spPr>
            <a:xfrm>
              <a:off x="5853630" y="4475530"/>
              <a:ext cx="304908" cy="369332"/>
            </a:xfrm>
            <a:prstGeom prst="rect">
              <a:avLst/>
            </a:prstGeom>
            <a:noFill/>
          </p:spPr>
          <p:txBody>
            <a:bodyPr wrap="square" rtlCol="0">
              <a:spAutoFit/>
            </a:bodyPr>
            <a:lstStyle/>
            <a:p>
              <a:r>
                <a:rPr lang="en-US" altLang="zh-CN" dirty="0" smtClean="0"/>
                <a:t>0</a:t>
              </a:r>
              <a:endParaRPr lang="zh-CN" altLang="en-US" dirty="0"/>
            </a:p>
          </p:txBody>
        </p:sp>
        <p:sp>
          <p:nvSpPr>
            <p:cNvPr id="161" name="文本框 160"/>
            <p:cNvSpPr txBox="1"/>
            <p:nvPr/>
          </p:nvSpPr>
          <p:spPr>
            <a:xfrm>
              <a:off x="3940573" y="4444443"/>
              <a:ext cx="304908" cy="429688"/>
            </a:xfrm>
            <a:prstGeom prst="rect">
              <a:avLst/>
            </a:prstGeom>
            <a:noFill/>
          </p:spPr>
          <p:txBody>
            <a:bodyPr wrap="square" rtlCol="0">
              <a:spAutoFit/>
            </a:bodyPr>
            <a:lstStyle/>
            <a:p>
              <a:r>
                <a:rPr lang="en-US" altLang="zh-CN" dirty="0"/>
                <a:t>1</a:t>
              </a:r>
              <a:endParaRPr lang="zh-CN" altLang="en-US" dirty="0"/>
            </a:p>
          </p:txBody>
        </p:sp>
        <p:sp>
          <p:nvSpPr>
            <p:cNvPr id="162" name="文本框 161"/>
            <p:cNvSpPr txBox="1"/>
            <p:nvPr/>
          </p:nvSpPr>
          <p:spPr>
            <a:xfrm>
              <a:off x="2509950" y="4475530"/>
              <a:ext cx="304908" cy="369332"/>
            </a:xfrm>
            <a:prstGeom prst="rect">
              <a:avLst/>
            </a:prstGeom>
            <a:noFill/>
          </p:spPr>
          <p:txBody>
            <a:bodyPr wrap="square" rtlCol="0">
              <a:spAutoFit/>
            </a:bodyPr>
            <a:lstStyle/>
            <a:p>
              <a:r>
                <a:rPr lang="en-US" altLang="zh-CN" dirty="0"/>
                <a:t>2</a:t>
              </a:r>
              <a:endParaRPr lang="zh-CN" altLang="en-US" dirty="0"/>
            </a:p>
          </p:txBody>
        </p:sp>
      </p:grpSp>
      <p:sp>
        <p:nvSpPr>
          <p:cNvPr id="4" name="右箭头 3"/>
          <p:cNvSpPr/>
          <p:nvPr/>
        </p:nvSpPr>
        <p:spPr>
          <a:xfrm>
            <a:off x="5045606" y="3312668"/>
            <a:ext cx="1396670" cy="580767"/>
          </a:xfrm>
          <a:prstGeom prst="rightArrow">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207955" y="3130847"/>
            <a:ext cx="865943" cy="307777"/>
          </a:xfrm>
          <a:prstGeom prst="rect">
            <a:avLst/>
          </a:prstGeom>
        </p:spPr>
        <p:txBody>
          <a:bodyPr wrap="none">
            <a:spAutoFit/>
          </a:bodyPr>
          <a:lstStyle/>
          <a:p>
            <a:r>
              <a:rPr lang="en-US" altLang="zh-CN" sz="1400" dirty="0">
                <a:solidFill>
                  <a:schemeClr val="bg1">
                    <a:lumMod val="65000"/>
                  </a:schemeClr>
                </a:solidFill>
                <a:latin typeface="微软雅黑" panose="020B0503020204020204" pitchFamily="34" charset="-122"/>
                <a:ea typeface="微软雅黑" panose="020B0503020204020204" pitchFamily="34" charset="-122"/>
              </a:rPr>
              <a:t>[</a:t>
            </a:r>
            <a:r>
              <a:rPr lang="en-US" altLang="zh-CN" sz="1400" dirty="0" smtClean="0">
                <a:solidFill>
                  <a:schemeClr val="bg1">
                    <a:lumMod val="65000"/>
                  </a:schemeClr>
                </a:solidFill>
                <a:latin typeface="微软雅黑" panose="020B0503020204020204" pitchFamily="34" charset="-122"/>
                <a:ea typeface="微软雅黑" panose="020B0503020204020204" pitchFamily="34" charset="-122"/>
              </a:rPr>
              <a:t>9,10], 4</a:t>
            </a:r>
            <a:endParaRPr lang="zh-CN" altLang="en-US" sz="1400" dirty="0"/>
          </a:p>
        </p:txBody>
      </p:sp>
    </p:spTree>
    <p:extLst>
      <p:ext uri="{BB962C8B-B14F-4D97-AF65-F5344CB8AC3E}">
        <p14:creationId xmlns:p14="http://schemas.microsoft.com/office/powerpoint/2010/main" val="33313074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fade">
                                      <p:cBhvr>
                                        <p:cTn id="31" dur="500"/>
                                        <p:tgtEl>
                                          <p:spTgt spid="1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2" grpId="0"/>
      <p:bldP spid="4" grpId="0" animBg="1"/>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4055919"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a:solidFill>
                  <a:srgbClr val="4B4B4B"/>
                </a:solidFill>
                <a:latin typeface="微软雅黑" panose="020B0503020204020204" pitchFamily="34" charset="-122"/>
                <a:ea typeface="微软雅黑" panose="020B0503020204020204" pitchFamily="34" charset="-122"/>
              </a:rPr>
              <a:t>线段</a:t>
            </a:r>
            <a:r>
              <a:rPr lang="zh-CN" altLang="en-US" sz="3200" dirty="0" smtClean="0">
                <a:solidFill>
                  <a:srgbClr val="4B4B4B"/>
                </a:solidFill>
                <a:latin typeface="微软雅黑" panose="020B0503020204020204" pitchFamily="34" charset="-122"/>
                <a:ea typeface="微软雅黑" panose="020B0503020204020204" pitchFamily="34" charset="-122"/>
              </a:rPr>
              <a:t>树更新</a:t>
            </a:r>
            <a:endParaRPr lang="id-ID" sz="3200" dirty="0">
              <a:solidFill>
                <a:srgbClr val="4B4B4B"/>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nvPr>
        </p:nvGraphicFramePr>
        <p:xfrm>
          <a:off x="768952" y="1552469"/>
          <a:ext cx="8128001" cy="741680"/>
        </p:xfrm>
        <a:graphic>
          <a:graphicData uri="http://schemas.openxmlformats.org/drawingml/2006/table">
            <a:tbl>
              <a:tblPr firstRow="1" bandRow="1">
                <a:tableStyleId>{8799B23B-EC83-4686-B30A-512413B5E67A}</a:tableStyleId>
              </a:tblPr>
              <a:tblGrid>
                <a:gridCol w="1161143">
                  <a:extLst>
                    <a:ext uri="{9D8B030D-6E8A-4147-A177-3AD203B41FA5}">
                      <a16:colId xmlns:a16="http://schemas.microsoft.com/office/drawing/2014/main" val="3974686027"/>
                    </a:ext>
                  </a:extLst>
                </a:gridCol>
                <a:gridCol w="1161143">
                  <a:extLst>
                    <a:ext uri="{9D8B030D-6E8A-4147-A177-3AD203B41FA5}">
                      <a16:colId xmlns:a16="http://schemas.microsoft.com/office/drawing/2014/main" val="3654923970"/>
                    </a:ext>
                  </a:extLst>
                </a:gridCol>
                <a:gridCol w="1161143">
                  <a:extLst>
                    <a:ext uri="{9D8B030D-6E8A-4147-A177-3AD203B41FA5}">
                      <a16:colId xmlns:a16="http://schemas.microsoft.com/office/drawing/2014/main" val="3705624410"/>
                    </a:ext>
                  </a:extLst>
                </a:gridCol>
                <a:gridCol w="1161143">
                  <a:extLst>
                    <a:ext uri="{9D8B030D-6E8A-4147-A177-3AD203B41FA5}">
                      <a16:colId xmlns:a16="http://schemas.microsoft.com/office/drawing/2014/main" val="4255898724"/>
                    </a:ext>
                  </a:extLst>
                </a:gridCol>
                <a:gridCol w="1161143">
                  <a:extLst>
                    <a:ext uri="{9D8B030D-6E8A-4147-A177-3AD203B41FA5}">
                      <a16:colId xmlns:a16="http://schemas.microsoft.com/office/drawing/2014/main" val="3190328999"/>
                    </a:ext>
                  </a:extLst>
                </a:gridCol>
                <a:gridCol w="1161143">
                  <a:extLst>
                    <a:ext uri="{9D8B030D-6E8A-4147-A177-3AD203B41FA5}">
                      <a16:colId xmlns:a16="http://schemas.microsoft.com/office/drawing/2014/main" val="3160099959"/>
                    </a:ext>
                  </a:extLst>
                </a:gridCol>
                <a:gridCol w="1161143">
                  <a:extLst>
                    <a:ext uri="{9D8B030D-6E8A-4147-A177-3AD203B41FA5}">
                      <a16:colId xmlns:a16="http://schemas.microsoft.com/office/drawing/2014/main" val="1638417419"/>
                    </a:ext>
                  </a:extLst>
                </a:gridCol>
              </a:tblGrid>
              <a:tr h="370840">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extLst>
                  <a:ext uri="{0D108BD9-81ED-4DB2-BD59-A6C34878D82A}">
                    <a16:rowId xmlns:a16="http://schemas.microsoft.com/office/drawing/2014/main" val="2678458943"/>
                  </a:ext>
                </a:extLst>
              </a:tr>
              <a:tr h="370840">
                <a:tc>
                  <a:txBody>
                    <a:bodyPr/>
                    <a:lstStyle/>
                    <a:p>
                      <a:pPr algn="ctr"/>
                      <a:r>
                        <a:rPr lang="en-US" altLang="zh-CN" dirty="0" smtClean="0"/>
                        <a:t>2</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10</a:t>
                      </a:r>
                      <a:endParaRPr lang="zh-CN" altLang="en-US" dirty="0"/>
                    </a:p>
                  </a:txBody>
                  <a:tcPr/>
                </a:tc>
                <a:extLst>
                  <a:ext uri="{0D108BD9-81ED-4DB2-BD59-A6C34878D82A}">
                    <a16:rowId xmlns:a16="http://schemas.microsoft.com/office/drawing/2014/main" val="1010228817"/>
                  </a:ext>
                </a:extLst>
              </a:tr>
            </a:tbl>
          </a:graphicData>
        </a:graphic>
      </p:graphicFrame>
      <p:sp>
        <p:nvSpPr>
          <p:cNvPr id="52" name="Rectangle 4"/>
          <p:cNvSpPr/>
          <p:nvPr/>
        </p:nvSpPr>
        <p:spPr>
          <a:xfrm>
            <a:off x="777034" y="1035595"/>
            <a:ext cx="2100255" cy="307777"/>
          </a:xfrm>
          <a:prstGeom prst="rect">
            <a:avLst/>
          </a:prstGeom>
        </p:spPr>
        <p:txBody>
          <a:bodyPr wrap="none">
            <a:spAutoFit/>
          </a:bodyPr>
          <a:lstStyle/>
          <a:p>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rPr>
              <a:t>加入矩形</a:t>
            </a:r>
            <a:r>
              <a:rPr lang="en-US" altLang="zh-CN" sz="1400" dirty="0" smtClean="0">
                <a:solidFill>
                  <a:schemeClr val="bg1">
                    <a:lumMod val="65000"/>
                  </a:schemeClr>
                </a:solidFill>
                <a:latin typeface="微软雅黑" panose="020B0503020204020204" pitchFamily="34" charset="-122"/>
                <a:ea typeface="微软雅黑" panose="020B0503020204020204" pitchFamily="34" charset="-122"/>
              </a:rPr>
              <a:t>[6,8]</a:t>
            </a:r>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rPr>
              <a:t>，高度为</a:t>
            </a:r>
            <a:r>
              <a:rPr lang="en-US" altLang="zh-CN" sz="1400" dirty="0" smtClean="0">
                <a:solidFill>
                  <a:schemeClr val="bg1">
                    <a:lumMod val="65000"/>
                  </a:schemeClr>
                </a:solidFill>
                <a:latin typeface="微软雅黑" panose="020B0503020204020204" pitchFamily="34" charset="-122"/>
                <a:ea typeface="微软雅黑" panose="020B0503020204020204" pitchFamily="34" charset="-122"/>
              </a:rPr>
              <a:t>2</a:t>
            </a:r>
            <a:endParaRPr lang="id-ID" sz="14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6172674" y="2879311"/>
            <a:ext cx="5874169" cy="3221658"/>
            <a:chOff x="2509950" y="2235995"/>
            <a:chExt cx="6834122" cy="3748139"/>
          </a:xfrm>
        </p:grpSpPr>
        <p:sp>
          <p:nvSpPr>
            <p:cNvPr id="119" name="流程图: 接点 118"/>
            <p:cNvSpPr/>
            <p:nvPr/>
          </p:nvSpPr>
          <p:spPr>
            <a:xfrm>
              <a:off x="5115699" y="223599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20" name="文本框 119"/>
            <p:cNvSpPr txBox="1"/>
            <p:nvPr/>
          </p:nvSpPr>
          <p:spPr>
            <a:xfrm>
              <a:off x="5499337" y="2250301"/>
              <a:ext cx="630195" cy="369332"/>
            </a:xfrm>
            <a:prstGeom prst="rect">
              <a:avLst/>
            </a:prstGeom>
            <a:noFill/>
          </p:spPr>
          <p:txBody>
            <a:bodyPr wrap="square" rtlCol="0">
              <a:spAutoFit/>
            </a:bodyPr>
            <a:lstStyle/>
            <a:p>
              <a:r>
                <a:rPr lang="en-US" altLang="zh-CN" dirty="0" smtClean="0"/>
                <a:t>[0,6]</a:t>
              </a:r>
              <a:endParaRPr lang="zh-CN" altLang="en-US" dirty="0"/>
            </a:p>
          </p:txBody>
        </p:sp>
        <p:cxnSp>
          <p:nvCxnSpPr>
            <p:cNvPr id="121" name="直接连接符 120"/>
            <p:cNvCxnSpPr>
              <a:stCxn id="119" idx="4"/>
              <a:endCxn id="123" idx="0"/>
            </p:cNvCxnSpPr>
            <p:nvPr/>
          </p:nvCxnSpPr>
          <p:spPr>
            <a:xfrm flipH="1">
              <a:off x="3681360" y="2619633"/>
              <a:ext cx="1626158" cy="78015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19" idx="4"/>
              <a:endCxn id="125" idx="0"/>
            </p:cNvCxnSpPr>
            <p:nvPr/>
          </p:nvCxnSpPr>
          <p:spPr>
            <a:xfrm>
              <a:off x="5307518" y="2619633"/>
              <a:ext cx="1723097" cy="79446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23" name="流程图: 接点 122"/>
            <p:cNvSpPr/>
            <p:nvPr/>
          </p:nvSpPr>
          <p:spPr>
            <a:xfrm>
              <a:off x="3489541" y="3399791"/>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24" name="文本框 123"/>
            <p:cNvSpPr txBox="1"/>
            <p:nvPr/>
          </p:nvSpPr>
          <p:spPr>
            <a:xfrm>
              <a:off x="3873179" y="3414097"/>
              <a:ext cx="630195" cy="369332"/>
            </a:xfrm>
            <a:prstGeom prst="rect">
              <a:avLst/>
            </a:prstGeom>
            <a:noFill/>
          </p:spPr>
          <p:txBody>
            <a:bodyPr wrap="square" rtlCol="0">
              <a:spAutoFit/>
            </a:bodyPr>
            <a:lstStyle/>
            <a:p>
              <a:r>
                <a:rPr lang="en-US" altLang="zh-CN" dirty="0" smtClean="0"/>
                <a:t>[0,3]</a:t>
              </a:r>
              <a:endParaRPr lang="zh-CN" altLang="en-US" dirty="0"/>
            </a:p>
          </p:txBody>
        </p:sp>
        <p:sp>
          <p:nvSpPr>
            <p:cNvPr id="125" name="流程图: 接点 124"/>
            <p:cNvSpPr/>
            <p:nvPr/>
          </p:nvSpPr>
          <p:spPr>
            <a:xfrm>
              <a:off x="6838796" y="341409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26" name="文本框 125"/>
            <p:cNvSpPr txBox="1"/>
            <p:nvPr/>
          </p:nvSpPr>
          <p:spPr>
            <a:xfrm>
              <a:off x="7222434" y="3428403"/>
              <a:ext cx="630195" cy="369332"/>
            </a:xfrm>
            <a:prstGeom prst="rect">
              <a:avLst/>
            </a:prstGeom>
            <a:noFill/>
          </p:spPr>
          <p:txBody>
            <a:bodyPr wrap="square" rtlCol="0">
              <a:spAutoFit/>
            </a:bodyPr>
            <a:lstStyle/>
            <a:p>
              <a:r>
                <a:rPr lang="en-US" altLang="zh-CN" dirty="0" smtClean="0"/>
                <a:t>[3,6]</a:t>
              </a:r>
              <a:endParaRPr lang="zh-CN" altLang="en-US" dirty="0"/>
            </a:p>
          </p:txBody>
        </p:sp>
        <p:sp>
          <p:nvSpPr>
            <p:cNvPr id="127" name="流程图: 接点 126"/>
            <p:cNvSpPr/>
            <p:nvPr/>
          </p:nvSpPr>
          <p:spPr>
            <a:xfrm>
              <a:off x="2812892" y="4459584"/>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1</a:t>
              </a:r>
              <a:endParaRPr lang="zh-CN" altLang="en-US" dirty="0">
                <a:solidFill>
                  <a:srgbClr val="000000"/>
                </a:solidFill>
              </a:endParaRPr>
            </a:p>
          </p:txBody>
        </p:sp>
        <p:sp>
          <p:nvSpPr>
            <p:cNvPr id="128" name="文本框 127"/>
            <p:cNvSpPr txBox="1"/>
            <p:nvPr/>
          </p:nvSpPr>
          <p:spPr>
            <a:xfrm>
              <a:off x="3196530" y="4473890"/>
              <a:ext cx="630195" cy="369332"/>
            </a:xfrm>
            <a:prstGeom prst="rect">
              <a:avLst/>
            </a:prstGeom>
            <a:noFill/>
          </p:spPr>
          <p:txBody>
            <a:bodyPr wrap="square" rtlCol="0">
              <a:spAutoFit/>
            </a:bodyPr>
            <a:lstStyle/>
            <a:p>
              <a:r>
                <a:rPr lang="en-US" altLang="zh-CN" dirty="0" smtClean="0"/>
                <a:t>[0,1]</a:t>
              </a:r>
              <a:endParaRPr lang="zh-CN" altLang="en-US" dirty="0"/>
            </a:p>
          </p:txBody>
        </p:sp>
        <p:sp>
          <p:nvSpPr>
            <p:cNvPr id="129" name="流程图: 接点 128"/>
            <p:cNvSpPr/>
            <p:nvPr/>
          </p:nvSpPr>
          <p:spPr>
            <a:xfrm>
              <a:off x="4225938" y="443013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30" name="文本框 129"/>
            <p:cNvSpPr txBox="1"/>
            <p:nvPr/>
          </p:nvSpPr>
          <p:spPr>
            <a:xfrm>
              <a:off x="4604069" y="4454851"/>
              <a:ext cx="630195" cy="369332"/>
            </a:xfrm>
            <a:prstGeom prst="rect">
              <a:avLst/>
            </a:prstGeom>
            <a:noFill/>
          </p:spPr>
          <p:txBody>
            <a:bodyPr wrap="square" rtlCol="0">
              <a:spAutoFit/>
            </a:bodyPr>
            <a:lstStyle/>
            <a:p>
              <a:r>
                <a:rPr lang="en-US" altLang="zh-CN" dirty="0" smtClean="0"/>
                <a:t>[1,3]</a:t>
              </a:r>
              <a:endParaRPr lang="zh-CN" altLang="en-US" dirty="0"/>
            </a:p>
          </p:txBody>
        </p:sp>
        <p:sp>
          <p:nvSpPr>
            <p:cNvPr id="131" name="流程图: 接点 130"/>
            <p:cNvSpPr/>
            <p:nvPr/>
          </p:nvSpPr>
          <p:spPr>
            <a:xfrm>
              <a:off x="6129532"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2</a:t>
              </a:r>
              <a:endParaRPr lang="zh-CN" altLang="en-US" dirty="0">
                <a:solidFill>
                  <a:srgbClr val="000000"/>
                </a:solidFill>
              </a:endParaRPr>
            </a:p>
          </p:txBody>
        </p:sp>
        <p:sp>
          <p:nvSpPr>
            <p:cNvPr id="132" name="文本框 131"/>
            <p:cNvSpPr txBox="1"/>
            <p:nvPr/>
          </p:nvSpPr>
          <p:spPr>
            <a:xfrm>
              <a:off x="6513170" y="4483463"/>
              <a:ext cx="630195" cy="369332"/>
            </a:xfrm>
            <a:prstGeom prst="rect">
              <a:avLst/>
            </a:prstGeom>
            <a:noFill/>
          </p:spPr>
          <p:txBody>
            <a:bodyPr wrap="square" rtlCol="0">
              <a:spAutoFit/>
            </a:bodyPr>
            <a:lstStyle/>
            <a:p>
              <a:r>
                <a:rPr lang="en-US" altLang="zh-CN" dirty="0" smtClean="0"/>
                <a:t>[3,4]</a:t>
              </a:r>
              <a:endParaRPr lang="zh-CN" altLang="en-US" dirty="0"/>
            </a:p>
          </p:txBody>
        </p:sp>
        <p:sp>
          <p:nvSpPr>
            <p:cNvPr id="134" name="流程图: 接点 133"/>
            <p:cNvSpPr/>
            <p:nvPr/>
          </p:nvSpPr>
          <p:spPr>
            <a:xfrm>
              <a:off x="7633556"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35" name="文本框 134"/>
            <p:cNvSpPr txBox="1"/>
            <p:nvPr/>
          </p:nvSpPr>
          <p:spPr>
            <a:xfrm>
              <a:off x="8017194" y="4483463"/>
              <a:ext cx="630195" cy="369332"/>
            </a:xfrm>
            <a:prstGeom prst="rect">
              <a:avLst/>
            </a:prstGeom>
            <a:noFill/>
          </p:spPr>
          <p:txBody>
            <a:bodyPr wrap="square" rtlCol="0">
              <a:spAutoFit/>
            </a:bodyPr>
            <a:lstStyle/>
            <a:p>
              <a:r>
                <a:rPr lang="en-US" altLang="zh-CN" dirty="0" smtClean="0"/>
                <a:t>[4,6]</a:t>
              </a:r>
              <a:endParaRPr lang="zh-CN" altLang="en-US" dirty="0"/>
            </a:p>
          </p:txBody>
        </p:sp>
        <p:sp>
          <p:nvSpPr>
            <p:cNvPr id="136" name="流程图: 接点 135"/>
            <p:cNvSpPr/>
            <p:nvPr/>
          </p:nvSpPr>
          <p:spPr>
            <a:xfrm>
              <a:off x="3527202" y="5568752"/>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1</a:t>
              </a:r>
              <a:endParaRPr lang="zh-CN" altLang="en-US" dirty="0">
                <a:solidFill>
                  <a:srgbClr val="000000"/>
                </a:solidFill>
              </a:endParaRPr>
            </a:p>
          </p:txBody>
        </p:sp>
        <p:sp>
          <p:nvSpPr>
            <p:cNvPr id="137" name="文本框 136"/>
            <p:cNvSpPr txBox="1"/>
            <p:nvPr/>
          </p:nvSpPr>
          <p:spPr>
            <a:xfrm>
              <a:off x="3910840" y="5583058"/>
              <a:ext cx="630195" cy="369332"/>
            </a:xfrm>
            <a:prstGeom prst="rect">
              <a:avLst/>
            </a:prstGeom>
            <a:noFill/>
          </p:spPr>
          <p:txBody>
            <a:bodyPr wrap="square" rtlCol="0">
              <a:spAutoFit/>
            </a:bodyPr>
            <a:lstStyle/>
            <a:p>
              <a:r>
                <a:rPr lang="en-US" altLang="zh-CN" dirty="0" smtClean="0"/>
                <a:t>[1,2]</a:t>
              </a:r>
              <a:endParaRPr lang="zh-CN" altLang="en-US" dirty="0"/>
            </a:p>
          </p:txBody>
        </p:sp>
        <p:sp>
          <p:nvSpPr>
            <p:cNvPr id="138" name="流程图: 接点 137"/>
            <p:cNvSpPr/>
            <p:nvPr/>
          </p:nvSpPr>
          <p:spPr>
            <a:xfrm>
              <a:off x="4908977" y="557590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39" name="文本框 138"/>
            <p:cNvSpPr txBox="1"/>
            <p:nvPr/>
          </p:nvSpPr>
          <p:spPr>
            <a:xfrm>
              <a:off x="5281091" y="5583058"/>
              <a:ext cx="630195" cy="369332"/>
            </a:xfrm>
            <a:prstGeom prst="rect">
              <a:avLst/>
            </a:prstGeom>
            <a:noFill/>
          </p:spPr>
          <p:txBody>
            <a:bodyPr wrap="square" rtlCol="0">
              <a:spAutoFit/>
            </a:bodyPr>
            <a:lstStyle/>
            <a:p>
              <a:r>
                <a:rPr lang="en-US" altLang="zh-CN" dirty="0" smtClean="0"/>
                <a:t>[2,3]</a:t>
              </a:r>
              <a:endParaRPr lang="zh-CN" altLang="en-US" dirty="0"/>
            </a:p>
          </p:txBody>
        </p:sp>
        <p:sp>
          <p:nvSpPr>
            <p:cNvPr id="140" name="流程图: 接点 139"/>
            <p:cNvSpPr/>
            <p:nvPr/>
          </p:nvSpPr>
          <p:spPr>
            <a:xfrm>
              <a:off x="7030615" y="5561599"/>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41" name="文本框 140"/>
            <p:cNvSpPr txBox="1"/>
            <p:nvPr/>
          </p:nvSpPr>
          <p:spPr>
            <a:xfrm>
              <a:off x="7414253" y="5575905"/>
              <a:ext cx="630195" cy="369332"/>
            </a:xfrm>
            <a:prstGeom prst="rect">
              <a:avLst/>
            </a:prstGeom>
            <a:noFill/>
          </p:spPr>
          <p:txBody>
            <a:bodyPr wrap="square" rtlCol="0">
              <a:spAutoFit/>
            </a:bodyPr>
            <a:lstStyle/>
            <a:p>
              <a:r>
                <a:rPr lang="en-US" altLang="zh-CN" dirty="0" smtClean="0"/>
                <a:t>[4,5]</a:t>
              </a:r>
              <a:endParaRPr lang="zh-CN" altLang="en-US" dirty="0"/>
            </a:p>
          </p:txBody>
        </p:sp>
        <p:sp>
          <p:nvSpPr>
            <p:cNvPr id="142" name="流程图: 接点 141"/>
            <p:cNvSpPr/>
            <p:nvPr/>
          </p:nvSpPr>
          <p:spPr>
            <a:xfrm>
              <a:off x="8330239" y="5547293"/>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4</a:t>
              </a:r>
              <a:endParaRPr lang="zh-CN" altLang="en-US" dirty="0">
                <a:solidFill>
                  <a:srgbClr val="000000"/>
                </a:solidFill>
              </a:endParaRPr>
            </a:p>
          </p:txBody>
        </p:sp>
        <p:sp>
          <p:nvSpPr>
            <p:cNvPr id="143" name="文本框 142"/>
            <p:cNvSpPr txBox="1"/>
            <p:nvPr/>
          </p:nvSpPr>
          <p:spPr>
            <a:xfrm>
              <a:off x="8713877" y="5561599"/>
              <a:ext cx="630195" cy="369332"/>
            </a:xfrm>
            <a:prstGeom prst="rect">
              <a:avLst/>
            </a:prstGeom>
            <a:noFill/>
          </p:spPr>
          <p:txBody>
            <a:bodyPr wrap="square" rtlCol="0">
              <a:spAutoFit/>
            </a:bodyPr>
            <a:lstStyle/>
            <a:p>
              <a:r>
                <a:rPr lang="en-US" altLang="zh-CN" dirty="0" smtClean="0"/>
                <a:t>[5,6]</a:t>
              </a:r>
              <a:endParaRPr lang="zh-CN" altLang="en-US" dirty="0"/>
            </a:p>
          </p:txBody>
        </p:sp>
        <p:cxnSp>
          <p:nvCxnSpPr>
            <p:cNvPr id="144" name="直接连接符 143"/>
            <p:cNvCxnSpPr>
              <a:stCxn id="123" idx="4"/>
              <a:endCxn id="127" idx="0"/>
            </p:cNvCxnSpPr>
            <p:nvPr/>
          </p:nvCxnSpPr>
          <p:spPr>
            <a:xfrm flipH="1">
              <a:off x="3004711" y="3783429"/>
              <a:ext cx="676649" cy="67615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23" idx="4"/>
              <a:endCxn id="129" idx="0"/>
            </p:cNvCxnSpPr>
            <p:nvPr/>
          </p:nvCxnSpPr>
          <p:spPr>
            <a:xfrm>
              <a:off x="3681360" y="3783429"/>
              <a:ext cx="736397" cy="64670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29" idx="4"/>
              <a:endCxn id="136" idx="0"/>
            </p:cNvCxnSpPr>
            <p:nvPr/>
          </p:nvCxnSpPr>
          <p:spPr>
            <a:xfrm flipH="1">
              <a:off x="3719021" y="4813775"/>
              <a:ext cx="698736" cy="75497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29" idx="4"/>
              <a:endCxn id="138" idx="0"/>
            </p:cNvCxnSpPr>
            <p:nvPr/>
          </p:nvCxnSpPr>
          <p:spPr>
            <a:xfrm>
              <a:off x="4417757" y="4813775"/>
              <a:ext cx="683039" cy="76213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34" idx="4"/>
              <a:endCxn id="140" idx="0"/>
            </p:cNvCxnSpPr>
            <p:nvPr/>
          </p:nvCxnSpPr>
          <p:spPr>
            <a:xfrm flipH="1">
              <a:off x="7222434" y="4852795"/>
              <a:ext cx="602941" cy="70880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34" idx="4"/>
              <a:endCxn id="142" idx="0"/>
            </p:cNvCxnSpPr>
            <p:nvPr/>
          </p:nvCxnSpPr>
          <p:spPr>
            <a:xfrm>
              <a:off x="7825375" y="4852795"/>
              <a:ext cx="696683" cy="69449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25" idx="4"/>
              <a:endCxn id="131" idx="0"/>
            </p:cNvCxnSpPr>
            <p:nvPr/>
          </p:nvCxnSpPr>
          <p:spPr>
            <a:xfrm flipH="1">
              <a:off x="6321351" y="3797735"/>
              <a:ext cx="709264"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25" idx="4"/>
              <a:endCxn id="134" idx="0"/>
            </p:cNvCxnSpPr>
            <p:nvPr/>
          </p:nvCxnSpPr>
          <p:spPr>
            <a:xfrm>
              <a:off x="7030615" y="3797735"/>
              <a:ext cx="794760"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52" name="文本框 151"/>
            <p:cNvSpPr txBox="1"/>
            <p:nvPr/>
          </p:nvSpPr>
          <p:spPr>
            <a:xfrm>
              <a:off x="4541035" y="2250302"/>
              <a:ext cx="530586" cy="429688"/>
            </a:xfrm>
            <a:prstGeom prst="rect">
              <a:avLst/>
            </a:prstGeom>
            <a:noFill/>
          </p:spPr>
          <p:txBody>
            <a:bodyPr wrap="square" rtlCol="0">
              <a:spAutoFit/>
            </a:bodyPr>
            <a:lstStyle/>
            <a:p>
              <a:r>
                <a:rPr lang="en-US" altLang="zh-CN" dirty="0" smtClean="0"/>
                <a:t>11</a:t>
              </a:r>
              <a:endParaRPr lang="zh-CN" altLang="en-US" dirty="0"/>
            </a:p>
          </p:txBody>
        </p:sp>
        <p:sp>
          <p:nvSpPr>
            <p:cNvPr id="153" name="文本框 152"/>
            <p:cNvSpPr txBox="1"/>
            <p:nvPr/>
          </p:nvSpPr>
          <p:spPr>
            <a:xfrm>
              <a:off x="3150222" y="3414097"/>
              <a:ext cx="304908" cy="429688"/>
            </a:xfrm>
            <a:prstGeom prst="rect">
              <a:avLst/>
            </a:prstGeom>
            <a:noFill/>
          </p:spPr>
          <p:txBody>
            <a:bodyPr wrap="square" rtlCol="0">
              <a:spAutoFit/>
            </a:bodyPr>
            <a:lstStyle/>
            <a:p>
              <a:r>
                <a:rPr lang="en-US" altLang="zh-CN" dirty="0"/>
                <a:t>3</a:t>
              </a:r>
              <a:endParaRPr lang="zh-CN" altLang="en-US" dirty="0"/>
            </a:p>
          </p:txBody>
        </p:sp>
        <p:sp>
          <p:nvSpPr>
            <p:cNvPr id="154" name="文本框 153"/>
            <p:cNvSpPr txBox="1"/>
            <p:nvPr/>
          </p:nvSpPr>
          <p:spPr>
            <a:xfrm>
              <a:off x="6527058" y="3437348"/>
              <a:ext cx="304908" cy="429688"/>
            </a:xfrm>
            <a:prstGeom prst="rect">
              <a:avLst/>
            </a:prstGeom>
            <a:noFill/>
          </p:spPr>
          <p:txBody>
            <a:bodyPr wrap="square" rtlCol="0">
              <a:spAutoFit/>
            </a:bodyPr>
            <a:lstStyle/>
            <a:p>
              <a:r>
                <a:rPr lang="en-US" altLang="zh-CN" dirty="0" smtClean="0"/>
                <a:t>8</a:t>
              </a:r>
              <a:endParaRPr lang="zh-CN" altLang="en-US" dirty="0"/>
            </a:p>
          </p:txBody>
        </p:sp>
        <p:sp>
          <p:nvSpPr>
            <p:cNvPr id="155" name="文本框 154"/>
            <p:cNvSpPr txBox="1"/>
            <p:nvPr/>
          </p:nvSpPr>
          <p:spPr>
            <a:xfrm>
              <a:off x="7355902" y="4488355"/>
              <a:ext cx="304908" cy="429688"/>
            </a:xfrm>
            <a:prstGeom prst="rect">
              <a:avLst/>
            </a:prstGeom>
            <a:noFill/>
          </p:spPr>
          <p:txBody>
            <a:bodyPr wrap="square" rtlCol="0">
              <a:spAutoFit/>
            </a:bodyPr>
            <a:lstStyle/>
            <a:p>
              <a:r>
                <a:rPr lang="en-US" altLang="zh-CN" dirty="0"/>
                <a:t>4</a:t>
              </a:r>
              <a:endParaRPr lang="zh-CN" altLang="en-US" dirty="0"/>
            </a:p>
          </p:txBody>
        </p:sp>
        <p:sp>
          <p:nvSpPr>
            <p:cNvPr id="156" name="文本框 155"/>
            <p:cNvSpPr txBox="1"/>
            <p:nvPr/>
          </p:nvSpPr>
          <p:spPr>
            <a:xfrm>
              <a:off x="8044448" y="5554446"/>
              <a:ext cx="304908" cy="429688"/>
            </a:xfrm>
            <a:prstGeom prst="rect">
              <a:avLst/>
            </a:prstGeom>
            <a:noFill/>
          </p:spPr>
          <p:txBody>
            <a:bodyPr wrap="square" rtlCol="0">
              <a:spAutoFit/>
            </a:bodyPr>
            <a:lstStyle/>
            <a:p>
              <a:r>
                <a:rPr lang="en-US" altLang="zh-CN" dirty="0"/>
                <a:t>4</a:t>
              </a:r>
              <a:endParaRPr lang="zh-CN" altLang="en-US" dirty="0"/>
            </a:p>
          </p:txBody>
        </p:sp>
        <p:sp>
          <p:nvSpPr>
            <p:cNvPr id="157" name="文本框 156"/>
            <p:cNvSpPr txBox="1"/>
            <p:nvPr/>
          </p:nvSpPr>
          <p:spPr>
            <a:xfrm>
              <a:off x="6743808" y="5590211"/>
              <a:ext cx="304908" cy="369332"/>
            </a:xfrm>
            <a:prstGeom prst="rect">
              <a:avLst/>
            </a:prstGeom>
            <a:noFill/>
          </p:spPr>
          <p:txBody>
            <a:bodyPr wrap="square" rtlCol="0">
              <a:spAutoFit/>
            </a:bodyPr>
            <a:lstStyle/>
            <a:p>
              <a:r>
                <a:rPr lang="en-US" altLang="zh-CN" dirty="0" smtClean="0"/>
                <a:t>0</a:t>
              </a:r>
              <a:endParaRPr lang="zh-CN" altLang="en-US" dirty="0"/>
            </a:p>
          </p:txBody>
        </p:sp>
        <p:sp>
          <p:nvSpPr>
            <p:cNvPr id="158" name="文本框 157"/>
            <p:cNvSpPr txBox="1"/>
            <p:nvPr/>
          </p:nvSpPr>
          <p:spPr>
            <a:xfrm>
              <a:off x="4614258" y="5576898"/>
              <a:ext cx="304908" cy="369332"/>
            </a:xfrm>
            <a:prstGeom prst="rect">
              <a:avLst/>
            </a:prstGeom>
            <a:noFill/>
          </p:spPr>
          <p:txBody>
            <a:bodyPr wrap="square" rtlCol="0">
              <a:spAutoFit/>
            </a:bodyPr>
            <a:lstStyle/>
            <a:p>
              <a:r>
                <a:rPr lang="en-US" altLang="zh-CN" dirty="0" smtClean="0"/>
                <a:t>0</a:t>
              </a:r>
              <a:endParaRPr lang="zh-CN" altLang="en-US" dirty="0"/>
            </a:p>
          </p:txBody>
        </p:sp>
        <p:sp>
          <p:nvSpPr>
            <p:cNvPr id="159" name="文本框 158"/>
            <p:cNvSpPr txBox="1"/>
            <p:nvPr/>
          </p:nvSpPr>
          <p:spPr>
            <a:xfrm>
              <a:off x="3233316" y="5583058"/>
              <a:ext cx="304908" cy="369332"/>
            </a:xfrm>
            <a:prstGeom prst="rect">
              <a:avLst/>
            </a:prstGeom>
            <a:noFill/>
          </p:spPr>
          <p:txBody>
            <a:bodyPr wrap="square" rtlCol="0">
              <a:spAutoFit/>
            </a:bodyPr>
            <a:lstStyle/>
            <a:p>
              <a:r>
                <a:rPr lang="en-US" altLang="zh-CN" dirty="0"/>
                <a:t>1</a:t>
              </a:r>
              <a:endParaRPr lang="zh-CN" altLang="en-US" dirty="0"/>
            </a:p>
          </p:txBody>
        </p:sp>
        <p:sp>
          <p:nvSpPr>
            <p:cNvPr id="160" name="文本框 159"/>
            <p:cNvSpPr txBox="1"/>
            <p:nvPr/>
          </p:nvSpPr>
          <p:spPr>
            <a:xfrm>
              <a:off x="5853630" y="4475531"/>
              <a:ext cx="304908" cy="429688"/>
            </a:xfrm>
            <a:prstGeom prst="rect">
              <a:avLst/>
            </a:prstGeom>
            <a:noFill/>
          </p:spPr>
          <p:txBody>
            <a:bodyPr wrap="square" rtlCol="0">
              <a:spAutoFit/>
            </a:bodyPr>
            <a:lstStyle/>
            <a:p>
              <a:r>
                <a:rPr lang="en-US" altLang="zh-CN" dirty="0"/>
                <a:t>4</a:t>
              </a:r>
              <a:endParaRPr lang="zh-CN" altLang="en-US" dirty="0"/>
            </a:p>
          </p:txBody>
        </p:sp>
        <p:sp>
          <p:nvSpPr>
            <p:cNvPr id="161" name="文本框 160"/>
            <p:cNvSpPr txBox="1"/>
            <p:nvPr/>
          </p:nvSpPr>
          <p:spPr>
            <a:xfrm>
              <a:off x="3940573" y="4444443"/>
              <a:ext cx="304908" cy="429688"/>
            </a:xfrm>
            <a:prstGeom prst="rect">
              <a:avLst/>
            </a:prstGeom>
            <a:noFill/>
          </p:spPr>
          <p:txBody>
            <a:bodyPr wrap="square" rtlCol="0">
              <a:spAutoFit/>
            </a:bodyPr>
            <a:lstStyle/>
            <a:p>
              <a:r>
                <a:rPr lang="en-US" altLang="zh-CN" dirty="0"/>
                <a:t>1</a:t>
              </a:r>
              <a:endParaRPr lang="zh-CN" altLang="en-US" dirty="0"/>
            </a:p>
          </p:txBody>
        </p:sp>
        <p:sp>
          <p:nvSpPr>
            <p:cNvPr id="162" name="文本框 161"/>
            <p:cNvSpPr txBox="1"/>
            <p:nvPr/>
          </p:nvSpPr>
          <p:spPr>
            <a:xfrm>
              <a:off x="2509950" y="4475530"/>
              <a:ext cx="304908" cy="369332"/>
            </a:xfrm>
            <a:prstGeom prst="rect">
              <a:avLst/>
            </a:prstGeom>
            <a:noFill/>
          </p:spPr>
          <p:txBody>
            <a:bodyPr wrap="square" rtlCol="0">
              <a:spAutoFit/>
            </a:bodyPr>
            <a:lstStyle/>
            <a:p>
              <a:r>
                <a:rPr lang="en-US" altLang="zh-CN" dirty="0"/>
                <a:t>2</a:t>
              </a:r>
              <a:endParaRPr lang="zh-CN" altLang="en-US" dirty="0"/>
            </a:p>
          </p:txBody>
        </p:sp>
      </p:grpSp>
      <p:sp>
        <p:nvSpPr>
          <p:cNvPr id="4" name="右箭头 3"/>
          <p:cNvSpPr/>
          <p:nvPr/>
        </p:nvSpPr>
        <p:spPr>
          <a:xfrm>
            <a:off x="5045606" y="3312668"/>
            <a:ext cx="1396670" cy="580767"/>
          </a:xfrm>
          <a:prstGeom prst="rightArrow">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207955" y="3130847"/>
            <a:ext cx="760144" cy="307777"/>
          </a:xfrm>
          <a:prstGeom prst="rect">
            <a:avLst/>
          </a:prstGeom>
        </p:spPr>
        <p:txBody>
          <a:bodyPr wrap="none">
            <a:spAutoFit/>
          </a:bodyPr>
          <a:lstStyle/>
          <a:p>
            <a:r>
              <a:rPr lang="en-US" altLang="zh-CN" sz="1400" dirty="0" smtClean="0">
                <a:solidFill>
                  <a:schemeClr val="bg1">
                    <a:lumMod val="65000"/>
                  </a:schemeClr>
                </a:solidFill>
                <a:latin typeface="微软雅黑" panose="020B0503020204020204" pitchFamily="34" charset="-122"/>
                <a:ea typeface="微软雅黑" panose="020B0503020204020204" pitchFamily="34" charset="-122"/>
              </a:rPr>
              <a:t>[6,8], </a:t>
            </a:r>
            <a:r>
              <a:rPr lang="en-US" altLang="zh-CN" sz="1400" dirty="0">
                <a:solidFill>
                  <a:schemeClr val="bg1">
                    <a:lumMod val="65000"/>
                  </a:schemeClr>
                </a:solidFill>
                <a:latin typeface="微软雅黑" panose="020B0503020204020204" pitchFamily="34" charset="-122"/>
                <a:ea typeface="微软雅黑" panose="020B0503020204020204" pitchFamily="34" charset="-122"/>
              </a:rPr>
              <a:t>2</a:t>
            </a:r>
            <a:endParaRPr lang="zh-CN" altLang="en-US" sz="1400" dirty="0"/>
          </a:p>
        </p:txBody>
      </p:sp>
      <p:grpSp>
        <p:nvGrpSpPr>
          <p:cNvPr id="163" name="组合 162"/>
          <p:cNvGrpSpPr/>
          <p:nvPr/>
        </p:nvGrpSpPr>
        <p:grpSpPr>
          <a:xfrm>
            <a:off x="87394" y="2899408"/>
            <a:ext cx="5874169" cy="3221658"/>
            <a:chOff x="2509950" y="2235995"/>
            <a:chExt cx="6834122" cy="3748139"/>
          </a:xfrm>
        </p:grpSpPr>
        <p:sp>
          <p:nvSpPr>
            <p:cNvPr id="164" name="流程图: 接点 163"/>
            <p:cNvSpPr/>
            <p:nvPr/>
          </p:nvSpPr>
          <p:spPr>
            <a:xfrm>
              <a:off x="5115699" y="223599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65" name="文本框 164"/>
            <p:cNvSpPr txBox="1"/>
            <p:nvPr/>
          </p:nvSpPr>
          <p:spPr>
            <a:xfrm>
              <a:off x="5499337" y="2250301"/>
              <a:ext cx="630195" cy="369332"/>
            </a:xfrm>
            <a:prstGeom prst="rect">
              <a:avLst/>
            </a:prstGeom>
            <a:noFill/>
          </p:spPr>
          <p:txBody>
            <a:bodyPr wrap="square" rtlCol="0">
              <a:spAutoFit/>
            </a:bodyPr>
            <a:lstStyle/>
            <a:p>
              <a:r>
                <a:rPr lang="en-US" altLang="zh-CN" dirty="0" smtClean="0"/>
                <a:t>[0,6]</a:t>
              </a:r>
              <a:endParaRPr lang="zh-CN" altLang="en-US" dirty="0"/>
            </a:p>
          </p:txBody>
        </p:sp>
        <p:cxnSp>
          <p:nvCxnSpPr>
            <p:cNvPr id="166" name="直接连接符 165"/>
            <p:cNvCxnSpPr>
              <a:stCxn id="164" idx="4"/>
              <a:endCxn id="168" idx="0"/>
            </p:cNvCxnSpPr>
            <p:nvPr/>
          </p:nvCxnSpPr>
          <p:spPr>
            <a:xfrm flipH="1">
              <a:off x="3681360" y="2619633"/>
              <a:ext cx="1626158" cy="78015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164" idx="4"/>
              <a:endCxn id="170" idx="0"/>
            </p:cNvCxnSpPr>
            <p:nvPr/>
          </p:nvCxnSpPr>
          <p:spPr>
            <a:xfrm>
              <a:off x="5307518" y="2619633"/>
              <a:ext cx="1723097" cy="79446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68" name="流程图: 接点 167"/>
            <p:cNvSpPr/>
            <p:nvPr/>
          </p:nvSpPr>
          <p:spPr>
            <a:xfrm>
              <a:off x="3489541" y="3399791"/>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69" name="文本框 168"/>
            <p:cNvSpPr txBox="1"/>
            <p:nvPr/>
          </p:nvSpPr>
          <p:spPr>
            <a:xfrm>
              <a:off x="3873179" y="3414097"/>
              <a:ext cx="630195" cy="369332"/>
            </a:xfrm>
            <a:prstGeom prst="rect">
              <a:avLst/>
            </a:prstGeom>
            <a:noFill/>
          </p:spPr>
          <p:txBody>
            <a:bodyPr wrap="square" rtlCol="0">
              <a:spAutoFit/>
            </a:bodyPr>
            <a:lstStyle/>
            <a:p>
              <a:r>
                <a:rPr lang="en-US" altLang="zh-CN" dirty="0" smtClean="0"/>
                <a:t>[0,3]</a:t>
              </a:r>
              <a:endParaRPr lang="zh-CN" altLang="en-US" dirty="0"/>
            </a:p>
          </p:txBody>
        </p:sp>
        <p:sp>
          <p:nvSpPr>
            <p:cNvPr id="170" name="流程图: 接点 169"/>
            <p:cNvSpPr/>
            <p:nvPr/>
          </p:nvSpPr>
          <p:spPr>
            <a:xfrm>
              <a:off x="6838796" y="341409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71" name="文本框 170"/>
            <p:cNvSpPr txBox="1"/>
            <p:nvPr/>
          </p:nvSpPr>
          <p:spPr>
            <a:xfrm>
              <a:off x="7222434" y="3428403"/>
              <a:ext cx="630195" cy="369332"/>
            </a:xfrm>
            <a:prstGeom prst="rect">
              <a:avLst/>
            </a:prstGeom>
            <a:noFill/>
          </p:spPr>
          <p:txBody>
            <a:bodyPr wrap="square" rtlCol="0">
              <a:spAutoFit/>
            </a:bodyPr>
            <a:lstStyle/>
            <a:p>
              <a:r>
                <a:rPr lang="en-US" altLang="zh-CN" dirty="0" smtClean="0"/>
                <a:t>[3,6]</a:t>
              </a:r>
              <a:endParaRPr lang="zh-CN" altLang="en-US" dirty="0"/>
            </a:p>
          </p:txBody>
        </p:sp>
        <p:sp>
          <p:nvSpPr>
            <p:cNvPr id="172" name="流程图: 接点 171"/>
            <p:cNvSpPr/>
            <p:nvPr/>
          </p:nvSpPr>
          <p:spPr>
            <a:xfrm>
              <a:off x="2812892" y="4459584"/>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1</a:t>
              </a:r>
              <a:endParaRPr lang="zh-CN" altLang="en-US" dirty="0">
                <a:solidFill>
                  <a:srgbClr val="000000"/>
                </a:solidFill>
              </a:endParaRPr>
            </a:p>
          </p:txBody>
        </p:sp>
        <p:sp>
          <p:nvSpPr>
            <p:cNvPr id="173" name="文本框 172"/>
            <p:cNvSpPr txBox="1"/>
            <p:nvPr/>
          </p:nvSpPr>
          <p:spPr>
            <a:xfrm>
              <a:off x="3196530" y="4473890"/>
              <a:ext cx="630195" cy="369332"/>
            </a:xfrm>
            <a:prstGeom prst="rect">
              <a:avLst/>
            </a:prstGeom>
            <a:noFill/>
          </p:spPr>
          <p:txBody>
            <a:bodyPr wrap="square" rtlCol="0">
              <a:spAutoFit/>
            </a:bodyPr>
            <a:lstStyle/>
            <a:p>
              <a:r>
                <a:rPr lang="en-US" altLang="zh-CN" dirty="0" smtClean="0"/>
                <a:t>[0,1]</a:t>
              </a:r>
              <a:endParaRPr lang="zh-CN" altLang="en-US" dirty="0"/>
            </a:p>
          </p:txBody>
        </p:sp>
        <p:sp>
          <p:nvSpPr>
            <p:cNvPr id="174" name="流程图: 接点 173"/>
            <p:cNvSpPr/>
            <p:nvPr/>
          </p:nvSpPr>
          <p:spPr>
            <a:xfrm>
              <a:off x="4225938" y="443013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75" name="文本框 174"/>
            <p:cNvSpPr txBox="1"/>
            <p:nvPr/>
          </p:nvSpPr>
          <p:spPr>
            <a:xfrm>
              <a:off x="4604069" y="4454851"/>
              <a:ext cx="630195" cy="369332"/>
            </a:xfrm>
            <a:prstGeom prst="rect">
              <a:avLst/>
            </a:prstGeom>
            <a:noFill/>
          </p:spPr>
          <p:txBody>
            <a:bodyPr wrap="square" rtlCol="0">
              <a:spAutoFit/>
            </a:bodyPr>
            <a:lstStyle/>
            <a:p>
              <a:r>
                <a:rPr lang="en-US" altLang="zh-CN" dirty="0" smtClean="0"/>
                <a:t>[1,3]</a:t>
              </a:r>
              <a:endParaRPr lang="zh-CN" altLang="en-US" dirty="0"/>
            </a:p>
          </p:txBody>
        </p:sp>
        <p:sp>
          <p:nvSpPr>
            <p:cNvPr id="176" name="流程图: 接点 175"/>
            <p:cNvSpPr/>
            <p:nvPr/>
          </p:nvSpPr>
          <p:spPr>
            <a:xfrm>
              <a:off x="6129532"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77" name="文本框 176"/>
            <p:cNvSpPr txBox="1"/>
            <p:nvPr/>
          </p:nvSpPr>
          <p:spPr>
            <a:xfrm>
              <a:off x="6513170" y="4483463"/>
              <a:ext cx="630195" cy="369332"/>
            </a:xfrm>
            <a:prstGeom prst="rect">
              <a:avLst/>
            </a:prstGeom>
            <a:noFill/>
          </p:spPr>
          <p:txBody>
            <a:bodyPr wrap="square" rtlCol="0">
              <a:spAutoFit/>
            </a:bodyPr>
            <a:lstStyle/>
            <a:p>
              <a:r>
                <a:rPr lang="en-US" altLang="zh-CN" dirty="0" smtClean="0"/>
                <a:t>[3,4]</a:t>
              </a:r>
              <a:endParaRPr lang="zh-CN" altLang="en-US" dirty="0"/>
            </a:p>
          </p:txBody>
        </p:sp>
        <p:sp>
          <p:nvSpPr>
            <p:cNvPr id="178" name="流程图: 接点 177"/>
            <p:cNvSpPr/>
            <p:nvPr/>
          </p:nvSpPr>
          <p:spPr>
            <a:xfrm>
              <a:off x="7633556"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79" name="文本框 178"/>
            <p:cNvSpPr txBox="1"/>
            <p:nvPr/>
          </p:nvSpPr>
          <p:spPr>
            <a:xfrm>
              <a:off x="8017194" y="4483463"/>
              <a:ext cx="630195" cy="369332"/>
            </a:xfrm>
            <a:prstGeom prst="rect">
              <a:avLst/>
            </a:prstGeom>
            <a:noFill/>
          </p:spPr>
          <p:txBody>
            <a:bodyPr wrap="square" rtlCol="0">
              <a:spAutoFit/>
            </a:bodyPr>
            <a:lstStyle/>
            <a:p>
              <a:r>
                <a:rPr lang="en-US" altLang="zh-CN" dirty="0" smtClean="0"/>
                <a:t>[4,6]</a:t>
              </a:r>
              <a:endParaRPr lang="zh-CN" altLang="en-US" dirty="0"/>
            </a:p>
          </p:txBody>
        </p:sp>
        <p:sp>
          <p:nvSpPr>
            <p:cNvPr id="180" name="流程图: 接点 179"/>
            <p:cNvSpPr/>
            <p:nvPr/>
          </p:nvSpPr>
          <p:spPr>
            <a:xfrm>
              <a:off x="3527202" y="5568752"/>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1</a:t>
              </a:r>
              <a:endParaRPr lang="zh-CN" altLang="en-US" dirty="0">
                <a:solidFill>
                  <a:srgbClr val="000000"/>
                </a:solidFill>
              </a:endParaRPr>
            </a:p>
          </p:txBody>
        </p:sp>
        <p:sp>
          <p:nvSpPr>
            <p:cNvPr id="181" name="文本框 180"/>
            <p:cNvSpPr txBox="1"/>
            <p:nvPr/>
          </p:nvSpPr>
          <p:spPr>
            <a:xfrm>
              <a:off x="3910840" y="5583058"/>
              <a:ext cx="630195" cy="369332"/>
            </a:xfrm>
            <a:prstGeom prst="rect">
              <a:avLst/>
            </a:prstGeom>
            <a:noFill/>
          </p:spPr>
          <p:txBody>
            <a:bodyPr wrap="square" rtlCol="0">
              <a:spAutoFit/>
            </a:bodyPr>
            <a:lstStyle/>
            <a:p>
              <a:r>
                <a:rPr lang="en-US" altLang="zh-CN" dirty="0" smtClean="0"/>
                <a:t>[1,2]</a:t>
              </a:r>
              <a:endParaRPr lang="zh-CN" altLang="en-US" dirty="0"/>
            </a:p>
          </p:txBody>
        </p:sp>
        <p:sp>
          <p:nvSpPr>
            <p:cNvPr id="182" name="流程图: 接点 181"/>
            <p:cNvSpPr/>
            <p:nvPr/>
          </p:nvSpPr>
          <p:spPr>
            <a:xfrm>
              <a:off x="4908977" y="557590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83" name="文本框 182"/>
            <p:cNvSpPr txBox="1"/>
            <p:nvPr/>
          </p:nvSpPr>
          <p:spPr>
            <a:xfrm>
              <a:off x="5281091" y="5583058"/>
              <a:ext cx="630195" cy="369332"/>
            </a:xfrm>
            <a:prstGeom prst="rect">
              <a:avLst/>
            </a:prstGeom>
            <a:noFill/>
          </p:spPr>
          <p:txBody>
            <a:bodyPr wrap="square" rtlCol="0">
              <a:spAutoFit/>
            </a:bodyPr>
            <a:lstStyle/>
            <a:p>
              <a:r>
                <a:rPr lang="en-US" altLang="zh-CN" dirty="0" smtClean="0"/>
                <a:t>[2,3]</a:t>
              </a:r>
              <a:endParaRPr lang="zh-CN" altLang="en-US" dirty="0"/>
            </a:p>
          </p:txBody>
        </p:sp>
        <p:sp>
          <p:nvSpPr>
            <p:cNvPr id="184" name="流程图: 接点 183"/>
            <p:cNvSpPr/>
            <p:nvPr/>
          </p:nvSpPr>
          <p:spPr>
            <a:xfrm>
              <a:off x="7030615" y="5561599"/>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85" name="文本框 184"/>
            <p:cNvSpPr txBox="1"/>
            <p:nvPr/>
          </p:nvSpPr>
          <p:spPr>
            <a:xfrm>
              <a:off x="7414253" y="5575905"/>
              <a:ext cx="630195" cy="369332"/>
            </a:xfrm>
            <a:prstGeom prst="rect">
              <a:avLst/>
            </a:prstGeom>
            <a:noFill/>
          </p:spPr>
          <p:txBody>
            <a:bodyPr wrap="square" rtlCol="0">
              <a:spAutoFit/>
            </a:bodyPr>
            <a:lstStyle/>
            <a:p>
              <a:r>
                <a:rPr lang="en-US" altLang="zh-CN" dirty="0" smtClean="0"/>
                <a:t>[4,5]</a:t>
              </a:r>
              <a:endParaRPr lang="zh-CN" altLang="en-US" dirty="0"/>
            </a:p>
          </p:txBody>
        </p:sp>
        <p:sp>
          <p:nvSpPr>
            <p:cNvPr id="186" name="流程图: 接点 185"/>
            <p:cNvSpPr/>
            <p:nvPr/>
          </p:nvSpPr>
          <p:spPr>
            <a:xfrm>
              <a:off x="8330239" y="5547293"/>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4</a:t>
              </a:r>
              <a:endParaRPr lang="zh-CN" altLang="en-US" dirty="0">
                <a:solidFill>
                  <a:srgbClr val="000000"/>
                </a:solidFill>
              </a:endParaRPr>
            </a:p>
          </p:txBody>
        </p:sp>
        <p:sp>
          <p:nvSpPr>
            <p:cNvPr id="187" name="文本框 186"/>
            <p:cNvSpPr txBox="1"/>
            <p:nvPr/>
          </p:nvSpPr>
          <p:spPr>
            <a:xfrm>
              <a:off x="8713877" y="5561599"/>
              <a:ext cx="630195" cy="369332"/>
            </a:xfrm>
            <a:prstGeom prst="rect">
              <a:avLst/>
            </a:prstGeom>
            <a:noFill/>
          </p:spPr>
          <p:txBody>
            <a:bodyPr wrap="square" rtlCol="0">
              <a:spAutoFit/>
            </a:bodyPr>
            <a:lstStyle/>
            <a:p>
              <a:r>
                <a:rPr lang="en-US" altLang="zh-CN" dirty="0" smtClean="0"/>
                <a:t>[5,6]</a:t>
              </a:r>
              <a:endParaRPr lang="zh-CN" altLang="en-US" dirty="0"/>
            </a:p>
          </p:txBody>
        </p:sp>
        <p:cxnSp>
          <p:nvCxnSpPr>
            <p:cNvPr id="188" name="直接连接符 187"/>
            <p:cNvCxnSpPr>
              <a:stCxn id="168" idx="4"/>
              <a:endCxn id="172" idx="0"/>
            </p:cNvCxnSpPr>
            <p:nvPr/>
          </p:nvCxnSpPr>
          <p:spPr>
            <a:xfrm flipH="1">
              <a:off x="3004711" y="3783429"/>
              <a:ext cx="676649" cy="67615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168" idx="4"/>
              <a:endCxn id="174" idx="0"/>
            </p:cNvCxnSpPr>
            <p:nvPr/>
          </p:nvCxnSpPr>
          <p:spPr>
            <a:xfrm>
              <a:off x="3681360" y="3783429"/>
              <a:ext cx="736397" cy="64670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74" idx="4"/>
              <a:endCxn id="180" idx="0"/>
            </p:cNvCxnSpPr>
            <p:nvPr/>
          </p:nvCxnSpPr>
          <p:spPr>
            <a:xfrm flipH="1">
              <a:off x="3719021" y="4813775"/>
              <a:ext cx="698736" cy="75497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a:stCxn id="174" idx="4"/>
              <a:endCxn id="182" idx="0"/>
            </p:cNvCxnSpPr>
            <p:nvPr/>
          </p:nvCxnSpPr>
          <p:spPr>
            <a:xfrm>
              <a:off x="4417757" y="4813775"/>
              <a:ext cx="683039" cy="76213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stCxn id="178" idx="4"/>
              <a:endCxn id="184" idx="0"/>
            </p:cNvCxnSpPr>
            <p:nvPr/>
          </p:nvCxnSpPr>
          <p:spPr>
            <a:xfrm flipH="1">
              <a:off x="7222434" y="4852795"/>
              <a:ext cx="602941" cy="70880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178" idx="4"/>
              <a:endCxn id="186" idx="0"/>
            </p:cNvCxnSpPr>
            <p:nvPr/>
          </p:nvCxnSpPr>
          <p:spPr>
            <a:xfrm>
              <a:off x="7825375" y="4852795"/>
              <a:ext cx="696683" cy="69449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170" idx="4"/>
              <a:endCxn id="176" idx="0"/>
            </p:cNvCxnSpPr>
            <p:nvPr/>
          </p:nvCxnSpPr>
          <p:spPr>
            <a:xfrm flipH="1">
              <a:off x="6321351" y="3797735"/>
              <a:ext cx="709264"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70" idx="4"/>
              <a:endCxn id="178" idx="0"/>
            </p:cNvCxnSpPr>
            <p:nvPr/>
          </p:nvCxnSpPr>
          <p:spPr>
            <a:xfrm>
              <a:off x="7030615" y="3797735"/>
              <a:ext cx="794760"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96" name="文本框 195"/>
            <p:cNvSpPr txBox="1"/>
            <p:nvPr/>
          </p:nvSpPr>
          <p:spPr>
            <a:xfrm>
              <a:off x="4766713" y="2250302"/>
              <a:ext cx="304908" cy="429688"/>
            </a:xfrm>
            <a:prstGeom prst="rect">
              <a:avLst/>
            </a:prstGeom>
            <a:noFill/>
          </p:spPr>
          <p:txBody>
            <a:bodyPr wrap="square" rtlCol="0">
              <a:spAutoFit/>
            </a:bodyPr>
            <a:lstStyle/>
            <a:p>
              <a:r>
                <a:rPr lang="en-US" altLang="zh-CN" dirty="0" smtClean="0"/>
                <a:t>7</a:t>
              </a:r>
              <a:endParaRPr lang="zh-CN" altLang="en-US" dirty="0"/>
            </a:p>
          </p:txBody>
        </p:sp>
        <p:sp>
          <p:nvSpPr>
            <p:cNvPr id="197" name="文本框 196"/>
            <p:cNvSpPr txBox="1"/>
            <p:nvPr/>
          </p:nvSpPr>
          <p:spPr>
            <a:xfrm>
              <a:off x="3150222" y="3414097"/>
              <a:ext cx="304908" cy="429688"/>
            </a:xfrm>
            <a:prstGeom prst="rect">
              <a:avLst/>
            </a:prstGeom>
            <a:noFill/>
          </p:spPr>
          <p:txBody>
            <a:bodyPr wrap="square" rtlCol="0">
              <a:spAutoFit/>
            </a:bodyPr>
            <a:lstStyle/>
            <a:p>
              <a:r>
                <a:rPr lang="en-US" altLang="zh-CN" dirty="0"/>
                <a:t>3</a:t>
              </a:r>
              <a:endParaRPr lang="zh-CN" altLang="en-US" dirty="0"/>
            </a:p>
          </p:txBody>
        </p:sp>
        <p:sp>
          <p:nvSpPr>
            <p:cNvPr id="198" name="文本框 197"/>
            <p:cNvSpPr txBox="1"/>
            <p:nvPr/>
          </p:nvSpPr>
          <p:spPr>
            <a:xfrm>
              <a:off x="6527058" y="3437348"/>
              <a:ext cx="304908" cy="429688"/>
            </a:xfrm>
            <a:prstGeom prst="rect">
              <a:avLst/>
            </a:prstGeom>
            <a:noFill/>
          </p:spPr>
          <p:txBody>
            <a:bodyPr wrap="square" rtlCol="0">
              <a:spAutoFit/>
            </a:bodyPr>
            <a:lstStyle/>
            <a:p>
              <a:r>
                <a:rPr lang="en-US" altLang="zh-CN" dirty="0"/>
                <a:t>4</a:t>
              </a:r>
              <a:endParaRPr lang="zh-CN" altLang="en-US" dirty="0"/>
            </a:p>
          </p:txBody>
        </p:sp>
        <p:sp>
          <p:nvSpPr>
            <p:cNvPr id="199" name="文本框 198"/>
            <p:cNvSpPr txBox="1"/>
            <p:nvPr/>
          </p:nvSpPr>
          <p:spPr>
            <a:xfrm>
              <a:off x="7355902" y="4488355"/>
              <a:ext cx="304908" cy="429688"/>
            </a:xfrm>
            <a:prstGeom prst="rect">
              <a:avLst/>
            </a:prstGeom>
            <a:noFill/>
          </p:spPr>
          <p:txBody>
            <a:bodyPr wrap="square" rtlCol="0">
              <a:spAutoFit/>
            </a:bodyPr>
            <a:lstStyle/>
            <a:p>
              <a:r>
                <a:rPr lang="en-US" altLang="zh-CN" dirty="0"/>
                <a:t>4</a:t>
              </a:r>
              <a:endParaRPr lang="zh-CN" altLang="en-US" dirty="0"/>
            </a:p>
          </p:txBody>
        </p:sp>
        <p:sp>
          <p:nvSpPr>
            <p:cNvPr id="200" name="文本框 199"/>
            <p:cNvSpPr txBox="1"/>
            <p:nvPr/>
          </p:nvSpPr>
          <p:spPr>
            <a:xfrm>
              <a:off x="8044448" y="5554446"/>
              <a:ext cx="304908" cy="429688"/>
            </a:xfrm>
            <a:prstGeom prst="rect">
              <a:avLst/>
            </a:prstGeom>
            <a:noFill/>
          </p:spPr>
          <p:txBody>
            <a:bodyPr wrap="square" rtlCol="0">
              <a:spAutoFit/>
            </a:bodyPr>
            <a:lstStyle/>
            <a:p>
              <a:r>
                <a:rPr lang="en-US" altLang="zh-CN" dirty="0"/>
                <a:t>4</a:t>
              </a:r>
              <a:endParaRPr lang="zh-CN" altLang="en-US" dirty="0"/>
            </a:p>
          </p:txBody>
        </p:sp>
        <p:sp>
          <p:nvSpPr>
            <p:cNvPr id="201" name="文本框 200"/>
            <p:cNvSpPr txBox="1"/>
            <p:nvPr/>
          </p:nvSpPr>
          <p:spPr>
            <a:xfrm>
              <a:off x="6743808" y="5590211"/>
              <a:ext cx="304908" cy="369332"/>
            </a:xfrm>
            <a:prstGeom prst="rect">
              <a:avLst/>
            </a:prstGeom>
            <a:noFill/>
          </p:spPr>
          <p:txBody>
            <a:bodyPr wrap="square" rtlCol="0">
              <a:spAutoFit/>
            </a:bodyPr>
            <a:lstStyle/>
            <a:p>
              <a:r>
                <a:rPr lang="en-US" altLang="zh-CN" dirty="0" smtClean="0"/>
                <a:t>0</a:t>
              </a:r>
              <a:endParaRPr lang="zh-CN" altLang="en-US" dirty="0"/>
            </a:p>
          </p:txBody>
        </p:sp>
        <p:sp>
          <p:nvSpPr>
            <p:cNvPr id="202" name="文本框 201"/>
            <p:cNvSpPr txBox="1"/>
            <p:nvPr/>
          </p:nvSpPr>
          <p:spPr>
            <a:xfrm>
              <a:off x="4614258" y="5576898"/>
              <a:ext cx="304908" cy="369332"/>
            </a:xfrm>
            <a:prstGeom prst="rect">
              <a:avLst/>
            </a:prstGeom>
            <a:noFill/>
          </p:spPr>
          <p:txBody>
            <a:bodyPr wrap="square" rtlCol="0">
              <a:spAutoFit/>
            </a:bodyPr>
            <a:lstStyle/>
            <a:p>
              <a:r>
                <a:rPr lang="en-US" altLang="zh-CN" dirty="0" smtClean="0"/>
                <a:t>0</a:t>
              </a:r>
              <a:endParaRPr lang="zh-CN" altLang="en-US" dirty="0"/>
            </a:p>
          </p:txBody>
        </p:sp>
        <p:sp>
          <p:nvSpPr>
            <p:cNvPr id="203" name="文本框 202"/>
            <p:cNvSpPr txBox="1"/>
            <p:nvPr/>
          </p:nvSpPr>
          <p:spPr>
            <a:xfrm>
              <a:off x="3233316" y="5583058"/>
              <a:ext cx="304908" cy="369332"/>
            </a:xfrm>
            <a:prstGeom prst="rect">
              <a:avLst/>
            </a:prstGeom>
            <a:noFill/>
          </p:spPr>
          <p:txBody>
            <a:bodyPr wrap="square" rtlCol="0">
              <a:spAutoFit/>
            </a:bodyPr>
            <a:lstStyle/>
            <a:p>
              <a:r>
                <a:rPr lang="en-US" altLang="zh-CN" dirty="0"/>
                <a:t>1</a:t>
              </a:r>
              <a:endParaRPr lang="zh-CN" altLang="en-US" dirty="0"/>
            </a:p>
          </p:txBody>
        </p:sp>
        <p:sp>
          <p:nvSpPr>
            <p:cNvPr id="204" name="文本框 203"/>
            <p:cNvSpPr txBox="1"/>
            <p:nvPr/>
          </p:nvSpPr>
          <p:spPr>
            <a:xfrm>
              <a:off x="5853630" y="4475530"/>
              <a:ext cx="304908" cy="369332"/>
            </a:xfrm>
            <a:prstGeom prst="rect">
              <a:avLst/>
            </a:prstGeom>
            <a:noFill/>
          </p:spPr>
          <p:txBody>
            <a:bodyPr wrap="square" rtlCol="0">
              <a:spAutoFit/>
            </a:bodyPr>
            <a:lstStyle/>
            <a:p>
              <a:r>
                <a:rPr lang="en-US" altLang="zh-CN" dirty="0" smtClean="0"/>
                <a:t>0</a:t>
              </a:r>
              <a:endParaRPr lang="zh-CN" altLang="en-US" dirty="0"/>
            </a:p>
          </p:txBody>
        </p:sp>
        <p:sp>
          <p:nvSpPr>
            <p:cNvPr id="205" name="文本框 204"/>
            <p:cNvSpPr txBox="1"/>
            <p:nvPr/>
          </p:nvSpPr>
          <p:spPr>
            <a:xfrm>
              <a:off x="3940573" y="4444443"/>
              <a:ext cx="304908" cy="429688"/>
            </a:xfrm>
            <a:prstGeom prst="rect">
              <a:avLst/>
            </a:prstGeom>
            <a:noFill/>
          </p:spPr>
          <p:txBody>
            <a:bodyPr wrap="square" rtlCol="0">
              <a:spAutoFit/>
            </a:bodyPr>
            <a:lstStyle/>
            <a:p>
              <a:r>
                <a:rPr lang="en-US" altLang="zh-CN" dirty="0"/>
                <a:t>1</a:t>
              </a:r>
              <a:endParaRPr lang="zh-CN" altLang="en-US" dirty="0"/>
            </a:p>
          </p:txBody>
        </p:sp>
        <p:sp>
          <p:nvSpPr>
            <p:cNvPr id="206" name="文本框 205"/>
            <p:cNvSpPr txBox="1"/>
            <p:nvPr/>
          </p:nvSpPr>
          <p:spPr>
            <a:xfrm>
              <a:off x="2509950" y="4475530"/>
              <a:ext cx="304908" cy="369332"/>
            </a:xfrm>
            <a:prstGeom prst="rect">
              <a:avLst/>
            </a:prstGeom>
            <a:noFill/>
          </p:spPr>
          <p:txBody>
            <a:bodyPr wrap="square" rtlCol="0">
              <a:spAutoFit/>
            </a:bodyPr>
            <a:lstStyle/>
            <a:p>
              <a:r>
                <a:rPr lang="en-US" altLang="zh-CN" dirty="0"/>
                <a:t>2</a:t>
              </a:r>
              <a:endParaRPr lang="zh-CN" altLang="en-US" dirty="0"/>
            </a:p>
          </p:txBody>
        </p:sp>
      </p:grpSp>
      <p:grpSp>
        <p:nvGrpSpPr>
          <p:cNvPr id="207" name="组合 206"/>
          <p:cNvGrpSpPr/>
          <p:nvPr/>
        </p:nvGrpSpPr>
        <p:grpSpPr>
          <a:xfrm>
            <a:off x="9525488" y="2259952"/>
            <a:ext cx="3030786" cy="1090684"/>
            <a:chOff x="8007267" y="252688"/>
            <a:chExt cx="3030786" cy="1090684"/>
          </a:xfrm>
        </p:grpSpPr>
        <p:sp>
          <p:nvSpPr>
            <p:cNvPr id="208" name="文本框 207"/>
            <p:cNvSpPr txBox="1"/>
            <p:nvPr/>
          </p:nvSpPr>
          <p:spPr>
            <a:xfrm>
              <a:off x="8007267" y="252688"/>
              <a:ext cx="3030786" cy="338554"/>
            </a:xfrm>
            <a:prstGeom prst="rect">
              <a:avLst/>
            </a:prstGeom>
            <a:noFill/>
          </p:spPr>
          <p:txBody>
            <a:bodyPr wrap="square" rtlCol="0">
              <a:spAutoFit/>
            </a:bodyPr>
            <a:lstStyle/>
            <a:p>
              <a:r>
                <a:rPr lang="zh-CN" altLang="en-US" sz="1600" dirty="0" smtClean="0">
                  <a:solidFill>
                    <a:srgbClr val="505050"/>
                  </a:solidFill>
                  <a:latin typeface="微软雅黑" panose="020B0503020204020204" pitchFamily="34" charset="-122"/>
                  <a:ea typeface="微软雅黑" panose="020B0503020204020204" pitchFamily="34" charset="-122"/>
                </a:rPr>
                <a:t>与</a:t>
              </a:r>
              <a:r>
                <a:rPr lang="en-US" altLang="zh-CN" sz="1600" dirty="0" smtClean="0">
                  <a:solidFill>
                    <a:srgbClr val="505050"/>
                  </a:solidFill>
                  <a:latin typeface="微软雅黑" panose="020B0503020204020204" pitchFamily="34" charset="-122"/>
                  <a:ea typeface="微软雅黑" panose="020B0503020204020204" pitchFamily="34" charset="-122"/>
                </a:rPr>
                <a:t>temp[M}</a:t>
              </a:r>
              <a:r>
                <a:rPr lang="zh-CN" altLang="en-US" sz="1600" dirty="0" smtClean="0">
                  <a:solidFill>
                    <a:srgbClr val="505050"/>
                  </a:solidFill>
                  <a:latin typeface="微软雅黑" panose="020B0503020204020204" pitchFamily="34" charset="-122"/>
                  <a:ea typeface="微软雅黑" panose="020B0503020204020204" pitchFamily="34" charset="-122"/>
                </a:rPr>
                <a:t>比较：</a:t>
              </a:r>
              <a:endParaRPr lang="en-US" altLang="zh-CN" sz="1600" dirty="0" smtClean="0">
                <a:solidFill>
                  <a:srgbClr val="505050"/>
                </a:solidFill>
                <a:latin typeface="微软雅黑" panose="020B0503020204020204" pitchFamily="34" charset="-122"/>
                <a:ea typeface="微软雅黑" panose="020B0503020204020204" pitchFamily="34" charset="-122"/>
              </a:endParaRPr>
            </a:p>
          </p:txBody>
        </p:sp>
        <p:sp>
          <p:nvSpPr>
            <p:cNvPr id="209" name="文本框 208"/>
            <p:cNvSpPr txBox="1"/>
            <p:nvPr/>
          </p:nvSpPr>
          <p:spPr>
            <a:xfrm>
              <a:off x="8007267" y="628753"/>
              <a:ext cx="3030786"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smtClean="0">
                  <a:solidFill>
                    <a:srgbClr val="505050"/>
                  </a:solidFill>
                  <a:latin typeface="微软雅黑" panose="020B0503020204020204" pitchFamily="34" charset="-122"/>
                  <a:ea typeface="微软雅黑" panose="020B0503020204020204" pitchFamily="34" charset="-122"/>
                </a:rPr>
                <a:t>左端点更小则递归左子树</a:t>
              </a:r>
              <a:endParaRPr lang="en-US" altLang="zh-CN" sz="1600" dirty="0" smtClean="0">
                <a:solidFill>
                  <a:srgbClr val="505050"/>
                </a:solidFill>
                <a:latin typeface="微软雅黑" panose="020B0503020204020204" pitchFamily="34" charset="-122"/>
                <a:ea typeface="微软雅黑" panose="020B0503020204020204" pitchFamily="34" charset="-122"/>
              </a:endParaRPr>
            </a:p>
          </p:txBody>
        </p:sp>
        <p:sp>
          <p:nvSpPr>
            <p:cNvPr id="210" name="文本框 209"/>
            <p:cNvSpPr txBox="1"/>
            <p:nvPr/>
          </p:nvSpPr>
          <p:spPr>
            <a:xfrm>
              <a:off x="8007267" y="1004818"/>
              <a:ext cx="3030786"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solidFill>
                    <a:srgbClr val="505050"/>
                  </a:solidFill>
                  <a:latin typeface="微软雅黑" panose="020B0503020204020204" pitchFamily="34" charset="-122"/>
                  <a:ea typeface="微软雅黑" panose="020B0503020204020204" pitchFamily="34" charset="-122"/>
                </a:rPr>
                <a:t>右</a:t>
              </a:r>
              <a:r>
                <a:rPr lang="zh-CN" altLang="en-US" sz="1600" dirty="0" smtClean="0">
                  <a:solidFill>
                    <a:srgbClr val="505050"/>
                  </a:solidFill>
                  <a:latin typeface="微软雅黑" panose="020B0503020204020204" pitchFamily="34" charset="-122"/>
                  <a:ea typeface="微软雅黑" panose="020B0503020204020204" pitchFamily="34" charset="-122"/>
                </a:rPr>
                <a:t>端点更大则递归</a:t>
              </a:r>
              <a:r>
                <a:rPr lang="zh-CN" altLang="en-US" sz="1600" dirty="0">
                  <a:solidFill>
                    <a:srgbClr val="505050"/>
                  </a:solidFill>
                  <a:latin typeface="微软雅黑" panose="020B0503020204020204" pitchFamily="34" charset="-122"/>
                  <a:ea typeface="微软雅黑" panose="020B0503020204020204" pitchFamily="34" charset="-122"/>
                </a:rPr>
                <a:t>右</a:t>
              </a:r>
              <a:r>
                <a:rPr lang="zh-CN" altLang="en-US" sz="1600" dirty="0" smtClean="0">
                  <a:solidFill>
                    <a:srgbClr val="505050"/>
                  </a:solidFill>
                  <a:latin typeface="微软雅黑" panose="020B0503020204020204" pitchFamily="34" charset="-122"/>
                  <a:ea typeface="微软雅黑" panose="020B0503020204020204" pitchFamily="34" charset="-122"/>
                </a:rPr>
                <a:t>子树</a:t>
              </a:r>
              <a:endParaRPr lang="en-US" altLang="zh-CN" sz="1600" dirty="0" smtClean="0">
                <a:solidFill>
                  <a:srgbClr val="50505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522623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3"/>
                                        </p:tgtEl>
                                        <p:attrNameLst>
                                          <p:attrName>style.visibility</p:attrName>
                                        </p:attrNameLst>
                                      </p:cBhvr>
                                      <p:to>
                                        <p:strVal val="visible"/>
                                      </p:to>
                                    </p:set>
                                    <p:animEffect transition="in" filter="fade">
                                      <p:cBhvr>
                                        <p:cTn id="21" dur="500"/>
                                        <p:tgtEl>
                                          <p:spTgt spid="16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7"/>
                                        </p:tgtEl>
                                        <p:attrNameLst>
                                          <p:attrName>style.visibility</p:attrName>
                                        </p:attrNameLst>
                                      </p:cBhvr>
                                      <p:to>
                                        <p:strVal val="visible"/>
                                      </p:to>
                                    </p:set>
                                    <p:animEffect transition="in" filter="fade">
                                      <p:cBhvr>
                                        <p:cTn id="26" dur="500"/>
                                        <p:tgtEl>
                                          <p:spTgt spid="20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fade">
                                      <p:cBhvr>
                                        <p:cTn id="31" dur="500"/>
                                        <p:tgtEl>
                                          <p:spTgt spid="1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2" grpId="0"/>
      <p:bldP spid="4" grpId="0" animBg="1"/>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4055919"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a:solidFill>
                  <a:srgbClr val="4B4B4B"/>
                </a:solidFill>
                <a:latin typeface="微软雅黑" panose="020B0503020204020204" pitchFamily="34" charset="-122"/>
                <a:ea typeface="微软雅黑" panose="020B0503020204020204" pitchFamily="34" charset="-122"/>
              </a:rPr>
              <a:t>线段</a:t>
            </a:r>
            <a:r>
              <a:rPr lang="zh-CN" altLang="en-US" sz="3200" dirty="0" smtClean="0">
                <a:solidFill>
                  <a:srgbClr val="4B4B4B"/>
                </a:solidFill>
                <a:latin typeface="微软雅黑" panose="020B0503020204020204" pitchFamily="34" charset="-122"/>
                <a:ea typeface="微软雅黑" panose="020B0503020204020204" pitchFamily="34" charset="-122"/>
              </a:rPr>
              <a:t>树更新</a:t>
            </a:r>
            <a:endParaRPr lang="id-ID" sz="3200" dirty="0">
              <a:solidFill>
                <a:srgbClr val="4B4B4B"/>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nvPr>
        </p:nvGraphicFramePr>
        <p:xfrm>
          <a:off x="768952" y="1552469"/>
          <a:ext cx="8128001" cy="741680"/>
        </p:xfrm>
        <a:graphic>
          <a:graphicData uri="http://schemas.openxmlformats.org/drawingml/2006/table">
            <a:tbl>
              <a:tblPr firstRow="1" bandRow="1">
                <a:tableStyleId>{8799B23B-EC83-4686-B30A-512413B5E67A}</a:tableStyleId>
              </a:tblPr>
              <a:tblGrid>
                <a:gridCol w="1161143">
                  <a:extLst>
                    <a:ext uri="{9D8B030D-6E8A-4147-A177-3AD203B41FA5}">
                      <a16:colId xmlns:a16="http://schemas.microsoft.com/office/drawing/2014/main" val="3974686027"/>
                    </a:ext>
                  </a:extLst>
                </a:gridCol>
                <a:gridCol w="1161143">
                  <a:extLst>
                    <a:ext uri="{9D8B030D-6E8A-4147-A177-3AD203B41FA5}">
                      <a16:colId xmlns:a16="http://schemas.microsoft.com/office/drawing/2014/main" val="3654923970"/>
                    </a:ext>
                  </a:extLst>
                </a:gridCol>
                <a:gridCol w="1161143">
                  <a:extLst>
                    <a:ext uri="{9D8B030D-6E8A-4147-A177-3AD203B41FA5}">
                      <a16:colId xmlns:a16="http://schemas.microsoft.com/office/drawing/2014/main" val="3705624410"/>
                    </a:ext>
                  </a:extLst>
                </a:gridCol>
                <a:gridCol w="1161143">
                  <a:extLst>
                    <a:ext uri="{9D8B030D-6E8A-4147-A177-3AD203B41FA5}">
                      <a16:colId xmlns:a16="http://schemas.microsoft.com/office/drawing/2014/main" val="4255898724"/>
                    </a:ext>
                  </a:extLst>
                </a:gridCol>
                <a:gridCol w="1161143">
                  <a:extLst>
                    <a:ext uri="{9D8B030D-6E8A-4147-A177-3AD203B41FA5}">
                      <a16:colId xmlns:a16="http://schemas.microsoft.com/office/drawing/2014/main" val="3190328999"/>
                    </a:ext>
                  </a:extLst>
                </a:gridCol>
                <a:gridCol w="1161143">
                  <a:extLst>
                    <a:ext uri="{9D8B030D-6E8A-4147-A177-3AD203B41FA5}">
                      <a16:colId xmlns:a16="http://schemas.microsoft.com/office/drawing/2014/main" val="3160099959"/>
                    </a:ext>
                  </a:extLst>
                </a:gridCol>
                <a:gridCol w="1161143">
                  <a:extLst>
                    <a:ext uri="{9D8B030D-6E8A-4147-A177-3AD203B41FA5}">
                      <a16:colId xmlns:a16="http://schemas.microsoft.com/office/drawing/2014/main" val="1638417419"/>
                    </a:ext>
                  </a:extLst>
                </a:gridCol>
              </a:tblGrid>
              <a:tr h="370840">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extLst>
                  <a:ext uri="{0D108BD9-81ED-4DB2-BD59-A6C34878D82A}">
                    <a16:rowId xmlns:a16="http://schemas.microsoft.com/office/drawing/2014/main" val="2678458943"/>
                  </a:ext>
                </a:extLst>
              </a:tr>
              <a:tr h="370840">
                <a:tc>
                  <a:txBody>
                    <a:bodyPr/>
                    <a:lstStyle/>
                    <a:p>
                      <a:pPr algn="ctr"/>
                      <a:r>
                        <a:rPr lang="en-US" altLang="zh-CN" dirty="0" smtClean="0"/>
                        <a:t>2</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tc>
                  <a:txBody>
                    <a:bodyPr/>
                    <a:lstStyle/>
                    <a:p>
                      <a:pPr algn="ctr"/>
                      <a:r>
                        <a:rPr lang="en-US" altLang="zh-CN" dirty="0" smtClean="0"/>
                        <a:t>8</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10</a:t>
                      </a:r>
                      <a:endParaRPr lang="zh-CN" altLang="en-US" dirty="0"/>
                    </a:p>
                  </a:txBody>
                  <a:tcPr/>
                </a:tc>
                <a:extLst>
                  <a:ext uri="{0D108BD9-81ED-4DB2-BD59-A6C34878D82A}">
                    <a16:rowId xmlns:a16="http://schemas.microsoft.com/office/drawing/2014/main" val="1010228817"/>
                  </a:ext>
                </a:extLst>
              </a:tr>
            </a:tbl>
          </a:graphicData>
        </a:graphic>
      </p:graphicFrame>
      <p:sp>
        <p:nvSpPr>
          <p:cNvPr id="52" name="Rectangle 4"/>
          <p:cNvSpPr/>
          <p:nvPr/>
        </p:nvSpPr>
        <p:spPr>
          <a:xfrm>
            <a:off x="777034" y="1035595"/>
            <a:ext cx="2100255" cy="307777"/>
          </a:xfrm>
          <a:prstGeom prst="rect">
            <a:avLst/>
          </a:prstGeom>
        </p:spPr>
        <p:txBody>
          <a:bodyPr wrap="none">
            <a:spAutoFit/>
          </a:bodyPr>
          <a:lstStyle/>
          <a:p>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rPr>
              <a:t>加入矩形</a:t>
            </a:r>
            <a:r>
              <a:rPr lang="en-US" altLang="zh-CN" sz="1400" dirty="0" smtClean="0">
                <a:solidFill>
                  <a:schemeClr val="bg1">
                    <a:lumMod val="65000"/>
                  </a:schemeClr>
                </a:solidFill>
                <a:latin typeface="微软雅黑" panose="020B0503020204020204" pitchFamily="34" charset="-122"/>
                <a:ea typeface="微软雅黑" panose="020B0503020204020204" pitchFamily="34" charset="-122"/>
              </a:rPr>
              <a:t>[4,6]</a:t>
            </a:r>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rPr>
              <a:t>，高度为</a:t>
            </a:r>
            <a:r>
              <a:rPr lang="en-US" altLang="zh-CN" sz="1400" dirty="0">
                <a:solidFill>
                  <a:schemeClr val="bg1">
                    <a:lumMod val="65000"/>
                  </a:schemeClr>
                </a:solidFill>
                <a:latin typeface="微软雅黑" panose="020B0503020204020204" pitchFamily="34" charset="-122"/>
                <a:ea typeface="微软雅黑" panose="020B0503020204020204" pitchFamily="34" charset="-122"/>
              </a:rPr>
              <a:t>3</a:t>
            </a:r>
            <a:endParaRPr lang="id-ID" sz="14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6172674" y="2879311"/>
            <a:ext cx="5874169" cy="3221658"/>
            <a:chOff x="2509950" y="2235995"/>
            <a:chExt cx="6834122" cy="3748139"/>
          </a:xfrm>
        </p:grpSpPr>
        <p:sp>
          <p:nvSpPr>
            <p:cNvPr id="119" name="流程图: 接点 118"/>
            <p:cNvSpPr/>
            <p:nvPr/>
          </p:nvSpPr>
          <p:spPr>
            <a:xfrm>
              <a:off x="5115699" y="223599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20" name="文本框 119"/>
            <p:cNvSpPr txBox="1"/>
            <p:nvPr/>
          </p:nvSpPr>
          <p:spPr>
            <a:xfrm>
              <a:off x="5499337" y="2250301"/>
              <a:ext cx="630195" cy="369332"/>
            </a:xfrm>
            <a:prstGeom prst="rect">
              <a:avLst/>
            </a:prstGeom>
            <a:noFill/>
          </p:spPr>
          <p:txBody>
            <a:bodyPr wrap="square" rtlCol="0">
              <a:spAutoFit/>
            </a:bodyPr>
            <a:lstStyle/>
            <a:p>
              <a:r>
                <a:rPr lang="en-US" altLang="zh-CN" dirty="0" smtClean="0"/>
                <a:t>[0,6]</a:t>
              </a:r>
              <a:endParaRPr lang="zh-CN" altLang="en-US" dirty="0"/>
            </a:p>
          </p:txBody>
        </p:sp>
        <p:cxnSp>
          <p:nvCxnSpPr>
            <p:cNvPr id="121" name="直接连接符 120"/>
            <p:cNvCxnSpPr>
              <a:stCxn id="119" idx="4"/>
              <a:endCxn id="123" idx="0"/>
            </p:cNvCxnSpPr>
            <p:nvPr/>
          </p:nvCxnSpPr>
          <p:spPr>
            <a:xfrm flipH="1">
              <a:off x="3681360" y="2619633"/>
              <a:ext cx="1626158" cy="78015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19" idx="4"/>
              <a:endCxn id="125" idx="0"/>
            </p:cNvCxnSpPr>
            <p:nvPr/>
          </p:nvCxnSpPr>
          <p:spPr>
            <a:xfrm>
              <a:off x="5307518" y="2619633"/>
              <a:ext cx="1723097" cy="79446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23" name="流程图: 接点 122"/>
            <p:cNvSpPr/>
            <p:nvPr/>
          </p:nvSpPr>
          <p:spPr>
            <a:xfrm>
              <a:off x="3489541" y="3399791"/>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24" name="文本框 123"/>
            <p:cNvSpPr txBox="1"/>
            <p:nvPr/>
          </p:nvSpPr>
          <p:spPr>
            <a:xfrm>
              <a:off x="3873179" y="3414097"/>
              <a:ext cx="630195" cy="369332"/>
            </a:xfrm>
            <a:prstGeom prst="rect">
              <a:avLst/>
            </a:prstGeom>
            <a:noFill/>
          </p:spPr>
          <p:txBody>
            <a:bodyPr wrap="square" rtlCol="0">
              <a:spAutoFit/>
            </a:bodyPr>
            <a:lstStyle/>
            <a:p>
              <a:r>
                <a:rPr lang="en-US" altLang="zh-CN" dirty="0" smtClean="0"/>
                <a:t>[0,3]</a:t>
              </a:r>
              <a:endParaRPr lang="zh-CN" altLang="en-US" dirty="0"/>
            </a:p>
          </p:txBody>
        </p:sp>
        <p:sp>
          <p:nvSpPr>
            <p:cNvPr id="125" name="流程图: 接点 124"/>
            <p:cNvSpPr/>
            <p:nvPr/>
          </p:nvSpPr>
          <p:spPr>
            <a:xfrm>
              <a:off x="6838796" y="341409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26" name="文本框 125"/>
            <p:cNvSpPr txBox="1"/>
            <p:nvPr/>
          </p:nvSpPr>
          <p:spPr>
            <a:xfrm>
              <a:off x="7222434" y="3428403"/>
              <a:ext cx="630195" cy="369332"/>
            </a:xfrm>
            <a:prstGeom prst="rect">
              <a:avLst/>
            </a:prstGeom>
            <a:noFill/>
          </p:spPr>
          <p:txBody>
            <a:bodyPr wrap="square" rtlCol="0">
              <a:spAutoFit/>
            </a:bodyPr>
            <a:lstStyle/>
            <a:p>
              <a:r>
                <a:rPr lang="en-US" altLang="zh-CN" dirty="0" smtClean="0"/>
                <a:t>[3,6]</a:t>
              </a:r>
              <a:endParaRPr lang="zh-CN" altLang="en-US" dirty="0"/>
            </a:p>
          </p:txBody>
        </p:sp>
        <p:sp>
          <p:nvSpPr>
            <p:cNvPr id="127" name="流程图: 接点 126"/>
            <p:cNvSpPr/>
            <p:nvPr/>
          </p:nvSpPr>
          <p:spPr>
            <a:xfrm>
              <a:off x="2812892" y="4459584"/>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1</a:t>
              </a:r>
              <a:endParaRPr lang="zh-CN" altLang="en-US" dirty="0">
                <a:solidFill>
                  <a:srgbClr val="000000"/>
                </a:solidFill>
              </a:endParaRPr>
            </a:p>
          </p:txBody>
        </p:sp>
        <p:sp>
          <p:nvSpPr>
            <p:cNvPr id="128" name="文本框 127"/>
            <p:cNvSpPr txBox="1"/>
            <p:nvPr/>
          </p:nvSpPr>
          <p:spPr>
            <a:xfrm>
              <a:off x="3196530" y="4473890"/>
              <a:ext cx="630195" cy="369332"/>
            </a:xfrm>
            <a:prstGeom prst="rect">
              <a:avLst/>
            </a:prstGeom>
            <a:noFill/>
          </p:spPr>
          <p:txBody>
            <a:bodyPr wrap="square" rtlCol="0">
              <a:spAutoFit/>
            </a:bodyPr>
            <a:lstStyle/>
            <a:p>
              <a:r>
                <a:rPr lang="en-US" altLang="zh-CN" dirty="0" smtClean="0"/>
                <a:t>[0,1]</a:t>
              </a:r>
              <a:endParaRPr lang="zh-CN" altLang="en-US" dirty="0"/>
            </a:p>
          </p:txBody>
        </p:sp>
        <p:sp>
          <p:nvSpPr>
            <p:cNvPr id="129" name="流程图: 接点 128"/>
            <p:cNvSpPr/>
            <p:nvPr/>
          </p:nvSpPr>
          <p:spPr>
            <a:xfrm>
              <a:off x="4225938" y="443013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3</a:t>
              </a:r>
              <a:endParaRPr lang="zh-CN" altLang="en-US" dirty="0">
                <a:solidFill>
                  <a:srgbClr val="000000"/>
                </a:solidFill>
              </a:endParaRPr>
            </a:p>
          </p:txBody>
        </p:sp>
        <p:sp>
          <p:nvSpPr>
            <p:cNvPr id="130" name="文本框 129"/>
            <p:cNvSpPr txBox="1"/>
            <p:nvPr/>
          </p:nvSpPr>
          <p:spPr>
            <a:xfrm>
              <a:off x="4604069" y="4454851"/>
              <a:ext cx="630195" cy="369332"/>
            </a:xfrm>
            <a:prstGeom prst="rect">
              <a:avLst/>
            </a:prstGeom>
            <a:noFill/>
          </p:spPr>
          <p:txBody>
            <a:bodyPr wrap="square" rtlCol="0">
              <a:spAutoFit/>
            </a:bodyPr>
            <a:lstStyle/>
            <a:p>
              <a:r>
                <a:rPr lang="en-US" altLang="zh-CN" dirty="0" smtClean="0"/>
                <a:t>[1,3]</a:t>
              </a:r>
              <a:endParaRPr lang="zh-CN" altLang="en-US" dirty="0"/>
            </a:p>
          </p:txBody>
        </p:sp>
        <p:sp>
          <p:nvSpPr>
            <p:cNvPr id="131" name="流程图: 接点 130"/>
            <p:cNvSpPr/>
            <p:nvPr/>
          </p:nvSpPr>
          <p:spPr>
            <a:xfrm>
              <a:off x="6129532"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2</a:t>
              </a:r>
              <a:endParaRPr lang="zh-CN" altLang="en-US" dirty="0">
                <a:solidFill>
                  <a:srgbClr val="000000"/>
                </a:solidFill>
              </a:endParaRPr>
            </a:p>
          </p:txBody>
        </p:sp>
        <p:sp>
          <p:nvSpPr>
            <p:cNvPr id="132" name="文本框 131"/>
            <p:cNvSpPr txBox="1"/>
            <p:nvPr/>
          </p:nvSpPr>
          <p:spPr>
            <a:xfrm>
              <a:off x="6513170" y="4483463"/>
              <a:ext cx="630195" cy="369332"/>
            </a:xfrm>
            <a:prstGeom prst="rect">
              <a:avLst/>
            </a:prstGeom>
            <a:noFill/>
          </p:spPr>
          <p:txBody>
            <a:bodyPr wrap="square" rtlCol="0">
              <a:spAutoFit/>
            </a:bodyPr>
            <a:lstStyle/>
            <a:p>
              <a:r>
                <a:rPr lang="en-US" altLang="zh-CN" dirty="0" smtClean="0"/>
                <a:t>[3,4]</a:t>
              </a:r>
              <a:endParaRPr lang="zh-CN" altLang="en-US" dirty="0"/>
            </a:p>
          </p:txBody>
        </p:sp>
        <p:sp>
          <p:nvSpPr>
            <p:cNvPr id="134" name="流程图: 接点 133"/>
            <p:cNvSpPr/>
            <p:nvPr/>
          </p:nvSpPr>
          <p:spPr>
            <a:xfrm>
              <a:off x="7633556"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35" name="文本框 134"/>
            <p:cNvSpPr txBox="1"/>
            <p:nvPr/>
          </p:nvSpPr>
          <p:spPr>
            <a:xfrm>
              <a:off x="8017194" y="4483463"/>
              <a:ext cx="630195" cy="369332"/>
            </a:xfrm>
            <a:prstGeom prst="rect">
              <a:avLst/>
            </a:prstGeom>
            <a:noFill/>
          </p:spPr>
          <p:txBody>
            <a:bodyPr wrap="square" rtlCol="0">
              <a:spAutoFit/>
            </a:bodyPr>
            <a:lstStyle/>
            <a:p>
              <a:r>
                <a:rPr lang="en-US" altLang="zh-CN" dirty="0" smtClean="0"/>
                <a:t>[4,6]</a:t>
              </a:r>
              <a:endParaRPr lang="zh-CN" altLang="en-US" dirty="0"/>
            </a:p>
          </p:txBody>
        </p:sp>
        <p:sp>
          <p:nvSpPr>
            <p:cNvPr id="136" name="流程图: 接点 135"/>
            <p:cNvSpPr/>
            <p:nvPr/>
          </p:nvSpPr>
          <p:spPr>
            <a:xfrm>
              <a:off x="3527202" y="5568752"/>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1</a:t>
              </a:r>
              <a:endParaRPr lang="zh-CN" altLang="en-US" dirty="0">
                <a:solidFill>
                  <a:srgbClr val="000000"/>
                </a:solidFill>
              </a:endParaRPr>
            </a:p>
          </p:txBody>
        </p:sp>
        <p:sp>
          <p:nvSpPr>
            <p:cNvPr id="137" name="文本框 136"/>
            <p:cNvSpPr txBox="1"/>
            <p:nvPr/>
          </p:nvSpPr>
          <p:spPr>
            <a:xfrm>
              <a:off x="3910840" y="5583058"/>
              <a:ext cx="630195" cy="369332"/>
            </a:xfrm>
            <a:prstGeom prst="rect">
              <a:avLst/>
            </a:prstGeom>
            <a:noFill/>
          </p:spPr>
          <p:txBody>
            <a:bodyPr wrap="square" rtlCol="0">
              <a:spAutoFit/>
            </a:bodyPr>
            <a:lstStyle/>
            <a:p>
              <a:r>
                <a:rPr lang="en-US" altLang="zh-CN" dirty="0" smtClean="0"/>
                <a:t>[1,2]</a:t>
              </a:r>
              <a:endParaRPr lang="zh-CN" altLang="en-US" dirty="0"/>
            </a:p>
          </p:txBody>
        </p:sp>
        <p:sp>
          <p:nvSpPr>
            <p:cNvPr id="138" name="流程图: 接点 137"/>
            <p:cNvSpPr/>
            <p:nvPr/>
          </p:nvSpPr>
          <p:spPr>
            <a:xfrm>
              <a:off x="4908977" y="557590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39" name="文本框 138"/>
            <p:cNvSpPr txBox="1"/>
            <p:nvPr/>
          </p:nvSpPr>
          <p:spPr>
            <a:xfrm>
              <a:off x="5281091" y="5583058"/>
              <a:ext cx="630195" cy="369332"/>
            </a:xfrm>
            <a:prstGeom prst="rect">
              <a:avLst/>
            </a:prstGeom>
            <a:noFill/>
          </p:spPr>
          <p:txBody>
            <a:bodyPr wrap="square" rtlCol="0">
              <a:spAutoFit/>
            </a:bodyPr>
            <a:lstStyle/>
            <a:p>
              <a:r>
                <a:rPr lang="en-US" altLang="zh-CN" dirty="0" smtClean="0"/>
                <a:t>[2,3]</a:t>
              </a:r>
              <a:endParaRPr lang="zh-CN" altLang="en-US" dirty="0"/>
            </a:p>
          </p:txBody>
        </p:sp>
        <p:sp>
          <p:nvSpPr>
            <p:cNvPr id="140" name="流程图: 接点 139"/>
            <p:cNvSpPr/>
            <p:nvPr/>
          </p:nvSpPr>
          <p:spPr>
            <a:xfrm>
              <a:off x="7030615" y="5561599"/>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41" name="文本框 140"/>
            <p:cNvSpPr txBox="1"/>
            <p:nvPr/>
          </p:nvSpPr>
          <p:spPr>
            <a:xfrm>
              <a:off x="7414253" y="5575905"/>
              <a:ext cx="630195" cy="369332"/>
            </a:xfrm>
            <a:prstGeom prst="rect">
              <a:avLst/>
            </a:prstGeom>
            <a:noFill/>
          </p:spPr>
          <p:txBody>
            <a:bodyPr wrap="square" rtlCol="0">
              <a:spAutoFit/>
            </a:bodyPr>
            <a:lstStyle/>
            <a:p>
              <a:r>
                <a:rPr lang="en-US" altLang="zh-CN" dirty="0" smtClean="0"/>
                <a:t>[4,5]</a:t>
              </a:r>
              <a:endParaRPr lang="zh-CN" altLang="en-US" dirty="0"/>
            </a:p>
          </p:txBody>
        </p:sp>
        <p:sp>
          <p:nvSpPr>
            <p:cNvPr id="142" name="流程图: 接点 141"/>
            <p:cNvSpPr/>
            <p:nvPr/>
          </p:nvSpPr>
          <p:spPr>
            <a:xfrm>
              <a:off x="8330239" y="5547293"/>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4</a:t>
              </a:r>
              <a:endParaRPr lang="zh-CN" altLang="en-US" dirty="0">
                <a:solidFill>
                  <a:srgbClr val="000000"/>
                </a:solidFill>
              </a:endParaRPr>
            </a:p>
          </p:txBody>
        </p:sp>
        <p:sp>
          <p:nvSpPr>
            <p:cNvPr id="143" name="文本框 142"/>
            <p:cNvSpPr txBox="1"/>
            <p:nvPr/>
          </p:nvSpPr>
          <p:spPr>
            <a:xfrm>
              <a:off x="8713877" y="5561599"/>
              <a:ext cx="630195" cy="369332"/>
            </a:xfrm>
            <a:prstGeom prst="rect">
              <a:avLst/>
            </a:prstGeom>
            <a:noFill/>
          </p:spPr>
          <p:txBody>
            <a:bodyPr wrap="square" rtlCol="0">
              <a:spAutoFit/>
            </a:bodyPr>
            <a:lstStyle/>
            <a:p>
              <a:r>
                <a:rPr lang="en-US" altLang="zh-CN" dirty="0" smtClean="0"/>
                <a:t>[5,6]</a:t>
              </a:r>
              <a:endParaRPr lang="zh-CN" altLang="en-US" dirty="0"/>
            </a:p>
          </p:txBody>
        </p:sp>
        <p:cxnSp>
          <p:nvCxnSpPr>
            <p:cNvPr id="144" name="直接连接符 143"/>
            <p:cNvCxnSpPr>
              <a:stCxn id="123" idx="4"/>
              <a:endCxn id="127" idx="0"/>
            </p:cNvCxnSpPr>
            <p:nvPr/>
          </p:nvCxnSpPr>
          <p:spPr>
            <a:xfrm flipH="1">
              <a:off x="3004711" y="3783429"/>
              <a:ext cx="676649" cy="67615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23" idx="4"/>
              <a:endCxn id="129" idx="0"/>
            </p:cNvCxnSpPr>
            <p:nvPr/>
          </p:nvCxnSpPr>
          <p:spPr>
            <a:xfrm>
              <a:off x="3681360" y="3783429"/>
              <a:ext cx="736397" cy="64670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29" idx="4"/>
              <a:endCxn id="136" idx="0"/>
            </p:cNvCxnSpPr>
            <p:nvPr/>
          </p:nvCxnSpPr>
          <p:spPr>
            <a:xfrm flipH="1">
              <a:off x="3719021" y="4813775"/>
              <a:ext cx="698736" cy="75497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29" idx="4"/>
              <a:endCxn id="138" idx="0"/>
            </p:cNvCxnSpPr>
            <p:nvPr/>
          </p:nvCxnSpPr>
          <p:spPr>
            <a:xfrm>
              <a:off x="4417757" y="4813775"/>
              <a:ext cx="683039" cy="76213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34" idx="4"/>
              <a:endCxn id="140" idx="0"/>
            </p:cNvCxnSpPr>
            <p:nvPr/>
          </p:nvCxnSpPr>
          <p:spPr>
            <a:xfrm flipH="1">
              <a:off x="7222434" y="4852795"/>
              <a:ext cx="602941" cy="70880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34" idx="4"/>
              <a:endCxn id="142" idx="0"/>
            </p:cNvCxnSpPr>
            <p:nvPr/>
          </p:nvCxnSpPr>
          <p:spPr>
            <a:xfrm>
              <a:off x="7825375" y="4852795"/>
              <a:ext cx="696683" cy="69449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25" idx="4"/>
              <a:endCxn id="131" idx="0"/>
            </p:cNvCxnSpPr>
            <p:nvPr/>
          </p:nvCxnSpPr>
          <p:spPr>
            <a:xfrm flipH="1">
              <a:off x="6321351" y="3797735"/>
              <a:ext cx="709264"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25" idx="4"/>
              <a:endCxn id="134" idx="0"/>
            </p:cNvCxnSpPr>
            <p:nvPr/>
          </p:nvCxnSpPr>
          <p:spPr>
            <a:xfrm>
              <a:off x="7030615" y="3797735"/>
              <a:ext cx="794760"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52" name="文本框 151"/>
            <p:cNvSpPr txBox="1"/>
            <p:nvPr/>
          </p:nvSpPr>
          <p:spPr>
            <a:xfrm>
              <a:off x="4541035" y="2250302"/>
              <a:ext cx="530586" cy="429688"/>
            </a:xfrm>
            <a:prstGeom prst="rect">
              <a:avLst/>
            </a:prstGeom>
            <a:noFill/>
          </p:spPr>
          <p:txBody>
            <a:bodyPr wrap="square" rtlCol="0">
              <a:spAutoFit/>
            </a:bodyPr>
            <a:lstStyle/>
            <a:p>
              <a:r>
                <a:rPr lang="en-US" altLang="zh-CN" dirty="0" smtClean="0"/>
                <a:t>16</a:t>
              </a:r>
              <a:endParaRPr lang="zh-CN" altLang="en-US" dirty="0"/>
            </a:p>
          </p:txBody>
        </p:sp>
        <p:sp>
          <p:nvSpPr>
            <p:cNvPr id="153" name="文本框 152"/>
            <p:cNvSpPr txBox="1"/>
            <p:nvPr/>
          </p:nvSpPr>
          <p:spPr>
            <a:xfrm>
              <a:off x="3150222" y="3414097"/>
              <a:ext cx="304908" cy="429688"/>
            </a:xfrm>
            <a:prstGeom prst="rect">
              <a:avLst/>
            </a:prstGeom>
            <a:noFill/>
          </p:spPr>
          <p:txBody>
            <a:bodyPr wrap="square" rtlCol="0">
              <a:spAutoFit/>
            </a:bodyPr>
            <a:lstStyle/>
            <a:p>
              <a:r>
                <a:rPr lang="en-US" altLang="zh-CN" dirty="0" smtClean="0"/>
                <a:t>8</a:t>
              </a:r>
              <a:endParaRPr lang="zh-CN" altLang="en-US" dirty="0"/>
            </a:p>
          </p:txBody>
        </p:sp>
        <p:sp>
          <p:nvSpPr>
            <p:cNvPr id="154" name="文本框 153"/>
            <p:cNvSpPr txBox="1"/>
            <p:nvPr/>
          </p:nvSpPr>
          <p:spPr>
            <a:xfrm>
              <a:off x="6527058" y="3437348"/>
              <a:ext cx="304908" cy="429688"/>
            </a:xfrm>
            <a:prstGeom prst="rect">
              <a:avLst/>
            </a:prstGeom>
            <a:noFill/>
          </p:spPr>
          <p:txBody>
            <a:bodyPr wrap="square" rtlCol="0">
              <a:spAutoFit/>
            </a:bodyPr>
            <a:lstStyle/>
            <a:p>
              <a:r>
                <a:rPr lang="en-US" altLang="zh-CN" dirty="0" smtClean="0"/>
                <a:t>8</a:t>
              </a:r>
              <a:endParaRPr lang="zh-CN" altLang="en-US" dirty="0"/>
            </a:p>
          </p:txBody>
        </p:sp>
        <p:sp>
          <p:nvSpPr>
            <p:cNvPr id="155" name="文本框 154"/>
            <p:cNvSpPr txBox="1"/>
            <p:nvPr/>
          </p:nvSpPr>
          <p:spPr>
            <a:xfrm>
              <a:off x="7355902" y="4488355"/>
              <a:ext cx="304908" cy="429688"/>
            </a:xfrm>
            <a:prstGeom prst="rect">
              <a:avLst/>
            </a:prstGeom>
            <a:noFill/>
          </p:spPr>
          <p:txBody>
            <a:bodyPr wrap="square" rtlCol="0">
              <a:spAutoFit/>
            </a:bodyPr>
            <a:lstStyle/>
            <a:p>
              <a:r>
                <a:rPr lang="en-US" altLang="zh-CN" dirty="0"/>
                <a:t>4</a:t>
              </a:r>
              <a:endParaRPr lang="zh-CN" altLang="en-US" dirty="0"/>
            </a:p>
          </p:txBody>
        </p:sp>
        <p:sp>
          <p:nvSpPr>
            <p:cNvPr id="156" name="文本框 155"/>
            <p:cNvSpPr txBox="1"/>
            <p:nvPr/>
          </p:nvSpPr>
          <p:spPr>
            <a:xfrm>
              <a:off x="8044448" y="5554446"/>
              <a:ext cx="304908" cy="429688"/>
            </a:xfrm>
            <a:prstGeom prst="rect">
              <a:avLst/>
            </a:prstGeom>
            <a:noFill/>
          </p:spPr>
          <p:txBody>
            <a:bodyPr wrap="square" rtlCol="0">
              <a:spAutoFit/>
            </a:bodyPr>
            <a:lstStyle/>
            <a:p>
              <a:r>
                <a:rPr lang="en-US" altLang="zh-CN" dirty="0"/>
                <a:t>4</a:t>
              </a:r>
              <a:endParaRPr lang="zh-CN" altLang="en-US" dirty="0"/>
            </a:p>
          </p:txBody>
        </p:sp>
        <p:sp>
          <p:nvSpPr>
            <p:cNvPr id="157" name="文本框 156"/>
            <p:cNvSpPr txBox="1"/>
            <p:nvPr/>
          </p:nvSpPr>
          <p:spPr>
            <a:xfrm>
              <a:off x="6743808" y="5590211"/>
              <a:ext cx="304908" cy="369332"/>
            </a:xfrm>
            <a:prstGeom prst="rect">
              <a:avLst/>
            </a:prstGeom>
            <a:noFill/>
          </p:spPr>
          <p:txBody>
            <a:bodyPr wrap="square" rtlCol="0">
              <a:spAutoFit/>
            </a:bodyPr>
            <a:lstStyle/>
            <a:p>
              <a:r>
                <a:rPr lang="en-US" altLang="zh-CN" dirty="0" smtClean="0"/>
                <a:t>0</a:t>
              </a:r>
              <a:endParaRPr lang="zh-CN" altLang="en-US" dirty="0"/>
            </a:p>
          </p:txBody>
        </p:sp>
        <p:sp>
          <p:nvSpPr>
            <p:cNvPr id="158" name="文本框 157"/>
            <p:cNvSpPr txBox="1"/>
            <p:nvPr/>
          </p:nvSpPr>
          <p:spPr>
            <a:xfrm>
              <a:off x="4614258" y="5576898"/>
              <a:ext cx="304908" cy="369332"/>
            </a:xfrm>
            <a:prstGeom prst="rect">
              <a:avLst/>
            </a:prstGeom>
            <a:noFill/>
          </p:spPr>
          <p:txBody>
            <a:bodyPr wrap="square" rtlCol="0">
              <a:spAutoFit/>
            </a:bodyPr>
            <a:lstStyle/>
            <a:p>
              <a:r>
                <a:rPr lang="en-US" altLang="zh-CN" dirty="0" smtClean="0"/>
                <a:t>0</a:t>
              </a:r>
              <a:endParaRPr lang="zh-CN" altLang="en-US" dirty="0"/>
            </a:p>
          </p:txBody>
        </p:sp>
        <p:sp>
          <p:nvSpPr>
            <p:cNvPr id="159" name="文本框 158"/>
            <p:cNvSpPr txBox="1"/>
            <p:nvPr/>
          </p:nvSpPr>
          <p:spPr>
            <a:xfrm>
              <a:off x="3233316" y="5583058"/>
              <a:ext cx="304908" cy="369332"/>
            </a:xfrm>
            <a:prstGeom prst="rect">
              <a:avLst/>
            </a:prstGeom>
            <a:noFill/>
          </p:spPr>
          <p:txBody>
            <a:bodyPr wrap="square" rtlCol="0">
              <a:spAutoFit/>
            </a:bodyPr>
            <a:lstStyle/>
            <a:p>
              <a:r>
                <a:rPr lang="en-US" altLang="zh-CN" dirty="0" smtClean="0"/>
                <a:t>1</a:t>
              </a:r>
              <a:endParaRPr lang="zh-CN" altLang="en-US" dirty="0"/>
            </a:p>
          </p:txBody>
        </p:sp>
        <p:sp>
          <p:nvSpPr>
            <p:cNvPr id="160" name="文本框 159"/>
            <p:cNvSpPr txBox="1"/>
            <p:nvPr/>
          </p:nvSpPr>
          <p:spPr>
            <a:xfrm>
              <a:off x="5853630" y="4475531"/>
              <a:ext cx="304908" cy="429688"/>
            </a:xfrm>
            <a:prstGeom prst="rect">
              <a:avLst/>
            </a:prstGeom>
            <a:noFill/>
          </p:spPr>
          <p:txBody>
            <a:bodyPr wrap="square" rtlCol="0">
              <a:spAutoFit/>
            </a:bodyPr>
            <a:lstStyle/>
            <a:p>
              <a:r>
                <a:rPr lang="en-US" altLang="zh-CN" dirty="0"/>
                <a:t>4</a:t>
              </a:r>
              <a:endParaRPr lang="zh-CN" altLang="en-US" dirty="0"/>
            </a:p>
          </p:txBody>
        </p:sp>
        <p:sp>
          <p:nvSpPr>
            <p:cNvPr id="161" name="文本框 160"/>
            <p:cNvSpPr txBox="1"/>
            <p:nvPr/>
          </p:nvSpPr>
          <p:spPr>
            <a:xfrm>
              <a:off x="3940573" y="4444443"/>
              <a:ext cx="304908" cy="429688"/>
            </a:xfrm>
            <a:prstGeom prst="rect">
              <a:avLst/>
            </a:prstGeom>
            <a:noFill/>
          </p:spPr>
          <p:txBody>
            <a:bodyPr wrap="square" rtlCol="0">
              <a:spAutoFit/>
            </a:bodyPr>
            <a:lstStyle/>
            <a:p>
              <a:r>
                <a:rPr lang="en-US" altLang="zh-CN" dirty="0"/>
                <a:t>6</a:t>
              </a:r>
              <a:endParaRPr lang="zh-CN" altLang="en-US" dirty="0"/>
            </a:p>
          </p:txBody>
        </p:sp>
        <p:sp>
          <p:nvSpPr>
            <p:cNvPr id="162" name="文本框 161"/>
            <p:cNvSpPr txBox="1"/>
            <p:nvPr/>
          </p:nvSpPr>
          <p:spPr>
            <a:xfrm>
              <a:off x="2509950" y="4475530"/>
              <a:ext cx="304908" cy="369332"/>
            </a:xfrm>
            <a:prstGeom prst="rect">
              <a:avLst/>
            </a:prstGeom>
            <a:noFill/>
          </p:spPr>
          <p:txBody>
            <a:bodyPr wrap="square" rtlCol="0">
              <a:spAutoFit/>
            </a:bodyPr>
            <a:lstStyle/>
            <a:p>
              <a:r>
                <a:rPr lang="en-US" altLang="zh-CN" dirty="0"/>
                <a:t>2</a:t>
              </a:r>
              <a:endParaRPr lang="zh-CN" altLang="en-US" dirty="0"/>
            </a:p>
          </p:txBody>
        </p:sp>
      </p:grpSp>
      <p:sp>
        <p:nvSpPr>
          <p:cNvPr id="4" name="右箭头 3"/>
          <p:cNvSpPr/>
          <p:nvPr/>
        </p:nvSpPr>
        <p:spPr>
          <a:xfrm>
            <a:off x="5045606" y="3312668"/>
            <a:ext cx="1396670" cy="580767"/>
          </a:xfrm>
          <a:prstGeom prst="rightArrow">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207955" y="3130847"/>
            <a:ext cx="760144" cy="307777"/>
          </a:xfrm>
          <a:prstGeom prst="rect">
            <a:avLst/>
          </a:prstGeom>
        </p:spPr>
        <p:txBody>
          <a:bodyPr wrap="none">
            <a:spAutoFit/>
          </a:bodyPr>
          <a:lstStyle/>
          <a:p>
            <a:r>
              <a:rPr lang="en-US" altLang="zh-CN" sz="1400" dirty="0" smtClean="0">
                <a:solidFill>
                  <a:schemeClr val="bg1">
                    <a:lumMod val="65000"/>
                  </a:schemeClr>
                </a:solidFill>
                <a:latin typeface="微软雅黑" panose="020B0503020204020204" pitchFamily="34" charset="-122"/>
                <a:ea typeface="微软雅黑" panose="020B0503020204020204" pitchFamily="34" charset="-122"/>
              </a:rPr>
              <a:t>[4,6], 3</a:t>
            </a:r>
            <a:endParaRPr lang="zh-CN" altLang="en-US" sz="1400" dirty="0"/>
          </a:p>
        </p:txBody>
      </p:sp>
      <p:grpSp>
        <p:nvGrpSpPr>
          <p:cNvPr id="99" name="组合 98"/>
          <p:cNvGrpSpPr/>
          <p:nvPr/>
        </p:nvGrpSpPr>
        <p:grpSpPr>
          <a:xfrm>
            <a:off x="184571" y="2899408"/>
            <a:ext cx="5874169" cy="3221658"/>
            <a:chOff x="2509950" y="2235995"/>
            <a:chExt cx="6834122" cy="3748139"/>
          </a:xfrm>
        </p:grpSpPr>
        <p:sp>
          <p:nvSpPr>
            <p:cNvPr id="100" name="流程图: 接点 99"/>
            <p:cNvSpPr/>
            <p:nvPr/>
          </p:nvSpPr>
          <p:spPr>
            <a:xfrm>
              <a:off x="5115699" y="223599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01" name="文本框 100"/>
            <p:cNvSpPr txBox="1"/>
            <p:nvPr/>
          </p:nvSpPr>
          <p:spPr>
            <a:xfrm>
              <a:off x="5499337" y="2250301"/>
              <a:ext cx="630195" cy="369332"/>
            </a:xfrm>
            <a:prstGeom prst="rect">
              <a:avLst/>
            </a:prstGeom>
            <a:noFill/>
          </p:spPr>
          <p:txBody>
            <a:bodyPr wrap="square" rtlCol="0">
              <a:spAutoFit/>
            </a:bodyPr>
            <a:lstStyle/>
            <a:p>
              <a:r>
                <a:rPr lang="en-US" altLang="zh-CN" dirty="0" smtClean="0"/>
                <a:t>[0,6]</a:t>
              </a:r>
              <a:endParaRPr lang="zh-CN" altLang="en-US" dirty="0"/>
            </a:p>
          </p:txBody>
        </p:sp>
        <p:cxnSp>
          <p:nvCxnSpPr>
            <p:cNvPr id="102" name="直接连接符 101"/>
            <p:cNvCxnSpPr>
              <a:stCxn id="100" idx="4"/>
              <a:endCxn id="104" idx="0"/>
            </p:cNvCxnSpPr>
            <p:nvPr/>
          </p:nvCxnSpPr>
          <p:spPr>
            <a:xfrm flipH="1">
              <a:off x="3681360" y="2619633"/>
              <a:ext cx="1626158" cy="78015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00" idx="4"/>
              <a:endCxn id="106" idx="0"/>
            </p:cNvCxnSpPr>
            <p:nvPr/>
          </p:nvCxnSpPr>
          <p:spPr>
            <a:xfrm>
              <a:off x="5307518" y="2619633"/>
              <a:ext cx="1723097" cy="79446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04" name="流程图: 接点 103"/>
            <p:cNvSpPr/>
            <p:nvPr/>
          </p:nvSpPr>
          <p:spPr>
            <a:xfrm>
              <a:off x="3489541" y="3399791"/>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05" name="文本框 104"/>
            <p:cNvSpPr txBox="1"/>
            <p:nvPr/>
          </p:nvSpPr>
          <p:spPr>
            <a:xfrm>
              <a:off x="3873179" y="3414097"/>
              <a:ext cx="630195" cy="369332"/>
            </a:xfrm>
            <a:prstGeom prst="rect">
              <a:avLst/>
            </a:prstGeom>
            <a:noFill/>
          </p:spPr>
          <p:txBody>
            <a:bodyPr wrap="square" rtlCol="0">
              <a:spAutoFit/>
            </a:bodyPr>
            <a:lstStyle/>
            <a:p>
              <a:r>
                <a:rPr lang="en-US" altLang="zh-CN" dirty="0" smtClean="0"/>
                <a:t>[0,3]</a:t>
              </a:r>
              <a:endParaRPr lang="zh-CN" altLang="en-US" dirty="0"/>
            </a:p>
          </p:txBody>
        </p:sp>
        <p:sp>
          <p:nvSpPr>
            <p:cNvPr id="106" name="流程图: 接点 105"/>
            <p:cNvSpPr/>
            <p:nvPr/>
          </p:nvSpPr>
          <p:spPr>
            <a:xfrm>
              <a:off x="6838796" y="341409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07" name="文本框 106"/>
            <p:cNvSpPr txBox="1"/>
            <p:nvPr/>
          </p:nvSpPr>
          <p:spPr>
            <a:xfrm>
              <a:off x="7222434" y="3428403"/>
              <a:ext cx="630195" cy="369332"/>
            </a:xfrm>
            <a:prstGeom prst="rect">
              <a:avLst/>
            </a:prstGeom>
            <a:noFill/>
          </p:spPr>
          <p:txBody>
            <a:bodyPr wrap="square" rtlCol="0">
              <a:spAutoFit/>
            </a:bodyPr>
            <a:lstStyle/>
            <a:p>
              <a:r>
                <a:rPr lang="en-US" altLang="zh-CN" dirty="0" smtClean="0"/>
                <a:t>[3,6]</a:t>
              </a:r>
              <a:endParaRPr lang="zh-CN" altLang="en-US" dirty="0"/>
            </a:p>
          </p:txBody>
        </p:sp>
        <p:sp>
          <p:nvSpPr>
            <p:cNvPr id="108" name="流程图: 接点 107"/>
            <p:cNvSpPr/>
            <p:nvPr/>
          </p:nvSpPr>
          <p:spPr>
            <a:xfrm>
              <a:off x="2812892" y="4459584"/>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1</a:t>
              </a:r>
              <a:endParaRPr lang="zh-CN" altLang="en-US" dirty="0">
                <a:solidFill>
                  <a:srgbClr val="000000"/>
                </a:solidFill>
              </a:endParaRPr>
            </a:p>
          </p:txBody>
        </p:sp>
        <p:sp>
          <p:nvSpPr>
            <p:cNvPr id="109" name="文本框 108"/>
            <p:cNvSpPr txBox="1"/>
            <p:nvPr/>
          </p:nvSpPr>
          <p:spPr>
            <a:xfrm>
              <a:off x="3196530" y="4473890"/>
              <a:ext cx="630195" cy="369332"/>
            </a:xfrm>
            <a:prstGeom prst="rect">
              <a:avLst/>
            </a:prstGeom>
            <a:noFill/>
          </p:spPr>
          <p:txBody>
            <a:bodyPr wrap="square" rtlCol="0">
              <a:spAutoFit/>
            </a:bodyPr>
            <a:lstStyle/>
            <a:p>
              <a:r>
                <a:rPr lang="en-US" altLang="zh-CN" dirty="0" smtClean="0"/>
                <a:t>[0,1]</a:t>
              </a:r>
              <a:endParaRPr lang="zh-CN" altLang="en-US" dirty="0"/>
            </a:p>
          </p:txBody>
        </p:sp>
        <p:sp>
          <p:nvSpPr>
            <p:cNvPr id="110" name="流程图: 接点 109"/>
            <p:cNvSpPr/>
            <p:nvPr/>
          </p:nvSpPr>
          <p:spPr>
            <a:xfrm>
              <a:off x="4225938" y="443013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11" name="文本框 110"/>
            <p:cNvSpPr txBox="1"/>
            <p:nvPr/>
          </p:nvSpPr>
          <p:spPr>
            <a:xfrm>
              <a:off x="4604069" y="4454851"/>
              <a:ext cx="630195" cy="369332"/>
            </a:xfrm>
            <a:prstGeom prst="rect">
              <a:avLst/>
            </a:prstGeom>
            <a:noFill/>
          </p:spPr>
          <p:txBody>
            <a:bodyPr wrap="square" rtlCol="0">
              <a:spAutoFit/>
            </a:bodyPr>
            <a:lstStyle/>
            <a:p>
              <a:r>
                <a:rPr lang="en-US" altLang="zh-CN" dirty="0" smtClean="0"/>
                <a:t>[1,3]</a:t>
              </a:r>
              <a:endParaRPr lang="zh-CN" altLang="en-US" dirty="0"/>
            </a:p>
          </p:txBody>
        </p:sp>
        <p:sp>
          <p:nvSpPr>
            <p:cNvPr id="112" name="流程图: 接点 111"/>
            <p:cNvSpPr/>
            <p:nvPr/>
          </p:nvSpPr>
          <p:spPr>
            <a:xfrm>
              <a:off x="6129532"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2</a:t>
              </a:r>
              <a:endParaRPr lang="zh-CN" altLang="en-US" dirty="0">
                <a:solidFill>
                  <a:srgbClr val="000000"/>
                </a:solidFill>
              </a:endParaRPr>
            </a:p>
          </p:txBody>
        </p:sp>
        <p:sp>
          <p:nvSpPr>
            <p:cNvPr id="113" name="文本框 112"/>
            <p:cNvSpPr txBox="1"/>
            <p:nvPr/>
          </p:nvSpPr>
          <p:spPr>
            <a:xfrm>
              <a:off x="6513170" y="4483463"/>
              <a:ext cx="630195" cy="369332"/>
            </a:xfrm>
            <a:prstGeom prst="rect">
              <a:avLst/>
            </a:prstGeom>
            <a:noFill/>
          </p:spPr>
          <p:txBody>
            <a:bodyPr wrap="square" rtlCol="0">
              <a:spAutoFit/>
            </a:bodyPr>
            <a:lstStyle/>
            <a:p>
              <a:r>
                <a:rPr lang="en-US" altLang="zh-CN" dirty="0" smtClean="0"/>
                <a:t>[3,4]</a:t>
              </a:r>
              <a:endParaRPr lang="zh-CN" altLang="en-US" dirty="0"/>
            </a:p>
          </p:txBody>
        </p:sp>
        <p:sp>
          <p:nvSpPr>
            <p:cNvPr id="114" name="流程图: 接点 113"/>
            <p:cNvSpPr/>
            <p:nvPr/>
          </p:nvSpPr>
          <p:spPr>
            <a:xfrm>
              <a:off x="7633556"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15" name="文本框 114"/>
            <p:cNvSpPr txBox="1"/>
            <p:nvPr/>
          </p:nvSpPr>
          <p:spPr>
            <a:xfrm>
              <a:off x="8017194" y="4483463"/>
              <a:ext cx="630195" cy="369332"/>
            </a:xfrm>
            <a:prstGeom prst="rect">
              <a:avLst/>
            </a:prstGeom>
            <a:noFill/>
          </p:spPr>
          <p:txBody>
            <a:bodyPr wrap="square" rtlCol="0">
              <a:spAutoFit/>
            </a:bodyPr>
            <a:lstStyle/>
            <a:p>
              <a:r>
                <a:rPr lang="en-US" altLang="zh-CN" dirty="0" smtClean="0"/>
                <a:t>[4,6]</a:t>
              </a:r>
              <a:endParaRPr lang="zh-CN" altLang="en-US" dirty="0"/>
            </a:p>
          </p:txBody>
        </p:sp>
        <p:sp>
          <p:nvSpPr>
            <p:cNvPr id="116" name="流程图: 接点 115"/>
            <p:cNvSpPr/>
            <p:nvPr/>
          </p:nvSpPr>
          <p:spPr>
            <a:xfrm>
              <a:off x="3527202" y="5568752"/>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1</a:t>
              </a:r>
              <a:endParaRPr lang="zh-CN" altLang="en-US" dirty="0">
                <a:solidFill>
                  <a:srgbClr val="000000"/>
                </a:solidFill>
              </a:endParaRPr>
            </a:p>
          </p:txBody>
        </p:sp>
        <p:sp>
          <p:nvSpPr>
            <p:cNvPr id="117" name="文本框 116"/>
            <p:cNvSpPr txBox="1"/>
            <p:nvPr/>
          </p:nvSpPr>
          <p:spPr>
            <a:xfrm>
              <a:off x="3910840" y="5583058"/>
              <a:ext cx="630195" cy="369332"/>
            </a:xfrm>
            <a:prstGeom prst="rect">
              <a:avLst/>
            </a:prstGeom>
            <a:noFill/>
          </p:spPr>
          <p:txBody>
            <a:bodyPr wrap="square" rtlCol="0">
              <a:spAutoFit/>
            </a:bodyPr>
            <a:lstStyle/>
            <a:p>
              <a:r>
                <a:rPr lang="en-US" altLang="zh-CN" dirty="0" smtClean="0"/>
                <a:t>[1,2]</a:t>
              </a:r>
              <a:endParaRPr lang="zh-CN" altLang="en-US" dirty="0"/>
            </a:p>
          </p:txBody>
        </p:sp>
        <p:sp>
          <p:nvSpPr>
            <p:cNvPr id="133" name="流程图: 接点 132"/>
            <p:cNvSpPr/>
            <p:nvPr/>
          </p:nvSpPr>
          <p:spPr>
            <a:xfrm>
              <a:off x="4908977" y="557590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207" name="文本框 206"/>
            <p:cNvSpPr txBox="1"/>
            <p:nvPr/>
          </p:nvSpPr>
          <p:spPr>
            <a:xfrm>
              <a:off x="5281091" y="5583058"/>
              <a:ext cx="630195" cy="369332"/>
            </a:xfrm>
            <a:prstGeom prst="rect">
              <a:avLst/>
            </a:prstGeom>
            <a:noFill/>
          </p:spPr>
          <p:txBody>
            <a:bodyPr wrap="square" rtlCol="0">
              <a:spAutoFit/>
            </a:bodyPr>
            <a:lstStyle/>
            <a:p>
              <a:r>
                <a:rPr lang="en-US" altLang="zh-CN" dirty="0" smtClean="0"/>
                <a:t>[2,3]</a:t>
              </a:r>
              <a:endParaRPr lang="zh-CN" altLang="en-US" dirty="0"/>
            </a:p>
          </p:txBody>
        </p:sp>
        <p:sp>
          <p:nvSpPr>
            <p:cNvPr id="208" name="流程图: 接点 207"/>
            <p:cNvSpPr/>
            <p:nvPr/>
          </p:nvSpPr>
          <p:spPr>
            <a:xfrm>
              <a:off x="7030615" y="5561599"/>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209" name="文本框 208"/>
            <p:cNvSpPr txBox="1"/>
            <p:nvPr/>
          </p:nvSpPr>
          <p:spPr>
            <a:xfrm>
              <a:off x="7414253" y="5575905"/>
              <a:ext cx="630195" cy="369332"/>
            </a:xfrm>
            <a:prstGeom prst="rect">
              <a:avLst/>
            </a:prstGeom>
            <a:noFill/>
          </p:spPr>
          <p:txBody>
            <a:bodyPr wrap="square" rtlCol="0">
              <a:spAutoFit/>
            </a:bodyPr>
            <a:lstStyle/>
            <a:p>
              <a:r>
                <a:rPr lang="en-US" altLang="zh-CN" dirty="0" smtClean="0"/>
                <a:t>[4,5]</a:t>
              </a:r>
              <a:endParaRPr lang="zh-CN" altLang="en-US" dirty="0"/>
            </a:p>
          </p:txBody>
        </p:sp>
        <p:sp>
          <p:nvSpPr>
            <p:cNvPr id="210" name="流程图: 接点 209"/>
            <p:cNvSpPr/>
            <p:nvPr/>
          </p:nvSpPr>
          <p:spPr>
            <a:xfrm>
              <a:off x="8330239" y="5547293"/>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4</a:t>
              </a:r>
              <a:endParaRPr lang="zh-CN" altLang="en-US" dirty="0">
                <a:solidFill>
                  <a:srgbClr val="000000"/>
                </a:solidFill>
              </a:endParaRPr>
            </a:p>
          </p:txBody>
        </p:sp>
        <p:sp>
          <p:nvSpPr>
            <p:cNvPr id="211" name="文本框 210"/>
            <p:cNvSpPr txBox="1"/>
            <p:nvPr/>
          </p:nvSpPr>
          <p:spPr>
            <a:xfrm>
              <a:off x="8713877" y="5561599"/>
              <a:ext cx="630195" cy="369332"/>
            </a:xfrm>
            <a:prstGeom prst="rect">
              <a:avLst/>
            </a:prstGeom>
            <a:noFill/>
          </p:spPr>
          <p:txBody>
            <a:bodyPr wrap="square" rtlCol="0">
              <a:spAutoFit/>
            </a:bodyPr>
            <a:lstStyle/>
            <a:p>
              <a:r>
                <a:rPr lang="en-US" altLang="zh-CN" dirty="0" smtClean="0"/>
                <a:t>[5,6]</a:t>
              </a:r>
              <a:endParaRPr lang="zh-CN" altLang="en-US" dirty="0"/>
            </a:p>
          </p:txBody>
        </p:sp>
        <p:cxnSp>
          <p:nvCxnSpPr>
            <p:cNvPr id="212" name="直接连接符 211"/>
            <p:cNvCxnSpPr>
              <a:stCxn id="104" idx="4"/>
              <a:endCxn id="108" idx="0"/>
            </p:cNvCxnSpPr>
            <p:nvPr/>
          </p:nvCxnSpPr>
          <p:spPr>
            <a:xfrm flipH="1">
              <a:off x="3004711" y="3783429"/>
              <a:ext cx="676649" cy="67615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104" idx="4"/>
              <a:endCxn id="110" idx="0"/>
            </p:cNvCxnSpPr>
            <p:nvPr/>
          </p:nvCxnSpPr>
          <p:spPr>
            <a:xfrm>
              <a:off x="3681360" y="3783429"/>
              <a:ext cx="736397" cy="64670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110" idx="4"/>
              <a:endCxn id="116" idx="0"/>
            </p:cNvCxnSpPr>
            <p:nvPr/>
          </p:nvCxnSpPr>
          <p:spPr>
            <a:xfrm flipH="1">
              <a:off x="3719021" y="4813775"/>
              <a:ext cx="698736" cy="75497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110" idx="4"/>
              <a:endCxn id="133" idx="0"/>
            </p:cNvCxnSpPr>
            <p:nvPr/>
          </p:nvCxnSpPr>
          <p:spPr>
            <a:xfrm>
              <a:off x="4417757" y="4813775"/>
              <a:ext cx="683039" cy="76213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stCxn id="114" idx="4"/>
              <a:endCxn id="208" idx="0"/>
            </p:cNvCxnSpPr>
            <p:nvPr/>
          </p:nvCxnSpPr>
          <p:spPr>
            <a:xfrm flipH="1">
              <a:off x="7222434" y="4852795"/>
              <a:ext cx="602941" cy="70880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114" idx="4"/>
              <a:endCxn id="210" idx="0"/>
            </p:cNvCxnSpPr>
            <p:nvPr/>
          </p:nvCxnSpPr>
          <p:spPr>
            <a:xfrm>
              <a:off x="7825375" y="4852795"/>
              <a:ext cx="696683" cy="69449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106" idx="4"/>
              <a:endCxn id="112" idx="0"/>
            </p:cNvCxnSpPr>
            <p:nvPr/>
          </p:nvCxnSpPr>
          <p:spPr>
            <a:xfrm flipH="1">
              <a:off x="6321351" y="3797735"/>
              <a:ext cx="709264"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106" idx="4"/>
              <a:endCxn id="114" idx="0"/>
            </p:cNvCxnSpPr>
            <p:nvPr/>
          </p:nvCxnSpPr>
          <p:spPr>
            <a:xfrm>
              <a:off x="7030615" y="3797735"/>
              <a:ext cx="794760"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20" name="文本框 219"/>
            <p:cNvSpPr txBox="1"/>
            <p:nvPr/>
          </p:nvSpPr>
          <p:spPr>
            <a:xfrm>
              <a:off x="4541035" y="2250302"/>
              <a:ext cx="530586" cy="429688"/>
            </a:xfrm>
            <a:prstGeom prst="rect">
              <a:avLst/>
            </a:prstGeom>
            <a:noFill/>
          </p:spPr>
          <p:txBody>
            <a:bodyPr wrap="square" rtlCol="0">
              <a:spAutoFit/>
            </a:bodyPr>
            <a:lstStyle/>
            <a:p>
              <a:r>
                <a:rPr lang="en-US" altLang="zh-CN" dirty="0" smtClean="0"/>
                <a:t>11</a:t>
              </a:r>
              <a:endParaRPr lang="zh-CN" altLang="en-US" dirty="0"/>
            </a:p>
          </p:txBody>
        </p:sp>
        <p:sp>
          <p:nvSpPr>
            <p:cNvPr id="221" name="文本框 220"/>
            <p:cNvSpPr txBox="1"/>
            <p:nvPr/>
          </p:nvSpPr>
          <p:spPr>
            <a:xfrm>
              <a:off x="3150222" y="3414097"/>
              <a:ext cx="304908" cy="429688"/>
            </a:xfrm>
            <a:prstGeom prst="rect">
              <a:avLst/>
            </a:prstGeom>
            <a:noFill/>
          </p:spPr>
          <p:txBody>
            <a:bodyPr wrap="square" rtlCol="0">
              <a:spAutoFit/>
            </a:bodyPr>
            <a:lstStyle/>
            <a:p>
              <a:r>
                <a:rPr lang="en-US" altLang="zh-CN" dirty="0"/>
                <a:t>3</a:t>
              </a:r>
              <a:endParaRPr lang="zh-CN" altLang="en-US" dirty="0"/>
            </a:p>
          </p:txBody>
        </p:sp>
        <p:sp>
          <p:nvSpPr>
            <p:cNvPr id="222" name="文本框 221"/>
            <p:cNvSpPr txBox="1"/>
            <p:nvPr/>
          </p:nvSpPr>
          <p:spPr>
            <a:xfrm>
              <a:off x="6527058" y="3437348"/>
              <a:ext cx="304908" cy="429688"/>
            </a:xfrm>
            <a:prstGeom prst="rect">
              <a:avLst/>
            </a:prstGeom>
            <a:noFill/>
          </p:spPr>
          <p:txBody>
            <a:bodyPr wrap="square" rtlCol="0">
              <a:spAutoFit/>
            </a:bodyPr>
            <a:lstStyle/>
            <a:p>
              <a:r>
                <a:rPr lang="en-US" altLang="zh-CN" dirty="0" smtClean="0"/>
                <a:t>8</a:t>
              </a:r>
              <a:endParaRPr lang="zh-CN" altLang="en-US" dirty="0"/>
            </a:p>
          </p:txBody>
        </p:sp>
        <p:sp>
          <p:nvSpPr>
            <p:cNvPr id="223" name="文本框 222"/>
            <p:cNvSpPr txBox="1"/>
            <p:nvPr/>
          </p:nvSpPr>
          <p:spPr>
            <a:xfrm>
              <a:off x="7355902" y="4488355"/>
              <a:ext cx="304908" cy="429688"/>
            </a:xfrm>
            <a:prstGeom prst="rect">
              <a:avLst/>
            </a:prstGeom>
            <a:noFill/>
          </p:spPr>
          <p:txBody>
            <a:bodyPr wrap="square" rtlCol="0">
              <a:spAutoFit/>
            </a:bodyPr>
            <a:lstStyle/>
            <a:p>
              <a:r>
                <a:rPr lang="en-US" altLang="zh-CN" dirty="0"/>
                <a:t>4</a:t>
              </a:r>
              <a:endParaRPr lang="zh-CN" altLang="en-US" dirty="0"/>
            </a:p>
          </p:txBody>
        </p:sp>
        <p:sp>
          <p:nvSpPr>
            <p:cNvPr id="224" name="文本框 223"/>
            <p:cNvSpPr txBox="1"/>
            <p:nvPr/>
          </p:nvSpPr>
          <p:spPr>
            <a:xfrm>
              <a:off x="8044448" y="5554446"/>
              <a:ext cx="304908" cy="429688"/>
            </a:xfrm>
            <a:prstGeom prst="rect">
              <a:avLst/>
            </a:prstGeom>
            <a:noFill/>
          </p:spPr>
          <p:txBody>
            <a:bodyPr wrap="square" rtlCol="0">
              <a:spAutoFit/>
            </a:bodyPr>
            <a:lstStyle/>
            <a:p>
              <a:r>
                <a:rPr lang="en-US" altLang="zh-CN" dirty="0"/>
                <a:t>4</a:t>
              </a:r>
              <a:endParaRPr lang="zh-CN" altLang="en-US" dirty="0"/>
            </a:p>
          </p:txBody>
        </p:sp>
        <p:sp>
          <p:nvSpPr>
            <p:cNvPr id="225" name="文本框 224"/>
            <p:cNvSpPr txBox="1"/>
            <p:nvPr/>
          </p:nvSpPr>
          <p:spPr>
            <a:xfrm>
              <a:off x="6743808" y="5590211"/>
              <a:ext cx="304908" cy="369332"/>
            </a:xfrm>
            <a:prstGeom prst="rect">
              <a:avLst/>
            </a:prstGeom>
            <a:noFill/>
          </p:spPr>
          <p:txBody>
            <a:bodyPr wrap="square" rtlCol="0">
              <a:spAutoFit/>
            </a:bodyPr>
            <a:lstStyle/>
            <a:p>
              <a:r>
                <a:rPr lang="en-US" altLang="zh-CN" dirty="0" smtClean="0"/>
                <a:t>0</a:t>
              </a:r>
              <a:endParaRPr lang="zh-CN" altLang="en-US" dirty="0"/>
            </a:p>
          </p:txBody>
        </p:sp>
        <p:sp>
          <p:nvSpPr>
            <p:cNvPr id="226" name="文本框 225"/>
            <p:cNvSpPr txBox="1"/>
            <p:nvPr/>
          </p:nvSpPr>
          <p:spPr>
            <a:xfrm>
              <a:off x="4614258" y="5576898"/>
              <a:ext cx="304908" cy="369332"/>
            </a:xfrm>
            <a:prstGeom prst="rect">
              <a:avLst/>
            </a:prstGeom>
            <a:noFill/>
          </p:spPr>
          <p:txBody>
            <a:bodyPr wrap="square" rtlCol="0">
              <a:spAutoFit/>
            </a:bodyPr>
            <a:lstStyle/>
            <a:p>
              <a:r>
                <a:rPr lang="en-US" altLang="zh-CN" dirty="0" smtClean="0"/>
                <a:t>0</a:t>
              </a:r>
              <a:endParaRPr lang="zh-CN" altLang="en-US" dirty="0"/>
            </a:p>
          </p:txBody>
        </p:sp>
        <p:sp>
          <p:nvSpPr>
            <p:cNvPr id="227" name="文本框 226"/>
            <p:cNvSpPr txBox="1"/>
            <p:nvPr/>
          </p:nvSpPr>
          <p:spPr>
            <a:xfrm>
              <a:off x="3233316" y="5583058"/>
              <a:ext cx="304908" cy="369332"/>
            </a:xfrm>
            <a:prstGeom prst="rect">
              <a:avLst/>
            </a:prstGeom>
            <a:noFill/>
          </p:spPr>
          <p:txBody>
            <a:bodyPr wrap="square" rtlCol="0">
              <a:spAutoFit/>
            </a:bodyPr>
            <a:lstStyle/>
            <a:p>
              <a:r>
                <a:rPr lang="en-US" altLang="zh-CN" dirty="0"/>
                <a:t>1</a:t>
              </a:r>
              <a:endParaRPr lang="zh-CN" altLang="en-US" dirty="0"/>
            </a:p>
          </p:txBody>
        </p:sp>
        <p:sp>
          <p:nvSpPr>
            <p:cNvPr id="228" name="文本框 227"/>
            <p:cNvSpPr txBox="1"/>
            <p:nvPr/>
          </p:nvSpPr>
          <p:spPr>
            <a:xfrm>
              <a:off x="5853630" y="4475531"/>
              <a:ext cx="304908" cy="429688"/>
            </a:xfrm>
            <a:prstGeom prst="rect">
              <a:avLst/>
            </a:prstGeom>
            <a:noFill/>
          </p:spPr>
          <p:txBody>
            <a:bodyPr wrap="square" rtlCol="0">
              <a:spAutoFit/>
            </a:bodyPr>
            <a:lstStyle/>
            <a:p>
              <a:r>
                <a:rPr lang="en-US" altLang="zh-CN" dirty="0"/>
                <a:t>4</a:t>
              </a:r>
              <a:endParaRPr lang="zh-CN" altLang="en-US" dirty="0"/>
            </a:p>
          </p:txBody>
        </p:sp>
        <p:sp>
          <p:nvSpPr>
            <p:cNvPr id="229" name="文本框 228"/>
            <p:cNvSpPr txBox="1"/>
            <p:nvPr/>
          </p:nvSpPr>
          <p:spPr>
            <a:xfrm>
              <a:off x="3940573" y="4444443"/>
              <a:ext cx="304908" cy="429688"/>
            </a:xfrm>
            <a:prstGeom prst="rect">
              <a:avLst/>
            </a:prstGeom>
            <a:noFill/>
          </p:spPr>
          <p:txBody>
            <a:bodyPr wrap="square" rtlCol="0">
              <a:spAutoFit/>
            </a:bodyPr>
            <a:lstStyle/>
            <a:p>
              <a:r>
                <a:rPr lang="en-US" altLang="zh-CN" dirty="0"/>
                <a:t>1</a:t>
              </a:r>
              <a:endParaRPr lang="zh-CN" altLang="en-US" dirty="0"/>
            </a:p>
          </p:txBody>
        </p:sp>
        <p:sp>
          <p:nvSpPr>
            <p:cNvPr id="230" name="文本框 229"/>
            <p:cNvSpPr txBox="1"/>
            <p:nvPr/>
          </p:nvSpPr>
          <p:spPr>
            <a:xfrm>
              <a:off x="2509950" y="4475530"/>
              <a:ext cx="304908" cy="369332"/>
            </a:xfrm>
            <a:prstGeom prst="rect">
              <a:avLst/>
            </a:prstGeom>
            <a:noFill/>
          </p:spPr>
          <p:txBody>
            <a:bodyPr wrap="square" rtlCol="0">
              <a:spAutoFit/>
            </a:bodyPr>
            <a:lstStyle/>
            <a:p>
              <a:r>
                <a:rPr lang="en-US" altLang="zh-CN" dirty="0"/>
                <a:t>2</a:t>
              </a:r>
              <a:endParaRPr lang="zh-CN" altLang="en-US" dirty="0"/>
            </a:p>
          </p:txBody>
        </p:sp>
      </p:grpSp>
      <p:grpSp>
        <p:nvGrpSpPr>
          <p:cNvPr id="231" name="组合 230"/>
          <p:cNvGrpSpPr/>
          <p:nvPr/>
        </p:nvGrpSpPr>
        <p:grpSpPr>
          <a:xfrm>
            <a:off x="9525488" y="2259952"/>
            <a:ext cx="3030786" cy="1090684"/>
            <a:chOff x="8007267" y="252688"/>
            <a:chExt cx="3030786" cy="1090684"/>
          </a:xfrm>
        </p:grpSpPr>
        <p:sp>
          <p:nvSpPr>
            <p:cNvPr id="232" name="文本框 231"/>
            <p:cNvSpPr txBox="1"/>
            <p:nvPr/>
          </p:nvSpPr>
          <p:spPr>
            <a:xfrm>
              <a:off x="8007267" y="252688"/>
              <a:ext cx="3030786" cy="338554"/>
            </a:xfrm>
            <a:prstGeom prst="rect">
              <a:avLst/>
            </a:prstGeom>
            <a:noFill/>
          </p:spPr>
          <p:txBody>
            <a:bodyPr wrap="square" rtlCol="0">
              <a:spAutoFit/>
            </a:bodyPr>
            <a:lstStyle/>
            <a:p>
              <a:r>
                <a:rPr lang="zh-CN" altLang="en-US" sz="1600" dirty="0" smtClean="0">
                  <a:solidFill>
                    <a:srgbClr val="505050"/>
                  </a:solidFill>
                  <a:latin typeface="微软雅黑" panose="020B0503020204020204" pitchFamily="34" charset="-122"/>
                  <a:ea typeface="微软雅黑" panose="020B0503020204020204" pitchFamily="34" charset="-122"/>
                </a:rPr>
                <a:t>与</a:t>
              </a:r>
              <a:r>
                <a:rPr lang="en-US" altLang="zh-CN" sz="1600" dirty="0" smtClean="0">
                  <a:solidFill>
                    <a:srgbClr val="505050"/>
                  </a:solidFill>
                  <a:latin typeface="微软雅黑" panose="020B0503020204020204" pitchFamily="34" charset="-122"/>
                  <a:ea typeface="微软雅黑" panose="020B0503020204020204" pitchFamily="34" charset="-122"/>
                </a:rPr>
                <a:t>temp[M}</a:t>
              </a:r>
              <a:r>
                <a:rPr lang="zh-CN" altLang="en-US" sz="1600" dirty="0" smtClean="0">
                  <a:solidFill>
                    <a:srgbClr val="505050"/>
                  </a:solidFill>
                  <a:latin typeface="微软雅黑" panose="020B0503020204020204" pitchFamily="34" charset="-122"/>
                  <a:ea typeface="微软雅黑" panose="020B0503020204020204" pitchFamily="34" charset="-122"/>
                </a:rPr>
                <a:t>比较：</a:t>
              </a:r>
              <a:endParaRPr lang="en-US" altLang="zh-CN" sz="1600" dirty="0" smtClean="0">
                <a:solidFill>
                  <a:srgbClr val="505050"/>
                </a:solidFill>
                <a:latin typeface="微软雅黑" panose="020B0503020204020204" pitchFamily="34" charset="-122"/>
                <a:ea typeface="微软雅黑" panose="020B0503020204020204" pitchFamily="34" charset="-122"/>
              </a:endParaRPr>
            </a:p>
          </p:txBody>
        </p:sp>
        <p:sp>
          <p:nvSpPr>
            <p:cNvPr id="233" name="文本框 232"/>
            <p:cNvSpPr txBox="1"/>
            <p:nvPr/>
          </p:nvSpPr>
          <p:spPr>
            <a:xfrm>
              <a:off x="8007267" y="628753"/>
              <a:ext cx="3030786"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smtClean="0">
                  <a:solidFill>
                    <a:srgbClr val="505050"/>
                  </a:solidFill>
                  <a:latin typeface="微软雅黑" panose="020B0503020204020204" pitchFamily="34" charset="-122"/>
                  <a:ea typeface="微软雅黑" panose="020B0503020204020204" pitchFamily="34" charset="-122"/>
                </a:rPr>
                <a:t>左端点更小则递归左子树</a:t>
              </a:r>
              <a:endParaRPr lang="en-US" altLang="zh-CN" sz="1600" dirty="0" smtClean="0">
                <a:solidFill>
                  <a:srgbClr val="505050"/>
                </a:solidFill>
                <a:latin typeface="微软雅黑" panose="020B0503020204020204" pitchFamily="34" charset="-122"/>
                <a:ea typeface="微软雅黑" panose="020B0503020204020204" pitchFamily="34" charset="-122"/>
              </a:endParaRPr>
            </a:p>
          </p:txBody>
        </p:sp>
        <p:sp>
          <p:nvSpPr>
            <p:cNvPr id="234" name="文本框 233"/>
            <p:cNvSpPr txBox="1"/>
            <p:nvPr/>
          </p:nvSpPr>
          <p:spPr>
            <a:xfrm>
              <a:off x="8007267" y="1004818"/>
              <a:ext cx="3030786"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solidFill>
                    <a:srgbClr val="505050"/>
                  </a:solidFill>
                  <a:latin typeface="微软雅黑" panose="020B0503020204020204" pitchFamily="34" charset="-122"/>
                  <a:ea typeface="微软雅黑" panose="020B0503020204020204" pitchFamily="34" charset="-122"/>
                </a:rPr>
                <a:t>右</a:t>
              </a:r>
              <a:r>
                <a:rPr lang="zh-CN" altLang="en-US" sz="1600" dirty="0" smtClean="0">
                  <a:solidFill>
                    <a:srgbClr val="505050"/>
                  </a:solidFill>
                  <a:latin typeface="微软雅黑" panose="020B0503020204020204" pitchFamily="34" charset="-122"/>
                  <a:ea typeface="微软雅黑" panose="020B0503020204020204" pitchFamily="34" charset="-122"/>
                </a:rPr>
                <a:t>端点更大则递归</a:t>
              </a:r>
              <a:r>
                <a:rPr lang="zh-CN" altLang="en-US" sz="1600" dirty="0">
                  <a:solidFill>
                    <a:srgbClr val="505050"/>
                  </a:solidFill>
                  <a:latin typeface="微软雅黑" panose="020B0503020204020204" pitchFamily="34" charset="-122"/>
                  <a:ea typeface="微软雅黑" panose="020B0503020204020204" pitchFamily="34" charset="-122"/>
                </a:rPr>
                <a:t>右</a:t>
              </a:r>
              <a:r>
                <a:rPr lang="zh-CN" altLang="en-US" sz="1600" dirty="0" smtClean="0">
                  <a:solidFill>
                    <a:srgbClr val="505050"/>
                  </a:solidFill>
                  <a:latin typeface="微软雅黑" panose="020B0503020204020204" pitchFamily="34" charset="-122"/>
                  <a:ea typeface="微软雅黑" panose="020B0503020204020204" pitchFamily="34" charset="-122"/>
                </a:rPr>
                <a:t>子树</a:t>
              </a:r>
              <a:endParaRPr lang="en-US" altLang="zh-CN" sz="1600" dirty="0" smtClean="0">
                <a:solidFill>
                  <a:srgbClr val="50505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448350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9"/>
                                        </p:tgtEl>
                                        <p:attrNameLst>
                                          <p:attrName>style.visibility</p:attrName>
                                        </p:attrNameLst>
                                      </p:cBhvr>
                                      <p:to>
                                        <p:strVal val="visible"/>
                                      </p:to>
                                    </p:set>
                                    <p:animEffect transition="in" filter="fade">
                                      <p:cBhvr>
                                        <p:cTn id="21" dur="500"/>
                                        <p:tgtEl>
                                          <p:spTgt spid="9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1"/>
                                        </p:tgtEl>
                                        <p:attrNameLst>
                                          <p:attrName>style.visibility</p:attrName>
                                        </p:attrNameLst>
                                      </p:cBhvr>
                                      <p:to>
                                        <p:strVal val="visible"/>
                                      </p:to>
                                    </p:set>
                                    <p:animEffect transition="in" filter="fade">
                                      <p:cBhvr>
                                        <p:cTn id="26" dur="500"/>
                                        <p:tgtEl>
                                          <p:spTgt spid="23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fade">
                                      <p:cBhvr>
                                        <p:cTn id="31" dur="500"/>
                                        <p:tgtEl>
                                          <p:spTgt spid="1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2" grpId="0"/>
      <p:bldP spid="4"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7F7F7"/>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777034" y="1921491"/>
            <a:ext cx="3681392" cy="338554"/>
          </a:xfrm>
          <a:prstGeom prst="rect">
            <a:avLst/>
          </a:prstGeom>
        </p:spPr>
        <p:txBody>
          <a:bodyPr wrap="none">
            <a:spAutoFit/>
          </a:bodyPr>
          <a:lstStyle/>
          <a:p>
            <a:r>
              <a:rPr lang="id-ID" sz="1600" dirty="0" smtClean="0">
                <a:solidFill>
                  <a:srgbClr val="646464"/>
                </a:solidFill>
                <a:latin typeface="Raleway" panose="020B0003030101060003" pitchFamily="34" charset="0"/>
              </a:rPr>
              <a:t>Template for writing your content used bullet</a:t>
            </a:r>
            <a:endParaRPr lang="id-ID" sz="1600" dirty="0">
              <a:solidFill>
                <a:srgbClr val="646464"/>
              </a:solidFill>
              <a:latin typeface="Raleway" panose="020B0003030101060003" pitchFamily="34" charset="0"/>
            </a:endParaRPr>
          </a:p>
        </p:txBody>
      </p:sp>
      <p:sp>
        <p:nvSpPr>
          <p:cNvPr id="4" name="TextBox 3"/>
          <p:cNvSpPr txBox="1"/>
          <p:nvPr/>
        </p:nvSpPr>
        <p:spPr>
          <a:xfrm>
            <a:off x="777034" y="1404811"/>
            <a:ext cx="2646878"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线段树的定义</a:t>
            </a:r>
            <a:endParaRPr lang="id-ID" altLang="zh-CN" sz="3200" dirty="0">
              <a:solidFill>
                <a:srgbClr val="4B4B4B"/>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777034" y="2712973"/>
            <a:ext cx="10637932" cy="2169825"/>
          </a:xfrm>
          <a:prstGeom prst="rect">
            <a:avLst/>
          </a:prstGeom>
          <a:noFill/>
        </p:spPr>
        <p:txBody>
          <a:bodyPr wrap="square" rtlCol="0">
            <a:spAutoFit/>
          </a:bodyPr>
          <a:lstStyle/>
          <a:p>
            <a:pPr marL="228600" indent="-228600">
              <a:lnSpc>
                <a:spcPct val="150000"/>
              </a:lnSpc>
              <a:buClr>
                <a:srgbClr val="FF6D6D"/>
              </a:buClr>
              <a:buFont typeface="Wingdings" panose="05000000000000000000" pitchFamily="2" charset="2"/>
              <a:buChar char="v"/>
            </a:pPr>
            <a:r>
              <a:rPr lang="zh-CN" altLang="en-US" sz="1500" dirty="0">
                <a:solidFill>
                  <a:srgbClr val="646464"/>
                </a:solidFill>
                <a:latin typeface="微软雅黑" panose="020B0503020204020204" pitchFamily="34" charset="-122"/>
                <a:ea typeface="微软雅黑" panose="020B0503020204020204" pitchFamily="34" charset="-122"/>
              </a:rPr>
              <a:t>线段树是一颗二叉搜索树，树中的每一个节点表示一个区间</a:t>
            </a:r>
            <a:r>
              <a:rPr lang="en-US" altLang="zh-CN" sz="1500" dirty="0">
                <a:solidFill>
                  <a:srgbClr val="646464"/>
                </a:solidFill>
                <a:latin typeface="微软雅黑" panose="020B0503020204020204" pitchFamily="34" charset="-122"/>
                <a:ea typeface="微软雅黑" panose="020B0503020204020204" pitchFamily="34" charset="-122"/>
              </a:rPr>
              <a:t>[</a:t>
            </a:r>
            <a:r>
              <a:rPr lang="en-US" altLang="zh-CN" sz="1500" dirty="0" err="1">
                <a:solidFill>
                  <a:srgbClr val="646464"/>
                </a:solidFill>
                <a:latin typeface="微软雅黑" panose="020B0503020204020204" pitchFamily="34" charset="-122"/>
                <a:ea typeface="微软雅黑" panose="020B0503020204020204" pitchFamily="34" charset="-122"/>
              </a:rPr>
              <a:t>a,b</a:t>
            </a:r>
            <a:r>
              <a:rPr lang="en-US" altLang="zh-CN" sz="1500" dirty="0">
                <a:solidFill>
                  <a:srgbClr val="646464"/>
                </a:solidFill>
                <a:latin typeface="微软雅黑" panose="020B0503020204020204" pitchFamily="34" charset="-122"/>
                <a:ea typeface="微软雅黑" panose="020B0503020204020204" pitchFamily="34" charset="-122"/>
              </a:rPr>
              <a:t>]</a:t>
            </a:r>
            <a:r>
              <a:rPr lang="zh-CN" altLang="en-US" sz="1500" dirty="0">
                <a:solidFill>
                  <a:srgbClr val="646464"/>
                </a:solidFill>
                <a:latin typeface="微软雅黑" panose="020B0503020204020204" pitchFamily="34" charset="-122"/>
                <a:ea typeface="微软雅黑" panose="020B0503020204020204" pitchFamily="34" charset="-122"/>
              </a:rPr>
              <a:t>，它基本能保证每个操作的时间复杂度</a:t>
            </a:r>
            <a:r>
              <a:rPr lang="zh-CN" altLang="en-US" sz="1500" dirty="0" smtClean="0">
                <a:solidFill>
                  <a:srgbClr val="646464"/>
                </a:solidFill>
                <a:latin typeface="微软雅黑" panose="020B0503020204020204" pitchFamily="34" charset="-122"/>
                <a:ea typeface="微软雅黑" panose="020B0503020204020204" pitchFamily="34" charset="-122"/>
              </a:rPr>
              <a:t>为</a:t>
            </a:r>
            <a:r>
              <a:rPr lang="en-US" altLang="zh-CN" sz="1500" dirty="0" smtClean="0">
                <a:solidFill>
                  <a:srgbClr val="646464"/>
                </a:solidFill>
                <a:latin typeface="微软雅黑" panose="020B0503020204020204" pitchFamily="34" charset="-122"/>
                <a:ea typeface="微软雅黑" panose="020B0503020204020204" pitchFamily="34" charset="-122"/>
              </a:rPr>
              <a:t>O(log n)</a:t>
            </a:r>
            <a:endParaRPr lang="id-ID" sz="1500" dirty="0" smtClean="0">
              <a:solidFill>
                <a:srgbClr val="646464"/>
              </a:solidFill>
              <a:latin typeface="微软雅黑" panose="020B0503020204020204" pitchFamily="34" charset="-122"/>
              <a:ea typeface="微软雅黑" panose="020B0503020204020204" pitchFamily="34" charset="-122"/>
            </a:endParaRPr>
          </a:p>
          <a:p>
            <a:pPr marL="228600" indent="-228600">
              <a:lnSpc>
                <a:spcPct val="150000"/>
              </a:lnSpc>
              <a:buClr>
                <a:srgbClr val="B4DE2C"/>
              </a:buClr>
              <a:buFont typeface="Wingdings" panose="05000000000000000000" pitchFamily="2" charset="2"/>
              <a:buChar char="v"/>
            </a:pPr>
            <a:endParaRPr lang="en-US" sz="1500" dirty="0">
              <a:solidFill>
                <a:srgbClr val="646464"/>
              </a:solidFill>
              <a:latin typeface="微软雅黑" panose="020B0503020204020204" pitchFamily="34" charset="-122"/>
              <a:ea typeface="微软雅黑" panose="020B0503020204020204" pitchFamily="34" charset="-122"/>
            </a:endParaRPr>
          </a:p>
          <a:p>
            <a:pPr marL="228600" indent="-228600">
              <a:lnSpc>
                <a:spcPct val="150000"/>
              </a:lnSpc>
              <a:buClr>
                <a:srgbClr val="FF6D6D"/>
              </a:buClr>
              <a:buFont typeface="Wingdings" panose="05000000000000000000" pitchFamily="2" charset="2"/>
              <a:buChar char="Ø"/>
            </a:pPr>
            <a:r>
              <a:rPr lang="zh-CN" altLang="en-US" sz="1500" dirty="0">
                <a:solidFill>
                  <a:srgbClr val="646464"/>
                </a:solidFill>
                <a:latin typeface="微软雅黑" panose="020B0503020204020204" pitchFamily="34" charset="-122"/>
                <a:ea typeface="微软雅黑" panose="020B0503020204020204" pitchFamily="34" charset="-122"/>
              </a:rPr>
              <a:t>叶子节点表示一个单位区间</a:t>
            </a:r>
            <a:r>
              <a:rPr lang="en-US" altLang="zh-CN" sz="1500" dirty="0">
                <a:solidFill>
                  <a:srgbClr val="646464"/>
                </a:solidFill>
                <a:latin typeface="微软雅黑" panose="020B0503020204020204" pitchFamily="34" charset="-122"/>
                <a:ea typeface="微软雅黑" panose="020B0503020204020204" pitchFamily="34" charset="-122"/>
              </a:rPr>
              <a:t>(</a:t>
            </a:r>
            <a:r>
              <a:rPr lang="zh-CN" altLang="en-US" sz="1500" dirty="0">
                <a:solidFill>
                  <a:srgbClr val="646464"/>
                </a:solidFill>
                <a:latin typeface="微软雅黑" panose="020B0503020204020204" pitchFamily="34" charset="-122"/>
                <a:ea typeface="微软雅黑" panose="020B0503020204020204" pitchFamily="34" charset="-122"/>
              </a:rPr>
              <a:t>即区间内只有一个点</a:t>
            </a:r>
            <a:r>
              <a:rPr lang="en-US" altLang="zh-CN" sz="1500" dirty="0" smtClean="0">
                <a:solidFill>
                  <a:srgbClr val="646464"/>
                </a:solidFill>
                <a:latin typeface="微软雅黑" panose="020B0503020204020204" pitchFamily="34" charset="-122"/>
                <a:ea typeface="微软雅黑" panose="020B0503020204020204" pitchFamily="34" charset="-122"/>
              </a:rPr>
              <a:t>)</a:t>
            </a:r>
            <a:endParaRPr lang="id-ID" sz="1500" dirty="0">
              <a:solidFill>
                <a:srgbClr val="646464"/>
              </a:solidFill>
              <a:latin typeface="微软雅黑" panose="020B0503020204020204" pitchFamily="34" charset="-122"/>
              <a:ea typeface="微软雅黑" panose="020B0503020204020204" pitchFamily="34" charset="-122"/>
            </a:endParaRPr>
          </a:p>
          <a:p>
            <a:pPr marL="228600" indent="-228600">
              <a:lnSpc>
                <a:spcPct val="150000"/>
              </a:lnSpc>
              <a:buClr>
                <a:srgbClr val="B4DE2C"/>
              </a:buClr>
              <a:buFont typeface="Wingdings" panose="05000000000000000000" pitchFamily="2" charset="2"/>
              <a:buChar char="Ø"/>
            </a:pPr>
            <a:endParaRPr lang="en-US" sz="1500" dirty="0">
              <a:solidFill>
                <a:srgbClr val="646464"/>
              </a:solidFill>
              <a:latin typeface="微软雅黑" panose="020B0503020204020204" pitchFamily="34" charset="-122"/>
              <a:ea typeface="微软雅黑" panose="020B0503020204020204" pitchFamily="34" charset="-122"/>
            </a:endParaRPr>
          </a:p>
          <a:p>
            <a:pPr marL="228600" indent="-228600">
              <a:lnSpc>
                <a:spcPct val="150000"/>
              </a:lnSpc>
              <a:buClr>
                <a:srgbClr val="FF6D6D"/>
              </a:buClr>
              <a:buFont typeface="Wingdings" panose="05000000000000000000" pitchFamily="2" charset="2"/>
              <a:buChar char="ü"/>
            </a:pPr>
            <a:r>
              <a:rPr lang="zh-CN" altLang="en-US" sz="1500" dirty="0">
                <a:solidFill>
                  <a:srgbClr val="646464"/>
                </a:solidFill>
                <a:latin typeface="微软雅黑" panose="020B0503020204020204" pitchFamily="34" charset="-122"/>
                <a:ea typeface="微软雅黑" panose="020B0503020204020204" pitchFamily="34" charset="-122"/>
              </a:rPr>
              <a:t>对非叶结点所表示的区间</a:t>
            </a:r>
            <a:r>
              <a:rPr lang="en-US" altLang="zh-CN" sz="1500" dirty="0">
                <a:solidFill>
                  <a:srgbClr val="646464"/>
                </a:solidFill>
                <a:latin typeface="微软雅黑" panose="020B0503020204020204" pitchFamily="34" charset="-122"/>
                <a:ea typeface="微软雅黑" panose="020B0503020204020204" pitchFamily="34" charset="-122"/>
              </a:rPr>
              <a:t>[</a:t>
            </a:r>
            <a:r>
              <a:rPr lang="id-ID" sz="1500" dirty="0">
                <a:solidFill>
                  <a:srgbClr val="646464"/>
                </a:solidFill>
                <a:latin typeface="微软雅黑" panose="020B0503020204020204" pitchFamily="34" charset="-122"/>
                <a:ea typeface="微软雅黑" panose="020B0503020204020204" pitchFamily="34" charset="-122"/>
              </a:rPr>
              <a:t>a,b]，</a:t>
            </a:r>
            <a:r>
              <a:rPr lang="zh-CN" altLang="en-US" sz="1500" dirty="0">
                <a:solidFill>
                  <a:srgbClr val="646464"/>
                </a:solidFill>
                <a:latin typeface="微软雅黑" panose="020B0503020204020204" pitchFamily="34" charset="-122"/>
                <a:ea typeface="微软雅黑" panose="020B0503020204020204" pitchFamily="34" charset="-122"/>
              </a:rPr>
              <a:t>其左子树表示的区间是</a:t>
            </a:r>
            <a:r>
              <a:rPr lang="en-US" altLang="zh-CN" sz="1500" dirty="0">
                <a:solidFill>
                  <a:srgbClr val="646464"/>
                </a:solidFill>
                <a:latin typeface="微软雅黑" panose="020B0503020204020204" pitchFamily="34" charset="-122"/>
                <a:ea typeface="微软雅黑" panose="020B0503020204020204" pitchFamily="34" charset="-122"/>
              </a:rPr>
              <a:t>[</a:t>
            </a:r>
            <a:r>
              <a:rPr lang="id-ID" sz="1500" dirty="0">
                <a:solidFill>
                  <a:srgbClr val="646464"/>
                </a:solidFill>
                <a:latin typeface="微软雅黑" panose="020B0503020204020204" pitchFamily="34" charset="-122"/>
                <a:ea typeface="微软雅黑" panose="020B0503020204020204" pitchFamily="34" charset="-122"/>
              </a:rPr>
              <a:t>a,(a+b)/2]，</a:t>
            </a:r>
            <a:r>
              <a:rPr lang="zh-CN" altLang="en-US" sz="1500" dirty="0">
                <a:solidFill>
                  <a:srgbClr val="646464"/>
                </a:solidFill>
                <a:latin typeface="微软雅黑" panose="020B0503020204020204" pitchFamily="34" charset="-122"/>
                <a:ea typeface="微软雅黑" panose="020B0503020204020204" pitchFamily="34" charset="-122"/>
              </a:rPr>
              <a:t>右子树表示的区间是</a:t>
            </a:r>
            <a:r>
              <a:rPr lang="en-US" altLang="zh-CN" sz="1500" dirty="0">
                <a:solidFill>
                  <a:srgbClr val="646464"/>
                </a:solidFill>
                <a:latin typeface="微软雅黑" panose="020B0503020204020204" pitchFamily="34" charset="-122"/>
                <a:ea typeface="微软雅黑" panose="020B0503020204020204" pitchFamily="34" charset="-122"/>
              </a:rPr>
              <a:t>[(</a:t>
            </a:r>
            <a:r>
              <a:rPr lang="id-ID" sz="1500" dirty="0">
                <a:solidFill>
                  <a:srgbClr val="646464"/>
                </a:solidFill>
                <a:latin typeface="微软雅黑" panose="020B0503020204020204" pitchFamily="34" charset="-122"/>
                <a:ea typeface="微软雅黑" panose="020B0503020204020204" pitchFamily="34" charset="-122"/>
              </a:rPr>
              <a:t>a+b)/2+1,b</a:t>
            </a:r>
            <a:r>
              <a:rPr lang="id-ID" sz="1500" dirty="0" smtClean="0">
                <a:solidFill>
                  <a:srgbClr val="646464"/>
                </a:solidFill>
                <a:latin typeface="微软雅黑" panose="020B0503020204020204" pitchFamily="34" charset="-122"/>
                <a:ea typeface="微软雅黑" panose="020B0503020204020204" pitchFamily="34" charset="-122"/>
              </a:rPr>
              <a:t>]</a:t>
            </a:r>
          </a:p>
          <a:p>
            <a:pPr marL="228600" indent="-228600">
              <a:lnSpc>
                <a:spcPct val="150000"/>
              </a:lnSpc>
              <a:buClr>
                <a:srgbClr val="B4DE2C"/>
              </a:buClr>
              <a:buFont typeface="Wingdings" panose="05000000000000000000" pitchFamily="2" charset="2"/>
              <a:buChar char="ü"/>
            </a:pPr>
            <a:endParaRPr lang="en-US" sz="1500" dirty="0" smtClean="0">
              <a:solidFill>
                <a:srgbClr val="646464"/>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500"/>
                                        <p:tgtEl>
                                          <p:spTgt spid="1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4055919"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a:solidFill>
                  <a:srgbClr val="4B4B4B"/>
                </a:solidFill>
                <a:latin typeface="微软雅黑" panose="020B0503020204020204" pitchFamily="34" charset="-122"/>
                <a:ea typeface="微软雅黑" panose="020B0503020204020204" pitchFamily="34" charset="-122"/>
              </a:rPr>
              <a:t>线段</a:t>
            </a:r>
            <a:r>
              <a:rPr lang="zh-CN" altLang="en-US" sz="3200" dirty="0" smtClean="0">
                <a:solidFill>
                  <a:srgbClr val="4B4B4B"/>
                </a:solidFill>
                <a:latin typeface="微软雅黑" panose="020B0503020204020204" pitchFamily="34" charset="-122"/>
                <a:ea typeface="微软雅黑" panose="020B0503020204020204" pitchFamily="34" charset="-122"/>
              </a:rPr>
              <a:t>树查询</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7034" y="1251089"/>
            <a:ext cx="868824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rgbClr val="646464"/>
                </a:solidFill>
                <a:latin typeface="微软雅黑" panose="020B0503020204020204" pitchFamily="34" charset="-122"/>
                <a:ea typeface="微软雅黑" panose="020B0503020204020204" pitchFamily="34" charset="-122"/>
              </a:rPr>
              <a:t>本题需要求解输入的所有矩形的面积</a:t>
            </a:r>
            <a:r>
              <a:rPr lang="zh-CN" altLang="en-US" dirty="0">
                <a:solidFill>
                  <a:srgbClr val="646464"/>
                </a:solidFill>
                <a:latin typeface="微软雅黑" panose="020B0503020204020204" pitchFamily="34" charset="-122"/>
                <a:ea typeface="微软雅黑" panose="020B0503020204020204" pitchFamily="34" charset="-122"/>
              </a:rPr>
              <a:t>并</a:t>
            </a:r>
            <a:endParaRPr lang="en-US" altLang="zh-CN" dirty="0" smtClean="0">
              <a:solidFill>
                <a:srgbClr val="64646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clrChange>
              <a:clrFrom>
                <a:srgbClr val="ECECEC"/>
              </a:clrFrom>
              <a:clrTo>
                <a:srgbClr val="ECECEC">
                  <a:alpha val="0"/>
                </a:srgbClr>
              </a:clrTo>
            </a:clrChange>
          </a:blip>
          <a:stretch>
            <a:fillRect/>
          </a:stretch>
        </p:blipFill>
        <p:spPr>
          <a:xfrm>
            <a:off x="777034" y="4746387"/>
            <a:ext cx="5695238" cy="1638095"/>
          </a:xfrm>
          <a:prstGeom prst="rect">
            <a:avLst/>
          </a:prstGeom>
        </p:spPr>
      </p:pic>
      <p:pic>
        <p:nvPicPr>
          <p:cNvPr id="3" name="图片 2"/>
          <p:cNvPicPr>
            <a:picLocks noChangeAspect="1"/>
          </p:cNvPicPr>
          <p:nvPr/>
        </p:nvPicPr>
        <p:blipFill rotWithShape="1">
          <a:blip r:embed="rId3">
            <a:clrChange>
              <a:clrFrom>
                <a:srgbClr val="ECECEC"/>
              </a:clrFrom>
              <a:clrTo>
                <a:srgbClr val="ECECEC">
                  <a:alpha val="0"/>
                </a:srgbClr>
              </a:clrTo>
            </a:clrChange>
          </a:blip>
          <a:srcRect t="-1" r="13668" b="1987"/>
          <a:stretch/>
        </p:blipFill>
        <p:spPr>
          <a:xfrm>
            <a:off x="777034" y="2276737"/>
            <a:ext cx="5697907" cy="1624217"/>
          </a:xfrm>
          <a:prstGeom prst="rect">
            <a:avLst/>
          </a:prstGeom>
        </p:spPr>
      </p:pic>
      <p:sp>
        <p:nvSpPr>
          <p:cNvPr id="4" name="矩形 3"/>
          <p:cNvSpPr/>
          <p:nvPr/>
        </p:nvSpPr>
        <p:spPr>
          <a:xfrm>
            <a:off x="777034" y="4000505"/>
            <a:ext cx="8203193" cy="646331"/>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646464"/>
                </a:solidFill>
                <a:latin typeface="微软雅黑" panose="020B0503020204020204" pitchFamily="34" charset="-122"/>
                <a:ea typeface="微软雅黑" panose="020B0503020204020204" pitchFamily="34" charset="-122"/>
              </a:rPr>
              <a:t>因此，利用输入的所有矩形将线段树更新完毕后，根节点维护的矩形</a:t>
            </a:r>
            <a:r>
              <a:rPr lang="zh-CN" altLang="en-US" dirty="0" smtClean="0">
                <a:solidFill>
                  <a:srgbClr val="646464"/>
                </a:solidFill>
                <a:latin typeface="微软雅黑" panose="020B0503020204020204" pitchFamily="34" charset="-122"/>
                <a:ea typeface="微软雅黑" panose="020B0503020204020204" pitchFamily="34" charset="-122"/>
              </a:rPr>
              <a:t>面积并即</a:t>
            </a:r>
            <a:r>
              <a:rPr lang="zh-CN" altLang="en-US" dirty="0">
                <a:solidFill>
                  <a:srgbClr val="646464"/>
                </a:solidFill>
                <a:latin typeface="微软雅黑" panose="020B0503020204020204" pitchFamily="34" charset="-122"/>
                <a:ea typeface="微软雅黑" panose="020B0503020204020204" pitchFamily="34" charset="-122"/>
              </a:rPr>
              <a:t>为所有矩形的</a:t>
            </a:r>
            <a:r>
              <a:rPr lang="zh-CN" altLang="en-US" dirty="0" smtClean="0">
                <a:solidFill>
                  <a:srgbClr val="646464"/>
                </a:solidFill>
                <a:latin typeface="微软雅黑" panose="020B0503020204020204" pitchFamily="34" charset="-122"/>
                <a:ea typeface="微软雅黑" panose="020B0503020204020204" pitchFamily="34" charset="-122"/>
              </a:rPr>
              <a:t>面积</a:t>
            </a:r>
            <a:r>
              <a:rPr lang="zh-CN" altLang="en-US" dirty="0">
                <a:solidFill>
                  <a:srgbClr val="646464"/>
                </a:solidFill>
                <a:latin typeface="微软雅黑" panose="020B0503020204020204" pitchFamily="34" charset="-122"/>
                <a:ea typeface="微软雅黑" panose="020B0503020204020204" pitchFamily="34" charset="-122"/>
              </a:rPr>
              <a:t>并</a:t>
            </a:r>
            <a:r>
              <a:rPr lang="zh-CN" altLang="en-US" dirty="0" smtClean="0">
                <a:solidFill>
                  <a:srgbClr val="646464"/>
                </a:solidFill>
                <a:latin typeface="微软雅黑" panose="020B0503020204020204" pitchFamily="34" charset="-122"/>
                <a:ea typeface="微软雅黑" panose="020B0503020204020204" pitchFamily="34" charset="-122"/>
              </a:rPr>
              <a:t>。</a:t>
            </a:r>
            <a:endParaRPr lang="zh-CN" altLang="en-US" dirty="0">
              <a:solidFill>
                <a:srgbClr val="646464"/>
              </a:solidFill>
              <a:latin typeface="微软雅黑" panose="020B0503020204020204" pitchFamily="34" charset="-122"/>
              <a:ea typeface="微软雅黑" panose="020B0503020204020204" pitchFamily="34" charset="-122"/>
            </a:endParaRPr>
          </a:p>
        </p:txBody>
      </p:sp>
      <p:sp>
        <p:nvSpPr>
          <p:cNvPr id="5" name="矩形 4"/>
          <p:cNvSpPr/>
          <p:nvPr/>
        </p:nvSpPr>
        <p:spPr>
          <a:xfrm>
            <a:off x="777034" y="1874609"/>
            <a:ext cx="8552597" cy="369332"/>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646464"/>
                </a:solidFill>
                <a:latin typeface="微软雅黑" panose="020B0503020204020204" pitchFamily="34" charset="-122"/>
                <a:ea typeface="微软雅黑" panose="020B0503020204020204" pitchFamily="34" charset="-122"/>
              </a:rPr>
              <a:t>由于在线段树更新过程中，</a:t>
            </a:r>
            <a:r>
              <a:rPr lang="en-US" altLang="zh-CN" dirty="0">
                <a:solidFill>
                  <a:srgbClr val="646464"/>
                </a:solidFill>
                <a:latin typeface="微软雅黑" panose="020B0503020204020204" pitchFamily="34" charset="-122"/>
                <a:ea typeface="微软雅黑" panose="020B0503020204020204" pitchFamily="34" charset="-122"/>
              </a:rPr>
              <a:t>maintain</a:t>
            </a:r>
            <a:r>
              <a:rPr lang="zh-CN" altLang="en-US" dirty="0">
                <a:solidFill>
                  <a:srgbClr val="646464"/>
                </a:solidFill>
                <a:latin typeface="微软雅黑" panose="020B0503020204020204" pitchFamily="34" charset="-122"/>
                <a:ea typeface="微软雅黑" panose="020B0503020204020204" pitchFamily="34" charset="-122"/>
              </a:rPr>
              <a:t>会动态更新各个节点上维护的矩形</a:t>
            </a:r>
            <a:r>
              <a:rPr lang="zh-CN" altLang="en-US" dirty="0" smtClean="0">
                <a:solidFill>
                  <a:srgbClr val="646464"/>
                </a:solidFill>
                <a:latin typeface="微软雅黑" panose="020B0503020204020204" pitchFamily="34" charset="-122"/>
                <a:ea typeface="微软雅黑" panose="020B0503020204020204" pitchFamily="34" charset="-122"/>
              </a:rPr>
              <a:t>面积并</a:t>
            </a:r>
            <a:endParaRPr lang="en-US" altLang="zh-CN" dirty="0">
              <a:solidFill>
                <a:srgbClr val="646464"/>
              </a:solidFill>
              <a:latin typeface="微软雅黑" panose="020B0503020204020204" pitchFamily="34" charset="-122"/>
              <a:ea typeface="微软雅黑" panose="020B0503020204020204" pitchFamily="34" charset="-122"/>
            </a:endParaRPr>
          </a:p>
        </p:txBody>
      </p:sp>
      <p:sp>
        <p:nvSpPr>
          <p:cNvPr id="6" name="矩形 5"/>
          <p:cNvSpPr/>
          <p:nvPr/>
        </p:nvSpPr>
        <p:spPr>
          <a:xfrm>
            <a:off x="777034" y="1572030"/>
            <a:ext cx="5320687" cy="369332"/>
          </a:xfrm>
          <a:prstGeom prst="rect">
            <a:avLst/>
          </a:prstGeom>
        </p:spPr>
        <p:txBody>
          <a:bodyPr wrap="none">
            <a:spAutoFit/>
          </a:bodyPr>
          <a:lstStyle/>
          <a:p>
            <a:pPr marL="285750" indent="-285750">
              <a:buFont typeface="Arial" panose="020B0604020202020204" pitchFamily="34" charset="0"/>
              <a:buChar char="•"/>
            </a:pPr>
            <a:r>
              <a:rPr lang="zh-CN" altLang="en-US" dirty="0">
                <a:solidFill>
                  <a:srgbClr val="646464"/>
                </a:solidFill>
                <a:latin typeface="微软雅黑" panose="020B0503020204020204" pitchFamily="34" charset="-122"/>
                <a:ea typeface="微软雅黑" panose="020B0503020204020204" pitchFamily="34" charset="-122"/>
              </a:rPr>
              <a:t>对应到线段树，即为求解总区间上的矩形面积并</a:t>
            </a:r>
            <a:endParaRPr lang="en-US" altLang="zh-CN"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543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4" grpId="0"/>
      <p:bldP spid="5"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4055919"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算法设计</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a:solidFill>
                  <a:srgbClr val="4B4B4B"/>
                </a:solidFill>
                <a:latin typeface="微软雅黑" panose="020B0503020204020204" pitchFamily="34" charset="-122"/>
                <a:ea typeface="微软雅黑" panose="020B0503020204020204" pitchFamily="34" charset="-122"/>
              </a:rPr>
              <a:t>线段</a:t>
            </a:r>
            <a:r>
              <a:rPr lang="zh-CN" altLang="en-US" sz="3200" dirty="0" smtClean="0">
                <a:solidFill>
                  <a:srgbClr val="4B4B4B"/>
                </a:solidFill>
                <a:latin typeface="微软雅黑" panose="020B0503020204020204" pitchFamily="34" charset="-122"/>
                <a:ea typeface="微软雅黑" panose="020B0503020204020204" pitchFamily="34" charset="-122"/>
              </a:rPr>
              <a:t>树查询</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6" name="Rectangle 4"/>
          <p:cNvSpPr/>
          <p:nvPr/>
        </p:nvSpPr>
        <p:spPr>
          <a:xfrm>
            <a:off x="777034" y="1035595"/>
            <a:ext cx="2339102" cy="307777"/>
          </a:xfrm>
          <a:prstGeom prst="rect">
            <a:avLst/>
          </a:prstGeom>
        </p:spPr>
        <p:txBody>
          <a:bodyPr wrap="none">
            <a:spAutoFit/>
          </a:bodyPr>
          <a:lstStyle/>
          <a:p>
            <a:r>
              <a:rPr lang="zh-CN" altLang="en-US" sz="1400" dirty="0" smtClean="0">
                <a:solidFill>
                  <a:schemeClr val="bg1">
                    <a:lumMod val="65000"/>
                  </a:schemeClr>
                </a:solidFill>
                <a:latin typeface="微软雅黑" panose="020B0503020204020204" pitchFamily="34" charset="-122"/>
                <a:ea typeface="微软雅黑" panose="020B0503020204020204" pitchFamily="34" charset="-122"/>
              </a:rPr>
              <a:t>查询所有输入矩形的面积并</a:t>
            </a:r>
            <a:endParaRPr lang="id-ID" sz="140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686676" y="1537450"/>
            <a:ext cx="7992536" cy="4383466"/>
            <a:chOff x="2509950" y="2235995"/>
            <a:chExt cx="6834122" cy="3748139"/>
          </a:xfrm>
        </p:grpSpPr>
        <p:sp>
          <p:nvSpPr>
            <p:cNvPr id="10" name="流程图: 接点 9"/>
            <p:cNvSpPr/>
            <p:nvPr/>
          </p:nvSpPr>
          <p:spPr>
            <a:xfrm>
              <a:off x="5115699" y="223599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1" name="文本框 10"/>
            <p:cNvSpPr txBox="1"/>
            <p:nvPr/>
          </p:nvSpPr>
          <p:spPr>
            <a:xfrm>
              <a:off x="5499337" y="2250301"/>
              <a:ext cx="630195" cy="369332"/>
            </a:xfrm>
            <a:prstGeom prst="rect">
              <a:avLst/>
            </a:prstGeom>
            <a:noFill/>
          </p:spPr>
          <p:txBody>
            <a:bodyPr wrap="square" rtlCol="0">
              <a:spAutoFit/>
            </a:bodyPr>
            <a:lstStyle/>
            <a:p>
              <a:r>
                <a:rPr lang="en-US" altLang="zh-CN" dirty="0" smtClean="0"/>
                <a:t>[0,6]</a:t>
              </a:r>
              <a:endParaRPr lang="zh-CN" altLang="en-US" dirty="0"/>
            </a:p>
          </p:txBody>
        </p:sp>
        <p:cxnSp>
          <p:nvCxnSpPr>
            <p:cNvPr id="12" name="直接连接符 11"/>
            <p:cNvCxnSpPr>
              <a:stCxn id="10" idx="4"/>
              <a:endCxn id="14" idx="0"/>
            </p:cNvCxnSpPr>
            <p:nvPr/>
          </p:nvCxnSpPr>
          <p:spPr>
            <a:xfrm flipH="1">
              <a:off x="3681360" y="2619633"/>
              <a:ext cx="1626158" cy="78015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4"/>
              <a:endCxn id="16" idx="0"/>
            </p:cNvCxnSpPr>
            <p:nvPr/>
          </p:nvCxnSpPr>
          <p:spPr>
            <a:xfrm>
              <a:off x="5307518" y="2619633"/>
              <a:ext cx="1723097" cy="79446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4" name="流程图: 接点 13"/>
            <p:cNvSpPr/>
            <p:nvPr/>
          </p:nvSpPr>
          <p:spPr>
            <a:xfrm>
              <a:off x="3489541" y="3399791"/>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5" name="文本框 14"/>
            <p:cNvSpPr txBox="1"/>
            <p:nvPr/>
          </p:nvSpPr>
          <p:spPr>
            <a:xfrm>
              <a:off x="3873179" y="3414097"/>
              <a:ext cx="630195" cy="369332"/>
            </a:xfrm>
            <a:prstGeom prst="rect">
              <a:avLst/>
            </a:prstGeom>
            <a:noFill/>
          </p:spPr>
          <p:txBody>
            <a:bodyPr wrap="square" rtlCol="0">
              <a:spAutoFit/>
            </a:bodyPr>
            <a:lstStyle/>
            <a:p>
              <a:r>
                <a:rPr lang="en-US" altLang="zh-CN" dirty="0" smtClean="0"/>
                <a:t>[0,3]</a:t>
              </a:r>
              <a:endParaRPr lang="zh-CN" altLang="en-US" dirty="0"/>
            </a:p>
          </p:txBody>
        </p:sp>
        <p:sp>
          <p:nvSpPr>
            <p:cNvPr id="16" name="流程图: 接点 15"/>
            <p:cNvSpPr/>
            <p:nvPr/>
          </p:nvSpPr>
          <p:spPr>
            <a:xfrm>
              <a:off x="6838796" y="341409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17" name="文本框 16"/>
            <p:cNvSpPr txBox="1"/>
            <p:nvPr/>
          </p:nvSpPr>
          <p:spPr>
            <a:xfrm>
              <a:off x="7222434" y="3428403"/>
              <a:ext cx="630195" cy="369332"/>
            </a:xfrm>
            <a:prstGeom prst="rect">
              <a:avLst/>
            </a:prstGeom>
            <a:noFill/>
          </p:spPr>
          <p:txBody>
            <a:bodyPr wrap="square" rtlCol="0">
              <a:spAutoFit/>
            </a:bodyPr>
            <a:lstStyle/>
            <a:p>
              <a:r>
                <a:rPr lang="en-US" altLang="zh-CN" dirty="0" smtClean="0"/>
                <a:t>[3,6]</a:t>
              </a:r>
              <a:endParaRPr lang="zh-CN" altLang="en-US" dirty="0"/>
            </a:p>
          </p:txBody>
        </p:sp>
        <p:sp>
          <p:nvSpPr>
            <p:cNvPr id="18" name="流程图: 接点 17"/>
            <p:cNvSpPr/>
            <p:nvPr/>
          </p:nvSpPr>
          <p:spPr>
            <a:xfrm>
              <a:off x="2812892" y="4459584"/>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1</a:t>
              </a:r>
              <a:endParaRPr lang="zh-CN" altLang="en-US" dirty="0">
                <a:solidFill>
                  <a:srgbClr val="000000"/>
                </a:solidFill>
              </a:endParaRPr>
            </a:p>
          </p:txBody>
        </p:sp>
        <p:sp>
          <p:nvSpPr>
            <p:cNvPr id="19" name="文本框 18"/>
            <p:cNvSpPr txBox="1"/>
            <p:nvPr/>
          </p:nvSpPr>
          <p:spPr>
            <a:xfrm>
              <a:off x="3196530" y="4473890"/>
              <a:ext cx="630195" cy="369332"/>
            </a:xfrm>
            <a:prstGeom prst="rect">
              <a:avLst/>
            </a:prstGeom>
            <a:noFill/>
          </p:spPr>
          <p:txBody>
            <a:bodyPr wrap="square" rtlCol="0">
              <a:spAutoFit/>
            </a:bodyPr>
            <a:lstStyle/>
            <a:p>
              <a:r>
                <a:rPr lang="en-US" altLang="zh-CN" dirty="0" smtClean="0"/>
                <a:t>[0,1]</a:t>
              </a:r>
              <a:endParaRPr lang="zh-CN" altLang="en-US" dirty="0"/>
            </a:p>
          </p:txBody>
        </p:sp>
        <p:sp>
          <p:nvSpPr>
            <p:cNvPr id="20" name="流程图: 接点 19"/>
            <p:cNvSpPr/>
            <p:nvPr/>
          </p:nvSpPr>
          <p:spPr>
            <a:xfrm>
              <a:off x="4225938" y="443013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3</a:t>
              </a:r>
              <a:endParaRPr lang="zh-CN" altLang="en-US" dirty="0">
                <a:solidFill>
                  <a:srgbClr val="000000"/>
                </a:solidFill>
              </a:endParaRPr>
            </a:p>
          </p:txBody>
        </p:sp>
        <p:sp>
          <p:nvSpPr>
            <p:cNvPr id="21" name="文本框 20"/>
            <p:cNvSpPr txBox="1"/>
            <p:nvPr/>
          </p:nvSpPr>
          <p:spPr>
            <a:xfrm>
              <a:off x="4604069" y="4454851"/>
              <a:ext cx="630195" cy="369332"/>
            </a:xfrm>
            <a:prstGeom prst="rect">
              <a:avLst/>
            </a:prstGeom>
            <a:noFill/>
          </p:spPr>
          <p:txBody>
            <a:bodyPr wrap="square" rtlCol="0">
              <a:spAutoFit/>
            </a:bodyPr>
            <a:lstStyle/>
            <a:p>
              <a:r>
                <a:rPr lang="en-US" altLang="zh-CN" dirty="0" smtClean="0"/>
                <a:t>[1,3]</a:t>
              </a:r>
              <a:endParaRPr lang="zh-CN" altLang="en-US" dirty="0"/>
            </a:p>
          </p:txBody>
        </p:sp>
        <p:sp>
          <p:nvSpPr>
            <p:cNvPr id="22" name="流程图: 接点 21"/>
            <p:cNvSpPr/>
            <p:nvPr/>
          </p:nvSpPr>
          <p:spPr>
            <a:xfrm>
              <a:off x="6129532"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2</a:t>
              </a:r>
              <a:endParaRPr lang="zh-CN" altLang="en-US" dirty="0">
                <a:solidFill>
                  <a:srgbClr val="000000"/>
                </a:solidFill>
              </a:endParaRPr>
            </a:p>
          </p:txBody>
        </p:sp>
        <p:sp>
          <p:nvSpPr>
            <p:cNvPr id="23" name="文本框 22"/>
            <p:cNvSpPr txBox="1"/>
            <p:nvPr/>
          </p:nvSpPr>
          <p:spPr>
            <a:xfrm>
              <a:off x="6513170" y="4483463"/>
              <a:ext cx="630195" cy="369332"/>
            </a:xfrm>
            <a:prstGeom prst="rect">
              <a:avLst/>
            </a:prstGeom>
            <a:noFill/>
          </p:spPr>
          <p:txBody>
            <a:bodyPr wrap="square" rtlCol="0">
              <a:spAutoFit/>
            </a:bodyPr>
            <a:lstStyle/>
            <a:p>
              <a:r>
                <a:rPr lang="en-US" altLang="zh-CN" dirty="0" smtClean="0"/>
                <a:t>[3,4]</a:t>
              </a:r>
              <a:endParaRPr lang="zh-CN" altLang="en-US" dirty="0"/>
            </a:p>
          </p:txBody>
        </p:sp>
        <p:sp>
          <p:nvSpPr>
            <p:cNvPr id="24" name="流程图: 接点 23"/>
            <p:cNvSpPr/>
            <p:nvPr/>
          </p:nvSpPr>
          <p:spPr>
            <a:xfrm>
              <a:off x="7633556" y="4469157"/>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25" name="文本框 24"/>
            <p:cNvSpPr txBox="1"/>
            <p:nvPr/>
          </p:nvSpPr>
          <p:spPr>
            <a:xfrm>
              <a:off x="8017194" y="4483463"/>
              <a:ext cx="630195" cy="369332"/>
            </a:xfrm>
            <a:prstGeom prst="rect">
              <a:avLst/>
            </a:prstGeom>
            <a:noFill/>
          </p:spPr>
          <p:txBody>
            <a:bodyPr wrap="square" rtlCol="0">
              <a:spAutoFit/>
            </a:bodyPr>
            <a:lstStyle/>
            <a:p>
              <a:r>
                <a:rPr lang="en-US" altLang="zh-CN" dirty="0" smtClean="0"/>
                <a:t>[4,6]</a:t>
              </a:r>
              <a:endParaRPr lang="zh-CN" altLang="en-US" dirty="0"/>
            </a:p>
          </p:txBody>
        </p:sp>
        <p:sp>
          <p:nvSpPr>
            <p:cNvPr id="26" name="流程图: 接点 25"/>
            <p:cNvSpPr/>
            <p:nvPr/>
          </p:nvSpPr>
          <p:spPr>
            <a:xfrm>
              <a:off x="3527202" y="5568752"/>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1</a:t>
              </a:r>
              <a:endParaRPr lang="zh-CN" altLang="en-US" dirty="0">
                <a:solidFill>
                  <a:srgbClr val="000000"/>
                </a:solidFill>
              </a:endParaRPr>
            </a:p>
          </p:txBody>
        </p:sp>
        <p:sp>
          <p:nvSpPr>
            <p:cNvPr id="27" name="文本框 26"/>
            <p:cNvSpPr txBox="1"/>
            <p:nvPr/>
          </p:nvSpPr>
          <p:spPr>
            <a:xfrm>
              <a:off x="3910840" y="5583058"/>
              <a:ext cx="630195" cy="369332"/>
            </a:xfrm>
            <a:prstGeom prst="rect">
              <a:avLst/>
            </a:prstGeom>
            <a:noFill/>
          </p:spPr>
          <p:txBody>
            <a:bodyPr wrap="square" rtlCol="0">
              <a:spAutoFit/>
            </a:bodyPr>
            <a:lstStyle/>
            <a:p>
              <a:r>
                <a:rPr lang="en-US" altLang="zh-CN" dirty="0" smtClean="0"/>
                <a:t>[1,2]</a:t>
              </a:r>
              <a:endParaRPr lang="zh-CN" altLang="en-US" dirty="0"/>
            </a:p>
          </p:txBody>
        </p:sp>
        <p:sp>
          <p:nvSpPr>
            <p:cNvPr id="28" name="流程图: 接点 27"/>
            <p:cNvSpPr/>
            <p:nvPr/>
          </p:nvSpPr>
          <p:spPr>
            <a:xfrm>
              <a:off x="4908977" y="5575905"/>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29" name="文本框 28"/>
            <p:cNvSpPr txBox="1"/>
            <p:nvPr/>
          </p:nvSpPr>
          <p:spPr>
            <a:xfrm>
              <a:off x="5281091" y="5583058"/>
              <a:ext cx="630195" cy="369332"/>
            </a:xfrm>
            <a:prstGeom prst="rect">
              <a:avLst/>
            </a:prstGeom>
            <a:noFill/>
          </p:spPr>
          <p:txBody>
            <a:bodyPr wrap="square" rtlCol="0">
              <a:spAutoFit/>
            </a:bodyPr>
            <a:lstStyle/>
            <a:p>
              <a:r>
                <a:rPr lang="en-US" altLang="zh-CN" dirty="0" smtClean="0"/>
                <a:t>[2,3]</a:t>
              </a:r>
              <a:endParaRPr lang="zh-CN" altLang="en-US" dirty="0"/>
            </a:p>
          </p:txBody>
        </p:sp>
        <p:sp>
          <p:nvSpPr>
            <p:cNvPr id="30" name="流程图: 接点 29"/>
            <p:cNvSpPr/>
            <p:nvPr/>
          </p:nvSpPr>
          <p:spPr>
            <a:xfrm>
              <a:off x="7030615" y="5561599"/>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rPr>
                <a:t>0</a:t>
              </a:r>
              <a:endParaRPr lang="zh-CN" altLang="en-US" dirty="0">
                <a:solidFill>
                  <a:srgbClr val="000000"/>
                </a:solidFill>
              </a:endParaRPr>
            </a:p>
          </p:txBody>
        </p:sp>
        <p:sp>
          <p:nvSpPr>
            <p:cNvPr id="31" name="文本框 30"/>
            <p:cNvSpPr txBox="1"/>
            <p:nvPr/>
          </p:nvSpPr>
          <p:spPr>
            <a:xfrm>
              <a:off x="7414253" y="5575905"/>
              <a:ext cx="630195" cy="369332"/>
            </a:xfrm>
            <a:prstGeom prst="rect">
              <a:avLst/>
            </a:prstGeom>
            <a:noFill/>
          </p:spPr>
          <p:txBody>
            <a:bodyPr wrap="square" rtlCol="0">
              <a:spAutoFit/>
            </a:bodyPr>
            <a:lstStyle/>
            <a:p>
              <a:r>
                <a:rPr lang="en-US" altLang="zh-CN" dirty="0" smtClean="0"/>
                <a:t>[4,5]</a:t>
              </a:r>
              <a:endParaRPr lang="zh-CN" altLang="en-US" dirty="0"/>
            </a:p>
          </p:txBody>
        </p:sp>
        <p:sp>
          <p:nvSpPr>
            <p:cNvPr id="32" name="流程图: 接点 31"/>
            <p:cNvSpPr/>
            <p:nvPr/>
          </p:nvSpPr>
          <p:spPr>
            <a:xfrm>
              <a:off x="8330239" y="5547293"/>
              <a:ext cx="383638" cy="383638"/>
            </a:xfrm>
            <a:prstGeom prst="flowChartConnector">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4</a:t>
              </a:r>
              <a:endParaRPr lang="zh-CN" altLang="en-US" dirty="0">
                <a:solidFill>
                  <a:srgbClr val="000000"/>
                </a:solidFill>
              </a:endParaRPr>
            </a:p>
          </p:txBody>
        </p:sp>
        <p:sp>
          <p:nvSpPr>
            <p:cNvPr id="33" name="文本框 32"/>
            <p:cNvSpPr txBox="1"/>
            <p:nvPr/>
          </p:nvSpPr>
          <p:spPr>
            <a:xfrm>
              <a:off x="8713877" y="5561599"/>
              <a:ext cx="630195" cy="369332"/>
            </a:xfrm>
            <a:prstGeom prst="rect">
              <a:avLst/>
            </a:prstGeom>
            <a:noFill/>
          </p:spPr>
          <p:txBody>
            <a:bodyPr wrap="square" rtlCol="0">
              <a:spAutoFit/>
            </a:bodyPr>
            <a:lstStyle/>
            <a:p>
              <a:r>
                <a:rPr lang="en-US" altLang="zh-CN" dirty="0" smtClean="0"/>
                <a:t>[5,6]</a:t>
              </a:r>
              <a:endParaRPr lang="zh-CN" altLang="en-US" dirty="0"/>
            </a:p>
          </p:txBody>
        </p:sp>
        <p:cxnSp>
          <p:nvCxnSpPr>
            <p:cNvPr id="34" name="直接连接符 33"/>
            <p:cNvCxnSpPr>
              <a:stCxn id="14" idx="4"/>
              <a:endCxn id="18" idx="0"/>
            </p:cNvCxnSpPr>
            <p:nvPr/>
          </p:nvCxnSpPr>
          <p:spPr>
            <a:xfrm flipH="1">
              <a:off x="3004711" y="3783429"/>
              <a:ext cx="676649" cy="67615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4" idx="4"/>
              <a:endCxn id="20" idx="0"/>
            </p:cNvCxnSpPr>
            <p:nvPr/>
          </p:nvCxnSpPr>
          <p:spPr>
            <a:xfrm>
              <a:off x="3681360" y="3783429"/>
              <a:ext cx="736397" cy="64670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0" idx="4"/>
              <a:endCxn id="26" idx="0"/>
            </p:cNvCxnSpPr>
            <p:nvPr/>
          </p:nvCxnSpPr>
          <p:spPr>
            <a:xfrm flipH="1">
              <a:off x="3719021" y="4813775"/>
              <a:ext cx="698736" cy="75497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0" idx="4"/>
              <a:endCxn id="28" idx="0"/>
            </p:cNvCxnSpPr>
            <p:nvPr/>
          </p:nvCxnSpPr>
          <p:spPr>
            <a:xfrm>
              <a:off x="4417757" y="4813775"/>
              <a:ext cx="683039" cy="76213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4" idx="4"/>
              <a:endCxn id="30" idx="0"/>
            </p:cNvCxnSpPr>
            <p:nvPr/>
          </p:nvCxnSpPr>
          <p:spPr>
            <a:xfrm flipH="1">
              <a:off x="7222434" y="4852795"/>
              <a:ext cx="602941" cy="70880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4" idx="4"/>
              <a:endCxn id="32" idx="0"/>
            </p:cNvCxnSpPr>
            <p:nvPr/>
          </p:nvCxnSpPr>
          <p:spPr>
            <a:xfrm>
              <a:off x="7825375" y="4852795"/>
              <a:ext cx="696683" cy="69449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6" idx="4"/>
              <a:endCxn id="22" idx="0"/>
            </p:cNvCxnSpPr>
            <p:nvPr/>
          </p:nvCxnSpPr>
          <p:spPr>
            <a:xfrm flipH="1">
              <a:off x="6321351" y="3797735"/>
              <a:ext cx="709264"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6" idx="4"/>
              <a:endCxn id="24" idx="0"/>
            </p:cNvCxnSpPr>
            <p:nvPr/>
          </p:nvCxnSpPr>
          <p:spPr>
            <a:xfrm>
              <a:off x="7030615" y="3797735"/>
              <a:ext cx="794760" cy="67142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541035" y="2250302"/>
              <a:ext cx="530586" cy="429688"/>
            </a:xfrm>
            <a:prstGeom prst="rect">
              <a:avLst/>
            </a:prstGeom>
            <a:noFill/>
          </p:spPr>
          <p:txBody>
            <a:bodyPr wrap="square" rtlCol="0">
              <a:spAutoFit/>
            </a:bodyPr>
            <a:lstStyle/>
            <a:p>
              <a:r>
                <a:rPr lang="en-US" altLang="zh-CN" dirty="0" smtClean="0"/>
                <a:t>16</a:t>
              </a:r>
              <a:endParaRPr lang="zh-CN" altLang="en-US" dirty="0"/>
            </a:p>
          </p:txBody>
        </p:sp>
        <p:sp>
          <p:nvSpPr>
            <p:cNvPr id="43" name="文本框 42"/>
            <p:cNvSpPr txBox="1"/>
            <p:nvPr/>
          </p:nvSpPr>
          <p:spPr>
            <a:xfrm>
              <a:off x="3150222" y="3414097"/>
              <a:ext cx="304908" cy="429688"/>
            </a:xfrm>
            <a:prstGeom prst="rect">
              <a:avLst/>
            </a:prstGeom>
            <a:noFill/>
          </p:spPr>
          <p:txBody>
            <a:bodyPr wrap="square" rtlCol="0">
              <a:spAutoFit/>
            </a:bodyPr>
            <a:lstStyle/>
            <a:p>
              <a:r>
                <a:rPr lang="en-US" altLang="zh-CN" dirty="0" smtClean="0"/>
                <a:t>8</a:t>
              </a:r>
              <a:endParaRPr lang="zh-CN" altLang="en-US" dirty="0"/>
            </a:p>
          </p:txBody>
        </p:sp>
        <p:sp>
          <p:nvSpPr>
            <p:cNvPr id="44" name="文本框 43"/>
            <p:cNvSpPr txBox="1"/>
            <p:nvPr/>
          </p:nvSpPr>
          <p:spPr>
            <a:xfrm>
              <a:off x="6527058" y="3437348"/>
              <a:ext cx="304908" cy="429688"/>
            </a:xfrm>
            <a:prstGeom prst="rect">
              <a:avLst/>
            </a:prstGeom>
            <a:noFill/>
          </p:spPr>
          <p:txBody>
            <a:bodyPr wrap="square" rtlCol="0">
              <a:spAutoFit/>
            </a:bodyPr>
            <a:lstStyle/>
            <a:p>
              <a:r>
                <a:rPr lang="en-US" altLang="zh-CN" dirty="0" smtClean="0"/>
                <a:t>8</a:t>
              </a:r>
              <a:endParaRPr lang="zh-CN" altLang="en-US" dirty="0"/>
            </a:p>
          </p:txBody>
        </p:sp>
        <p:sp>
          <p:nvSpPr>
            <p:cNvPr id="45" name="文本框 44"/>
            <p:cNvSpPr txBox="1"/>
            <p:nvPr/>
          </p:nvSpPr>
          <p:spPr>
            <a:xfrm>
              <a:off x="7355902" y="4488355"/>
              <a:ext cx="304908" cy="429688"/>
            </a:xfrm>
            <a:prstGeom prst="rect">
              <a:avLst/>
            </a:prstGeom>
            <a:noFill/>
          </p:spPr>
          <p:txBody>
            <a:bodyPr wrap="square" rtlCol="0">
              <a:spAutoFit/>
            </a:bodyPr>
            <a:lstStyle/>
            <a:p>
              <a:r>
                <a:rPr lang="en-US" altLang="zh-CN" dirty="0"/>
                <a:t>4</a:t>
              </a:r>
              <a:endParaRPr lang="zh-CN" altLang="en-US" dirty="0"/>
            </a:p>
          </p:txBody>
        </p:sp>
        <p:sp>
          <p:nvSpPr>
            <p:cNvPr id="46" name="文本框 45"/>
            <p:cNvSpPr txBox="1"/>
            <p:nvPr/>
          </p:nvSpPr>
          <p:spPr>
            <a:xfrm>
              <a:off x="8044448" y="5554446"/>
              <a:ext cx="304908" cy="429688"/>
            </a:xfrm>
            <a:prstGeom prst="rect">
              <a:avLst/>
            </a:prstGeom>
            <a:noFill/>
          </p:spPr>
          <p:txBody>
            <a:bodyPr wrap="square" rtlCol="0">
              <a:spAutoFit/>
            </a:bodyPr>
            <a:lstStyle/>
            <a:p>
              <a:r>
                <a:rPr lang="en-US" altLang="zh-CN" dirty="0"/>
                <a:t>4</a:t>
              </a:r>
              <a:endParaRPr lang="zh-CN" altLang="en-US" dirty="0"/>
            </a:p>
          </p:txBody>
        </p:sp>
        <p:sp>
          <p:nvSpPr>
            <p:cNvPr id="47" name="文本框 46"/>
            <p:cNvSpPr txBox="1"/>
            <p:nvPr/>
          </p:nvSpPr>
          <p:spPr>
            <a:xfrm>
              <a:off x="6743808" y="5590211"/>
              <a:ext cx="304908" cy="369332"/>
            </a:xfrm>
            <a:prstGeom prst="rect">
              <a:avLst/>
            </a:prstGeom>
            <a:noFill/>
          </p:spPr>
          <p:txBody>
            <a:bodyPr wrap="square" rtlCol="0">
              <a:spAutoFit/>
            </a:bodyPr>
            <a:lstStyle/>
            <a:p>
              <a:r>
                <a:rPr lang="en-US" altLang="zh-CN" dirty="0" smtClean="0"/>
                <a:t>0</a:t>
              </a:r>
              <a:endParaRPr lang="zh-CN" altLang="en-US" dirty="0"/>
            </a:p>
          </p:txBody>
        </p:sp>
        <p:sp>
          <p:nvSpPr>
            <p:cNvPr id="48" name="文本框 47"/>
            <p:cNvSpPr txBox="1"/>
            <p:nvPr/>
          </p:nvSpPr>
          <p:spPr>
            <a:xfrm>
              <a:off x="4614258" y="5576898"/>
              <a:ext cx="304908" cy="369332"/>
            </a:xfrm>
            <a:prstGeom prst="rect">
              <a:avLst/>
            </a:prstGeom>
            <a:noFill/>
          </p:spPr>
          <p:txBody>
            <a:bodyPr wrap="square" rtlCol="0">
              <a:spAutoFit/>
            </a:bodyPr>
            <a:lstStyle/>
            <a:p>
              <a:r>
                <a:rPr lang="en-US" altLang="zh-CN" dirty="0" smtClean="0"/>
                <a:t>0</a:t>
              </a:r>
              <a:endParaRPr lang="zh-CN" altLang="en-US" dirty="0"/>
            </a:p>
          </p:txBody>
        </p:sp>
        <p:sp>
          <p:nvSpPr>
            <p:cNvPr id="49" name="文本框 48"/>
            <p:cNvSpPr txBox="1"/>
            <p:nvPr/>
          </p:nvSpPr>
          <p:spPr>
            <a:xfrm>
              <a:off x="3233316" y="5583058"/>
              <a:ext cx="304908" cy="369332"/>
            </a:xfrm>
            <a:prstGeom prst="rect">
              <a:avLst/>
            </a:prstGeom>
            <a:noFill/>
          </p:spPr>
          <p:txBody>
            <a:bodyPr wrap="square" rtlCol="0">
              <a:spAutoFit/>
            </a:bodyPr>
            <a:lstStyle/>
            <a:p>
              <a:r>
                <a:rPr lang="en-US" altLang="zh-CN" dirty="0" smtClean="0"/>
                <a:t>1</a:t>
              </a:r>
              <a:endParaRPr lang="zh-CN" altLang="en-US" dirty="0"/>
            </a:p>
          </p:txBody>
        </p:sp>
        <p:sp>
          <p:nvSpPr>
            <p:cNvPr id="50" name="文本框 49"/>
            <p:cNvSpPr txBox="1"/>
            <p:nvPr/>
          </p:nvSpPr>
          <p:spPr>
            <a:xfrm>
              <a:off x="5853630" y="4475531"/>
              <a:ext cx="304908" cy="429688"/>
            </a:xfrm>
            <a:prstGeom prst="rect">
              <a:avLst/>
            </a:prstGeom>
            <a:noFill/>
          </p:spPr>
          <p:txBody>
            <a:bodyPr wrap="square" rtlCol="0">
              <a:spAutoFit/>
            </a:bodyPr>
            <a:lstStyle/>
            <a:p>
              <a:r>
                <a:rPr lang="en-US" altLang="zh-CN" dirty="0"/>
                <a:t>4</a:t>
              </a:r>
              <a:endParaRPr lang="zh-CN" altLang="en-US" dirty="0"/>
            </a:p>
          </p:txBody>
        </p:sp>
        <p:sp>
          <p:nvSpPr>
            <p:cNvPr id="51" name="文本框 50"/>
            <p:cNvSpPr txBox="1"/>
            <p:nvPr/>
          </p:nvSpPr>
          <p:spPr>
            <a:xfrm>
              <a:off x="3940573" y="4444443"/>
              <a:ext cx="304908" cy="429688"/>
            </a:xfrm>
            <a:prstGeom prst="rect">
              <a:avLst/>
            </a:prstGeom>
            <a:noFill/>
          </p:spPr>
          <p:txBody>
            <a:bodyPr wrap="square" rtlCol="0">
              <a:spAutoFit/>
            </a:bodyPr>
            <a:lstStyle/>
            <a:p>
              <a:r>
                <a:rPr lang="en-US" altLang="zh-CN" dirty="0"/>
                <a:t>6</a:t>
              </a:r>
              <a:endParaRPr lang="zh-CN" altLang="en-US" dirty="0"/>
            </a:p>
          </p:txBody>
        </p:sp>
        <p:sp>
          <p:nvSpPr>
            <p:cNvPr id="52" name="文本框 51"/>
            <p:cNvSpPr txBox="1"/>
            <p:nvPr/>
          </p:nvSpPr>
          <p:spPr>
            <a:xfrm>
              <a:off x="2509950" y="4475530"/>
              <a:ext cx="304908" cy="369332"/>
            </a:xfrm>
            <a:prstGeom prst="rect">
              <a:avLst/>
            </a:prstGeom>
            <a:noFill/>
          </p:spPr>
          <p:txBody>
            <a:bodyPr wrap="square" rtlCol="0">
              <a:spAutoFit/>
            </a:bodyPr>
            <a:lstStyle/>
            <a:p>
              <a:r>
                <a:rPr lang="en-US" altLang="zh-CN" dirty="0"/>
                <a:t>2</a:t>
              </a:r>
              <a:endParaRPr lang="zh-CN" altLang="en-US" dirty="0"/>
            </a:p>
          </p:txBody>
        </p:sp>
      </p:grpSp>
      <p:sp>
        <p:nvSpPr>
          <p:cNvPr id="53" name="文本框 52"/>
          <p:cNvSpPr txBox="1"/>
          <p:nvPr/>
        </p:nvSpPr>
        <p:spPr>
          <a:xfrm>
            <a:off x="777033" y="1537450"/>
            <a:ext cx="4055919"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solidFill>
                  <a:srgbClr val="646464"/>
                </a:solidFill>
                <a:latin typeface="微软雅黑" panose="020B0503020204020204" pitchFamily="34" charset="-122"/>
                <a:ea typeface="微软雅黑" panose="020B0503020204020204" pitchFamily="34" charset="-122"/>
              </a:rPr>
              <a:t>更新操作同步地维护了面积并</a:t>
            </a:r>
            <a:endParaRPr lang="en-US" altLang="zh-CN" dirty="0" smtClean="0">
              <a:solidFill>
                <a:srgbClr val="646464"/>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solidFill>
                  <a:srgbClr val="646464"/>
                </a:solidFill>
                <a:latin typeface="微软雅黑" panose="020B0503020204020204" pitchFamily="34" charset="-122"/>
                <a:ea typeface="微软雅黑" panose="020B0503020204020204" pitchFamily="34" charset="-122"/>
              </a:rPr>
              <a:t>直接返回根节点存储的面积并即可</a:t>
            </a:r>
            <a:endParaRPr lang="zh-CN" altLang="en-US"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82135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5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程序测试</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034" y="1433384"/>
            <a:ext cx="9985701" cy="369332"/>
          </a:xfrm>
          <a:prstGeom prst="rect">
            <a:avLst/>
          </a:prstGeom>
          <a:noFill/>
        </p:spPr>
        <p:txBody>
          <a:bodyPr wrap="square" rtlCol="0">
            <a:spAutoFit/>
          </a:bodyPr>
          <a:lstStyle/>
          <a:p>
            <a:r>
              <a:rPr lang="en-US" altLang="zh-CN" dirty="0" smtClean="0">
                <a:solidFill>
                  <a:srgbClr val="808080"/>
                </a:solidFill>
                <a:latin typeface="微软雅黑" panose="020B0503020204020204" pitchFamily="34" charset="-122"/>
                <a:ea typeface="微软雅黑" panose="020B0503020204020204" pitchFamily="34" charset="-122"/>
              </a:rPr>
              <a:t> </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4" name="TextBox 8"/>
          <p:cNvSpPr txBox="1"/>
          <p:nvPr/>
        </p:nvSpPr>
        <p:spPr>
          <a:xfrm>
            <a:off x="777034" y="1493414"/>
            <a:ext cx="1415772" cy="461665"/>
          </a:xfrm>
          <a:prstGeom prst="rect">
            <a:avLst/>
          </a:prstGeom>
          <a:noFill/>
        </p:spPr>
        <p:txBody>
          <a:bodyPr wrap="none"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测试数据</a:t>
            </a:r>
            <a:endParaRPr lang="id-ID"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7034" y="2093120"/>
            <a:ext cx="1415772" cy="2554545"/>
          </a:xfrm>
          <a:prstGeom prst="rect">
            <a:avLst/>
          </a:prstGeom>
          <a:noFill/>
        </p:spPr>
        <p:txBody>
          <a:bodyPr wrap="square" rtlCol="0">
            <a:spAutoFit/>
          </a:bodyPr>
          <a:lstStyle/>
          <a:p>
            <a:pPr>
              <a:lnSpc>
                <a:spcPct val="125000"/>
              </a:lnSpc>
            </a:pPr>
            <a:r>
              <a:rPr lang="en-US" altLang="zh-CN" sz="1600" b="1" dirty="0" smtClean="0">
                <a:solidFill>
                  <a:srgbClr val="646464"/>
                </a:solidFill>
                <a:latin typeface="微软雅黑" panose="020B0503020204020204" pitchFamily="34" charset="-122"/>
                <a:ea typeface="微软雅黑" panose="020B0503020204020204" pitchFamily="34" charset="-122"/>
              </a:rPr>
              <a:t>Input:</a:t>
            </a:r>
          </a:p>
          <a:p>
            <a:pPr lvl="1">
              <a:lnSpc>
                <a:spcPct val="125000"/>
              </a:lnSpc>
            </a:pPr>
            <a:r>
              <a:rPr lang="en-US" altLang="zh-CN" sz="1600" dirty="0">
                <a:solidFill>
                  <a:srgbClr val="646464"/>
                </a:solidFill>
                <a:latin typeface="微软雅黑" panose="020B0503020204020204" pitchFamily="34" charset="-122"/>
                <a:ea typeface="微软雅黑" panose="020B0503020204020204" pitchFamily="34" charset="-122"/>
              </a:rPr>
              <a:t>4</a:t>
            </a:r>
          </a:p>
          <a:p>
            <a:pPr lvl="1">
              <a:lnSpc>
                <a:spcPct val="125000"/>
              </a:lnSpc>
            </a:pPr>
            <a:r>
              <a:rPr lang="en-US" altLang="zh-CN" sz="1600" dirty="0">
                <a:solidFill>
                  <a:srgbClr val="646464"/>
                </a:solidFill>
                <a:latin typeface="微软雅黑" panose="020B0503020204020204" pitchFamily="34" charset="-122"/>
                <a:ea typeface="微软雅黑" panose="020B0503020204020204" pitchFamily="34" charset="-122"/>
              </a:rPr>
              <a:t>2 5 1</a:t>
            </a:r>
          </a:p>
          <a:p>
            <a:pPr lvl="1">
              <a:lnSpc>
                <a:spcPct val="125000"/>
              </a:lnSpc>
            </a:pPr>
            <a:r>
              <a:rPr lang="en-US" altLang="zh-CN" sz="1600" dirty="0">
                <a:solidFill>
                  <a:srgbClr val="646464"/>
                </a:solidFill>
                <a:latin typeface="微软雅黑" panose="020B0503020204020204" pitchFamily="34" charset="-122"/>
                <a:ea typeface="微软雅黑" panose="020B0503020204020204" pitchFamily="34" charset="-122"/>
              </a:rPr>
              <a:t>9 10 4</a:t>
            </a:r>
          </a:p>
          <a:p>
            <a:pPr lvl="1">
              <a:lnSpc>
                <a:spcPct val="125000"/>
              </a:lnSpc>
            </a:pPr>
            <a:r>
              <a:rPr lang="en-US" altLang="zh-CN" sz="1600" dirty="0">
                <a:solidFill>
                  <a:srgbClr val="646464"/>
                </a:solidFill>
                <a:latin typeface="微软雅黑" panose="020B0503020204020204" pitchFamily="34" charset="-122"/>
                <a:ea typeface="微软雅黑" panose="020B0503020204020204" pitchFamily="34" charset="-122"/>
              </a:rPr>
              <a:t>6 8 2</a:t>
            </a:r>
          </a:p>
          <a:p>
            <a:pPr lvl="1">
              <a:lnSpc>
                <a:spcPct val="125000"/>
              </a:lnSpc>
            </a:pPr>
            <a:r>
              <a:rPr lang="en-US" altLang="zh-CN" sz="1600" dirty="0">
                <a:solidFill>
                  <a:srgbClr val="646464"/>
                </a:solidFill>
                <a:latin typeface="微软雅黑" panose="020B0503020204020204" pitchFamily="34" charset="-122"/>
                <a:ea typeface="微软雅黑" panose="020B0503020204020204" pitchFamily="34" charset="-122"/>
              </a:rPr>
              <a:t>4 6 </a:t>
            </a:r>
            <a:r>
              <a:rPr lang="en-US" altLang="zh-CN" sz="1600" dirty="0" smtClean="0">
                <a:solidFill>
                  <a:srgbClr val="646464"/>
                </a:solidFill>
                <a:latin typeface="微软雅黑" panose="020B0503020204020204" pitchFamily="34" charset="-122"/>
                <a:ea typeface="微软雅黑" panose="020B0503020204020204" pitchFamily="34" charset="-122"/>
              </a:rPr>
              <a:t>3</a:t>
            </a:r>
          </a:p>
          <a:p>
            <a:pPr>
              <a:lnSpc>
                <a:spcPct val="125000"/>
              </a:lnSpc>
            </a:pPr>
            <a:r>
              <a:rPr lang="en-US" altLang="zh-CN" sz="1600" b="1" dirty="0">
                <a:solidFill>
                  <a:srgbClr val="646464"/>
                </a:solidFill>
                <a:latin typeface="微软雅黑" panose="020B0503020204020204" pitchFamily="34" charset="-122"/>
                <a:ea typeface="微软雅黑" panose="020B0503020204020204" pitchFamily="34" charset="-122"/>
              </a:rPr>
              <a:t>Output:</a:t>
            </a:r>
          </a:p>
          <a:p>
            <a:pPr>
              <a:lnSpc>
                <a:spcPct val="125000"/>
              </a:lnSpc>
            </a:pPr>
            <a:r>
              <a:rPr lang="en-US" altLang="zh-CN" sz="1600" dirty="0">
                <a:solidFill>
                  <a:srgbClr val="646464"/>
                </a:solidFill>
                <a:latin typeface="微软雅黑" panose="020B0503020204020204" pitchFamily="34" charset="-122"/>
                <a:ea typeface="微软雅黑" panose="020B0503020204020204" pitchFamily="34" charset="-122"/>
              </a:rPr>
              <a:t> </a:t>
            </a:r>
            <a:r>
              <a:rPr lang="en-US" altLang="zh-CN" sz="1600" dirty="0" smtClean="0">
                <a:solidFill>
                  <a:srgbClr val="646464"/>
                </a:solidFill>
                <a:latin typeface="微软雅黑" panose="020B0503020204020204" pitchFamily="34" charset="-122"/>
                <a:ea typeface="微软雅黑" panose="020B0503020204020204" pitchFamily="34" charset="-122"/>
              </a:rPr>
              <a:t>      16</a:t>
            </a:r>
          </a:p>
        </p:txBody>
      </p:sp>
      <p:pic>
        <p:nvPicPr>
          <p:cNvPr id="6" name="图片 5"/>
          <p:cNvPicPr>
            <a:picLocks noChangeAspect="1"/>
          </p:cNvPicPr>
          <p:nvPr/>
        </p:nvPicPr>
        <p:blipFill rotWithShape="1">
          <a:blip r:embed="rId2"/>
          <a:srcRect r="35196" b="-21051"/>
          <a:stretch/>
        </p:blipFill>
        <p:spPr>
          <a:xfrm>
            <a:off x="777034" y="5133086"/>
            <a:ext cx="10269907" cy="301089"/>
          </a:xfrm>
          <a:prstGeom prst="rect">
            <a:avLst/>
          </a:prstGeom>
        </p:spPr>
      </p:pic>
    </p:spTree>
    <p:extLst>
      <p:ext uri="{BB962C8B-B14F-4D97-AF65-F5344CB8AC3E}">
        <p14:creationId xmlns:p14="http://schemas.microsoft.com/office/powerpoint/2010/main" val="13770972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5026800" y="3452419"/>
            <a:ext cx="1688924" cy="369332"/>
          </a:xfrm>
          <a:prstGeom prst="rect">
            <a:avLst/>
          </a:prstGeom>
        </p:spPr>
        <p:txBody>
          <a:bodyPr wrap="none">
            <a:spAutoFit/>
          </a:bodyPr>
          <a:lstStyle/>
          <a:p>
            <a:r>
              <a:rPr lang="en-US" altLang="id-ID" dirty="0">
                <a:solidFill>
                  <a:srgbClr val="646464"/>
                </a:solidFill>
                <a:latin typeface="Raleway" panose="020B0003030101060003"/>
              </a:rPr>
              <a:t>Range:</a:t>
            </a:r>
            <a:r>
              <a:rPr lang="en-US" altLang="id-ID" dirty="0">
                <a:solidFill>
                  <a:schemeClr val="bg1">
                    <a:lumMod val="65000"/>
                  </a:schemeClr>
                </a:solidFill>
                <a:latin typeface="Raleway" panose="020B0003030101060003"/>
              </a:rPr>
              <a:t> </a:t>
            </a:r>
            <a:r>
              <a:rPr lang="id-ID" dirty="0">
                <a:solidFill>
                  <a:schemeClr val="bg1">
                    <a:lumMod val="65000"/>
                  </a:schemeClr>
                </a:solidFill>
                <a:latin typeface="Raleway" panose="020B0003030101060003"/>
              </a:rPr>
              <a:t> </a:t>
            </a:r>
            <a:r>
              <a:rPr lang="en-US" altLang="id-ID" dirty="0">
                <a:solidFill>
                  <a:srgbClr val="FF6D6D"/>
                </a:solidFill>
                <a:latin typeface="Raleway" panose="020B0003030101060003"/>
              </a:rPr>
              <a:t>poj</a:t>
            </a:r>
            <a:r>
              <a:rPr lang="id-ID" dirty="0">
                <a:solidFill>
                  <a:schemeClr val="tx1">
                    <a:lumMod val="65000"/>
                    <a:lumOff val="35000"/>
                  </a:schemeClr>
                </a:solidFill>
                <a:latin typeface="Raleway" panose="020B0003030101060003"/>
              </a:rPr>
              <a:t> </a:t>
            </a:r>
            <a:r>
              <a:rPr lang="en-US" altLang="id-ID" dirty="0">
                <a:solidFill>
                  <a:srgbClr val="646464"/>
                </a:solidFill>
                <a:latin typeface="Raleway" panose="020B0003030101060003"/>
              </a:rPr>
              <a:t>2761</a:t>
            </a:r>
          </a:p>
        </p:txBody>
      </p:sp>
      <p:sp>
        <p:nvSpPr>
          <p:cNvPr id="11" name="TextBox 10"/>
          <p:cNvSpPr txBox="1"/>
          <p:nvPr/>
        </p:nvSpPr>
        <p:spPr>
          <a:xfrm>
            <a:off x="3991672" y="2399160"/>
            <a:ext cx="3688830" cy="923330"/>
          </a:xfrm>
          <a:prstGeom prst="rect">
            <a:avLst/>
          </a:prstGeom>
          <a:noFill/>
        </p:spPr>
        <p:txBody>
          <a:bodyPr wrap="none" rtlCol="0">
            <a:spAutoFit/>
          </a:bodyPr>
          <a:lstStyle/>
          <a:p>
            <a:r>
              <a:rPr lang="en-US" altLang="zh-CN" sz="5400" b="1" dirty="0">
                <a:solidFill>
                  <a:schemeClr val="bg1">
                    <a:lumMod val="50000"/>
                  </a:schemeClr>
                </a:solidFill>
                <a:latin typeface="Raleway" panose="020B0003030101060003"/>
                <a:ea typeface="微软雅黑" panose="020B0503020204020204" charset="-122"/>
              </a:rPr>
              <a:t>Segment Tree</a:t>
            </a:r>
          </a:p>
        </p:txBody>
      </p:sp>
      <p:sp>
        <p:nvSpPr>
          <p:cNvPr id="62" name="Oval 61"/>
          <p:cNvSpPr/>
          <p:nvPr/>
        </p:nvSpPr>
        <p:spPr>
          <a:xfrm>
            <a:off x="3143736" y="2665537"/>
            <a:ext cx="590097" cy="590096"/>
          </a:xfrm>
          <a:prstGeom prst="ellipse">
            <a:avLst/>
          </a:prstGeom>
          <a:solidFill>
            <a:srgbClr val="FF6D6D">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p:cNvSpPr/>
          <p:nvPr/>
        </p:nvSpPr>
        <p:spPr>
          <a:xfrm>
            <a:off x="3392198" y="2665537"/>
            <a:ext cx="590097" cy="590096"/>
          </a:xfrm>
          <a:prstGeom prst="ellipse">
            <a:avLst/>
          </a:prstGeom>
          <a:solidFill>
            <a:srgbClr val="FF6D6D">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p:cNvSpPr/>
          <p:nvPr/>
        </p:nvSpPr>
        <p:spPr>
          <a:xfrm>
            <a:off x="3267967" y="2380240"/>
            <a:ext cx="590097" cy="590096"/>
          </a:xfrm>
          <a:prstGeom prst="ellipse">
            <a:avLst/>
          </a:prstGeom>
          <a:solidFill>
            <a:srgbClr val="FF4343">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1"/>
          <p:cNvGrpSpPr/>
          <p:nvPr/>
        </p:nvGrpSpPr>
        <p:grpSpPr>
          <a:xfrm>
            <a:off x="5800526" y="4057907"/>
            <a:ext cx="773681" cy="67506"/>
            <a:chOff x="5800526" y="4057907"/>
            <a:chExt cx="773681" cy="67506"/>
          </a:xfrm>
        </p:grpSpPr>
        <p:sp>
          <p:nvSpPr>
            <p:cNvPr id="15" name="Oval 14"/>
            <p:cNvSpPr/>
            <p:nvPr userDrawn="1"/>
          </p:nvSpPr>
          <p:spPr>
            <a:xfrm>
              <a:off x="5800526" y="4057907"/>
              <a:ext cx="67506" cy="67506"/>
            </a:xfrm>
            <a:prstGeom prst="ellipse">
              <a:avLst/>
            </a:prstGeom>
            <a:solidFill>
              <a:srgbClr val="FF434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p:cNvSpPr/>
            <p:nvPr userDrawn="1"/>
          </p:nvSpPr>
          <p:spPr>
            <a:xfrm>
              <a:off x="5879481" y="4057907"/>
              <a:ext cx="67506" cy="67506"/>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6"/>
            <p:cNvSpPr/>
            <p:nvPr userDrawn="1"/>
          </p:nvSpPr>
          <p:spPr>
            <a:xfrm>
              <a:off x="5958437" y="4057907"/>
              <a:ext cx="67506" cy="67506"/>
            </a:xfrm>
            <a:prstGeom prst="ellipse">
              <a:avLst/>
            </a:prstGeom>
            <a:solidFill>
              <a:srgbClr val="FF434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7"/>
            <p:cNvSpPr/>
            <p:nvPr userDrawn="1"/>
          </p:nvSpPr>
          <p:spPr>
            <a:xfrm>
              <a:off x="6037392" y="4057907"/>
              <a:ext cx="67506" cy="67506"/>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8"/>
            <p:cNvSpPr/>
            <p:nvPr userDrawn="1"/>
          </p:nvSpPr>
          <p:spPr>
            <a:xfrm>
              <a:off x="6116347" y="4057907"/>
              <a:ext cx="67506" cy="67506"/>
            </a:xfrm>
            <a:prstGeom prst="ellipse">
              <a:avLst/>
            </a:prstGeom>
            <a:solidFill>
              <a:srgbClr val="FF434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p:cNvSpPr/>
            <p:nvPr/>
          </p:nvSpPr>
          <p:spPr>
            <a:xfrm>
              <a:off x="6190880" y="4057907"/>
              <a:ext cx="67506" cy="67506"/>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p:cNvSpPr/>
            <p:nvPr/>
          </p:nvSpPr>
          <p:spPr>
            <a:xfrm>
              <a:off x="6269835" y="4057907"/>
              <a:ext cx="67506" cy="67506"/>
            </a:xfrm>
            <a:prstGeom prst="ellipse">
              <a:avLst/>
            </a:prstGeom>
            <a:solidFill>
              <a:srgbClr val="FF43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p:cNvSpPr/>
            <p:nvPr/>
          </p:nvSpPr>
          <p:spPr>
            <a:xfrm>
              <a:off x="6348791" y="4057907"/>
              <a:ext cx="67506" cy="67506"/>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p:cNvSpPr/>
            <p:nvPr/>
          </p:nvSpPr>
          <p:spPr>
            <a:xfrm>
              <a:off x="6427746" y="4057907"/>
              <a:ext cx="67506" cy="67506"/>
            </a:xfrm>
            <a:prstGeom prst="ellipse">
              <a:avLst/>
            </a:prstGeom>
            <a:solidFill>
              <a:srgbClr val="FF434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p:cNvSpPr/>
            <p:nvPr/>
          </p:nvSpPr>
          <p:spPr>
            <a:xfrm>
              <a:off x="6506701" y="4057907"/>
              <a:ext cx="67506" cy="67506"/>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338968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p:cNvSpPr txBox="1"/>
          <p:nvPr/>
        </p:nvSpPr>
        <p:spPr>
          <a:xfrm>
            <a:off x="777034" y="500139"/>
            <a:ext cx="2319866" cy="584775"/>
          </a:xfrm>
          <a:prstGeom prst="rect">
            <a:avLst/>
          </a:prstGeom>
          <a:noFill/>
        </p:spPr>
        <p:txBody>
          <a:bodyPr wrap="none" rtlCol="0">
            <a:spAutoFit/>
          </a:bodyPr>
          <a:lstStyle/>
          <a:p>
            <a:r>
              <a:rPr lang="en-US" altLang="id-ID" sz="3200" b="1" dirty="0" smtClean="0">
                <a:solidFill>
                  <a:schemeClr val="bg1">
                    <a:lumMod val="50000"/>
                  </a:schemeClr>
                </a:solidFill>
                <a:latin typeface="Raleway" panose="020B0003030101060003"/>
              </a:rPr>
              <a:t>CONTENT</a:t>
            </a:r>
            <a:r>
              <a:rPr lang="id-ID" sz="3200" b="1" dirty="0" smtClean="0">
                <a:solidFill>
                  <a:schemeClr val="bg1">
                    <a:lumMod val="50000"/>
                  </a:schemeClr>
                </a:solidFill>
                <a:latin typeface="Raleway" panose="020B0003030101060003"/>
              </a:rPr>
              <a:t> </a:t>
            </a:r>
            <a:r>
              <a:rPr lang="id-ID" sz="3200" b="1" dirty="0" smtClean="0">
                <a:solidFill>
                  <a:srgbClr val="FF6D6D"/>
                </a:solidFill>
                <a:latin typeface="Raleway" panose="020B0003030101060003"/>
              </a:rPr>
              <a:t>LI</a:t>
            </a:r>
            <a:r>
              <a:rPr lang="en-US" altLang="id-ID" sz="3200" b="1" dirty="0" smtClean="0">
                <a:solidFill>
                  <a:srgbClr val="FF6D6D"/>
                </a:solidFill>
                <a:latin typeface="Raleway" panose="020B0003030101060003"/>
              </a:rPr>
              <a:t>ST</a:t>
            </a:r>
            <a:endParaRPr lang="en-US" altLang="id-ID" sz="3200" b="1" dirty="0">
              <a:solidFill>
                <a:schemeClr val="bg1">
                  <a:lumMod val="50000"/>
                </a:schemeClr>
              </a:solidFill>
              <a:latin typeface="Raleway" panose="020B0003030101060003"/>
            </a:endParaRPr>
          </a:p>
        </p:txBody>
      </p:sp>
      <p:sp>
        <p:nvSpPr>
          <p:cNvPr id="77" name="4"/>
          <p:cNvSpPr/>
          <p:nvPr/>
        </p:nvSpPr>
        <p:spPr bwMode="auto">
          <a:xfrm flipH="1">
            <a:off x="6107265" y="3776092"/>
            <a:ext cx="2258713" cy="2266603"/>
          </a:xfrm>
          <a:custGeom>
            <a:avLst/>
            <a:gdLst>
              <a:gd name="T0" fmla="*/ 670 w 845"/>
              <a:gd name="T1" fmla="*/ 0 h 848"/>
              <a:gd name="T2" fmla="*/ 670 w 845"/>
              <a:gd name="T3" fmla="*/ 1 h 848"/>
              <a:gd name="T4" fmla="*/ 0 w 845"/>
              <a:gd name="T5" fmla="*/ 671 h 848"/>
              <a:gd name="T6" fmla="*/ 0 w 845"/>
              <a:gd name="T7" fmla="*/ 848 h 848"/>
              <a:gd name="T8" fmla="*/ 1 w 845"/>
              <a:gd name="T9" fmla="*/ 848 h 848"/>
              <a:gd name="T10" fmla="*/ 845 w 845"/>
              <a:gd name="T11" fmla="*/ 2 h 848"/>
              <a:gd name="T12" fmla="*/ 845 w 845"/>
              <a:gd name="T13" fmla="*/ 0 h 848"/>
              <a:gd name="T14" fmla="*/ 670 w 845"/>
              <a:gd name="T15" fmla="*/ 0 h 8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5" h="848">
                <a:moveTo>
                  <a:pt x="670" y="0"/>
                </a:moveTo>
                <a:cubicBezTo>
                  <a:pt x="670" y="1"/>
                  <a:pt x="670" y="1"/>
                  <a:pt x="670" y="1"/>
                </a:cubicBezTo>
                <a:cubicBezTo>
                  <a:pt x="670" y="371"/>
                  <a:pt x="371" y="671"/>
                  <a:pt x="0" y="671"/>
                </a:cubicBezTo>
                <a:cubicBezTo>
                  <a:pt x="0" y="848"/>
                  <a:pt x="0" y="848"/>
                  <a:pt x="0" y="848"/>
                </a:cubicBezTo>
                <a:cubicBezTo>
                  <a:pt x="1" y="848"/>
                  <a:pt x="1" y="848"/>
                  <a:pt x="1" y="848"/>
                </a:cubicBezTo>
                <a:cubicBezTo>
                  <a:pt x="467" y="848"/>
                  <a:pt x="845" y="469"/>
                  <a:pt x="845" y="2"/>
                </a:cubicBezTo>
                <a:cubicBezTo>
                  <a:pt x="845" y="0"/>
                  <a:pt x="845" y="0"/>
                  <a:pt x="845" y="0"/>
                </a:cubicBezTo>
                <a:lnTo>
                  <a:pt x="670" y="0"/>
                </a:lnTo>
                <a:close/>
              </a:path>
            </a:pathLst>
          </a:custGeom>
          <a:solidFill>
            <a:srgbClr val="7F7F7F"/>
          </a:solidFill>
          <a:ln>
            <a:noFill/>
          </a:ln>
        </p:spPr>
        <p:txBody>
          <a:bodyPr vert="horz" wrap="square" lIns="91440" tIns="45720" rIns="91440" bIns="45720" numCol="1" anchor="t" anchorCtr="0" compatLnSpc="1"/>
          <a:lstStyle/>
          <a:p>
            <a:endParaRPr lang="id-ID"/>
          </a:p>
        </p:txBody>
      </p:sp>
      <p:sp>
        <p:nvSpPr>
          <p:cNvPr id="78" name="4"/>
          <p:cNvSpPr/>
          <p:nvPr/>
        </p:nvSpPr>
        <p:spPr>
          <a:xfrm flipH="1">
            <a:off x="8365978" y="5569804"/>
            <a:ext cx="3826021" cy="47289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9" name="4"/>
          <p:cNvSpPr/>
          <p:nvPr/>
        </p:nvSpPr>
        <p:spPr>
          <a:xfrm flipH="1">
            <a:off x="6107265" y="2743792"/>
            <a:ext cx="467747" cy="1057019"/>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0" name="3"/>
          <p:cNvSpPr/>
          <p:nvPr/>
        </p:nvSpPr>
        <p:spPr>
          <a:xfrm flipH="1">
            <a:off x="6572758" y="494879"/>
            <a:ext cx="467747" cy="3305932"/>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1" name="shad"/>
          <p:cNvSpPr/>
          <p:nvPr/>
        </p:nvSpPr>
        <p:spPr bwMode="auto">
          <a:xfrm flipH="1">
            <a:off x="6572759" y="3892457"/>
            <a:ext cx="1793219" cy="1795475"/>
          </a:xfrm>
          <a:custGeom>
            <a:avLst/>
            <a:gdLst>
              <a:gd name="T0" fmla="*/ 494 w 670"/>
              <a:gd name="T1" fmla="*/ 0 h 671"/>
              <a:gd name="T2" fmla="*/ 494 w 670"/>
              <a:gd name="T3" fmla="*/ 1 h 671"/>
              <a:gd name="T4" fmla="*/ 0 w 670"/>
              <a:gd name="T5" fmla="*/ 495 h 671"/>
              <a:gd name="T6" fmla="*/ 0 w 670"/>
              <a:gd name="T7" fmla="*/ 671 h 671"/>
              <a:gd name="T8" fmla="*/ 1 w 670"/>
              <a:gd name="T9" fmla="*/ 671 h 671"/>
              <a:gd name="T10" fmla="*/ 670 w 670"/>
              <a:gd name="T11" fmla="*/ 1 h 671"/>
              <a:gd name="T12" fmla="*/ 670 w 670"/>
              <a:gd name="T13" fmla="*/ 0 h 671"/>
              <a:gd name="T14" fmla="*/ 494 w 670"/>
              <a:gd name="T15" fmla="*/ 0 h 6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0" h="671">
                <a:moveTo>
                  <a:pt x="494" y="0"/>
                </a:moveTo>
                <a:cubicBezTo>
                  <a:pt x="494" y="1"/>
                  <a:pt x="494" y="1"/>
                  <a:pt x="494" y="1"/>
                </a:cubicBezTo>
                <a:cubicBezTo>
                  <a:pt x="494" y="274"/>
                  <a:pt x="273" y="495"/>
                  <a:pt x="0" y="495"/>
                </a:cubicBezTo>
                <a:cubicBezTo>
                  <a:pt x="0" y="671"/>
                  <a:pt x="0" y="671"/>
                  <a:pt x="0" y="671"/>
                </a:cubicBezTo>
                <a:cubicBezTo>
                  <a:pt x="1" y="671"/>
                  <a:pt x="1" y="671"/>
                  <a:pt x="1" y="671"/>
                </a:cubicBezTo>
                <a:cubicBezTo>
                  <a:pt x="371" y="671"/>
                  <a:pt x="670" y="371"/>
                  <a:pt x="670" y="1"/>
                </a:cubicBezTo>
                <a:cubicBezTo>
                  <a:pt x="670" y="0"/>
                  <a:pt x="670" y="0"/>
                  <a:pt x="670" y="0"/>
                </a:cubicBezTo>
                <a:lnTo>
                  <a:pt x="494" y="0"/>
                </a:lnTo>
                <a:close/>
              </a:path>
            </a:pathLst>
          </a:custGeom>
          <a:solidFill>
            <a:schemeClr val="tx1">
              <a:alpha val="40000"/>
            </a:schemeClr>
          </a:solidFill>
          <a:ln>
            <a:noFill/>
          </a:ln>
        </p:spPr>
        <p:txBody>
          <a:bodyPr vert="horz" wrap="square" lIns="91440" tIns="45720" rIns="91440" bIns="45720" numCol="1" anchor="t" anchorCtr="0" compatLnSpc="1"/>
          <a:lstStyle/>
          <a:p>
            <a:endParaRPr lang="id-ID"/>
          </a:p>
        </p:txBody>
      </p:sp>
      <p:sp>
        <p:nvSpPr>
          <p:cNvPr id="82" name="3"/>
          <p:cNvSpPr/>
          <p:nvPr/>
        </p:nvSpPr>
        <p:spPr bwMode="auto">
          <a:xfrm flipH="1">
            <a:off x="6572759" y="3800811"/>
            <a:ext cx="1793219" cy="1795475"/>
          </a:xfrm>
          <a:custGeom>
            <a:avLst/>
            <a:gdLst>
              <a:gd name="T0" fmla="*/ 494 w 670"/>
              <a:gd name="T1" fmla="*/ 0 h 671"/>
              <a:gd name="T2" fmla="*/ 494 w 670"/>
              <a:gd name="T3" fmla="*/ 1 h 671"/>
              <a:gd name="T4" fmla="*/ 0 w 670"/>
              <a:gd name="T5" fmla="*/ 495 h 671"/>
              <a:gd name="T6" fmla="*/ 0 w 670"/>
              <a:gd name="T7" fmla="*/ 671 h 671"/>
              <a:gd name="T8" fmla="*/ 1 w 670"/>
              <a:gd name="T9" fmla="*/ 671 h 671"/>
              <a:gd name="T10" fmla="*/ 670 w 670"/>
              <a:gd name="T11" fmla="*/ 1 h 671"/>
              <a:gd name="T12" fmla="*/ 670 w 670"/>
              <a:gd name="T13" fmla="*/ 0 h 671"/>
              <a:gd name="T14" fmla="*/ 494 w 670"/>
              <a:gd name="T15" fmla="*/ 0 h 6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0" h="671">
                <a:moveTo>
                  <a:pt x="494" y="0"/>
                </a:moveTo>
                <a:cubicBezTo>
                  <a:pt x="494" y="1"/>
                  <a:pt x="494" y="1"/>
                  <a:pt x="494" y="1"/>
                </a:cubicBezTo>
                <a:cubicBezTo>
                  <a:pt x="494" y="274"/>
                  <a:pt x="273" y="495"/>
                  <a:pt x="0" y="495"/>
                </a:cubicBezTo>
                <a:cubicBezTo>
                  <a:pt x="0" y="671"/>
                  <a:pt x="0" y="671"/>
                  <a:pt x="0" y="671"/>
                </a:cubicBezTo>
                <a:cubicBezTo>
                  <a:pt x="1" y="671"/>
                  <a:pt x="1" y="671"/>
                  <a:pt x="1" y="671"/>
                </a:cubicBezTo>
                <a:cubicBezTo>
                  <a:pt x="371" y="671"/>
                  <a:pt x="670" y="371"/>
                  <a:pt x="670" y="1"/>
                </a:cubicBezTo>
                <a:cubicBezTo>
                  <a:pt x="670" y="0"/>
                  <a:pt x="670" y="0"/>
                  <a:pt x="670" y="0"/>
                </a:cubicBezTo>
                <a:lnTo>
                  <a:pt x="494" y="0"/>
                </a:lnTo>
                <a:close/>
              </a:path>
            </a:pathLst>
          </a:custGeom>
          <a:solidFill>
            <a:srgbClr val="FF6D6D"/>
          </a:solidFill>
          <a:ln>
            <a:noFill/>
          </a:ln>
        </p:spPr>
        <p:txBody>
          <a:bodyPr vert="horz" wrap="square" lIns="91440" tIns="45720" rIns="91440" bIns="45720" numCol="1" anchor="t" anchorCtr="0" compatLnSpc="1"/>
          <a:lstStyle/>
          <a:p>
            <a:endParaRPr lang="id-ID"/>
          </a:p>
        </p:txBody>
      </p:sp>
      <p:sp>
        <p:nvSpPr>
          <p:cNvPr id="83" name="shad"/>
          <p:cNvSpPr/>
          <p:nvPr/>
        </p:nvSpPr>
        <p:spPr>
          <a:xfrm flipH="1">
            <a:off x="8365978" y="5216516"/>
            <a:ext cx="3826021" cy="471415"/>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3"/>
          <p:cNvSpPr/>
          <p:nvPr/>
        </p:nvSpPr>
        <p:spPr>
          <a:xfrm flipH="1">
            <a:off x="8365978" y="5124870"/>
            <a:ext cx="3826021" cy="471415"/>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2"/>
          <p:cNvSpPr/>
          <p:nvPr/>
        </p:nvSpPr>
        <p:spPr>
          <a:xfrm flipH="1">
            <a:off x="7040505" y="1898414"/>
            <a:ext cx="502688" cy="1886094"/>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shad"/>
          <p:cNvSpPr/>
          <p:nvPr/>
        </p:nvSpPr>
        <p:spPr bwMode="auto">
          <a:xfrm flipH="1">
            <a:off x="7040506" y="3881806"/>
            <a:ext cx="1325472" cy="1326600"/>
          </a:xfrm>
          <a:custGeom>
            <a:avLst/>
            <a:gdLst>
              <a:gd name="T0" fmla="*/ 306 w 495"/>
              <a:gd name="T1" fmla="*/ 0 h 495"/>
              <a:gd name="T2" fmla="*/ 306 w 495"/>
              <a:gd name="T3" fmla="*/ 1 h 495"/>
              <a:gd name="T4" fmla="*/ 0 w 495"/>
              <a:gd name="T5" fmla="*/ 307 h 495"/>
              <a:gd name="T6" fmla="*/ 0 w 495"/>
              <a:gd name="T7" fmla="*/ 495 h 495"/>
              <a:gd name="T8" fmla="*/ 1 w 495"/>
              <a:gd name="T9" fmla="*/ 495 h 495"/>
              <a:gd name="T10" fmla="*/ 495 w 495"/>
              <a:gd name="T11" fmla="*/ 0 h 495"/>
              <a:gd name="T12" fmla="*/ 495 w 495"/>
              <a:gd name="T13" fmla="*/ 0 h 495"/>
              <a:gd name="T14" fmla="*/ 306 w 495"/>
              <a:gd name="T15" fmla="*/ 0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5" h="495">
                <a:moveTo>
                  <a:pt x="306" y="0"/>
                </a:moveTo>
                <a:cubicBezTo>
                  <a:pt x="306" y="1"/>
                  <a:pt x="306" y="1"/>
                  <a:pt x="306" y="1"/>
                </a:cubicBezTo>
                <a:cubicBezTo>
                  <a:pt x="306" y="170"/>
                  <a:pt x="169" y="307"/>
                  <a:pt x="0" y="307"/>
                </a:cubicBezTo>
                <a:cubicBezTo>
                  <a:pt x="0" y="495"/>
                  <a:pt x="0" y="495"/>
                  <a:pt x="0" y="495"/>
                </a:cubicBezTo>
                <a:cubicBezTo>
                  <a:pt x="1" y="495"/>
                  <a:pt x="1" y="495"/>
                  <a:pt x="1" y="495"/>
                </a:cubicBezTo>
                <a:cubicBezTo>
                  <a:pt x="274" y="495"/>
                  <a:pt x="495" y="273"/>
                  <a:pt x="495" y="0"/>
                </a:cubicBezTo>
                <a:cubicBezTo>
                  <a:pt x="495" y="0"/>
                  <a:pt x="495" y="0"/>
                  <a:pt x="495" y="0"/>
                </a:cubicBezTo>
                <a:lnTo>
                  <a:pt x="306" y="0"/>
                </a:lnTo>
                <a:close/>
              </a:path>
            </a:pathLst>
          </a:custGeom>
          <a:solidFill>
            <a:schemeClr val="tx1">
              <a:alpha val="28000"/>
            </a:schemeClr>
          </a:solidFill>
          <a:ln>
            <a:noFill/>
          </a:ln>
        </p:spPr>
        <p:txBody>
          <a:bodyPr vert="horz" wrap="square" lIns="91440" tIns="45720" rIns="91440" bIns="45720" numCol="1" anchor="t" anchorCtr="0" compatLnSpc="1"/>
          <a:lstStyle/>
          <a:p>
            <a:endParaRPr lang="id-ID"/>
          </a:p>
        </p:txBody>
      </p:sp>
      <p:sp>
        <p:nvSpPr>
          <p:cNvPr id="87" name="2"/>
          <p:cNvSpPr/>
          <p:nvPr/>
        </p:nvSpPr>
        <p:spPr bwMode="auto">
          <a:xfrm flipH="1">
            <a:off x="7040506" y="3784510"/>
            <a:ext cx="1325472" cy="1326600"/>
          </a:xfrm>
          <a:custGeom>
            <a:avLst/>
            <a:gdLst>
              <a:gd name="T0" fmla="*/ 306 w 495"/>
              <a:gd name="T1" fmla="*/ 0 h 495"/>
              <a:gd name="T2" fmla="*/ 306 w 495"/>
              <a:gd name="T3" fmla="*/ 1 h 495"/>
              <a:gd name="T4" fmla="*/ 0 w 495"/>
              <a:gd name="T5" fmla="*/ 307 h 495"/>
              <a:gd name="T6" fmla="*/ 0 w 495"/>
              <a:gd name="T7" fmla="*/ 495 h 495"/>
              <a:gd name="T8" fmla="*/ 1 w 495"/>
              <a:gd name="T9" fmla="*/ 495 h 495"/>
              <a:gd name="T10" fmla="*/ 495 w 495"/>
              <a:gd name="T11" fmla="*/ 0 h 495"/>
              <a:gd name="T12" fmla="*/ 495 w 495"/>
              <a:gd name="T13" fmla="*/ 0 h 495"/>
              <a:gd name="T14" fmla="*/ 306 w 495"/>
              <a:gd name="T15" fmla="*/ 0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5" h="495">
                <a:moveTo>
                  <a:pt x="306" y="0"/>
                </a:moveTo>
                <a:cubicBezTo>
                  <a:pt x="306" y="1"/>
                  <a:pt x="306" y="1"/>
                  <a:pt x="306" y="1"/>
                </a:cubicBezTo>
                <a:cubicBezTo>
                  <a:pt x="306" y="170"/>
                  <a:pt x="169" y="307"/>
                  <a:pt x="0" y="307"/>
                </a:cubicBezTo>
                <a:cubicBezTo>
                  <a:pt x="0" y="495"/>
                  <a:pt x="0" y="495"/>
                  <a:pt x="0" y="495"/>
                </a:cubicBezTo>
                <a:cubicBezTo>
                  <a:pt x="1" y="495"/>
                  <a:pt x="1" y="495"/>
                  <a:pt x="1" y="495"/>
                </a:cubicBezTo>
                <a:cubicBezTo>
                  <a:pt x="274" y="495"/>
                  <a:pt x="495" y="273"/>
                  <a:pt x="495" y="0"/>
                </a:cubicBezTo>
                <a:cubicBezTo>
                  <a:pt x="495" y="0"/>
                  <a:pt x="495" y="0"/>
                  <a:pt x="495" y="0"/>
                </a:cubicBezTo>
                <a:lnTo>
                  <a:pt x="306" y="0"/>
                </a:lnTo>
                <a:close/>
              </a:path>
            </a:pathLst>
          </a:custGeom>
          <a:solidFill>
            <a:srgbClr val="BFBFBF"/>
          </a:solidFill>
          <a:ln>
            <a:noFill/>
          </a:ln>
        </p:spPr>
        <p:txBody>
          <a:bodyPr vert="horz" wrap="square" lIns="91440" tIns="45720" rIns="91440" bIns="45720" numCol="1" anchor="t" anchorCtr="0" compatLnSpc="1"/>
          <a:lstStyle/>
          <a:p>
            <a:endParaRPr lang="id-ID"/>
          </a:p>
        </p:txBody>
      </p:sp>
      <p:sp>
        <p:nvSpPr>
          <p:cNvPr id="88" name="shad"/>
          <p:cNvSpPr/>
          <p:nvPr/>
        </p:nvSpPr>
        <p:spPr>
          <a:xfrm flipH="1">
            <a:off x="8365979" y="4704146"/>
            <a:ext cx="3826020" cy="504259"/>
          </a:xfrm>
          <a:prstGeom prst="rect">
            <a:avLst/>
          </a:prstGeom>
          <a:solidFill>
            <a:schemeClr val="tx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2"/>
          <p:cNvSpPr/>
          <p:nvPr/>
        </p:nvSpPr>
        <p:spPr>
          <a:xfrm flipH="1">
            <a:off x="8365979" y="4606849"/>
            <a:ext cx="3826020" cy="504259"/>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1"/>
          <p:cNvSpPr/>
          <p:nvPr/>
        </p:nvSpPr>
        <p:spPr>
          <a:xfrm flipH="1">
            <a:off x="7543193" y="1353237"/>
            <a:ext cx="460773" cy="2447574"/>
          </a:xfrm>
          <a:prstGeom prst="rect">
            <a:avLst/>
          </a:pr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1" name="shad"/>
          <p:cNvSpPr/>
          <p:nvPr/>
        </p:nvSpPr>
        <p:spPr bwMode="auto">
          <a:xfrm flipH="1">
            <a:off x="7540400" y="3895104"/>
            <a:ext cx="822784" cy="826166"/>
          </a:xfrm>
          <a:custGeom>
            <a:avLst/>
            <a:gdLst>
              <a:gd name="T0" fmla="*/ 134 w 306"/>
              <a:gd name="T1" fmla="*/ 0 h 307"/>
              <a:gd name="T2" fmla="*/ 0 w 306"/>
              <a:gd name="T3" fmla="*/ 133 h 307"/>
              <a:gd name="T4" fmla="*/ 0 w 306"/>
              <a:gd name="T5" fmla="*/ 307 h 307"/>
              <a:gd name="T6" fmla="*/ 306 w 306"/>
              <a:gd name="T7" fmla="*/ 1 h 307"/>
              <a:gd name="T8" fmla="*/ 306 w 306"/>
              <a:gd name="T9" fmla="*/ 0 h 307"/>
              <a:gd name="T10" fmla="*/ 134 w 306"/>
              <a:gd name="T11" fmla="*/ 0 h 307"/>
            </a:gdLst>
            <a:ahLst/>
            <a:cxnLst>
              <a:cxn ang="0">
                <a:pos x="T0" y="T1"/>
              </a:cxn>
              <a:cxn ang="0">
                <a:pos x="T2" y="T3"/>
              </a:cxn>
              <a:cxn ang="0">
                <a:pos x="T4" y="T5"/>
              </a:cxn>
              <a:cxn ang="0">
                <a:pos x="T6" y="T7"/>
              </a:cxn>
              <a:cxn ang="0">
                <a:pos x="T8" y="T9"/>
              </a:cxn>
              <a:cxn ang="0">
                <a:pos x="T10" y="T11"/>
              </a:cxn>
            </a:cxnLst>
            <a:rect l="0" t="0" r="r" b="b"/>
            <a:pathLst>
              <a:path w="306" h="307">
                <a:moveTo>
                  <a:pt x="134" y="0"/>
                </a:moveTo>
                <a:cubicBezTo>
                  <a:pt x="134" y="74"/>
                  <a:pt x="75" y="133"/>
                  <a:pt x="0" y="133"/>
                </a:cubicBezTo>
                <a:cubicBezTo>
                  <a:pt x="0" y="307"/>
                  <a:pt x="0" y="307"/>
                  <a:pt x="0" y="307"/>
                </a:cubicBezTo>
                <a:cubicBezTo>
                  <a:pt x="169" y="306"/>
                  <a:pt x="306" y="170"/>
                  <a:pt x="306" y="1"/>
                </a:cubicBezTo>
                <a:cubicBezTo>
                  <a:pt x="306" y="0"/>
                  <a:pt x="306" y="0"/>
                  <a:pt x="306" y="0"/>
                </a:cubicBezTo>
                <a:lnTo>
                  <a:pt x="134" y="0"/>
                </a:lnTo>
                <a:close/>
              </a:path>
            </a:pathLst>
          </a:custGeom>
          <a:solidFill>
            <a:schemeClr val="tx1">
              <a:alpha val="20000"/>
            </a:schemeClr>
          </a:solidFill>
          <a:ln>
            <a:noFill/>
          </a:ln>
          <a:effectLst/>
        </p:spPr>
        <p:txBody>
          <a:bodyPr vert="horz" wrap="square" lIns="91440" tIns="45720" rIns="91440" bIns="45720" numCol="1" anchor="t" anchorCtr="0" compatLnSpc="1"/>
          <a:lstStyle/>
          <a:p>
            <a:endParaRPr lang="id-ID"/>
          </a:p>
        </p:txBody>
      </p:sp>
      <p:sp>
        <p:nvSpPr>
          <p:cNvPr id="95" name="1"/>
          <p:cNvSpPr/>
          <p:nvPr/>
        </p:nvSpPr>
        <p:spPr bwMode="auto">
          <a:xfrm flipH="1">
            <a:off x="7543194" y="3799999"/>
            <a:ext cx="822784" cy="826166"/>
          </a:xfrm>
          <a:custGeom>
            <a:avLst/>
            <a:gdLst>
              <a:gd name="T0" fmla="*/ 134 w 306"/>
              <a:gd name="T1" fmla="*/ 0 h 307"/>
              <a:gd name="T2" fmla="*/ 0 w 306"/>
              <a:gd name="T3" fmla="*/ 133 h 307"/>
              <a:gd name="T4" fmla="*/ 0 w 306"/>
              <a:gd name="T5" fmla="*/ 307 h 307"/>
              <a:gd name="T6" fmla="*/ 306 w 306"/>
              <a:gd name="T7" fmla="*/ 1 h 307"/>
              <a:gd name="T8" fmla="*/ 306 w 306"/>
              <a:gd name="T9" fmla="*/ 0 h 307"/>
              <a:gd name="T10" fmla="*/ 134 w 306"/>
              <a:gd name="T11" fmla="*/ 0 h 307"/>
            </a:gdLst>
            <a:ahLst/>
            <a:cxnLst>
              <a:cxn ang="0">
                <a:pos x="T0" y="T1"/>
              </a:cxn>
              <a:cxn ang="0">
                <a:pos x="T2" y="T3"/>
              </a:cxn>
              <a:cxn ang="0">
                <a:pos x="T4" y="T5"/>
              </a:cxn>
              <a:cxn ang="0">
                <a:pos x="T6" y="T7"/>
              </a:cxn>
              <a:cxn ang="0">
                <a:pos x="T8" y="T9"/>
              </a:cxn>
              <a:cxn ang="0">
                <a:pos x="T10" y="T11"/>
              </a:cxn>
            </a:cxnLst>
            <a:rect l="0" t="0" r="r" b="b"/>
            <a:pathLst>
              <a:path w="306" h="307">
                <a:moveTo>
                  <a:pt x="134" y="0"/>
                </a:moveTo>
                <a:cubicBezTo>
                  <a:pt x="134" y="74"/>
                  <a:pt x="75" y="133"/>
                  <a:pt x="0" y="133"/>
                </a:cubicBezTo>
                <a:cubicBezTo>
                  <a:pt x="0" y="307"/>
                  <a:pt x="0" y="307"/>
                  <a:pt x="0" y="307"/>
                </a:cubicBezTo>
                <a:cubicBezTo>
                  <a:pt x="169" y="306"/>
                  <a:pt x="306" y="170"/>
                  <a:pt x="306" y="1"/>
                </a:cubicBezTo>
                <a:cubicBezTo>
                  <a:pt x="306" y="0"/>
                  <a:pt x="306" y="0"/>
                  <a:pt x="306" y="0"/>
                </a:cubicBezTo>
                <a:lnTo>
                  <a:pt x="134" y="0"/>
                </a:lnTo>
                <a:close/>
              </a:path>
            </a:pathLst>
          </a:custGeom>
          <a:solidFill>
            <a:srgbClr val="D9D9D9"/>
          </a:solidFill>
          <a:ln>
            <a:noFill/>
          </a:ln>
          <a:effectLst/>
        </p:spPr>
        <p:txBody>
          <a:bodyPr vert="horz" wrap="square" lIns="91440" tIns="45720" rIns="91440" bIns="45720" numCol="1" anchor="t" anchorCtr="0" compatLnSpc="1"/>
          <a:lstStyle/>
          <a:p>
            <a:endParaRPr lang="id-ID"/>
          </a:p>
        </p:txBody>
      </p:sp>
      <p:sp>
        <p:nvSpPr>
          <p:cNvPr id="96" name="shad"/>
          <p:cNvSpPr/>
          <p:nvPr/>
        </p:nvSpPr>
        <p:spPr>
          <a:xfrm flipH="1">
            <a:off x="8368772" y="4252726"/>
            <a:ext cx="3823228" cy="468546"/>
          </a:xfrm>
          <a:prstGeom prst="rect">
            <a:avLst/>
          </a:prstGeom>
          <a:solidFill>
            <a:schemeClr val="tx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7" name="1"/>
          <p:cNvSpPr/>
          <p:nvPr/>
        </p:nvSpPr>
        <p:spPr>
          <a:xfrm flipH="1">
            <a:off x="8365978" y="4157620"/>
            <a:ext cx="3826021" cy="468546"/>
          </a:xfrm>
          <a:prstGeom prst="rect">
            <a:avLst/>
          </a:prstGeom>
          <a:solidFill>
            <a:srgbClr val="D9D9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0" name="Oval 99"/>
          <p:cNvSpPr/>
          <p:nvPr/>
        </p:nvSpPr>
        <p:spPr>
          <a:xfrm flipH="1">
            <a:off x="7438655" y="923252"/>
            <a:ext cx="669851" cy="669851"/>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Oval 100"/>
          <p:cNvSpPr/>
          <p:nvPr/>
        </p:nvSpPr>
        <p:spPr>
          <a:xfrm flipH="1">
            <a:off x="6471707" y="238978"/>
            <a:ext cx="669851" cy="669851"/>
          </a:xfrm>
          <a:prstGeom prst="ellips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3" name="Freeform 102"/>
          <p:cNvSpPr/>
          <p:nvPr/>
        </p:nvSpPr>
        <p:spPr>
          <a:xfrm flipH="1">
            <a:off x="7541198" y="1575418"/>
            <a:ext cx="126625" cy="548954"/>
          </a:xfrm>
          <a:custGeom>
            <a:avLst/>
            <a:gdLst>
              <a:gd name="connsiteX0" fmla="*/ 126625 w 126625"/>
              <a:gd name="connsiteY0" fmla="*/ 0 h 548954"/>
              <a:gd name="connsiteX1" fmla="*/ 126625 w 126625"/>
              <a:gd name="connsiteY1" fmla="*/ 548954 h 548954"/>
              <a:gd name="connsiteX2" fmla="*/ 106977 w 126625"/>
              <a:gd name="connsiteY2" fmla="*/ 532743 h 548954"/>
              <a:gd name="connsiteX3" fmla="*/ 0 w 126625"/>
              <a:gd name="connsiteY3" fmla="*/ 274477 h 548954"/>
              <a:gd name="connsiteX4" fmla="*/ 106977 w 126625"/>
              <a:gd name="connsiteY4" fmla="*/ 16211 h 548954"/>
              <a:gd name="connsiteX5" fmla="*/ 126625 w 126625"/>
              <a:gd name="connsiteY5" fmla="*/ 0 h 54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25" h="548954">
                <a:moveTo>
                  <a:pt x="126625" y="0"/>
                </a:moveTo>
                <a:lnTo>
                  <a:pt x="126625" y="548954"/>
                </a:lnTo>
                <a:lnTo>
                  <a:pt x="106977" y="532743"/>
                </a:lnTo>
                <a:cubicBezTo>
                  <a:pt x="40881" y="466647"/>
                  <a:pt x="0" y="375336"/>
                  <a:pt x="0" y="274477"/>
                </a:cubicBezTo>
                <a:cubicBezTo>
                  <a:pt x="0" y="173618"/>
                  <a:pt x="40881" y="82307"/>
                  <a:pt x="106977" y="16211"/>
                </a:cubicBezTo>
                <a:lnTo>
                  <a:pt x="126625" y="0"/>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5" name="Freeform 104"/>
          <p:cNvSpPr/>
          <p:nvPr/>
        </p:nvSpPr>
        <p:spPr>
          <a:xfrm flipH="1">
            <a:off x="6937337" y="1598665"/>
            <a:ext cx="101173" cy="502463"/>
          </a:xfrm>
          <a:custGeom>
            <a:avLst/>
            <a:gdLst>
              <a:gd name="connsiteX0" fmla="*/ 0 w 101173"/>
              <a:gd name="connsiteY0" fmla="*/ 0 h 502463"/>
              <a:gd name="connsiteX1" fmla="*/ 38795 w 101173"/>
              <a:gd name="connsiteY1" fmla="*/ 47020 h 502463"/>
              <a:gd name="connsiteX2" fmla="*/ 101173 w 101173"/>
              <a:gd name="connsiteY2" fmla="*/ 251231 h 502463"/>
              <a:gd name="connsiteX3" fmla="*/ 38795 w 101173"/>
              <a:gd name="connsiteY3" fmla="*/ 455442 h 502463"/>
              <a:gd name="connsiteX4" fmla="*/ 0 w 101173"/>
              <a:gd name="connsiteY4" fmla="*/ 502463 h 502463"/>
              <a:gd name="connsiteX5" fmla="*/ 0 w 101173"/>
              <a:gd name="connsiteY5" fmla="*/ 0 h 502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173" h="502463">
                <a:moveTo>
                  <a:pt x="0" y="0"/>
                </a:moveTo>
                <a:lnTo>
                  <a:pt x="38795" y="47020"/>
                </a:lnTo>
                <a:cubicBezTo>
                  <a:pt x="78178" y="105313"/>
                  <a:pt x="101173" y="175587"/>
                  <a:pt x="101173" y="251231"/>
                </a:cubicBezTo>
                <a:cubicBezTo>
                  <a:pt x="101173" y="326875"/>
                  <a:pt x="78178" y="397149"/>
                  <a:pt x="38795" y="455442"/>
                </a:cubicBezTo>
                <a:lnTo>
                  <a:pt x="0" y="502463"/>
                </a:lnTo>
                <a:lnTo>
                  <a:pt x="0" y="0"/>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6" name="Oval 105"/>
          <p:cNvSpPr/>
          <p:nvPr/>
        </p:nvSpPr>
        <p:spPr>
          <a:xfrm flipH="1">
            <a:off x="6956924" y="1554910"/>
            <a:ext cx="669851" cy="669851"/>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 name="Freeform 106"/>
          <p:cNvSpPr/>
          <p:nvPr/>
        </p:nvSpPr>
        <p:spPr>
          <a:xfrm flipH="1">
            <a:off x="6573896" y="2297008"/>
            <a:ext cx="126625" cy="548954"/>
          </a:xfrm>
          <a:custGeom>
            <a:avLst/>
            <a:gdLst>
              <a:gd name="connsiteX0" fmla="*/ 126625 w 126625"/>
              <a:gd name="connsiteY0" fmla="*/ 0 h 548954"/>
              <a:gd name="connsiteX1" fmla="*/ 126625 w 126625"/>
              <a:gd name="connsiteY1" fmla="*/ 548954 h 548954"/>
              <a:gd name="connsiteX2" fmla="*/ 106977 w 126625"/>
              <a:gd name="connsiteY2" fmla="*/ 532743 h 548954"/>
              <a:gd name="connsiteX3" fmla="*/ 0 w 126625"/>
              <a:gd name="connsiteY3" fmla="*/ 274477 h 548954"/>
              <a:gd name="connsiteX4" fmla="*/ 106977 w 126625"/>
              <a:gd name="connsiteY4" fmla="*/ 16211 h 548954"/>
              <a:gd name="connsiteX5" fmla="*/ 126625 w 126625"/>
              <a:gd name="connsiteY5" fmla="*/ 0 h 54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625" h="548954">
                <a:moveTo>
                  <a:pt x="126625" y="0"/>
                </a:moveTo>
                <a:lnTo>
                  <a:pt x="126625" y="548954"/>
                </a:lnTo>
                <a:lnTo>
                  <a:pt x="106977" y="532743"/>
                </a:lnTo>
                <a:cubicBezTo>
                  <a:pt x="40881" y="466647"/>
                  <a:pt x="0" y="375336"/>
                  <a:pt x="0" y="274477"/>
                </a:cubicBezTo>
                <a:cubicBezTo>
                  <a:pt x="0" y="173618"/>
                  <a:pt x="40881" y="82307"/>
                  <a:pt x="106977" y="16211"/>
                </a:cubicBezTo>
                <a:lnTo>
                  <a:pt x="126625" y="0"/>
                </a:lnTo>
                <a:close/>
              </a:path>
            </a:pathLst>
          </a:cu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Oval 113"/>
          <p:cNvSpPr/>
          <p:nvPr/>
        </p:nvSpPr>
        <p:spPr>
          <a:xfrm flipH="1">
            <a:off x="6006214" y="2327871"/>
            <a:ext cx="669851" cy="669851"/>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5" name="Rectangle 144"/>
          <p:cNvSpPr/>
          <p:nvPr/>
        </p:nvSpPr>
        <p:spPr>
          <a:xfrm>
            <a:off x="2216553" y="2600360"/>
            <a:ext cx="249237" cy="249237"/>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6" name="Rectangle 145"/>
          <p:cNvSpPr/>
          <p:nvPr/>
        </p:nvSpPr>
        <p:spPr>
          <a:xfrm>
            <a:off x="2216553" y="3361971"/>
            <a:ext cx="249237" cy="249237"/>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7" name="Rectangle 146"/>
          <p:cNvSpPr/>
          <p:nvPr/>
        </p:nvSpPr>
        <p:spPr>
          <a:xfrm>
            <a:off x="2216553" y="4049260"/>
            <a:ext cx="249237" cy="249237"/>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8" name="Rectangle 147"/>
          <p:cNvSpPr/>
          <p:nvPr/>
        </p:nvSpPr>
        <p:spPr>
          <a:xfrm>
            <a:off x="2216553" y="4728569"/>
            <a:ext cx="249237" cy="24923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49" name="Group 148"/>
          <p:cNvGrpSpPr/>
          <p:nvPr/>
        </p:nvGrpSpPr>
        <p:grpSpPr>
          <a:xfrm>
            <a:off x="2665562" y="2556077"/>
            <a:ext cx="305291" cy="300429"/>
            <a:chOff x="6297613" y="1392238"/>
            <a:chExt cx="498475" cy="490537"/>
          </a:xfrm>
          <a:solidFill>
            <a:schemeClr val="bg1">
              <a:lumMod val="65000"/>
            </a:schemeClr>
          </a:solidFill>
        </p:grpSpPr>
        <p:sp>
          <p:nvSpPr>
            <p:cNvPr id="150" name="Freeform 149"/>
            <p:cNvSpPr/>
            <p:nvPr/>
          </p:nvSpPr>
          <p:spPr bwMode="auto">
            <a:xfrm>
              <a:off x="6570663" y="1454150"/>
              <a:ext cx="160338" cy="160337"/>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1" name="Freeform 150"/>
            <p:cNvSpPr>
              <a:spLocks noEditPoints="1"/>
            </p:cNvSpPr>
            <p:nvPr/>
          </p:nvSpPr>
          <p:spPr bwMode="auto">
            <a:xfrm>
              <a:off x="6297613" y="1392238"/>
              <a:ext cx="498475" cy="490537"/>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2" name="Freeform 151"/>
            <p:cNvSpPr/>
            <p:nvPr/>
          </p:nvSpPr>
          <p:spPr bwMode="auto">
            <a:xfrm>
              <a:off x="6562726" y="1392238"/>
              <a:ext cx="230188" cy="230187"/>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153" name="Group 152"/>
          <p:cNvGrpSpPr/>
          <p:nvPr/>
        </p:nvGrpSpPr>
        <p:grpSpPr>
          <a:xfrm>
            <a:off x="2676743" y="3314280"/>
            <a:ext cx="282929" cy="300430"/>
            <a:chOff x="6881813" y="2154238"/>
            <a:chExt cx="461963" cy="490538"/>
          </a:xfrm>
          <a:solidFill>
            <a:schemeClr val="bg1">
              <a:lumMod val="65000"/>
            </a:schemeClr>
          </a:solidFill>
        </p:grpSpPr>
        <p:sp>
          <p:nvSpPr>
            <p:cNvPr id="154" name="Freeform 22"/>
            <p:cNvSpPr>
              <a:spLocks noEditPoints="1"/>
            </p:cNvSpPr>
            <p:nvPr/>
          </p:nvSpPr>
          <p:spPr bwMode="auto">
            <a:xfrm>
              <a:off x="6881813" y="2154238"/>
              <a:ext cx="461963" cy="490538"/>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5" name="Freeform 23"/>
            <p:cNvSpPr>
              <a:spLocks noEditPoints="1"/>
            </p:cNvSpPr>
            <p:nvPr/>
          </p:nvSpPr>
          <p:spPr bwMode="auto">
            <a:xfrm>
              <a:off x="6942138" y="2214563"/>
              <a:ext cx="339725" cy="30797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6" name="Freeform 24"/>
            <p:cNvSpPr>
              <a:spLocks noEditPoints="1"/>
            </p:cNvSpPr>
            <p:nvPr/>
          </p:nvSpPr>
          <p:spPr bwMode="auto">
            <a:xfrm>
              <a:off x="7127875" y="2260600"/>
              <a:ext cx="92075" cy="92075"/>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57" name="Freeform 28"/>
          <p:cNvSpPr>
            <a:spLocks noEditPoints="1"/>
          </p:cNvSpPr>
          <p:nvPr/>
        </p:nvSpPr>
        <p:spPr bwMode="auto">
          <a:xfrm>
            <a:off x="2667506" y="3975418"/>
            <a:ext cx="301402" cy="301402"/>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lumMod val="65000"/>
            </a:schemeClr>
          </a:solidFill>
          <a:ln>
            <a:noFill/>
          </a:ln>
        </p:spPr>
        <p:txBody>
          <a:bodyPr vert="horz" wrap="square" lIns="91440" tIns="45720" rIns="91440" bIns="45720" numCol="1" anchor="t" anchorCtr="0" compatLnSpc="1"/>
          <a:lstStyle/>
          <a:p>
            <a:endParaRPr lang="id-ID"/>
          </a:p>
        </p:txBody>
      </p:sp>
      <p:grpSp>
        <p:nvGrpSpPr>
          <p:cNvPr id="158" name="Group 157"/>
          <p:cNvGrpSpPr/>
          <p:nvPr/>
        </p:nvGrpSpPr>
        <p:grpSpPr>
          <a:xfrm>
            <a:off x="2666534" y="4681900"/>
            <a:ext cx="303346" cy="300430"/>
            <a:chOff x="7219950" y="3429000"/>
            <a:chExt cx="495300" cy="490538"/>
          </a:xfrm>
          <a:solidFill>
            <a:schemeClr val="bg1">
              <a:lumMod val="65000"/>
            </a:schemeClr>
          </a:solidFill>
        </p:grpSpPr>
        <p:sp>
          <p:nvSpPr>
            <p:cNvPr id="159" name="Freeform 32"/>
            <p:cNvSpPr>
              <a:spLocks noEditPoints="1"/>
            </p:cNvSpPr>
            <p:nvPr/>
          </p:nvSpPr>
          <p:spPr bwMode="auto">
            <a:xfrm>
              <a:off x="7219950" y="3475038"/>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0" name="Freeform 33"/>
            <p:cNvSpPr>
              <a:spLocks noEditPoints="1"/>
            </p:cNvSpPr>
            <p:nvPr/>
          </p:nvSpPr>
          <p:spPr bwMode="auto">
            <a:xfrm>
              <a:off x="7439025" y="3675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1" name="Freeform 34"/>
            <p:cNvSpPr>
              <a:spLocks noEditPoints="1"/>
            </p:cNvSpPr>
            <p:nvPr/>
          </p:nvSpPr>
          <p:spPr bwMode="auto">
            <a:xfrm>
              <a:off x="7639050" y="3429000"/>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2" name="Freeform 35"/>
            <p:cNvSpPr>
              <a:spLocks noEditPoints="1"/>
            </p:cNvSpPr>
            <p:nvPr/>
          </p:nvSpPr>
          <p:spPr bwMode="auto">
            <a:xfrm>
              <a:off x="7346950" y="3659188"/>
              <a:ext cx="61913" cy="61913"/>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3" name="Oval 36"/>
            <p:cNvSpPr>
              <a:spLocks noChangeArrowheads="1"/>
            </p:cNvSpPr>
            <p:nvPr/>
          </p:nvSpPr>
          <p:spPr bwMode="auto">
            <a:xfrm>
              <a:off x="7408863" y="3767138"/>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4" name="Oval 37"/>
            <p:cNvSpPr>
              <a:spLocks noChangeArrowheads="1"/>
            </p:cNvSpPr>
            <p:nvPr/>
          </p:nvSpPr>
          <p:spPr bwMode="auto">
            <a:xfrm>
              <a:off x="7653338" y="3536950"/>
              <a:ext cx="317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65" name="TextBox 164"/>
          <p:cNvSpPr txBox="1"/>
          <p:nvPr/>
        </p:nvSpPr>
        <p:spPr>
          <a:xfrm>
            <a:off x="3037453" y="2374833"/>
            <a:ext cx="1871025" cy="307777"/>
          </a:xfrm>
          <a:prstGeom prst="rect">
            <a:avLst/>
          </a:prstGeom>
          <a:noFill/>
        </p:spPr>
        <p:txBody>
          <a:bodyPr wrap="none" rtlCol="0">
            <a:spAutoFit/>
          </a:bodyPr>
          <a:lstStyle/>
          <a:p>
            <a:r>
              <a:rPr lang="id-ID" sz="1400" b="1" dirty="0" smtClean="0">
                <a:solidFill>
                  <a:schemeClr val="bg1">
                    <a:lumMod val="50000"/>
                  </a:schemeClr>
                </a:solidFill>
                <a:latin typeface="Raleway" panose="020B0003030101060003"/>
              </a:rPr>
              <a:t>Content </a:t>
            </a:r>
            <a:r>
              <a:rPr lang="id-ID" sz="1400" b="1" dirty="0" smtClean="0">
                <a:solidFill>
                  <a:srgbClr val="FF6D6D"/>
                </a:solidFill>
                <a:latin typeface="Raleway" panose="020B0003030101060003"/>
              </a:rPr>
              <a:t>01 </a:t>
            </a:r>
            <a:r>
              <a:rPr lang="en-US" altLang="id-ID" sz="1400" b="1" dirty="0" smtClean="0">
                <a:solidFill>
                  <a:srgbClr val="FF6D6D"/>
                </a:solidFill>
                <a:latin typeface="Raleway" panose="020B0003030101060003"/>
              </a:rPr>
              <a:t>Segment Tree</a:t>
            </a:r>
          </a:p>
        </p:txBody>
      </p:sp>
      <p:sp>
        <p:nvSpPr>
          <p:cNvPr id="166" name="TextBox 165"/>
          <p:cNvSpPr txBox="1"/>
          <p:nvPr/>
        </p:nvSpPr>
        <p:spPr>
          <a:xfrm>
            <a:off x="3037205" y="2589530"/>
            <a:ext cx="2969260" cy="429895"/>
          </a:xfrm>
          <a:prstGeom prst="rect">
            <a:avLst/>
          </a:prstGeom>
          <a:noFill/>
        </p:spPr>
        <p:txBody>
          <a:bodyPr wrap="square" rtlCol="0">
            <a:spAutoFit/>
          </a:bodyPr>
          <a:lstStyle/>
          <a:p>
            <a:r>
              <a:rPr lang="en-US" sz="1100" dirty="0">
                <a:solidFill>
                  <a:srgbClr val="646464"/>
                </a:solidFill>
                <a:latin typeface="Raleway" panose="020B0003030101060003"/>
              </a:rPr>
              <a:t>DEF  of  Segment  Tree</a:t>
            </a:r>
          </a:p>
          <a:p>
            <a:r>
              <a:rPr lang="en-US" sz="1100" dirty="0">
                <a:solidFill>
                  <a:srgbClr val="646464"/>
                </a:solidFill>
                <a:latin typeface="Raleway" panose="020B0003030101060003"/>
              </a:rPr>
              <a:t>BASIC OPERATIONS of Segment Tree</a:t>
            </a:r>
          </a:p>
        </p:txBody>
      </p:sp>
      <p:sp>
        <p:nvSpPr>
          <p:cNvPr id="167" name="TextBox 166"/>
          <p:cNvSpPr txBox="1"/>
          <p:nvPr/>
        </p:nvSpPr>
        <p:spPr>
          <a:xfrm>
            <a:off x="3037453" y="3054194"/>
            <a:ext cx="1337161" cy="307777"/>
          </a:xfrm>
          <a:prstGeom prst="rect">
            <a:avLst/>
          </a:prstGeom>
          <a:noFill/>
        </p:spPr>
        <p:txBody>
          <a:bodyPr wrap="none" rtlCol="0">
            <a:spAutoFit/>
          </a:bodyPr>
          <a:lstStyle/>
          <a:p>
            <a:r>
              <a:rPr lang="id-ID" sz="1400" b="1" dirty="0" smtClean="0">
                <a:solidFill>
                  <a:schemeClr val="bg1">
                    <a:lumMod val="50000"/>
                  </a:schemeClr>
                </a:solidFill>
                <a:latin typeface="Raleway" panose="020B0003030101060003"/>
              </a:rPr>
              <a:t>Content </a:t>
            </a:r>
            <a:r>
              <a:rPr lang="id-ID" sz="1400" b="1" dirty="0" smtClean="0">
                <a:solidFill>
                  <a:srgbClr val="FF6D6D"/>
                </a:solidFill>
                <a:latin typeface="Raleway" panose="020B0003030101060003"/>
              </a:rPr>
              <a:t>02 </a:t>
            </a:r>
            <a:r>
              <a:rPr lang="en-US" altLang="id-ID" sz="1400" b="1" dirty="0" smtClean="0">
                <a:solidFill>
                  <a:srgbClr val="FF6D6D"/>
                </a:solidFill>
                <a:latin typeface="Raleway" panose="020B0003030101060003"/>
              </a:rPr>
              <a:t>Treap</a:t>
            </a:r>
          </a:p>
        </p:txBody>
      </p:sp>
      <p:sp>
        <p:nvSpPr>
          <p:cNvPr id="168" name="TextBox 167"/>
          <p:cNvSpPr txBox="1"/>
          <p:nvPr/>
        </p:nvSpPr>
        <p:spPr>
          <a:xfrm>
            <a:off x="3037453" y="3268936"/>
            <a:ext cx="2251637" cy="429895"/>
          </a:xfrm>
          <a:prstGeom prst="rect">
            <a:avLst/>
          </a:prstGeom>
          <a:noFill/>
        </p:spPr>
        <p:txBody>
          <a:bodyPr wrap="square" rtlCol="0">
            <a:spAutoFit/>
          </a:bodyPr>
          <a:lstStyle/>
          <a:p>
            <a:r>
              <a:rPr lang="en-US" sz="1100" dirty="0">
                <a:solidFill>
                  <a:srgbClr val="646464"/>
                </a:solidFill>
                <a:latin typeface="Raleway" panose="020B0003030101060003"/>
              </a:rPr>
              <a:t>DEF  &amp; STRUCTURE of  TREAP</a:t>
            </a:r>
          </a:p>
          <a:p>
            <a:r>
              <a:rPr lang="en-US" sz="1100" dirty="0">
                <a:solidFill>
                  <a:srgbClr val="646464"/>
                </a:solidFill>
                <a:latin typeface="Raleway" panose="020B0003030101060003"/>
              </a:rPr>
              <a:t>BASIC OPERATION of Treap</a:t>
            </a:r>
          </a:p>
        </p:txBody>
      </p:sp>
      <p:sp>
        <p:nvSpPr>
          <p:cNvPr id="169" name="TextBox 168"/>
          <p:cNvSpPr txBox="1"/>
          <p:nvPr/>
        </p:nvSpPr>
        <p:spPr>
          <a:xfrm>
            <a:off x="3037453" y="3760676"/>
            <a:ext cx="1614545" cy="307777"/>
          </a:xfrm>
          <a:prstGeom prst="rect">
            <a:avLst/>
          </a:prstGeom>
          <a:noFill/>
        </p:spPr>
        <p:txBody>
          <a:bodyPr wrap="none" rtlCol="0">
            <a:spAutoFit/>
          </a:bodyPr>
          <a:lstStyle/>
          <a:p>
            <a:r>
              <a:rPr lang="id-ID" sz="1400" b="1" dirty="0" smtClean="0">
                <a:solidFill>
                  <a:schemeClr val="bg1">
                    <a:lumMod val="50000"/>
                  </a:schemeClr>
                </a:solidFill>
                <a:latin typeface="Raleway" panose="020B0003030101060003"/>
              </a:rPr>
              <a:t>Content </a:t>
            </a:r>
            <a:r>
              <a:rPr lang="id-ID" sz="1400" b="1" dirty="0" smtClean="0">
                <a:solidFill>
                  <a:srgbClr val="FF6D6D"/>
                </a:solidFill>
                <a:latin typeface="Raleway" panose="020B0003030101060003"/>
              </a:rPr>
              <a:t>03 </a:t>
            </a:r>
            <a:r>
              <a:rPr lang="en-US" altLang="id-ID" sz="1400" b="1" dirty="0" smtClean="0">
                <a:solidFill>
                  <a:srgbClr val="FF6D6D"/>
                </a:solidFill>
                <a:latin typeface="Raleway" panose="020B0003030101060003"/>
              </a:rPr>
              <a:t>POJ2761 </a:t>
            </a:r>
          </a:p>
        </p:txBody>
      </p:sp>
      <p:sp>
        <p:nvSpPr>
          <p:cNvPr id="170" name="TextBox 169"/>
          <p:cNvSpPr txBox="1"/>
          <p:nvPr/>
        </p:nvSpPr>
        <p:spPr>
          <a:xfrm>
            <a:off x="3037205" y="3975735"/>
            <a:ext cx="2500630" cy="429895"/>
          </a:xfrm>
          <a:prstGeom prst="rect">
            <a:avLst/>
          </a:prstGeom>
          <a:noFill/>
        </p:spPr>
        <p:txBody>
          <a:bodyPr wrap="square" rtlCol="0">
            <a:spAutoFit/>
          </a:bodyPr>
          <a:lstStyle/>
          <a:p>
            <a:r>
              <a:rPr lang="en-US" sz="1100" dirty="0">
                <a:solidFill>
                  <a:srgbClr val="646464"/>
                </a:solidFill>
                <a:latin typeface="Raleway" panose="020B0003030101060003"/>
              </a:rPr>
              <a:t>The Structures needed</a:t>
            </a:r>
          </a:p>
          <a:p>
            <a:r>
              <a:rPr lang="en-US" sz="1100" dirty="0">
                <a:solidFill>
                  <a:srgbClr val="646464"/>
                </a:solidFill>
                <a:latin typeface="Raleway" panose="020B0003030101060003"/>
              </a:rPr>
              <a:t>How to CONSTRUCT the Treap</a:t>
            </a:r>
          </a:p>
        </p:txBody>
      </p:sp>
      <p:sp>
        <p:nvSpPr>
          <p:cNvPr id="171" name="TextBox 170"/>
          <p:cNvSpPr txBox="1"/>
          <p:nvPr/>
        </p:nvSpPr>
        <p:spPr>
          <a:xfrm>
            <a:off x="3037453" y="4467158"/>
            <a:ext cx="1337226" cy="307777"/>
          </a:xfrm>
          <a:prstGeom prst="rect">
            <a:avLst/>
          </a:prstGeom>
          <a:noFill/>
        </p:spPr>
        <p:txBody>
          <a:bodyPr wrap="none" rtlCol="0">
            <a:spAutoFit/>
          </a:bodyPr>
          <a:lstStyle/>
          <a:p>
            <a:r>
              <a:rPr lang="id-ID" sz="1400" b="1" dirty="0" smtClean="0">
                <a:solidFill>
                  <a:schemeClr val="bg1">
                    <a:lumMod val="50000"/>
                  </a:schemeClr>
                </a:solidFill>
                <a:latin typeface="Raleway" panose="020B0003030101060003"/>
              </a:rPr>
              <a:t>Content </a:t>
            </a:r>
            <a:r>
              <a:rPr lang="id-ID" sz="1400" b="1" dirty="0" smtClean="0">
                <a:solidFill>
                  <a:srgbClr val="FF6D6D"/>
                </a:solidFill>
                <a:latin typeface="Raleway" panose="020B0003030101060003"/>
              </a:rPr>
              <a:t>04 </a:t>
            </a:r>
            <a:r>
              <a:rPr lang="en-US" altLang="id-ID" sz="1400" b="1" dirty="0" smtClean="0">
                <a:solidFill>
                  <a:srgbClr val="FF6D6D"/>
                </a:solidFill>
                <a:latin typeface="Raleway" panose="020B0003030101060003"/>
              </a:rPr>
              <a:t>Other</a:t>
            </a:r>
          </a:p>
        </p:txBody>
      </p:sp>
      <p:sp>
        <p:nvSpPr>
          <p:cNvPr id="172" name="TextBox 171"/>
          <p:cNvSpPr txBox="1"/>
          <p:nvPr/>
        </p:nvSpPr>
        <p:spPr>
          <a:xfrm>
            <a:off x="3037205" y="4681855"/>
            <a:ext cx="2736850" cy="261610"/>
          </a:xfrm>
          <a:prstGeom prst="rect">
            <a:avLst/>
          </a:prstGeom>
          <a:noFill/>
        </p:spPr>
        <p:txBody>
          <a:bodyPr wrap="square" rtlCol="0">
            <a:spAutoFit/>
          </a:bodyPr>
          <a:lstStyle/>
          <a:p>
            <a:r>
              <a:rPr lang="en-US" sz="1100" dirty="0">
                <a:solidFill>
                  <a:srgbClr val="646464"/>
                </a:solidFill>
                <a:latin typeface="Raleway" panose="020B0003030101060003"/>
              </a:rPr>
              <a:t>Some interesting things during the debug</a:t>
            </a:r>
          </a:p>
        </p:txBody>
      </p:sp>
      <p:grpSp>
        <p:nvGrpSpPr>
          <p:cNvPr id="173" name="Group 172"/>
          <p:cNvGrpSpPr/>
          <p:nvPr/>
        </p:nvGrpSpPr>
        <p:grpSpPr>
          <a:xfrm>
            <a:off x="7617185" y="1104577"/>
            <a:ext cx="305291" cy="300429"/>
            <a:chOff x="6297613" y="1392238"/>
            <a:chExt cx="498475" cy="490537"/>
          </a:xfrm>
          <a:solidFill>
            <a:schemeClr val="bg1"/>
          </a:solidFill>
        </p:grpSpPr>
        <p:sp>
          <p:nvSpPr>
            <p:cNvPr id="174" name="Freeform 173"/>
            <p:cNvSpPr/>
            <p:nvPr/>
          </p:nvSpPr>
          <p:spPr bwMode="auto">
            <a:xfrm>
              <a:off x="6570663" y="1454150"/>
              <a:ext cx="160338" cy="160337"/>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5" name="Freeform 174"/>
            <p:cNvSpPr>
              <a:spLocks noEditPoints="1"/>
            </p:cNvSpPr>
            <p:nvPr/>
          </p:nvSpPr>
          <p:spPr bwMode="auto">
            <a:xfrm>
              <a:off x="6297613" y="1392238"/>
              <a:ext cx="498475" cy="490537"/>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6" name="Freeform 175"/>
            <p:cNvSpPr/>
            <p:nvPr/>
          </p:nvSpPr>
          <p:spPr bwMode="auto">
            <a:xfrm>
              <a:off x="6562726" y="1392238"/>
              <a:ext cx="230188" cy="230187"/>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177" name="Group 176"/>
          <p:cNvGrpSpPr/>
          <p:nvPr/>
        </p:nvGrpSpPr>
        <p:grpSpPr>
          <a:xfrm>
            <a:off x="7139324" y="1735840"/>
            <a:ext cx="282929" cy="300430"/>
            <a:chOff x="6881813" y="2154238"/>
            <a:chExt cx="461963" cy="490538"/>
          </a:xfrm>
          <a:solidFill>
            <a:schemeClr val="bg1"/>
          </a:solidFill>
        </p:grpSpPr>
        <p:sp>
          <p:nvSpPr>
            <p:cNvPr id="178" name="Freeform 22"/>
            <p:cNvSpPr>
              <a:spLocks noEditPoints="1"/>
            </p:cNvSpPr>
            <p:nvPr/>
          </p:nvSpPr>
          <p:spPr bwMode="auto">
            <a:xfrm>
              <a:off x="6881813" y="2154238"/>
              <a:ext cx="461963" cy="490538"/>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9" name="Freeform 23"/>
            <p:cNvSpPr>
              <a:spLocks noEditPoints="1"/>
            </p:cNvSpPr>
            <p:nvPr/>
          </p:nvSpPr>
          <p:spPr bwMode="auto">
            <a:xfrm>
              <a:off x="6942138" y="2214563"/>
              <a:ext cx="339725" cy="30797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0" name="Freeform 24"/>
            <p:cNvSpPr>
              <a:spLocks noEditPoints="1"/>
            </p:cNvSpPr>
            <p:nvPr/>
          </p:nvSpPr>
          <p:spPr bwMode="auto">
            <a:xfrm>
              <a:off x="7127875" y="2260600"/>
              <a:ext cx="92075" cy="92075"/>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81" name="Freeform 28"/>
          <p:cNvSpPr>
            <a:spLocks noEditPoints="1"/>
          </p:cNvSpPr>
          <p:nvPr/>
        </p:nvSpPr>
        <p:spPr bwMode="auto">
          <a:xfrm>
            <a:off x="6657593" y="419211"/>
            <a:ext cx="301402" cy="301402"/>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solidFill>
          <a:ln>
            <a:noFill/>
          </a:ln>
        </p:spPr>
        <p:txBody>
          <a:bodyPr vert="horz" wrap="square" lIns="91440" tIns="45720" rIns="91440" bIns="45720" numCol="1" anchor="t" anchorCtr="0" compatLnSpc="1"/>
          <a:lstStyle/>
          <a:p>
            <a:endParaRPr lang="id-ID"/>
          </a:p>
        </p:txBody>
      </p:sp>
      <p:grpSp>
        <p:nvGrpSpPr>
          <p:cNvPr id="182" name="Group 181"/>
          <p:cNvGrpSpPr/>
          <p:nvPr/>
        </p:nvGrpSpPr>
        <p:grpSpPr>
          <a:xfrm>
            <a:off x="6150487" y="2494845"/>
            <a:ext cx="384293" cy="380599"/>
            <a:chOff x="7219950" y="3429000"/>
            <a:chExt cx="495300" cy="490538"/>
          </a:xfrm>
          <a:solidFill>
            <a:schemeClr val="bg1"/>
          </a:solidFill>
        </p:grpSpPr>
        <p:sp>
          <p:nvSpPr>
            <p:cNvPr id="183" name="Freeform 32"/>
            <p:cNvSpPr>
              <a:spLocks noEditPoints="1"/>
            </p:cNvSpPr>
            <p:nvPr/>
          </p:nvSpPr>
          <p:spPr bwMode="auto">
            <a:xfrm>
              <a:off x="7219950" y="3475038"/>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4" name="Freeform 33"/>
            <p:cNvSpPr>
              <a:spLocks noEditPoints="1"/>
            </p:cNvSpPr>
            <p:nvPr/>
          </p:nvSpPr>
          <p:spPr bwMode="auto">
            <a:xfrm>
              <a:off x="7439025" y="3675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5" name="Freeform 34"/>
            <p:cNvSpPr>
              <a:spLocks noEditPoints="1"/>
            </p:cNvSpPr>
            <p:nvPr/>
          </p:nvSpPr>
          <p:spPr bwMode="auto">
            <a:xfrm>
              <a:off x="7639050" y="3429000"/>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6" name="Freeform 35"/>
            <p:cNvSpPr>
              <a:spLocks noEditPoints="1"/>
            </p:cNvSpPr>
            <p:nvPr/>
          </p:nvSpPr>
          <p:spPr bwMode="auto">
            <a:xfrm>
              <a:off x="7346950" y="3659188"/>
              <a:ext cx="61913" cy="61913"/>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7" name="Oval 36"/>
            <p:cNvSpPr>
              <a:spLocks noChangeArrowheads="1"/>
            </p:cNvSpPr>
            <p:nvPr/>
          </p:nvSpPr>
          <p:spPr bwMode="auto">
            <a:xfrm>
              <a:off x="7408863" y="3767138"/>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8" name="Oval 37"/>
            <p:cNvSpPr>
              <a:spLocks noChangeArrowheads="1"/>
            </p:cNvSpPr>
            <p:nvPr/>
          </p:nvSpPr>
          <p:spPr bwMode="auto">
            <a:xfrm>
              <a:off x="7653338" y="3536950"/>
              <a:ext cx="317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92" name="TextBox 191"/>
          <p:cNvSpPr txBox="1"/>
          <p:nvPr/>
        </p:nvSpPr>
        <p:spPr>
          <a:xfrm>
            <a:off x="11645054" y="4722800"/>
            <a:ext cx="546945" cy="369332"/>
          </a:xfrm>
          <a:prstGeom prst="rect">
            <a:avLst/>
          </a:prstGeom>
          <a:noFill/>
          <a:effectLst/>
        </p:spPr>
        <p:txBody>
          <a:bodyPr wrap="none" rtlCol="0">
            <a:spAutoFit/>
          </a:bodyPr>
          <a:lstStyle/>
          <a:p>
            <a:r>
              <a:rPr lang="id-ID" b="1" dirty="0" smtClean="0">
                <a:solidFill>
                  <a:schemeClr val="bg1"/>
                </a:solidFill>
                <a:latin typeface="Agency FB" panose="020B0503020202020204" pitchFamily="34" charset="0"/>
              </a:rPr>
              <a:t>50%</a:t>
            </a:r>
            <a:endParaRPr lang="id-ID" b="1" dirty="0">
              <a:solidFill>
                <a:schemeClr val="bg1"/>
              </a:solidFill>
              <a:latin typeface="Agency FB" panose="020B0503020202020204" pitchFamily="34" charset="0"/>
            </a:endParaRPr>
          </a:p>
        </p:txBody>
      </p:sp>
      <p:sp>
        <p:nvSpPr>
          <p:cNvPr id="193" name="TextBox 192"/>
          <p:cNvSpPr txBox="1"/>
          <p:nvPr/>
        </p:nvSpPr>
        <p:spPr>
          <a:xfrm>
            <a:off x="11645054" y="4217013"/>
            <a:ext cx="545342" cy="369332"/>
          </a:xfrm>
          <a:prstGeom prst="rect">
            <a:avLst/>
          </a:prstGeom>
          <a:noFill/>
          <a:effectLst/>
        </p:spPr>
        <p:txBody>
          <a:bodyPr wrap="none" rtlCol="0">
            <a:spAutoFit/>
          </a:bodyPr>
          <a:lstStyle/>
          <a:p>
            <a:r>
              <a:rPr lang="id-ID" b="1" dirty="0" smtClean="0">
                <a:solidFill>
                  <a:schemeClr val="bg1"/>
                </a:solidFill>
                <a:latin typeface="Agency FB" panose="020B0503020202020204" pitchFamily="34" charset="0"/>
              </a:rPr>
              <a:t>65%</a:t>
            </a:r>
            <a:endParaRPr lang="id-ID" b="1" dirty="0">
              <a:solidFill>
                <a:schemeClr val="bg1"/>
              </a:solidFill>
              <a:latin typeface="Agency FB" panose="020B0503020202020204" pitchFamily="34" charset="0"/>
            </a:endParaRPr>
          </a:p>
        </p:txBody>
      </p:sp>
      <p:sp>
        <p:nvSpPr>
          <p:cNvPr id="194" name="TextBox 193"/>
          <p:cNvSpPr txBox="1"/>
          <p:nvPr/>
        </p:nvSpPr>
        <p:spPr>
          <a:xfrm>
            <a:off x="11645054" y="5226954"/>
            <a:ext cx="548548" cy="369332"/>
          </a:xfrm>
          <a:prstGeom prst="rect">
            <a:avLst/>
          </a:prstGeom>
          <a:noFill/>
          <a:effectLst/>
        </p:spPr>
        <p:txBody>
          <a:bodyPr wrap="none" rtlCol="0">
            <a:spAutoFit/>
          </a:bodyPr>
          <a:lstStyle/>
          <a:p>
            <a:r>
              <a:rPr lang="id-ID" b="1" dirty="0" smtClean="0">
                <a:solidFill>
                  <a:schemeClr val="bg1"/>
                </a:solidFill>
                <a:latin typeface="Agency FB" panose="020B0503020202020204" pitchFamily="34" charset="0"/>
              </a:rPr>
              <a:t>85%</a:t>
            </a:r>
            <a:endParaRPr lang="id-ID" b="1" dirty="0">
              <a:solidFill>
                <a:schemeClr val="bg1"/>
              </a:solidFill>
              <a:latin typeface="Agency FB" panose="020B0503020202020204" pitchFamily="34" charset="0"/>
            </a:endParaRPr>
          </a:p>
        </p:txBody>
      </p:sp>
      <p:sp>
        <p:nvSpPr>
          <p:cNvPr id="195" name="TextBox 194"/>
          <p:cNvSpPr txBox="1"/>
          <p:nvPr/>
        </p:nvSpPr>
        <p:spPr>
          <a:xfrm>
            <a:off x="11645054" y="5678843"/>
            <a:ext cx="548548" cy="369332"/>
          </a:xfrm>
          <a:prstGeom prst="rect">
            <a:avLst/>
          </a:prstGeom>
          <a:noFill/>
          <a:effectLst/>
        </p:spPr>
        <p:txBody>
          <a:bodyPr wrap="none" rtlCol="0">
            <a:spAutoFit/>
          </a:bodyPr>
          <a:lstStyle/>
          <a:p>
            <a:r>
              <a:rPr lang="id-ID" b="1" dirty="0" smtClean="0">
                <a:solidFill>
                  <a:schemeClr val="bg1"/>
                </a:solidFill>
                <a:latin typeface="Agency FB" panose="020B0503020202020204" pitchFamily="34" charset="0"/>
              </a:rPr>
              <a:t>40%</a:t>
            </a:r>
            <a:endParaRPr lang="id-ID"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1374615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p:cTn id="7" dur="500" fill="hold"/>
                                        <p:tgtEl>
                                          <p:spTgt spid="145"/>
                                        </p:tgtEl>
                                        <p:attrNameLst>
                                          <p:attrName>ppt_w</p:attrName>
                                        </p:attrNameLst>
                                      </p:cBhvr>
                                      <p:tavLst>
                                        <p:tav tm="0">
                                          <p:val>
                                            <p:fltVal val="0"/>
                                          </p:val>
                                        </p:tav>
                                        <p:tav tm="100000">
                                          <p:val>
                                            <p:strVal val="#ppt_w"/>
                                          </p:val>
                                        </p:tav>
                                      </p:tavLst>
                                    </p:anim>
                                    <p:anim calcmode="lin" valueType="num">
                                      <p:cBhvr>
                                        <p:cTn id="8" dur="500" fill="hold"/>
                                        <p:tgtEl>
                                          <p:spTgt spid="145"/>
                                        </p:tgtEl>
                                        <p:attrNameLst>
                                          <p:attrName>ppt_h</p:attrName>
                                        </p:attrNameLst>
                                      </p:cBhvr>
                                      <p:tavLst>
                                        <p:tav tm="0">
                                          <p:val>
                                            <p:fltVal val="0"/>
                                          </p:val>
                                        </p:tav>
                                        <p:tav tm="100000">
                                          <p:val>
                                            <p:strVal val="#ppt_h"/>
                                          </p:val>
                                        </p:tav>
                                      </p:tavLst>
                                    </p:anim>
                                    <p:animEffect transition="in" filter="fade">
                                      <p:cBhvr>
                                        <p:cTn id="9" dur="500"/>
                                        <p:tgtEl>
                                          <p:spTgt spid="145"/>
                                        </p:tgtEl>
                                      </p:cBhvr>
                                    </p:animEffect>
                                  </p:childTnLst>
                                </p:cTn>
                              </p:par>
                              <p:par>
                                <p:cTn id="10" presetID="10" presetClass="entr" presetSubtype="0" fill="hold" nodeType="with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500"/>
                                        <p:tgtEl>
                                          <p:spTgt spid="14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65"/>
                                        </p:tgtEl>
                                        <p:attrNameLst>
                                          <p:attrName>style.visibility</p:attrName>
                                        </p:attrNameLst>
                                      </p:cBhvr>
                                      <p:to>
                                        <p:strVal val="visible"/>
                                      </p:to>
                                    </p:set>
                                    <p:animEffect transition="in" filter="fade">
                                      <p:cBhvr>
                                        <p:cTn id="16" dur="500"/>
                                        <p:tgtEl>
                                          <p:spTgt spid="16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6"/>
                                        </p:tgtEl>
                                        <p:attrNameLst>
                                          <p:attrName>style.visibility</p:attrName>
                                        </p:attrNameLst>
                                      </p:cBhvr>
                                      <p:to>
                                        <p:strVal val="visible"/>
                                      </p:to>
                                    </p:set>
                                    <p:animEffect transition="in" filter="fade">
                                      <p:cBhvr>
                                        <p:cTn id="19" dur="500"/>
                                        <p:tgtEl>
                                          <p:spTgt spid="166"/>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right)">
                                      <p:cBhvr>
                                        <p:cTn id="23" dur="500"/>
                                        <p:tgtEl>
                                          <p:spTgt spid="97"/>
                                        </p:tgtEl>
                                      </p:cBhvr>
                                    </p:animEffect>
                                  </p:childTnLst>
                                </p:cTn>
                              </p:par>
                            </p:childTnLst>
                          </p:cTn>
                        </p:par>
                        <p:par>
                          <p:cTn id="24" fill="hold">
                            <p:stCondLst>
                              <p:cond delay="1500"/>
                            </p:stCondLst>
                            <p:childTnLst>
                              <p:par>
                                <p:cTn id="25" presetID="22" presetClass="entr" presetSubtype="4" fill="hold" grpId="0" nodeType="after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wipe(down)">
                                      <p:cBhvr>
                                        <p:cTn id="27" dur="500"/>
                                        <p:tgtEl>
                                          <p:spTgt spid="95"/>
                                        </p:tgtEl>
                                      </p:cBhvr>
                                    </p:animEffect>
                                  </p:childTnLst>
                                </p:cTn>
                              </p:par>
                            </p:childTnLst>
                          </p:cTn>
                        </p:par>
                        <p:par>
                          <p:cTn id="28" fill="hold">
                            <p:stCondLst>
                              <p:cond delay="2000"/>
                            </p:stCondLst>
                            <p:childTnLst>
                              <p:par>
                                <p:cTn id="29" presetID="22" presetClass="entr" presetSubtype="4" fill="hold" grpId="0" nodeType="after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wipe(down)">
                                      <p:cBhvr>
                                        <p:cTn id="31" dur="500"/>
                                        <p:tgtEl>
                                          <p:spTgt spid="9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173"/>
                                        </p:tgtEl>
                                        <p:attrNameLst>
                                          <p:attrName>style.visibility</p:attrName>
                                        </p:attrNameLst>
                                      </p:cBhvr>
                                      <p:to>
                                        <p:strVal val="visible"/>
                                      </p:to>
                                    </p:set>
                                    <p:anim calcmode="lin" valueType="num">
                                      <p:cBhvr>
                                        <p:cTn id="38" dur="500" fill="hold"/>
                                        <p:tgtEl>
                                          <p:spTgt spid="173"/>
                                        </p:tgtEl>
                                        <p:attrNameLst>
                                          <p:attrName>ppt_w</p:attrName>
                                        </p:attrNameLst>
                                      </p:cBhvr>
                                      <p:tavLst>
                                        <p:tav tm="0">
                                          <p:val>
                                            <p:fltVal val="0"/>
                                          </p:val>
                                        </p:tav>
                                        <p:tav tm="100000">
                                          <p:val>
                                            <p:strVal val="#ppt_w"/>
                                          </p:val>
                                        </p:tav>
                                      </p:tavLst>
                                    </p:anim>
                                    <p:anim calcmode="lin" valueType="num">
                                      <p:cBhvr>
                                        <p:cTn id="39" dur="500" fill="hold"/>
                                        <p:tgtEl>
                                          <p:spTgt spid="173"/>
                                        </p:tgtEl>
                                        <p:attrNameLst>
                                          <p:attrName>ppt_h</p:attrName>
                                        </p:attrNameLst>
                                      </p:cBhvr>
                                      <p:tavLst>
                                        <p:tav tm="0">
                                          <p:val>
                                            <p:fltVal val="0"/>
                                          </p:val>
                                        </p:tav>
                                        <p:tav tm="100000">
                                          <p:val>
                                            <p:strVal val="#ppt_h"/>
                                          </p:val>
                                        </p:tav>
                                      </p:tavLst>
                                    </p:anim>
                                    <p:animEffect transition="in" filter="fade">
                                      <p:cBhvr>
                                        <p:cTn id="40" dur="500"/>
                                        <p:tgtEl>
                                          <p:spTgt spid="173"/>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146"/>
                                        </p:tgtEl>
                                        <p:attrNameLst>
                                          <p:attrName>style.visibility</p:attrName>
                                        </p:attrNameLst>
                                      </p:cBhvr>
                                      <p:to>
                                        <p:strVal val="visible"/>
                                      </p:to>
                                    </p:set>
                                    <p:anim calcmode="lin" valueType="num">
                                      <p:cBhvr>
                                        <p:cTn id="44" dur="500" fill="hold"/>
                                        <p:tgtEl>
                                          <p:spTgt spid="146"/>
                                        </p:tgtEl>
                                        <p:attrNameLst>
                                          <p:attrName>ppt_w</p:attrName>
                                        </p:attrNameLst>
                                      </p:cBhvr>
                                      <p:tavLst>
                                        <p:tav tm="0">
                                          <p:val>
                                            <p:fltVal val="0"/>
                                          </p:val>
                                        </p:tav>
                                        <p:tav tm="100000">
                                          <p:val>
                                            <p:strVal val="#ppt_w"/>
                                          </p:val>
                                        </p:tav>
                                      </p:tavLst>
                                    </p:anim>
                                    <p:anim calcmode="lin" valueType="num">
                                      <p:cBhvr>
                                        <p:cTn id="45" dur="500" fill="hold"/>
                                        <p:tgtEl>
                                          <p:spTgt spid="146"/>
                                        </p:tgtEl>
                                        <p:attrNameLst>
                                          <p:attrName>ppt_h</p:attrName>
                                        </p:attrNameLst>
                                      </p:cBhvr>
                                      <p:tavLst>
                                        <p:tav tm="0">
                                          <p:val>
                                            <p:fltVal val="0"/>
                                          </p:val>
                                        </p:tav>
                                        <p:tav tm="100000">
                                          <p:val>
                                            <p:strVal val="#ppt_h"/>
                                          </p:val>
                                        </p:tav>
                                      </p:tavLst>
                                    </p:anim>
                                    <p:animEffect transition="in" filter="fade">
                                      <p:cBhvr>
                                        <p:cTn id="46" dur="500"/>
                                        <p:tgtEl>
                                          <p:spTgt spid="146"/>
                                        </p:tgtEl>
                                      </p:cBhvr>
                                    </p:animEffect>
                                  </p:childTnLst>
                                </p:cTn>
                              </p:par>
                              <p:par>
                                <p:cTn id="47" presetID="10" presetClass="entr" presetSubtype="0" fill="hold" nodeType="withEffect">
                                  <p:stCondLst>
                                    <p:cond delay="0"/>
                                  </p:stCondLst>
                                  <p:childTnLst>
                                    <p:set>
                                      <p:cBhvr>
                                        <p:cTn id="48" dur="1" fill="hold">
                                          <p:stCondLst>
                                            <p:cond delay="0"/>
                                          </p:stCondLst>
                                        </p:cTn>
                                        <p:tgtEl>
                                          <p:spTgt spid="153"/>
                                        </p:tgtEl>
                                        <p:attrNameLst>
                                          <p:attrName>style.visibility</p:attrName>
                                        </p:attrNameLst>
                                      </p:cBhvr>
                                      <p:to>
                                        <p:strVal val="visible"/>
                                      </p:to>
                                    </p:set>
                                    <p:animEffect transition="in" filter="fade">
                                      <p:cBhvr>
                                        <p:cTn id="49" dur="500"/>
                                        <p:tgtEl>
                                          <p:spTgt spid="15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167"/>
                                        </p:tgtEl>
                                        <p:attrNameLst>
                                          <p:attrName>style.visibility</p:attrName>
                                        </p:attrNameLst>
                                      </p:cBhvr>
                                      <p:to>
                                        <p:strVal val="visible"/>
                                      </p:to>
                                    </p:set>
                                    <p:animEffect transition="in" filter="fade">
                                      <p:cBhvr>
                                        <p:cTn id="53" dur="500"/>
                                        <p:tgtEl>
                                          <p:spTgt spid="16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8"/>
                                        </p:tgtEl>
                                        <p:attrNameLst>
                                          <p:attrName>style.visibility</p:attrName>
                                        </p:attrNameLst>
                                      </p:cBhvr>
                                      <p:to>
                                        <p:strVal val="visible"/>
                                      </p:to>
                                    </p:set>
                                    <p:animEffect transition="in" filter="fade">
                                      <p:cBhvr>
                                        <p:cTn id="56" dur="500"/>
                                        <p:tgtEl>
                                          <p:spTgt spid="168"/>
                                        </p:tgtEl>
                                      </p:cBhvr>
                                    </p:animEffect>
                                  </p:childTnLst>
                                </p:cTn>
                              </p:par>
                            </p:childTnLst>
                          </p:cTn>
                        </p:par>
                        <p:par>
                          <p:cTn id="57" fill="hold">
                            <p:stCondLst>
                              <p:cond delay="4000"/>
                            </p:stCondLst>
                            <p:childTnLst>
                              <p:par>
                                <p:cTn id="58" presetID="22" presetClass="entr" presetSubtype="2" fill="hold" grpId="0" nodeType="afterEffect">
                                  <p:stCondLst>
                                    <p:cond delay="0"/>
                                  </p:stCondLst>
                                  <p:childTnLst>
                                    <p:set>
                                      <p:cBhvr>
                                        <p:cTn id="59" dur="1" fill="hold">
                                          <p:stCondLst>
                                            <p:cond delay="0"/>
                                          </p:stCondLst>
                                        </p:cTn>
                                        <p:tgtEl>
                                          <p:spTgt spid="89"/>
                                        </p:tgtEl>
                                        <p:attrNameLst>
                                          <p:attrName>style.visibility</p:attrName>
                                        </p:attrNameLst>
                                      </p:cBhvr>
                                      <p:to>
                                        <p:strVal val="visible"/>
                                      </p:to>
                                    </p:set>
                                    <p:animEffect transition="in" filter="wipe(right)">
                                      <p:cBhvr>
                                        <p:cTn id="60" dur="500"/>
                                        <p:tgtEl>
                                          <p:spTgt spid="89"/>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wipe(right)">
                                      <p:cBhvr>
                                        <p:cTn id="63" dur="500"/>
                                        <p:tgtEl>
                                          <p:spTgt spid="96"/>
                                        </p:tgtEl>
                                      </p:cBhvr>
                                    </p:animEffect>
                                  </p:childTnLst>
                                </p:cTn>
                              </p:par>
                            </p:childTnLst>
                          </p:cTn>
                        </p:par>
                        <p:par>
                          <p:cTn id="64" fill="hold">
                            <p:stCondLst>
                              <p:cond delay="4500"/>
                            </p:stCondLst>
                            <p:childTnLst>
                              <p:par>
                                <p:cTn id="65" presetID="22" presetClass="entr" presetSubtype="4" fill="hold" grpId="0" nodeType="after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wipe(down)">
                                      <p:cBhvr>
                                        <p:cTn id="67" dur="500"/>
                                        <p:tgtEl>
                                          <p:spTgt spid="87"/>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91"/>
                                        </p:tgtEl>
                                        <p:attrNameLst>
                                          <p:attrName>style.visibility</p:attrName>
                                        </p:attrNameLst>
                                      </p:cBhvr>
                                      <p:to>
                                        <p:strVal val="visible"/>
                                      </p:to>
                                    </p:set>
                                    <p:animEffect transition="in" filter="wipe(down)">
                                      <p:cBhvr>
                                        <p:cTn id="70" dur="500"/>
                                        <p:tgtEl>
                                          <p:spTgt spid="91"/>
                                        </p:tgtEl>
                                      </p:cBhvr>
                                    </p:animEffect>
                                  </p:childTnLst>
                                </p:cTn>
                              </p:par>
                            </p:childTnLst>
                          </p:cTn>
                        </p:par>
                        <p:par>
                          <p:cTn id="71" fill="hold">
                            <p:stCondLst>
                              <p:cond delay="5000"/>
                            </p:stCondLst>
                            <p:childTnLst>
                              <p:par>
                                <p:cTn id="72" presetID="22" presetClass="entr" presetSubtype="4" fill="hold" grpId="0" nodeType="afterEffect">
                                  <p:stCondLst>
                                    <p:cond delay="0"/>
                                  </p:stCondLst>
                                  <p:childTnLst>
                                    <p:set>
                                      <p:cBhvr>
                                        <p:cTn id="73" dur="1" fill="hold">
                                          <p:stCondLst>
                                            <p:cond delay="0"/>
                                          </p:stCondLst>
                                        </p:cTn>
                                        <p:tgtEl>
                                          <p:spTgt spid="85"/>
                                        </p:tgtEl>
                                        <p:attrNameLst>
                                          <p:attrName>style.visibility</p:attrName>
                                        </p:attrNameLst>
                                      </p:cBhvr>
                                      <p:to>
                                        <p:strVal val="visible"/>
                                      </p:to>
                                    </p:set>
                                    <p:animEffect transition="in" filter="wipe(down)">
                                      <p:cBhvr>
                                        <p:cTn id="74" dur="500"/>
                                        <p:tgtEl>
                                          <p:spTgt spid="8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06"/>
                                        </p:tgtEl>
                                        <p:attrNameLst>
                                          <p:attrName>style.visibility</p:attrName>
                                        </p:attrNameLst>
                                      </p:cBhvr>
                                      <p:to>
                                        <p:strVal val="visible"/>
                                      </p:to>
                                    </p:set>
                                    <p:animEffect transition="in" filter="fade">
                                      <p:cBhvr>
                                        <p:cTn id="77" dur="500"/>
                                        <p:tgtEl>
                                          <p:spTgt spid="10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gtEl>
                                        <p:attrNameLst>
                                          <p:attrName>style.visibility</p:attrName>
                                        </p:attrNameLst>
                                      </p:cBhvr>
                                      <p:to>
                                        <p:strVal val="visible"/>
                                      </p:to>
                                    </p:set>
                                    <p:animEffect transition="in" filter="fade">
                                      <p:cBhvr>
                                        <p:cTn id="80" dur="500"/>
                                        <p:tgtEl>
                                          <p:spTgt spid="103"/>
                                        </p:tgtEl>
                                      </p:cBhvr>
                                    </p:animEffect>
                                  </p:childTnLst>
                                </p:cTn>
                              </p:par>
                            </p:childTnLst>
                          </p:cTn>
                        </p:par>
                        <p:par>
                          <p:cTn id="81" fill="hold">
                            <p:stCondLst>
                              <p:cond delay="5500"/>
                            </p:stCondLst>
                            <p:childTnLst>
                              <p:par>
                                <p:cTn id="82" presetID="53" presetClass="entr" presetSubtype="16" fill="hold" nodeType="afterEffect">
                                  <p:stCondLst>
                                    <p:cond delay="0"/>
                                  </p:stCondLst>
                                  <p:childTnLst>
                                    <p:set>
                                      <p:cBhvr>
                                        <p:cTn id="83" dur="1" fill="hold">
                                          <p:stCondLst>
                                            <p:cond delay="0"/>
                                          </p:stCondLst>
                                        </p:cTn>
                                        <p:tgtEl>
                                          <p:spTgt spid="177"/>
                                        </p:tgtEl>
                                        <p:attrNameLst>
                                          <p:attrName>style.visibility</p:attrName>
                                        </p:attrNameLst>
                                      </p:cBhvr>
                                      <p:to>
                                        <p:strVal val="visible"/>
                                      </p:to>
                                    </p:set>
                                    <p:anim calcmode="lin" valueType="num">
                                      <p:cBhvr>
                                        <p:cTn id="84" dur="500" fill="hold"/>
                                        <p:tgtEl>
                                          <p:spTgt spid="177"/>
                                        </p:tgtEl>
                                        <p:attrNameLst>
                                          <p:attrName>ppt_w</p:attrName>
                                        </p:attrNameLst>
                                      </p:cBhvr>
                                      <p:tavLst>
                                        <p:tav tm="0">
                                          <p:val>
                                            <p:fltVal val="0"/>
                                          </p:val>
                                        </p:tav>
                                        <p:tav tm="100000">
                                          <p:val>
                                            <p:strVal val="#ppt_w"/>
                                          </p:val>
                                        </p:tav>
                                      </p:tavLst>
                                    </p:anim>
                                    <p:anim calcmode="lin" valueType="num">
                                      <p:cBhvr>
                                        <p:cTn id="85" dur="500" fill="hold"/>
                                        <p:tgtEl>
                                          <p:spTgt spid="177"/>
                                        </p:tgtEl>
                                        <p:attrNameLst>
                                          <p:attrName>ppt_h</p:attrName>
                                        </p:attrNameLst>
                                      </p:cBhvr>
                                      <p:tavLst>
                                        <p:tav tm="0">
                                          <p:val>
                                            <p:fltVal val="0"/>
                                          </p:val>
                                        </p:tav>
                                        <p:tav tm="100000">
                                          <p:val>
                                            <p:strVal val="#ppt_h"/>
                                          </p:val>
                                        </p:tav>
                                      </p:tavLst>
                                    </p:anim>
                                    <p:animEffect transition="in" filter="fade">
                                      <p:cBhvr>
                                        <p:cTn id="86" dur="500"/>
                                        <p:tgtEl>
                                          <p:spTgt spid="177"/>
                                        </p:tgtEl>
                                      </p:cBhvr>
                                    </p:animEffect>
                                  </p:childTnLst>
                                </p:cTn>
                              </p:par>
                            </p:childTnLst>
                          </p:cTn>
                        </p:par>
                        <p:par>
                          <p:cTn id="87" fill="hold">
                            <p:stCondLst>
                              <p:cond delay="6000"/>
                            </p:stCondLst>
                            <p:childTnLst>
                              <p:par>
                                <p:cTn id="88" presetID="53" presetClass="entr" presetSubtype="16" fill="hold" grpId="0" nodeType="afterEffect">
                                  <p:stCondLst>
                                    <p:cond delay="0"/>
                                  </p:stCondLst>
                                  <p:childTnLst>
                                    <p:set>
                                      <p:cBhvr>
                                        <p:cTn id="89" dur="1" fill="hold">
                                          <p:stCondLst>
                                            <p:cond delay="0"/>
                                          </p:stCondLst>
                                        </p:cTn>
                                        <p:tgtEl>
                                          <p:spTgt spid="147"/>
                                        </p:tgtEl>
                                        <p:attrNameLst>
                                          <p:attrName>style.visibility</p:attrName>
                                        </p:attrNameLst>
                                      </p:cBhvr>
                                      <p:to>
                                        <p:strVal val="visible"/>
                                      </p:to>
                                    </p:set>
                                    <p:anim calcmode="lin" valueType="num">
                                      <p:cBhvr>
                                        <p:cTn id="90" dur="500" fill="hold"/>
                                        <p:tgtEl>
                                          <p:spTgt spid="147"/>
                                        </p:tgtEl>
                                        <p:attrNameLst>
                                          <p:attrName>ppt_w</p:attrName>
                                        </p:attrNameLst>
                                      </p:cBhvr>
                                      <p:tavLst>
                                        <p:tav tm="0">
                                          <p:val>
                                            <p:fltVal val="0"/>
                                          </p:val>
                                        </p:tav>
                                        <p:tav tm="100000">
                                          <p:val>
                                            <p:strVal val="#ppt_w"/>
                                          </p:val>
                                        </p:tav>
                                      </p:tavLst>
                                    </p:anim>
                                    <p:anim calcmode="lin" valueType="num">
                                      <p:cBhvr>
                                        <p:cTn id="91" dur="500" fill="hold"/>
                                        <p:tgtEl>
                                          <p:spTgt spid="147"/>
                                        </p:tgtEl>
                                        <p:attrNameLst>
                                          <p:attrName>ppt_h</p:attrName>
                                        </p:attrNameLst>
                                      </p:cBhvr>
                                      <p:tavLst>
                                        <p:tav tm="0">
                                          <p:val>
                                            <p:fltVal val="0"/>
                                          </p:val>
                                        </p:tav>
                                        <p:tav tm="100000">
                                          <p:val>
                                            <p:strVal val="#ppt_h"/>
                                          </p:val>
                                        </p:tav>
                                      </p:tavLst>
                                    </p:anim>
                                    <p:animEffect transition="in" filter="fade">
                                      <p:cBhvr>
                                        <p:cTn id="92" dur="500"/>
                                        <p:tgtEl>
                                          <p:spTgt spid="14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57"/>
                                        </p:tgtEl>
                                        <p:attrNameLst>
                                          <p:attrName>style.visibility</p:attrName>
                                        </p:attrNameLst>
                                      </p:cBhvr>
                                      <p:to>
                                        <p:strVal val="visible"/>
                                      </p:to>
                                    </p:set>
                                    <p:animEffect transition="in" filter="fade">
                                      <p:cBhvr>
                                        <p:cTn id="95" dur="500"/>
                                        <p:tgtEl>
                                          <p:spTgt spid="157"/>
                                        </p:tgtEl>
                                      </p:cBhvr>
                                    </p:animEffect>
                                  </p:childTnLst>
                                </p:cTn>
                              </p:par>
                            </p:childTnLst>
                          </p:cTn>
                        </p:par>
                        <p:par>
                          <p:cTn id="96" fill="hold">
                            <p:stCondLst>
                              <p:cond delay="6500"/>
                            </p:stCondLst>
                            <p:childTnLst>
                              <p:par>
                                <p:cTn id="97" presetID="10" presetClass="entr" presetSubtype="0" fill="hold" grpId="0" nodeType="afterEffect">
                                  <p:stCondLst>
                                    <p:cond delay="0"/>
                                  </p:stCondLst>
                                  <p:childTnLst>
                                    <p:set>
                                      <p:cBhvr>
                                        <p:cTn id="98" dur="1" fill="hold">
                                          <p:stCondLst>
                                            <p:cond delay="0"/>
                                          </p:stCondLst>
                                        </p:cTn>
                                        <p:tgtEl>
                                          <p:spTgt spid="169"/>
                                        </p:tgtEl>
                                        <p:attrNameLst>
                                          <p:attrName>style.visibility</p:attrName>
                                        </p:attrNameLst>
                                      </p:cBhvr>
                                      <p:to>
                                        <p:strVal val="visible"/>
                                      </p:to>
                                    </p:set>
                                    <p:animEffect transition="in" filter="fade">
                                      <p:cBhvr>
                                        <p:cTn id="99" dur="500"/>
                                        <p:tgtEl>
                                          <p:spTgt spid="16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70"/>
                                        </p:tgtEl>
                                        <p:attrNameLst>
                                          <p:attrName>style.visibility</p:attrName>
                                        </p:attrNameLst>
                                      </p:cBhvr>
                                      <p:to>
                                        <p:strVal val="visible"/>
                                      </p:to>
                                    </p:set>
                                    <p:animEffect transition="in" filter="fade">
                                      <p:cBhvr>
                                        <p:cTn id="102" dur="500"/>
                                        <p:tgtEl>
                                          <p:spTgt spid="170"/>
                                        </p:tgtEl>
                                      </p:cBhvr>
                                    </p:animEffect>
                                  </p:childTnLst>
                                </p:cTn>
                              </p:par>
                            </p:childTnLst>
                          </p:cTn>
                        </p:par>
                        <p:par>
                          <p:cTn id="103" fill="hold">
                            <p:stCondLst>
                              <p:cond delay="7000"/>
                            </p:stCondLst>
                            <p:childTnLst>
                              <p:par>
                                <p:cTn id="104" presetID="22" presetClass="entr" presetSubtype="2" fill="hold" grpId="0" nodeType="afterEffect">
                                  <p:stCondLst>
                                    <p:cond delay="0"/>
                                  </p:stCondLst>
                                  <p:childTnLst>
                                    <p:set>
                                      <p:cBhvr>
                                        <p:cTn id="105" dur="1" fill="hold">
                                          <p:stCondLst>
                                            <p:cond delay="0"/>
                                          </p:stCondLst>
                                        </p:cTn>
                                        <p:tgtEl>
                                          <p:spTgt spid="84"/>
                                        </p:tgtEl>
                                        <p:attrNameLst>
                                          <p:attrName>style.visibility</p:attrName>
                                        </p:attrNameLst>
                                      </p:cBhvr>
                                      <p:to>
                                        <p:strVal val="visible"/>
                                      </p:to>
                                    </p:set>
                                    <p:animEffect transition="in" filter="wipe(right)">
                                      <p:cBhvr>
                                        <p:cTn id="106" dur="500"/>
                                        <p:tgtEl>
                                          <p:spTgt spid="84"/>
                                        </p:tgtEl>
                                      </p:cBhvr>
                                    </p:animEffect>
                                  </p:childTnLst>
                                </p:cTn>
                              </p:par>
                              <p:par>
                                <p:cTn id="107" presetID="22" presetClass="entr" presetSubtype="2" fill="hold" grpId="0" nodeType="withEffect">
                                  <p:stCondLst>
                                    <p:cond delay="0"/>
                                  </p:stCondLst>
                                  <p:childTnLst>
                                    <p:set>
                                      <p:cBhvr>
                                        <p:cTn id="108" dur="1" fill="hold">
                                          <p:stCondLst>
                                            <p:cond delay="0"/>
                                          </p:stCondLst>
                                        </p:cTn>
                                        <p:tgtEl>
                                          <p:spTgt spid="88"/>
                                        </p:tgtEl>
                                        <p:attrNameLst>
                                          <p:attrName>style.visibility</p:attrName>
                                        </p:attrNameLst>
                                      </p:cBhvr>
                                      <p:to>
                                        <p:strVal val="visible"/>
                                      </p:to>
                                    </p:set>
                                    <p:animEffect transition="in" filter="wipe(right)">
                                      <p:cBhvr>
                                        <p:cTn id="109" dur="500"/>
                                        <p:tgtEl>
                                          <p:spTgt spid="88"/>
                                        </p:tgtEl>
                                      </p:cBhvr>
                                    </p:animEffect>
                                  </p:childTnLst>
                                </p:cTn>
                              </p:par>
                            </p:childTnLst>
                          </p:cTn>
                        </p:par>
                        <p:par>
                          <p:cTn id="110" fill="hold">
                            <p:stCondLst>
                              <p:cond delay="7500"/>
                            </p:stCondLst>
                            <p:childTnLst>
                              <p:par>
                                <p:cTn id="111" presetID="22" presetClass="entr" presetSubtype="4" fill="hold" grpId="0" nodeType="afterEffect">
                                  <p:stCondLst>
                                    <p:cond delay="0"/>
                                  </p:stCondLst>
                                  <p:childTnLst>
                                    <p:set>
                                      <p:cBhvr>
                                        <p:cTn id="112" dur="1" fill="hold">
                                          <p:stCondLst>
                                            <p:cond delay="0"/>
                                          </p:stCondLst>
                                        </p:cTn>
                                        <p:tgtEl>
                                          <p:spTgt spid="82"/>
                                        </p:tgtEl>
                                        <p:attrNameLst>
                                          <p:attrName>style.visibility</p:attrName>
                                        </p:attrNameLst>
                                      </p:cBhvr>
                                      <p:to>
                                        <p:strVal val="visible"/>
                                      </p:to>
                                    </p:set>
                                    <p:animEffect transition="in" filter="wipe(down)">
                                      <p:cBhvr>
                                        <p:cTn id="113" dur="500"/>
                                        <p:tgtEl>
                                          <p:spTgt spid="82"/>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86"/>
                                        </p:tgtEl>
                                        <p:attrNameLst>
                                          <p:attrName>style.visibility</p:attrName>
                                        </p:attrNameLst>
                                      </p:cBhvr>
                                      <p:to>
                                        <p:strVal val="visible"/>
                                      </p:to>
                                    </p:set>
                                    <p:animEffect transition="in" filter="wipe(down)">
                                      <p:cBhvr>
                                        <p:cTn id="116" dur="500"/>
                                        <p:tgtEl>
                                          <p:spTgt spid="86"/>
                                        </p:tgtEl>
                                      </p:cBhvr>
                                    </p:animEffect>
                                  </p:childTnLst>
                                </p:cTn>
                              </p:par>
                            </p:childTnLst>
                          </p:cTn>
                        </p:par>
                        <p:par>
                          <p:cTn id="117" fill="hold">
                            <p:stCondLst>
                              <p:cond delay="8000"/>
                            </p:stCondLst>
                            <p:childTnLst>
                              <p:par>
                                <p:cTn id="118" presetID="22" presetClass="entr" presetSubtype="4" fill="hold" grpId="0" nodeType="afterEffect">
                                  <p:stCondLst>
                                    <p:cond delay="0"/>
                                  </p:stCondLst>
                                  <p:childTnLst>
                                    <p:set>
                                      <p:cBhvr>
                                        <p:cTn id="119" dur="1" fill="hold">
                                          <p:stCondLst>
                                            <p:cond delay="0"/>
                                          </p:stCondLst>
                                        </p:cTn>
                                        <p:tgtEl>
                                          <p:spTgt spid="80"/>
                                        </p:tgtEl>
                                        <p:attrNameLst>
                                          <p:attrName>style.visibility</p:attrName>
                                        </p:attrNameLst>
                                      </p:cBhvr>
                                      <p:to>
                                        <p:strVal val="visible"/>
                                      </p:to>
                                    </p:set>
                                    <p:animEffect transition="in" filter="wipe(down)">
                                      <p:cBhvr>
                                        <p:cTn id="120" dur="500"/>
                                        <p:tgtEl>
                                          <p:spTgt spid="8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05"/>
                                        </p:tgtEl>
                                        <p:attrNameLst>
                                          <p:attrName>style.visibility</p:attrName>
                                        </p:attrNameLst>
                                      </p:cBhvr>
                                      <p:to>
                                        <p:strVal val="visible"/>
                                      </p:to>
                                    </p:set>
                                    <p:animEffect transition="in" filter="fade">
                                      <p:cBhvr>
                                        <p:cTn id="123" dur="500"/>
                                        <p:tgtEl>
                                          <p:spTgt spid="10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01"/>
                                        </p:tgtEl>
                                        <p:attrNameLst>
                                          <p:attrName>style.visibility</p:attrName>
                                        </p:attrNameLst>
                                      </p:cBhvr>
                                      <p:to>
                                        <p:strVal val="visible"/>
                                      </p:to>
                                    </p:set>
                                    <p:animEffect transition="in" filter="fade">
                                      <p:cBhvr>
                                        <p:cTn id="126" dur="500"/>
                                        <p:tgtEl>
                                          <p:spTgt spid="101"/>
                                        </p:tgtEl>
                                      </p:cBhvr>
                                    </p:animEffect>
                                  </p:childTnLst>
                                </p:cTn>
                              </p:par>
                            </p:childTnLst>
                          </p:cTn>
                        </p:par>
                        <p:par>
                          <p:cTn id="127" fill="hold">
                            <p:stCondLst>
                              <p:cond delay="8500"/>
                            </p:stCondLst>
                            <p:childTnLst>
                              <p:par>
                                <p:cTn id="128" presetID="53" presetClass="entr" presetSubtype="16" fill="hold" grpId="0" nodeType="afterEffect">
                                  <p:stCondLst>
                                    <p:cond delay="0"/>
                                  </p:stCondLst>
                                  <p:childTnLst>
                                    <p:set>
                                      <p:cBhvr>
                                        <p:cTn id="129" dur="1" fill="hold">
                                          <p:stCondLst>
                                            <p:cond delay="0"/>
                                          </p:stCondLst>
                                        </p:cTn>
                                        <p:tgtEl>
                                          <p:spTgt spid="181"/>
                                        </p:tgtEl>
                                        <p:attrNameLst>
                                          <p:attrName>style.visibility</p:attrName>
                                        </p:attrNameLst>
                                      </p:cBhvr>
                                      <p:to>
                                        <p:strVal val="visible"/>
                                      </p:to>
                                    </p:set>
                                    <p:anim calcmode="lin" valueType="num">
                                      <p:cBhvr>
                                        <p:cTn id="130" dur="500" fill="hold"/>
                                        <p:tgtEl>
                                          <p:spTgt spid="181"/>
                                        </p:tgtEl>
                                        <p:attrNameLst>
                                          <p:attrName>ppt_w</p:attrName>
                                        </p:attrNameLst>
                                      </p:cBhvr>
                                      <p:tavLst>
                                        <p:tav tm="0">
                                          <p:val>
                                            <p:fltVal val="0"/>
                                          </p:val>
                                        </p:tav>
                                        <p:tav tm="100000">
                                          <p:val>
                                            <p:strVal val="#ppt_w"/>
                                          </p:val>
                                        </p:tav>
                                      </p:tavLst>
                                    </p:anim>
                                    <p:anim calcmode="lin" valueType="num">
                                      <p:cBhvr>
                                        <p:cTn id="131" dur="500" fill="hold"/>
                                        <p:tgtEl>
                                          <p:spTgt spid="181"/>
                                        </p:tgtEl>
                                        <p:attrNameLst>
                                          <p:attrName>ppt_h</p:attrName>
                                        </p:attrNameLst>
                                      </p:cBhvr>
                                      <p:tavLst>
                                        <p:tav tm="0">
                                          <p:val>
                                            <p:fltVal val="0"/>
                                          </p:val>
                                        </p:tav>
                                        <p:tav tm="100000">
                                          <p:val>
                                            <p:strVal val="#ppt_h"/>
                                          </p:val>
                                        </p:tav>
                                      </p:tavLst>
                                    </p:anim>
                                    <p:animEffect transition="in" filter="fade">
                                      <p:cBhvr>
                                        <p:cTn id="132" dur="500"/>
                                        <p:tgtEl>
                                          <p:spTgt spid="181"/>
                                        </p:tgtEl>
                                      </p:cBhvr>
                                    </p:animEffect>
                                  </p:childTnLst>
                                </p:cTn>
                              </p:par>
                            </p:childTnLst>
                          </p:cTn>
                        </p:par>
                        <p:par>
                          <p:cTn id="133" fill="hold">
                            <p:stCondLst>
                              <p:cond delay="9000"/>
                            </p:stCondLst>
                            <p:childTnLst>
                              <p:par>
                                <p:cTn id="134" presetID="53" presetClass="entr" presetSubtype="16" fill="hold" grpId="0" nodeType="afterEffect">
                                  <p:stCondLst>
                                    <p:cond delay="0"/>
                                  </p:stCondLst>
                                  <p:childTnLst>
                                    <p:set>
                                      <p:cBhvr>
                                        <p:cTn id="135" dur="1" fill="hold">
                                          <p:stCondLst>
                                            <p:cond delay="0"/>
                                          </p:stCondLst>
                                        </p:cTn>
                                        <p:tgtEl>
                                          <p:spTgt spid="148"/>
                                        </p:tgtEl>
                                        <p:attrNameLst>
                                          <p:attrName>style.visibility</p:attrName>
                                        </p:attrNameLst>
                                      </p:cBhvr>
                                      <p:to>
                                        <p:strVal val="visible"/>
                                      </p:to>
                                    </p:set>
                                    <p:anim calcmode="lin" valueType="num">
                                      <p:cBhvr>
                                        <p:cTn id="136" dur="500" fill="hold"/>
                                        <p:tgtEl>
                                          <p:spTgt spid="148"/>
                                        </p:tgtEl>
                                        <p:attrNameLst>
                                          <p:attrName>ppt_w</p:attrName>
                                        </p:attrNameLst>
                                      </p:cBhvr>
                                      <p:tavLst>
                                        <p:tav tm="0">
                                          <p:val>
                                            <p:fltVal val="0"/>
                                          </p:val>
                                        </p:tav>
                                        <p:tav tm="100000">
                                          <p:val>
                                            <p:strVal val="#ppt_w"/>
                                          </p:val>
                                        </p:tav>
                                      </p:tavLst>
                                    </p:anim>
                                    <p:anim calcmode="lin" valueType="num">
                                      <p:cBhvr>
                                        <p:cTn id="137" dur="500" fill="hold"/>
                                        <p:tgtEl>
                                          <p:spTgt spid="148"/>
                                        </p:tgtEl>
                                        <p:attrNameLst>
                                          <p:attrName>ppt_h</p:attrName>
                                        </p:attrNameLst>
                                      </p:cBhvr>
                                      <p:tavLst>
                                        <p:tav tm="0">
                                          <p:val>
                                            <p:fltVal val="0"/>
                                          </p:val>
                                        </p:tav>
                                        <p:tav tm="100000">
                                          <p:val>
                                            <p:strVal val="#ppt_h"/>
                                          </p:val>
                                        </p:tav>
                                      </p:tavLst>
                                    </p:anim>
                                    <p:animEffect transition="in" filter="fade">
                                      <p:cBhvr>
                                        <p:cTn id="138" dur="500"/>
                                        <p:tgtEl>
                                          <p:spTgt spid="148"/>
                                        </p:tgtEl>
                                      </p:cBhvr>
                                    </p:animEffect>
                                  </p:childTnLst>
                                </p:cTn>
                              </p:par>
                              <p:par>
                                <p:cTn id="139" presetID="10" presetClass="entr" presetSubtype="0" fill="hold" nodeType="withEffect">
                                  <p:stCondLst>
                                    <p:cond delay="0"/>
                                  </p:stCondLst>
                                  <p:childTnLst>
                                    <p:set>
                                      <p:cBhvr>
                                        <p:cTn id="140" dur="1" fill="hold">
                                          <p:stCondLst>
                                            <p:cond delay="0"/>
                                          </p:stCondLst>
                                        </p:cTn>
                                        <p:tgtEl>
                                          <p:spTgt spid="158"/>
                                        </p:tgtEl>
                                        <p:attrNameLst>
                                          <p:attrName>style.visibility</p:attrName>
                                        </p:attrNameLst>
                                      </p:cBhvr>
                                      <p:to>
                                        <p:strVal val="visible"/>
                                      </p:to>
                                    </p:set>
                                    <p:animEffect transition="in" filter="fade">
                                      <p:cBhvr>
                                        <p:cTn id="141" dur="500"/>
                                        <p:tgtEl>
                                          <p:spTgt spid="158"/>
                                        </p:tgtEl>
                                      </p:cBhvr>
                                    </p:animEffect>
                                  </p:childTnLst>
                                </p:cTn>
                              </p:par>
                            </p:childTnLst>
                          </p:cTn>
                        </p:par>
                        <p:par>
                          <p:cTn id="142" fill="hold">
                            <p:stCondLst>
                              <p:cond delay="9500"/>
                            </p:stCondLst>
                            <p:childTnLst>
                              <p:par>
                                <p:cTn id="143" presetID="10" presetClass="entr" presetSubtype="0" fill="hold" grpId="0" nodeType="afterEffect">
                                  <p:stCondLst>
                                    <p:cond delay="0"/>
                                  </p:stCondLst>
                                  <p:childTnLst>
                                    <p:set>
                                      <p:cBhvr>
                                        <p:cTn id="144" dur="1" fill="hold">
                                          <p:stCondLst>
                                            <p:cond delay="0"/>
                                          </p:stCondLst>
                                        </p:cTn>
                                        <p:tgtEl>
                                          <p:spTgt spid="171"/>
                                        </p:tgtEl>
                                        <p:attrNameLst>
                                          <p:attrName>style.visibility</p:attrName>
                                        </p:attrNameLst>
                                      </p:cBhvr>
                                      <p:to>
                                        <p:strVal val="visible"/>
                                      </p:to>
                                    </p:set>
                                    <p:animEffect transition="in" filter="fade">
                                      <p:cBhvr>
                                        <p:cTn id="145" dur="500"/>
                                        <p:tgtEl>
                                          <p:spTgt spid="17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72"/>
                                        </p:tgtEl>
                                        <p:attrNameLst>
                                          <p:attrName>style.visibility</p:attrName>
                                        </p:attrNameLst>
                                      </p:cBhvr>
                                      <p:to>
                                        <p:strVal val="visible"/>
                                      </p:to>
                                    </p:set>
                                    <p:animEffect transition="in" filter="fade">
                                      <p:cBhvr>
                                        <p:cTn id="148" dur="500"/>
                                        <p:tgtEl>
                                          <p:spTgt spid="172"/>
                                        </p:tgtEl>
                                      </p:cBhvr>
                                    </p:animEffect>
                                  </p:childTnLst>
                                </p:cTn>
                              </p:par>
                            </p:childTnLst>
                          </p:cTn>
                        </p:par>
                        <p:par>
                          <p:cTn id="149" fill="hold">
                            <p:stCondLst>
                              <p:cond delay="10000"/>
                            </p:stCondLst>
                            <p:childTnLst>
                              <p:par>
                                <p:cTn id="150" presetID="22" presetClass="entr" presetSubtype="2" fill="hold" grpId="0" nodeType="after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wipe(right)">
                                      <p:cBhvr>
                                        <p:cTn id="152" dur="500"/>
                                        <p:tgtEl>
                                          <p:spTgt spid="78"/>
                                        </p:tgtEl>
                                      </p:cBhvr>
                                    </p:animEffect>
                                  </p:childTnLst>
                                </p:cTn>
                              </p:par>
                              <p:par>
                                <p:cTn id="153" presetID="22" presetClass="entr" presetSubtype="2" fill="hold" grpId="0" nodeType="withEffect">
                                  <p:stCondLst>
                                    <p:cond delay="0"/>
                                  </p:stCondLst>
                                  <p:childTnLst>
                                    <p:set>
                                      <p:cBhvr>
                                        <p:cTn id="154" dur="1" fill="hold">
                                          <p:stCondLst>
                                            <p:cond delay="0"/>
                                          </p:stCondLst>
                                        </p:cTn>
                                        <p:tgtEl>
                                          <p:spTgt spid="83"/>
                                        </p:tgtEl>
                                        <p:attrNameLst>
                                          <p:attrName>style.visibility</p:attrName>
                                        </p:attrNameLst>
                                      </p:cBhvr>
                                      <p:to>
                                        <p:strVal val="visible"/>
                                      </p:to>
                                    </p:set>
                                    <p:animEffect transition="in" filter="wipe(right)">
                                      <p:cBhvr>
                                        <p:cTn id="155" dur="500"/>
                                        <p:tgtEl>
                                          <p:spTgt spid="83"/>
                                        </p:tgtEl>
                                      </p:cBhvr>
                                    </p:animEffect>
                                  </p:childTnLst>
                                </p:cTn>
                              </p:par>
                            </p:childTnLst>
                          </p:cTn>
                        </p:par>
                        <p:par>
                          <p:cTn id="156" fill="hold">
                            <p:stCondLst>
                              <p:cond delay="10500"/>
                            </p:stCondLst>
                            <p:childTnLst>
                              <p:par>
                                <p:cTn id="157" presetID="22" presetClass="entr" presetSubtype="4" fill="hold" grpId="0" nodeType="afterEffect">
                                  <p:stCondLst>
                                    <p:cond delay="0"/>
                                  </p:stCondLst>
                                  <p:childTnLst>
                                    <p:set>
                                      <p:cBhvr>
                                        <p:cTn id="158" dur="1" fill="hold">
                                          <p:stCondLst>
                                            <p:cond delay="0"/>
                                          </p:stCondLst>
                                        </p:cTn>
                                        <p:tgtEl>
                                          <p:spTgt spid="77"/>
                                        </p:tgtEl>
                                        <p:attrNameLst>
                                          <p:attrName>style.visibility</p:attrName>
                                        </p:attrNameLst>
                                      </p:cBhvr>
                                      <p:to>
                                        <p:strVal val="visible"/>
                                      </p:to>
                                    </p:set>
                                    <p:animEffect transition="in" filter="wipe(down)">
                                      <p:cBhvr>
                                        <p:cTn id="159" dur="500"/>
                                        <p:tgtEl>
                                          <p:spTgt spid="77"/>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81"/>
                                        </p:tgtEl>
                                        <p:attrNameLst>
                                          <p:attrName>style.visibility</p:attrName>
                                        </p:attrNameLst>
                                      </p:cBhvr>
                                      <p:to>
                                        <p:strVal val="visible"/>
                                      </p:to>
                                    </p:set>
                                    <p:animEffect transition="in" filter="wipe(down)">
                                      <p:cBhvr>
                                        <p:cTn id="162" dur="500"/>
                                        <p:tgtEl>
                                          <p:spTgt spid="81"/>
                                        </p:tgtEl>
                                      </p:cBhvr>
                                    </p:animEffect>
                                  </p:childTnLst>
                                </p:cTn>
                              </p:par>
                            </p:childTnLst>
                          </p:cTn>
                        </p:par>
                        <p:par>
                          <p:cTn id="163" fill="hold">
                            <p:stCondLst>
                              <p:cond delay="11000"/>
                            </p:stCondLst>
                            <p:childTnLst>
                              <p:par>
                                <p:cTn id="164" presetID="22" presetClass="entr" presetSubtype="4" fill="hold" grpId="0" nodeType="afterEffect">
                                  <p:stCondLst>
                                    <p:cond delay="0"/>
                                  </p:stCondLst>
                                  <p:childTnLst>
                                    <p:set>
                                      <p:cBhvr>
                                        <p:cTn id="165" dur="1" fill="hold">
                                          <p:stCondLst>
                                            <p:cond delay="0"/>
                                          </p:stCondLst>
                                        </p:cTn>
                                        <p:tgtEl>
                                          <p:spTgt spid="79"/>
                                        </p:tgtEl>
                                        <p:attrNameLst>
                                          <p:attrName>style.visibility</p:attrName>
                                        </p:attrNameLst>
                                      </p:cBhvr>
                                      <p:to>
                                        <p:strVal val="visible"/>
                                      </p:to>
                                    </p:set>
                                    <p:animEffect transition="in" filter="wipe(down)">
                                      <p:cBhvr>
                                        <p:cTn id="166" dur="500"/>
                                        <p:tgtEl>
                                          <p:spTgt spid="79"/>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14"/>
                                        </p:tgtEl>
                                        <p:attrNameLst>
                                          <p:attrName>style.visibility</p:attrName>
                                        </p:attrNameLst>
                                      </p:cBhvr>
                                      <p:to>
                                        <p:strVal val="visible"/>
                                      </p:to>
                                    </p:set>
                                    <p:animEffect transition="in" filter="fade">
                                      <p:cBhvr>
                                        <p:cTn id="169" dur="500"/>
                                        <p:tgtEl>
                                          <p:spTgt spid="114"/>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07"/>
                                        </p:tgtEl>
                                        <p:attrNameLst>
                                          <p:attrName>style.visibility</p:attrName>
                                        </p:attrNameLst>
                                      </p:cBhvr>
                                      <p:to>
                                        <p:strVal val="visible"/>
                                      </p:to>
                                    </p:set>
                                    <p:animEffect transition="in" filter="fade">
                                      <p:cBhvr>
                                        <p:cTn id="172" dur="500"/>
                                        <p:tgtEl>
                                          <p:spTgt spid="107"/>
                                        </p:tgtEl>
                                      </p:cBhvr>
                                    </p:animEffect>
                                  </p:childTnLst>
                                </p:cTn>
                              </p:par>
                            </p:childTnLst>
                          </p:cTn>
                        </p:par>
                        <p:par>
                          <p:cTn id="173" fill="hold">
                            <p:stCondLst>
                              <p:cond delay="11500"/>
                            </p:stCondLst>
                            <p:childTnLst>
                              <p:par>
                                <p:cTn id="174" presetID="53" presetClass="entr" presetSubtype="16" fill="hold" nodeType="afterEffect">
                                  <p:stCondLst>
                                    <p:cond delay="0"/>
                                  </p:stCondLst>
                                  <p:childTnLst>
                                    <p:set>
                                      <p:cBhvr>
                                        <p:cTn id="175" dur="1" fill="hold">
                                          <p:stCondLst>
                                            <p:cond delay="0"/>
                                          </p:stCondLst>
                                        </p:cTn>
                                        <p:tgtEl>
                                          <p:spTgt spid="182"/>
                                        </p:tgtEl>
                                        <p:attrNameLst>
                                          <p:attrName>style.visibility</p:attrName>
                                        </p:attrNameLst>
                                      </p:cBhvr>
                                      <p:to>
                                        <p:strVal val="visible"/>
                                      </p:to>
                                    </p:set>
                                    <p:anim calcmode="lin" valueType="num">
                                      <p:cBhvr>
                                        <p:cTn id="176" dur="500" fill="hold"/>
                                        <p:tgtEl>
                                          <p:spTgt spid="182"/>
                                        </p:tgtEl>
                                        <p:attrNameLst>
                                          <p:attrName>ppt_w</p:attrName>
                                        </p:attrNameLst>
                                      </p:cBhvr>
                                      <p:tavLst>
                                        <p:tav tm="0">
                                          <p:val>
                                            <p:fltVal val="0"/>
                                          </p:val>
                                        </p:tav>
                                        <p:tav tm="100000">
                                          <p:val>
                                            <p:strVal val="#ppt_w"/>
                                          </p:val>
                                        </p:tav>
                                      </p:tavLst>
                                    </p:anim>
                                    <p:anim calcmode="lin" valueType="num">
                                      <p:cBhvr>
                                        <p:cTn id="177" dur="500" fill="hold"/>
                                        <p:tgtEl>
                                          <p:spTgt spid="182"/>
                                        </p:tgtEl>
                                        <p:attrNameLst>
                                          <p:attrName>ppt_h</p:attrName>
                                        </p:attrNameLst>
                                      </p:cBhvr>
                                      <p:tavLst>
                                        <p:tav tm="0">
                                          <p:val>
                                            <p:fltVal val="0"/>
                                          </p:val>
                                        </p:tav>
                                        <p:tav tm="100000">
                                          <p:val>
                                            <p:strVal val="#ppt_h"/>
                                          </p:val>
                                        </p:tav>
                                      </p:tavLst>
                                    </p:anim>
                                    <p:animEffect transition="in" filter="fade">
                                      <p:cBhvr>
                                        <p:cTn id="178" dur="500"/>
                                        <p:tgtEl>
                                          <p:spTgt spid="182"/>
                                        </p:tgtEl>
                                      </p:cBhvr>
                                    </p:animEffect>
                                  </p:childTnLst>
                                </p:cTn>
                              </p:par>
                            </p:childTnLst>
                          </p:cTn>
                        </p:par>
                        <p:par>
                          <p:cTn id="179" fill="hold">
                            <p:stCondLst>
                              <p:cond delay="12000"/>
                            </p:stCondLst>
                            <p:childTnLst>
                              <p:par>
                                <p:cTn id="180" presetID="10" presetClass="entr" presetSubtype="0" fill="hold" grpId="0" nodeType="afterEffect">
                                  <p:stCondLst>
                                    <p:cond delay="0"/>
                                  </p:stCondLst>
                                  <p:childTnLst>
                                    <p:set>
                                      <p:cBhvr>
                                        <p:cTn id="181" dur="1" fill="hold">
                                          <p:stCondLst>
                                            <p:cond delay="0"/>
                                          </p:stCondLst>
                                        </p:cTn>
                                        <p:tgtEl>
                                          <p:spTgt spid="192"/>
                                        </p:tgtEl>
                                        <p:attrNameLst>
                                          <p:attrName>style.visibility</p:attrName>
                                        </p:attrNameLst>
                                      </p:cBhvr>
                                      <p:to>
                                        <p:strVal val="visible"/>
                                      </p:to>
                                    </p:set>
                                    <p:animEffect transition="in" filter="fade">
                                      <p:cBhvr>
                                        <p:cTn id="182" dur="500"/>
                                        <p:tgtEl>
                                          <p:spTgt spid="192"/>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93"/>
                                        </p:tgtEl>
                                        <p:attrNameLst>
                                          <p:attrName>style.visibility</p:attrName>
                                        </p:attrNameLst>
                                      </p:cBhvr>
                                      <p:to>
                                        <p:strVal val="visible"/>
                                      </p:to>
                                    </p:set>
                                    <p:animEffect transition="in" filter="fade">
                                      <p:cBhvr>
                                        <p:cTn id="185" dur="500"/>
                                        <p:tgtEl>
                                          <p:spTgt spid="193"/>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94"/>
                                        </p:tgtEl>
                                        <p:attrNameLst>
                                          <p:attrName>style.visibility</p:attrName>
                                        </p:attrNameLst>
                                      </p:cBhvr>
                                      <p:to>
                                        <p:strVal val="visible"/>
                                      </p:to>
                                    </p:set>
                                    <p:animEffect transition="in" filter="fade">
                                      <p:cBhvr>
                                        <p:cTn id="188" dur="500"/>
                                        <p:tgtEl>
                                          <p:spTgt spid="194"/>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95"/>
                                        </p:tgtEl>
                                        <p:attrNameLst>
                                          <p:attrName>style.visibility</p:attrName>
                                        </p:attrNameLst>
                                      </p:cBhvr>
                                      <p:to>
                                        <p:strVal val="visible"/>
                                      </p:to>
                                    </p:set>
                                    <p:animEffect transition="in" filter="fade">
                                      <p:cBhvr>
                                        <p:cTn id="191"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ldLvl="0" animBg="1"/>
      <p:bldP spid="78" grpId="0" bldLvl="0" animBg="1"/>
      <p:bldP spid="79" grpId="0" bldLvl="0" animBg="1"/>
      <p:bldP spid="80" grpId="0" bldLvl="0" animBg="1"/>
      <p:bldP spid="81" grpId="0" bldLvl="0" animBg="1"/>
      <p:bldP spid="82" grpId="0" bldLvl="0" animBg="1"/>
      <p:bldP spid="83" grpId="0" bldLvl="0" animBg="1"/>
      <p:bldP spid="84" grpId="0" bldLvl="0" animBg="1"/>
      <p:bldP spid="85" grpId="0" bldLvl="0" animBg="1"/>
      <p:bldP spid="86" grpId="0" bldLvl="0" animBg="1"/>
      <p:bldP spid="87" grpId="0" bldLvl="0" animBg="1"/>
      <p:bldP spid="88" grpId="0" bldLvl="0" animBg="1"/>
      <p:bldP spid="89" grpId="0" bldLvl="0" animBg="1"/>
      <p:bldP spid="90" grpId="0" bldLvl="0" animBg="1"/>
      <p:bldP spid="91" grpId="0" bldLvl="0" animBg="1"/>
      <p:bldP spid="95" grpId="0" bldLvl="0" animBg="1"/>
      <p:bldP spid="96" grpId="0" bldLvl="0" animBg="1"/>
      <p:bldP spid="97" grpId="0" bldLvl="0" animBg="1"/>
      <p:bldP spid="100" grpId="0" bldLvl="0" animBg="1"/>
      <p:bldP spid="101" grpId="0" bldLvl="0" animBg="1"/>
      <p:bldP spid="103" grpId="0" bldLvl="0" animBg="1"/>
      <p:bldP spid="105" grpId="0" bldLvl="0" animBg="1"/>
      <p:bldP spid="106" grpId="0" bldLvl="0" animBg="1"/>
      <p:bldP spid="107" grpId="0" bldLvl="0" animBg="1"/>
      <p:bldP spid="114" grpId="0" bldLvl="0" animBg="1"/>
      <p:bldP spid="145" grpId="0" bldLvl="0" animBg="1"/>
      <p:bldP spid="146" grpId="0" bldLvl="0" animBg="1"/>
      <p:bldP spid="147" grpId="0" bldLvl="0" animBg="1"/>
      <p:bldP spid="148" grpId="0" bldLvl="0" animBg="1"/>
      <p:bldP spid="157" grpId="0" bldLvl="0" animBg="1"/>
      <p:bldP spid="165" grpId="0"/>
      <p:bldP spid="166" grpId="0"/>
      <p:bldP spid="167" grpId="0"/>
      <p:bldP spid="168" grpId="0"/>
      <p:bldP spid="169" grpId="0"/>
      <p:bldP spid="170" grpId="0"/>
      <p:bldP spid="171" grpId="0"/>
      <p:bldP spid="172" grpId="0"/>
      <p:bldP spid="181" grpId="0" bldLvl="0" animBg="1"/>
      <p:bldP spid="192" grpId="0" bldLvl="0" animBg="1"/>
      <p:bldP spid="193" grpId="0" bldLvl="0" animBg="1"/>
      <p:bldP spid="194" grpId="0" bldLvl="0" animBg="1"/>
      <p:bldP spid="195"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p:cNvSpPr/>
          <p:nvPr/>
        </p:nvSpPr>
        <p:spPr>
          <a:xfrm>
            <a:off x="-1119766" y="1652156"/>
            <a:ext cx="4514851" cy="451485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Oval 37"/>
          <p:cNvSpPr/>
          <p:nvPr/>
        </p:nvSpPr>
        <p:spPr>
          <a:xfrm>
            <a:off x="680462" y="1652159"/>
            <a:ext cx="4514851" cy="451485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Oval 38"/>
          <p:cNvSpPr/>
          <p:nvPr/>
        </p:nvSpPr>
        <p:spPr>
          <a:xfrm>
            <a:off x="-219654" y="1652156"/>
            <a:ext cx="4514851" cy="451485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2" name="TextBox 31"/>
          <p:cNvSpPr txBox="1"/>
          <p:nvPr/>
        </p:nvSpPr>
        <p:spPr>
          <a:xfrm>
            <a:off x="1128813" y="2887730"/>
            <a:ext cx="1817934" cy="830997"/>
          </a:xfrm>
          <a:prstGeom prst="rect">
            <a:avLst/>
          </a:prstGeom>
          <a:noFill/>
        </p:spPr>
        <p:txBody>
          <a:bodyPr wrap="none" rtlCol="0">
            <a:spAutoFit/>
          </a:bodyPr>
          <a:lstStyle/>
          <a:p>
            <a:pPr algn="ctr"/>
            <a:r>
              <a:rPr lang="en-US" altLang="id-ID" sz="2400" b="1" dirty="0">
                <a:solidFill>
                  <a:schemeClr val="bg1"/>
                </a:solidFill>
                <a:latin typeface="Raleway" panose="020B0003030101060003"/>
              </a:rPr>
              <a:t>BACKGROUND</a:t>
            </a:r>
          </a:p>
          <a:p>
            <a:pPr algn="ctr"/>
            <a:r>
              <a:rPr lang="en-US" altLang="id-ID" sz="2400" b="1" dirty="0">
                <a:solidFill>
                  <a:schemeClr val="bg1"/>
                </a:solidFill>
                <a:latin typeface="Raleway" panose="020B0003030101060003"/>
              </a:rPr>
              <a:t>KNOWLEDGE</a:t>
            </a:r>
          </a:p>
        </p:txBody>
      </p:sp>
      <p:sp>
        <p:nvSpPr>
          <p:cNvPr id="51" name="TextBox 50"/>
          <p:cNvSpPr txBox="1"/>
          <p:nvPr/>
        </p:nvSpPr>
        <p:spPr>
          <a:xfrm>
            <a:off x="934090" y="3690510"/>
            <a:ext cx="2305439" cy="584775"/>
          </a:xfrm>
          <a:prstGeom prst="rect">
            <a:avLst/>
          </a:prstGeom>
          <a:noFill/>
        </p:spPr>
        <p:txBody>
          <a:bodyPr wrap="none" rtlCol="0">
            <a:spAutoFit/>
          </a:bodyPr>
          <a:lstStyle/>
          <a:p>
            <a:pPr algn="ctr"/>
            <a:r>
              <a:rPr lang="en-US" altLang="id-ID" sz="1600" dirty="0">
                <a:solidFill>
                  <a:schemeClr val="bg1"/>
                </a:solidFill>
                <a:latin typeface="Raleway" panose="020B0003030101060003"/>
              </a:rPr>
              <a:t>Data Structure</a:t>
            </a:r>
            <a:r>
              <a:rPr lang="id-ID" sz="1600" dirty="0">
                <a:solidFill>
                  <a:schemeClr val="bg1"/>
                </a:solidFill>
                <a:latin typeface="Raleway" panose="020B0003030101060003"/>
              </a:rPr>
              <a:t> </a:t>
            </a:r>
            <a:r>
              <a:rPr lang="en-US" altLang="id-ID" sz="1600" dirty="0">
                <a:solidFill>
                  <a:srgbClr val="FF6D6D"/>
                </a:solidFill>
                <a:latin typeface="Raleway" panose="020B0003030101060003"/>
              </a:rPr>
              <a:t>TREAP</a:t>
            </a:r>
            <a:endParaRPr lang="en-US" altLang="id-ID" sz="1600" dirty="0">
              <a:solidFill>
                <a:schemeClr val="tx1">
                  <a:lumMod val="65000"/>
                  <a:lumOff val="35000"/>
                </a:schemeClr>
              </a:solidFill>
              <a:latin typeface="Raleway" panose="020B0003030101060003"/>
            </a:endParaRPr>
          </a:p>
          <a:p>
            <a:pPr algn="ctr"/>
            <a:r>
              <a:rPr lang="en-US" altLang="id-ID" sz="1600" dirty="0">
                <a:solidFill>
                  <a:schemeClr val="bg1"/>
                </a:solidFill>
                <a:latin typeface="Raleway" panose="020B0003030101060003"/>
              </a:rPr>
              <a:t>and What is</a:t>
            </a:r>
            <a:r>
              <a:rPr lang="id-ID" sz="1600" dirty="0">
                <a:solidFill>
                  <a:schemeClr val="bg1"/>
                </a:solidFill>
                <a:latin typeface="Raleway" panose="020B0003030101060003"/>
              </a:rPr>
              <a:t> </a:t>
            </a:r>
            <a:r>
              <a:rPr lang="en-US" altLang="id-ID" sz="1600" dirty="0">
                <a:solidFill>
                  <a:srgbClr val="FF6D6D"/>
                </a:solidFill>
                <a:latin typeface="Raleway" panose="020B0003030101060003"/>
              </a:rPr>
              <a:t>SEGMENT TREE</a:t>
            </a:r>
          </a:p>
        </p:txBody>
      </p:sp>
      <p:sp>
        <p:nvSpPr>
          <p:cNvPr id="54" name="Rectangle 53"/>
          <p:cNvSpPr/>
          <p:nvPr/>
        </p:nvSpPr>
        <p:spPr>
          <a:xfrm>
            <a:off x="1623440" y="4497099"/>
            <a:ext cx="807317" cy="390525"/>
          </a:xfrm>
          <a:prstGeom prst="rect">
            <a:avLst/>
          </a:prstGeom>
          <a:no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a:endParaRPr>
          </a:p>
        </p:txBody>
      </p:sp>
      <p:sp>
        <p:nvSpPr>
          <p:cNvPr id="60" name="TextBox 59"/>
          <p:cNvSpPr txBox="1"/>
          <p:nvPr/>
        </p:nvSpPr>
        <p:spPr>
          <a:xfrm>
            <a:off x="1664471" y="4561555"/>
            <a:ext cx="767715" cy="260350"/>
          </a:xfrm>
          <a:prstGeom prst="rect">
            <a:avLst/>
          </a:prstGeom>
          <a:noFill/>
        </p:spPr>
        <p:txBody>
          <a:bodyPr wrap="none" rtlCol="0">
            <a:spAutoFit/>
          </a:bodyPr>
          <a:lstStyle/>
          <a:p>
            <a:r>
              <a:rPr lang="id-ID" sz="1100" spc="300" dirty="0">
                <a:solidFill>
                  <a:schemeClr val="bg1"/>
                </a:solidFill>
                <a:latin typeface="PT Sans" panose="020B0503020203020204" pitchFamily="34" charset="0"/>
              </a:rPr>
              <a:t>START</a:t>
            </a:r>
          </a:p>
        </p:txBody>
      </p:sp>
      <p:sp>
        <p:nvSpPr>
          <p:cNvPr id="61" name="Oval 60"/>
          <p:cNvSpPr/>
          <p:nvPr/>
        </p:nvSpPr>
        <p:spPr>
          <a:xfrm>
            <a:off x="2827913" y="1096672"/>
            <a:ext cx="1819275" cy="1819275"/>
          </a:xfrm>
          <a:prstGeom prst="ellipse">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65" name="Group 64"/>
          <p:cNvGrpSpPr/>
          <p:nvPr/>
        </p:nvGrpSpPr>
        <p:grpSpPr>
          <a:xfrm>
            <a:off x="3250897" y="1547596"/>
            <a:ext cx="973296" cy="749161"/>
            <a:chOff x="-7938" y="3175"/>
            <a:chExt cx="503238" cy="387350"/>
          </a:xfrm>
          <a:solidFill>
            <a:srgbClr val="FF6D6D"/>
          </a:solidFill>
        </p:grpSpPr>
        <p:sp>
          <p:nvSpPr>
            <p:cNvPr id="43" name="Freeform 13"/>
            <p:cNvSpPr>
              <a:spLocks noEditPoints="1"/>
            </p:cNvSpPr>
            <p:nvPr/>
          </p:nvSpPr>
          <p:spPr bwMode="auto">
            <a:xfrm>
              <a:off x="57150" y="61913"/>
              <a:ext cx="314325" cy="252413"/>
            </a:xfrm>
            <a:custGeom>
              <a:avLst/>
              <a:gdLst>
                <a:gd name="T0" fmla="*/ 74 w 82"/>
                <a:gd name="T1" fmla="*/ 3 h 65"/>
                <a:gd name="T2" fmla="*/ 41 w 82"/>
                <a:gd name="T3" fmla="*/ 0 h 65"/>
                <a:gd name="T4" fmla="*/ 8 w 82"/>
                <a:gd name="T5" fmla="*/ 3 h 65"/>
                <a:gd name="T6" fmla="*/ 5 w 82"/>
                <a:gd name="T7" fmla="*/ 6 h 65"/>
                <a:gd name="T8" fmla="*/ 5 w 82"/>
                <a:gd name="T9" fmla="*/ 59 h 65"/>
                <a:gd name="T10" fmla="*/ 8 w 82"/>
                <a:gd name="T11" fmla="*/ 62 h 65"/>
                <a:gd name="T12" fmla="*/ 41 w 82"/>
                <a:gd name="T13" fmla="*/ 65 h 65"/>
                <a:gd name="T14" fmla="*/ 74 w 82"/>
                <a:gd name="T15" fmla="*/ 62 h 65"/>
                <a:gd name="T16" fmla="*/ 77 w 82"/>
                <a:gd name="T17" fmla="*/ 59 h 65"/>
                <a:gd name="T18" fmla="*/ 77 w 82"/>
                <a:gd name="T19" fmla="*/ 6 h 65"/>
                <a:gd name="T20" fmla="*/ 74 w 82"/>
                <a:gd name="T21" fmla="*/ 3 h 65"/>
                <a:gd name="T22" fmla="*/ 73 w 82"/>
                <a:gd name="T23" fmla="*/ 58 h 65"/>
                <a:gd name="T24" fmla="*/ 9 w 82"/>
                <a:gd name="T25" fmla="*/ 58 h 65"/>
                <a:gd name="T26" fmla="*/ 9 w 82"/>
                <a:gd name="T27" fmla="*/ 7 h 65"/>
                <a:gd name="T28" fmla="*/ 73 w 82"/>
                <a:gd name="T29" fmla="*/ 7 h 65"/>
                <a:gd name="T30" fmla="*/ 73 w 82"/>
                <a:gd name="T31" fmla="*/ 5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65">
                  <a:moveTo>
                    <a:pt x="74" y="3"/>
                  </a:moveTo>
                  <a:cubicBezTo>
                    <a:pt x="63" y="1"/>
                    <a:pt x="52" y="0"/>
                    <a:pt x="41" y="0"/>
                  </a:cubicBezTo>
                  <a:cubicBezTo>
                    <a:pt x="30" y="0"/>
                    <a:pt x="19" y="1"/>
                    <a:pt x="8" y="3"/>
                  </a:cubicBezTo>
                  <a:cubicBezTo>
                    <a:pt x="7" y="4"/>
                    <a:pt x="6" y="5"/>
                    <a:pt x="5" y="6"/>
                  </a:cubicBezTo>
                  <a:cubicBezTo>
                    <a:pt x="0" y="24"/>
                    <a:pt x="0" y="41"/>
                    <a:pt x="5" y="59"/>
                  </a:cubicBezTo>
                  <a:cubicBezTo>
                    <a:pt x="6" y="60"/>
                    <a:pt x="7" y="61"/>
                    <a:pt x="8" y="62"/>
                  </a:cubicBezTo>
                  <a:cubicBezTo>
                    <a:pt x="19" y="64"/>
                    <a:pt x="30" y="65"/>
                    <a:pt x="41" y="65"/>
                  </a:cubicBezTo>
                  <a:cubicBezTo>
                    <a:pt x="52" y="65"/>
                    <a:pt x="63" y="64"/>
                    <a:pt x="74" y="62"/>
                  </a:cubicBezTo>
                  <a:cubicBezTo>
                    <a:pt x="75" y="61"/>
                    <a:pt x="76" y="60"/>
                    <a:pt x="77" y="59"/>
                  </a:cubicBezTo>
                  <a:cubicBezTo>
                    <a:pt x="82" y="41"/>
                    <a:pt x="82" y="24"/>
                    <a:pt x="77" y="6"/>
                  </a:cubicBezTo>
                  <a:cubicBezTo>
                    <a:pt x="76" y="5"/>
                    <a:pt x="75" y="4"/>
                    <a:pt x="74" y="3"/>
                  </a:cubicBezTo>
                  <a:close/>
                  <a:moveTo>
                    <a:pt x="73" y="58"/>
                  </a:moveTo>
                  <a:cubicBezTo>
                    <a:pt x="52" y="62"/>
                    <a:pt x="30" y="62"/>
                    <a:pt x="9" y="58"/>
                  </a:cubicBezTo>
                  <a:cubicBezTo>
                    <a:pt x="4" y="41"/>
                    <a:pt x="4" y="24"/>
                    <a:pt x="9" y="7"/>
                  </a:cubicBezTo>
                  <a:cubicBezTo>
                    <a:pt x="30" y="3"/>
                    <a:pt x="52" y="3"/>
                    <a:pt x="73" y="7"/>
                  </a:cubicBezTo>
                  <a:cubicBezTo>
                    <a:pt x="78" y="24"/>
                    <a:pt x="78" y="41"/>
                    <a:pt x="7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4" name="Freeform 14"/>
            <p:cNvSpPr>
              <a:spLocks noEditPoints="1"/>
            </p:cNvSpPr>
            <p:nvPr/>
          </p:nvSpPr>
          <p:spPr bwMode="auto">
            <a:xfrm>
              <a:off x="-7938" y="3175"/>
              <a:ext cx="503238" cy="387350"/>
            </a:xfrm>
            <a:custGeom>
              <a:avLst/>
              <a:gdLst>
                <a:gd name="T0" fmla="*/ 125 w 131"/>
                <a:gd name="T1" fmla="*/ 9 h 100"/>
                <a:gd name="T2" fmla="*/ 119 w 131"/>
                <a:gd name="T3" fmla="*/ 3 h 100"/>
                <a:gd name="T4" fmla="*/ 66 w 131"/>
                <a:gd name="T5" fmla="*/ 0 h 100"/>
                <a:gd name="T6" fmla="*/ 13 w 131"/>
                <a:gd name="T7" fmla="*/ 3 h 100"/>
                <a:gd name="T8" fmla="*/ 7 w 131"/>
                <a:gd name="T9" fmla="*/ 9 h 100"/>
                <a:gd name="T10" fmla="*/ 7 w 131"/>
                <a:gd name="T11" fmla="*/ 87 h 100"/>
                <a:gd name="T12" fmla="*/ 13 w 131"/>
                <a:gd name="T13" fmla="*/ 93 h 100"/>
                <a:gd name="T14" fmla="*/ 39 w 131"/>
                <a:gd name="T15" fmla="*/ 95 h 100"/>
                <a:gd name="T16" fmla="*/ 38 w 131"/>
                <a:gd name="T17" fmla="*/ 96 h 100"/>
                <a:gd name="T18" fmla="*/ 66 w 131"/>
                <a:gd name="T19" fmla="*/ 100 h 100"/>
                <a:gd name="T20" fmla="*/ 94 w 131"/>
                <a:gd name="T21" fmla="*/ 96 h 100"/>
                <a:gd name="T22" fmla="*/ 93 w 131"/>
                <a:gd name="T23" fmla="*/ 95 h 100"/>
                <a:gd name="T24" fmla="*/ 119 w 131"/>
                <a:gd name="T25" fmla="*/ 93 h 100"/>
                <a:gd name="T26" fmla="*/ 125 w 131"/>
                <a:gd name="T27" fmla="*/ 87 h 100"/>
                <a:gd name="T28" fmla="*/ 125 w 131"/>
                <a:gd name="T29" fmla="*/ 9 h 100"/>
                <a:gd name="T30" fmla="*/ 118 w 131"/>
                <a:gd name="T31" fmla="*/ 85 h 100"/>
                <a:gd name="T32" fmla="*/ 14 w 131"/>
                <a:gd name="T33" fmla="*/ 85 h 100"/>
                <a:gd name="T34" fmla="*/ 14 w 131"/>
                <a:gd name="T35" fmla="*/ 11 h 100"/>
                <a:gd name="T36" fmla="*/ 118 w 131"/>
                <a:gd name="T37" fmla="*/ 11 h 100"/>
                <a:gd name="T38" fmla="*/ 118 w 131"/>
                <a:gd name="T39" fmla="*/ 8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100">
                  <a:moveTo>
                    <a:pt x="125" y="9"/>
                  </a:moveTo>
                  <a:cubicBezTo>
                    <a:pt x="125" y="6"/>
                    <a:pt x="122" y="4"/>
                    <a:pt x="119" y="3"/>
                  </a:cubicBezTo>
                  <a:cubicBezTo>
                    <a:pt x="101" y="1"/>
                    <a:pt x="83" y="0"/>
                    <a:pt x="66" y="0"/>
                  </a:cubicBezTo>
                  <a:cubicBezTo>
                    <a:pt x="49" y="0"/>
                    <a:pt x="31" y="1"/>
                    <a:pt x="13" y="3"/>
                  </a:cubicBezTo>
                  <a:cubicBezTo>
                    <a:pt x="10" y="4"/>
                    <a:pt x="7" y="6"/>
                    <a:pt x="7" y="9"/>
                  </a:cubicBezTo>
                  <a:cubicBezTo>
                    <a:pt x="0" y="35"/>
                    <a:pt x="0" y="61"/>
                    <a:pt x="7" y="87"/>
                  </a:cubicBezTo>
                  <a:cubicBezTo>
                    <a:pt x="7" y="90"/>
                    <a:pt x="10" y="92"/>
                    <a:pt x="13" y="93"/>
                  </a:cubicBezTo>
                  <a:cubicBezTo>
                    <a:pt x="22" y="94"/>
                    <a:pt x="30" y="95"/>
                    <a:pt x="39" y="95"/>
                  </a:cubicBezTo>
                  <a:cubicBezTo>
                    <a:pt x="38" y="95"/>
                    <a:pt x="38" y="96"/>
                    <a:pt x="38" y="96"/>
                  </a:cubicBezTo>
                  <a:cubicBezTo>
                    <a:pt x="38" y="98"/>
                    <a:pt x="51" y="100"/>
                    <a:pt x="66" y="100"/>
                  </a:cubicBezTo>
                  <a:cubicBezTo>
                    <a:pt x="81" y="100"/>
                    <a:pt x="94" y="98"/>
                    <a:pt x="94" y="96"/>
                  </a:cubicBezTo>
                  <a:cubicBezTo>
                    <a:pt x="94" y="96"/>
                    <a:pt x="94" y="95"/>
                    <a:pt x="93" y="95"/>
                  </a:cubicBezTo>
                  <a:cubicBezTo>
                    <a:pt x="102" y="95"/>
                    <a:pt x="110" y="94"/>
                    <a:pt x="119" y="93"/>
                  </a:cubicBezTo>
                  <a:cubicBezTo>
                    <a:pt x="122" y="92"/>
                    <a:pt x="125" y="90"/>
                    <a:pt x="125" y="87"/>
                  </a:cubicBezTo>
                  <a:cubicBezTo>
                    <a:pt x="131" y="61"/>
                    <a:pt x="131" y="35"/>
                    <a:pt x="125" y="9"/>
                  </a:cubicBezTo>
                  <a:close/>
                  <a:moveTo>
                    <a:pt x="118" y="85"/>
                  </a:moveTo>
                  <a:cubicBezTo>
                    <a:pt x="83" y="89"/>
                    <a:pt x="49" y="89"/>
                    <a:pt x="14" y="85"/>
                  </a:cubicBezTo>
                  <a:cubicBezTo>
                    <a:pt x="9" y="60"/>
                    <a:pt x="9" y="36"/>
                    <a:pt x="14" y="11"/>
                  </a:cubicBezTo>
                  <a:cubicBezTo>
                    <a:pt x="49" y="7"/>
                    <a:pt x="83" y="7"/>
                    <a:pt x="118" y="11"/>
                  </a:cubicBezTo>
                  <a:cubicBezTo>
                    <a:pt x="123" y="36"/>
                    <a:pt x="123" y="60"/>
                    <a:pt x="118"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5" name="Freeform 15"/>
            <p:cNvSpPr>
              <a:spLocks noEditPoints="1"/>
            </p:cNvSpPr>
            <p:nvPr/>
          </p:nvSpPr>
          <p:spPr bwMode="auto">
            <a:xfrm>
              <a:off x="384175" y="80963"/>
              <a:ext cx="46038" cy="47625"/>
            </a:xfrm>
            <a:custGeom>
              <a:avLst/>
              <a:gdLst>
                <a:gd name="T0" fmla="*/ 6 w 12"/>
                <a:gd name="T1" fmla="*/ 12 h 12"/>
                <a:gd name="T2" fmla="*/ 12 w 12"/>
                <a:gd name="T3" fmla="*/ 6 h 12"/>
                <a:gd name="T4" fmla="*/ 6 w 12"/>
                <a:gd name="T5" fmla="*/ 0 h 12"/>
                <a:gd name="T6" fmla="*/ 0 w 12"/>
                <a:gd name="T7" fmla="*/ 6 h 12"/>
                <a:gd name="T8" fmla="*/ 6 w 12"/>
                <a:gd name="T9" fmla="*/ 12 h 12"/>
                <a:gd name="T10" fmla="*/ 6 w 12"/>
                <a:gd name="T11" fmla="*/ 4 h 12"/>
                <a:gd name="T12" fmla="*/ 8 w 12"/>
                <a:gd name="T13" fmla="*/ 6 h 12"/>
                <a:gd name="T14" fmla="*/ 6 w 12"/>
                <a:gd name="T15" fmla="*/ 8 h 12"/>
                <a:gd name="T16" fmla="*/ 4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9" y="12"/>
                    <a:pt x="12" y="9"/>
                    <a:pt x="12" y="6"/>
                  </a:cubicBezTo>
                  <a:cubicBezTo>
                    <a:pt x="12" y="3"/>
                    <a:pt x="9" y="0"/>
                    <a:pt x="6" y="0"/>
                  </a:cubicBezTo>
                  <a:cubicBezTo>
                    <a:pt x="3" y="0"/>
                    <a:pt x="0" y="3"/>
                    <a:pt x="0" y="6"/>
                  </a:cubicBezTo>
                  <a:cubicBezTo>
                    <a:pt x="0" y="9"/>
                    <a:pt x="3" y="12"/>
                    <a:pt x="6" y="12"/>
                  </a:cubicBezTo>
                  <a:close/>
                  <a:moveTo>
                    <a:pt x="6" y="4"/>
                  </a:moveTo>
                  <a:cubicBezTo>
                    <a:pt x="7" y="4"/>
                    <a:pt x="8" y="5"/>
                    <a:pt x="8" y="6"/>
                  </a:cubicBezTo>
                  <a:cubicBezTo>
                    <a:pt x="8" y="7"/>
                    <a:pt x="7" y="8"/>
                    <a:pt x="6" y="8"/>
                  </a:cubicBezTo>
                  <a:cubicBezTo>
                    <a:pt x="5" y="8"/>
                    <a:pt x="4" y="7"/>
                    <a:pt x="4" y="6"/>
                  </a:cubicBezTo>
                  <a:cubicBezTo>
                    <a:pt x="4" y="5"/>
                    <a:pt x="5" y="4"/>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6" name="Freeform 16"/>
            <p:cNvSpPr/>
            <p:nvPr/>
          </p:nvSpPr>
          <p:spPr bwMode="auto">
            <a:xfrm>
              <a:off x="368300" y="282575"/>
              <a:ext cx="61913" cy="15875"/>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2" name="Freeform 17"/>
            <p:cNvSpPr/>
            <p:nvPr/>
          </p:nvSpPr>
          <p:spPr bwMode="auto">
            <a:xfrm>
              <a:off x="384175" y="236538"/>
              <a:ext cx="60325" cy="15875"/>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3" name="Freeform 18"/>
            <p:cNvSpPr/>
            <p:nvPr/>
          </p:nvSpPr>
          <p:spPr bwMode="auto">
            <a:xfrm>
              <a:off x="384175" y="190500"/>
              <a:ext cx="60325" cy="14288"/>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4" name="Freeform 19"/>
            <p:cNvSpPr/>
            <p:nvPr/>
          </p:nvSpPr>
          <p:spPr bwMode="auto">
            <a:xfrm>
              <a:off x="122238" y="123825"/>
              <a:ext cx="92075" cy="66675"/>
            </a:xfrm>
            <a:custGeom>
              <a:avLst/>
              <a:gdLst>
                <a:gd name="T0" fmla="*/ 22 w 24"/>
                <a:gd name="T1" fmla="*/ 0 h 17"/>
                <a:gd name="T2" fmla="*/ 4 w 24"/>
                <a:gd name="T3" fmla="*/ 2 h 17"/>
                <a:gd name="T4" fmla="*/ 1 w 24"/>
                <a:gd name="T5" fmla="*/ 4 h 17"/>
                <a:gd name="T6" fmla="*/ 0 w 24"/>
                <a:gd name="T7" fmla="*/ 15 h 17"/>
                <a:gd name="T8" fmla="*/ 2 w 24"/>
                <a:gd name="T9" fmla="*/ 17 h 17"/>
                <a:gd name="T10" fmla="*/ 4 w 24"/>
                <a:gd name="T11" fmla="*/ 15 h 17"/>
                <a:gd name="T12" fmla="*/ 5 w 24"/>
                <a:gd name="T13" fmla="*/ 7 h 17"/>
                <a:gd name="T14" fmla="*/ 7 w 24"/>
                <a:gd name="T15" fmla="*/ 5 h 17"/>
                <a:gd name="T16" fmla="*/ 22 w 24"/>
                <a:gd name="T17" fmla="*/ 4 h 17"/>
                <a:gd name="T18" fmla="*/ 24 w 24"/>
                <a:gd name="T19" fmla="*/ 2 h 17"/>
                <a:gd name="T20" fmla="*/ 22 w 2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7">
                  <a:moveTo>
                    <a:pt x="22" y="0"/>
                  </a:moveTo>
                  <a:cubicBezTo>
                    <a:pt x="4" y="2"/>
                    <a:pt x="4" y="2"/>
                    <a:pt x="4" y="2"/>
                  </a:cubicBezTo>
                  <a:cubicBezTo>
                    <a:pt x="3" y="2"/>
                    <a:pt x="1" y="3"/>
                    <a:pt x="1" y="4"/>
                  </a:cubicBezTo>
                  <a:cubicBezTo>
                    <a:pt x="0" y="15"/>
                    <a:pt x="0" y="15"/>
                    <a:pt x="0" y="15"/>
                  </a:cubicBezTo>
                  <a:cubicBezTo>
                    <a:pt x="0" y="16"/>
                    <a:pt x="1" y="17"/>
                    <a:pt x="2" y="17"/>
                  </a:cubicBezTo>
                  <a:cubicBezTo>
                    <a:pt x="3" y="17"/>
                    <a:pt x="4" y="16"/>
                    <a:pt x="4" y="15"/>
                  </a:cubicBezTo>
                  <a:cubicBezTo>
                    <a:pt x="5" y="7"/>
                    <a:pt x="5" y="7"/>
                    <a:pt x="5" y="7"/>
                  </a:cubicBezTo>
                  <a:cubicBezTo>
                    <a:pt x="5" y="6"/>
                    <a:pt x="6" y="5"/>
                    <a:pt x="7" y="5"/>
                  </a:cubicBezTo>
                  <a:cubicBezTo>
                    <a:pt x="22" y="4"/>
                    <a:pt x="22" y="4"/>
                    <a:pt x="22" y="4"/>
                  </a:cubicBezTo>
                  <a:cubicBezTo>
                    <a:pt x="23" y="4"/>
                    <a:pt x="24" y="3"/>
                    <a:pt x="24" y="2"/>
                  </a:cubicBezTo>
                  <a:cubicBezTo>
                    <a:pt x="24" y="1"/>
                    <a:pt x="23"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66" name="Oval 65"/>
          <p:cNvSpPr/>
          <p:nvPr/>
        </p:nvSpPr>
        <p:spPr>
          <a:xfrm>
            <a:off x="2226186" y="786656"/>
            <a:ext cx="813219" cy="813219"/>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7" name="Oval 66"/>
          <p:cNvSpPr/>
          <p:nvPr/>
        </p:nvSpPr>
        <p:spPr>
          <a:xfrm>
            <a:off x="206042" y="1370136"/>
            <a:ext cx="291059" cy="291059"/>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8" name="Oval 67"/>
          <p:cNvSpPr/>
          <p:nvPr/>
        </p:nvSpPr>
        <p:spPr>
          <a:xfrm>
            <a:off x="4237113" y="6211664"/>
            <a:ext cx="452771" cy="45277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9" name="Oval 68"/>
          <p:cNvSpPr/>
          <p:nvPr/>
        </p:nvSpPr>
        <p:spPr>
          <a:xfrm>
            <a:off x="3173025" y="5907563"/>
            <a:ext cx="829133" cy="829133"/>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0" name="Oval 69"/>
          <p:cNvSpPr/>
          <p:nvPr/>
        </p:nvSpPr>
        <p:spPr>
          <a:xfrm>
            <a:off x="1263722" y="6161068"/>
            <a:ext cx="291059" cy="291059"/>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1" name="Oval 70"/>
          <p:cNvSpPr/>
          <p:nvPr/>
        </p:nvSpPr>
        <p:spPr>
          <a:xfrm>
            <a:off x="4172217" y="5828647"/>
            <a:ext cx="240461" cy="24046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15279391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1" grpId="0"/>
      <p:bldP spid="54" grpId="0" animBg="1"/>
      <p:bldP spid="6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3909" y="1004119"/>
            <a:ext cx="2016899" cy="338554"/>
          </a:xfrm>
          <a:prstGeom prst="rect">
            <a:avLst/>
          </a:prstGeom>
        </p:spPr>
        <p:txBody>
          <a:bodyPr wrap="none">
            <a:spAutoFit/>
          </a:bodyPr>
          <a:lstStyle/>
          <a:p>
            <a:pPr algn="ctr"/>
            <a:r>
              <a:rPr lang="en-US" altLang="id-ID" sz="1600" dirty="0">
                <a:solidFill>
                  <a:srgbClr val="646464"/>
                </a:solidFill>
                <a:latin typeface="Raleway" panose="020B0003030101060003"/>
              </a:rPr>
              <a:t>Definition &amp; Complexity</a:t>
            </a:r>
          </a:p>
        </p:txBody>
      </p:sp>
      <p:sp>
        <p:nvSpPr>
          <p:cNvPr id="4" name="TextBox 3"/>
          <p:cNvSpPr txBox="1"/>
          <p:nvPr/>
        </p:nvSpPr>
        <p:spPr>
          <a:xfrm>
            <a:off x="777034" y="500139"/>
            <a:ext cx="2263761" cy="584775"/>
          </a:xfrm>
          <a:prstGeom prst="rect">
            <a:avLst/>
          </a:prstGeom>
          <a:noFill/>
        </p:spPr>
        <p:txBody>
          <a:bodyPr wrap="none" rtlCol="0">
            <a:spAutoFit/>
          </a:bodyPr>
          <a:lstStyle/>
          <a:p>
            <a:r>
              <a:rPr lang="en-US" altLang="id-ID" sz="3200" b="1" dirty="0">
                <a:solidFill>
                  <a:schemeClr val="bg1">
                    <a:lumMod val="50000"/>
                  </a:schemeClr>
                </a:solidFill>
                <a:latin typeface="Raleway" panose="020B0003030101060003"/>
              </a:rPr>
              <a:t>Segment Tree</a:t>
            </a:r>
          </a:p>
        </p:txBody>
      </p:sp>
      <p:sp>
        <p:nvSpPr>
          <p:cNvPr id="6" name="TextBox 5"/>
          <p:cNvSpPr txBox="1"/>
          <p:nvPr/>
        </p:nvSpPr>
        <p:spPr>
          <a:xfrm>
            <a:off x="777034" y="1687903"/>
            <a:ext cx="5132174" cy="3046095"/>
          </a:xfrm>
          <a:prstGeom prst="rect">
            <a:avLst/>
          </a:prstGeom>
          <a:noFill/>
        </p:spPr>
        <p:txBody>
          <a:bodyPr wrap="square" rtlCol="0">
            <a:spAutoFit/>
          </a:bodyPr>
          <a:lstStyle/>
          <a:p>
            <a:pPr algn="just"/>
            <a:r>
              <a:rPr lang="en-US" sz="1600">
                <a:solidFill>
                  <a:srgbClr val="646464"/>
                </a:solidFill>
                <a:latin typeface="Raleway" panose="020B0003030101060003"/>
              </a:rPr>
              <a:t>A segment tree is a tree data structure used for storing information about intervals, or segments. It allows querying which of the stored segments contain a given point. It is, in principle, a static structure; that is, it's a structure that cannot be modified once it's built. A similar data structure is the interval tree.</a:t>
            </a:r>
          </a:p>
          <a:p>
            <a:pPr algn="just"/>
            <a:endParaRPr lang="en-US" sz="1600" dirty="0">
              <a:solidFill>
                <a:srgbClr val="646464"/>
              </a:solidFill>
              <a:latin typeface="Raleway" panose="020B0003030101060003"/>
            </a:endParaRPr>
          </a:p>
          <a:p>
            <a:pPr algn="just"/>
            <a:r>
              <a:rPr lang="id-ID" sz="1600" dirty="0">
                <a:solidFill>
                  <a:srgbClr val="646464"/>
                </a:solidFill>
                <a:latin typeface="Raleway" panose="020B0003030101060003"/>
              </a:rPr>
              <a:t>A segment tree for a set I of n intervals uses O(n log n) storage and can be built in O(n log n) time. Segment trees support searching for all the intervals that contain a query point in O(log n + k), k being the number of retrieved intervals or segments.</a:t>
            </a:r>
          </a:p>
        </p:txBody>
      </p:sp>
      <p:pic>
        <p:nvPicPr>
          <p:cNvPr id="2" name="图片 1" descr="800px-Segment_tree.svg"/>
          <p:cNvPicPr>
            <a:picLocks noChangeAspect="1"/>
          </p:cNvPicPr>
          <p:nvPr/>
        </p:nvPicPr>
        <p:blipFill>
          <a:blip r:embed="rId2"/>
          <a:stretch>
            <a:fillRect/>
          </a:stretch>
        </p:blipFill>
        <p:spPr>
          <a:xfrm>
            <a:off x="6001385" y="815975"/>
            <a:ext cx="6057900" cy="4596765"/>
          </a:xfrm>
          <a:prstGeom prst="rect">
            <a:avLst/>
          </a:prstGeom>
        </p:spPr>
      </p:pic>
    </p:spTree>
    <p:extLst>
      <p:ext uri="{BB962C8B-B14F-4D97-AF65-F5344CB8AC3E}">
        <p14:creationId xmlns:p14="http://schemas.microsoft.com/office/powerpoint/2010/main" val="38240840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p:cNvSpPr txBox="1"/>
          <p:nvPr/>
        </p:nvSpPr>
        <p:spPr>
          <a:xfrm>
            <a:off x="777034" y="500139"/>
            <a:ext cx="2478564" cy="584775"/>
          </a:xfrm>
          <a:prstGeom prst="rect">
            <a:avLst/>
          </a:prstGeom>
          <a:noFill/>
        </p:spPr>
        <p:txBody>
          <a:bodyPr wrap="none" rtlCol="0">
            <a:spAutoFit/>
          </a:bodyPr>
          <a:lstStyle/>
          <a:p>
            <a:r>
              <a:rPr lang="en-US" altLang="id-ID" sz="3200" b="1" dirty="0" smtClean="0">
                <a:solidFill>
                  <a:schemeClr val="bg1">
                    <a:lumMod val="50000"/>
                  </a:schemeClr>
                </a:solidFill>
                <a:latin typeface="Raleway" panose="020B0003030101060003"/>
              </a:rPr>
              <a:t>SEGMENT</a:t>
            </a:r>
            <a:r>
              <a:rPr lang="id-ID" sz="3200" b="1" dirty="0" smtClean="0">
                <a:solidFill>
                  <a:schemeClr val="bg1">
                    <a:lumMod val="50000"/>
                  </a:schemeClr>
                </a:solidFill>
                <a:latin typeface="Raleway" panose="020B0003030101060003"/>
              </a:rPr>
              <a:t> </a:t>
            </a:r>
            <a:r>
              <a:rPr lang="en-US" altLang="id-ID" sz="3200" b="1" dirty="0" smtClean="0">
                <a:solidFill>
                  <a:srgbClr val="FF6D6D"/>
                </a:solidFill>
                <a:latin typeface="Raleway" panose="020B0003030101060003"/>
              </a:rPr>
              <a:t>TREE</a:t>
            </a:r>
          </a:p>
        </p:txBody>
      </p:sp>
      <p:sp>
        <p:nvSpPr>
          <p:cNvPr id="93" name="Rectangle 92"/>
          <p:cNvSpPr/>
          <p:nvPr/>
        </p:nvSpPr>
        <p:spPr>
          <a:xfrm>
            <a:off x="777034" y="1016819"/>
            <a:ext cx="2265364" cy="338554"/>
          </a:xfrm>
          <a:prstGeom prst="rect">
            <a:avLst/>
          </a:prstGeom>
        </p:spPr>
        <p:txBody>
          <a:bodyPr wrap="none">
            <a:spAutoFit/>
          </a:bodyPr>
          <a:lstStyle/>
          <a:p>
            <a:r>
              <a:rPr lang="en-US" altLang="id-ID" sz="1600" dirty="0" smtClean="0">
                <a:solidFill>
                  <a:srgbClr val="646464"/>
                </a:solidFill>
                <a:latin typeface="Raleway" panose="020B0003030101060003"/>
              </a:rPr>
              <a:t>Structure</a:t>
            </a:r>
            <a:r>
              <a:rPr lang="id-ID" sz="1600" dirty="0" smtClean="0">
                <a:solidFill>
                  <a:srgbClr val="646464"/>
                </a:solidFill>
                <a:latin typeface="Raleway" panose="020B0003030101060003"/>
              </a:rPr>
              <a:t> </a:t>
            </a:r>
            <a:r>
              <a:rPr lang="en-US" altLang="id-ID" sz="1600" dirty="0" smtClean="0">
                <a:solidFill>
                  <a:srgbClr val="646464"/>
                </a:solidFill>
                <a:latin typeface="Raleway" panose="020B0003030101060003"/>
              </a:rPr>
              <a:t>&amp;</a:t>
            </a:r>
            <a:r>
              <a:rPr lang="id-ID" sz="1600" dirty="0" smtClean="0">
                <a:solidFill>
                  <a:srgbClr val="646464"/>
                </a:solidFill>
                <a:latin typeface="Raleway" panose="020B0003030101060003"/>
              </a:rPr>
              <a:t> </a:t>
            </a:r>
            <a:r>
              <a:rPr lang="en-US" altLang="id-ID" sz="1600" dirty="0" smtClean="0">
                <a:solidFill>
                  <a:srgbClr val="646464"/>
                </a:solidFill>
                <a:latin typeface="Raleway" panose="020B0003030101060003"/>
              </a:rPr>
              <a:t>Basic Functions</a:t>
            </a:r>
          </a:p>
        </p:txBody>
      </p:sp>
      <p:sp>
        <p:nvSpPr>
          <p:cNvPr id="104" name="Rectangle 103"/>
          <p:cNvSpPr/>
          <p:nvPr/>
        </p:nvSpPr>
        <p:spPr>
          <a:xfrm>
            <a:off x="4816550" y="0"/>
            <a:ext cx="1201478" cy="343431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105" name="Rectangle 104"/>
          <p:cNvSpPr/>
          <p:nvPr/>
        </p:nvSpPr>
        <p:spPr>
          <a:xfrm rot="5400000">
            <a:off x="9105013" y="2750291"/>
            <a:ext cx="1201478" cy="49724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106" name="Rectangle 105"/>
          <p:cNvSpPr/>
          <p:nvPr/>
        </p:nvSpPr>
        <p:spPr>
          <a:xfrm rot="5400000">
            <a:off x="8208335" y="1244012"/>
            <a:ext cx="1201478" cy="5582093"/>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107" name="Rectangle 106"/>
          <p:cNvSpPr/>
          <p:nvPr/>
        </p:nvSpPr>
        <p:spPr>
          <a:xfrm>
            <a:off x="7219506" y="-1"/>
            <a:ext cx="1201478" cy="58372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108" name="Oval 107"/>
          <p:cNvSpPr/>
          <p:nvPr/>
        </p:nvSpPr>
        <p:spPr>
          <a:xfrm>
            <a:off x="6849717" y="5130839"/>
            <a:ext cx="786810" cy="786810"/>
          </a:xfrm>
          <a:prstGeom prst="ellipse">
            <a:avLst/>
          </a:prstGeom>
          <a:solidFill>
            <a:srgbClr val="F9F9F9"/>
          </a:solidFill>
          <a:ln w="133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109" name="TextBox 108"/>
          <p:cNvSpPr txBox="1"/>
          <p:nvPr/>
        </p:nvSpPr>
        <p:spPr>
          <a:xfrm>
            <a:off x="6901168" y="5262634"/>
            <a:ext cx="693800" cy="523220"/>
          </a:xfrm>
          <a:prstGeom prst="rect">
            <a:avLst/>
          </a:prstGeom>
          <a:noFill/>
        </p:spPr>
        <p:txBody>
          <a:bodyPr wrap="square" rtlCol="0">
            <a:spAutoFit/>
          </a:bodyPr>
          <a:lstStyle/>
          <a:p>
            <a:pPr algn="ctr"/>
            <a:r>
              <a:rPr lang="id-ID" sz="2800" b="1" dirty="0" smtClean="0">
                <a:solidFill>
                  <a:schemeClr val="bg1">
                    <a:lumMod val="75000"/>
                  </a:schemeClr>
                </a:solidFill>
                <a:latin typeface="Raleway" panose="020B0003030101060003"/>
              </a:rPr>
              <a:t>03</a:t>
            </a:r>
            <a:endParaRPr lang="id-ID" sz="2800" b="1" dirty="0">
              <a:solidFill>
                <a:schemeClr val="bg1">
                  <a:lumMod val="75000"/>
                </a:schemeClr>
              </a:solidFill>
              <a:latin typeface="Raleway" panose="020B0003030101060003"/>
            </a:endParaRPr>
          </a:p>
        </p:txBody>
      </p:sp>
      <p:sp>
        <p:nvSpPr>
          <p:cNvPr id="110" name="TextBox 109"/>
          <p:cNvSpPr txBox="1"/>
          <p:nvPr/>
        </p:nvSpPr>
        <p:spPr>
          <a:xfrm>
            <a:off x="4761667" y="562964"/>
            <a:ext cx="657552" cy="379335"/>
          </a:xfrm>
          <a:prstGeom prst="rect">
            <a:avLst/>
          </a:prstGeom>
          <a:noFill/>
        </p:spPr>
        <p:txBody>
          <a:bodyPr wrap="none" rtlCol="0">
            <a:spAutoFit/>
          </a:bodyPr>
          <a:lstStyle/>
          <a:p>
            <a:r>
              <a:rPr lang="en-US" altLang="id-ID" sz="1865" b="1" dirty="0" smtClean="0">
                <a:solidFill>
                  <a:schemeClr val="bg1"/>
                </a:solidFill>
                <a:latin typeface="Raleway" panose="020B0003030101060003"/>
              </a:rPr>
              <a:t>Build</a:t>
            </a:r>
            <a:endParaRPr lang="id-ID" sz="1100" b="1" dirty="0">
              <a:solidFill>
                <a:schemeClr val="bg1"/>
              </a:solidFill>
              <a:latin typeface="Raleway" panose="020B0003030101060003"/>
            </a:endParaRPr>
          </a:p>
        </p:txBody>
      </p:sp>
      <p:sp>
        <p:nvSpPr>
          <p:cNvPr id="111" name="TextBox 110"/>
          <p:cNvSpPr txBox="1"/>
          <p:nvPr/>
        </p:nvSpPr>
        <p:spPr>
          <a:xfrm>
            <a:off x="4793615" y="888365"/>
            <a:ext cx="1188720" cy="706755"/>
          </a:xfrm>
          <a:prstGeom prst="rect">
            <a:avLst/>
          </a:prstGeom>
          <a:noFill/>
        </p:spPr>
        <p:txBody>
          <a:bodyPr wrap="square" rtlCol="0">
            <a:spAutoFit/>
          </a:bodyPr>
          <a:lstStyle/>
          <a:p>
            <a:pPr algn="just"/>
            <a:r>
              <a:rPr lang="en-US" sz="1000" dirty="0">
                <a:solidFill>
                  <a:schemeClr val="bg1"/>
                </a:solidFill>
                <a:latin typeface="Raleway" panose="020B0003030101060003"/>
              </a:rPr>
              <a:t>Build the Seg-ment tree by the total length of the segment tree</a:t>
            </a:r>
          </a:p>
        </p:txBody>
      </p:sp>
      <p:sp>
        <p:nvSpPr>
          <p:cNvPr id="112" name="TextBox 111"/>
          <p:cNvSpPr txBox="1"/>
          <p:nvPr/>
        </p:nvSpPr>
        <p:spPr>
          <a:xfrm>
            <a:off x="7192625" y="562964"/>
            <a:ext cx="724365" cy="379335"/>
          </a:xfrm>
          <a:prstGeom prst="rect">
            <a:avLst/>
          </a:prstGeom>
          <a:noFill/>
        </p:spPr>
        <p:txBody>
          <a:bodyPr wrap="none" rtlCol="0">
            <a:spAutoFit/>
          </a:bodyPr>
          <a:lstStyle/>
          <a:p>
            <a:r>
              <a:rPr lang="en-US" altLang="id-ID" sz="1865" b="1" dirty="0" smtClean="0">
                <a:solidFill>
                  <a:schemeClr val="bg1"/>
                </a:solidFill>
                <a:latin typeface="Raleway" panose="020B0003030101060003"/>
              </a:rPr>
              <a:t>Query</a:t>
            </a:r>
            <a:endParaRPr lang="id-ID" sz="1100" b="1" dirty="0">
              <a:solidFill>
                <a:schemeClr val="bg1"/>
              </a:solidFill>
              <a:latin typeface="Raleway" panose="020B0003030101060003"/>
            </a:endParaRPr>
          </a:p>
        </p:txBody>
      </p:sp>
      <p:sp>
        <p:nvSpPr>
          <p:cNvPr id="113" name="TextBox 112"/>
          <p:cNvSpPr txBox="1"/>
          <p:nvPr/>
        </p:nvSpPr>
        <p:spPr>
          <a:xfrm>
            <a:off x="7224525" y="888447"/>
            <a:ext cx="1218602" cy="860425"/>
          </a:xfrm>
          <a:prstGeom prst="rect">
            <a:avLst/>
          </a:prstGeom>
          <a:noFill/>
        </p:spPr>
        <p:txBody>
          <a:bodyPr wrap="square" rtlCol="0">
            <a:spAutoFit/>
          </a:bodyPr>
          <a:lstStyle/>
          <a:p>
            <a:pPr algn="just"/>
            <a:r>
              <a:rPr lang="en-US" sz="1000" dirty="0">
                <a:solidFill>
                  <a:schemeClr val="bg1"/>
                </a:solidFill>
                <a:latin typeface="Raleway" panose="020B0003030101060003"/>
              </a:rPr>
              <a:t>Find  the  total va-lue of some inter-val or node by a kind of me-thod like binary search</a:t>
            </a:r>
          </a:p>
        </p:txBody>
      </p:sp>
      <p:sp>
        <p:nvSpPr>
          <p:cNvPr id="114" name="TextBox 113"/>
          <p:cNvSpPr txBox="1"/>
          <p:nvPr/>
        </p:nvSpPr>
        <p:spPr>
          <a:xfrm>
            <a:off x="8585823" y="3722600"/>
            <a:ext cx="1813317" cy="677108"/>
          </a:xfrm>
          <a:prstGeom prst="rect">
            <a:avLst/>
          </a:prstGeom>
          <a:noFill/>
        </p:spPr>
        <p:txBody>
          <a:bodyPr wrap="none" rtlCol="0">
            <a:spAutoFit/>
          </a:bodyPr>
          <a:lstStyle/>
          <a:p>
            <a:pPr algn="r"/>
            <a:r>
              <a:rPr lang="en-US" altLang="id-ID" sz="2000" b="1" dirty="0" smtClean="0">
                <a:solidFill>
                  <a:schemeClr val="bg1"/>
                </a:solidFill>
                <a:latin typeface="Raleway" panose="020B0003030101060003"/>
              </a:rPr>
              <a:t>BASIC FUNCTION</a:t>
            </a:r>
          </a:p>
          <a:p>
            <a:pPr algn="r"/>
            <a:r>
              <a:rPr lang="en-US" altLang="id-ID" b="1" dirty="0" smtClean="0">
                <a:solidFill>
                  <a:schemeClr val="bg1"/>
                </a:solidFill>
                <a:latin typeface="Raleway" panose="020B0003030101060003"/>
              </a:rPr>
              <a:t>Update</a:t>
            </a:r>
            <a:endParaRPr lang="en-US" altLang="id-ID" sz="2400" b="1" dirty="0" smtClean="0">
              <a:solidFill>
                <a:schemeClr val="bg1"/>
              </a:solidFill>
              <a:latin typeface="Raleway" panose="020B0003030101060003"/>
            </a:endParaRPr>
          </a:p>
        </p:txBody>
      </p:sp>
      <p:sp>
        <p:nvSpPr>
          <p:cNvPr id="115" name="TextBox 114"/>
          <p:cNvSpPr txBox="1"/>
          <p:nvPr/>
        </p:nvSpPr>
        <p:spPr>
          <a:xfrm>
            <a:off x="9418398" y="4933749"/>
            <a:ext cx="1813317" cy="677108"/>
          </a:xfrm>
          <a:prstGeom prst="rect">
            <a:avLst/>
          </a:prstGeom>
          <a:noFill/>
        </p:spPr>
        <p:txBody>
          <a:bodyPr wrap="none" rtlCol="0">
            <a:spAutoFit/>
          </a:bodyPr>
          <a:lstStyle/>
          <a:p>
            <a:pPr algn="r"/>
            <a:r>
              <a:rPr lang="en-US" altLang="id-ID" sz="2000" b="1" dirty="0" smtClean="0">
                <a:solidFill>
                  <a:schemeClr val="bg1"/>
                </a:solidFill>
                <a:latin typeface="Raleway" panose="020B0003030101060003"/>
              </a:rPr>
              <a:t>BASIC FUNCTION</a:t>
            </a:r>
          </a:p>
          <a:p>
            <a:pPr algn="r"/>
            <a:r>
              <a:rPr lang="en-US" altLang="id-ID" dirty="0" smtClean="0">
                <a:solidFill>
                  <a:schemeClr val="bg1"/>
                </a:solidFill>
                <a:latin typeface="Raleway" panose="020B0003030101060003"/>
              </a:rPr>
              <a:t>Query</a:t>
            </a:r>
            <a:endParaRPr lang="en-US" altLang="id-ID" sz="2400" dirty="0" smtClean="0">
              <a:solidFill>
                <a:schemeClr val="bg1"/>
              </a:solidFill>
              <a:latin typeface="Raleway" panose="020B0003030101060003"/>
            </a:endParaRPr>
          </a:p>
        </p:txBody>
      </p:sp>
      <p:sp>
        <p:nvSpPr>
          <p:cNvPr id="116" name="Freeform 12"/>
          <p:cNvSpPr>
            <a:spLocks noEditPoints="1"/>
          </p:cNvSpPr>
          <p:nvPr/>
        </p:nvSpPr>
        <p:spPr bwMode="auto">
          <a:xfrm>
            <a:off x="10710151" y="3842797"/>
            <a:ext cx="578959" cy="479967"/>
          </a:xfrm>
          <a:custGeom>
            <a:avLst/>
            <a:gdLst>
              <a:gd name="T0" fmla="*/ 221 w 242"/>
              <a:gd name="T1" fmla="*/ 0 h 200"/>
              <a:gd name="T2" fmla="*/ 171 w 242"/>
              <a:gd name="T3" fmla="*/ 0 h 200"/>
              <a:gd name="T4" fmla="*/ 135 w 242"/>
              <a:gd name="T5" fmla="*/ 15 h 200"/>
              <a:gd name="T6" fmla="*/ 51 w 242"/>
              <a:gd name="T7" fmla="*/ 99 h 200"/>
              <a:gd name="T8" fmla="*/ 51 w 242"/>
              <a:gd name="T9" fmla="*/ 129 h 200"/>
              <a:gd name="T10" fmla="*/ 113 w 242"/>
              <a:gd name="T11" fmla="*/ 192 h 200"/>
              <a:gd name="T12" fmla="*/ 143 w 242"/>
              <a:gd name="T13" fmla="*/ 192 h 200"/>
              <a:gd name="T14" fmla="*/ 227 w 242"/>
              <a:gd name="T15" fmla="*/ 108 h 200"/>
              <a:gd name="T16" fmla="*/ 242 w 242"/>
              <a:gd name="T17" fmla="*/ 71 h 200"/>
              <a:gd name="T18" fmla="*/ 242 w 242"/>
              <a:gd name="T19" fmla="*/ 22 h 200"/>
              <a:gd name="T20" fmla="*/ 221 w 242"/>
              <a:gd name="T21" fmla="*/ 0 h 200"/>
              <a:gd name="T22" fmla="*/ 192 w 242"/>
              <a:gd name="T23" fmla="*/ 71 h 200"/>
              <a:gd name="T24" fmla="*/ 171 w 242"/>
              <a:gd name="T25" fmla="*/ 50 h 200"/>
              <a:gd name="T26" fmla="*/ 192 w 242"/>
              <a:gd name="T27" fmla="*/ 29 h 200"/>
              <a:gd name="T28" fmla="*/ 214 w 242"/>
              <a:gd name="T29" fmla="*/ 50 h 200"/>
              <a:gd name="T30" fmla="*/ 192 w 242"/>
              <a:gd name="T31" fmla="*/ 71 h 200"/>
              <a:gd name="T32" fmla="*/ 19 w 242"/>
              <a:gd name="T33" fmla="*/ 119 h 200"/>
              <a:gd name="T34" fmla="*/ 95 w 242"/>
              <a:gd name="T35" fmla="*/ 196 h 200"/>
              <a:gd name="T36" fmla="*/ 70 w 242"/>
              <a:gd name="T37" fmla="*/ 192 h 200"/>
              <a:gd name="T38" fmla="*/ 8 w 242"/>
              <a:gd name="T39" fmla="*/ 129 h 200"/>
              <a:gd name="T40" fmla="*/ 8 w 242"/>
              <a:gd name="T41" fmla="*/ 99 h 200"/>
              <a:gd name="T42" fmla="*/ 92 w 242"/>
              <a:gd name="T43" fmla="*/ 15 h 200"/>
              <a:gd name="T44" fmla="*/ 128 w 242"/>
              <a:gd name="T45" fmla="*/ 0 h 200"/>
              <a:gd name="T46" fmla="*/ 19 w 242"/>
              <a:gd name="T47" fmla="*/ 109 h 200"/>
              <a:gd name="T48" fmla="*/ 19 w 242"/>
              <a:gd name="T49" fmla="*/ 11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00">
                <a:moveTo>
                  <a:pt x="221" y="0"/>
                </a:moveTo>
                <a:cubicBezTo>
                  <a:pt x="171" y="0"/>
                  <a:pt x="171" y="0"/>
                  <a:pt x="171" y="0"/>
                </a:cubicBezTo>
                <a:cubicBezTo>
                  <a:pt x="159" y="0"/>
                  <a:pt x="143" y="7"/>
                  <a:pt x="135" y="15"/>
                </a:cubicBezTo>
                <a:cubicBezTo>
                  <a:pt x="51" y="99"/>
                  <a:pt x="51" y="99"/>
                  <a:pt x="51" y="99"/>
                </a:cubicBezTo>
                <a:cubicBezTo>
                  <a:pt x="42" y="107"/>
                  <a:pt x="42" y="121"/>
                  <a:pt x="51" y="129"/>
                </a:cubicBezTo>
                <a:cubicBezTo>
                  <a:pt x="113" y="192"/>
                  <a:pt x="113" y="192"/>
                  <a:pt x="113" y="192"/>
                </a:cubicBezTo>
                <a:cubicBezTo>
                  <a:pt x="121" y="200"/>
                  <a:pt x="135" y="200"/>
                  <a:pt x="143" y="192"/>
                </a:cubicBezTo>
                <a:cubicBezTo>
                  <a:pt x="227" y="108"/>
                  <a:pt x="227" y="108"/>
                  <a:pt x="227" y="108"/>
                </a:cubicBezTo>
                <a:cubicBezTo>
                  <a:pt x="236" y="100"/>
                  <a:pt x="242" y="83"/>
                  <a:pt x="242" y="71"/>
                </a:cubicBezTo>
                <a:cubicBezTo>
                  <a:pt x="242" y="22"/>
                  <a:pt x="242" y="22"/>
                  <a:pt x="242" y="22"/>
                </a:cubicBezTo>
                <a:cubicBezTo>
                  <a:pt x="242" y="10"/>
                  <a:pt x="233" y="0"/>
                  <a:pt x="221" y="0"/>
                </a:cubicBezTo>
                <a:moveTo>
                  <a:pt x="192" y="71"/>
                </a:moveTo>
                <a:cubicBezTo>
                  <a:pt x="181" y="71"/>
                  <a:pt x="171" y="62"/>
                  <a:pt x="171" y="50"/>
                </a:cubicBezTo>
                <a:cubicBezTo>
                  <a:pt x="171" y="38"/>
                  <a:pt x="181" y="29"/>
                  <a:pt x="192" y="29"/>
                </a:cubicBezTo>
                <a:cubicBezTo>
                  <a:pt x="204" y="29"/>
                  <a:pt x="214" y="38"/>
                  <a:pt x="214" y="50"/>
                </a:cubicBezTo>
                <a:cubicBezTo>
                  <a:pt x="214" y="62"/>
                  <a:pt x="204" y="71"/>
                  <a:pt x="192" y="71"/>
                </a:cubicBezTo>
                <a:moveTo>
                  <a:pt x="19" y="119"/>
                </a:moveTo>
                <a:cubicBezTo>
                  <a:pt x="95" y="196"/>
                  <a:pt x="95" y="196"/>
                  <a:pt x="95" y="196"/>
                </a:cubicBezTo>
                <a:cubicBezTo>
                  <a:pt x="87" y="200"/>
                  <a:pt x="77" y="199"/>
                  <a:pt x="70" y="192"/>
                </a:cubicBezTo>
                <a:cubicBezTo>
                  <a:pt x="8" y="129"/>
                  <a:pt x="8" y="129"/>
                  <a:pt x="8" y="129"/>
                </a:cubicBezTo>
                <a:cubicBezTo>
                  <a:pt x="0" y="121"/>
                  <a:pt x="0" y="107"/>
                  <a:pt x="8" y="99"/>
                </a:cubicBezTo>
                <a:cubicBezTo>
                  <a:pt x="92" y="15"/>
                  <a:pt x="92" y="15"/>
                  <a:pt x="92" y="15"/>
                </a:cubicBezTo>
                <a:cubicBezTo>
                  <a:pt x="100" y="7"/>
                  <a:pt x="116" y="0"/>
                  <a:pt x="128" y="0"/>
                </a:cubicBezTo>
                <a:cubicBezTo>
                  <a:pt x="19" y="109"/>
                  <a:pt x="19" y="109"/>
                  <a:pt x="19" y="109"/>
                </a:cubicBezTo>
                <a:cubicBezTo>
                  <a:pt x="16" y="112"/>
                  <a:pt x="16" y="117"/>
                  <a:pt x="19" y="119"/>
                </a:cubicBezTo>
              </a:path>
            </a:pathLst>
          </a:custGeom>
          <a:solidFill>
            <a:schemeClr val="bg1"/>
          </a:solidFill>
          <a:ln>
            <a:noFill/>
          </a:ln>
        </p:spPr>
        <p:txBody>
          <a:bodyPr vert="horz" wrap="square" lIns="121920" tIns="60960" rIns="121920" bIns="60960" numCol="1" anchor="t" anchorCtr="0" compatLnSpc="1"/>
          <a:lstStyle/>
          <a:p>
            <a:endParaRPr lang="id-ID" sz="2400">
              <a:latin typeface="Raleway" panose="020B0003030101060003"/>
            </a:endParaRPr>
          </a:p>
        </p:txBody>
      </p:sp>
      <p:sp>
        <p:nvSpPr>
          <p:cNvPr id="117" name="Freeform 9"/>
          <p:cNvSpPr/>
          <p:nvPr/>
        </p:nvSpPr>
        <p:spPr bwMode="auto">
          <a:xfrm>
            <a:off x="11405701" y="4933749"/>
            <a:ext cx="633828" cy="602450"/>
          </a:xfrm>
          <a:custGeom>
            <a:avLst/>
            <a:gdLst>
              <a:gd name="T0" fmla="*/ 207 w 211"/>
              <a:gd name="T1" fmla="*/ 85 h 200"/>
              <a:gd name="T2" fmla="*/ 153 w 211"/>
              <a:gd name="T3" fmla="*/ 124 h 200"/>
              <a:gd name="T4" fmla="*/ 173 w 211"/>
              <a:gd name="T5" fmla="*/ 189 h 200"/>
              <a:gd name="T6" fmla="*/ 170 w 211"/>
              <a:gd name="T7" fmla="*/ 198 h 200"/>
              <a:gd name="T8" fmla="*/ 165 w 211"/>
              <a:gd name="T9" fmla="*/ 200 h 200"/>
              <a:gd name="T10" fmla="*/ 160 w 211"/>
              <a:gd name="T11" fmla="*/ 198 h 200"/>
              <a:gd name="T12" fmla="*/ 106 w 211"/>
              <a:gd name="T13" fmla="*/ 158 h 200"/>
              <a:gd name="T14" fmla="*/ 51 w 211"/>
              <a:gd name="T15" fmla="*/ 198 h 200"/>
              <a:gd name="T16" fmla="*/ 41 w 211"/>
              <a:gd name="T17" fmla="*/ 198 h 200"/>
              <a:gd name="T18" fmla="*/ 38 w 211"/>
              <a:gd name="T19" fmla="*/ 189 h 200"/>
              <a:gd name="T20" fmla="*/ 59 w 211"/>
              <a:gd name="T21" fmla="*/ 124 h 200"/>
              <a:gd name="T22" fmla="*/ 5 w 211"/>
              <a:gd name="T23" fmla="*/ 85 h 200"/>
              <a:gd name="T24" fmla="*/ 2 w 211"/>
              <a:gd name="T25" fmla="*/ 75 h 200"/>
              <a:gd name="T26" fmla="*/ 10 w 211"/>
              <a:gd name="T27" fmla="*/ 70 h 200"/>
              <a:gd name="T28" fmla="*/ 77 w 211"/>
              <a:gd name="T29" fmla="*/ 70 h 200"/>
              <a:gd name="T30" fmla="*/ 98 w 211"/>
              <a:gd name="T31" fmla="*/ 5 h 200"/>
              <a:gd name="T32" fmla="*/ 106 w 211"/>
              <a:gd name="T33" fmla="*/ 0 h 200"/>
              <a:gd name="T34" fmla="*/ 114 w 211"/>
              <a:gd name="T35" fmla="*/ 5 h 200"/>
              <a:gd name="T36" fmla="*/ 135 w 211"/>
              <a:gd name="T37" fmla="*/ 70 h 200"/>
              <a:gd name="T38" fmla="*/ 202 w 211"/>
              <a:gd name="T39" fmla="*/ 70 h 200"/>
              <a:gd name="T40" fmla="*/ 210 w 211"/>
              <a:gd name="T41" fmla="*/ 75 h 200"/>
              <a:gd name="T42" fmla="*/ 207 w 211"/>
              <a:gd name="T43" fmla="*/ 8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1" h="200">
                <a:moveTo>
                  <a:pt x="207" y="85"/>
                </a:moveTo>
                <a:cubicBezTo>
                  <a:pt x="153" y="124"/>
                  <a:pt x="153" y="124"/>
                  <a:pt x="153" y="124"/>
                </a:cubicBezTo>
                <a:cubicBezTo>
                  <a:pt x="173" y="189"/>
                  <a:pt x="173" y="189"/>
                  <a:pt x="173" y="189"/>
                </a:cubicBezTo>
                <a:cubicBezTo>
                  <a:pt x="175" y="192"/>
                  <a:pt x="173" y="196"/>
                  <a:pt x="170" y="198"/>
                </a:cubicBezTo>
                <a:cubicBezTo>
                  <a:pt x="169" y="199"/>
                  <a:pt x="167" y="200"/>
                  <a:pt x="165" y="200"/>
                </a:cubicBezTo>
                <a:cubicBezTo>
                  <a:pt x="164" y="200"/>
                  <a:pt x="162" y="199"/>
                  <a:pt x="160" y="198"/>
                </a:cubicBezTo>
                <a:cubicBezTo>
                  <a:pt x="106" y="158"/>
                  <a:pt x="106" y="158"/>
                  <a:pt x="106" y="158"/>
                </a:cubicBezTo>
                <a:cubicBezTo>
                  <a:pt x="51" y="198"/>
                  <a:pt x="51" y="198"/>
                  <a:pt x="51" y="198"/>
                </a:cubicBezTo>
                <a:cubicBezTo>
                  <a:pt x="48" y="200"/>
                  <a:pt x="44" y="200"/>
                  <a:pt x="41" y="198"/>
                </a:cubicBezTo>
                <a:cubicBezTo>
                  <a:pt x="38" y="196"/>
                  <a:pt x="37" y="192"/>
                  <a:pt x="38" y="189"/>
                </a:cubicBezTo>
                <a:cubicBezTo>
                  <a:pt x="59" y="124"/>
                  <a:pt x="59" y="124"/>
                  <a:pt x="59" y="124"/>
                </a:cubicBezTo>
                <a:cubicBezTo>
                  <a:pt x="5" y="85"/>
                  <a:pt x="5" y="85"/>
                  <a:pt x="5" y="85"/>
                </a:cubicBezTo>
                <a:cubicBezTo>
                  <a:pt x="2" y="83"/>
                  <a:pt x="0" y="79"/>
                  <a:pt x="2" y="75"/>
                </a:cubicBezTo>
                <a:cubicBezTo>
                  <a:pt x="3" y="72"/>
                  <a:pt x="6" y="70"/>
                  <a:pt x="10" y="70"/>
                </a:cubicBezTo>
                <a:cubicBezTo>
                  <a:pt x="77" y="70"/>
                  <a:pt x="77" y="70"/>
                  <a:pt x="77" y="70"/>
                </a:cubicBezTo>
                <a:cubicBezTo>
                  <a:pt x="98" y="5"/>
                  <a:pt x="98" y="5"/>
                  <a:pt x="98" y="5"/>
                </a:cubicBezTo>
                <a:cubicBezTo>
                  <a:pt x="99" y="2"/>
                  <a:pt x="102" y="0"/>
                  <a:pt x="106" y="0"/>
                </a:cubicBezTo>
                <a:cubicBezTo>
                  <a:pt x="110" y="0"/>
                  <a:pt x="113" y="2"/>
                  <a:pt x="114" y="5"/>
                </a:cubicBezTo>
                <a:cubicBezTo>
                  <a:pt x="135" y="70"/>
                  <a:pt x="135" y="70"/>
                  <a:pt x="135" y="70"/>
                </a:cubicBezTo>
                <a:cubicBezTo>
                  <a:pt x="202" y="70"/>
                  <a:pt x="202" y="70"/>
                  <a:pt x="202" y="70"/>
                </a:cubicBezTo>
                <a:cubicBezTo>
                  <a:pt x="206" y="70"/>
                  <a:pt x="209" y="72"/>
                  <a:pt x="210" y="75"/>
                </a:cubicBezTo>
                <a:cubicBezTo>
                  <a:pt x="211" y="79"/>
                  <a:pt x="210" y="83"/>
                  <a:pt x="207" y="85"/>
                </a:cubicBezTo>
              </a:path>
            </a:pathLst>
          </a:custGeom>
          <a:solidFill>
            <a:schemeClr val="bg1"/>
          </a:solidFill>
          <a:ln>
            <a:noFill/>
          </a:ln>
        </p:spPr>
        <p:txBody>
          <a:bodyPr vert="horz" wrap="square" lIns="121920" tIns="60960" rIns="121920" bIns="60960" numCol="1" anchor="t" anchorCtr="0" compatLnSpc="1"/>
          <a:lstStyle/>
          <a:p>
            <a:endParaRPr lang="id-ID" sz="2400">
              <a:latin typeface="Raleway" panose="020B0003030101060003"/>
            </a:endParaRPr>
          </a:p>
        </p:txBody>
      </p:sp>
      <p:sp>
        <p:nvSpPr>
          <p:cNvPr id="118" name="Rectangle 117"/>
          <p:cNvSpPr/>
          <p:nvPr/>
        </p:nvSpPr>
        <p:spPr>
          <a:xfrm rot="5400000">
            <a:off x="7007106" y="39603"/>
            <a:ext cx="1201478" cy="558259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119" name="Rectangle 118"/>
          <p:cNvSpPr/>
          <p:nvPr/>
        </p:nvSpPr>
        <p:spPr>
          <a:xfrm>
            <a:off x="6018028" y="0"/>
            <a:ext cx="1201478" cy="4635796"/>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120" name="Oval 119"/>
          <p:cNvSpPr/>
          <p:nvPr/>
        </p:nvSpPr>
        <p:spPr>
          <a:xfrm>
            <a:off x="4451834" y="2712754"/>
            <a:ext cx="786810" cy="786810"/>
          </a:xfrm>
          <a:prstGeom prst="ellipse">
            <a:avLst/>
          </a:prstGeom>
          <a:solidFill>
            <a:srgbClr val="F9F9F9"/>
          </a:solidFill>
          <a:ln w="13335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121" name="Oval 120"/>
          <p:cNvSpPr/>
          <p:nvPr/>
        </p:nvSpPr>
        <p:spPr>
          <a:xfrm>
            <a:off x="5674854" y="3929359"/>
            <a:ext cx="786810" cy="786810"/>
          </a:xfrm>
          <a:prstGeom prst="ellipse">
            <a:avLst/>
          </a:prstGeom>
          <a:solidFill>
            <a:srgbClr val="F9F9F9"/>
          </a:solidFill>
          <a:ln w="133350">
            <a:solidFill>
              <a:srgbClr val="FF6D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122" name="TextBox 121"/>
          <p:cNvSpPr txBox="1"/>
          <p:nvPr/>
        </p:nvSpPr>
        <p:spPr>
          <a:xfrm>
            <a:off x="4498339" y="2844549"/>
            <a:ext cx="693800" cy="523220"/>
          </a:xfrm>
          <a:prstGeom prst="rect">
            <a:avLst/>
          </a:prstGeom>
          <a:noFill/>
        </p:spPr>
        <p:txBody>
          <a:bodyPr wrap="square" rtlCol="0">
            <a:spAutoFit/>
          </a:bodyPr>
          <a:lstStyle/>
          <a:p>
            <a:pPr algn="ctr"/>
            <a:r>
              <a:rPr lang="id-ID" sz="2800" b="1" dirty="0" smtClean="0">
                <a:solidFill>
                  <a:srgbClr val="595959"/>
                </a:solidFill>
                <a:latin typeface="Raleway" panose="020B0003030101060003"/>
              </a:rPr>
              <a:t>01</a:t>
            </a:r>
            <a:endParaRPr lang="id-ID" sz="2800" b="1" dirty="0">
              <a:solidFill>
                <a:srgbClr val="595959"/>
              </a:solidFill>
              <a:latin typeface="Raleway" panose="020B0003030101060003"/>
            </a:endParaRPr>
          </a:p>
        </p:txBody>
      </p:sp>
      <p:sp>
        <p:nvSpPr>
          <p:cNvPr id="123" name="TextBox 122"/>
          <p:cNvSpPr txBox="1"/>
          <p:nvPr/>
        </p:nvSpPr>
        <p:spPr>
          <a:xfrm>
            <a:off x="5726305" y="4061154"/>
            <a:ext cx="693800" cy="523220"/>
          </a:xfrm>
          <a:prstGeom prst="rect">
            <a:avLst/>
          </a:prstGeom>
          <a:noFill/>
        </p:spPr>
        <p:txBody>
          <a:bodyPr wrap="square" rtlCol="0">
            <a:spAutoFit/>
          </a:bodyPr>
          <a:lstStyle/>
          <a:p>
            <a:pPr algn="ctr"/>
            <a:r>
              <a:rPr lang="id-ID" sz="2800" b="1" dirty="0" smtClean="0">
                <a:solidFill>
                  <a:srgbClr val="FF6D6D"/>
                </a:solidFill>
                <a:latin typeface="Raleway" panose="020B0003030101060003"/>
              </a:rPr>
              <a:t>02</a:t>
            </a:r>
            <a:endParaRPr lang="id-ID" sz="2800" b="1" dirty="0">
              <a:solidFill>
                <a:srgbClr val="FF6D6D"/>
              </a:solidFill>
              <a:latin typeface="Raleway" panose="020B0003030101060003"/>
            </a:endParaRPr>
          </a:p>
        </p:txBody>
      </p:sp>
      <p:sp>
        <p:nvSpPr>
          <p:cNvPr id="124" name="TextBox 123"/>
          <p:cNvSpPr txBox="1"/>
          <p:nvPr/>
        </p:nvSpPr>
        <p:spPr>
          <a:xfrm>
            <a:off x="5992620" y="562964"/>
            <a:ext cx="832279" cy="379335"/>
          </a:xfrm>
          <a:prstGeom prst="rect">
            <a:avLst/>
          </a:prstGeom>
          <a:noFill/>
        </p:spPr>
        <p:txBody>
          <a:bodyPr wrap="none" rtlCol="0">
            <a:spAutoFit/>
          </a:bodyPr>
          <a:lstStyle/>
          <a:p>
            <a:r>
              <a:rPr lang="en-US" altLang="id-ID" sz="1865" b="1" dirty="0" smtClean="0">
                <a:solidFill>
                  <a:schemeClr val="bg1"/>
                </a:solidFill>
                <a:latin typeface="Raleway" panose="020B0003030101060003"/>
              </a:rPr>
              <a:t>Update</a:t>
            </a:r>
            <a:endParaRPr lang="id-ID" sz="1100" b="1" dirty="0">
              <a:solidFill>
                <a:schemeClr val="bg1"/>
              </a:solidFill>
              <a:latin typeface="Raleway" panose="020B0003030101060003"/>
            </a:endParaRPr>
          </a:p>
        </p:txBody>
      </p:sp>
      <p:sp>
        <p:nvSpPr>
          <p:cNvPr id="125" name="TextBox 124"/>
          <p:cNvSpPr txBox="1"/>
          <p:nvPr/>
        </p:nvSpPr>
        <p:spPr>
          <a:xfrm>
            <a:off x="6024520" y="888447"/>
            <a:ext cx="1218602" cy="706755"/>
          </a:xfrm>
          <a:prstGeom prst="rect">
            <a:avLst/>
          </a:prstGeom>
          <a:noFill/>
        </p:spPr>
        <p:txBody>
          <a:bodyPr wrap="square" rtlCol="0">
            <a:spAutoFit/>
          </a:bodyPr>
          <a:lstStyle/>
          <a:p>
            <a:pPr algn="just"/>
            <a:r>
              <a:rPr lang="en-US" sz="1000" dirty="0">
                <a:solidFill>
                  <a:schemeClr val="bg1"/>
                </a:solidFill>
                <a:latin typeface="Raleway" panose="020B0003030101060003"/>
              </a:rPr>
              <a:t>Update the  value of the node and  meanwhile update its parent nodes</a:t>
            </a:r>
          </a:p>
        </p:txBody>
      </p:sp>
      <p:sp>
        <p:nvSpPr>
          <p:cNvPr id="126" name="TextBox 125"/>
          <p:cNvSpPr txBox="1"/>
          <p:nvPr/>
        </p:nvSpPr>
        <p:spPr>
          <a:xfrm>
            <a:off x="7525042" y="2505995"/>
            <a:ext cx="1837361" cy="677108"/>
          </a:xfrm>
          <a:prstGeom prst="rect">
            <a:avLst/>
          </a:prstGeom>
          <a:noFill/>
        </p:spPr>
        <p:txBody>
          <a:bodyPr wrap="none" rtlCol="0">
            <a:spAutoFit/>
          </a:bodyPr>
          <a:lstStyle/>
          <a:p>
            <a:pPr algn="r"/>
            <a:r>
              <a:rPr lang="en-US" altLang="id-ID" sz="2000" b="1" dirty="0" smtClean="0">
                <a:solidFill>
                  <a:schemeClr val="bg1"/>
                </a:solidFill>
                <a:latin typeface="Raleway" panose="020B0003030101060003"/>
              </a:rPr>
              <a:t>BASIC FUNDTION</a:t>
            </a:r>
          </a:p>
          <a:p>
            <a:pPr algn="r"/>
            <a:r>
              <a:rPr lang="en-US" altLang="id-ID" b="1" dirty="0" smtClean="0">
                <a:solidFill>
                  <a:schemeClr val="bg1"/>
                </a:solidFill>
                <a:latin typeface="Raleway" panose="020B0003030101060003"/>
              </a:rPr>
              <a:t>Build</a:t>
            </a:r>
            <a:endParaRPr lang="id-ID" sz="2400" b="1" dirty="0">
              <a:solidFill>
                <a:schemeClr val="bg1"/>
              </a:solidFill>
              <a:latin typeface="Raleway" panose="020B0003030101060003"/>
            </a:endParaRPr>
          </a:p>
        </p:txBody>
      </p:sp>
      <p:sp>
        <p:nvSpPr>
          <p:cNvPr id="127" name="Freeform 5"/>
          <p:cNvSpPr>
            <a:spLocks noEditPoints="1"/>
          </p:cNvSpPr>
          <p:nvPr/>
        </p:nvSpPr>
        <p:spPr bwMode="auto">
          <a:xfrm>
            <a:off x="9615970" y="2559380"/>
            <a:ext cx="581999" cy="570337"/>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5 h 204"/>
              <a:gd name="T34" fmla="*/ 34 w 208"/>
              <a:gd name="T35" fmla="*/ 138 h 204"/>
              <a:gd name="T36" fmla="*/ 22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0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5"/>
                  <a:pt x="28" y="125"/>
                </a:cubicBezTo>
                <a:cubicBezTo>
                  <a:pt x="34" y="138"/>
                  <a:pt x="34" y="138"/>
                  <a:pt x="34" y="138"/>
                </a:cubicBezTo>
                <a:cubicBezTo>
                  <a:pt x="34" y="138"/>
                  <a:pt x="21" y="166"/>
                  <a:pt x="22" y="167"/>
                </a:cubicBezTo>
                <a:cubicBezTo>
                  <a:pt x="39" y="182"/>
                  <a:pt x="39" y="182"/>
                  <a:pt x="39" y="182"/>
                </a:cubicBezTo>
                <a:cubicBezTo>
                  <a:pt x="40" y="183"/>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moveTo>
                  <a:pt x="137" y="102"/>
                </a:moveTo>
                <a:cubicBezTo>
                  <a:pt x="137" y="120"/>
                  <a:pt x="122" y="135"/>
                  <a:pt x="104" y="135"/>
                </a:cubicBezTo>
                <a:cubicBezTo>
                  <a:pt x="85" y="135"/>
                  <a:pt x="70" y="120"/>
                  <a:pt x="70" y="102"/>
                </a:cubicBezTo>
                <a:cubicBezTo>
                  <a:pt x="70" y="84"/>
                  <a:pt x="85" y="69"/>
                  <a:pt x="104" y="69"/>
                </a:cubicBezTo>
                <a:cubicBezTo>
                  <a:pt x="122" y="69"/>
                  <a:pt x="137" y="84"/>
                  <a:pt x="137" y="102"/>
                </a:cubicBezTo>
              </a:path>
            </a:pathLst>
          </a:custGeom>
          <a:solidFill>
            <a:schemeClr val="bg1"/>
          </a:solidFill>
          <a:ln>
            <a:noFill/>
          </a:ln>
        </p:spPr>
        <p:txBody>
          <a:bodyPr vert="horz" wrap="square" lIns="121920" tIns="60960" rIns="121920" bIns="60960" numCol="1" anchor="t" anchorCtr="0" compatLnSpc="1"/>
          <a:lstStyle/>
          <a:p>
            <a:endParaRPr lang="id-ID" sz="2400">
              <a:latin typeface="Raleway" panose="020B0003030101060003"/>
            </a:endParaRPr>
          </a:p>
        </p:txBody>
      </p:sp>
      <p:sp>
        <p:nvSpPr>
          <p:cNvPr id="128" name="TextBox 127"/>
          <p:cNvSpPr txBox="1"/>
          <p:nvPr/>
        </p:nvSpPr>
        <p:spPr>
          <a:xfrm>
            <a:off x="945734" y="3783260"/>
            <a:ext cx="2784737" cy="830997"/>
          </a:xfrm>
          <a:prstGeom prst="rect">
            <a:avLst/>
          </a:prstGeom>
          <a:noFill/>
        </p:spPr>
        <p:txBody>
          <a:bodyPr wrap="none" rtlCol="0">
            <a:spAutoFit/>
          </a:bodyPr>
          <a:lstStyle/>
          <a:p>
            <a:r>
              <a:rPr lang="en-US" altLang="id-ID" sz="4800" b="1" dirty="0" smtClean="0">
                <a:solidFill>
                  <a:srgbClr val="FF6D6D"/>
                </a:solidFill>
                <a:latin typeface="Raleway" panose="020B0003030101060003"/>
              </a:rPr>
              <a:t>STRUCTURE</a:t>
            </a:r>
          </a:p>
        </p:txBody>
      </p:sp>
      <p:sp>
        <p:nvSpPr>
          <p:cNvPr id="129" name="Rectangle 128"/>
          <p:cNvSpPr/>
          <p:nvPr/>
        </p:nvSpPr>
        <p:spPr>
          <a:xfrm>
            <a:off x="847443" y="4716169"/>
            <a:ext cx="5304790" cy="1569660"/>
          </a:xfrm>
          <a:prstGeom prst="rect">
            <a:avLst/>
          </a:prstGeom>
        </p:spPr>
        <p:txBody>
          <a:bodyPr wrap="square">
            <a:spAutoFit/>
          </a:bodyPr>
          <a:lstStyle/>
          <a:p>
            <a:pPr algn="just"/>
            <a:r>
              <a:rPr lang="id-ID" sz="1600" dirty="0">
                <a:solidFill>
                  <a:srgbClr val="646464"/>
                </a:solidFill>
                <a:latin typeface="Raleway" panose="020B0003030101060003"/>
                <a:ea typeface="微软雅黑" panose="020B0503020204020204" charset="-122"/>
              </a:rPr>
              <a:t>Each node or leaf v in T stores the interval Int(v) and a set of intervals, in some data structure. This canonical subset of node v contains the intervals [x, x′] from I such that [x, x′] contains Int(v) and does not contain Int(parent(v)). That is, each node in T stores the segments that span through its interval, but do not span through the interval of its </a:t>
            </a:r>
            <a:r>
              <a:rPr lang="id-ID" sz="1600" b="1" dirty="0">
                <a:solidFill>
                  <a:srgbClr val="646464"/>
                </a:solidFill>
                <a:latin typeface="Raleway" panose="020B0003030101060003"/>
              </a:rPr>
              <a:t>parent</a:t>
            </a:r>
            <a:r>
              <a:rPr lang="en-US" altLang="id-ID" sz="1600" b="1" dirty="0">
                <a:solidFill>
                  <a:srgbClr val="646464"/>
                </a:solidFill>
                <a:latin typeface="Raleway" panose="020B0003030101060003"/>
              </a:rPr>
              <a:t>.</a:t>
            </a:r>
          </a:p>
        </p:txBody>
      </p:sp>
    </p:spTree>
    <p:extLst>
      <p:ext uri="{BB962C8B-B14F-4D97-AF65-F5344CB8AC3E}">
        <p14:creationId xmlns:p14="http://schemas.microsoft.com/office/powerpoint/2010/main" val="38845285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up)">
                                      <p:cBhvr>
                                        <p:cTn id="7" dur="500"/>
                                        <p:tgtEl>
                                          <p:spTgt spid="10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20"/>
                                        </p:tgtEl>
                                        <p:attrNameLst>
                                          <p:attrName>style.visibility</p:attrName>
                                        </p:attrNameLst>
                                      </p:cBhvr>
                                      <p:to>
                                        <p:strVal val="visible"/>
                                      </p:to>
                                    </p:set>
                                    <p:anim calcmode="lin" valueType="num">
                                      <p:cBhvr>
                                        <p:cTn id="11" dur="500" fill="hold"/>
                                        <p:tgtEl>
                                          <p:spTgt spid="120"/>
                                        </p:tgtEl>
                                        <p:attrNameLst>
                                          <p:attrName>ppt_w</p:attrName>
                                        </p:attrNameLst>
                                      </p:cBhvr>
                                      <p:tavLst>
                                        <p:tav tm="0">
                                          <p:val>
                                            <p:fltVal val="0"/>
                                          </p:val>
                                        </p:tav>
                                        <p:tav tm="100000">
                                          <p:val>
                                            <p:strVal val="#ppt_w"/>
                                          </p:val>
                                        </p:tav>
                                      </p:tavLst>
                                    </p:anim>
                                    <p:anim calcmode="lin" valueType="num">
                                      <p:cBhvr>
                                        <p:cTn id="12" dur="500" fill="hold"/>
                                        <p:tgtEl>
                                          <p:spTgt spid="120"/>
                                        </p:tgtEl>
                                        <p:attrNameLst>
                                          <p:attrName>ppt_h</p:attrName>
                                        </p:attrNameLst>
                                      </p:cBhvr>
                                      <p:tavLst>
                                        <p:tav tm="0">
                                          <p:val>
                                            <p:fltVal val="0"/>
                                          </p:val>
                                        </p:tav>
                                        <p:tav tm="100000">
                                          <p:val>
                                            <p:strVal val="#ppt_h"/>
                                          </p:val>
                                        </p:tav>
                                      </p:tavLst>
                                    </p:anim>
                                    <p:animEffect transition="in" filter="fade">
                                      <p:cBhvr>
                                        <p:cTn id="13" dur="500"/>
                                        <p:tgtEl>
                                          <p:spTgt spid="120"/>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500"/>
                                        <p:tgtEl>
                                          <p:spTgt spid="1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fade">
                                      <p:cBhvr>
                                        <p:cTn id="20" dur="500"/>
                                        <p:tgtEl>
                                          <p:spTgt spid="1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animEffect transition="in" filter="fade">
                                      <p:cBhvr>
                                        <p:cTn id="23" dur="500"/>
                                        <p:tgtEl>
                                          <p:spTgt spid="111"/>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wipe(left)">
                                      <p:cBhvr>
                                        <p:cTn id="27" dur="500"/>
                                        <p:tgtEl>
                                          <p:spTgt spid="1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26"/>
                                        </p:tgtEl>
                                        <p:attrNameLst>
                                          <p:attrName>style.visibility</p:attrName>
                                        </p:attrNameLst>
                                      </p:cBhvr>
                                      <p:to>
                                        <p:strVal val="visible"/>
                                      </p:to>
                                    </p:set>
                                    <p:animEffect transition="in" filter="fade">
                                      <p:cBhvr>
                                        <p:cTn id="31" dur="500"/>
                                        <p:tgtEl>
                                          <p:spTgt spid="126"/>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127"/>
                                        </p:tgtEl>
                                        <p:attrNameLst>
                                          <p:attrName>style.visibility</p:attrName>
                                        </p:attrNameLst>
                                      </p:cBhvr>
                                      <p:to>
                                        <p:strVal val="visible"/>
                                      </p:to>
                                    </p:set>
                                    <p:anim calcmode="lin" valueType="num">
                                      <p:cBhvr>
                                        <p:cTn id="35" dur="500" fill="hold"/>
                                        <p:tgtEl>
                                          <p:spTgt spid="127"/>
                                        </p:tgtEl>
                                        <p:attrNameLst>
                                          <p:attrName>ppt_w</p:attrName>
                                        </p:attrNameLst>
                                      </p:cBhvr>
                                      <p:tavLst>
                                        <p:tav tm="0">
                                          <p:val>
                                            <p:fltVal val="0"/>
                                          </p:val>
                                        </p:tav>
                                        <p:tav tm="100000">
                                          <p:val>
                                            <p:strVal val="#ppt_w"/>
                                          </p:val>
                                        </p:tav>
                                      </p:tavLst>
                                    </p:anim>
                                    <p:anim calcmode="lin" valueType="num">
                                      <p:cBhvr>
                                        <p:cTn id="36" dur="500" fill="hold"/>
                                        <p:tgtEl>
                                          <p:spTgt spid="127"/>
                                        </p:tgtEl>
                                        <p:attrNameLst>
                                          <p:attrName>ppt_h</p:attrName>
                                        </p:attrNameLst>
                                      </p:cBhvr>
                                      <p:tavLst>
                                        <p:tav tm="0">
                                          <p:val>
                                            <p:fltVal val="0"/>
                                          </p:val>
                                        </p:tav>
                                        <p:tav tm="100000">
                                          <p:val>
                                            <p:strVal val="#ppt_h"/>
                                          </p:val>
                                        </p:tav>
                                      </p:tavLst>
                                    </p:anim>
                                    <p:animEffect transition="in" filter="fade">
                                      <p:cBhvr>
                                        <p:cTn id="37" dur="500"/>
                                        <p:tgtEl>
                                          <p:spTgt spid="127"/>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119"/>
                                        </p:tgtEl>
                                        <p:attrNameLst>
                                          <p:attrName>style.visibility</p:attrName>
                                        </p:attrNameLst>
                                      </p:cBhvr>
                                      <p:to>
                                        <p:strVal val="visible"/>
                                      </p:to>
                                    </p:set>
                                    <p:animEffect transition="in" filter="wipe(up)">
                                      <p:cBhvr>
                                        <p:cTn id="41" dur="500"/>
                                        <p:tgtEl>
                                          <p:spTgt spid="119"/>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121"/>
                                        </p:tgtEl>
                                        <p:attrNameLst>
                                          <p:attrName>style.visibility</p:attrName>
                                        </p:attrNameLst>
                                      </p:cBhvr>
                                      <p:to>
                                        <p:strVal val="visible"/>
                                      </p:to>
                                    </p:set>
                                    <p:anim calcmode="lin" valueType="num">
                                      <p:cBhvr>
                                        <p:cTn id="45" dur="500" fill="hold"/>
                                        <p:tgtEl>
                                          <p:spTgt spid="121"/>
                                        </p:tgtEl>
                                        <p:attrNameLst>
                                          <p:attrName>ppt_w</p:attrName>
                                        </p:attrNameLst>
                                      </p:cBhvr>
                                      <p:tavLst>
                                        <p:tav tm="0">
                                          <p:val>
                                            <p:fltVal val="0"/>
                                          </p:val>
                                        </p:tav>
                                        <p:tav tm="100000">
                                          <p:val>
                                            <p:strVal val="#ppt_w"/>
                                          </p:val>
                                        </p:tav>
                                      </p:tavLst>
                                    </p:anim>
                                    <p:anim calcmode="lin" valueType="num">
                                      <p:cBhvr>
                                        <p:cTn id="46" dur="500" fill="hold"/>
                                        <p:tgtEl>
                                          <p:spTgt spid="121"/>
                                        </p:tgtEl>
                                        <p:attrNameLst>
                                          <p:attrName>ppt_h</p:attrName>
                                        </p:attrNameLst>
                                      </p:cBhvr>
                                      <p:tavLst>
                                        <p:tav tm="0">
                                          <p:val>
                                            <p:fltVal val="0"/>
                                          </p:val>
                                        </p:tav>
                                        <p:tav tm="100000">
                                          <p:val>
                                            <p:strVal val="#ppt_h"/>
                                          </p:val>
                                        </p:tav>
                                      </p:tavLst>
                                    </p:anim>
                                    <p:animEffect transition="in" filter="fade">
                                      <p:cBhvr>
                                        <p:cTn id="47" dur="500"/>
                                        <p:tgtEl>
                                          <p:spTgt spid="12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23"/>
                                        </p:tgtEl>
                                        <p:attrNameLst>
                                          <p:attrName>style.visibility</p:attrName>
                                        </p:attrNameLst>
                                      </p:cBhvr>
                                      <p:to>
                                        <p:strVal val="visible"/>
                                      </p:to>
                                    </p:set>
                                    <p:animEffect transition="in" filter="fade">
                                      <p:cBhvr>
                                        <p:cTn id="51" dur="500"/>
                                        <p:tgtEl>
                                          <p:spTgt spid="1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4"/>
                                        </p:tgtEl>
                                        <p:attrNameLst>
                                          <p:attrName>style.visibility</p:attrName>
                                        </p:attrNameLst>
                                      </p:cBhvr>
                                      <p:to>
                                        <p:strVal val="visible"/>
                                      </p:to>
                                    </p:set>
                                    <p:animEffect transition="in" filter="fade">
                                      <p:cBhvr>
                                        <p:cTn id="54" dur="500"/>
                                        <p:tgtEl>
                                          <p:spTgt spid="12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5"/>
                                        </p:tgtEl>
                                        <p:attrNameLst>
                                          <p:attrName>style.visibility</p:attrName>
                                        </p:attrNameLst>
                                      </p:cBhvr>
                                      <p:to>
                                        <p:strVal val="visible"/>
                                      </p:to>
                                    </p:set>
                                    <p:animEffect transition="in" filter="fade">
                                      <p:cBhvr>
                                        <p:cTn id="57" dur="500"/>
                                        <p:tgtEl>
                                          <p:spTgt spid="125"/>
                                        </p:tgtEl>
                                      </p:cBhvr>
                                    </p:animEffect>
                                  </p:childTnLst>
                                </p:cTn>
                              </p:par>
                            </p:childTnLst>
                          </p:cTn>
                        </p:par>
                        <p:par>
                          <p:cTn id="58" fill="hold">
                            <p:stCondLst>
                              <p:cond delay="4500"/>
                            </p:stCondLst>
                            <p:childTnLst>
                              <p:par>
                                <p:cTn id="59" presetID="22" presetClass="entr" presetSubtype="8" fill="hold" grpId="0" nodeType="afterEffect">
                                  <p:stCondLst>
                                    <p:cond delay="0"/>
                                  </p:stCondLst>
                                  <p:childTnLst>
                                    <p:set>
                                      <p:cBhvr>
                                        <p:cTn id="60" dur="1" fill="hold">
                                          <p:stCondLst>
                                            <p:cond delay="0"/>
                                          </p:stCondLst>
                                        </p:cTn>
                                        <p:tgtEl>
                                          <p:spTgt spid="106"/>
                                        </p:tgtEl>
                                        <p:attrNameLst>
                                          <p:attrName>style.visibility</p:attrName>
                                        </p:attrNameLst>
                                      </p:cBhvr>
                                      <p:to>
                                        <p:strVal val="visible"/>
                                      </p:to>
                                    </p:set>
                                    <p:animEffect transition="in" filter="wipe(left)">
                                      <p:cBhvr>
                                        <p:cTn id="61" dur="500"/>
                                        <p:tgtEl>
                                          <p:spTgt spid="106"/>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14"/>
                                        </p:tgtEl>
                                        <p:attrNameLst>
                                          <p:attrName>style.visibility</p:attrName>
                                        </p:attrNameLst>
                                      </p:cBhvr>
                                      <p:to>
                                        <p:strVal val="visible"/>
                                      </p:to>
                                    </p:set>
                                    <p:animEffect transition="in" filter="fade">
                                      <p:cBhvr>
                                        <p:cTn id="65" dur="500"/>
                                        <p:tgtEl>
                                          <p:spTgt spid="114"/>
                                        </p:tgtEl>
                                      </p:cBhvr>
                                    </p:animEffect>
                                  </p:childTnLst>
                                </p:cTn>
                              </p:par>
                            </p:childTnLst>
                          </p:cTn>
                        </p:par>
                        <p:par>
                          <p:cTn id="66" fill="hold">
                            <p:stCondLst>
                              <p:cond delay="5500"/>
                            </p:stCondLst>
                            <p:childTnLst>
                              <p:par>
                                <p:cTn id="67" presetID="53" presetClass="entr" presetSubtype="16" fill="hold" grpId="0" nodeType="afterEffect">
                                  <p:stCondLst>
                                    <p:cond delay="0"/>
                                  </p:stCondLst>
                                  <p:childTnLst>
                                    <p:set>
                                      <p:cBhvr>
                                        <p:cTn id="68" dur="1" fill="hold">
                                          <p:stCondLst>
                                            <p:cond delay="0"/>
                                          </p:stCondLst>
                                        </p:cTn>
                                        <p:tgtEl>
                                          <p:spTgt spid="116"/>
                                        </p:tgtEl>
                                        <p:attrNameLst>
                                          <p:attrName>style.visibility</p:attrName>
                                        </p:attrNameLst>
                                      </p:cBhvr>
                                      <p:to>
                                        <p:strVal val="visible"/>
                                      </p:to>
                                    </p:set>
                                    <p:anim calcmode="lin" valueType="num">
                                      <p:cBhvr>
                                        <p:cTn id="69" dur="500" fill="hold"/>
                                        <p:tgtEl>
                                          <p:spTgt spid="116"/>
                                        </p:tgtEl>
                                        <p:attrNameLst>
                                          <p:attrName>ppt_w</p:attrName>
                                        </p:attrNameLst>
                                      </p:cBhvr>
                                      <p:tavLst>
                                        <p:tav tm="0">
                                          <p:val>
                                            <p:fltVal val="0"/>
                                          </p:val>
                                        </p:tav>
                                        <p:tav tm="100000">
                                          <p:val>
                                            <p:strVal val="#ppt_w"/>
                                          </p:val>
                                        </p:tav>
                                      </p:tavLst>
                                    </p:anim>
                                    <p:anim calcmode="lin" valueType="num">
                                      <p:cBhvr>
                                        <p:cTn id="70" dur="500" fill="hold"/>
                                        <p:tgtEl>
                                          <p:spTgt spid="116"/>
                                        </p:tgtEl>
                                        <p:attrNameLst>
                                          <p:attrName>ppt_h</p:attrName>
                                        </p:attrNameLst>
                                      </p:cBhvr>
                                      <p:tavLst>
                                        <p:tav tm="0">
                                          <p:val>
                                            <p:fltVal val="0"/>
                                          </p:val>
                                        </p:tav>
                                        <p:tav tm="100000">
                                          <p:val>
                                            <p:strVal val="#ppt_h"/>
                                          </p:val>
                                        </p:tav>
                                      </p:tavLst>
                                    </p:anim>
                                    <p:animEffect transition="in" filter="fade">
                                      <p:cBhvr>
                                        <p:cTn id="71" dur="500"/>
                                        <p:tgtEl>
                                          <p:spTgt spid="116"/>
                                        </p:tgtEl>
                                      </p:cBhvr>
                                    </p:animEffect>
                                  </p:childTnLst>
                                </p:cTn>
                              </p:par>
                            </p:childTnLst>
                          </p:cTn>
                        </p:par>
                        <p:par>
                          <p:cTn id="72" fill="hold">
                            <p:stCondLst>
                              <p:cond delay="6000"/>
                            </p:stCondLst>
                            <p:childTnLst>
                              <p:par>
                                <p:cTn id="73" presetID="22" presetClass="entr" presetSubtype="1" fill="hold" grpId="0" nodeType="afterEffect">
                                  <p:stCondLst>
                                    <p:cond delay="0"/>
                                  </p:stCondLst>
                                  <p:childTnLst>
                                    <p:set>
                                      <p:cBhvr>
                                        <p:cTn id="74" dur="1" fill="hold">
                                          <p:stCondLst>
                                            <p:cond delay="0"/>
                                          </p:stCondLst>
                                        </p:cTn>
                                        <p:tgtEl>
                                          <p:spTgt spid="107"/>
                                        </p:tgtEl>
                                        <p:attrNameLst>
                                          <p:attrName>style.visibility</p:attrName>
                                        </p:attrNameLst>
                                      </p:cBhvr>
                                      <p:to>
                                        <p:strVal val="visible"/>
                                      </p:to>
                                    </p:set>
                                    <p:animEffect transition="in" filter="wipe(up)">
                                      <p:cBhvr>
                                        <p:cTn id="75" dur="500"/>
                                        <p:tgtEl>
                                          <p:spTgt spid="107"/>
                                        </p:tgtEl>
                                      </p:cBhvr>
                                    </p:animEffect>
                                  </p:childTnLst>
                                </p:cTn>
                              </p:par>
                            </p:childTnLst>
                          </p:cTn>
                        </p:par>
                        <p:par>
                          <p:cTn id="76" fill="hold">
                            <p:stCondLst>
                              <p:cond delay="6500"/>
                            </p:stCondLst>
                            <p:childTnLst>
                              <p:par>
                                <p:cTn id="77" presetID="53" presetClass="entr" presetSubtype="16" fill="hold" grpId="0" nodeType="afterEffect">
                                  <p:stCondLst>
                                    <p:cond delay="0"/>
                                  </p:stCondLst>
                                  <p:childTnLst>
                                    <p:set>
                                      <p:cBhvr>
                                        <p:cTn id="78" dur="1" fill="hold">
                                          <p:stCondLst>
                                            <p:cond delay="0"/>
                                          </p:stCondLst>
                                        </p:cTn>
                                        <p:tgtEl>
                                          <p:spTgt spid="108"/>
                                        </p:tgtEl>
                                        <p:attrNameLst>
                                          <p:attrName>style.visibility</p:attrName>
                                        </p:attrNameLst>
                                      </p:cBhvr>
                                      <p:to>
                                        <p:strVal val="visible"/>
                                      </p:to>
                                    </p:set>
                                    <p:anim calcmode="lin" valueType="num">
                                      <p:cBhvr>
                                        <p:cTn id="79" dur="500" fill="hold"/>
                                        <p:tgtEl>
                                          <p:spTgt spid="108"/>
                                        </p:tgtEl>
                                        <p:attrNameLst>
                                          <p:attrName>ppt_w</p:attrName>
                                        </p:attrNameLst>
                                      </p:cBhvr>
                                      <p:tavLst>
                                        <p:tav tm="0">
                                          <p:val>
                                            <p:fltVal val="0"/>
                                          </p:val>
                                        </p:tav>
                                        <p:tav tm="100000">
                                          <p:val>
                                            <p:strVal val="#ppt_w"/>
                                          </p:val>
                                        </p:tav>
                                      </p:tavLst>
                                    </p:anim>
                                    <p:anim calcmode="lin" valueType="num">
                                      <p:cBhvr>
                                        <p:cTn id="80" dur="500" fill="hold"/>
                                        <p:tgtEl>
                                          <p:spTgt spid="108"/>
                                        </p:tgtEl>
                                        <p:attrNameLst>
                                          <p:attrName>ppt_h</p:attrName>
                                        </p:attrNameLst>
                                      </p:cBhvr>
                                      <p:tavLst>
                                        <p:tav tm="0">
                                          <p:val>
                                            <p:fltVal val="0"/>
                                          </p:val>
                                        </p:tav>
                                        <p:tav tm="100000">
                                          <p:val>
                                            <p:strVal val="#ppt_h"/>
                                          </p:val>
                                        </p:tav>
                                      </p:tavLst>
                                    </p:anim>
                                    <p:animEffect transition="in" filter="fade">
                                      <p:cBhvr>
                                        <p:cTn id="81" dur="500"/>
                                        <p:tgtEl>
                                          <p:spTgt spid="108"/>
                                        </p:tgtEl>
                                      </p:cBhvr>
                                    </p:animEffect>
                                  </p:childTnLst>
                                </p:cTn>
                              </p:par>
                            </p:childTnLst>
                          </p:cTn>
                        </p:par>
                        <p:par>
                          <p:cTn id="82" fill="hold">
                            <p:stCondLst>
                              <p:cond delay="7000"/>
                            </p:stCondLst>
                            <p:childTnLst>
                              <p:par>
                                <p:cTn id="83" presetID="10" presetClass="entr" presetSubtype="0" fill="hold" grpId="0" nodeType="afterEffect">
                                  <p:stCondLst>
                                    <p:cond delay="0"/>
                                  </p:stCondLst>
                                  <p:childTnLst>
                                    <p:set>
                                      <p:cBhvr>
                                        <p:cTn id="84" dur="1" fill="hold">
                                          <p:stCondLst>
                                            <p:cond delay="0"/>
                                          </p:stCondLst>
                                        </p:cTn>
                                        <p:tgtEl>
                                          <p:spTgt spid="109"/>
                                        </p:tgtEl>
                                        <p:attrNameLst>
                                          <p:attrName>style.visibility</p:attrName>
                                        </p:attrNameLst>
                                      </p:cBhvr>
                                      <p:to>
                                        <p:strVal val="visible"/>
                                      </p:to>
                                    </p:set>
                                    <p:animEffect transition="in" filter="fade">
                                      <p:cBhvr>
                                        <p:cTn id="85" dur="500"/>
                                        <p:tgtEl>
                                          <p:spTgt spid="10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2"/>
                                        </p:tgtEl>
                                        <p:attrNameLst>
                                          <p:attrName>style.visibility</p:attrName>
                                        </p:attrNameLst>
                                      </p:cBhvr>
                                      <p:to>
                                        <p:strVal val="visible"/>
                                      </p:to>
                                    </p:set>
                                    <p:animEffect transition="in" filter="fade">
                                      <p:cBhvr>
                                        <p:cTn id="88" dur="500"/>
                                        <p:tgtEl>
                                          <p:spTgt spid="11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3"/>
                                        </p:tgtEl>
                                        <p:attrNameLst>
                                          <p:attrName>style.visibility</p:attrName>
                                        </p:attrNameLst>
                                      </p:cBhvr>
                                      <p:to>
                                        <p:strVal val="visible"/>
                                      </p:to>
                                    </p:set>
                                    <p:animEffect transition="in" filter="fade">
                                      <p:cBhvr>
                                        <p:cTn id="91" dur="500"/>
                                        <p:tgtEl>
                                          <p:spTgt spid="113"/>
                                        </p:tgtEl>
                                      </p:cBhvr>
                                    </p:animEffect>
                                  </p:childTnLst>
                                </p:cTn>
                              </p:par>
                            </p:childTnLst>
                          </p:cTn>
                        </p:par>
                        <p:par>
                          <p:cTn id="92" fill="hold">
                            <p:stCondLst>
                              <p:cond delay="7500"/>
                            </p:stCondLst>
                            <p:childTnLst>
                              <p:par>
                                <p:cTn id="93" presetID="22" presetClass="entr" presetSubtype="8" fill="hold" grpId="0" nodeType="afterEffect">
                                  <p:stCondLst>
                                    <p:cond delay="0"/>
                                  </p:stCondLst>
                                  <p:childTnLst>
                                    <p:set>
                                      <p:cBhvr>
                                        <p:cTn id="94" dur="1" fill="hold">
                                          <p:stCondLst>
                                            <p:cond delay="0"/>
                                          </p:stCondLst>
                                        </p:cTn>
                                        <p:tgtEl>
                                          <p:spTgt spid="105"/>
                                        </p:tgtEl>
                                        <p:attrNameLst>
                                          <p:attrName>style.visibility</p:attrName>
                                        </p:attrNameLst>
                                      </p:cBhvr>
                                      <p:to>
                                        <p:strVal val="visible"/>
                                      </p:to>
                                    </p:set>
                                    <p:animEffect transition="in" filter="wipe(left)">
                                      <p:cBhvr>
                                        <p:cTn id="95" dur="500"/>
                                        <p:tgtEl>
                                          <p:spTgt spid="105"/>
                                        </p:tgtEl>
                                      </p:cBhvr>
                                    </p:animEffect>
                                  </p:childTnLst>
                                </p:cTn>
                              </p:par>
                            </p:childTnLst>
                          </p:cTn>
                        </p:par>
                        <p:par>
                          <p:cTn id="96" fill="hold">
                            <p:stCondLst>
                              <p:cond delay="8000"/>
                            </p:stCondLst>
                            <p:childTnLst>
                              <p:par>
                                <p:cTn id="97" presetID="10" presetClass="entr" presetSubtype="0" fill="hold" grpId="0" nodeType="afterEffect">
                                  <p:stCondLst>
                                    <p:cond delay="0"/>
                                  </p:stCondLst>
                                  <p:childTnLst>
                                    <p:set>
                                      <p:cBhvr>
                                        <p:cTn id="98" dur="1" fill="hold">
                                          <p:stCondLst>
                                            <p:cond delay="0"/>
                                          </p:stCondLst>
                                        </p:cTn>
                                        <p:tgtEl>
                                          <p:spTgt spid="115"/>
                                        </p:tgtEl>
                                        <p:attrNameLst>
                                          <p:attrName>style.visibility</p:attrName>
                                        </p:attrNameLst>
                                      </p:cBhvr>
                                      <p:to>
                                        <p:strVal val="visible"/>
                                      </p:to>
                                    </p:set>
                                    <p:animEffect transition="in" filter="fade">
                                      <p:cBhvr>
                                        <p:cTn id="99" dur="500"/>
                                        <p:tgtEl>
                                          <p:spTgt spid="115"/>
                                        </p:tgtEl>
                                      </p:cBhvr>
                                    </p:animEffect>
                                  </p:childTnLst>
                                </p:cTn>
                              </p:par>
                            </p:childTnLst>
                          </p:cTn>
                        </p:par>
                        <p:par>
                          <p:cTn id="100" fill="hold">
                            <p:stCondLst>
                              <p:cond delay="8500"/>
                            </p:stCondLst>
                            <p:childTnLst>
                              <p:par>
                                <p:cTn id="101" presetID="53" presetClass="entr" presetSubtype="16" fill="hold" grpId="0" nodeType="afterEffect">
                                  <p:stCondLst>
                                    <p:cond delay="0"/>
                                  </p:stCondLst>
                                  <p:childTnLst>
                                    <p:set>
                                      <p:cBhvr>
                                        <p:cTn id="102" dur="1" fill="hold">
                                          <p:stCondLst>
                                            <p:cond delay="0"/>
                                          </p:stCondLst>
                                        </p:cTn>
                                        <p:tgtEl>
                                          <p:spTgt spid="117"/>
                                        </p:tgtEl>
                                        <p:attrNameLst>
                                          <p:attrName>style.visibility</p:attrName>
                                        </p:attrNameLst>
                                      </p:cBhvr>
                                      <p:to>
                                        <p:strVal val="visible"/>
                                      </p:to>
                                    </p:set>
                                    <p:anim calcmode="lin" valueType="num">
                                      <p:cBhvr>
                                        <p:cTn id="103" dur="500" fill="hold"/>
                                        <p:tgtEl>
                                          <p:spTgt spid="117"/>
                                        </p:tgtEl>
                                        <p:attrNameLst>
                                          <p:attrName>ppt_w</p:attrName>
                                        </p:attrNameLst>
                                      </p:cBhvr>
                                      <p:tavLst>
                                        <p:tav tm="0">
                                          <p:val>
                                            <p:fltVal val="0"/>
                                          </p:val>
                                        </p:tav>
                                        <p:tav tm="100000">
                                          <p:val>
                                            <p:strVal val="#ppt_w"/>
                                          </p:val>
                                        </p:tav>
                                      </p:tavLst>
                                    </p:anim>
                                    <p:anim calcmode="lin" valueType="num">
                                      <p:cBhvr>
                                        <p:cTn id="104" dur="500" fill="hold"/>
                                        <p:tgtEl>
                                          <p:spTgt spid="117"/>
                                        </p:tgtEl>
                                        <p:attrNameLst>
                                          <p:attrName>ppt_h</p:attrName>
                                        </p:attrNameLst>
                                      </p:cBhvr>
                                      <p:tavLst>
                                        <p:tav tm="0">
                                          <p:val>
                                            <p:fltVal val="0"/>
                                          </p:val>
                                        </p:tav>
                                        <p:tav tm="100000">
                                          <p:val>
                                            <p:strVal val="#ppt_h"/>
                                          </p:val>
                                        </p:tav>
                                      </p:tavLst>
                                    </p:anim>
                                    <p:animEffect transition="in" filter="fade">
                                      <p:cBhvr>
                                        <p:cTn id="105"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animBg="1"/>
      <p:bldP spid="107" grpId="0" animBg="1"/>
      <p:bldP spid="108" grpId="0" animBg="1"/>
      <p:bldP spid="109" grpId="0"/>
      <p:bldP spid="110" grpId="0"/>
      <p:bldP spid="111" grpId="0"/>
      <p:bldP spid="112" grpId="0"/>
      <p:bldP spid="113" grpId="0"/>
      <p:bldP spid="114" grpId="0"/>
      <p:bldP spid="115" grpId="0"/>
      <p:bldP spid="116" grpId="0" animBg="1"/>
      <p:bldP spid="117" grpId="0" animBg="1"/>
      <p:bldP spid="118" grpId="0" animBg="1"/>
      <p:bldP spid="119" grpId="0" animBg="1"/>
      <p:bldP spid="120" grpId="0" animBg="1"/>
      <p:bldP spid="121" grpId="0" animBg="1"/>
      <p:bldP spid="122" grpId="0"/>
      <p:bldP spid="123" grpId="0"/>
      <p:bldP spid="124" grpId="0"/>
      <p:bldP spid="125" grpId="0"/>
      <p:bldP spid="126" grpId="0"/>
      <p:bldP spid="12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p:cNvSpPr txBox="1"/>
          <p:nvPr/>
        </p:nvSpPr>
        <p:spPr>
          <a:xfrm>
            <a:off x="777034" y="500139"/>
            <a:ext cx="2478564" cy="584775"/>
          </a:xfrm>
          <a:prstGeom prst="rect">
            <a:avLst/>
          </a:prstGeom>
          <a:noFill/>
        </p:spPr>
        <p:txBody>
          <a:bodyPr wrap="none" rtlCol="0">
            <a:spAutoFit/>
          </a:bodyPr>
          <a:lstStyle/>
          <a:p>
            <a:r>
              <a:rPr lang="en-US" altLang="id-ID" sz="3200" b="1" dirty="0" smtClean="0">
                <a:solidFill>
                  <a:schemeClr val="bg1">
                    <a:lumMod val="50000"/>
                  </a:schemeClr>
                </a:solidFill>
                <a:latin typeface="Raleway" panose="020B0003030101060003"/>
              </a:rPr>
              <a:t>SEGMENT</a:t>
            </a:r>
            <a:r>
              <a:rPr lang="id-ID" sz="3200" b="1" dirty="0" smtClean="0">
                <a:solidFill>
                  <a:schemeClr val="bg1">
                    <a:lumMod val="50000"/>
                  </a:schemeClr>
                </a:solidFill>
                <a:latin typeface="Raleway" panose="020B0003030101060003"/>
              </a:rPr>
              <a:t> </a:t>
            </a:r>
            <a:r>
              <a:rPr lang="id-ID" sz="3200" b="1" dirty="0" smtClean="0">
                <a:solidFill>
                  <a:srgbClr val="FF6D6D"/>
                </a:solidFill>
                <a:latin typeface="Raleway" panose="020B0003030101060003"/>
              </a:rPr>
              <a:t>T</a:t>
            </a:r>
            <a:r>
              <a:rPr lang="en-US" altLang="id-ID" sz="3200" b="1" dirty="0" smtClean="0">
                <a:solidFill>
                  <a:srgbClr val="FF6D6D"/>
                </a:solidFill>
                <a:latin typeface="Raleway" panose="020B0003030101060003"/>
              </a:rPr>
              <a:t>R</a:t>
            </a:r>
            <a:r>
              <a:rPr lang="id-ID" sz="3200" b="1" dirty="0" smtClean="0">
                <a:solidFill>
                  <a:srgbClr val="FF6D6D"/>
                </a:solidFill>
                <a:latin typeface="Raleway" panose="020B0003030101060003"/>
              </a:rPr>
              <a:t>E</a:t>
            </a:r>
            <a:r>
              <a:rPr lang="en-US" altLang="id-ID" sz="3200" b="1" dirty="0" smtClean="0">
                <a:solidFill>
                  <a:srgbClr val="FF6D6D"/>
                </a:solidFill>
                <a:latin typeface="Raleway" panose="020B0003030101060003"/>
              </a:rPr>
              <a:t>E</a:t>
            </a:r>
          </a:p>
        </p:txBody>
      </p:sp>
      <p:sp>
        <p:nvSpPr>
          <p:cNvPr id="30" name="Rectangle 29"/>
          <p:cNvSpPr/>
          <p:nvPr/>
        </p:nvSpPr>
        <p:spPr>
          <a:xfrm>
            <a:off x="777034" y="1016819"/>
            <a:ext cx="1787669" cy="338554"/>
          </a:xfrm>
          <a:prstGeom prst="rect">
            <a:avLst/>
          </a:prstGeom>
        </p:spPr>
        <p:txBody>
          <a:bodyPr wrap="none">
            <a:spAutoFit/>
          </a:bodyPr>
          <a:lstStyle/>
          <a:p>
            <a:r>
              <a:rPr lang="en-US" altLang="id-ID" sz="1600" dirty="0" smtClean="0">
                <a:solidFill>
                  <a:srgbClr val="646464"/>
                </a:solidFill>
                <a:latin typeface="Raleway" panose="020B0003030101060003"/>
              </a:rPr>
              <a:t>Basic Function:</a:t>
            </a:r>
            <a:r>
              <a:rPr lang="id-ID" sz="1600" dirty="0" smtClean="0">
                <a:solidFill>
                  <a:srgbClr val="646464"/>
                </a:solidFill>
                <a:latin typeface="Raleway" panose="020B0003030101060003"/>
              </a:rPr>
              <a:t> </a:t>
            </a:r>
            <a:r>
              <a:rPr lang="en-US" altLang="id-ID" sz="1600" dirty="0" smtClean="0">
                <a:solidFill>
                  <a:srgbClr val="646464"/>
                </a:solidFill>
                <a:latin typeface="Raleway" panose="020B0003030101060003"/>
              </a:rPr>
              <a:t>Build</a:t>
            </a:r>
          </a:p>
        </p:txBody>
      </p:sp>
      <p:sp>
        <p:nvSpPr>
          <p:cNvPr id="69" name="Rectangle 68"/>
          <p:cNvSpPr/>
          <p:nvPr/>
        </p:nvSpPr>
        <p:spPr>
          <a:xfrm>
            <a:off x="0" y="6054733"/>
            <a:ext cx="12192000" cy="2005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71" name="Rectangle 70"/>
          <p:cNvSpPr/>
          <p:nvPr/>
        </p:nvSpPr>
        <p:spPr>
          <a:xfrm>
            <a:off x="0" y="5603752"/>
            <a:ext cx="12192000" cy="27095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72" name="Rectangle 71"/>
          <p:cNvSpPr/>
          <p:nvPr/>
        </p:nvSpPr>
        <p:spPr>
          <a:xfrm>
            <a:off x="0" y="5136187"/>
            <a:ext cx="12192000" cy="474568"/>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85" name="Freeform 5"/>
          <p:cNvSpPr/>
          <p:nvPr/>
        </p:nvSpPr>
        <p:spPr bwMode="auto">
          <a:xfrm>
            <a:off x="6916412" y="3339699"/>
            <a:ext cx="1194665" cy="1666928"/>
          </a:xfrm>
          <a:custGeom>
            <a:avLst/>
            <a:gdLst>
              <a:gd name="T0" fmla="*/ 217 w 252"/>
              <a:gd name="T1" fmla="*/ 186 h 351"/>
              <a:gd name="T2" fmla="*/ 191 w 252"/>
              <a:gd name="T3" fmla="*/ 97 h 351"/>
              <a:gd name="T4" fmla="*/ 191 w 252"/>
              <a:gd name="T5" fmla="*/ 0 h 351"/>
              <a:gd name="T6" fmla="*/ 130 w 252"/>
              <a:gd name="T7" fmla="*/ 0 h 351"/>
              <a:gd name="T8" fmla="*/ 122 w 252"/>
              <a:gd name="T9" fmla="*/ 0 h 351"/>
              <a:gd name="T10" fmla="*/ 61 w 252"/>
              <a:gd name="T11" fmla="*/ 0 h 351"/>
              <a:gd name="T12" fmla="*/ 61 w 252"/>
              <a:gd name="T13" fmla="*/ 97 h 351"/>
              <a:gd name="T14" fmla="*/ 35 w 252"/>
              <a:gd name="T15" fmla="*/ 186 h 351"/>
              <a:gd name="T16" fmla="*/ 0 w 252"/>
              <a:gd name="T17" fmla="*/ 334 h 351"/>
              <a:gd name="T18" fmla="*/ 0 w 252"/>
              <a:gd name="T19" fmla="*/ 351 h 351"/>
              <a:gd name="T20" fmla="*/ 124 w 252"/>
              <a:gd name="T21" fmla="*/ 351 h 351"/>
              <a:gd name="T22" fmla="*/ 128 w 252"/>
              <a:gd name="T23" fmla="*/ 351 h 351"/>
              <a:gd name="T24" fmla="*/ 252 w 252"/>
              <a:gd name="T25" fmla="*/ 351 h 351"/>
              <a:gd name="T26" fmla="*/ 252 w 252"/>
              <a:gd name="T27" fmla="*/ 334 h 351"/>
              <a:gd name="T28" fmla="*/ 217 w 252"/>
              <a:gd name="T29" fmla="*/ 18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351">
                <a:moveTo>
                  <a:pt x="217" y="186"/>
                </a:moveTo>
                <a:cubicBezTo>
                  <a:pt x="195" y="147"/>
                  <a:pt x="191" y="97"/>
                  <a:pt x="191" y="97"/>
                </a:cubicBezTo>
                <a:cubicBezTo>
                  <a:pt x="191" y="0"/>
                  <a:pt x="191" y="0"/>
                  <a:pt x="191" y="0"/>
                </a:cubicBezTo>
                <a:cubicBezTo>
                  <a:pt x="130" y="0"/>
                  <a:pt x="130" y="0"/>
                  <a:pt x="130" y="0"/>
                </a:cubicBezTo>
                <a:cubicBezTo>
                  <a:pt x="122" y="0"/>
                  <a:pt x="122" y="0"/>
                  <a:pt x="122" y="0"/>
                </a:cubicBezTo>
                <a:cubicBezTo>
                  <a:pt x="61" y="0"/>
                  <a:pt x="61" y="0"/>
                  <a:pt x="61" y="0"/>
                </a:cubicBezTo>
                <a:cubicBezTo>
                  <a:pt x="61" y="97"/>
                  <a:pt x="61" y="97"/>
                  <a:pt x="61" y="97"/>
                </a:cubicBezTo>
                <a:cubicBezTo>
                  <a:pt x="61" y="97"/>
                  <a:pt x="56" y="147"/>
                  <a:pt x="35" y="186"/>
                </a:cubicBezTo>
                <a:cubicBezTo>
                  <a:pt x="13" y="224"/>
                  <a:pt x="0" y="254"/>
                  <a:pt x="0" y="334"/>
                </a:cubicBezTo>
                <a:cubicBezTo>
                  <a:pt x="0" y="351"/>
                  <a:pt x="0" y="351"/>
                  <a:pt x="0" y="351"/>
                </a:cubicBezTo>
                <a:cubicBezTo>
                  <a:pt x="124" y="351"/>
                  <a:pt x="124" y="351"/>
                  <a:pt x="124" y="351"/>
                </a:cubicBezTo>
                <a:cubicBezTo>
                  <a:pt x="128" y="351"/>
                  <a:pt x="128" y="351"/>
                  <a:pt x="128" y="351"/>
                </a:cubicBezTo>
                <a:cubicBezTo>
                  <a:pt x="252" y="351"/>
                  <a:pt x="252" y="351"/>
                  <a:pt x="252" y="351"/>
                </a:cubicBezTo>
                <a:cubicBezTo>
                  <a:pt x="252" y="334"/>
                  <a:pt x="252" y="334"/>
                  <a:pt x="252" y="334"/>
                </a:cubicBezTo>
                <a:cubicBezTo>
                  <a:pt x="252" y="254"/>
                  <a:pt x="239" y="224"/>
                  <a:pt x="217" y="186"/>
                </a:cubicBezTo>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86" name="Freeform 6"/>
          <p:cNvSpPr/>
          <p:nvPr/>
        </p:nvSpPr>
        <p:spPr bwMode="auto">
          <a:xfrm>
            <a:off x="6471913" y="3774148"/>
            <a:ext cx="744659" cy="1040305"/>
          </a:xfrm>
          <a:custGeom>
            <a:avLst/>
            <a:gdLst>
              <a:gd name="T0" fmla="*/ 147 w 170"/>
              <a:gd name="T1" fmla="*/ 125 h 237"/>
              <a:gd name="T2" fmla="*/ 129 w 170"/>
              <a:gd name="T3" fmla="*/ 65 h 237"/>
              <a:gd name="T4" fmla="*/ 129 w 170"/>
              <a:gd name="T5" fmla="*/ 0 h 237"/>
              <a:gd name="T6" fmla="*/ 88 w 170"/>
              <a:gd name="T7" fmla="*/ 0 h 237"/>
              <a:gd name="T8" fmla="*/ 82 w 170"/>
              <a:gd name="T9" fmla="*/ 0 h 237"/>
              <a:gd name="T10" fmla="*/ 41 w 170"/>
              <a:gd name="T11" fmla="*/ 0 h 237"/>
              <a:gd name="T12" fmla="*/ 41 w 170"/>
              <a:gd name="T13" fmla="*/ 65 h 237"/>
              <a:gd name="T14" fmla="*/ 23 w 170"/>
              <a:gd name="T15" fmla="*/ 125 h 237"/>
              <a:gd name="T16" fmla="*/ 0 w 170"/>
              <a:gd name="T17" fmla="*/ 225 h 237"/>
              <a:gd name="T18" fmla="*/ 0 w 170"/>
              <a:gd name="T19" fmla="*/ 237 h 237"/>
              <a:gd name="T20" fmla="*/ 83 w 170"/>
              <a:gd name="T21" fmla="*/ 237 h 237"/>
              <a:gd name="T22" fmla="*/ 87 w 170"/>
              <a:gd name="T23" fmla="*/ 237 h 237"/>
              <a:gd name="T24" fmla="*/ 170 w 170"/>
              <a:gd name="T25" fmla="*/ 237 h 237"/>
              <a:gd name="T26" fmla="*/ 170 w 170"/>
              <a:gd name="T27" fmla="*/ 225 h 237"/>
              <a:gd name="T28" fmla="*/ 147 w 170"/>
              <a:gd name="T29" fmla="*/ 12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237">
                <a:moveTo>
                  <a:pt x="147" y="125"/>
                </a:moveTo>
                <a:cubicBezTo>
                  <a:pt x="132" y="99"/>
                  <a:pt x="129" y="65"/>
                  <a:pt x="129" y="65"/>
                </a:cubicBezTo>
                <a:cubicBezTo>
                  <a:pt x="129" y="0"/>
                  <a:pt x="129" y="0"/>
                  <a:pt x="129" y="0"/>
                </a:cubicBezTo>
                <a:cubicBezTo>
                  <a:pt x="88" y="0"/>
                  <a:pt x="88" y="0"/>
                  <a:pt x="88" y="0"/>
                </a:cubicBezTo>
                <a:cubicBezTo>
                  <a:pt x="82" y="0"/>
                  <a:pt x="82" y="0"/>
                  <a:pt x="82" y="0"/>
                </a:cubicBezTo>
                <a:cubicBezTo>
                  <a:pt x="41" y="0"/>
                  <a:pt x="41" y="0"/>
                  <a:pt x="41" y="0"/>
                </a:cubicBezTo>
                <a:cubicBezTo>
                  <a:pt x="41" y="65"/>
                  <a:pt x="41" y="65"/>
                  <a:pt x="41" y="65"/>
                </a:cubicBezTo>
                <a:cubicBezTo>
                  <a:pt x="41" y="65"/>
                  <a:pt x="38" y="99"/>
                  <a:pt x="23" y="125"/>
                </a:cubicBezTo>
                <a:cubicBezTo>
                  <a:pt x="9" y="151"/>
                  <a:pt x="0" y="171"/>
                  <a:pt x="0" y="225"/>
                </a:cubicBezTo>
                <a:cubicBezTo>
                  <a:pt x="0" y="237"/>
                  <a:pt x="0" y="237"/>
                  <a:pt x="0" y="237"/>
                </a:cubicBezTo>
                <a:cubicBezTo>
                  <a:pt x="83" y="237"/>
                  <a:pt x="83" y="237"/>
                  <a:pt x="83" y="237"/>
                </a:cubicBezTo>
                <a:cubicBezTo>
                  <a:pt x="87" y="237"/>
                  <a:pt x="87" y="237"/>
                  <a:pt x="87" y="237"/>
                </a:cubicBezTo>
                <a:cubicBezTo>
                  <a:pt x="170" y="237"/>
                  <a:pt x="170" y="237"/>
                  <a:pt x="170" y="237"/>
                </a:cubicBezTo>
                <a:cubicBezTo>
                  <a:pt x="170" y="225"/>
                  <a:pt x="170" y="225"/>
                  <a:pt x="170" y="225"/>
                </a:cubicBezTo>
                <a:cubicBezTo>
                  <a:pt x="170" y="171"/>
                  <a:pt x="162" y="151"/>
                  <a:pt x="147" y="125"/>
                </a:cubicBezTo>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87" name="Freeform 7"/>
          <p:cNvSpPr/>
          <p:nvPr/>
        </p:nvSpPr>
        <p:spPr bwMode="auto">
          <a:xfrm>
            <a:off x="7987767" y="3569570"/>
            <a:ext cx="865024" cy="1208458"/>
          </a:xfrm>
          <a:custGeom>
            <a:avLst/>
            <a:gdLst>
              <a:gd name="T0" fmla="*/ 146 w 170"/>
              <a:gd name="T1" fmla="*/ 125 h 237"/>
              <a:gd name="T2" fmla="*/ 129 w 170"/>
              <a:gd name="T3" fmla="*/ 65 h 237"/>
              <a:gd name="T4" fmla="*/ 129 w 170"/>
              <a:gd name="T5" fmla="*/ 0 h 237"/>
              <a:gd name="T6" fmla="*/ 88 w 170"/>
              <a:gd name="T7" fmla="*/ 0 h 237"/>
              <a:gd name="T8" fmla="*/ 82 w 170"/>
              <a:gd name="T9" fmla="*/ 0 h 237"/>
              <a:gd name="T10" fmla="*/ 41 w 170"/>
              <a:gd name="T11" fmla="*/ 0 h 237"/>
              <a:gd name="T12" fmla="*/ 41 w 170"/>
              <a:gd name="T13" fmla="*/ 65 h 237"/>
              <a:gd name="T14" fmla="*/ 23 w 170"/>
              <a:gd name="T15" fmla="*/ 125 h 237"/>
              <a:gd name="T16" fmla="*/ 0 w 170"/>
              <a:gd name="T17" fmla="*/ 225 h 237"/>
              <a:gd name="T18" fmla="*/ 0 w 170"/>
              <a:gd name="T19" fmla="*/ 237 h 237"/>
              <a:gd name="T20" fmla="*/ 83 w 170"/>
              <a:gd name="T21" fmla="*/ 237 h 237"/>
              <a:gd name="T22" fmla="*/ 86 w 170"/>
              <a:gd name="T23" fmla="*/ 237 h 237"/>
              <a:gd name="T24" fmla="*/ 170 w 170"/>
              <a:gd name="T25" fmla="*/ 237 h 237"/>
              <a:gd name="T26" fmla="*/ 170 w 170"/>
              <a:gd name="T27" fmla="*/ 225 h 237"/>
              <a:gd name="T28" fmla="*/ 146 w 170"/>
              <a:gd name="T29" fmla="*/ 12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237">
                <a:moveTo>
                  <a:pt x="146" y="125"/>
                </a:moveTo>
                <a:cubicBezTo>
                  <a:pt x="132" y="99"/>
                  <a:pt x="129" y="65"/>
                  <a:pt x="129" y="65"/>
                </a:cubicBezTo>
                <a:cubicBezTo>
                  <a:pt x="129" y="0"/>
                  <a:pt x="129" y="0"/>
                  <a:pt x="129" y="0"/>
                </a:cubicBezTo>
                <a:cubicBezTo>
                  <a:pt x="88" y="0"/>
                  <a:pt x="88" y="0"/>
                  <a:pt x="88" y="0"/>
                </a:cubicBezTo>
                <a:cubicBezTo>
                  <a:pt x="82" y="0"/>
                  <a:pt x="82" y="0"/>
                  <a:pt x="82" y="0"/>
                </a:cubicBezTo>
                <a:cubicBezTo>
                  <a:pt x="41" y="0"/>
                  <a:pt x="41" y="0"/>
                  <a:pt x="41" y="0"/>
                </a:cubicBezTo>
                <a:cubicBezTo>
                  <a:pt x="41" y="65"/>
                  <a:pt x="41" y="65"/>
                  <a:pt x="41" y="65"/>
                </a:cubicBezTo>
                <a:cubicBezTo>
                  <a:pt x="41" y="65"/>
                  <a:pt x="38" y="99"/>
                  <a:pt x="23" y="125"/>
                </a:cubicBezTo>
                <a:cubicBezTo>
                  <a:pt x="8" y="151"/>
                  <a:pt x="0" y="171"/>
                  <a:pt x="0" y="225"/>
                </a:cubicBezTo>
                <a:cubicBezTo>
                  <a:pt x="0" y="237"/>
                  <a:pt x="0" y="237"/>
                  <a:pt x="0" y="237"/>
                </a:cubicBezTo>
                <a:cubicBezTo>
                  <a:pt x="83" y="237"/>
                  <a:pt x="83" y="237"/>
                  <a:pt x="83" y="237"/>
                </a:cubicBezTo>
                <a:cubicBezTo>
                  <a:pt x="86" y="237"/>
                  <a:pt x="86" y="237"/>
                  <a:pt x="86" y="237"/>
                </a:cubicBezTo>
                <a:cubicBezTo>
                  <a:pt x="170" y="237"/>
                  <a:pt x="170" y="237"/>
                  <a:pt x="170" y="237"/>
                </a:cubicBezTo>
                <a:cubicBezTo>
                  <a:pt x="170" y="225"/>
                  <a:pt x="170" y="225"/>
                  <a:pt x="170" y="225"/>
                </a:cubicBezTo>
                <a:cubicBezTo>
                  <a:pt x="170" y="171"/>
                  <a:pt x="161" y="151"/>
                  <a:pt x="146" y="125"/>
                </a:cubicBezTo>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88" name="Freeform 8"/>
          <p:cNvSpPr/>
          <p:nvPr/>
        </p:nvSpPr>
        <p:spPr bwMode="auto">
          <a:xfrm>
            <a:off x="7586823" y="2017450"/>
            <a:ext cx="1164657" cy="1489121"/>
          </a:xfrm>
          <a:custGeom>
            <a:avLst/>
            <a:gdLst>
              <a:gd name="T0" fmla="*/ 144 w 144"/>
              <a:gd name="T1" fmla="*/ 59 h 184"/>
              <a:gd name="T2" fmla="*/ 123 w 144"/>
              <a:gd name="T3" fmla="*/ 38 h 184"/>
              <a:gd name="T4" fmla="*/ 120 w 144"/>
              <a:gd name="T5" fmla="*/ 38 h 184"/>
              <a:gd name="T6" fmla="*/ 112 w 144"/>
              <a:gd name="T7" fmla="*/ 28 h 184"/>
              <a:gd name="T8" fmla="*/ 113 w 144"/>
              <a:gd name="T9" fmla="*/ 23 h 184"/>
              <a:gd name="T10" fmla="*/ 90 w 144"/>
              <a:gd name="T11" fmla="*/ 0 h 184"/>
              <a:gd name="T12" fmla="*/ 71 w 144"/>
              <a:gd name="T13" fmla="*/ 12 h 184"/>
              <a:gd name="T14" fmla="*/ 69 w 144"/>
              <a:gd name="T15" fmla="*/ 12 h 184"/>
              <a:gd name="T16" fmla="*/ 48 w 144"/>
              <a:gd name="T17" fmla="*/ 33 h 184"/>
              <a:gd name="T18" fmla="*/ 48 w 144"/>
              <a:gd name="T19" fmla="*/ 35 h 184"/>
              <a:gd name="T20" fmla="*/ 33 w 144"/>
              <a:gd name="T21" fmla="*/ 42 h 184"/>
              <a:gd name="T22" fmla="*/ 21 w 144"/>
              <a:gd name="T23" fmla="*/ 38 h 184"/>
              <a:gd name="T24" fmla="*/ 0 w 144"/>
              <a:gd name="T25" fmla="*/ 59 h 184"/>
              <a:gd name="T26" fmla="*/ 13 w 144"/>
              <a:gd name="T27" fmla="*/ 79 h 184"/>
              <a:gd name="T28" fmla="*/ 57 w 144"/>
              <a:gd name="T29" fmla="*/ 114 h 184"/>
              <a:gd name="T30" fmla="*/ 73 w 144"/>
              <a:gd name="T31" fmla="*/ 148 h 184"/>
              <a:gd name="T32" fmla="*/ 95 w 144"/>
              <a:gd name="T33" fmla="*/ 184 h 184"/>
              <a:gd name="T34" fmla="*/ 104 w 144"/>
              <a:gd name="T35" fmla="*/ 184 h 184"/>
              <a:gd name="T36" fmla="*/ 98 w 144"/>
              <a:gd name="T37" fmla="*/ 142 h 184"/>
              <a:gd name="T38" fmla="*/ 114 w 144"/>
              <a:gd name="T39" fmla="*/ 107 h 184"/>
              <a:gd name="T40" fmla="*/ 134 w 144"/>
              <a:gd name="T41" fmla="*/ 77 h 184"/>
              <a:gd name="T42" fmla="*/ 144 w 144"/>
              <a:gd name="T43" fmla="*/ 5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84">
                <a:moveTo>
                  <a:pt x="144" y="59"/>
                </a:moveTo>
                <a:cubicBezTo>
                  <a:pt x="144" y="48"/>
                  <a:pt x="134" y="38"/>
                  <a:pt x="123" y="38"/>
                </a:cubicBezTo>
                <a:cubicBezTo>
                  <a:pt x="122" y="38"/>
                  <a:pt x="120" y="38"/>
                  <a:pt x="120" y="38"/>
                </a:cubicBezTo>
                <a:cubicBezTo>
                  <a:pt x="118" y="34"/>
                  <a:pt x="116" y="31"/>
                  <a:pt x="112" y="28"/>
                </a:cubicBezTo>
                <a:cubicBezTo>
                  <a:pt x="113" y="26"/>
                  <a:pt x="113" y="25"/>
                  <a:pt x="113" y="23"/>
                </a:cubicBezTo>
                <a:cubicBezTo>
                  <a:pt x="113" y="11"/>
                  <a:pt x="103" y="0"/>
                  <a:pt x="90" y="0"/>
                </a:cubicBezTo>
                <a:cubicBezTo>
                  <a:pt x="82" y="0"/>
                  <a:pt x="75" y="5"/>
                  <a:pt x="71" y="12"/>
                </a:cubicBezTo>
                <a:cubicBezTo>
                  <a:pt x="70" y="12"/>
                  <a:pt x="70" y="12"/>
                  <a:pt x="69" y="12"/>
                </a:cubicBezTo>
                <a:cubicBezTo>
                  <a:pt x="57" y="12"/>
                  <a:pt x="48" y="21"/>
                  <a:pt x="48" y="33"/>
                </a:cubicBezTo>
                <a:cubicBezTo>
                  <a:pt x="48" y="34"/>
                  <a:pt x="48" y="34"/>
                  <a:pt x="48" y="35"/>
                </a:cubicBezTo>
                <a:cubicBezTo>
                  <a:pt x="42" y="35"/>
                  <a:pt x="37" y="38"/>
                  <a:pt x="33" y="42"/>
                </a:cubicBezTo>
                <a:cubicBezTo>
                  <a:pt x="30" y="40"/>
                  <a:pt x="25" y="38"/>
                  <a:pt x="21" y="38"/>
                </a:cubicBezTo>
                <a:cubicBezTo>
                  <a:pt x="9" y="38"/>
                  <a:pt x="0" y="48"/>
                  <a:pt x="0" y="59"/>
                </a:cubicBezTo>
                <a:cubicBezTo>
                  <a:pt x="0" y="68"/>
                  <a:pt x="5" y="75"/>
                  <a:pt x="13" y="79"/>
                </a:cubicBezTo>
                <a:cubicBezTo>
                  <a:pt x="14" y="84"/>
                  <a:pt x="19" y="113"/>
                  <a:pt x="57" y="114"/>
                </a:cubicBezTo>
                <a:cubicBezTo>
                  <a:pt x="57" y="114"/>
                  <a:pt x="42" y="137"/>
                  <a:pt x="73" y="148"/>
                </a:cubicBezTo>
                <a:cubicBezTo>
                  <a:pt x="73" y="148"/>
                  <a:pt x="95" y="154"/>
                  <a:pt x="95" y="184"/>
                </a:cubicBezTo>
                <a:cubicBezTo>
                  <a:pt x="104" y="184"/>
                  <a:pt x="104" y="184"/>
                  <a:pt x="104" y="184"/>
                </a:cubicBezTo>
                <a:cubicBezTo>
                  <a:pt x="104" y="184"/>
                  <a:pt x="113" y="157"/>
                  <a:pt x="98" y="142"/>
                </a:cubicBezTo>
                <a:cubicBezTo>
                  <a:pt x="83" y="127"/>
                  <a:pt x="121" y="125"/>
                  <a:pt x="114" y="107"/>
                </a:cubicBezTo>
                <a:cubicBezTo>
                  <a:pt x="114" y="107"/>
                  <a:pt x="137" y="97"/>
                  <a:pt x="134" y="77"/>
                </a:cubicBezTo>
                <a:cubicBezTo>
                  <a:pt x="140" y="73"/>
                  <a:pt x="144" y="67"/>
                  <a:pt x="144" y="59"/>
                </a:cubicBezTo>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89" name="Freeform 9"/>
          <p:cNvSpPr/>
          <p:nvPr/>
        </p:nvSpPr>
        <p:spPr bwMode="auto">
          <a:xfrm>
            <a:off x="6184235" y="2505877"/>
            <a:ext cx="936241" cy="1191578"/>
          </a:xfrm>
          <a:custGeom>
            <a:avLst/>
            <a:gdLst>
              <a:gd name="T0" fmla="*/ 144 w 144"/>
              <a:gd name="T1" fmla="*/ 59 h 183"/>
              <a:gd name="T2" fmla="*/ 123 w 144"/>
              <a:gd name="T3" fmla="*/ 38 h 183"/>
              <a:gd name="T4" fmla="*/ 120 w 144"/>
              <a:gd name="T5" fmla="*/ 38 h 183"/>
              <a:gd name="T6" fmla="*/ 112 w 144"/>
              <a:gd name="T7" fmla="*/ 28 h 183"/>
              <a:gd name="T8" fmla="*/ 113 w 144"/>
              <a:gd name="T9" fmla="*/ 22 h 183"/>
              <a:gd name="T10" fmla="*/ 91 w 144"/>
              <a:gd name="T11" fmla="*/ 0 h 183"/>
              <a:gd name="T12" fmla="*/ 71 w 144"/>
              <a:gd name="T13" fmla="*/ 11 h 183"/>
              <a:gd name="T14" fmla="*/ 69 w 144"/>
              <a:gd name="T15" fmla="*/ 11 h 183"/>
              <a:gd name="T16" fmla="*/ 48 w 144"/>
              <a:gd name="T17" fmla="*/ 32 h 183"/>
              <a:gd name="T18" fmla="*/ 48 w 144"/>
              <a:gd name="T19" fmla="*/ 34 h 183"/>
              <a:gd name="T20" fmla="*/ 33 w 144"/>
              <a:gd name="T21" fmla="*/ 41 h 183"/>
              <a:gd name="T22" fmla="*/ 21 w 144"/>
              <a:gd name="T23" fmla="*/ 38 h 183"/>
              <a:gd name="T24" fmla="*/ 0 w 144"/>
              <a:gd name="T25" fmla="*/ 59 h 183"/>
              <a:gd name="T26" fmla="*/ 13 w 144"/>
              <a:gd name="T27" fmla="*/ 78 h 183"/>
              <a:gd name="T28" fmla="*/ 58 w 144"/>
              <a:gd name="T29" fmla="*/ 114 h 183"/>
              <a:gd name="T30" fmla="*/ 74 w 144"/>
              <a:gd name="T31" fmla="*/ 148 h 183"/>
              <a:gd name="T32" fmla="*/ 95 w 144"/>
              <a:gd name="T33" fmla="*/ 183 h 183"/>
              <a:gd name="T34" fmla="*/ 104 w 144"/>
              <a:gd name="T35" fmla="*/ 183 h 183"/>
              <a:gd name="T36" fmla="*/ 98 w 144"/>
              <a:gd name="T37" fmla="*/ 141 h 183"/>
              <a:gd name="T38" fmla="*/ 114 w 144"/>
              <a:gd name="T39" fmla="*/ 107 h 183"/>
              <a:gd name="T40" fmla="*/ 134 w 144"/>
              <a:gd name="T41" fmla="*/ 76 h 183"/>
              <a:gd name="T42" fmla="*/ 144 w 144"/>
              <a:gd name="T43" fmla="*/ 5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83">
                <a:moveTo>
                  <a:pt x="144" y="59"/>
                </a:moveTo>
                <a:cubicBezTo>
                  <a:pt x="144" y="47"/>
                  <a:pt x="134" y="38"/>
                  <a:pt x="123" y="38"/>
                </a:cubicBezTo>
                <a:cubicBezTo>
                  <a:pt x="122" y="38"/>
                  <a:pt x="121" y="38"/>
                  <a:pt x="120" y="38"/>
                </a:cubicBezTo>
                <a:cubicBezTo>
                  <a:pt x="118" y="34"/>
                  <a:pt x="116" y="30"/>
                  <a:pt x="112" y="28"/>
                </a:cubicBezTo>
                <a:cubicBezTo>
                  <a:pt x="113" y="26"/>
                  <a:pt x="113" y="24"/>
                  <a:pt x="113" y="22"/>
                </a:cubicBezTo>
                <a:cubicBezTo>
                  <a:pt x="113" y="10"/>
                  <a:pt x="103" y="0"/>
                  <a:pt x="91" y="0"/>
                </a:cubicBezTo>
                <a:cubicBezTo>
                  <a:pt x="82" y="0"/>
                  <a:pt x="75" y="5"/>
                  <a:pt x="71" y="11"/>
                </a:cubicBezTo>
                <a:cubicBezTo>
                  <a:pt x="70" y="11"/>
                  <a:pt x="70" y="11"/>
                  <a:pt x="69" y="11"/>
                </a:cubicBezTo>
                <a:cubicBezTo>
                  <a:pt x="58" y="11"/>
                  <a:pt x="48" y="21"/>
                  <a:pt x="48" y="32"/>
                </a:cubicBezTo>
                <a:cubicBezTo>
                  <a:pt x="48" y="33"/>
                  <a:pt x="48" y="34"/>
                  <a:pt x="48" y="34"/>
                </a:cubicBezTo>
                <a:cubicBezTo>
                  <a:pt x="42" y="34"/>
                  <a:pt x="37" y="37"/>
                  <a:pt x="33" y="41"/>
                </a:cubicBezTo>
                <a:cubicBezTo>
                  <a:pt x="30" y="39"/>
                  <a:pt x="26" y="38"/>
                  <a:pt x="21" y="38"/>
                </a:cubicBezTo>
                <a:cubicBezTo>
                  <a:pt x="10" y="38"/>
                  <a:pt x="0" y="47"/>
                  <a:pt x="0" y="59"/>
                </a:cubicBezTo>
                <a:cubicBezTo>
                  <a:pt x="0" y="67"/>
                  <a:pt x="5" y="75"/>
                  <a:pt x="13" y="78"/>
                </a:cubicBezTo>
                <a:cubicBezTo>
                  <a:pt x="14" y="83"/>
                  <a:pt x="19" y="113"/>
                  <a:pt x="58" y="114"/>
                </a:cubicBezTo>
                <a:cubicBezTo>
                  <a:pt x="58" y="114"/>
                  <a:pt x="43" y="137"/>
                  <a:pt x="74" y="148"/>
                </a:cubicBezTo>
                <a:cubicBezTo>
                  <a:pt x="74" y="148"/>
                  <a:pt x="95" y="153"/>
                  <a:pt x="95" y="183"/>
                </a:cubicBezTo>
                <a:cubicBezTo>
                  <a:pt x="104" y="183"/>
                  <a:pt x="104" y="183"/>
                  <a:pt x="104" y="183"/>
                </a:cubicBezTo>
                <a:cubicBezTo>
                  <a:pt x="104" y="183"/>
                  <a:pt x="113" y="156"/>
                  <a:pt x="98" y="141"/>
                </a:cubicBezTo>
                <a:cubicBezTo>
                  <a:pt x="83" y="127"/>
                  <a:pt x="121" y="125"/>
                  <a:pt x="114" y="107"/>
                </a:cubicBezTo>
                <a:cubicBezTo>
                  <a:pt x="114" y="107"/>
                  <a:pt x="137" y="96"/>
                  <a:pt x="134" y="76"/>
                </a:cubicBezTo>
                <a:cubicBezTo>
                  <a:pt x="140" y="72"/>
                  <a:pt x="144" y="66"/>
                  <a:pt x="144" y="59"/>
                </a:cubicBezTo>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93" name="Freeform 6"/>
          <p:cNvSpPr/>
          <p:nvPr/>
        </p:nvSpPr>
        <p:spPr bwMode="auto">
          <a:xfrm>
            <a:off x="6063352" y="3980329"/>
            <a:ext cx="597073" cy="834124"/>
          </a:xfrm>
          <a:custGeom>
            <a:avLst/>
            <a:gdLst>
              <a:gd name="T0" fmla="*/ 147 w 170"/>
              <a:gd name="T1" fmla="*/ 125 h 237"/>
              <a:gd name="T2" fmla="*/ 129 w 170"/>
              <a:gd name="T3" fmla="*/ 65 h 237"/>
              <a:gd name="T4" fmla="*/ 129 w 170"/>
              <a:gd name="T5" fmla="*/ 0 h 237"/>
              <a:gd name="T6" fmla="*/ 88 w 170"/>
              <a:gd name="T7" fmla="*/ 0 h 237"/>
              <a:gd name="T8" fmla="*/ 82 w 170"/>
              <a:gd name="T9" fmla="*/ 0 h 237"/>
              <a:gd name="T10" fmla="*/ 41 w 170"/>
              <a:gd name="T11" fmla="*/ 0 h 237"/>
              <a:gd name="T12" fmla="*/ 41 w 170"/>
              <a:gd name="T13" fmla="*/ 65 h 237"/>
              <a:gd name="T14" fmla="*/ 23 w 170"/>
              <a:gd name="T15" fmla="*/ 125 h 237"/>
              <a:gd name="T16" fmla="*/ 0 w 170"/>
              <a:gd name="T17" fmla="*/ 225 h 237"/>
              <a:gd name="T18" fmla="*/ 0 w 170"/>
              <a:gd name="T19" fmla="*/ 237 h 237"/>
              <a:gd name="T20" fmla="*/ 83 w 170"/>
              <a:gd name="T21" fmla="*/ 237 h 237"/>
              <a:gd name="T22" fmla="*/ 87 w 170"/>
              <a:gd name="T23" fmla="*/ 237 h 237"/>
              <a:gd name="T24" fmla="*/ 170 w 170"/>
              <a:gd name="T25" fmla="*/ 237 h 237"/>
              <a:gd name="T26" fmla="*/ 170 w 170"/>
              <a:gd name="T27" fmla="*/ 225 h 237"/>
              <a:gd name="T28" fmla="*/ 147 w 170"/>
              <a:gd name="T29" fmla="*/ 12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237">
                <a:moveTo>
                  <a:pt x="147" y="125"/>
                </a:moveTo>
                <a:cubicBezTo>
                  <a:pt x="132" y="99"/>
                  <a:pt x="129" y="65"/>
                  <a:pt x="129" y="65"/>
                </a:cubicBezTo>
                <a:cubicBezTo>
                  <a:pt x="129" y="0"/>
                  <a:pt x="129" y="0"/>
                  <a:pt x="129" y="0"/>
                </a:cubicBezTo>
                <a:cubicBezTo>
                  <a:pt x="88" y="0"/>
                  <a:pt x="88" y="0"/>
                  <a:pt x="88" y="0"/>
                </a:cubicBezTo>
                <a:cubicBezTo>
                  <a:pt x="82" y="0"/>
                  <a:pt x="82" y="0"/>
                  <a:pt x="82" y="0"/>
                </a:cubicBezTo>
                <a:cubicBezTo>
                  <a:pt x="41" y="0"/>
                  <a:pt x="41" y="0"/>
                  <a:pt x="41" y="0"/>
                </a:cubicBezTo>
                <a:cubicBezTo>
                  <a:pt x="41" y="65"/>
                  <a:pt x="41" y="65"/>
                  <a:pt x="41" y="65"/>
                </a:cubicBezTo>
                <a:cubicBezTo>
                  <a:pt x="41" y="65"/>
                  <a:pt x="38" y="99"/>
                  <a:pt x="23" y="125"/>
                </a:cubicBezTo>
                <a:cubicBezTo>
                  <a:pt x="9" y="151"/>
                  <a:pt x="0" y="171"/>
                  <a:pt x="0" y="225"/>
                </a:cubicBezTo>
                <a:cubicBezTo>
                  <a:pt x="0" y="237"/>
                  <a:pt x="0" y="237"/>
                  <a:pt x="0" y="237"/>
                </a:cubicBezTo>
                <a:cubicBezTo>
                  <a:pt x="83" y="237"/>
                  <a:pt x="83" y="237"/>
                  <a:pt x="83" y="237"/>
                </a:cubicBezTo>
                <a:cubicBezTo>
                  <a:pt x="87" y="237"/>
                  <a:pt x="87" y="237"/>
                  <a:pt x="87" y="237"/>
                </a:cubicBezTo>
                <a:cubicBezTo>
                  <a:pt x="170" y="237"/>
                  <a:pt x="170" y="237"/>
                  <a:pt x="170" y="237"/>
                </a:cubicBezTo>
                <a:cubicBezTo>
                  <a:pt x="170" y="225"/>
                  <a:pt x="170" y="225"/>
                  <a:pt x="170" y="225"/>
                </a:cubicBezTo>
                <a:cubicBezTo>
                  <a:pt x="170" y="171"/>
                  <a:pt x="162" y="151"/>
                  <a:pt x="147" y="125"/>
                </a:cubicBezTo>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94" name="Freeform 93"/>
          <p:cNvSpPr/>
          <p:nvPr/>
        </p:nvSpPr>
        <p:spPr>
          <a:xfrm>
            <a:off x="5576561" y="4764626"/>
            <a:ext cx="3954482" cy="447850"/>
          </a:xfrm>
          <a:custGeom>
            <a:avLst/>
            <a:gdLst>
              <a:gd name="connsiteX0" fmla="*/ 0 w 3954482"/>
              <a:gd name="connsiteY0" fmla="*/ 0 h 447850"/>
              <a:gd name="connsiteX1" fmla="*/ 3728546 w 3954482"/>
              <a:gd name="connsiteY1" fmla="*/ 0 h 447850"/>
              <a:gd name="connsiteX2" fmla="*/ 3728546 w 3954482"/>
              <a:gd name="connsiteY2" fmla="*/ 138410 h 447850"/>
              <a:gd name="connsiteX3" fmla="*/ 3954482 w 3954482"/>
              <a:gd name="connsiteY3" fmla="*/ 138410 h 447850"/>
              <a:gd name="connsiteX4" fmla="*/ 3954482 w 3954482"/>
              <a:gd name="connsiteY4" fmla="*/ 447850 h 447850"/>
              <a:gd name="connsiteX5" fmla="*/ 0 w 3954482"/>
              <a:gd name="connsiteY5" fmla="*/ 447850 h 447850"/>
              <a:gd name="connsiteX6" fmla="*/ 0 w 3954482"/>
              <a:gd name="connsiteY6" fmla="*/ 190839 h 447850"/>
              <a:gd name="connsiteX7" fmla="*/ 0 w 3954482"/>
              <a:gd name="connsiteY7" fmla="*/ 138410 h 4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4482" h="447850">
                <a:moveTo>
                  <a:pt x="0" y="0"/>
                </a:moveTo>
                <a:lnTo>
                  <a:pt x="3728546" y="0"/>
                </a:lnTo>
                <a:lnTo>
                  <a:pt x="3728546" y="138410"/>
                </a:lnTo>
                <a:lnTo>
                  <a:pt x="3954482" y="138410"/>
                </a:lnTo>
                <a:lnTo>
                  <a:pt x="3954482" y="447850"/>
                </a:lnTo>
                <a:lnTo>
                  <a:pt x="0" y="447850"/>
                </a:lnTo>
                <a:lnTo>
                  <a:pt x="0" y="190839"/>
                </a:lnTo>
                <a:lnTo>
                  <a:pt x="0" y="138410"/>
                </a:lnTo>
                <a:close/>
              </a:path>
            </a:pathLst>
          </a:cu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95" name="Freeform 16"/>
          <p:cNvSpPr/>
          <p:nvPr/>
        </p:nvSpPr>
        <p:spPr bwMode="auto">
          <a:xfrm>
            <a:off x="8485280" y="2535875"/>
            <a:ext cx="1301750" cy="2707998"/>
          </a:xfrm>
          <a:custGeom>
            <a:avLst/>
            <a:gdLst>
              <a:gd name="T0" fmla="*/ 820 w 820"/>
              <a:gd name="T1" fmla="*/ 631 h 1375"/>
              <a:gd name="T2" fmla="*/ 443 w 820"/>
              <a:gd name="T3" fmla="*/ 446 h 1375"/>
              <a:gd name="T4" fmla="*/ 443 w 820"/>
              <a:gd name="T5" fmla="*/ 444 h 1375"/>
              <a:gd name="T6" fmla="*/ 426 w 820"/>
              <a:gd name="T7" fmla="*/ 0 h 1375"/>
              <a:gd name="T8" fmla="*/ 398 w 820"/>
              <a:gd name="T9" fmla="*/ 0 h 1375"/>
              <a:gd name="T10" fmla="*/ 381 w 820"/>
              <a:gd name="T11" fmla="*/ 451 h 1375"/>
              <a:gd name="T12" fmla="*/ 0 w 820"/>
              <a:gd name="T13" fmla="*/ 608 h 1375"/>
              <a:gd name="T14" fmla="*/ 9 w 820"/>
              <a:gd name="T15" fmla="*/ 636 h 1375"/>
              <a:gd name="T16" fmla="*/ 388 w 820"/>
              <a:gd name="T17" fmla="*/ 510 h 1375"/>
              <a:gd name="T18" fmla="*/ 360 w 820"/>
              <a:gd name="T19" fmla="*/ 1375 h 1375"/>
              <a:gd name="T20" fmla="*/ 472 w 820"/>
              <a:gd name="T21" fmla="*/ 1375 h 1375"/>
              <a:gd name="T22" fmla="*/ 443 w 820"/>
              <a:gd name="T23" fmla="*/ 510 h 1375"/>
              <a:gd name="T24" fmla="*/ 805 w 820"/>
              <a:gd name="T25" fmla="*/ 660 h 1375"/>
              <a:gd name="T26" fmla="*/ 820 w 820"/>
              <a:gd name="T27" fmla="*/ 631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0" h="1375">
                <a:moveTo>
                  <a:pt x="820" y="631"/>
                </a:moveTo>
                <a:lnTo>
                  <a:pt x="443" y="446"/>
                </a:lnTo>
                <a:lnTo>
                  <a:pt x="443" y="444"/>
                </a:lnTo>
                <a:lnTo>
                  <a:pt x="426" y="0"/>
                </a:lnTo>
                <a:lnTo>
                  <a:pt x="398" y="0"/>
                </a:lnTo>
                <a:lnTo>
                  <a:pt x="381" y="451"/>
                </a:lnTo>
                <a:lnTo>
                  <a:pt x="0" y="608"/>
                </a:lnTo>
                <a:lnTo>
                  <a:pt x="9" y="636"/>
                </a:lnTo>
                <a:lnTo>
                  <a:pt x="388" y="510"/>
                </a:lnTo>
                <a:lnTo>
                  <a:pt x="360" y="1375"/>
                </a:lnTo>
                <a:lnTo>
                  <a:pt x="472" y="1375"/>
                </a:lnTo>
                <a:lnTo>
                  <a:pt x="443" y="510"/>
                </a:lnTo>
                <a:lnTo>
                  <a:pt x="805" y="660"/>
                </a:lnTo>
                <a:lnTo>
                  <a:pt x="820" y="631"/>
                </a:ln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96" name="Freeform 16"/>
          <p:cNvSpPr/>
          <p:nvPr/>
        </p:nvSpPr>
        <p:spPr bwMode="auto">
          <a:xfrm>
            <a:off x="9400618" y="3588242"/>
            <a:ext cx="1033205" cy="1732507"/>
          </a:xfrm>
          <a:custGeom>
            <a:avLst/>
            <a:gdLst>
              <a:gd name="T0" fmla="*/ 820 w 820"/>
              <a:gd name="T1" fmla="*/ 631 h 1375"/>
              <a:gd name="T2" fmla="*/ 443 w 820"/>
              <a:gd name="T3" fmla="*/ 446 h 1375"/>
              <a:gd name="T4" fmla="*/ 443 w 820"/>
              <a:gd name="T5" fmla="*/ 444 h 1375"/>
              <a:gd name="T6" fmla="*/ 426 w 820"/>
              <a:gd name="T7" fmla="*/ 0 h 1375"/>
              <a:gd name="T8" fmla="*/ 398 w 820"/>
              <a:gd name="T9" fmla="*/ 0 h 1375"/>
              <a:gd name="T10" fmla="*/ 381 w 820"/>
              <a:gd name="T11" fmla="*/ 451 h 1375"/>
              <a:gd name="T12" fmla="*/ 0 w 820"/>
              <a:gd name="T13" fmla="*/ 608 h 1375"/>
              <a:gd name="T14" fmla="*/ 9 w 820"/>
              <a:gd name="T15" fmla="*/ 636 h 1375"/>
              <a:gd name="T16" fmla="*/ 388 w 820"/>
              <a:gd name="T17" fmla="*/ 510 h 1375"/>
              <a:gd name="T18" fmla="*/ 360 w 820"/>
              <a:gd name="T19" fmla="*/ 1375 h 1375"/>
              <a:gd name="T20" fmla="*/ 472 w 820"/>
              <a:gd name="T21" fmla="*/ 1375 h 1375"/>
              <a:gd name="T22" fmla="*/ 443 w 820"/>
              <a:gd name="T23" fmla="*/ 510 h 1375"/>
              <a:gd name="T24" fmla="*/ 805 w 820"/>
              <a:gd name="T25" fmla="*/ 660 h 1375"/>
              <a:gd name="T26" fmla="*/ 820 w 820"/>
              <a:gd name="T27" fmla="*/ 631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0" h="1375">
                <a:moveTo>
                  <a:pt x="820" y="631"/>
                </a:moveTo>
                <a:lnTo>
                  <a:pt x="443" y="446"/>
                </a:lnTo>
                <a:lnTo>
                  <a:pt x="443" y="444"/>
                </a:lnTo>
                <a:lnTo>
                  <a:pt x="426" y="0"/>
                </a:lnTo>
                <a:lnTo>
                  <a:pt x="398" y="0"/>
                </a:lnTo>
                <a:lnTo>
                  <a:pt x="381" y="451"/>
                </a:lnTo>
                <a:lnTo>
                  <a:pt x="0" y="608"/>
                </a:lnTo>
                <a:lnTo>
                  <a:pt x="9" y="636"/>
                </a:lnTo>
                <a:lnTo>
                  <a:pt x="388" y="510"/>
                </a:lnTo>
                <a:lnTo>
                  <a:pt x="360" y="1375"/>
                </a:lnTo>
                <a:lnTo>
                  <a:pt x="472" y="1375"/>
                </a:lnTo>
                <a:lnTo>
                  <a:pt x="443" y="510"/>
                </a:lnTo>
                <a:lnTo>
                  <a:pt x="805" y="660"/>
                </a:lnTo>
                <a:lnTo>
                  <a:pt x="820" y="631"/>
                </a:ln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97" name="Freeform 20"/>
          <p:cNvSpPr>
            <a:spLocks noEditPoints="1"/>
          </p:cNvSpPr>
          <p:nvPr/>
        </p:nvSpPr>
        <p:spPr bwMode="auto">
          <a:xfrm flipH="1">
            <a:off x="9574223" y="1619652"/>
            <a:ext cx="2560638" cy="3521075"/>
          </a:xfrm>
          <a:custGeom>
            <a:avLst/>
            <a:gdLst>
              <a:gd name="T0" fmla="*/ 665 w 680"/>
              <a:gd name="T1" fmla="*/ 247 h 936"/>
              <a:gd name="T2" fmla="*/ 596 w 680"/>
              <a:gd name="T3" fmla="*/ 194 h 936"/>
              <a:gd name="T4" fmla="*/ 532 w 680"/>
              <a:gd name="T5" fmla="*/ 128 h 936"/>
              <a:gd name="T6" fmla="*/ 460 w 680"/>
              <a:gd name="T7" fmla="*/ 62 h 936"/>
              <a:gd name="T8" fmla="*/ 259 w 680"/>
              <a:gd name="T9" fmla="*/ 100 h 936"/>
              <a:gd name="T10" fmla="*/ 202 w 680"/>
              <a:gd name="T11" fmla="*/ 151 h 936"/>
              <a:gd name="T12" fmla="*/ 100 w 680"/>
              <a:gd name="T13" fmla="*/ 207 h 936"/>
              <a:gd name="T14" fmla="*/ 110 w 680"/>
              <a:gd name="T15" fmla="*/ 417 h 936"/>
              <a:gd name="T16" fmla="*/ 235 w 680"/>
              <a:gd name="T17" fmla="*/ 469 h 936"/>
              <a:gd name="T18" fmla="*/ 319 w 680"/>
              <a:gd name="T19" fmla="*/ 471 h 936"/>
              <a:gd name="T20" fmla="*/ 280 w 680"/>
              <a:gd name="T21" fmla="*/ 727 h 936"/>
              <a:gd name="T22" fmla="*/ 186 w 680"/>
              <a:gd name="T23" fmla="*/ 634 h 936"/>
              <a:gd name="T24" fmla="*/ 227 w 680"/>
              <a:gd name="T25" fmla="*/ 625 h 936"/>
              <a:gd name="T26" fmla="*/ 262 w 680"/>
              <a:gd name="T27" fmla="*/ 560 h 936"/>
              <a:gd name="T28" fmla="*/ 241 w 680"/>
              <a:gd name="T29" fmla="*/ 531 h 936"/>
              <a:gd name="T30" fmla="*/ 209 w 680"/>
              <a:gd name="T31" fmla="*/ 512 h 936"/>
              <a:gd name="T32" fmla="*/ 184 w 680"/>
              <a:gd name="T33" fmla="*/ 480 h 936"/>
              <a:gd name="T34" fmla="*/ 143 w 680"/>
              <a:gd name="T35" fmla="*/ 455 h 936"/>
              <a:gd name="T36" fmla="*/ 100 w 680"/>
              <a:gd name="T37" fmla="*/ 495 h 936"/>
              <a:gd name="T38" fmla="*/ 68 w 680"/>
              <a:gd name="T39" fmla="*/ 513 h 936"/>
              <a:gd name="T40" fmla="*/ 0 w 680"/>
              <a:gd name="T41" fmla="*/ 579 h 936"/>
              <a:gd name="T42" fmla="*/ 59 w 680"/>
              <a:gd name="T43" fmla="*/ 617 h 936"/>
              <a:gd name="T44" fmla="*/ 110 w 680"/>
              <a:gd name="T45" fmla="*/ 637 h 936"/>
              <a:gd name="T46" fmla="*/ 215 w 680"/>
              <a:gd name="T47" fmla="*/ 713 h 936"/>
              <a:gd name="T48" fmla="*/ 237 w 680"/>
              <a:gd name="T49" fmla="*/ 726 h 936"/>
              <a:gd name="T50" fmla="*/ 271 w 680"/>
              <a:gd name="T51" fmla="*/ 936 h 936"/>
              <a:gd name="T52" fmla="*/ 340 w 680"/>
              <a:gd name="T53" fmla="*/ 719 h 936"/>
              <a:gd name="T54" fmla="*/ 519 w 680"/>
              <a:gd name="T55" fmla="*/ 412 h 936"/>
              <a:gd name="T56" fmla="*/ 680 w 680"/>
              <a:gd name="T57" fmla="*/ 323 h 936"/>
              <a:gd name="T58" fmla="*/ 153 w 680"/>
              <a:gd name="T59" fmla="*/ 645 h 936"/>
              <a:gd name="T60" fmla="*/ 178 w 680"/>
              <a:gd name="T61" fmla="*/ 669 h 936"/>
              <a:gd name="T62" fmla="*/ 350 w 680"/>
              <a:gd name="T63" fmla="*/ 571 h 936"/>
              <a:gd name="T64" fmla="*/ 369 w 680"/>
              <a:gd name="T65" fmla="*/ 477 h 936"/>
              <a:gd name="T66" fmla="*/ 350 w 680"/>
              <a:gd name="T67" fmla="*/ 571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0" h="936">
                <a:moveTo>
                  <a:pt x="662" y="264"/>
                </a:moveTo>
                <a:cubicBezTo>
                  <a:pt x="664" y="259"/>
                  <a:pt x="665" y="253"/>
                  <a:pt x="665" y="247"/>
                </a:cubicBezTo>
                <a:cubicBezTo>
                  <a:pt x="665" y="217"/>
                  <a:pt x="640" y="192"/>
                  <a:pt x="610" y="192"/>
                </a:cubicBezTo>
                <a:cubicBezTo>
                  <a:pt x="605" y="192"/>
                  <a:pt x="600" y="193"/>
                  <a:pt x="596" y="194"/>
                </a:cubicBezTo>
                <a:cubicBezTo>
                  <a:pt x="582" y="169"/>
                  <a:pt x="558" y="151"/>
                  <a:pt x="530" y="144"/>
                </a:cubicBezTo>
                <a:cubicBezTo>
                  <a:pt x="531" y="138"/>
                  <a:pt x="532" y="133"/>
                  <a:pt x="532" y="128"/>
                </a:cubicBezTo>
                <a:cubicBezTo>
                  <a:pt x="532" y="91"/>
                  <a:pt x="502" y="62"/>
                  <a:pt x="466" y="62"/>
                </a:cubicBezTo>
                <a:cubicBezTo>
                  <a:pt x="464" y="62"/>
                  <a:pt x="462" y="62"/>
                  <a:pt x="460" y="62"/>
                </a:cubicBezTo>
                <a:cubicBezTo>
                  <a:pt x="444" y="25"/>
                  <a:pt x="407" y="0"/>
                  <a:pt x="364" y="0"/>
                </a:cubicBezTo>
                <a:cubicBezTo>
                  <a:pt x="308" y="0"/>
                  <a:pt x="262" y="44"/>
                  <a:pt x="259" y="100"/>
                </a:cubicBezTo>
                <a:cubicBezTo>
                  <a:pt x="258" y="100"/>
                  <a:pt x="258" y="100"/>
                  <a:pt x="257" y="100"/>
                </a:cubicBezTo>
                <a:cubicBezTo>
                  <a:pt x="227" y="100"/>
                  <a:pt x="204" y="123"/>
                  <a:pt x="202" y="151"/>
                </a:cubicBezTo>
                <a:cubicBezTo>
                  <a:pt x="194" y="148"/>
                  <a:pt x="185" y="147"/>
                  <a:pt x="176" y="147"/>
                </a:cubicBezTo>
                <a:cubicBezTo>
                  <a:pt x="139" y="147"/>
                  <a:pt x="108" y="172"/>
                  <a:pt x="100" y="207"/>
                </a:cubicBezTo>
                <a:cubicBezTo>
                  <a:pt x="47" y="211"/>
                  <a:pt x="4" y="256"/>
                  <a:pt x="4" y="311"/>
                </a:cubicBezTo>
                <a:cubicBezTo>
                  <a:pt x="4" y="369"/>
                  <a:pt x="52" y="417"/>
                  <a:pt x="110" y="417"/>
                </a:cubicBezTo>
                <a:cubicBezTo>
                  <a:pt x="125" y="417"/>
                  <a:pt x="139" y="413"/>
                  <a:pt x="152" y="408"/>
                </a:cubicBezTo>
                <a:cubicBezTo>
                  <a:pt x="163" y="443"/>
                  <a:pt x="196" y="469"/>
                  <a:pt x="235" y="469"/>
                </a:cubicBezTo>
                <a:cubicBezTo>
                  <a:pt x="251" y="469"/>
                  <a:pt x="266" y="464"/>
                  <a:pt x="279" y="456"/>
                </a:cubicBezTo>
                <a:cubicBezTo>
                  <a:pt x="292" y="463"/>
                  <a:pt x="305" y="467"/>
                  <a:pt x="319" y="471"/>
                </a:cubicBezTo>
                <a:cubicBezTo>
                  <a:pt x="322" y="490"/>
                  <a:pt x="320" y="535"/>
                  <a:pt x="297" y="636"/>
                </a:cubicBezTo>
                <a:cubicBezTo>
                  <a:pt x="289" y="668"/>
                  <a:pt x="284" y="698"/>
                  <a:pt x="280" y="727"/>
                </a:cubicBezTo>
                <a:cubicBezTo>
                  <a:pt x="248" y="715"/>
                  <a:pt x="222" y="701"/>
                  <a:pt x="201" y="686"/>
                </a:cubicBezTo>
                <a:cubicBezTo>
                  <a:pt x="192" y="669"/>
                  <a:pt x="188" y="651"/>
                  <a:pt x="186" y="634"/>
                </a:cubicBezTo>
                <a:cubicBezTo>
                  <a:pt x="193" y="630"/>
                  <a:pt x="199" y="625"/>
                  <a:pt x="205" y="619"/>
                </a:cubicBezTo>
                <a:cubicBezTo>
                  <a:pt x="211" y="623"/>
                  <a:pt x="219" y="625"/>
                  <a:pt x="227" y="625"/>
                </a:cubicBezTo>
                <a:cubicBezTo>
                  <a:pt x="250" y="625"/>
                  <a:pt x="269" y="607"/>
                  <a:pt x="269" y="584"/>
                </a:cubicBezTo>
                <a:cubicBezTo>
                  <a:pt x="269" y="575"/>
                  <a:pt x="266" y="567"/>
                  <a:pt x="262" y="560"/>
                </a:cubicBezTo>
                <a:cubicBezTo>
                  <a:pt x="263" y="558"/>
                  <a:pt x="263" y="556"/>
                  <a:pt x="263" y="553"/>
                </a:cubicBezTo>
                <a:cubicBezTo>
                  <a:pt x="263" y="541"/>
                  <a:pt x="253" y="531"/>
                  <a:pt x="241" y="531"/>
                </a:cubicBezTo>
                <a:cubicBezTo>
                  <a:pt x="239" y="531"/>
                  <a:pt x="237" y="532"/>
                  <a:pt x="236" y="532"/>
                </a:cubicBezTo>
                <a:cubicBezTo>
                  <a:pt x="230" y="522"/>
                  <a:pt x="220" y="515"/>
                  <a:pt x="209" y="512"/>
                </a:cubicBezTo>
                <a:cubicBezTo>
                  <a:pt x="210" y="510"/>
                  <a:pt x="210" y="508"/>
                  <a:pt x="210" y="506"/>
                </a:cubicBezTo>
                <a:cubicBezTo>
                  <a:pt x="210" y="491"/>
                  <a:pt x="198" y="480"/>
                  <a:pt x="184" y="480"/>
                </a:cubicBezTo>
                <a:cubicBezTo>
                  <a:pt x="183" y="480"/>
                  <a:pt x="182" y="480"/>
                  <a:pt x="182" y="480"/>
                </a:cubicBezTo>
                <a:cubicBezTo>
                  <a:pt x="175" y="465"/>
                  <a:pt x="160" y="455"/>
                  <a:pt x="143" y="455"/>
                </a:cubicBezTo>
                <a:cubicBezTo>
                  <a:pt x="121" y="455"/>
                  <a:pt x="103" y="473"/>
                  <a:pt x="102" y="495"/>
                </a:cubicBezTo>
                <a:cubicBezTo>
                  <a:pt x="101" y="495"/>
                  <a:pt x="101" y="495"/>
                  <a:pt x="100" y="495"/>
                </a:cubicBezTo>
                <a:cubicBezTo>
                  <a:pt x="89" y="495"/>
                  <a:pt x="79" y="504"/>
                  <a:pt x="79" y="515"/>
                </a:cubicBezTo>
                <a:cubicBezTo>
                  <a:pt x="76" y="514"/>
                  <a:pt x="72" y="513"/>
                  <a:pt x="68" y="513"/>
                </a:cubicBezTo>
                <a:cubicBezTo>
                  <a:pt x="54" y="513"/>
                  <a:pt x="41" y="524"/>
                  <a:pt x="38" y="537"/>
                </a:cubicBezTo>
                <a:cubicBezTo>
                  <a:pt x="17" y="539"/>
                  <a:pt x="0" y="557"/>
                  <a:pt x="0" y="579"/>
                </a:cubicBezTo>
                <a:cubicBezTo>
                  <a:pt x="0" y="602"/>
                  <a:pt x="19" y="621"/>
                  <a:pt x="42" y="621"/>
                </a:cubicBezTo>
                <a:cubicBezTo>
                  <a:pt x="48" y="621"/>
                  <a:pt x="54" y="620"/>
                  <a:pt x="59" y="617"/>
                </a:cubicBezTo>
                <a:cubicBezTo>
                  <a:pt x="63" y="631"/>
                  <a:pt x="76" y="642"/>
                  <a:pt x="92" y="642"/>
                </a:cubicBezTo>
                <a:cubicBezTo>
                  <a:pt x="98" y="642"/>
                  <a:pt x="104" y="640"/>
                  <a:pt x="110" y="637"/>
                </a:cubicBezTo>
                <a:cubicBezTo>
                  <a:pt x="119" y="641"/>
                  <a:pt x="130" y="644"/>
                  <a:pt x="142" y="645"/>
                </a:cubicBezTo>
                <a:cubicBezTo>
                  <a:pt x="163" y="671"/>
                  <a:pt x="193" y="697"/>
                  <a:pt x="215" y="713"/>
                </a:cubicBezTo>
                <a:cubicBezTo>
                  <a:pt x="220" y="721"/>
                  <a:pt x="219" y="719"/>
                  <a:pt x="216" y="713"/>
                </a:cubicBezTo>
                <a:cubicBezTo>
                  <a:pt x="224" y="719"/>
                  <a:pt x="231" y="723"/>
                  <a:pt x="237" y="726"/>
                </a:cubicBezTo>
                <a:cubicBezTo>
                  <a:pt x="253" y="734"/>
                  <a:pt x="267" y="747"/>
                  <a:pt x="276" y="757"/>
                </a:cubicBezTo>
                <a:cubicBezTo>
                  <a:pt x="263" y="865"/>
                  <a:pt x="271" y="936"/>
                  <a:pt x="271" y="936"/>
                </a:cubicBezTo>
                <a:cubicBezTo>
                  <a:pt x="387" y="936"/>
                  <a:pt x="387" y="936"/>
                  <a:pt x="387" y="936"/>
                </a:cubicBezTo>
                <a:cubicBezTo>
                  <a:pt x="387" y="936"/>
                  <a:pt x="333" y="827"/>
                  <a:pt x="340" y="719"/>
                </a:cubicBezTo>
                <a:cubicBezTo>
                  <a:pt x="345" y="627"/>
                  <a:pt x="411" y="537"/>
                  <a:pt x="440" y="465"/>
                </a:cubicBezTo>
                <a:cubicBezTo>
                  <a:pt x="471" y="453"/>
                  <a:pt x="497" y="435"/>
                  <a:pt x="519" y="412"/>
                </a:cubicBezTo>
                <a:cubicBezTo>
                  <a:pt x="535" y="422"/>
                  <a:pt x="554" y="428"/>
                  <a:pt x="575" y="428"/>
                </a:cubicBezTo>
                <a:cubicBezTo>
                  <a:pt x="633" y="428"/>
                  <a:pt x="680" y="381"/>
                  <a:pt x="680" y="323"/>
                </a:cubicBezTo>
                <a:cubicBezTo>
                  <a:pt x="680" y="301"/>
                  <a:pt x="673" y="281"/>
                  <a:pt x="662" y="264"/>
                </a:cubicBezTo>
                <a:close/>
                <a:moveTo>
                  <a:pt x="153" y="645"/>
                </a:moveTo>
                <a:cubicBezTo>
                  <a:pt x="161" y="644"/>
                  <a:pt x="169" y="642"/>
                  <a:pt x="176" y="639"/>
                </a:cubicBezTo>
                <a:cubicBezTo>
                  <a:pt x="176" y="653"/>
                  <a:pt x="178" y="664"/>
                  <a:pt x="178" y="669"/>
                </a:cubicBezTo>
                <a:cubicBezTo>
                  <a:pt x="168" y="661"/>
                  <a:pt x="160" y="652"/>
                  <a:pt x="153" y="645"/>
                </a:cubicBezTo>
                <a:close/>
                <a:moveTo>
                  <a:pt x="350" y="571"/>
                </a:moveTo>
                <a:cubicBezTo>
                  <a:pt x="350" y="571"/>
                  <a:pt x="358" y="522"/>
                  <a:pt x="358" y="477"/>
                </a:cubicBezTo>
                <a:cubicBezTo>
                  <a:pt x="362" y="477"/>
                  <a:pt x="366" y="477"/>
                  <a:pt x="369" y="477"/>
                </a:cubicBezTo>
                <a:cubicBezTo>
                  <a:pt x="380" y="477"/>
                  <a:pt x="391" y="477"/>
                  <a:pt x="402" y="475"/>
                </a:cubicBezTo>
                <a:cubicBezTo>
                  <a:pt x="387" y="510"/>
                  <a:pt x="366" y="555"/>
                  <a:pt x="350" y="571"/>
                </a:cubicBez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98" name="Freeform 20"/>
          <p:cNvSpPr>
            <a:spLocks noEditPoints="1"/>
          </p:cNvSpPr>
          <p:nvPr/>
        </p:nvSpPr>
        <p:spPr bwMode="auto">
          <a:xfrm>
            <a:off x="5036329" y="3610161"/>
            <a:ext cx="1113077" cy="1530566"/>
          </a:xfrm>
          <a:custGeom>
            <a:avLst/>
            <a:gdLst>
              <a:gd name="T0" fmla="*/ 665 w 680"/>
              <a:gd name="T1" fmla="*/ 247 h 936"/>
              <a:gd name="T2" fmla="*/ 596 w 680"/>
              <a:gd name="T3" fmla="*/ 194 h 936"/>
              <a:gd name="T4" fmla="*/ 532 w 680"/>
              <a:gd name="T5" fmla="*/ 128 h 936"/>
              <a:gd name="T6" fmla="*/ 460 w 680"/>
              <a:gd name="T7" fmla="*/ 62 h 936"/>
              <a:gd name="T8" fmla="*/ 259 w 680"/>
              <a:gd name="T9" fmla="*/ 100 h 936"/>
              <a:gd name="T10" fmla="*/ 202 w 680"/>
              <a:gd name="T11" fmla="*/ 151 h 936"/>
              <a:gd name="T12" fmla="*/ 100 w 680"/>
              <a:gd name="T13" fmla="*/ 207 h 936"/>
              <a:gd name="T14" fmla="*/ 110 w 680"/>
              <a:gd name="T15" fmla="*/ 417 h 936"/>
              <a:gd name="T16" fmla="*/ 235 w 680"/>
              <a:gd name="T17" fmla="*/ 469 h 936"/>
              <a:gd name="T18" fmla="*/ 319 w 680"/>
              <a:gd name="T19" fmla="*/ 471 h 936"/>
              <a:gd name="T20" fmla="*/ 280 w 680"/>
              <a:gd name="T21" fmla="*/ 727 h 936"/>
              <a:gd name="T22" fmla="*/ 186 w 680"/>
              <a:gd name="T23" fmla="*/ 634 h 936"/>
              <a:gd name="T24" fmla="*/ 227 w 680"/>
              <a:gd name="T25" fmla="*/ 625 h 936"/>
              <a:gd name="T26" fmla="*/ 262 w 680"/>
              <a:gd name="T27" fmla="*/ 560 h 936"/>
              <a:gd name="T28" fmla="*/ 241 w 680"/>
              <a:gd name="T29" fmla="*/ 531 h 936"/>
              <a:gd name="T30" fmla="*/ 209 w 680"/>
              <a:gd name="T31" fmla="*/ 512 h 936"/>
              <a:gd name="T32" fmla="*/ 184 w 680"/>
              <a:gd name="T33" fmla="*/ 480 h 936"/>
              <a:gd name="T34" fmla="*/ 143 w 680"/>
              <a:gd name="T35" fmla="*/ 455 h 936"/>
              <a:gd name="T36" fmla="*/ 100 w 680"/>
              <a:gd name="T37" fmla="*/ 495 h 936"/>
              <a:gd name="T38" fmla="*/ 68 w 680"/>
              <a:gd name="T39" fmla="*/ 513 h 936"/>
              <a:gd name="T40" fmla="*/ 0 w 680"/>
              <a:gd name="T41" fmla="*/ 579 h 936"/>
              <a:gd name="T42" fmla="*/ 59 w 680"/>
              <a:gd name="T43" fmla="*/ 617 h 936"/>
              <a:gd name="T44" fmla="*/ 110 w 680"/>
              <a:gd name="T45" fmla="*/ 637 h 936"/>
              <a:gd name="T46" fmla="*/ 215 w 680"/>
              <a:gd name="T47" fmla="*/ 713 h 936"/>
              <a:gd name="T48" fmla="*/ 237 w 680"/>
              <a:gd name="T49" fmla="*/ 726 h 936"/>
              <a:gd name="T50" fmla="*/ 271 w 680"/>
              <a:gd name="T51" fmla="*/ 936 h 936"/>
              <a:gd name="T52" fmla="*/ 340 w 680"/>
              <a:gd name="T53" fmla="*/ 719 h 936"/>
              <a:gd name="T54" fmla="*/ 519 w 680"/>
              <a:gd name="T55" fmla="*/ 412 h 936"/>
              <a:gd name="T56" fmla="*/ 680 w 680"/>
              <a:gd name="T57" fmla="*/ 323 h 936"/>
              <a:gd name="T58" fmla="*/ 153 w 680"/>
              <a:gd name="T59" fmla="*/ 645 h 936"/>
              <a:gd name="T60" fmla="*/ 178 w 680"/>
              <a:gd name="T61" fmla="*/ 669 h 936"/>
              <a:gd name="T62" fmla="*/ 350 w 680"/>
              <a:gd name="T63" fmla="*/ 571 h 936"/>
              <a:gd name="T64" fmla="*/ 369 w 680"/>
              <a:gd name="T65" fmla="*/ 477 h 936"/>
              <a:gd name="T66" fmla="*/ 350 w 680"/>
              <a:gd name="T67" fmla="*/ 571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0" h="936">
                <a:moveTo>
                  <a:pt x="662" y="264"/>
                </a:moveTo>
                <a:cubicBezTo>
                  <a:pt x="664" y="259"/>
                  <a:pt x="665" y="253"/>
                  <a:pt x="665" y="247"/>
                </a:cubicBezTo>
                <a:cubicBezTo>
                  <a:pt x="665" y="217"/>
                  <a:pt x="640" y="192"/>
                  <a:pt x="610" y="192"/>
                </a:cubicBezTo>
                <a:cubicBezTo>
                  <a:pt x="605" y="192"/>
                  <a:pt x="600" y="193"/>
                  <a:pt x="596" y="194"/>
                </a:cubicBezTo>
                <a:cubicBezTo>
                  <a:pt x="582" y="169"/>
                  <a:pt x="558" y="151"/>
                  <a:pt x="530" y="144"/>
                </a:cubicBezTo>
                <a:cubicBezTo>
                  <a:pt x="531" y="138"/>
                  <a:pt x="532" y="133"/>
                  <a:pt x="532" y="128"/>
                </a:cubicBezTo>
                <a:cubicBezTo>
                  <a:pt x="532" y="91"/>
                  <a:pt x="502" y="62"/>
                  <a:pt x="466" y="62"/>
                </a:cubicBezTo>
                <a:cubicBezTo>
                  <a:pt x="464" y="62"/>
                  <a:pt x="462" y="62"/>
                  <a:pt x="460" y="62"/>
                </a:cubicBezTo>
                <a:cubicBezTo>
                  <a:pt x="444" y="25"/>
                  <a:pt x="407" y="0"/>
                  <a:pt x="364" y="0"/>
                </a:cubicBezTo>
                <a:cubicBezTo>
                  <a:pt x="308" y="0"/>
                  <a:pt x="262" y="44"/>
                  <a:pt x="259" y="100"/>
                </a:cubicBezTo>
                <a:cubicBezTo>
                  <a:pt x="258" y="100"/>
                  <a:pt x="258" y="100"/>
                  <a:pt x="257" y="100"/>
                </a:cubicBezTo>
                <a:cubicBezTo>
                  <a:pt x="227" y="100"/>
                  <a:pt x="204" y="123"/>
                  <a:pt x="202" y="151"/>
                </a:cubicBezTo>
                <a:cubicBezTo>
                  <a:pt x="194" y="148"/>
                  <a:pt x="185" y="147"/>
                  <a:pt x="176" y="147"/>
                </a:cubicBezTo>
                <a:cubicBezTo>
                  <a:pt x="139" y="147"/>
                  <a:pt x="108" y="172"/>
                  <a:pt x="100" y="207"/>
                </a:cubicBezTo>
                <a:cubicBezTo>
                  <a:pt x="47" y="211"/>
                  <a:pt x="4" y="256"/>
                  <a:pt x="4" y="311"/>
                </a:cubicBezTo>
                <a:cubicBezTo>
                  <a:pt x="4" y="369"/>
                  <a:pt x="52" y="417"/>
                  <a:pt x="110" y="417"/>
                </a:cubicBezTo>
                <a:cubicBezTo>
                  <a:pt x="125" y="417"/>
                  <a:pt x="139" y="413"/>
                  <a:pt x="152" y="408"/>
                </a:cubicBezTo>
                <a:cubicBezTo>
                  <a:pt x="163" y="443"/>
                  <a:pt x="196" y="469"/>
                  <a:pt x="235" y="469"/>
                </a:cubicBezTo>
                <a:cubicBezTo>
                  <a:pt x="251" y="469"/>
                  <a:pt x="266" y="464"/>
                  <a:pt x="279" y="456"/>
                </a:cubicBezTo>
                <a:cubicBezTo>
                  <a:pt x="292" y="463"/>
                  <a:pt x="305" y="467"/>
                  <a:pt x="319" y="471"/>
                </a:cubicBezTo>
                <a:cubicBezTo>
                  <a:pt x="322" y="490"/>
                  <a:pt x="320" y="535"/>
                  <a:pt x="297" y="636"/>
                </a:cubicBezTo>
                <a:cubicBezTo>
                  <a:pt x="289" y="668"/>
                  <a:pt x="284" y="698"/>
                  <a:pt x="280" y="727"/>
                </a:cubicBezTo>
                <a:cubicBezTo>
                  <a:pt x="248" y="715"/>
                  <a:pt x="222" y="701"/>
                  <a:pt x="201" y="686"/>
                </a:cubicBezTo>
                <a:cubicBezTo>
                  <a:pt x="192" y="669"/>
                  <a:pt x="188" y="651"/>
                  <a:pt x="186" y="634"/>
                </a:cubicBezTo>
                <a:cubicBezTo>
                  <a:pt x="193" y="630"/>
                  <a:pt x="199" y="625"/>
                  <a:pt x="205" y="619"/>
                </a:cubicBezTo>
                <a:cubicBezTo>
                  <a:pt x="211" y="623"/>
                  <a:pt x="219" y="625"/>
                  <a:pt x="227" y="625"/>
                </a:cubicBezTo>
                <a:cubicBezTo>
                  <a:pt x="250" y="625"/>
                  <a:pt x="269" y="607"/>
                  <a:pt x="269" y="584"/>
                </a:cubicBezTo>
                <a:cubicBezTo>
                  <a:pt x="269" y="575"/>
                  <a:pt x="266" y="567"/>
                  <a:pt x="262" y="560"/>
                </a:cubicBezTo>
                <a:cubicBezTo>
                  <a:pt x="263" y="558"/>
                  <a:pt x="263" y="556"/>
                  <a:pt x="263" y="553"/>
                </a:cubicBezTo>
                <a:cubicBezTo>
                  <a:pt x="263" y="541"/>
                  <a:pt x="253" y="531"/>
                  <a:pt x="241" y="531"/>
                </a:cubicBezTo>
                <a:cubicBezTo>
                  <a:pt x="239" y="531"/>
                  <a:pt x="237" y="532"/>
                  <a:pt x="236" y="532"/>
                </a:cubicBezTo>
                <a:cubicBezTo>
                  <a:pt x="230" y="522"/>
                  <a:pt x="220" y="515"/>
                  <a:pt x="209" y="512"/>
                </a:cubicBezTo>
                <a:cubicBezTo>
                  <a:pt x="210" y="510"/>
                  <a:pt x="210" y="508"/>
                  <a:pt x="210" y="506"/>
                </a:cubicBezTo>
                <a:cubicBezTo>
                  <a:pt x="210" y="491"/>
                  <a:pt x="198" y="480"/>
                  <a:pt x="184" y="480"/>
                </a:cubicBezTo>
                <a:cubicBezTo>
                  <a:pt x="183" y="480"/>
                  <a:pt x="182" y="480"/>
                  <a:pt x="182" y="480"/>
                </a:cubicBezTo>
                <a:cubicBezTo>
                  <a:pt x="175" y="465"/>
                  <a:pt x="160" y="455"/>
                  <a:pt x="143" y="455"/>
                </a:cubicBezTo>
                <a:cubicBezTo>
                  <a:pt x="121" y="455"/>
                  <a:pt x="103" y="473"/>
                  <a:pt x="102" y="495"/>
                </a:cubicBezTo>
                <a:cubicBezTo>
                  <a:pt x="101" y="495"/>
                  <a:pt x="101" y="495"/>
                  <a:pt x="100" y="495"/>
                </a:cubicBezTo>
                <a:cubicBezTo>
                  <a:pt x="89" y="495"/>
                  <a:pt x="79" y="504"/>
                  <a:pt x="79" y="515"/>
                </a:cubicBezTo>
                <a:cubicBezTo>
                  <a:pt x="76" y="514"/>
                  <a:pt x="72" y="513"/>
                  <a:pt x="68" y="513"/>
                </a:cubicBezTo>
                <a:cubicBezTo>
                  <a:pt x="54" y="513"/>
                  <a:pt x="41" y="524"/>
                  <a:pt x="38" y="537"/>
                </a:cubicBezTo>
                <a:cubicBezTo>
                  <a:pt x="17" y="539"/>
                  <a:pt x="0" y="557"/>
                  <a:pt x="0" y="579"/>
                </a:cubicBezTo>
                <a:cubicBezTo>
                  <a:pt x="0" y="602"/>
                  <a:pt x="19" y="621"/>
                  <a:pt x="42" y="621"/>
                </a:cubicBezTo>
                <a:cubicBezTo>
                  <a:pt x="48" y="621"/>
                  <a:pt x="54" y="620"/>
                  <a:pt x="59" y="617"/>
                </a:cubicBezTo>
                <a:cubicBezTo>
                  <a:pt x="63" y="631"/>
                  <a:pt x="76" y="642"/>
                  <a:pt x="92" y="642"/>
                </a:cubicBezTo>
                <a:cubicBezTo>
                  <a:pt x="98" y="642"/>
                  <a:pt x="104" y="640"/>
                  <a:pt x="110" y="637"/>
                </a:cubicBezTo>
                <a:cubicBezTo>
                  <a:pt x="119" y="641"/>
                  <a:pt x="130" y="644"/>
                  <a:pt x="142" y="645"/>
                </a:cubicBezTo>
                <a:cubicBezTo>
                  <a:pt x="163" y="671"/>
                  <a:pt x="193" y="697"/>
                  <a:pt x="215" y="713"/>
                </a:cubicBezTo>
                <a:cubicBezTo>
                  <a:pt x="220" y="721"/>
                  <a:pt x="219" y="719"/>
                  <a:pt x="216" y="713"/>
                </a:cubicBezTo>
                <a:cubicBezTo>
                  <a:pt x="224" y="719"/>
                  <a:pt x="231" y="723"/>
                  <a:pt x="237" y="726"/>
                </a:cubicBezTo>
                <a:cubicBezTo>
                  <a:pt x="253" y="734"/>
                  <a:pt x="267" y="747"/>
                  <a:pt x="276" y="757"/>
                </a:cubicBezTo>
                <a:cubicBezTo>
                  <a:pt x="263" y="865"/>
                  <a:pt x="271" y="936"/>
                  <a:pt x="271" y="936"/>
                </a:cubicBezTo>
                <a:cubicBezTo>
                  <a:pt x="387" y="936"/>
                  <a:pt x="387" y="936"/>
                  <a:pt x="387" y="936"/>
                </a:cubicBezTo>
                <a:cubicBezTo>
                  <a:pt x="387" y="936"/>
                  <a:pt x="333" y="827"/>
                  <a:pt x="340" y="719"/>
                </a:cubicBezTo>
                <a:cubicBezTo>
                  <a:pt x="345" y="627"/>
                  <a:pt x="411" y="537"/>
                  <a:pt x="440" y="465"/>
                </a:cubicBezTo>
                <a:cubicBezTo>
                  <a:pt x="471" y="453"/>
                  <a:pt x="497" y="435"/>
                  <a:pt x="519" y="412"/>
                </a:cubicBezTo>
                <a:cubicBezTo>
                  <a:pt x="535" y="422"/>
                  <a:pt x="554" y="428"/>
                  <a:pt x="575" y="428"/>
                </a:cubicBezTo>
                <a:cubicBezTo>
                  <a:pt x="633" y="428"/>
                  <a:pt x="680" y="381"/>
                  <a:pt x="680" y="323"/>
                </a:cubicBezTo>
                <a:cubicBezTo>
                  <a:pt x="680" y="301"/>
                  <a:pt x="673" y="281"/>
                  <a:pt x="662" y="264"/>
                </a:cubicBezTo>
                <a:close/>
                <a:moveTo>
                  <a:pt x="153" y="645"/>
                </a:moveTo>
                <a:cubicBezTo>
                  <a:pt x="161" y="644"/>
                  <a:pt x="169" y="642"/>
                  <a:pt x="176" y="639"/>
                </a:cubicBezTo>
                <a:cubicBezTo>
                  <a:pt x="176" y="653"/>
                  <a:pt x="178" y="664"/>
                  <a:pt x="178" y="669"/>
                </a:cubicBezTo>
                <a:cubicBezTo>
                  <a:pt x="168" y="661"/>
                  <a:pt x="160" y="652"/>
                  <a:pt x="153" y="645"/>
                </a:cubicBezTo>
                <a:close/>
                <a:moveTo>
                  <a:pt x="350" y="571"/>
                </a:moveTo>
                <a:cubicBezTo>
                  <a:pt x="350" y="571"/>
                  <a:pt x="358" y="522"/>
                  <a:pt x="358" y="477"/>
                </a:cubicBezTo>
                <a:cubicBezTo>
                  <a:pt x="362" y="477"/>
                  <a:pt x="366" y="477"/>
                  <a:pt x="369" y="477"/>
                </a:cubicBezTo>
                <a:cubicBezTo>
                  <a:pt x="380" y="477"/>
                  <a:pt x="391" y="477"/>
                  <a:pt x="402" y="475"/>
                </a:cubicBezTo>
                <a:cubicBezTo>
                  <a:pt x="387" y="510"/>
                  <a:pt x="366" y="555"/>
                  <a:pt x="350" y="571"/>
                </a:cubicBez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99" name="Freeform 16"/>
          <p:cNvSpPr/>
          <p:nvPr/>
        </p:nvSpPr>
        <p:spPr bwMode="auto">
          <a:xfrm>
            <a:off x="10186087" y="4138141"/>
            <a:ext cx="705264" cy="1182607"/>
          </a:xfrm>
          <a:custGeom>
            <a:avLst/>
            <a:gdLst>
              <a:gd name="T0" fmla="*/ 820 w 820"/>
              <a:gd name="T1" fmla="*/ 631 h 1375"/>
              <a:gd name="T2" fmla="*/ 443 w 820"/>
              <a:gd name="T3" fmla="*/ 446 h 1375"/>
              <a:gd name="T4" fmla="*/ 443 w 820"/>
              <a:gd name="T5" fmla="*/ 444 h 1375"/>
              <a:gd name="T6" fmla="*/ 426 w 820"/>
              <a:gd name="T7" fmla="*/ 0 h 1375"/>
              <a:gd name="T8" fmla="*/ 398 w 820"/>
              <a:gd name="T9" fmla="*/ 0 h 1375"/>
              <a:gd name="T10" fmla="*/ 381 w 820"/>
              <a:gd name="T11" fmla="*/ 451 h 1375"/>
              <a:gd name="T12" fmla="*/ 0 w 820"/>
              <a:gd name="T13" fmla="*/ 608 h 1375"/>
              <a:gd name="T14" fmla="*/ 9 w 820"/>
              <a:gd name="T15" fmla="*/ 636 h 1375"/>
              <a:gd name="T16" fmla="*/ 388 w 820"/>
              <a:gd name="T17" fmla="*/ 510 h 1375"/>
              <a:gd name="T18" fmla="*/ 360 w 820"/>
              <a:gd name="T19" fmla="*/ 1375 h 1375"/>
              <a:gd name="T20" fmla="*/ 472 w 820"/>
              <a:gd name="T21" fmla="*/ 1375 h 1375"/>
              <a:gd name="T22" fmla="*/ 443 w 820"/>
              <a:gd name="T23" fmla="*/ 510 h 1375"/>
              <a:gd name="T24" fmla="*/ 805 w 820"/>
              <a:gd name="T25" fmla="*/ 660 h 1375"/>
              <a:gd name="T26" fmla="*/ 820 w 820"/>
              <a:gd name="T27" fmla="*/ 631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0" h="1375">
                <a:moveTo>
                  <a:pt x="820" y="631"/>
                </a:moveTo>
                <a:lnTo>
                  <a:pt x="443" y="446"/>
                </a:lnTo>
                <a:lnTo>
                  <a:pt x="443" y="444"/>
                </a:lnTo>
                <a:lnTo>
                  <a:pt x="426" y="0"/>
                </a:lnTo>
                <a:lnTo>
                  <a:pt x="398" y="0"/>
                </a:lnTo>
                <a:lnTo>
                  <a:pt x="381" y="451"/>
                </a:lnTo>
                <a:lnTo>
                  <a:pt x="0" y="608"/>
                </a:lnTo>
                <a:lnTo>
                  <a:pt x="9" y="636"/>
                </a:lnTo>
                <a:lnTo>
                  <a:pt x="388" y="510"/>
                </a:lnTo>
                <a:lnTo>
                  <a:pt x="360" y="1375"/>
                </a:lnTo>
                <a:lnTo>
                  <a:pt x="472" y="1375"/>
                </a:lnTo>
                <a:lnTo>
                  <a:pt x="443" y="510"/>
                </a:lnTo>
                <a:lnTo>
                  <a:pt x="805" y="660"/>
                </a:lnTo>
                <a:lnTo>
                  <a:pt x="820" y="631"/>
                </a:ln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101" name="Freeform 20"/>
          <p:cNvSpPr>
            <a:spLocks noEditPoints="1"/>
          </p:cNvSpPr>
          <p:nvPr/>
        </p:nvSpPr>
        <p:spPr bwMode="auto">
          <a:xfrm>
            <a:off x="3747526" y="2039793"/>
            <a:ext cx="2255099" cy="3100934"/>
          </a:xfrm>
          <a:custGeom>
            <a:avLst/>
            <a:gdLst>
              <a:gd name="T0" fmla="*/ 665 w 680"/>
              <a:gd name="T1" fmla="*/ 247 h 936"/>
              <a:gd name="T2" fmla="*/ 596 w 680"/>
              <a:gd name="T3" fmla="*/ 194 h 936"/>
              <a:gd name="T4" fmla="*/ 532 w 680"/>
              <a:gd name="T5" fmla="*/ 128 h 936"/>
              <a:gd name="T6" fmla="*/ 460 w 680"/>
              <a:gd name="T7" fmla="*/ 62 h 936"/>
              <a:gd name="T8" fmla="*/ 259 w 680"/>
              <a:gd name="T9" fmla="*/ 100 h 936"/>
              <a:gd name="T10" fmla="*/ 202 w 680"/>
              <a:gd name="T11" fmla="*/ 151 h 936"/>
              <a:gd name="T12" fmla="*/ 100 w 680"/>
              <a:gd name="T13" fmla="*/ 207 h 936"/>
              <a:gd name="T14" fmla="*/ 110 w 680"/>
              <a:gd name="T15" fmla="*/ 417 h 936"/>
              <a:gd name="T16" fmla="*/ 235 w 680"/>
              <a:gd name="T17" fmla="*/ 469 h 936"/>
              <a:gd name="T18" fmla="*/ 319 w 680"/>
              <a:gd name="T19" fmla="*/ 471 h 936"/>
              <a:gd name="T20" fmla="*/ 280 w 680"/>
              <a:gd name="T21" fmla="*/ 727 h 936"/>
              <a:gd name="T22" fmla="*/ 186 w 680"/>
              <a:gd name="T23" fmla="*/ 634 h 936"/>
              <a:gd name="T24" fmla="*/ 227 w 680"/>
              <a:gd name="T25" fmla="*/ 625 h 936"/>
              <a:gd name="T26" fmla="*/ 262 w 680"/>
              <a:gd name="T27" fmla="*/ 560 h 936"/>
              <a:gd name="T28" fmla="*/ 241 w 680"/>
              <a:gd name="T29" fmla="*/ 531 h 936"/>
              <a:gd name="T30" fmla="*/ 209 w 680"/>
              <a:gd name="T31" fmla="*/ 512 h 936"/>
              <a:gd name="T32" fmla="*/ 184 w 680"/>
              <a:gd name="T33" fmla="*/ 480 h 936"/>
              <a:gd name="T34" fmla="*/ 143 w 680"/>
              <a:gd name="T35" fmla="*/ 455 h 936"/>
              <a:gd name="T36" fmla="*/ 100 w 680"/>
              <a:gd name="T37" fmla="*/ 495 h 936"/>
              <a:gd name="T38" fmla="*/ 68 w 680"/>
              <a:gd name="T39" fmla="*/ 513 h 936"/>
              <a:gd name="T40" fmla="*/ 0 w 680"/>
              <a:gd name="T41" fmla="*/ 579 h 936"/>
              <a:gd name="T42" fmla="*/ 59 w 680"/>
              <a:gd name="T43" fmla="*/ 617 h 936"/>
              <a:gd name="T44" fmla="*/ 110 w 680"/>
              <a:gd name="T45" fmla="*/ 637 h 936"/>
              <a:gd name="T46" fmla="*/ 215 w 680"/>
              <a:gd name="T47" fmla="*/ 713 h 936"/>
              <a:gd name="T48" fmla="*/ 237 w 680"/>
              <a:gd name="T49" fmla="*/ 726 h 936"/>
              <a:gd name="T50" fmla="*/ 271 w 680"/>
              <a:gd name="T51" fmla="*/ 936 h 936"/>
              <a:gd name="T52" fmla="*/ 340 w 680"/>
              <a:gd name="T53" fmla="*/ 719 h 936"/>
              <a:gd name="T54" fmla="*/ 519 w 680"/>
              <a:gd name="T55" fmla="*/ 412 h 936"/>
              <a:gd name="T56" fmla="*/ 680 w 680"/>
              <a:gd name="T57" fmla="*/ 323 h 936"/>
              <a:gd name="T58" fmla="*/ 153 w 680"/>
              <a:gd name="T59" fmla="*/ 645 h 936"/>
              <a:gd name="T60" fmla="*/ 178 w 680"/>
              <a:gd name="T61" fmla="*/ 669 h 936"/>
              <a:gd name="T62" fmla="*/ 350 w 680"/>
              <a:gd name="T63" fmla="*/ 571 h 936"/>
              <a:gd name="T64" fmla="*/ 369 w 680"/>
              <a:gd name="T65" fmla="*/ 477 h 936"/>
              <a:gd name="T66" fmla="*/ 350 w 680"/>
              <a:gd name="T67" fmla="*/ 571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0" h="936">
                <a:moveTo>
                  <a:pt x="662" y="264"/>
                </a:moveTo>
                <a:cubicBezTo>
                  <a:pt x="664" y="259"/>
                  <a:pt x="665" y="253"/>
                  <a:pt x="665" y="247"/>
                </a:cubicBezTo>
                <a:cubicBezTo>
                  <a:pt x="665" y="217"/>
                  <a:pt x="640" y="192"/>
                  <a:pt x="610" y="192"/>
                </a:cubicBezTo>
                <a:cubicBezTo>
                  <a:pt x="605" y="192"/>
                  <a:pt x="600" y="193"/>
                  <a:pt x="596" y="194"/>
                </a:cubicBezTo>
                <a:cubicBezTo>
                  <a:pt x="582" y="169"/>
                  <a:pt x="558" y="151"/>
                  <a:pt x="530" y="144"/>
                </a:cubicBezTo>
                <a:cubicBezTo>
                  <a:pt x="531" y="138"/>
                  <a:pt x="532" y="133"/>
                  <a:pt x="532" y="128"/>
                </a:cubicBezTo>
                <a:cubicBezTo>
                  <a:pt x="532" y="91"/>
                  <a:pt x="502" y="62"/>
                  <a:pt x="466" y="62"/>
                </a:cubicBezTo>
                <a:cubicBezTo>
                  <a:pt x="464" y="62"/>
                  <a:pt x="462" y="62"/>
                  <a:pt x="460" y="62"/>
                </a:cubicBezTo>
                <a:cubicBezTo>
                  <a:pt x="444" y="25"/>
                  <a:pt x="407" y="0"/>
                  <a:pt x="364" y="0"/>
                </a:cubicBezTo>
                <a:cubicBezTo>
                  <a:pt x="308" y="0"/>
                  <a:pt x="262" y="44"/>
                  <a:pt x="259" y="100"/>
                </a:cubicBezTo>
                <a:cubicBezTo>
                  <a:pt x="258" y="100"/>
                  <a:pt x="258" y="100"/>
                  <a:pt x="257" y="100"/>
                </a:cubicBezTo>
                <a:cubicBezTo>
                  <a:pt x="227" y="100"/>
                  <a:pt x="204" y="123"/>
                  <a:pt x="202" y="151"/>
                </a:cubicBezTo>
                <a:cubicBezTo>
                  <a:pt x="194" y="148"/>
                  <a:pt x="185" y="147"/>
                  <a:pt x="176" y="147"/>
                </a:cubicBezTo>
                <a:cubicBezTo>
                  <a:pt x="139" y="147"/>
                  <a:pt x="108" y="172"/>
                  <a:pt x="100" y="207"/>
                </a:cubicBezTo>
                <a:cubicBezTo>
                  <a:pt x="47" y="211"/>
                  <a:pt x="4" y="256"/>
                  <a:pt x="4" y="311"/>
                </a:cubicBezTo>
                <a:cubicBezTo>
                  <a:pt x="4" y="369"/>
                  <a:pt x="52" y="417"/>
                  <a:pt x="110" y="417"/>
                </a:cubicBezTo>
                <a:cubicBezTo>
                  <a:pt x="125" y="417"/>
                  <a:pt x="139" y="413"/>
                  <a:pt x="152" y="408"/>
                </a:cubicBezTo>
                <a:cubicBezTo>
                  <a:pt x="163" y="443"/>
                  <a:pt x="196" y="469"/>
                  <a:pt x="235" y="469"/>
                </a:cubicBezTo>
                <a:cubicBezTo>
                  <a:pt x="251" y="469"/>
                  <a:pt x="266" y="464"/>
                  <a:pt x="279" y="456"/>
                </a:cubicBezTo>
                <a:cubicBezTo>
                  <a:pt x="292" y="463"/>
                  <a:pt x="305" y="467"/>
                  <a:pt x="319" y="471"/>
                </a:cubicBezTo>
                <a:cubicBezTo>
                  <a:pt x="322" y="490"/>
                  <a:pt x="320" y="535"/>
                  <a:pt x="297" y="636"/>
                </a:cubicBezTo>
                <a:cubicBezTo>
                  <a:pt x="289" y="668"/>
                  <a:pt x="284" y="698"/>
                  <a:pt x="280" y="727"/>
                </a:cubicBezTo>
                <a:cubicBezTo>
                  <a:pt x="248" y="715"/>
                  <a:pt x="222" y="701"/>
                  <a:pt x="201" y="686"/>
                </a:cubicBezTo>
                <a:cubicBezTo>
                  <a:pt x="192" y="669"/>
                  <a:pt x="188" y="651"/>
                  <a:pt x="186" y="634"/>
                </a:cubicBezTo>
                <a:cubicBezTo>
                  <a:pt x="193" y="630"/>
                  <a:pt x="199" y="625"/>
                  <a:pt x="205" y="619"/>
                </a:cubicBezTo>
                <a:cubicBezTo>
                  <a:pt x="211" y="623"/>
                  <a:pt x="219" y="625"/>
                  <a:pt x="227" y="625"/>
                </a:cubicBezTo>
                <a:cubicBezTo>
                  <a:pt x="250" y="625"/>
                  <a:pt x="269" y="607"/>
                  <a:pt x="269" y="584"/>
                </a:cubicBezTo>
                <a:cubicBezTo>
                  <a:pt x="269" y="575"/>
                  <a:pt x="266" y="567"/>
                  <a:pt x="262" y="560"/>
                </a:cubicBezTo>
                <a:cubicBezTo>
                  <a:pt x="263" y="558"/>
                  <a:pt x="263" y="556"/>
                  <a:pt x="263" y="553"/>
                </a:cubicBezTo>
                <a:cubicBezTo>
                  <a:pt x="263" y="541"/>
                  <a:pt x="253" y="531"/>
                  <a:pt x="241" y="531"/>
                </a:cubicBezTo>
                <a:cubicBezTo>
                  <a:pt x="239" y="531"/>
                  <a:pt x="237" y="532"/>
                  <a:pt x="236" y="532"/>
                </a:cubicBezTo>
                <a:cubicBezTo>
                  <a:pt x="230" y="522"/>
                  <a:pt x="220" y="515"/>
                  <a:pt x="209" y="512"/>
                </a:cubicBezTo>
                <a:cubicBezTo>
                  <a:pt x="210" y="510"/>
                  <a:pt x="210" y="508"/>
                  <a:pt x="210" y="506"/>
                </a:cubicBezTo>
                <a:cubicBezTo>
                  <a:pt x="210" y="491"/>
                  <a:pt x="198" y="480"/>
                  <a:pt x="184" y="480"/>
                </a:cubicBezTo>
                <a:cubicBezTo>
                  <a:pt x="183" y="480"/>
                  <a:pt x="182" y="480"/>
                  <a:pt x="182" y="480"/>
                </a:cubicBezTo>
                <a:cubicBezTo>
                  <a:pt x="175" y="465"/>
                  <a:pt x="160" y="455"/>
                  <a:pt x="143" y="455"/>
                </a:cubicBezTo>
                <a:cubicBezTo>
                  <a:pt x="121" y="455"/>
                  <a:pt x="103" y="473"/>
                  <a:pt x="102" y="495"/>
                </a:cubicBezTo>
                <a:cubicBezTo>
                  <a:pt x="101" y="495"/>
                  <a:pt x="101" y="495"/>
                  <a:pt x="100" y="495"/>
                </a:cubicBezTo>
                <a:cubicBezTo>
                  <a:pt x="89" y="495"/>
                  <a:pt x="79" y="504"/>
                  <a:pt x="79" y="515"/>
                </a:cubicBezTo>
                <a:cubicBezTo>
                  <a:pt x="76" y="514"/>
                  <a:pt x="72" y="513"/>
                  <a:pt x="68" y="513"/>
                </a:cubicBezTo>
                <a:cubicBezTo>
                  <a:pt x="54" y="513"/>
                  <a:pt x="41" y="524"/>
                  <a:pt x="38" y="537"/>
                </a:cubicBezTo>
                <a:cubicBezTo>
                  <a:pt x="17" y="539"/>
                  <a:pt x="0" y="557"/>
                  <a:pt x="0" y="579"/>
                </a:cubicBezTo>
                <a:cubicBezTo>
                  <a:pt x="0" y="602"/>
                  <a:pt x="19" y="621"/>
                  <a:pt x="42" y="621"/>
                </a:cubicBezTo>
                <a:cubicBezTo>
                  <a:pt x="48" y="621"/>
                  <a:pt x="54" y="620"/>
                  <a:pt x="59" y="617"/>
                </a:cubicBezTo>
                <a:cubicBezTo>
                  <a:pt x="63" y="631"/>
                  <a:pt x="76" y="642"/>
                  <a:pt x="92" y="642"/>
                </a:cubicBezTo>
                <a:cubicBezTo>
                  <a:pt x="98" y="642"/>
                  <a:pt x="104" y="640"/>
                  <a:pt x="110" y="637"/>
                </a:cubicBezTo>
                <a:cubicBezTo>
                  <a:pt x="119" y="641"/>
                  <a:pt x="130" y="644"/>
                  <a:pt x="142" y="645"/>
                </a:cubicBezTo>
                <a:cubicBezTo>
                  <a:pt x="163" y="671"/>
                  <a:pt x="193" y="697"/>
                  <a:pt x="215" y="713"/>
                </a:cubicBezTo>
                <a:cubicBezTo>
                  <a:pt x="220" y="721"/>
                  <a:pt x="219" y="719"/>
                  <a:pt x="216" y="713"/>
                </a:cubicBezTo>
                <a:cubicBezTo>
                  <a:pt x="224" y="719"/>
                  <a:pt x="231" y="723"/>
                  <a:pt x="237" y="726"/>
                </a:cubicBezTo>
                <a:cubicBezTo>
                  <a:pt x="253" y="734"/>
                  <a:pt x="267" y="747"/>
                  <a:pt x="276" y="757"/>
                </a:cubicBezTo>
                <a:cubicBezTo>
                  <a:pt x="263" y="865"/>
                  <a:pt x="271" y="936"/>
                  <a:pt x="271" y="936"/>
                </a:cubicBezTo>
                <a:cubicBezTo>
                  <a:pt x="387" y="936"/>
                  <a:pt x="387" y="936"/>
                  <a:pt x="387" y="936"/>
                </a:cubicBezTo>
                <a:cubicBezTo>
                  <a:pt x="387" y="936"/>
                  <a:pt x="333" y="827"/>
                  <a:pt x="340" y="719"/>
                </a:cubicBezTo>
                <a:cubicBezTo>
                  <a:pt x="345" y="627"/>
                  <a:pt x="411" y="537"/>
                  <a:pt x="440" y="465"/>
                </a:cubicBezTo>
                <a:cubicBezTo>
                  <a:pt x="471" y="453"/>
                  <a:pt x="497" y="435"/>
                  <a:pt x="519" y="412"/>
                </a:cubicBezTo>
                <a:cubicBezTo>
                  <a:pt x="535" y="422"/>
                  <a:pt x="554" y="428"/>
                  <a:pt x="575" y="428"/>
                </a:cubicBezTo>
                <a:cubicBezTo>
                  <a:pt x="633" y="428"/>
                  <a:pt x="680" y="381"/>
                  <a:pt x="680" y="323"/>
                </a:cubicBezTo>
                <a:cubicBezTo>
                  <a:pt x="680" y="301"/>
                  <a:pt x="673" y="281"/>
                  <a:pt x="662" y="264"/>
                </a:cubicBezTo>
                <a:close/>
                <a:moveTo>
                  <a:pt x="153" y="645"/>
                </a:moveTo>
                <a:cubicBezTo>
                  <a:pt x="161" y="644"/>
                  <a:pt x="169" y="642"/>
                  <a:pt x="176" y="639"/>
                </a:cubicBezTo>
                <a:cubicBezTo>
                  <a:pt x="176" y="653"/>
                  <a:pt x="178" y="664"/>
                  <a:pt x="178" y="669"/>
                </a:cubicBezTo>
                <a:cubicBezTo>
                  <a:pt x="168" y="661"/>
                  <a:pt x="160" y="652"/>
                  <a:pt x="153" y="645"/>
                </a:cubicBezTo>
                <a:close/>
                <a:moveTo>
                  <a:pt x="350" y="571"/>
                </a:moveTo>
                <a:cubicBezTo>
                  <a:pt x="350" y="571"/>
                  <a:pt x="358" y="522"/>
                  <a:pt x="358" y="477"/>
                </a:cubicBezTo>
                <a:cubicBezTo>
                  <a:pt x="362" y="477"/>
                  <a:pt x="366" y="477"/>
                  <a:pt x="369" y="477"/>
                </a:cubicBezTo>
                <a:cubicBezTo>
                  <a:pt x="380" y="477"/>
                  <a:pt x="391" y="477"/>
                  <a:pt x="402" y="475"/>
                </a:cubicBezTo>
                <a:cubicBezTo>
                  <a:pt x="387" y="510"/>
                  <a:pt x="366" y="555"/>
                  <a:pt x="350" y="571"/>
                </a:cubicBez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102" name="Rectangle 101"/>
          <p:cNvSpPr/>
          <p:nvPr/>
        </p:nvSpPr>
        <p:spPr>
          <a:xfrm>
            <a:off x="0" y="5868093"/>
            <a:ext cx="12192000" cy="2005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103" name="TextBox 102"/>
          <p:cNvSpPr txBox="1"/>
          <p:nvPr/>
        </p:nvSpPr>
        <p:spPr>
          <a:xfrm>
            <a:off x="754392" y="1859771"/>
            <a:ext cx="1112420" cy="584775"/>
          </a:xfrm>
          <a:prstGeom prst="rect">
            <a:avLst/>
          </a:prstGeom>
          <a:noFill/>
        </p:spPr>
        <p:txBody>
          <a:bodyPr wrap="none" rtlCol="0">
            <a:spAutoFit/>
          </a:bodyPr>
          <a:lstStyle/>
          <a:p>
            <a:r>
              <a:rPr lang="en-US" altLang="id-ID" sz="3200" b="1" dirty="0" smtClean="0">
                <a:solidFill>
                  <a:srgbClr val="FF6D6D"/>
                </a:solidFill>
                <a:latin typeface="Raleway" panose="020B0003030101060003"/>
              </a:rPr>
              <a:t>BUILD</a:t>
            </a:r>
          </a:p>
        </p:txBody>
      </p:sp>
      <p:sp>
        <p:nvSpPr>
          <p:cNvPr id="104" name="Rectangle 103"/>
          <p:cNvSpPr/>
          <p:nvPr/>
        </p:nvSpPr>
        <p:spPr>
          <a:xfrm>
            <a:off x="795655" y="2444750"/>
            <a:ext cx="4781550" cy="2554545"/>
          </a:xfrm>
          <a:prstGeom prst="rect">
            <a:avLst/>
          </a:prstGeom>
        </p:spPr>
        <p:txBody>
          <a:bodyPr wrap="square">
            <a:spAutoFit/>
          </a:bodyPr>
          <a:lstStyle/>
          <a:p>
            <a:pPr algn="just"/>
            <a:r>
              <a:rPr lang="en-US" altLang="id-ID" sz="1600" b="1" dirty="0">
                <a:solidFill>
                  <a:srgbClr val="646464"/>
                </a:solidFill>
                <a:latin typeface="Raleway" panose="020B0003030101060003"/>
              </a:rPr>
              <a:t>BUILD a</a:t>
            </a:r>
            <a:r>
              <a:rPr lang="en-US" altLang="id-ID" sz="1600" dirty="0">
                <a:solidFill>
                  <a:srgbClr val="646464"/>
                </a:solidFill>
                <a:latin typeface="Raleway" panose="020B0003030101060003"/>
              </a:rPr>
              <a:t> segment tree from the set of segments I as follows. First, the endpoints of the intervals in I are sorted. The elementary intervals are obtained from that. Then, a balanced binary tree is built on the elementary intervals, and for each node v it is determined the interval Int(v) it represents. It remains to compute the canonical subsets for the nodes. To achieve this, the intervals in I are inserted one by one into the segment tree. An interval X = [x, x′] can be inserted in a subtree rooted at T, using the following procedure</a:t>
            </a:r>
          </a:p>
        </p:txBody>
      </p:sp>
      <p:pic>
        <p:nvPicPr>
          <p:cNvPr id="3" name="图片 2" descr="segtre_build"/>
          <p:cNvPicPr>
            <a:picLocks noChangeAspect="1"/>
          </p:cNvPicPr>
          <p:nvPr/>
        </p:nvPicPr>
        <p:blipFill>
          <a:blip r:embed="rId2"/>
          <a:srcRect l="9797" t="10971" r="4288" b="8278"/>
          <a:stretch>
            <a:fillRect/>
          </a:stretch>
        </p:blipFill>
        <p:spPr>
          <a:xfrm>
            <a:off x="6063615" y="1029335"/>
            <a:ext cx="5120005" cy="4106545"/>
          </a:xfrm>
          <a:prstGeom prst="rect">
            <a:avLst/>
          </a:prstGeom>
        </p:spPr>
      </p:pic>
      <p:pic>
        <p:nvPicPr>
          <p:cNvPr id="4" name="图片 3"/>
          <p:cNvPicPr>
            <a:picLocks noChangeAspect="1"/>
          </p:cNvPicPr>
          <p:nvPr/>
        </p:nvPicPr>
        <p:blipFill>
          <a:blip r:embed="rId3"/>
          <a:stretch>
            <a:fillRect/>
          </a:stretch>
        </p:blipFill>
        <p:spPr>
          <a:xfrm>
            <a:off x="795655" y="3774440"/>
            <a:ext cx="4104640" cy="1781175"/>
          </a:xfrm>
          <a:prstGeom prst="rect">
            <a:avLst/>
          </a:prstGeom>
        </p:spPr>
      </p:pic>
      <p:pic>
        <p:nvPicPr>
          <p:cNvPr id="2" name="图片 1"/>
          <p:cNvPicPr>
            <a:picLocks noChangeAspect="1"/>
          </p:cNvPicPr>
          <p:nvPr/>
        </p:nvPicPr>
        <p:blipFill>
          <a:blip r:embed="rId4"/>
          <a:stretch>
            <a:fillRect/>
          </a:stretch>
        </p:blipFill>
        <p:spPr>
          <a:xfrm>
            <a:off x="951230" y="367030"/>
            <a:ext cx="5314315" cy="4447540"/>
          </a:xfrm>
          <a:prstGeom prst="rect">
            <a:avLst/>
          </a:prstGeom>
        </p:spPr>
      </p:pic>
      <p:pic>
        <p:nvPicPr>
          <p:cNvPr id="6" name="图片 5"/>
          <p:cNvPicPr>
            <a:picLocks noChangeAspect="1"/>
          </p:cNvPicPr>
          <p:nvPr/>
        </p:nvPicPr>
        <p:blipFill>
          <a:blip r:embed="rId5"/>
          <a:stretch>
            <a:fillRect/>
          </a:stretch>
        </p:blipFill>
        <p:spPr>
          <a:xfrm>
            <a:off x="6660515" y="3455035"/>
            <a:ext cx="4752340" cy="2599690"/>
          </a:xfrm>
          <a:prstGeom prst="rect">
            <a:avLst/>
          </a:prstGeom>
        </p:spPr>
      </p:pic>
    </p:spTree>
    <p:extLst>
      <p:ext uri="{BB962C8B-B14F-4D97-AF65-F5344CB8AC3E}">
        <p14:creationId xmlns:p14="http://schemas.microsoft.com/office/powerpoint/2010/main" val="21742314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8257837" y="2076047"/>
            <a:ext cx="1968809" cy="830997"/>
          </a:xfrm>
          <a:prstGeom prst="rect">
            <a:avLst/>
          </a:prstGeom>
          <a:noFill/>
        </p:spPr>
        <p:txBody>
          <a:bodyPr wrap="none" rtlCol="0">
            <a:spAutoFit/>
          </a:bodyPr>
          <a:lstStyle/>
          <a:p>
            <a:r>
              <a:rPr lang="en-US" altLang="id-ID" sz="4800" b="1" dirty="0" smtClean="0">
                <a:solidFill>
                  <a:srgbClr val="FF6D6D"/>
                </a:solidFill>
                <a:latin typeface="Raleway" panose="020B0003030101060003"/>
              </a:rPr>
              <a:t>UPDATE</a:t>
            </a:r>
          </a:p>
        </p:txBody>
      </p:sp>
      <p:sp>
        <p:nvSpPr>
          <p:cNvPr id="48" name="Rectangle 47"/>
          <p:cNvSpPr/>
          <p:nvPr/>
        </p:nvSpPr>
        <p:spPr>
          <a:xfrm>
            <a:off x="8257838" y="2851880"/>
            <a:ext cx="3527780" cy="829945"/>
          </a:xfrm>
          <a:prstGeom prst="rect">
            <a:avLst/>
          </a:prstGeom>
        </p:spPr>
        <p:txBody>
          <a:bodyPr wrap="square">
            <a:spAutoFit/>
          </a:bodyPr>
          <a:lstStyle/>
          <a:p>
            <a:r>
              <a:rPr lang="en-US" altLang="id-ID" sz="1600" b="1" dirty="0">
                <a:solidFill>
                  <a:srgbClr val="646464"/>
                </a:solidFill>
                <a:latin typeface="Raleway" panose="020B0003030101060003"/>
              </a:rPr>
              <a:t>UPDATE</a:t>
            </a:r>
            <a:r>
              <a:rPr lang="id-ID" sz="1600" b="1" dirty="0">
                <a:solidFill>
                  <a:srgbClr val="646464"/>
                </a:solidFill>
                <a:latin typeface="Raleway" panose="020B0003030101060003"/>
              </a:rPr>
              <a:t> </a:t>
            </a:r>
            <a:r>
              <a:rPr lang="en-US" altLang="id-ID" sz="1600" dirty="0">
                <a:solidFill>
                  <a:srgbClr val="646464"/>
                </a:solidFill>
                <a:latin typeface="Raleway" panose="020B0003030101060003"/>
              </a:rPr>
              <a:t>the value</a:t>
            </a:r>
            <a:r>
              <a:rPr lang="id-ID" sz="1600" dirty="0">
                <a:solidFill>
                  <a:srgbClr val="646464"/>
                </a:solidFill>
                <a:latin typeface="Raleway" panose="020B0003030101060003"/>
              </a:rPr>
              <a:t> and </a:t>
            </a:r>
            <a:r>
              <a:rPr lang="en-US" altLang="id-ID" sz="1600" dirty="0">
                <a:solidFill>
                  <a:srgbClr val="646464"/>
                </a:solidFill>
                <a:latin typeface="Raleway" panose="020B0003030101060003"/>
              </a:rPr>
              <a:t>latency of the node</a:t>
            </a:r>
            <a:r>
              <a:rPr lang="id-ID" sz="1600" dirty="0">
                <a:solidFill>
                  <a:srgbClr val="646464"/>
                </a:solidFill>
                <a:latin typeface="Raleway" panose="020B0003030101060003"/>
              </a:rPr>
              <a:t>  </a:t>
            </a:r>
            <a:r>
              <a:rPr lang="en-US" altLang="id-ID" sz="1600" dirty="0">
                <a:solidFill>
                  <a:srgbClr val="646464"/>
                </a:solidFill>
                <a:latin typeface="Raleway" panose="020B0003030101060003"/>
              </a:rPr>
              <a:t>to ensure the correctness of the result of later update and query</a:t>
            </a:r>
          </a:p>
        </p:txBody>
      </p:sp>
      <p:pic>
        <p:nvPicPr>
          <p:cNvPr id="4" name="图片 3" descr="segtre_update"/>
          <p:cNvPicPr>
            <a:picLocks noChangeAspect="1"/>
          </p:cNvPicPr>
          <p:nvPr/>
        </p:nvPicPr>
        <p:blipFill>
          <a:blip r:embed="rId2"/>
          <a:srcRect l="4184" t="7526" r="3686" b="4565"/>
          <a:stretch>
            <a:fillRect/>
          </a:stretch>
        </p:blipFill>
        <p:spPr>
          <a:xfrm>
            <a:off x="-8255" y="1581150"/>
            <a:ext cx="5813425" cy="4864735"/>
          </a:xfrm>
          <a:prstGeom prst="rect">
            <a:avLst/>
          </a:prstGeom>
        </p:spPr>
      </p:pic>
      <p:pic>
        <p:nvPicPr>
          <p:cNvPr id="7" name="图片 6" descr="segtre_pushd"/>
          <p:cNvPicPr>
            <a:picLocks noChangeAspect="1"/>
          </p:cNvPicPr>
          <p:nvPr/>
        </p:nvPicPr>
        <p:blipFill>
          <a:blip r:embed="rId3"/>
          <a:srcRect l="9817" t="11771" r="6761" b="7219"/>
          <a:stretch>
            <a:fillRect/>
          </a:stretch>
        </p:blipFill>
        <p:spPr>
          <a:xfrm>
            <a:off x="9449435" y="257175"/>
            <a:ext cx="2963545" cy="2424430"/>
          </a:xfrm>
          <a:prstGeom prst="rect">
            <a:avLst/>
          </a:prstGeom>
        </p:spPr>
      </p:pic>
      <p:pic>
        <p:nvPicPr>
          <p:cNvPr id="8" name="图片 7"/>
          <p:cNvPicPr>
            <a:picLocks noChangeAspect="1"/>
          </p:cNvPicPr>
          <p:nvPr/>
        </p:nvPicPr>
        <p:blipFill>
          <a:blip r:embed="rId4"/>
          <a:stretch>
            <a:fillRect/>
          </a:stretch>
        </p:blipFill>
        <p:spPr>
          <a:xfrm>
            <a:off x="6488430" y="3806190"/>
            <a:ext cx="5200015" cy="1190625"/>
          </a:xfrm>
          <a:prstGeom prst="rect">
            <a:avLst/>
          </a:prstGeom>
        </p:spPr>
      </p:pic>
      <p:pic>
        <p:nvPicPr>
          <p:cNvPr id="14" name="图片 13"/>
          <p:cNvPicPr>
            <a:picLocks noChangeAspect="1"/>
          </p:cNvPicPr>
          <p:nvPr/>
        </p:nvPicPr>
        <p:blipFill>
          <a:blip r:embed="rId5"/>
          <a:stretch>
            <a:fillRect/>
          </a:stretch>
        </p:blipFill>
        <p:spPr>
          <a:xfrm>
            <a:off x="3415665" y="2127885"/>
            <a:ext cx="5371465" cy="3771265"/>
          </a:xfrm>
          <a:prstGeom prst="rect">
            <a:avLst/>
          </a:prstGeom>
          <a:ln>
            <a:noFill/>
          </a:ln>
          <a:effectLst>
            <a:outerShdw blurRad="292100" dist="139700" dir="2700000" algn="tl" rotWithShape="0">
              <a:srgbClr val="333333">
                <a:alpha val="65000"/>
              </a:srgbClr>
            </a:outerShdw>
          </a:effectLst>
        </p:spPr>
      </p:pic>
      <p:sp>
        <p:nvSpPr>
          <p:cNvPr id="398" name="TextBox 397"/>
          <p:cNvSpPr txBox="1"/>
          <p:nvPr/>
        </p:nvSpPr>
        <p:spPr>
          <a:xfrm>
            <a:off x="777034" y="500139"/>
            <a:ext cx="2478564" cy="584775"/>
          </a:xfrm>
          <a:prstGeom prst="rect">
            <a:avLst/>
          </a:prstGeom>
          <a:noFill/>
        </p:spPr>
        <p:txBody>
          <a:bodyPr wrap="none" rtlCol="0">
            <a:spAutoFit/>
          </a:bodyPr>
          <a:lstStyle/>
          <a:p>
            <a:r>
              <a:rPr lang="en-US" altLang="id-ID" sz="3200" b="1" dirty="0" smtClean="0">
                <a:solidFill>
                  <a:schemeClr val="bg1">
                    <a:lumMod val="50000"/>
                  </a:schemeClr>
                </a:solidFill>
                <a:latin typeface="Raleway" panose="020B0003030101060003"/>
              </a:rPr>
              <a:t>S</a:t>
            </a:r>
            <a:r>
              <a:rPr lang="id-ID" sz="3200" b="1" dirty="0" smtClean="0">
                <a:solidFill>
                  <a:schemeClr val="bg1">
                    <a:lumMod val="50000"/>
                  </a:schemeClr>
                </a:solidFill>
                <a:latin typeface="Raleway" panose="020B0003030101060003"/>
              </a:rPr>
              <a:t>E</a:t>
            </a:r>
            <a:r>
              <a:rPr lang="en-US" altLang="id-ID" sz="3200" b="1" dirty="0" smtClean="0">
                <a:solidFill>
                  <a:schemeClr val="bg1">
                    <a:lumMod val="50000"/>
                  </a:schemeClr>
                </a:solidFill>
                <a:latin typeface="Raleway" panose="020B0003030101060003"/>
              </a:rPr>
              <a:t>GMENT</a:t>
            </a:r>
            <a:r>
              <a:rPr lang="id-ID" sz="3200" b="1" dirty="0" smtClean="0">
                <a:solidFill>
                  <a:schemeClr val="bg1">
                    <a:lumMod val="50000"/>
                  </a:schemeClr>
                </a:solidFill>
                <a:latin typeface="Raleway" panose="020B0003030101060003"/>
              </a:rPr>
              <a:t> </a:t>
            </a:r>
            <a:r>
              <a:rPr lang="en-US" altLang="id-ID" sz="3200" b="1" dirty="0" smtClean="0">
                <a:solidFill>
                  <a:srgbClr val="FF6D6D"/>
                </a:solidFill>
                <a:latin typeface="Raleway" panose="020B0003030101060003"/>
              </a:rPr>
              <a:t>T</a:t>
            </a:r>
            <a:r>
              <a:rPr lang="id-ID" sz="3200" b="1" dirty="0" smtClean="0">
                <a:solidFill>
                  <a:srgbClr val="FF6D6D"/>
                </a:solidFill>
                <a:latin typeface="Raleway" panose="020B0003030101060003"/>
              </a:rPr>
              <a:t>RE</a:t>
            </a:r>
            <a:r>
              <a:rPr lang="en-US" altLang="id-ID" sz="3200" b="1" dirty="0" smtClean="0">
                <a:solidFill>
                  <a:srgbClr val="FF6D6D"/>
                </a:solidFill>
                <a:latin typeface="Raleway" panose="020B0003030101060003"/>
              </a:rPr>
              <a:t>E</a:t>
            </a:r>
          </a:p>
        </p:txBody>
      </p:sp>
      <p:sp>
        <p:nvSpPr>
          <p:cNvPr id="399" name="Rectangle 398"/>
          <p:cNvSpPr/>
          <p:nvPr/>
        </p:nvSpPr>
        <p:spPr>
          <a:xfrm>
            <a:off x="777034" y="1016819"/>
            <a:ext cx="1939955" cy="338554"/>
          </a:xfrm>
          <a:prstGeom prst="rect">
            <a:avLst/>
          </a:prstGeom>
          <a:noFill/>
        </p:spPr>
        <p:txBody>
          <a:bodyPr wrap="none">
            <a:spAutoFit/>
          </a:bodyPr>
          <a:lstStyle/>
          <a:p>
            <a:r>
              <a:rPr lang="en-US" altLang="id-ID" sz="1600" dirty="0" smtClean="0">
                <a:solidFill>
                  <a:srgbClr val="646464"/>
                </a:solidFill>
                <a:latin typeface="Raleway" panose="020B0003030101060003"/>
              </a:rPr>
              <a:t>Basic Function: Update</a:t>
            </a:r>
          </a:p>
        </p:txBody>
      </p:sp>
    </p:spTree>
    <p:extLst>
      <p:ext uri="{BB962C8B-B14F-4D97-AF65-F5344CB8AC3E}">
        <p14:creationId xmlns:p14="http://schemas.microsoft.com/office/powerpoint/2010/main" val="32919002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7F7F7"/>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777034" y="1921491"/>
            <a:ext cx="942887" cy="338554"/>
          </a:xfrm>
          <a:prstGeom prst="rect">
            <a:avLst/>
          </a:prstGeom>
        </p:spPr>
        <p:txBody>
          <a:bodyPr wrap="none">
            <a:spAutoFit/>
          </a:bodyPr>
          <a:lstStyle/>
          <a:p>
            <a:r>
              <a:rPr lang="en-US" sz="1600" dirty="0" smtClean="0">
                <a:solidFill>
                  <a:srgbClr val="646464"/>
                </a:solidFill>
                <a:latin typeface="Raleway" panose="020B0003030101060003" pitchFamily="34" charset="0"/>
              </a:rPr>
              <a:t>Definition</a:t>
            </a:r>
            <a:endParaRPr lang="id-ID" sz="1600" dirty="0">
              <a:solidFill>
                <a:srgbClr val="646464"/>
              </a:solidFill>
              <a:latin typeface="Raleway" panose="020B0003030101060003" pitchFamily="34" charset="0"/>
            </a:endParaRPr>
          </a:p>
        </p:txBody>
      </p:sp>
      <p:sp>
        <p:nvSpPr>
          <p:cNvPr id="4" name="TextBox 3"/>
          <p:cNvSpPr txBox="1"/>
          <p:nvPr/>
        </p:nvSpPr>
        <p:spPr>
          <a:xfrm>
            <a:off x="777034" y="1404811"/>
            <a:ext cx="2646878" cy="1077218"/>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线段</a:t>
            </a:r>
            <a:r>
              <a:rPr lang="zh-CN" altLang="en-US" sz="3200" dirty="0">
                <a:solidFill>
                  <a:srgbClr val="4B4B4B"/>
                </a:solidFill>
                <a:latin typeface="微软雅黑" panose="020B0503020204020204" pitchFamily="34" charset="-122"/>
                <a:ea typeface="微软雅黑" panose="020B0503020204020204" pitchFamily="34" charset="-122"/>
              </a:rPr>
              <a:t>树的定义</a:t>
            </a:r>
            <a:endParaRPr lang="id-ID" altLang="zh-CN" sz="3200" dirty="0">
              <a:solidFill>
                <a:srgbClr val="4B4B4B"/>
              </a:solidFill>
              <a:latin typeface="微软雅黑" panose="020B0503020204020204" pitchFamily="34" charset="-122"/>
              <a:ea typeface="微软雅黑" panose="020B0503020204020204" pitchFamily="34" charset="-122"/>
            </a:endParaRPr>
          </a:p>
          <a:p>
            <a:endParaRPr lang="id-ID" altLang="zh-CN" sz="3200" dirty="0">
              <a:solidFill>
                <a:srgbClr val="4B4B4B"/>
              </a:solidFill>
              <a:latin typeface="Raleway" panose="020B0003030101060003" pitchFamily="34" charset="0"/>
            </a:endParaRPr>
          </a:p>
        </p:txBody>
      </p:sp>
      <p:sp>
        <p:nvSpPr>
          <p:cNvPr id="13" name="TextBox 12"/>
          <p:cNvSpPr txBox="1"/>
          <p:nvPr/>
        </p:nvSpPr>
        <p:spPr>
          <a:xfrm>
            <a:off x="777034" y="2712973"/>
            <a:ext cx="10637932" cy="3439403"/>
          </a:xfrm>
          <a:prstGeom prst="rect">
            <a:avLst/>
          </a:prstGeom>
          <a:noFill/>
        </p:spPr>
        <p:txBody>
          <a:bodyPr wrap="square" rtlCol="0">
            <a:spAutoFit/>
          </a:bodyPr>
          <a:lstStyle/>
          <a:p>
            <a:pPr marL="342900" indent="-342900">
              <a:lnSpc>
                <a:spcPct val="150000"/>
              </a:lnSpc>
              <a:buClr>
                <a:srgbClr val="FF6D6D"/>
              </a:buClr>
              <a:buFont typeface="+mj-lt"/>
              <a:buAutoNum type="arabicPeriod"/>
            </a:pPr>
            <a:r>
              <a:rPr lang="zh-CN" altLang="en-US" sz="1500" dirty="0">
                <a:solidFill>
                  <a:srgbClr val="646464"/>
                </a:solidFill>
                <a:latin typeface="Raleway" panose="020B0003030101060003" pitchFamily="34" charset="0"/>
              </a:rPr>
              <a:t>长度为</a:t>
            </a:r>
            <a:r>
              <a:rPr lang="en-US" altLang="zh-CN" sz="1500" dirty="0">
                <a:solidFill>
                  <a:srgbClr val="646464"/>
                </a:solidFill>
                <a:latin typeface="Raleway" panose="020B0003030101060003" pitchFamily="34" charset="0"/>
              </a:rPr>
              <a:t>1</a:t>
            </a:r>
            <a:r>
              <a:rPr lang="zh-CN" altLang="en-US" sz="1500" dirty="0">
                <a:solidFill>
                  <a:srgbClr val="646464"/>
                </a:solidFill>
                <a:latin typeface="Raleway" panose="020B0003030101060003" pitchFamily="34" charset="0"/>
              </a:rPr>
              <a:t>的线段称为元</a:t>
            </a:r>
            <a:r>
              <a:rPr lang="zh-CN" altLang="en-US" sz="1500" dirty="0" smtClean="0">
                <a:solidFill>
                  <a:srgbClr val="646464"/>
                </a:solidFill>
                <a:latin typeface="Raleway" panose="020B0003030101060003" pitchFamily="34" charset="0"/>
              </a:rPr>
              <a:t>线段</a:t>
            </a:r>
            <a:endParaRPr lang="id-ID" sz="1500" dirty="0">
              <a:solidFill>
                <a:srgbClr val="646464"/>
              </a:solidFill>
              <a:latin typeface="Raleway" panose="020B0003030101060003" pitchFamily="34" charset="0"/>
            </a:endParaRPr>
          </a:p>
          <a:p>
            <a:pPr marL="342900" indent="-342900">
              <a:lnSpc>
                <a:spcPct val="150000"/>
              </a:lnSpc>
              <a:buClr>
                <a:srgbClr val="B4DE2C"/>
              </a:buClr>
              <a:buFont typeface="+mj-lt"/>
              <a:buAutoNum type="arabicPeriod"/>
            </a:pPr>
            <a:endParaRPr lang="en-US" sz="1500" dirty="0">
              <a:solidFill>
                <a:srgbClr val="646464"/>
              </a:solidFill>
              <a:latin typeface="Raleway" panose="020B0003030101060003" pitchFamily="34" charset="0"/>
            </a:endParaRPr>
          </a:p>
          <a:p>
            <a:pPr marL="342900" indent="-342900">
              <a:lnSpc>
                <a:spcPct val="150000"/>
              </a:lnSpc>
              <a:buClr>
                <a:srgbClr val="FF6D6D"/>
              </a:buClr>
              <a:buFont typeface="+mj-lt"/>
              <a:buAutoNum type="arabicPeriod"/>
            </a:pPr>
            <a:r>
              <a:rPr lang="zh-CN" altLang="en-US" sz="1500" dirty="0">
                <a:solidFill>
                  <a:srgbClr val="646464"/>
                </a:solidFill>
                <a:latin typeface="Raleway" panose="020B0003030101060003" pitchFamily="34" charset="0"/>
              </a:rPr>
              <a:t>一颗树被称为线段树，当且仅当这棵树满足如下条件</a:t>
            </a:r>
            <a:r>
              <a:rPr lang="zh-CN" altLang="en-US" sz="1500" dirty="0" smtClean="0">
                <a:solidFill>
                  <a:srgbClr val="646464"/>
                </a:solidFill>
                <a:latin typeface="Raleway" panose="020B0003030101060003" pitchFamily="34" charset="0"/>
              </a:rPr>
              <a:t>：</a:t>
            </a:r>
            <a:endParaRPr lang="id-ID" sz="1500" dirty="0">
              <a:solidFill>
                <a:srgbClr val="646464"/>
              </a:solidFill>
              <a:latin typeface="Raleway" panose="020B0003030101060003" pitchFamily="34" charset="0"/>
            </a:endParaRPr>
          </a:p>
          <a:p>
            <a:pPr marL="342900" indent="-342900">
              <a:buClr>
                <a:srgbClr val="B4DE2C"/>
              </a:buClr>
              <a:buFont typeface="+mj-lt"/>
              <a:buAutoNum type="arabicPeriod"/>
            </a:pPr>
            <a:endParaRPr lang="en-US" sz="1500" dirty="0">
              <a:solidFill>
                <a:srgbClr val="646464"/>
              </a:solidFill>
              <a:latin typeface="Raleway" panose="020B0003030101060003" pitchFamily="34" charset="0"/>
            </a:endParaRPr>
          </a:p>
          <a:p>
            <a:pPr marL="800100" lvl="1" indent="-342900">
              <a:lnSpc>
                <a:spcPct val="125000"/>
              </a:lnSpc>
              <a:buClr>
                <a:srgbClr val="FF6D6D"/>
              </a:buClr>
              <a:buFont typeface="Wingdings" panose="05000000000000000000" pitchFamily="2" charset="2"/>
              <a:buChar char="l"/>
            </a:pPr>
            <a:r>
              <a:rPr lang="zh-CN" altLang="en-US" sz="1500" dirty="0">
                <a:solidFill>
                  <a:srgbClr val="646464"/>
                </a:solidFill>
                <a:latin typeface="Raleway" panose="020B0003030101060003" pitchFamily="34" charset="0"/>
              </a:rPr>
              <a:t>该树是一颗</a:t>
            </a:r>
            <a:r>
              <a:rPr lang="zh-CN" altLang="en-US" sz="1500" dirty="0" smtClean="0">
                <a:solidFill>
                  <a:srgbClr val="646464"/>
                </a:solidFill>
                <a:latin typeface="Raleway" panose="020B0003030101060003" pitchFamily="34" charset="0"/>
              </a:rPr>
              <a:t>二叉树</a:t>
            </a:r>
            <a:endParaRPr lang="en-US" altLang="zh-CN" sz="1500" dirty="0">
              <a:solidFill>
                <a:srgbClr val="646464"/>
              </a:solidFill>
              <a:latin typeface="Raleway" panose="020B0003030101060003" pitchFamily="34" charset="0"/>
            </a:endParaRPr>
          </a:p>
          <a:p>
            <a:pPr marL="800100" lvl="1" indent="-342900">
              <a:lnSpc>
                <a:spcPct val="125000"/>
              </a:lnSpc>
              <a:buClr>
                <a:srgbClr val="FF6D6D"/>
              </a:buClr>
              <a:buFont typeface="Wingdings" panose="05000000000000000000" pitchFamily="2" charset="2"/>
              <a:buChar char="l"/>
            </a:pPr>
            <a:r>
              <a:rPr lang="zh-CN" altLang="en-US" sz="1500" dirty="0">
                <a:solidFill>
                  <a:srgbClr val="646464"/>
                </a:solidFill>
                <a:latin typeface="Raleway" panose="020B0003030101060003" pitchFamily="34" charset="0"/>
              </a:rPr>
              <a:t>树中的每一个结点都对应一条线段</a:t>
            </a:r>
            <a:r>
              <a:rPr lang="en-US" altLang="zh-CN" sz="1500" dirty="0">
                <a:solidFill>
                  <a:srgbClr val="646464"/>
                </a:solidFill>
                <a:latin typeface="Raleway" panose="020B0003030101060003" pitchFamily="34" charset="0"/>
              </a:rPr>
              <a:t>[</a:t>
            </a:r>
            <a:r>
              <a:rPr lang="en-US" altLang="zh-CN" sz="1500" dirty="0" err="1">
                <a:solidFill>
                  <a:srgbClr val="646464"/>
                </a:solidFill>
                <a:latin typeface="Raleway" panose="020B0003030101060003" pitchFamily="34" charset="0"/>
              </a:rPr>
              <a:t>a,b</a:t>
            </a:r>
            <a:r>
              <a:rPr lang="en-US" altLang="zh-CN" sz="1500" dirty="0">
                <a:solidFill>
                  <a:srgbClr val="646464"/>
                </a:solidFill>
                <a:latin typeface="Raleway" panose="020B0003030101060003" pitchFamily="34" charset="0"/>
              </a:rPr>
              <a:t>]</a:t>
            </a:r>
          </a:p>
          <a:p>
            <a:pPr marL="800100" lvl="1" indent="-342900">
              <a:lnSpc>
                <a:spcPct val="125000"/>
              </a:lnSpc>
              <a:buClr>
                <a:srgbClr val="FF6D6D"/>
              </a:buClr>
              <a:buFont typeface="Wingdings" panose="05000000000000000000" pitchFamily="2" charset="2"/>
              <a:buChar char="l"/>
            </a:pPr>
            <a:r>
              <a:rPr lang="zh-CN" altLang="en-US" sz="1500" dirty="0">
                <a:solidFill>
                  <a:srgbClr val="646464"/>
                </a:solidFill>
                <a:latin typeface="Raleway" panose="020B0003030101060003" pitchFamily="34" charset="0"/>
              </a:rPr>
              <a:t>树中的结点是叶子结点，当且仅当它所代表的线段是元</a:t>
            </a:r>
            <a:r>
              <a:rPr lang="zh-CN" altLang="en-US" sz="1500" dirty="0" smtClean="0">
                <a:solidFill>
                  <a:srgbClr val="646464"/>
                </a:solidFill>
                <a:latin typeface="Raleway" panose="020B0003030101060003" pitchFamily="34" charset="0"/>
              </a:rPr>
              <a:t>线段</a:t>
            </a:r>
            <a:endParaRPr lang="en-US" altLang="zh-CN" sz="1500" dirty="0" smtClean="0">
              <a:solidFill>
                <a:srgbClr val="646464"/>
              </a:solidFill>
              <a:latin typeface="Raleway" panose="020B0003030101060003" pitchFamily="34" charset="0"/>
            </a:endParaRPr>
          </a:p>
          <a:p>
            <a:pPr marL="800100" lvl="1" indent="-342900">
              <a:lnSpc>
                <a:spcPct val="125000"/>
              </a:lnSpc>
              <a:buClr>
                <a:srgbClr val="FF6D6D"/>
              </a:buClr>
              <a:buFont typeface="Wingdings" panose="05000000000000000000" pitchFamily="2" charset="2"/>
              <a:buChar char="l"/>
            </a:pPr>
            <a:r>
              <a:rPr lang="zh-CN" altLang="en-US" sz="1500" dirty="0">
                <a:solidFill>
                  <a:srgbClr val="646464"/>
                </a:solidFill>
                <a:latin typeface="Raleway" panose="020B0003030101060003" pitchFamily="34" charset="0"/>
              </a:rPr>
              <a:t>树中非叶子结点都有左右两棵子树，左子树树根对应线段</a:t>
            </a:r>
            <a:r>
              <a:rPr lang="en-US" altLang="zh-CN" sz="1500" dirty="0">
                <a:solidFill>
                  <a:srgbClr val="646464"/>
                </a:solidFill>
                <a:latin typeface="Raleway" panose="020B0003030101060003" pitchFamily="34" charset="0"/>
              </a:rPr>
              <a:t>[a,(</a:t>
            </a:r>
            <a:r>
              <a:rPr lang="en-US" altLang="zh-CN" sz="1500" dirty="0" err="1">
                <a:solidFill>
                  <a:srgbClr val="646464"/>
                </a:solidFill>
                <a:latin typeface="Raleway" panose="020B0003030101060003" pitchFamily="34" charset="0"/>
              </a:rPr>
              <a:t>a+b</a:t>
            </a:r>
            <a:r>
              <a:rPr lang="en-US" altLang="zh-CN" sz="1500" dirty="0">
                <a:solidFill>
                  <a:srgbClr val="646464"/>
                </a:solidFill>
                <a:latin typeface="Raleway" panose="020B0003030101060003" pitchFamily="34" charset="0"/>
              </a:rPr>
              <a:t>)/2]</a:t>
            </a:r>
            <a:r>
              <a:rPr lang="zh-CN" altLang="en-US" sz="1500" dirty="0">
                <a:solidFill>
                  <a:srgbClr val="646464"/>
                </a:solidFill>
                <a:latin typeface="Raleway" panose="020B0003030101060003" pitchFamily="34" charset="0"/>
              </a:rPr>
              <a:t>，右子树树根对应线段</a:t>
            </a:r>
            <a:r>
              <a:rPr lang="en-US" altLang="zh-CN" sz="1500" dirty="0">
                <a:solidFill>
                  <a:srgbClr val="646464"/>
                </a:solidFill>
                <a:latin typeface="Raleway" panose="020B0003030101060003" pitchFamily="34" charset="0"/>
              </a:rPr>
              <a:t>[(</a:t>
            </a:r>
            <a:r>
              <a:rPr lang="en-US" altLang="zh-CN" sz="1500" dirty="0" err="1">
                <a:solidFill>
                  <a:srgbClr val="646464"/>
                </a:solidFill>
                <a:latin typeface="Raleway" panose="020B0003030101060003" pitchFamily="34" charset="0"/>
              </a:rPr>
              <a:t>a+b</a:t>
            </a:r>
            <a:r>
              <a:rPr lang="en-US" altLang="zh-CN" sz="1500" dirty="0">
                <a:solidFill>
                  <a:srgbClr val="646464"/>
                </a:solidFill>
                <a:latin typeface="Raleway" panose="020B0003030101060003" pitchFamily="34" charset="0"/>
              </a:rPr>
              <a:t>)/2,b</a:t>
            </a:r>
            <a:r>
              <a:rPr lang="en-US" altLang="zh-CN" sz="1500" dirty="0" smtClean="0">
                <a:solidFill>
                  <a:srgbClr val="646464"/>
                </a:solidFill>
                <a:latin typeface="Raleway" panose="020B0003030101060003" pitchFamily="34" charset="0"/>
              </a:rPr>
              <a:t>]</a:t>
            </a:r>
            <a:endParaRPr lang="en-US" sz="1500" dirty="0" smtClean="0">
              <a:solidFill>
                <a:srgbClr val="646464"/>
              </a:solidFill>
              <a:latin typeface="Raleway" panose="020B0003030101060003" pitchFamily="34" charset="0"/>
            </a:endParaRPr>
          </a:p>
          <a:p>
            <a:pPr marL="800100" lvl="1" indent="-342900">
              <a:buClr>
                <a:srgbClr val="FF6D6D"/>
              </a:buClr>
              <a:buFont typeface="Wingdings" panose="05000000000000000000" pitchFamily="2" charset="2"/>
              <a:buChar char="l"/>
            </a:pPr>
            <a:endParaRPr lang="en-US" sz="1500" dirty="0">
              <a:solidFill>
                <a:srgbClr val="646464"/>
              </a:solidFill>
              <a:latin typeface="Raleway" panose="020B0003030101060003" pitchFamily="34" charset="0"/>
            </a:endParaRPr>
          </a:p>
          <a:p>
            <a:pPr marL="800100" lvl="1" indent="-342900">
              <a:buClr>
                <a:srgbClr val="FF6D6D"/>
              </a:buClr>
              <a:buFont typeface="Wingdings" panose="05000000000000000000" pitchFamily="2" charset="2"/>
              <a:buChar char="l"/>
            </a:pPr>
            <a:endParaRPr lang="en-US" sz="1500" dirty="0" smtClean="0">
              <a:solidFill>
                <a:srgbClr val="646464"/>
              </a:solidFill>
              <a:latin typeface="Raleway" panose="020B0003030101060003" pitchFamily="34" charset="0"/>
            </a:endParaRPr>
          </a:p>
          <a:p>
            <a:pPr marL="800100" lvl="1" indent="-342900">
              <a:buClr>
                <a:srgbClr val="FF6D6D"/>
              </a:buClr>
              <a:buFont typeface="+mj-lt"/>
              <a:buAutoNum type="arabicPeriod"/>
            </a:pPr>
            <a:endParaRPr lang="en-US" sz="1500" b="1" dirty="0">
              <a:solidFill>
                <a:srgbClr val="646464"/>
              </a:solidFill>
              <a:latin typeface="Raleway" panose="020B0003030101060003" pitchFamily="34" charset="0"/>
            </a:endParaRPr>
          </a:p>
          <a:p>
            <a:pPr marL="800100" lvl="1" indent="-342900">
              <a:buClr>
                <a:srgbClr val="FF6D6D"/>
              </a:buClr>
              <a:buFont typeface="+mj-lt"/>
              <a:buAutoNum type="arabicPeriod"/>
            </a:pPr>
            <a:endParaRPr lang="en-US" sz="1500" b="1" dirty="0" smtClean="0">
              <a:solidFill>
                <a:srgbClr val="646464"/>
              </a:solidFill>
              <a:latin typeface="Raleway" panose="020B0003030101060003" pitchFamily="34" charset="0"/>
            </a:endParaRPr>
          </a:p>
        </p:txBody>
      </p:sp>
      <p:grpSp>
        <p:nvGrpSpPr>
          <p:cNvPr id="6" name="Group 514"/>
          <p:cNvGrpSpPr/>
          <p:nvPr/>
        </p:nvGrpSpPr>
        <p:grpSpPr>
          <a:xfrm>
            <a:off x="9004292" y="1404811"/>
            <a:ext cx="1320439" cy="1308162"/>
            <a:chOff x="3175" y="-1587"/>
            <a:chExt cx="492126" cy="430212"/>
          </a:xfrm>
          <a:solidFill>
            <a:srgbClr val="FF6D6D"/>
          </a:solidFill>
        </p:grpSpPr>
        <p:sp>
          <p:nvSpPr>
            <p:cNvPr id="7" name="Freeform 150"/>
            <p:cNvSpPr>
              <a:spLocks noEditPoints="1"/>
            </p:cNvSpPr>
            <p:nvPr/>
          </p:nvSpPr>
          <p:spPr bwMode="auto">
            <a:xfrm>
              <a:off x="3175" y="-1587"/>
              <a:ext cx="492125" cy="354012"/>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8" name="Freeform 151"/>
            <p:cNvSpPr/>
            <p:nvPr/>
          </p:nvSpPr>
          <p:spPr bwMode="auto">
            <a:xfrm>
              <a:off x="449263" y="150813"/>
              <a:ext cx="30163" cy="169862"/>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9" name="Oval 152"/>
            <p:cNvSpPr>
              <a:spLocks noChangeArrowheads="1"/>
            </p:cNvSpPr>
            <p:nvPr/>
          </p:nvSpPr>
          <p:spPr bwMode="auto">
            <a:xfrm>
              <a:off x="433388" y="336550"/>
              <a:ext cx="61913" cy="92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fade">
                                      <p:cBhvr>
                                        <p:cTn id="23" dur="500"/>
                                        <p:tgtEl>
                                          <p:spTgt spid="1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xEl>
                                              <p:pRg st="4" end="4"/>
                                            </p:txEl>
                                          </p:spTgt>
                                        </p:tgtEl>
                                        <p:attrNameLst>
                                          <p:attrName>style.visibility</p:attrName>
                                        </p:attrNameLst>
                                      </p:cBhvr>
                                      <p:to>
                                        <p:strVal val="visible"/>
                                      </p:to>
                                    </p:set>
                                    <p:animEffect transition="in" filter="fade">
                                      <p:cBhvr>
                                        <p:cTn id="26" dur="500"/>
                                        <p:tgtEl>
                                          <p:spTgt spid="1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xEl>
                                              <p:pRg st="5" end="5"/>
                                            </p:txEl>
                                          </p:spTgt>
                                        </p:tgtEl>
                                        <p:attrNameLst>
                                          <p:attrName>style.visibility</p:attrName>
                                        </p:attrNameLst>
                                      </p:cBhvr>
                                      <p:to>
                                        <p:strVal val="visible"/>
                                      </p:to>
                                    </p:set>
                                    <p:animEffect transition="in" filter="fade">
                                      <p:cBhvr>
                                        <p:cTn id="29" dur="500"/>
                                        <p:tgtEl>
                                          <p:spTgt spid="1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fade">
                                      <p:cBhvr>
                                        <p:cTn id="32" dur="500"/>
                                        <p:tgtEl>
                                          <p:spTgt spid="13">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animEffect transition="in" filter="fade">
                                      <p:cBhvr>
                                        <p:cTn id="35"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p:cNvSpPr txBox="1"/>
          <p:nvPr/>
        </p:nvSpPr>
        <p:spPr>
          <a:xfrm>
            <a:off x="777034" y="500139"/>
            <a:ext cx="2478564" cy="584775"/>
          </a:xfrm>
          <a:prstGeom prst="rect">
            <a:avLst/>
          </a:prstGeom>
          <a:noFill/>
        </p:spPr>
        <p:txBody>
          <a:bodyPr wrap="none" rtlCol="0">
            <a:spAutoFit/>
          </a:bodyPr>
          <a:lstStyle/>
          <a:p>
            <a:r>
              <a:rPr lang="en-US" altLang="id-ID" sz="3200" b="1" dirty="0" smtClean="0">
                <a:solidFill>
                  <a:schemeClr val="bg1">
                    <a:lumMod val="50000"/>
                  </a:schemeClr>
                </a:solidFill>
                <a:latin typeface="Raleway" panose="020B0003030101060003"/>
              </a:rPr>
              <a:t>SEGMENT</a:t>
            </a:r>
            <a:r>
              <a:rPr lang="id-ID" sz="3200" b="1" dirty="0" smtClean="0">
                <a:solidFill>
                  <a:schemeClr val="bg1">
                    <a:lumMod val="50000"/>
                  </a:schemeClr>
                </a:solidFill>
                <a:latin typeface="Raleway" panose="020B0003030101060003"/>
              </a:rPr>
              <a:t> </a:t>
            </a:r>
            <a:r>
              <a:rPr lang="en-US" altLang="id-ID" sz="3200" b="1" dirty="0" smtClean="0">
                <a:solidFill>
                  <a:srgbClr val="FF6D6D"/>
                </a:solidFill>
                <a:latin typeface="Raleway" panose="020B0003030101060003"/>
              </a:rPr>
              <a:t>TREE</a:t>
            </a:r>
            <a:endParaRPr lang="id-ID" sz="3200" b="1" dirty="0">
              <a:solidFill>
                <a:schemeClr val="bg1">
                  <a:lumMod val="50000"/>
                </a:schemeClr>
              </a:solidFill>
              <a:latin typeface="Raleway" panose="020B0003030101060003"/>
            </a:endParaRPr>
          </a:p>
        </p:txBody>
      </p:sp>
      <p:sp>
        <p:nvSpPr>
          <p:cNvPr id="30" name="Rectangle 29"/>
          <p:cNvSpPr/>
          <p:nvPr/>
        </p:nvSpPr>
        <p:spPr>
          <a:xfrm>
            <a:off x="777034" y="1016819"/>
            <a:ext cx="1900264" cy="338554"/>
          </a:xfrm>
          <a:prstGeom prst="rect">
            <a:avLst/>
          </a:prstGeom>
        </p:spPr>
        <p:txBody>
          <a:bodyPr wrap="none">
            <a:spAutoFit/>
          </a:bodyPr>
          <a:lstStyle/>
          <a:p>
            <a:r>
              <a:rPr lang="en-US" altLang="id-ID" sz="1600" dirty="0">
                <a:solidFill>
                  <a:srgbClr val="646464"/>
                </a:solidFill>
                <a:latin typeface="Raleway" panose="020B0003030101060003"/>
              </a:rPr>
              <a:t>Basic Function: QUERY</a:t>
            </a:r>
          </a:p>
        </p:txBody>
      </p:sp>
      <p:grpSp>
        <p:nvGrpSpPr>
          <p:cNvPr id="45" name="Group 44"/>
          <p:cNvGrpSpPr/>
          <p:nvPr/>
        </p:nvGrpSpPr>
        <p:grpSpPr>
          <a:xfrm>
            <a:off x="5599580" y="4448138"/>
            <a:ext cx="6135220" cy="1811370"/>
            <a:chOff x="876300" y="2578100"/>
            <a:chExt cx="9640888" cy="2846388"/>
          </a:xfrm>
          <a:effectLst>
            <a:outerShdw blurRad="139700" dir="18900000" sy="23000" kx="-1200000" algn="bl" rotWithShape="0">
              <a:prstClr val="black">
                <a:alpha val="15000"/>
              </a:prstClr>
            </a:outerShdw>
          </a:effectLst>
        </p:grpSpPr>
        <p:sp>
          <p:nvSpPr>
            <p:cNvPr id="38" name="Freeform 5"/>
            <p:cNvSpPr/>
            <p:nvPr/>
          </p:nvSpPr>
          <p:spPr bwMode="auto">
            <a:xfrm>
              <a:off x="876300" y="2752725"/>
              <a:ext cx="9637713" cy="2671763"/>
            </a:xfrm>
            <a:custGeom>
              <a:avLst/>
              <a:gdLst>
                <a:gd name="T0" fmla="*/ 1304 w 2567"/>
                <a:gd name="T1" fmla="*/ 692 h 710"/>
                <a:gd name="T2" fmla="*/ 1133 w 2567"/>
                <a:gd name="T3" fmla="*/ 700 h 710"/>
                <a:gd name="T4" fmla="*/ 62 w 2567"/>
                <a:gd name="T5" fmla="*/ 493 h 710"/>
                <a:gd name="T6" fmla="*/ 41 w 2567"/>
                <a:gd name="T7" fmla="*/ 448 h 710"/>
                <a:gd name="T8" fmla="*/ 1263 w 2567"/>
                <a:gd name="T9" fmla="*/ 18 h 710"/>
                <a:gd name="T10" fmla="*/ 1433 w 2567"/>
                <a:gd name="T11" fmla="*/ 10 h 710"/>
                <a:gd name="T12" fmla="*/ 2505 w 2567"/>
                <a:gd name="T13" fmla="*/ 204 h 710"/>
                <a:gd name="T14" fmla="*/ 2526 w 2567"/>
                <a:gd name="T15" fmla="*/ 249 h 710"/>
                <a:gd name="T16" fmla="*/ 1304 w 2567"/>
                <a:gd name="T17" fmla="*/ 692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7" h="710">
                  <a:moveTo>
                    <a:pt x="1304" y="692"/>
                  </a:moveTo>
                  <a:cubicBezTo>
                    <a:pt x="1263" y="707"/>
                    <a:pt x="1186" y="710"/>
                    <a:pt x="1133" y="700"/>
                  </a:cubicBezTo>
                  <a:cubicBezTo>
                    <a:pt x="62" y="493"/>
                    <a:pt x="62" y="493"/>
                    <a:pt x="62" y="493"/>
                  </a:cubicBezTo>
                  <a:cubicBezTo>
                    <a:pt x="9" y="482"/>
                    <a:pt x="0" y="462"/>
                    <a:pt x="41" y="448"/>
                  </a:cubicBezTo>
                  <a:cubicBezTo>
                    <a:pt x="1263" y="18"/>
                    <a:pt x="1263" y="18"/>
                    <a:pt x="1263" y="18"/>
                  </a:cubicBezTo>
                  <a:cubicBezTo>
                    <a:pt x="1304" y="3"/>
                    <a:pt x="1380" y="0"/>
                    <a:pt x="1433" y="10"/>
                  </a:cubicBezTo>
                  <a:cubicBezTo>
                    <a:pt x="2505" y="204"/>
                    <a:pt x="2505" y="204"/>
                    <a:pt x="2505" y="204"/>
                  </a:cubicBezTo>
                  <a:cubicBezTo>
                    <a:pt x="2558" y="214"/>
                    <a:pt x="2567" y="234"/>
                    <a:pt x="2526" y="249"/>
                  </a:cubicBezTo>
                  <a:lnTo>
                    <a:pt x="1304" y="692"/>
                  </a:ln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9" name="Freeform 6"/>
            <p:cNvSpPr/>
            <p:nvPr/>
          </p:nvSpPr>
          <p:spPr bwMode="auto">
            <a:xfrm>
              <a:off x="933450" y="3494088"/>
              <a:ext cx="9528175" cy="1897063"/>
            </a:xfrm>
            <a:custGeom>
              <a:avLst/>
              <a:gdLst>
                <a:gd name="T0" fmla="*/ 2538 w 2538"/>
                <a:gd name="T1" fmla="*/ 0 h 504"/>
                <a:gd name="T2" fmla="*/ 2536 w 2538"/>
                <a:gd name="T3" fmla="*/ 32 h 504"/>
                <a:gd name="T4" fmla="*/ 2464 w 2538"/>
                <a:gd name="T5" fmla="*/ 65 h 504"/>
                <a:gd name="T6" fmla="*/ 1186 w 2538"/>
                <a:gd name="T7" fmla="*/ 504 h 504"/>
                <a:gd name="T8" fmla="*/ 12 w 2538"/>
                <a:gd name="T9" fmla="*/ 284 h 504"/>
                <a:gd name="T10" fmla="*/ 0 w 2538"/>
                <a:gd name="T11" fmla="*/ 268 h 504"/>
                <a:gd name="T12" fmla="*/ 2 w 2538"/>
                <a:gd name="T13" fmla="*/ 225 h 504"/>
                <a:gd name="T14" fmla="*/ 2538 w 2538"/>
                <a:gd name="T15" fmla="*/ 0 h 5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8" h="504">
                  <a:moveTo>
                    <a:pt x="2538" y="0"/>
                  </a:moveTo>
                  <a:cubicBezTo>
                    <a:pt x="2536" y="32"/>
                    <a:pt x="2536" y="32"/>
                    <a:pt x="2536" y="32"/>
                  </a:cubicBezTo>
                  <a:cubicBezTo>
                    <a:pt x="2464" y="65"/>
                    <a:pt x="2464" y="65"/>
                    <a:pt x="2464" y="65"/>
                  </a:cubicBezTo>
                  <a:cubicBezTo>
                    <a:pt x="1186" y="504"/>
                    <a:pt x="1186" y="504"/>
                    <a:pt x="1186" y="504"/>
                  </a:cubicBezTo>
                  <a:cubicBezTo>
                    <a:pt x="12" y="284"/>
                    <a:pt x="12" y="284"/>
                    <a:pt x="12" y="284"/>
                  </a:cubicBezTo>
                  <a:cubicBezTo>
                    <a:pt x="0" y="268"/>
                    <a:pt x="0" y="268"/>
                    <a:pt x="0" y="268"/>
                  </a:cubicBezTo>
                  <a:cubicBezTo>
                    <a:pt x="0" y="268"/>
                    <a:pt x="1" y="225"/>
                    <a:pt x="2" y="225"/>
                  </a:cubicBezTo>
                  <a:cubicBezTo>
                    <a:pt x="2" y="225"/>
                    <a:pt x="2538" y="0"/>
                    <a:pt x="2538" y="0"/>
                  </a:cubicBez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0" name="Freeform 7"/>
            <p:cNvSpPr/>
            <p:nvPr/>
          </p:nvSpPr>
          <p:spPr bwMode="auto">
            <a:xfrm>
              <a:off x="879475" y="2578100"/>
              <a:ext cx="9637713" cy="2676525"/>
            </a:xfrm>
            <a:custGeom>
              <a:avLst/>
              <a:gdLst>
                <a:gd name="T0" fmla="*/ 1304 w 2567"/>
                <a:gd name="T1" fmla="*/ 693 h 711"/>
                <a:gd name="T2" fmla="*/ 1134 w 2567"/>
                <a:gd name="T3" fmla="*/ 700 h 711"/>
                <a:gd name="T4" fmla="*/ 62 w 2567"/>
                <a:gd name="T5" fmla="*/ 493 h 711"/>
                <a:gd name="T6" fmla="*/ 41 w 2567"/>
                <a:gd name="T7" fmla="*/ 448 h 711"/>
                <a:gd name="T8" fmla="*/ 1263 w 2567"/>
                <a:gd name="T9" fmla="*/ 18 h 711"/>
                <a:gd name="T10" fmla="*/ 1434 w 2567"/>
                <a:gd name="T11" fmla="*/ 10 h 711"/>
                <a:gd name="T12" fmla="*/ 2505 w 2567"/>
                <a:gd name="T13" fmla="*/ 218 h 711"/>
                <a:gd name="T14" fmla="*/ 2526 w 2567"/>
                <a:gd name="T15" fmla="*/ 263 h 711"/>
                <a:gd name="T16" fmla="*/ 1304 w 2567"/>
                <a:gd name="T17" fmla="*/ 693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7" h="711">
                  <a:moveTo>
                    <a:pt x="1304" y="693"/>
                  </a:moveTo>
                  <a:cubicBezTo>
                    <a:pt x="1263" y="707"/>
                    <a:pt x="1187" y="711"/>
                    <a:pt x="1134" y="700"/>
                  </a:cubicBezTo>
                  <a:cubicBezTo>
                    <a:pt x="62" y="493"/>
                    <a:pt x="62" y="493"/>
                    <a:pt x="62" y="493"/>
                  </a:cubicBezTo>
                  <a:cubicBezTo>
                    <a:pt x="9" y="483"/>
                    <a:pt x="0" y="462"/>
                    <a:pt x="41" y="448"/>
                  </a:cubicBezTo>
                  <a:cubicBezTo>
                    <a:pt x="1263" y="18"/>
                    <a:pt x="1263" y="18"/>
                    <a:pt x="1263" y="18"/>
                  </a:cubicBezTo>
                  <a:cubicBezTo>
                    <a:pt x="1305" y="3"/>
                    <a:pt x="1381" y="0"/>
                    <a:pt x="1434" y="10"/>
                  </a:cubicBezTo>
                  <a:cubicBezTo>
                    <a:pt x="2505" y="218"/>
                    <a:pt x="2505" y="218"/>
                    <a:pt x="2505" y="218"/>
                  </a:cubicBezTo>
                  <a:cubicBezTo>
                    <a:pt x="2558" y="228"/>
                    <a:pt x="2567" y="248"/>
                    <a:pt x="2526" y="263"/>
                  </a:cubicBezTo>
                  <a:lnTo>
                    <a:pt x="1304" y="693"/>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1" name="Freeform 8"/>
            <p:cNvSpPr/>
            <p:nvPr/>
          </p:nvSpPr>
          <p:spPr bwMode="auto">
            <a:xfrm>
              <a:off x="1552575" y="2695575"/>
              <a:ext cx="8518525" cy="2363788"/>
            </a:xfrm>
            <a:custGeom>
              <a:avLst/>
              <a:gdLst>
                <a:gd name="T0" fmla="*/ 0 w 5366"/>
                <a:gd name="T1" fmla="*/ 993 h 1489"/>
                <a:gd name="T2" fmla="*/ 2814 w 5366"/>
                <a:gd name="T3" fmla="*/ 0 h 1489"/>
                <a:gd name="T4" fmla="*/ 5366 w 5366"/>
                <a:gd name="T5" fmla="*/ 495 h 1489"/>
                <a:gd name="T6" fmla="*/ 2549 w 5366"/>
                <a:gd name="T7" fmla="*/ 1489 h 1489"/>
                <a:gd name="T8" fmla="*/ 0 w 5366"/>
                <a:gd name="T9" fmla="*/ 993 h 1489"/>
              </a:gdLst>
              <a:ahLst/>
              <a:cxnLst>
                <a:cxn ang="0">
                  <a:pos x="T0" y="T1"/>
                </a:cxn>
                <a:cxn ang="0">
                  <a:pos x="T2" y="T3"/>
                </a:cxn>
                <a:cxn ang="0">
                  <a:pos x="T4" y="T5"/>
                </a:cxn>
                <a:cxn ang="0">
                  <a:pos x="T6" y="T7"/>
                </a:cxn>
                <a:cxn ang="0">
                  <a:pos x="T8" y="T9"/>
                </a:cxn>
              </a:cxnLst>
              <a:rect l="0" t="0" r="r" b="b"/>
              <a:pathLst>
                <a:path w="5366" h="1489">
                  <a:moveTo>
                    <a:pt x="0" y="993"/>
                  </a:moveTo>
                  <a:lnTo>
                    <a:pt x="2814" y="0"/>
                  </a:lnTo>
                  <a:lnTo>
                    <a:pt x="5366" y="495"/>
                  </a:lnTo>
                  <a:lnTo>
                    <a:pt x="2549" y="1489"/>
                  </a:lnTo>
                  <a:lnTo>
                    <a:pt x="0" y="993"/>
                  </a:ln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2" name="Freeform 9"/>
            <p:cNvSpPr/>
            <p:nvPr/>
          </p:nvSpPr>
          <p:spPr bwMode="auto">
            <a:xfrm>
              <a:off x="5599113" y="2695575"/>
              <a:ext cx="4471988" cy="2363788"/>
            </a:xfrm>
            <a:custGeom>
              <a:avLst/>
              <a:gdLst>
                <a:gd name="T0" fmla="*/ 0 w 2817"/>
                <a:gd name="T1" fmla="*/ 1489 h 1489"/>
                <a:gd name="T2" fmla="*/ 2817 w 2817"/>
                <a:gd name="T3" fmla="*/ 495 h 1489"/>
                <a:gd name="T4" fmla="*/ 265 w 2817"/>
                <a:gd name="T5" fmla="*/ 0 h 1489"/>
                <a:gd name="T6" fmla="*/ 0 w 2817"/>
                <a:gd name="T7" fmla="*/ 1489 h 1489"/>
              </a:gdLst>
              <a:ahLst/>
              <a:cxnLst>
                <a:cxn ang="0">
                  <a:pos x="T0" y="T1"/>
                </a:cxn>
                <a:cxn ang="0">
                  <a:pos x="T2" y="T3"/>
                </a:cxn>
                <a:cxn ang="0">
                  <a:pos x="T4" y="T5"/>
                </a:cxn>
                <a:cxn ang="0">
                  <a:pos x="T6" y="T7"/>
                </a:cxn>
              </a:cxnLst>
              <a:rect l="0" t="0" r="r" b="b"/>
              <a:pathLst>
                <a:path w="2817" h="1489">
                  <a:moveTo>
                    <a:pt x="0" y="1489"/>
                  </a:moveTo>
                  <a:lnTo>
                    <a:pt x="2817" y="495"/>
                  </a:lnTo>
                  <a:lnTo>
                    <a:pt x="265" y="0"/>
                  </a:lnTo>
                  <a:lnTo>
                    <a:pt x="0" y="1489"/>
                  </a:lnTo>
                  <a:close/>
                </a:path>
              </a:pathLst>
            </a:custGeom>
            <a:solidFill>
              <a:schemeClr val="tx1">
                <a:alpha val="1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3" name="Freeform 10"/>
            <p:cNvSpPr/>
            <p:nvPr/>
          </p:nvSpPr>
          <p:spPr bwMode="auto">
            <a:xfrm>
              <a:off x="3121025" y="4686300"/>
              <a:ext cx="450850" cy="120650"/>
            </a:xfrm>
            <a:custGeom>
              <a:avLst/>
              <a:gdLst>
                <a:gd name="T0" fmla="*/ 27 w 120"/>
                <a:gd name="T1" fmla="*/ 27 h 32"/>
                <a:gd name="T2" fmla="*/ 102 w 120"/>
                <a:gd name="T3" fmla="*/ 24 h 32"/>
                <a:gd name="T4" fmla="*/ 93 w 120"/>
                <a:gd name="T5" fmla="*/ 4 h 32"/>
                <a:gd name="T6" fmla="*/ 18 w 120"/>
                <a:gd name="T7" fmla="*/ 8 h 32"/>
                <a:gd name="T8" fmla="*/ 27 w 120"/>
                <a:gd name="T9" fmla="*/ 27 h 32"/>
              </a:gdLst>
              <a:ahLst/>
              <a:cxnLst>
                <a:cxn ang="0">
                  <a:pos x="T0" y="T1"/>
                </a:cxn>
                <a:cxn ang="0">
                  <a:pos x="T2" y="T3"/>
                </a:cxn>
                <a:cxn ang="0">
                  <a:pos x="T4" y="T5"/>
                </a:cxn>
                <a:cxn ang="0">
                  <a:pos x="T6" y="T7"/>
                </a:cxn>
                <a:cxn ang="0">
                  <a:pos x="T8" y="T9"/>
                </a:cxn>
              </a:cxnLst>
              <a:rect l="0" t="0" r="r" b="b"/>
              <a:pathLst>
                <a:path w="120" h="32">
                  <a:moveTo>
                    <a:pt x="27" y="27"/>
                  </a:moveTo>
                  <a:cubicBezTo>
                    <a:pt x="51" y="32"/>
                    <a:pt x="84" y="30"/>
                    <a:pt x="102" y="24"/>
                  </a:cubicBezTo>
                  <a:cubicBezTo>
                    <a:pt x="120" y="18"/>
                    <a:pt x="116" y="9"/>
                    <a:pt x="93" y="4"/>
                  </a:cubicBezTo>
                  <a:cubicBezTo>
                    <a:pt x="70" y="0"/>
                    <a:pt x="36" y="1"/>
                    <a:pt x="18" y="8"/>
                  </a:cubicBezTo>
                  <a:cubicBezTo>
                    <a:pt x="0" y="14"/>
                    <a:pt x="4" y="23"/>
                    <a:pt x="27" y="27"/>
                  </a:cubicBezTo>
                  <a:close/>
                </a:path>
              </a:pathLst>
            </a:custGeom>
            <a:solidFill>
              <a:srgbClr val="6D6E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4" name="Freeform 11"/>
            <p:cNvSpPr/>
            <p:nvPr/>
          </p:nvSpPr>
          <p:spPr bwMode="auto">
            <a:xfrm>
              <a:off x="7796213" y="2981325"/>
              <a:ext cx="704850" cy="142875"/>
            </a:xfrm>
            <a:custGeom>
              <a:avLst/>
              <a:gdLst>
                <a:gd name="T0" fmla="*/ 5 w 188"/>
                <a:gd name="T1" fmla="*/ 4 h 38"/>
                <a:gd name="T2" fmla="*/ 3 w 188"/>
                <a:gd name="T3" fmla="*/ 1 h 38"/>
                <a:gd name="T4" fmla="*/ 3 w 188"/>
                <a:gd name="T5" fmla="*/ 1 h 38"/>
                <a:gd name="T6" fmla="*/ 16 w 188"/>
                <a:gd name="T7" fmla="*/ 0 h 38"/>
                <a:gd name="T8" fmla="*/ 183 w 188"/>
                <a:gd name="T9" fmla="*/ 33 h 38"/>
                <a:gd name="T10" fmla="*/ 185 w 188"/>
                <a:gd name="T11" fmla="*/ 36 h 38"/>
                <a:gd name="T12" fmla="*/ 185 w 188"/>
                <a:gd name="T13" fmla="*/ 36 h 38"/>
                <a:gd name="T14" fmla="*/ 172 w 188"/>
                <a:gd name="T15" fmla="*/ 37 h 38"/>
                <a:gd name="T16" fmla="*/ 5 w 188"/>
                <a:gd name="T1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38">
                  <a:moveTo>
                    <a:pt x="5" y="4"/>
                  </a:moveTo>
                  <a:cubicBezTo>
                    <a:pt x="1" y="4"/>
                    <a:pt x="0" y="2"/>
                    <a:pt x="3" y="1"/>
                  </a:cubicBezTo>
                  <a:cubicBezTo>
                    <a:pt x="3" y="1"/>
                    <a:pt x="3" y="1"/>
                    <a:pt x="3" y="1"/>
                  </a:cubicBezTo>
                  <a:cubicBezTo>
                    <a:pt x="6" y="0"/>
                    <a:pt x="12" y="0"/>
                    <a:pt x="16" y="0"/>
                  </a:cubicBezTo>
                  <a:cubicBezTo>
                    <a:pt x="183" y="33"/>
                    <a:pt x="183" y="33"/>
                    <a:pt x="183" y="33"/>
                  </a:cubicBezTo>
                  <a:cubicBezTo>
                    <a:pt x="187" y="34"/>
                    <a:pt x="188" y="35"/>
                    <a:pt x="185" y="36"/>
                  </a:cubicBezTo>
                  <a:cubicBezTo>
                    <a:pt x="185" y="36"/>
                    <a:pt x="185" y="36"/>
                    <a:pt x="185" y="36"/>
                  </a:cubicBezTo>
                  <a:cubicBezTo>
                    <a:pt x="182" y="37"/>
                    <a:pt x="176" y="38"/>
                    <a:pt x="172" y="37"/>
                  </a:cubicBezTo>
                  <a:lnTo>
                    <a:pt x="5" y="4"/>
                  </a:lnTo>
                  <a:close/>
                </a:path>
              </a:pathLst>
            </a:custGeom>
            <a:solidFill>
              <a:srgbClr val="6D6E7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sp>
        <p:nvSpPr>
          <p:cNvPr id="297" name="TextBox 296"/>
          <p:cNvSpPr txBox="1"/>
          <p:nvPr/>
        </p:nvSpPr>
        <p:spPr>
          <a:xfrm>
            <a:off x="786482" y="2397159"/>
            <a:ext cx="1737592" cy="830997"/>
          </a:xfrm>
          <a:prstGeom prst="rect">
            <a:avLst/>
          </a:prstGeom>
          <a:noFill/>
        </p:spPr>
        <p:txBody>
          <a:bodyPr wrap="none" rtlCol="0">
            <a:spAutoFit/>
          </a:bodyPr>
          <a:lstStyle/>
          <a:p>
            <a:r>
              <a:rPr lang="en-US" altLang="id-ID" sz="4800" b="1" dirty="0" smtClean="0">
                <a:solidFill>
                  <a:srgbClr val="FF6D6D"/>
                </a:solidFill>
                <a:latin typeface="Raleway" panose="020B0003030101060003"/>
              </a:rPr>
              <a:t>QUERY</a:t>
            </a:r>
          </a:p>
        </p:txBody>
      </p:sp>
      <p:sp>
        <p:nvSpPr>
          <p:cNvPr id="298" name="Rectangle 297"/>
          <p:cNvSpPr/>
          <p:nvPr/>
        </p:nvSpPr>
        <p:spPr>
          <a:xfrm>
            <a:off x="786765" y="3173095"/>
            <a:ext cx="3098800" cy="2769989"/>
          </a:xfrm>
          <a:prstGeom prst="rect">
            <a:avLst/>
          </a:prstGeom>
        </p:spPr>
        <p:txBody>
          <a:bodyPr wrap="square">
            <a:spAutoFit/>
          </a:bodyPr>
          <a:lstStyle/>
          <a:p>
            <a:pPr algn="just"/>
            <a:r>
              <a:rPr lang="en-US" altLang="id-ID" sz="1600" b="1" dirty="0">
                <a:solidFill>
                  <a:srgbClr val="646464"/>
                </a:solidFill>
                <a:latin typeface="Raleway" panose="020B0003030101060003"/>
              </a:rPr>
              <a:t>Query</a:t>
            </a:r>
            <a:r>
              <a:rPr sz="1600" dirty="0">
                <a:solidFill>
                  <a:srgbClr val="646464"/>
                </a:solidFill>
                <a:latin typeface="Raleway" panose="020B0003030101060003"/>
              </a:rPr>
              <a:t> algorithm visits one node per level of the tree, so O(logn) nodes in total. In the other hand, at a node v, the segments in I are reported in O(1 + kv) time, where kv is the number of intervals at node v, reported. The sum of all the kv for all nodes v visited, is k, the number of reported segments.</a:t>
            </a:r>
          </a:p>
          <a:p>
            <a:pPr algn="just"/>
            <a:endParaRPr lang="id-ID" sz="1600" dirty="0">
              <a:solidFill>
                <a:srgbClr val="646464"/>
              </a:solidFill>
              <a:latin typeface="Raleway" panose="020B0003030101060003"/>
            </a:endParaRPr>
          </a:p>
          <a:p>
            <a:pPr algn="just"/>
            <a:endParaRPr lang="id-ID" sz="1400" dirty="0">
              <a:solidFill>
                <a:schemeClr val="bg1">
                  <a:lumMod val="65000"/>
                </a:schemeClr>
              </a:solidFill>
              <a:latin typeface="Raleway" panose="020B0003030101060003"/>
            </a:endParaRPr>
          </a:p>
        </p:txBody>
      </p:sp>
      <p:pic>
        <p:nvPicPr>
          <p:cNvPr id="2" name="图片 1" descr="segtre_query"/>
          <p:cNvPicPr>
            <a:picLocks noChangeAspect="1"/>
          </p:cNvPicPr>
          <p:nvPr/>
        </p:nvPicPr>
        <p:blipFill>
          <a:blip r:embed="rId3"/>
          <a:srcRect l="4141" t="7565" r="2727" b="4508"/>
          <a:stretch>
            <a:fillRect/>
          </a:stretch>
        </p:blipFill>
        <p:spPr>
          <a:xfrm>
            <a:off x="4519930" y="588645"/>
            <a:ext cx="7830185" cy="4855210"/>
          </a:xfrm>
          <a:prstGeom prst="rect">
            <a:avLst/>
          </a:prstGeom>
        </p:spPr>
      </p:pic>
      <p:pic>
        <p:nvPicPr>
          <p:cNvPr id="3" name="图片 2"/>
          <p:cNvPicPr>
            <a:picLocks noChangeAspect="1"/>
          </p:cNvPicPr>
          <p:nvPr/>
        </p:nvPicPr>
        <p:blipFill>
          <a:blip r:embed="rId4"/>
          <a:stretch>
            <a:fillRect/>
          </a:stretch>
        </p:blipFill>
        <p:spPr>
          <a:xfrm>
            <a:off x="2303780" y="2397125"/>
            <a:ext cx="5142865" cy="3190240"/>
          </a:xfrm>
          <a:prstGeom prst="rect">
            <a:avLst/>
          </a:prstGeom>
        </p:spPr>
      </p:pic>
    </p:spTree>
    <p:extLst>
      <p:ext uri="{BB962C8B-B14F-4D97-AF65-F5344CB8AC3E}">
        <p14:creationId xmlns:p14="http://schemas.microsoft.com/office/powerpoint/2010/main" val="13685010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199px-TreapAlphaKey.svg"/>
          <p:cNvPicPr>
            <a:picLocks noChangeAspect="1"/>
          </p:cNvPicPr>
          <p:nvPr/>
        </p:nvPicPr>
        <p:blipFill>
          <a:blip r:embed="rId2"/>
          <a:stretch>
            <a:fillRect/>
          </a:stretch>
        </p:blipFill>
        <p:spPr>
          <a:xfrm>
            <a:off x="9617075" y="217170"/>
            <a:ext cx="2549525" cy="3126105"/>
          </a:xfrm>
          <a:prstGeom prst="rect">
            <a:avLst/>
          </a:prstGeom>
        </p:spPr>
      </p:pic>
      <p:sp>
        <p:nvSpPr>
          <p:cNvPr id="97" name="Freeform 96"/>
          <p:cNvSpPr/>
          <p:nvPr/>
        </p:nvSpPr>
        <p:spPr>
          <a:xfrm>
            <a:off x="1797573" y="3006725"/>
            <a:ext cx="4026535" cy="925830"/>
          </a:xfrm>
          <a:custGeom>
            <a:avLst/>
            <a:gdLst>
              <a:gd name="connsiteX0" fmla="*/ 0 w 2655373"/>
              <a:gd name="connsiteY0" fmla="*/ 0 h 926148"/>
              <a:gd name="connsiteX1" fmla="*/ 2655373 w 2655373"/>
              <a:gd name="connsiteY1" fmla="*/ 0 h 926148"/>
              <a:gd name="connsiteX2" fmla="*/ 2655373 w 2655373"/>
              <a:gd name="connsiteY2" fmla="*/ 926148 h 926148"/>
              <a:gd name="connsiteX3" fmla="*/ 0 w 2655373"/>
              <a:gd name="connsiteY3" fmla="*/ 926148 h 926148"/>
              <a:gd name="connsiteX4" fmla="*/ 0 w 2655373"/>
              <a:gd name="connsiteY4" fmla="*/ 0 h 926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5373" h="926148">
                <a:moveTo>
                  <a:pt x="0" y="0"/>
                </a:moveTo>
                <a:lnTo>
                  <a:pt x="2655373" y="0"/>
                </a:lnTo>
                <a:lnTo>
                  <a:pt x="2655373" y="926148"/>
                </a:lnTo>
                <a:lnTo>
                  <a:pt x="0" y="926148"/>
                </a:lnTo>
                <a:lnTo>
                  <a:pt x="0" y="0"/>
                </a:lnTo>
                <a:close/>
              </a:path>
            </a:pathLst>
          </a:custGeom>
          <a:gradFill>
            <a:gsLst>
              <a:gs pos="0">
                <a:srgbClr val="9A0000"/>
              </a:gs>
              <a:gs pos="100000">
                <a:srgbClr val="FF2D2D"/>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92" name="TextBox 91"/>
          <p:cNvSpPr txBox="1"/>
          <p:nvPr/>
        </p:nvSpPr>
        <p:spPr>
          <a:xfrm>
            <a:off x="777034" y="500139"/>
            <a:ext cx="1832553" cy="584775"/>
          </a:xfrm>
          <a:prstGeom prst="rect">
            <a:avLst/>
          </a:prstGeom>
          <a:noFill/>
        </p:spPr>
        <p:txBody>
          <a:bodyPr wrap="none" rtlCol="0">
            <a:spAutoFit/>
          </a:bodyPr>
          <a:lstStyle/>
          <a:p>
            <a:r>
              <a:rPr lang="en-US" altLang="id-ID" sz="3200" b="1" dirty="0" smtClean="0">
                <a:solidFill>
                  <a:schemeClr val="bg1">
                    <a:lumMod val="50000"/>
                  </a:schemeClr>
                </a:solidFill>
                <a:latin typeface="Raleway" panose="020B0003030101060003"/>
              </a:rPr>
              <a:t>HEAP</a:t>
            </a:r>
            <a:r>
              <a:rPr lang="id-ID" sz="3200" b="1" dirty="0" smtClean="0">
                <a:solidFill>
                  <a:schemeClr val="bg1">
                    <a:lumMod val="50000"/>
                  </a:schemeClr>
                </a:solidFill>
                <a:latin typeface="Raleway" panose="020B0003030101060003"/>
              </a:rPr>
              <a:t> </a:t>
            </a:r>
            <a:r>
              <a:rPr lang="en-US" altLang="id-ID" sz="3200" b="1" dirty="0" smtClean="0">
                <a:solidFill>
                  <a:srgbClr val="FF6D6D"/>
                </a:solidFill>
                <a:latin typeface="Raleway" panose="020B0003030101060003"/>
              </a:rPr>
              <a:t>TREE</a:t>
            </a:r>
            <a:endParaRPr lang="id-ID" sz="3200" b="1" dirty="0">
              <a:solidFill>
                <a:schemeClr val="bg1">
                  <a:lumMod val="50000"/>
                </a:schemeClr>
              </a:solidFill>
              <a:latin typeface="Raleway" panose="020B0003030101060003"/>
            </a:endParaRPr>
          </a:p>
        </p:txBody>
      </p:sp>
      <p:sp>
        <p:nvSpPr>
          <p:cNvPr id="93" name="Rectangle 92"/>
          <p:cNvSpPr/>
          <p:nvPr/>
        </p:nvSpPr>
        <p:spPr>
          <a:xfrm>
            <a:off x="777034" y="1016819"/>
            <a:ext cx="2234907" cy="338554"/>
          </a:xfrm>
          <a:prstGeom prst="rect">
            <a:avLst/>
          </a:prstGeom>
        </p:spPr>
        <p:txBody>
          <a:bodyPr wrap="none">
            <a:spAutoFit/>
          </a:bodyPr>
          <a:lstStyle/>
          <a:p>
            <a:r>
              <a:rPr lang="en-US" altLang="id-ID" sz="1600" dirty="0" smtClean="0">
                <a:solidFill>
                  <a:srgbClr val="646464"/>
                </a:solidFill>
                <a:latin typeface="Raleway" panose="020B0003030101060003"/>
              </a:rPr>
              <a:t>Structure</a:t>
            </a:r>
            <a:r>
              <a:rPr lang="id-ID" sz="1600" dirty="0" smtClean="0">
                <a:solidFill>
                  <a:srgbClr val="646464"/>
                </a:solidFill>
                <a:latin typeface="Raleway" panose="020B0003030101060003"/>
              </a:rPr>
              <a:t> </a:t>
            </a:r>
            <a:r>
              <a:rPr lang="en-US" altLang="id-ID" sz="1600" dirty="0" smtClean="0">
                <a:solidFill>
                  <a:srgbClr val="646464"/>
                </a:solidFill>
                <a:latin typeface="Raleway" panose="020B0003030101060003"/>
              </a:rPr>
              <a:t>&amp;</a:t>
            </a:r>
            <a:r>
              <a:rPr lang="id-ID" sz="1600" dirty="0" smtClean="0">
                <a:solidFill>
                  <a:srgbClr val="646464"/>
                </a:solidFill>
                <a:latin typeface="Raleway" panose="020B0003030101060003"/>
              </a:rPr>
              <a:t> </a:t>
            </a:r>
            <a:r>
              <a:rPr lang="en-US" altLang="id-ID" sz="1600" dirty="0" smtClean="0">
                <a:solidFill>
                  <a:srgbClr val="646464"/>
                </a:solidFill>
                <a:latin typeface="Raleway" panose="020B0003030101060003"/>
              </a:rPr>
              <a:t>basic functions</a:t>
            </a:r>
          </a:p>
        </p:txBody>
      </p:sp>
      <p:sp>
        <p:nvSpPr>
          <p:cNvPr id="5" name="Freeform 7"/>
          <p:cNvSpPr/>
          <p:nvPr/>
        </p:nvSpPr>
        <p:spPr bwMode="auto">
          <a:xfrm rot="5400000">
            <a:off x="4164853" y="2962275"/>
            <a:ext cx="840740" cy="4739005"/>
          </a:xfrm>
          <a:custGeom>
            <a:avLst/>
            <a:gdLst>
              <a:gd name="T0" fmla="*/ 0 w 637"/>
              <a:gd name="T1" fmla="*/ 2172 h 2172"/>
              <a:gd name="T2" fmla="*/ 637 w 637"/>
              <a:gd name="T3" fmla="*/ 2172 h 2172"/>
              <a:gd name="T4" fmla="*/ 637 w 637"/>
              <a:gd name="T5" fmla="*/ 259 h 2172"/>
              <a:gd name="T6" fmla="*/ 0 w 637"/>
              <a:gd name="T7" fmla="*/ 0 h 2172"/>
              <a:gd name="T8" fmla="*/ 0 w 637"/>
              <a:gd name="T9" fmla="*/ 2172 h 2172"/>
            </a:gdLst>
            <a:ahLst/>
            <a:cxnLst>
              <a:cxn ang="0">
                <a:pos x="T0" y="T1"/>
              </a:cxn>
              <a:cxn ang="0">
                <a:pos x="T2" y="T3"/>
              </a:cxn>
              <a:cxn ang="0">
                <a:pos x="T4" y="T5"/>
              </a:cxn>
              <a:cxn ang="0">
                <a:pos x="T6" y="T7"/>
              </a:cxn>
              <a:cxn ang="0">
                <a:pos x="T8" y="T9"/>
              </a:cxn>
            </a:cxnLst>
            <a:rect l="0" t="0" r="r" b="b"/>
            <a:pathLst>
              <a:path w="637" h="2172">
                <a:moveTo>
                  <a:pt x="0" y="2172"/>
                </a:moveTo>
                <a:lnTo>
                  <a:pt x="637" y="2172"/>
                </a:lnTo>
                <a:lnTo>
                  <a:pt x="637" y="259"/>
                </a:lnTo>
                <a:lnTo>
                  <a:pt x="0" y="0"/>
                </a:lnTo>
                <a:lnTo>
                  <a:pt x="0" y="2172"/>
                </a:lnTo>
                <a:close/>
              </a:path>
            </a:pathLst>
          </a:custGeom>
          <a:gradFill>
            <a:gsLst>
              <a:gs pos="0">
                <a:srgbClr val="A6A6A6"/>
              </a:gs>
              <a:gs pos="100000">
                <a:schemeClr val="tx1">
                  <a:lumMod val="75000"/>
                  <a:lumOff val="25000"/>
                </a:schemeClr>
              </a:gs>
            </a:gsLst>
            <a:lin ang="5400000" scaled="0"/>
          </a:gradFill>
          <a:ln>
            <a:noFill/>
          </a:ln>
        </p:spPr>
        <p:txBody>
          <a:bodyPr vert="horz" wrap="square" lIns="91440" tIns="45720" rIns="91440" bIns="45720" numCol="1" anchor="t" anchorCtr="0" compatLnSpc="1"/>
          <a:lstStyle/>
          <a:p>
            <a:endParaRPr lang="id-ID">
              <a:latin typeface="Raleway" panose="020B0003030101060003"/>
            </a:endParaRPr>
          </a:p>
        </p:txBody>
      </p:sp>
      <p:sp>
        <p:nvSpPr>
          <p:cNvPr id="6" name="Freeform 8"/>
          <p:cNvSpPr/>
          <p:nvPr/>
        </p:nvSpPr>
        <p:spPr bwMode="auto">
          <a:xfrm rot="5400000">
            <a:off x="3720988" y="2127250"/>
            <a:ext cx="1024255" cy="4636135"/>
          </a:xfrm>
          <a:custGeom>
            <a:avLst/>
            <a:gdLst>
              <a:gd name="T0" fmla="*/ 0 w 698"/>
              <a:gd name="T1" fmla="*/ 2372 h 2372"/>
              <a:gd name="T2" fmla="*/ 698 w 698"/>
              <a:gd name="T3" fmla="*/ 2372 h 2372"/>
              <a:gd name="T4" fmla="*/ 698 w 698"/>
              <a:gd name="T5" fmla="*/ 257 h 2372"/>
              <a:gd name="T6" fmla="*/ 0 w 698"/>
              <a:gd name="T7" fmla="*/ 0 h 2372"/>
              <a:gd name="T8" fmla="*/ 0 w 698"/>
              <a:gd name="T9" fmla="*/ 2372 h 2372"/>
            </a:gdLst>
            <a:ahLst/>
            <a:cxnLst>
              <a:cxn ang="0">
                <a:pos x="T0" y="T1"/>
              </a:cxn>
              <a:cxn ang="0">
                <a:pos x="T2" y="T3"/>
              </a:cxn>
              <a:cxn ang="0">
                <a:pos x="T4" y="T5"/>
              </a:cxn>
              <a:cxn ang="0">
                <a:pos x="T6" y="T7"/>
              </a:cxn>
              <a:cxn ang="0">
                <a:pos x="T8" y="T9"/>
              </a:cxn>
            </a:cxnLst>
            <a:rect l="0" t="0" r="r" b="b"/>
            <a:pathLst>
              <a:path w="698" h="2372">
                <a:moveTo>
                  <a:pt x="0" y="2372"/>
                </a:moveTo>
                <a:lnTo>
                  <a:pt x="698" y="2372"/>
                </a:lnTo>
                <a:lnTo>
                  <a:pt x="698" y="257"/>
                </a:lnTo>
                <a:lnTo>
                  <a:pt x="0" y="0"/>
                </a:lnTo>
                <a:lnTo>
                  <a:pt x="0" y="2372"/>
                </a:lnTo>
                <a:close/>
              </a:path>
            </a:pathLst>
          </a:custGeom>
          <a:gradFill>
            <a:gsLst>
              <a:gs pos="0">
                <a:srgbClr val="D9D9D9"/>
              </a:gs>
              <a:gs pos="100000">
                <a:srgbClr val="7F7F7F"/>
              </a:gs>
            </a:gsLst>
            <a:lin ang="5400000" scaled="0"/>
          </a:gradFill>
          <a:ln>
            <a:noFill/>
          </a:ln>
        </p:spPr>
        <p:txBody>
          <a:bodyPr vert="horz" wrap="square" lIns="91440" tIns="45720" rIns="91440" bIns="45720" numCol="1" anchor="t" anchorCtr="0" compatLnSpc="1"/>
          <a:lstStyle/>
          <a:p>
            <a:endParaRPr lang="id-ID">
              <a:latin typeface="Raleway" panose="020B0003030101060003"/>
            </a:endParaRPr>
          </a:p>
        </p:txBody>
      </p:sp>
      <p:sp>
        <p:nvSpPr>
          <p:cNvPr id="8" name="Freeform 10"/>
          <p:cNvSpPr/>
          <p:nvPr/>
        </p:nvSpPr>
        <p:spPr bwMode="auto">
          <a:xfrm rot="5400000">
            <a:off x="3499373" y="490855"/>
            <a:ext cx="892175" cy="4158615"/>
          </a:xfrm>
          <a:custGeom>
            <a:avLst/>
            <a:gdLst>
              <a:gd name="T0" fmla="*/ 0 w 630"/>
              <a:gd name="T1" fmla="*/ 0 h 2415"/>
              <a:gd name="T2" fmla="*/ 0 w 630"/>
              <a:gd name="T3" fmla="*/ 2415 h 2415"/>
              <a:gd name="T4" fmla="*/ 630 w 630"/>
              <a:gd name="T5" fmla="*/ 2415 h 2415"/>
              <a:gd name="T6" fmla="*/ 630 w 630"/>
              <a:gd name="T7" fmla="*/ 257 h 2415"/>
              <a:gd name="T8" fmla="*/ 0 w 630"/>
              <a:gd name="T9" fmla="*/ 0 h 2415"/>
            </a:gdLst>
            <a:ahLst/>
            <a:cxnLst>
              <a:cxn ang="0">
                <a:pos x="T0" y="T1"/>
              </a:cxn>
              <a:cxn ang="0">
                <a:pos x="T2" y="T3"/>
              </a:cxn>
              <a:cxn ang="0">
                <a:pos x="T4" y="T5"/>
              </a:cxn>
              <a:cxn ang="0">
                <a:pos x="T6" y="T7"/>
              </a:cxn>
              <a:cxn ang="0">
                <a:pos x="T8" y="T9"/>
              </a:cxn>
            </a:cxnLst>
            <a:rect l="0" t="0" r="r" b="b"/>
            <a:pathLst>
              <a:path w="630" h="2415">
                <a:moveTo>
                  <a:pt x="0" y="0"/>
                </a:moveTo>
                <a:lnTo>
                  <a:pt x="0" y="2415"/>
                </a:lnTo>
                <a:lnTo>
                  <a:pt x="630" y="2415"/>
                </a:lnTo>
                <a:lnTo>
                  <a:pt x="630" y="257"/>
                </a:lnTo>
                <a:lnTo>
                  <a:pt x="0" y="0"/>
                </a:lnTo>
                <a:close/>
              </a:path>
            </a:pathLst>
          </a:custGeom>
          <a:gradFill>
            <a:gsLst>
              <a:gs pos="0">
                <a:srgbClr val="FF8D8D"/>
              </a:gs>
              <a:gs pos="100000">
                <a:srgbClr val="FF2D2D"/>
              </a:gs>
            </a:gsLst>
            <a:lin ang="5400000" scaled="0"/>
          </a:gradFill>
          <a:ln>
            <a:noFill/>
          </a:ln>
        </p:spPr>
        <p:txBody>
          <a:bodyPr vert="horz" wrap="square" lIns="91440" tIns="45720" rIns="91440" bIns="45720" numCol="1" anchor="t" anchorCtr="0" compatLnSpc="1"/>
          <a:lstStyle/>
          <a:p>
            <a:endParaRPr lang="id-ID">
              <a:latin typeface="Raleway" panose="020B0003030101060003"/>
            </a:endParaRPr>
          </a:p>
        </p:txBody>
      </p:sp>
      <p:sp>
        <p:nvSpPr>
          <p:cNvPr id="9" name="Freeform 11"/>
          <p:cNvSpPr/>
          <p:nvPr/>
        </p:nvSpPr>
        <p:spPr bwMode="auto">
          <a:xfrm rot="5400000">
            <a:off x="2257339" y="5381887"/>
            <a:ext cx="1041041" cy="99481"/>
          </a:xfrm>
          <a:custGeom>
            <a:avLst/>
            <a:gdLst>
              <a:gd name="T0" fmla="*/ 508 w 743"/>
              <a:gd name="T1" fmla="*/ 0 h 71"/>
              <a:gd name="T2" fmla="*/ 743 w 743"/>
              <a:gd name="T3" fmla="*/ 71 h 71"/>
              <a:gd name="T4" fmla="*/ 13 w 743"/>
              <a:gd name="T5" fmla="*/ 71 h 71"/>
              <a:gd name="T6" fmla="*/ 0 w 743"/>
              <a:gd name="T7" fmla="*/ 0 h 71"/>
              <a:gd name="T8" fmla="*/ 508 w 743"/>
              <a:gd name="T9" fmla="*/ 0 h 71"/>
            </a:gdLst>
            <a:ahLst/>
            <a:cxnLst>
              <a:cxn ang="0">
                <a:pos x="T0" y="T1"/>
              </a:cxn>
              <a:cxn ang="0">
                <a:pos x="T2" y="T3"/>
              </a:cxn>
              <a:cxn ang="0">
                <a:pos x="T4" y="T5"/>
              </a:cxn>
              <a:cxn ang="0">
                <a:pos x="T6" y="T7"/>
              </a:cxn>
              <a:cxn ang="0">
                <a:pos x="T8" y="T9"/>
              </a:cxn>
            </a:cxnLst>
            <a:rect l="0" t="0" r="r" b="b"/>
            <a:pathLst>
              <a:path w="743" h="71">
                <a:moveTo>
                  <a:pt x="508" y="0"/>
                </a:moveTo>
                <a:lnTo>
                  <a:pt x="743" y="71"/>
                </a:lnTo>
                <a:lnTo>
                  <a:pt x="13" y="71"/>
                </a:lnTo>
                <a:lnTo>
                  <a:pt x="0" y="0"/>
                </a:lnTo>
                <a:lnTo>
                  <a:pt x="508" y="0"/>
                </a:lnTo>
                <a:close/>
              </a:path>
            </a:pathLst>
          </a:custGeom>
          <a:solidFill>
            <a:schemeClr val="bg1">
              <a:lumMod val="50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10" name="Rectangle 12"/>
          <p:cNvSpPr>
            <a:spLocks noChangeArrowheads="1"/>
          </p:cNvSpPr>
          <p:nvPr/>
        </p:nvSpPr>
        <p:spPr bwMode="auto">
          <a:xfrm rot="5400000">
            <a:off x="1705995" y="4930022"/>
            <a:ext cx="1022826" cy="1021425"/>
          </a:xfrm>
          <a:prstGeom prst="rect">
            <a:avLst/>
          </a:prstGeom>
          <a:solidFill>
            <a:schemeClr val="bg1">
              <a:lumMod val="6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11" name="Freeform 13"/>
          <p:cNvSpPr/>
          <p:nvPr/>
        </p:nvSpPr>
        <p:spPr bwMode="auto">
          <a:xfrm rot="5400000">
            <a:off x="1366922" y="2183806"/>
            <a:ext cx="91074" cy="1510419"/>
          </a:xfrm>
          <a:custGeom>
            <a:avLst/>
            <a:gdLst>
              <a:gd name="T0" fmla="*/ 0 w 65"/>
              <a:gd name="T1" fmla="*/ 349 h 1078"/>
              <a:gd name="T2" fmla="*/ 0 w 65"/>
              <a:gd name="T3" fmla="*/ 1078 h 1078"/>
              <a:gd name="T4" fmla="*/ 65 w 65"/>
              <a:gd name="T5" fmla="*/ 729 h 1078"/>
              <a:gd name="T6" fmla="*/ 65 w 65"/>
              <a:gd name="T7" fmla="*/ 0 h 1078"/>
              <a:gd name="T8" fmla="*/ 0 w 65"/>
              <a:gd name="T9" fmla="*/ 349 h 1078"/>
            </a:gdLst>
            <a:ahLst/>
            <a:cxnLst>
              <a:cxn ang="0">
                <a:pos x="T0" y="T1"/>
              </a:cxn>
              <a:cxn ang="0">
                <a:pos x="T2" y="T3"/>
              </a:cxn>
              <a:cxn ang="0">
                <a:pos x="T4" y="T5"/>
              </a:cxn>
              <a:cxn ang="0">
                <a:pos x="T6" y="T7"/>
              </a:cxn>
              <a:cxn ang="0">
                <a:pos x="T8" y="T9"/>
              </a:cxn>
            </a:cxnLst>
            <a:rect l="0" t="0" r="r" b="b"/>
            <a:pathLst>
              <a:path w="65" h="1078">
                <a:moveTo>
                  <a:pt x="0" y="349"/>
                </a:moveTo>
                <a:lnTo>
                  <a:pt x="0" y="1078"/>
                </a:lnTo>
                <a:lnTo>
                  <a:pt x="65" y="729"/>
                </a:lnTo>
                <a:lnTo>
                  <a:pt x="65" y="0"/>
                </a:lnTo>
                <a:lnTo>
                  <a:pt x="0" y="349"/>
                </a:lnTo>
                <a:close/>
              </a:path>
            </a:pathLst>
          </a:custGeom>
          <a:solidFill>
            <a:srgbClr val="FF4F4F"/>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12" name="Freeform 14"/>
          <p:cNvSpPr/>
          <p:nvPr/>
        </p:nvSpPr>
        <p:spPr bwMode="auto">
          <a:xfrm rot="5400000">
            <a:off x="1366922" y="2183805"/>
            <a:ext cx="1112498" cy="488995"/>
          </a:xfrm>
          <a:custGeom>
            <a:avLst/>
            <a:gdLst>
              <a:gd name="T0" fmla="*/ 794 w 794"/>
              <a:gd name="T1" fmla="*/ 0 h 349"/>
              <a:gd name="T2" fmla="*/ 729 w 794"/>
              <a:gd name="T3" fmla="*/ 349 h 349"/>
              <a:gd name="T4" fmla="*/ 0 w 794"/>
              <a:gd name="T5" fmla="*/ 349 h 349"/>
              <a:gd name="T6" fmla="*/ 214 w 794"/>
              <a:gd name="T7" fmla="*/ 0 h 349"/>
              <a:gd name="T8" fmla="*/ 794 w 794"/>
              <a:gd name="T9" fmla="*/ 0 h 349"/>
            </a:gdLst>
            <a:ahLst/>
            <a:cxnLst>
              <a:cxn ang="0">
                <a:pos x="T0" y="T1"/>
              </a:cxn>
              <a:cxn ang="0">
                <a:pos x="T2" y="T3"/>
              </a:cxn>
              <a:cxn ang="0">
                <a:pos x="T4" y="T5"/>
              </a:cxn>
              <a:cxn ang="0">
                <a:pos x="T6" y="T7"/>
              </a:cxn>
              <a:cxn ang="0">
                <a:pos x="T8" y="T9"/>
              </a:cxn>
            </a:cxnLst>
            <a:rect l="0" t="0" r="r" b="b"/>
            <a:pathLst>
              <a:path w="794" h="349">
                <a:moveTo>
                  <a:pt x="794" y="0"/>
                </a:moveTo>
                <a:lnTo>
                  <a:pt x="729" y="349"/>
                </a:lnTo>
                <a:lnTo>
                  <a:pt x="0" y="349"/>
                </a:lnTo>
                <a:lnTo>
                  <a:pt x="214" y="0"/>
                </a:lnTo>
                <a:lnTo>
                  <a:pt x="794" y="0"/>
                </a:ln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13" name="Rectangle 15"/>
          <p:cNvSpPr>
            <a:spLocks noChangeArrowheads="1"/>
          </p:cNvSpPr>
          <p:nvPr/>
        </p:nvSpPr>
        <p:spPr bwMode="auto">
          <a:xfrm rot="5400000">
            <a:off x="657248" y="1872053"/>
            <a:ext cx="1021425" cy="1021425"/>
          </a:xfrm>
          <a:prstGeom prst="rect">
            <a:avLst/>
          </a:prstGeom>
          <a:solidFill>
            <a:srgbClr val="FF8D8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14" name="Freeform 16"/>
          <p:cNvSpPr/>
          <p:nvPr/>
        </p:nvSpPr>
        <p:spPr bwMode="auto">
          <a:xfrm rot="5400000">
            <a:off x="1696187" y="3244461"/>
            <a:ext cx="1020023" cy="362893"/>
          </a:xfrm>
          <a:custGeom>
            <a:avLst/>
            <a:gdLst>
              <a:gd name="T0" fmla="*/ 728 w 728"/>
              <a:gd name="T1" fmla="*/ 0 h 259"/>
              <a:gd name="T2" fmla="*/ 728 w 728"/>
              <a:gd name="T3" fmla="*/ 259 h 259"/>
              <a:gd name="T4" fmla="*/ 0 w 728"/>
              <a:gd name="T5" fmla="*/ 259 h 259"/>
              <a:gd name="T6" fmla="*/ 47 w 728"/>
              <a:gd name="T7" fmla="*/ 0 h 259"/>
              <a:gd name="T8" fmla="*/ 728 w 728"/>
              <a:gd name="T9" fmla="*/ 0 h 259"/>
            </a:gdLst>
            <a:ahLst/>
            <a:cxnLst>
              <a:cxn ang="0">
                <a:pos x="T0" y="T1"/>
              </a:cxn>
              <a:cxn ang="0">
                <a:pos x="T2" y="T3"/>
              </a:cxn>
              <a:cxn ang="0">
                <a:pos x="T4" y="T5"/>
              </a:cxn>
              <a:cxn ang="0">
                <a:pos x="T6" y="T7"/>
              </a:cxn>
              <a:cxn ang="0">
                <a:pos x="T8" y="T9"/>
              </a:cxn>
            </a:cxnLst>
            <a:rect l="0" t="0" r="r" b="b"/>
            <a:pathLst>
              <a:path w="728" h="259">
                <a:moveTo>
                  <a:pt x="728" y="0"/>
                </a:moveTo>
                <a:lnTo>
                  <a:pt x="728" y="259"/>
                </a:lnTo>
                <a:lnTo>
                  <a:pt x="0" y="259"/>
                </a:lnTo>
                <a:lnTo>
                  <a:pt x="47" y="0"/>
                </a:lnTo>
                <a:lnTo>
                  <a:pt x="728" y="0"/>
                </a:lnTo>
                <a:close/>
              </a:path>
            </a:pathLst>
          </a:custGeom>
          <a:solidFill>
            <a:srgbClr val="EE0000"/>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15" name="Rectangle 17"/>
          <p:cNvSpPr>
            <a:spLocks noChangeArrowheads="1"/>
          </p:cNvSpPr>
          <p:nvPr/>
        </p:nvSpPr>
        <p:spPr bwMode="auto">
          <a:xfrm rot="5400000">
            <a:off x="1002628" y="2916597"/>
            <a:ext cx="1022826" cy="1021425"/>
          </a:xfrm>
          <a:prstGeom prst="rect">
            <a:avLst/>
          </a:prstGeom>
          <a:solidFill>
            <a:srgbClr val="FF2D2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16" name="Freeform 18"/>
          <p:cNvSpPr/>
          <p:nvPr/>
        </p:nvSpPr>
        <p:spPr bwMode="auto">
          <a:xfrm rot="5400000">
            <a:off x="1981317" y="4331039"/>
            <a:ext cx="1021425" cy="231187"/>
          </a:xfrm>
          <a:custGeom>
            <a:avLst/>
            <a:gdLst>
              <a:gd name="T0" fmla="*/ 696 w 729"/>
              <a:gd name="T1" fmla="*/ 0 h 165"/>
              <a:gd name="T2" fmla="*/ 729 w 729"/>
              <a:gd name="T3" fmla="*/ 165 h 165"/>
              <a:gd name="T4" fmla="*/ 0 w 729"/>
              <a:gd name="T5" fmla="*/ 165 h 165"/>
              <a:gd name="T6" fmla="*/ 0 w 729"/>
              <a:gd name="T7" fmla="*/ 0 h 165"/>
              <a:gd name="T8" fmla="*/ 696 w 729"/>
              <a:gd name="T9" fmla="*/ 0 h 165"/>
            </a:gdLst>
            <a:ahLst/>
            <a:cxnLst>
              <a:cxn ang="0">
                <a:pos x="T0" y="T1"/>
              </a:cxn>
              <a:cxn ang="0">
                <a:pos x="T2" y="T3"/>
              </a:cxn>
              <a:cxn ang="0">
                <a:pos x="T4" y="T5"/>
              </a:cxn>
              <a:cxn ang="0">
                <a:pos x="T6" y="T7"/>
              </a:cxn>
              <a:cxn ang="0">
                <a:pos x="T8" y="T9"/>
              </a:cxn>
            </a:cxnLst>
            <a:rect l="0" t="0" r="r" b="b"/>
            <a:pathLst>
              <a:path w="729" h="165">
                <a:moveTo>
                  <a:pt x="696" y="0"/>
                </a:moveTo>
                <a:lnTo>
                  <a:pt x="729" y="165"/>
                </a:lnTo>
                <a:lnTo>
                  <a:pt x="0" y="165"/>
                </a:lnTo>
                <a:lnTo>
                  <a:pt x="0" y="0"/>
                </a:lnTo>
                <a:lnTo>
                  <a:pt x="696" y="0"/>
                </a:lnTo>
                <a:close/>
              </a:path>
            </a:pathLst>
          </a:custGeom>
          <a:solidFill>
            <a:schemeClr val="bg1">
              <a:lumMod val="7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17" name="Rectangle 19"/>
          <p:cNvSpPr>
            <a:spLocks noChangeArrowheads="1"/>
          </p:cNvSpPr>
          <p:nvPr/>
        </p:nvSpPr>
        <p:spPr bwMode="auto">
          <a:xfrm rot="5400000">
            <a:off x="1355011" y="3935920"/>
            <a:ext cx="1021425" cy="1021425"/>
          </a:xfrm>
          <a:prstGeom prst="rect">
            <a:avLst/>
          </a:prstGeom>
          <a:solidFill>
            <a:schemeClr val="bg1">
              <a:lumMod val="8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86" name="Oval 85"/>
          <p:cNvSpPr/>
          <p:nvPr/>
        </p:nvSpPr>
        <p:spPr>
          <a:xfrm>
            <a:off x="5393438" y="2123900"/>
            <a:ext cx="957279" cy="957279"/>
          </a:xfrm>
          <a:prstGeom prst="ellipse">
            <a:avLst/>
          </a:prstGeom>
          <a:solidFill>
            <a:schemeClr val="bg1"/>
          </a:solidFill>
          <a:ln w="92075">
            <a:solidFill>
              <a:srgbClr val="FF8D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90" name="Oval 89"/>
          <p:cNvSpPr/>
          <p:nvPr/>
        </p:nvSpPr>
        <p:spPr>
          <a:xfrm>
            <a:off x="5593585" y="3016340"/>
            <a:ext cx="957279" cy="957279"/>
          </a:xfrm>
          <a:prstGeom prst="ellipse">
            <a:avLst/>
          </a:prstGeom>
          <a:solidFill>
            <a:schemeClr val="bg1"/>
          </a:solidFill>
          <a:ln w="92075">
            <a:solidFill>
              <a:srgbClr val="FF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95" name="Oval 94"/>
          <p:cNvSpPr/>
          <p:nvPr/>
        </p:nvSpPr>
        <p:spPr>
          <a:xfrm>
            <a:off x="5834552" y="3947584"/>
            <a:ext cx="1038576" cy="1038576"/>
          </a:xfrm>
          <a:prstGeom prst="ellipse">
            <a:avLst/>
          </a:prstGeom>
          <a:solidFill>
            <a:schemeClr val="bg1"/>
          </a:solidFill>
          <a:ln w="920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96" name="Oval 95"/>
          <p:cNvSpPr/>
          <p:nvPr/>
        </p:nvSpPr>
        <p:spPr>
          <a:xfrm>
            <a:off x="6151896" y="4853417"/>
            <a:ext cx="957279" cy="957279"/>
          </a:xfrm>
          <a:prstGeom prst="ellipse">
            <a:avLst/>
          </a:prstGeom>
          <a:solidFill>
            <a:schemeClr val="bg1"/>
          </a:solidFill>
          <a:ln w="920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grpSp>
        <p:nvGrpSpPr>
          <p:cNvPr id="120" name="Group 119"/>
          <p:cNvGrpSpPr/>
          <p:nvPr/>
        </p:nvGrpSpPr>
        <p:grpSpPr>
          <a:xfrm>
            <a:off x="962921" y="2240288"/>
            <a:ext cx="342501" cy="337046"/>
            <a:chOff x="6297613" y="1392238"/>
            <a:chExt cx="498475" cy="490537"/>
          </a:xfrm>
          <a:solidFill>
            <a:schemeClr val="bg1"/>
          </a:solidFill>
        </p:grpSpPr>
        <p:sp>
          <p:nvSpPr>
            <p:cNvPr id="121" name="Freeform 120"/>
            <p:cNvSpPr/>
            <p:nvPr/>
          </p:nvSpPr>
          <p:spPr bwMode="auto">
            <a:xfrm>
              <a:off x="6570663" y="1454150"/>
              <a:ext cx="160338" cy="160337"/>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22" name="Freeform 121"/>
            <p:cNvSpPr>
              <a:spLocks noEditPoints="1"/>
            </p:cNvSpPr>
            <p:nvPr/>
          </p:nvSpPr>
          <p:spPr bwMode="auto">
            <a:xfrm>
              <a:off x="6297613" y="1392238"/>
              <a:ext cx="498475" cy="490537"/>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49" name="Freeform 148"/>
            <p:cNvSpPr/>
            <p:nvPr/>
          </p:nvSpPr>
          <p:spPr bwMode="auto">
            <a:xfrm>
              <a:off x="6562726" y="1392238"/>
              <a:ext cx="230188" cy="230187"/>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grpSp>
        <p:nvGrpSpPr>
          <p:cNvPr id="150" name="Group 149"/>
          <p:cNvGrpSpPr/>
          <p:nvPr/>
        </p:nvGrpSpPr>
        <p:grpSpPr>
          <a:xfrm>
            <a:off x="1332022" y="3241780"/>
            <a:ext cx="317413" cy="337047"/>
            <a:chOff x="6881813" y="2154238"/>
            <a:chExt cx="461963" cy="490538"/>
          </a:xfrm>
          <a:solidFill>
            <a:schemeClr val="bg1"/>
          </a:solidFill>
        </p:grpSpPr>
        <p:sp>
          <p:nvSpPr>
            <p:cNvPr id="155" name="Freeform 22"/>
            <p:cNvSpPr>
              <a:spLocks noEditPoints="1"/>
            </p:cNvSpPr>
            <p:nvPr/>
          </p:nvSpPr>
          <p:spPr bwMode="auto">
            <a:xfrm>
              <a:off x="6881813" y="2154238"/>
              <a:ext cx="461963" cy="490538"/>
            </a:xfrm>
            <a:custGeom>
              <a:avLst/>
              <a:gdLst>
                <a:gd name="T0" fmla="*/ 104 w 120"/>
                <a:gd name="T1" fmla="*/ 0 h 128"/>
                <a:gd name="T2" fmla="*/ 16 w 120"/>
                <a:gd name="T3" fmla="*/ 0 h 128"/>
                <a:gd name="T4" fmla="*/ 0 w 120"/>
                <a:gd name="T5" fmla="*/ 16 h 128"/>
                <a:gd name="T6" fmla="*/ 0 w 120"/>
                <a:gd name="T7" fmla="*/ 112 h 128"/>
                <a:gd name="T8" fmla="*/ 16 w 120"/>
                <a:gd name="T9" fmla="*/ 128 h 128"/>
                <a:gd name="T10" fmla="*/ 104 w 120"/>
                <a:gd name="T11" fmla="*/ 128 h 128"/>
                <a:gd name="T12" fmla="*/ 120 w 120"/>
                <a:gd name="T13" fmla="*/ 112 h 128"/>
                <a:gd name="T14" fmla="*/ 120 w 120"/>
                <a:gd name="T15" fmla="*/ 16 h 128"/>
                <a:gd name="T16" fmla="*/ 104 w 120"/>
                <a:gd name="T17" fmla="*/ 0 h 128"/>
                <a:gd name="T18" fmla="*/ 112 w 120"/>
                <a:gd name="T19" fmla="*/ 112 h 128"/>
                <a:gd name="T20" fmla="*/ 104 w 120"/>
                <a:gd name="T21" fmla="*/ 120 h 128"/>
                <a:gd name="T22" fmla="*/ 16 w 120"/>
                <a:gd name="T23" fmla="*/ 120 h 128"/>
                <a:gd name="T24" fmla="*/ 8 w 120"/>
                <a:gd name="T25" fmla="*/ 112 h 128"/>
                <a:gd name="T26" fmla="*/ 8 w 120"/>
                <a:gd name="T27" fmla="*/ 16 h 128"/>
                <a:gd name="T28" fmla="*/ 16 w 120"/>
                <a:gd name="T29" fmla="*/ 8 h 128"/>
                <a:gd name="T30" fmla="*/ 104 w 120"/>
                <a:gd name="T31" fmla="*/ 8 h 128"/>
                <a:gd name="T32" fmla="*/ 112 w 120"/>
                <a:gd name="T33" fmla="*/ 16 h 128"/>
                <a:gd name="T34" fmla="*/ 112 w 120"/>
                <a:gd name="T3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 h="128">
                  <a:moveTo>
                    <a:pt x="104" y="0"/>
                  </a:moveTo>
                  <a:cubicBezTo>
                    <a:pt x="16" y="0"/>
                    <a:pt x="16" y="0"/>
                    <a:pt x="16" y="0"/>
                  </a:cubicBezTo>
                  <a:cubicBezTo>
                    <a:pt x="7" y="0"/>
                    <a:pt x="0" y="7"/>
                    <a:pt x="0" y="16"/>
                  </a:cubicBezTo>
                  <a:cubicBezTo>
                    <a:pt x="0" y="112"/>
                    <a:pt x="0" y="112"/>
                    <a:pt x="0" y="112"/>
                  </a:cubicBezTo>
                  <a:cubicBezTo>
                    <a:pt x="0" y="121"/>
                    <a:pt x="7" y="128"/>
                    <a:pt x="16" y="128"/>
                  </a:cubicBezTo>
                  <a:cubicBezTo>
                    <a:pt x="104" y="128"/>
                    <a:pt x="104" y="128"/>
                    <a:pt x="104" y="128"/>
                  </a:cubicBezTo>
                  <a:cubicBezTo>
                    <a:pt x="113" y="128"/>
                    <a:pt x="120" y="121"/>
                    <a:pt x="120" y="112"/>
                  </a:cubicBezTo>
                  <a:cubicBezTo>
                    <a:pt x="120" y="16"/>
                    <a:pt x="120" y="16"/>
                    <a:pt x="120" y="16"/>
                  </a:cubicBezTo>
                  <a:cubicBezTo>
                    <a:pt x="120" y="7"/>
                    <a:pt x="113" y="0"/>
                    <a:pt x="104" y="0"/>
                  </a:cubicBezTo>
                  <a:close/>
                  <a:moveTo>
                    <a:pt x="112" y="112"/>
                  </a:moveTo>
                  <a:cubicBezTo>
                    <a:pt x="112" y="116"/>
                    <a:pt x="108" y="120"/>
                    <a:pt x="104" y="120"/>
                  </a:cubicBezTo>
                  <a:cubicBezTo>
                    <a:pt x="16" y="120"/>
                    <a:pt x="16" y="120"/>
                    <a:pt x="16" y="120"/>
                  </a:cubicBezTo>
                  <a:cubicBezTo>
                    <a:pt x="12" y="120"/>
                    <a:pt x="8" y="116"/>
                    <a:pt x="8" y="112"/>
                  </a:cubicBezTo>
                  <a:cubicBezTo>
                    <a:pt x="8" y="16"/>
                    <a:pt x="8" y="16"/>
                    <a:pt x="8" y="16"/>
                  </a:cubicBezTo>
                  <a:cubicBezTo>
                    <a:pt x="8" y="12"/>
                    <a:pt x="12" y="8"/>
                    <a:pt x="16" y="8"/>
                  </a:cubicBezTo>
                  <a:cubicBezTo>
                    <a:pt x="104" y="8"/>
                    <a:pt x="104" y="8"/>
                    <a:pt x="104" y="8"/>
                  </a:cubicBezTo>
                  <a:cubicBezTo>
                    <a:pt x="108" y="8"/>
                    <a:pt x="112" y="12"/>
                    <a:pt x="112" y="16"/>
                  </a:cubicBezTo>
                  <a:lnTo>
                    <a:pt x="11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71" name="Freeform 23"/>
            <p:cNvSpPr>
              <a:spLocks noEditPoints="1"/>
            </p:cNvSpPr>
            <p:nvPr/>
          </p:nvSpPr>
          <p:spPr bwMode="auto">
            <a:xfrm>
              <a:off x="6942138" y="2214563"/>
              <a:ext cx="339725" cy="307975"/>
            </a:xfrm>
            <a:custGeom>
              <a:avLst/>
              <a:gdLst>
                <a:gd name="T0" fmla="*/ 84 w 88"/>
                <a:gd name="T1" fmla="*/ 0 h 80"/>
                <a:gd name="T2" fmla="*/ 4 w 88"/>
                <a:gd name="T3" fmla="*/ 0 h 80"/>
                <a:gd name="T4" fmla="*/ 0 w 88"/>
                <a:gd name="T5" fmla="*/ 4 h 80"/>
                <a:gd name="T6" fmla="*/ 0 w 88"/>
                <a:gd name="T7" fmla="*/ 76 h 80"/>
                <a:gd name="T8" fmla="*/ 4 w 88"/>
                <a:gd name="T9" fmla="*/ 80 h 80"/>
                <a:gd name="T10" fmla="*/ 84 w 88"/>
                <a:gd name="T11" fmla="*/ 80 h 80"/>
                <a:gd name="T12" fmla="*/ 88 w 88"/>
                <a:gd name="T13" fmla="*/ 76 h 80"/>
                <a:gd name="T14" fmla="*/ 88 w 88"/>
                <a:gd name="T15" fmla="*/ 4 h 80"/>
                <a:gd name="T16" fmla="*/ 84 w 88"/>
                <a:gd name="T17" fmla="*/ 0 h 80"/>
                <a:gd name="T18" fmla="*/ 84 w 88"/>
                <a:gd name="T19" fmla="*/ 4 h 80"/>
                <a:gd name="T20" fmla="*/ 84 w 88"/>
                <a:gd name="T21" fmla="*/ 59 h 80"/>
                <a:gd name="T22" fmla="*/ 71 w 88"/>
                <a:gd name="T23" fmla="*/ 45 h 80"/>
                <a:gd name="T24" fmla="*/ 68 w 88"/>
                <a:gd name="T25" fmla="*/ 44 h 80"/>
                <a:gd name="T26" fmla="*/ 65 w 88"/>
                <a:gd name="T27" fmla="*/ 45 h 80"/>
                <a:gd name="T28" fmla="*/ 55 w 88"/>
                <a:gd name="T29" fmla="*/ 57 h 80"/>
                <a:gd name="T30" fmla="*/ 23 w 88"/>
                <a:gd name="T31" fmla="*/ 21 h 80"/>
                <a:gd name="T32" fmla="*/ 20 w 88"/>
                <a:gd name="T33" fmla="*/ 20 h 80"/>
                <a:gd name="T34" fmla="*/ 17 w 88"/>
                <a:gd name="T35" fmla="*/ 21 h 80"/>
                <a:gd name="T36" fmla="*/ 4 w 88"/>
                <a:gd name="T37" fmla="*/ 36 h 80"/>
                <a:gd name="T38" fmla="*/ 4 w 88"/>
                <a:gd name="T39" fmla="*/ 4 h 80"/>
                <a:gd name="T40" fmla="*/ 84 w 88"/>
                <a:gd name="T41" fmla="*/ 4 h 80"/>
                <a:gd name="T42" fmla="*/ 4 w 88"/>
                <a:gd name="T43" fmla="*/ 42 h 80"/>
                <a:gd name="T44" fmla="*/ 20 w 88"/>
                <a:gd name="T45" fmla="*/ 24 h 80"/>
                <a:gd name="T46" fmla="*/ 52 w 88"/>
                <a:gd name="T47" fmla="*/ 61 h 80"/>
                <a:gd name="T48" fmla="*/ 55 w 88"/>
                <a:gd name="T49" fmla="*/ 63 h 80"/>
                <a:gd name="T50" fmla="*/ 66 w 88"/>
                <a:gd name="T51" fmla="*/ 76 h 80"/>
                <a:gd name="T52" fmla="*/ 4 w 88"/>
                <a:gd name="T53" fmla="*/ 76 h 80"/>
                <a:gd name="T54" fmla="*/ 4 w 88"/>
                <a:gd name="T55" fmla="*/ 42 h 80"/>
                <a:gd name="T56" fmla="*/ 71 w 88"/>
                <a:gd name="T57" fmla="*/ 76 h 80"/>
                <a:gd name="T58" fmla="*/ 57 w 88"/>
                <a:gd name="T59" fmla="*/ 60 h 80"/>
                <a:gd name="T60" fmla="*/ 68 w 88"/>
                <a:gd name="T61" fmla="*/ 48 h 80"/>
                <a:gd name="T62" fmla="*/ 84 w 88"/>
                <a:gd name="T63" fmla="*/ 66 h 80"/>
                <a:gd name="T64" fmla="*/ 84 w 88"/>
                <a:gd name="T65" fmla="*/ 76 h 80"/>
                <a:gd name="T66" fmla="*/ 71 w 88"/>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0">
                  <a:moveTo>
                    <a:pt x="84" y="0"/>
                  </a:moveTo>
                  <a:cubicBezTo>
                    <a:pt x="4" y="0"/>
                    <a:pt x="4" y="0"/>
                    <a:pt x="4" y="0"/>
                  </a:cubicBezTo>
                  <a:cubicBezTo>
                    <a:pt x="2" y="0"/>
                    <a:pt x="0" y="2"/>
                    <a:pt x="0" y="4"/>
                  </a:cubicBezTo>
                  <a:cubicBezTo>
                    <a:pt x="0" y="76"/>
                    <a:pt x="0" y="76"/>
                    <a:pt x="0" y="76"/>
                  </a:cubicBezTo>
                  <a:cubicBezTo>
                    <a:pt x="0" y="78"/>
                    <a:pt x="2" y="80"/>
                    <a:pt x="4" y="80"/>
                  </a:cubicBezTo>
                  <a:cubicBezTo>
                    <a:pt x="84" y="80"/>
                    <a:pt x="84" y="80"/>
                    <a:pt x="84" y="80"/>
                  </a:cubicBezTo>
                  <a:cubicBezTo>
                    <a:pt x="86" y="80"/>
                    <a:pt x="88" y="78"/>
                    <a:pt x="88" y="76"/>
                  </a:cubicBezTo>
                  <a:cubicBezTo>
                    <a:pt x="88" y="4"/>
                    <a:pt x="88" y="4"/>
                    <a:pt x="88" y="4"/>
                  </a:cubicBezTo>
                  <a:cubicBezTo>
                    <a:pt x="88" y="2"/>
                    <a:pt x="86" y="0"/>
                    <a:pt x="84" y="0"/>
                  </a:cubicBezTo>
                  <a:close/>
                  <a:moveTo>
                    <a:pt x="84" y="4"/>
                  </a:moveTo>
                  <a:cubicBezTo>
                    <a:pt x="84" y="59"/>
                    <a:pt x="84" y="59"/>
                    <a:pt x="84" y="59"/>
                  </a:cubicBezTo>
                  <a:cubicBezTo>
                    <a:pt x="71" y="45"/>
                    <a:pt x="71" y="45"/>
                    <a:pt x="71" y="45"/>
                  </a:cubicBezTo>
                  <a:cubicBezTo>
                    <a:pt x="70" y="44"/>
                    <a:pt x="69" y="44"/>
                    <a:pt x="68" y="44"/>
                  </a:cubicBezTo>
                  <a:cubicBezTo>
                    <a:pt x="67" y="44"/>
                    <a:pt x="66" y="44"/>
                    <a:pt x="65" y="45"/>
                  </a:cubicBezTo>
                  <a:cubicBezTo>
                    <a:pt x="55" y="57"/>
                    <a:pt x="55" y="57"/>
                    <a:pt x="55" y="57"/>
                  </a:cubicBezTo>
                  <a:cubicBezTo>
                    <a:pt x="23" y="21"/>
                    <a:pt x="23" y="21"/>
                    <a:pt x="23" y="21"/>
                  </a:cubicBezTo>
                  <a:cubicBezTo>
                    <a:pt x="22" y="20"/>
                    <a:pt x="21" y="20"/>
                    <a:pt x="20" y="20"/>
                  </a:cubicBezTo>
                  <a:cubicBezTo>
                    <a:pt x="19" y="20"/>
                    <a:pt x="18" y="20"/>
                    <a:pt x="17" y="21"/>
                  </a:cubicBezTo>
                  <a:cubicBezTo>
                    <a:pt x="4" y="36"/>
                    <a:pt x="4" y="36"/>
                    <a:pt x="4" y="36"/>
                  </a:cubicBezTo>
                  <a:cubicBezTo>
                    <a:pt x="4" y="4"/>
                    <a:pt x="4" y="4"/>
                    <a:pt x="4" y="4"/>
                  </a:cubicBezTo>
                  <a:lnTo>
                    <a:pt x="84" y="4"/>
                  </a:lnTo>
                  <a:close/>
                  <a:moveTo>
                    <a:pt x="4" y="42"/>
                  </a:moveTo>
                  <a:cubicBezTo>
                    <a:pt x="20" y="24"/>
                    <a:pt x="20" y="24"/>
                    <a:pt x="20" y="24"/>
                  </a:cubicBezTo>
                  <a:cubicBezTo>
                    <a:pt x="52" y="61"/>
                    <a:pt x="52" y="61"/>
                    <a:pt x="52" y="61"/>
                  </a:cubicBezTo>
                  <a:cubicBezTo>
                    <a:pt x="55" y="63"/>
                    <a:pt x="55" y="63"/>
                    <a:pt x="55" y="63"/>
                  </a:cubicBezTo>
                  <a:cubicBezTo>
                    <a:pt x="66" y="76"/>
                    <a:pt x="66" y="76"/>
                    <a:pt x="66" y="76"/>
                  </a:cubicBezTo>
                  <a:cubicBezTo>
                    <a:pt x="4" y="76"/>
                    <a:pt x="4" y="76"/>
                    <a:pt x="4" y="76"/>
                  </a:cubicBezTo>
                  <a:lnTo>
                    <a:pt x="4" y="42"/>
                  </a:lnTo>
                  <a:close/>
                  <a:moveTo>
                    <a:pt x="71" y="76"/>
                  </a:moveTo>
                  <a:cubicBezTo>
                    <a:pt x="57" y="60"/>
                    <a:pt x="57" y="60"/>
                    <a:pt x="57" y="60"/>
                  </a:cubicBezTo>
                  <a:cubicBezTo>
                    <a:pt x="68" y="48"/>
                    <a:pt x="68" y="48"/>
                    <a:pt x="68" y="48"/>
                  </a:cubicBezTo>
                  <a:cubicBezTo>
                    <a:pt x="84" y="66"/>
                    <a:pt x="84" y="66"/>
                    <a:pt x="84" y="66"/>
                  </a:cubicBezTo>
                  <a:cubicBezTo>
                    <a:pt x="84" y="76"/>
                    <a:pt x="84" y="76"/>
                    <a:pt x="84" y="76"/>
                  </a:cubicBezTo>
                  <a:lnTo>
                    <a:pt x="71"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81" name="Freeform 24"/>
            <p:cNvSpPr>
              <a:spLocks noEditPoints="1"/>
            </p:cNvSpPr>
            <p:nvPr/>
          </p:nvSpPr>
          <p:spPr bwMode="auto">
            <a:xfrm>
              <a:off x="7127875" y="2260600"/>
              <a:ext cx="92075" cy="92075"/>
            </a:xfrm>
            <a:custGeom>
              <a:avLst/>
              <a:gdLst>
                <a:gd name="T0" fmla="*/ 12 w 24"/>
                <a:gd name="T1" fmla="*/ 24 h 24"/>
                <a:gd name="T2" fmla="*/ 24 w 24"/>
                <a:gd name="T3" fmla="*/ 12 h 24"/>
                <a:gd name="T4" fmla="*/ 12 w 24"/>
                <a:gd name="T5" fmla="*/ 0 h 24"/>
                <a:gd name="T6" fmla="*/ 0 w 24"/>
                <a:gd name="T7" fmla="*/ 12 h 24"/>
                <a:gd name="T8" fmla="*/ 12 w 24"/>
                <a:gd name="T9" fmla="*/ 24 h 24"/>
                <a:gd name="T10" fmla="*/ 12 w 24"/>
                <a:gd name="T11" fmla="*/ 4 h 24"/>
                <a:gd name="T12" fmla="*/ 20 w 24"/>
                <a:gd name="T13" fmla="*/ 12 h 24"/>
                <a:gd name="T14" fmla="*/ 12 w 24"/>
                <a:gd name="T15" fmla="*/ 20 h 24"/>
                <a:gd name="T16" fmla="*/ 4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19" y="24"/>
                    <a:pt x="24" y="19"/>
                    <a:pt x="24" y="12"/>
                  </a:cubicBezTo>
                  <a:cubicBezTo>
                    <a:pt x="24" y="5"/>
                    <a:pt x="19" y="0"/>
                    <a:pt x="12" y="0"/>
                  </a:cubicBezTo>
                  <a:cubicBezTo>
                    <a:pt x="5" y="0"/>
                    <a:pt x="0" y="5"/>
                    <a:pt x="0" y="12"/>
                  </a:cubicBezTo>
                  <a:cubicBezTo>
                    <a:pt x="0" y="19"/>
                    <a:pt x="5" y="24"/>
                    <a:pt x="12" y="24"/>
                  </a:cubicBezTo>
                  <a:close/>
                  <a:moveTo>
                    <a:pt x="12" y="4"/>
                  </a:moveTo>
                  <a:cubicBezTo>
                    <a:pt x="16" y="4"/>
                    <a:pt x="20" y="8"/>
                    <a:pt x="20" y="12"/>
                  </a:cubicBezTo>
                  <a:cubicBezTo>
                    <a:pt x="20" y="16"/>
                    <a:pt x="16" y="20"/>
                    <a:pt x="12" y="20"/>
                  </a:cubicBezTo>
                  <a:cubicBezTo>
                    <a:pt x="8" y="20"/>
                    <a:pt x="4" y="16"/>
                    <a:pt x="4" y="12"/>
                  </a:cubicBezTo>
                  <a:cubicBezTo>
                    <a:pt x="4" y="8"/>
                    <a:pt x="8"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sp>
        <p:nvSpPr>
          <p:cNvPr id="182" name="Freeform 28"/>
          <p:cNvSpPr>
            <a:spLocks noEditPoints="1"/>
          </p:cNvSpPr>
          <p:nvPr/>
        </p:nvSpPr>
        <p:spPr bwMode="auto">
          <a:xfrm>
            <a:off x="2046239" y="5285677"/>
            <a:ext cx="338138" cy="338138"/>
          </a:xfrm>
          <a:custGeom>
            <a:avLst/>
            <a:gdLst>
              <a:gd name="T0" fmla="*/ 114 w 128"/>
              <a:gd name="T1" fmla="*/ 29 h 128"/>
              <a:gd name="T2" fmla="*/ 112 w 128"/>
              <a:gd name="T3" fmla="*/ 8 h 128"/>
              <a:gd name="T4" fmla="*/ 24 w 128"/>
              <a:gd name="T5" fmla="*/ 0 h 128"/>
              <a:gd name="T6" fmla="*/ 16 w 128"/>
              <a:gd name="T7" fmla="*/ 27 h 128"/>
              <a:gd name="T8" fmla="*/ 2 w 128"/>
              <a:gd name="T9" fmla="*/ 45 h 128"/>
              <a:gd name="T10" fmla="*/ 0 w 128"/>
              <a:gd name="T11" fmla="*/ 56 h 128"/>
              <a:gd name="T12" fmla="*/ 12 w 128"/>
              <a:gd name="T13" fmla="*/ 68 h 128"/>
              <a:gd name="T14" fmla="*/ 20 w 128"/>
              <a:gd name="T15" fmla="*/ 128 h 128"/>
              <a:gd name="T16" fmla="*/ 116 w 128"/>
              <a:gd name="T17" fmla="*/ 120 h 128"/>
              <a:gd name="T18" fmla="*/ 116 w 128"/>
              <a:gd name="T19" fmla="*/ 68 h 128"/>
              <a:gd name="T20" fmla="*/ 128 w 128"/>
              <a:gd name="T21" fmla="*/ 52 h 128"/>
              <a:gd name="T22" fmla="*/ 104 w 128"/>
              <a:gd name="T23" fmla="*/ 8 h 128"/>
              <a:gd name="T24" fmla="*/ 24 w 128"/>
              <a:gd name="T25" fmla="*/ 24 h 128"/>
              <a:gd name="T26" fmla="*/ 24 w 128"/>
              <a:gd name="T27" fmla="*/ 8 h 128"/>
              <a:gd name="T28" fmla="*/ 41 w 128"/>
              <a:gd name="T29" fmla="*/ 60 h 128"/>
              <a:gd name="T30" fmla="*/ 40 w 128"/>
              <a:gd name="T31" fmla="*/ 32 h 128"/>
              <a:gd name="T32" fmla="*/ 41 w 128"/>
              <a:gd name="T33" fmla="*/ 60 h 128"/>
              <a:gd name="T34" fmla="*/ 62 w 128"/>
              <a:gd name="T35" fmla="*/ 32 h 128"/>
              <a:gd name="T36" fmla="*/ 45 w 128"/>
              <a:gd name="T37" fmla="*/ 60 h 128"/>
              <a:gd name="T38" fmla="*/ 66 w 128"/>
              <a:gd name="T39" fmla="*/ 32 h 128"/>
              <a:gd name="T40" fmla="*/ 83 w 128"/>
              <a:gd name="T41" fmla="*/ 60 h 128"/>
              <a:gd name="T42" fmla="*/ 66 w 128"/>
              <a:gd name="T43" fmla="*/ 32 h 128"/>
              <a:gd name="T44" fmla="*/ 88 w 128"/>
              <a:gd name="T45" fmla="*/ 32 h 128"/>
              <a:gd name="T46" fmla="*/ 87 w 128"/>
              <a:gd name="T47" fmla="*/ 60 h 128"/>
              <a:gd name="T48" fmla="*/ 8 w 128"/>
              <a:gd name="T49" fmla="*/ 56 h 128"/>
              <a:gd name="T50" fmla="*/ 9 w 128"/>
              <a:gd name="T51" fmla="*/ 50 h 128"/>
              <a:gd name="T52" fmla="*/ 24 w 128"/>
              <a:gd name="T53" fmla="*/ 32 h 128"/>
              <a:gd name="T54" fmla="*/ 19 w 128"/>
              <a:gd name="T55" fmla="*/ 60 h 128"/>
              <a:gd name="T56" fmla="*/ 8 w 128"/>
              <a:gd name="T57" fmla="*/ 56 h 128"/>
              <a:gd name="T58" fmla="*/ 50 w 128"/>
              <a:gd name="T59" fmla="*/ 120 h 128"/>
              <a:gd name="T60" fmla="*/ 80 w 128"/>
              <a:gd name="T61" fmla="*/ 80 h 128"/>
              <a:gd name="T62" fmla="*/ 108 w 128"/>
              <a:gd name="T63" fmla="*/ 120 h 128"/>
              <a:gd name="T64" fmla="*/ 84 w 128"/>
              <a:gd name="T65" fmla="*/ 80 h 128"/>
              <a:gd name="T66" fmla="*/ 50 w 128"/>
              <a:gd name="T67" fmla="*/ 76 h 128"/>
              <a:gd name="T68" fmla="*/ 46 w 128"/>
              <a:gd name="T69" fmla="*/ 120 h 128"/>
              <a:gd name="T70" fmla="*/ 20 w 128"/>
              <a:gd name="T71" fmla="*/ 68 h 128"/>
              <a:gd name="T72" fmla="*/ 108 w 128"/>
              <a:gd name="T73" fmla="*/ 120 h 128"/>
              <a:gd name="T74" fmla="*/ 116 w 128"/>
              <a:gd name="T75" fmla="*/ 60 h 128"/>
              <a:gd name="T76" fmla="*/ 93 w 128"/>
              <a:gd name="T77" fmla="*/ 32 h 128"/>
              <a:gd name="T78" fmla="*/ 104 w 128"/>
              <a:gd name="T79" fmla="*/ 32 h 128"/>
              <a:gd name="T80" fmla="*/ 119 w 128"/>
              <a:gd name="T81" fmla="*/ 50 h 128"/>
              <a:gd name="T82" fmla="*/ 120 w 128"/>
              <a:gd name="T83"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128">
                <a:moveTo>
                  <a:pt x="126" y="45"/>
                </a:moveTo>
                <a:cubicBezTo>
                  <a:pt x="114" y="29"/>
                  <a:pt x="114" y="29"/>
                  <a:pt x="114" y="29"/>
                </a:cubicBezTo>
                <a:cubicBezTo>
                  <a:pt x="113" y="28"/>
                  <a:pt x="113" y="28"/>
                  <a:pt x="112" y="27"/>
                </a:cubicBezTo>
                <a:cubicBezTo>
                  <a:pt x="112" y="8"/>
                  <a:pt x="112" y="8"/>
                  <a:pt x="112" y="8"/>
                </a:cubicBezTo>
                <a:cubicBezTo>
                  <a:pt x="112" y="4"/>
                  <a:pt x="108" y="0"/>
                  <a:pt x="104" y="0"/>
                </a:cubicBezTo>
                <a:cubicBezTo>
                  <a:pt x="24" y="0"/>
                  <a:pt x="24" y="0"/>
                  <a:pt x="24" y="0"/>
                </a:cubicBezTo>
                <a:cubicBezTo>
                  <a:pt x="20" y="0"/>
                  <a:pt x="16" y="4"/>
                  <a:pt x="16" y="8"/>
                </a:cubicBezTo>
                <a:cubicBezTo>
                  <a:pt x="16" y="27"/>
                  <a:pt x="16" y="27"/>
                  <a:pt x="16" y="27"/>
                </a:cubicBezTo>
                <a:cubicBezTo>
                  <a:pt x="15" y="28"/>
                  <a:pt x="15" y="28"/>
                  <a:pt x="14" y="29"/>
                </a:cubicBezTo>
                <a:cubicBezTo>
                  <a:pt x="2" y="45"/>
                  <a:pt x="2" y="45"/>
                  <a:pt x="2" y="45"/>
                </a:cubicBezTo>
                <a:cubicBezTo>
                  <a:pt x="1" y="47"/>
                  <a:pt x="0" y="49"/>
                  <a:pt x="0" y="52"/>
                </a:cubicBezTo>
                <a:cubicBezTo>
                  <a:pt x="0" y="56"/>
                  <a:pt x="0" y="56"/>
                  <a:pt x="0" y="56"/>
                </a:cubicBezTo>
                <a:cubicBezTo>
                  <a:pt x="0" y="63"/>
                  <a:pt x="5" y="68"/>
                  <a:pt x="12" y="68"/>
                </a:cubicBezTo>
                <a:cubicBezTo>
                  <a:pt x="12" y="68"/>
                  <a:pt x="12" y="68"/>
                  <a:pt x="12" y="68"/>
                </a:cubicBezTo>
                <a:cubicBezTo>
                  <a:pt x="12" y="120"/>
                  <a:pt x="12" y="120"/>
                  <a:pt x="12" y="120"/>
                </a:cubicBezTo>
                <a:cubicBezTo>
                  <a:pt x="12" y="124"/>
                  <a:pt x="16" y="128"/>
                  <a:pt x="20" y="128"/>
                </a:cubicBezTo>
                <a:cubicBezTo>
                  <a:pt x="108" y="128"/>
                  <a:pt x="108" y="128"/>
                  <a:pt x="108" y="128"/>
                </a:cubicBezTo>
                <a:cubicBezTo>
                  <a:pt x="112" y="128"/>
                  <a:pt x="116" y="124"/>
                  <a:pt x="116" y="120"/>
                </a:cubicBezTo>
                <a:cubicBezTo>
                  <a:pt x="116" y="68"/>
                  <a:pt x="116" y="68"/>
                  <a:pt x="116" y="68"/>
                </a:cubicBezTo>
                <a:cubicBezTo>
                  <a:pt x="116" y="68"/>
                  <a:pt x="116" y="68"/>
                  <a:pt x="116" y="68"/>
                </a:cubicBezTo>
                <a:cubicBezTo>
                  <a:pt x="123" y="68"/>
                  <a:pt x="128" y="63"/>
                  <a:pt x="128" y="56"/>
                </a:cubicBezTo>
                <a:cubicBezTo>
                  <a:pt x="128" y="52"/>
                  <a:pt x="128" y="52"/>
                  <a:pt x="128" y="52"/>
                </a:cubicBezTo>
                <a:cubicBezTo>
                  <a:pt x="128" y="49"/>
                  <a:pt x="127" y="47"/>
                  <a:pt x="126" y="45"/>
                </a:cubicBezTo>
                <a:close/>
                <a:moveTo>
                  <a:pt x="104" y="8"/>
                </a:moveTo>
                <a:cubicBezTo>
                  <a:pt x="104" y="24"/>
                  <a:pt x="104" y="24"/>
                  <a:pt x="104" y="24"/>
                </a:cubicBezTo>
                <a:cubicBezTo>
                  <a:pt x="24" y="24"/>
                  <a:pt x="24" y="24"/>
                  <a:pt x="24" y="24"/>
                </a:cubicBezTo>
                <a:cubicBezTo>
                  <a:pt x="24" y="24"/>
                  <a:pt x="24" y="24"/>
                  <a:pt x="24" y="24"/>
                </a:cubicBezTo>
                <a:cubicBezTo>
                  <a:pt x="24" y="8"/>
                  <a:pt x="24" y="8"/>
                  <a:pt x="24" y="8"/>
                </a:cubicBezTo>
                <a:lnTo>
                  <a:pt x="104" y="8"/>
                </a:lnTo>
                <a:close/>
                <a:moveTo>
                  <a:pt x="41" y="60"/>
                </a:moveTo>
                <a:cubicBezTo>
                  <a:pt x="24" y="60"/>
                  <a:pt x="24" y="60"/>
                  <a:pt x="24" y="60"/>
                </a:cubicBezTo>
                <a:cubicBezTo>
                  <a:pt x="40" y="32"/>
                  <a:pt x="40" y="32"/>
                  <a:pt x="40" y="32"/>
                </a:cubicBezTo>
                <a:cubicBezTo>
                  <a:pt x="49" y="32"/>
                  <a:pt x="49" y="32"/>
                  <a:pt x="49" y="32"/>
                </a:cubicBezTo>
                <a:lnTo>
                  <a:pt x="41" y="60"/>
                </a:lnTo>
                <a:close/>
                <a:moveTo>
                  <a:pt x="53" y="32"/>
                </a:moveTo>
                <a:cubicBezTo>
                  <a:pt x="62" y="32"/>
                  <a:pt x="62" y="32"/>
                  <a:pt x="62" y="32"/>
                </a:cubicBezTo>
                <a:cubicBezTo>
                  <a:pt x="62" y="60"/>
                  <a:pt x="62" y="60"/>
                  <a:pt x="62" y="60"/>
                </a:cubicBezTo>
                <a:cubicBezTo>
                  <a:pt x="45" y="60"/>
                  <a:pt x="45" y="60"/>
                  <a:pt x="45" y="60"/>
                </a:cubicBezTo>
                <a:lnTo>
                  <a:pt x="53" y="32"/>
                </a:lnTo>
                <a:close/>
                <a:moveTo>
                  <a:pt x="66" y="32"/>
                </a:moveTo>
                <a:cubicBezTo>
                  <a:pt x="75" y="32"/>
                  <a:pt x="75" y="32"/>
                  <a:pt x="75" y="32"/>
                </a:cubicBezTo>
                <a:cubicBezTo>
                  <a:pt x="83" y="60"/>
                  <a:pt x="83" y="60"/>
                  <a:pt x="83" y="60"/>
                </a:cubicBezTo>
                <a:cubicBezTo>
                  <a:pt x="66" y="60"/>
                  <a:pt x="66" y="60"/>
                  <a:pt x="66" y="60"/>
                </a:cubicBezTo>
                <a:lnTo>
                  <a:pt x="66" y="32"/>
                </a:lnTo>
                <a:close/>
                <a:moveTo>
                  <a:pt x="79" y="32"/>
                </a:moveTo>
                <a:cubicBezTo>
                  <a:pt x="88" y="32"/>
                  <a:pt x="88" y="32"/>
                  <a:pt x="88" y="32"/>
                </a:cubicBezTo>
                <a:cubicBezTo>
                  <a:pt x="104" y="60"/>
                  <a:pt x="104" y="60"/>
                  <a:pt x="104" y="60"/>
                </a:cubicBezTo>
                <a:cubicBezTo>
                  <a:pt x="87" y="60"/>
                  <a:pt x="87" y="60"/>
                  <a:pt x="87" y="60"/>
                </a:cubicBezTo>
                <a:lnTo>
                  <a:pt x="79" y="32"/>
                </a:lnTo>
                <a:close/>
                <a:moveTo>
                  <a:pt x="8" y="56"/>
                </a:moveTo>
                <a:cubicBezTo>
                  <a:pt x="8" y="52"/>
                  <a:pt x="8" y="52"/>
                  <a:pt x="8" y="52"/>
                </a:cubicBezTo>
                <a:cubicBezTo>
                  <a:pt x="8" y="51"/>
                  <a:pt x="8" y="50"/>
                  <a:pt x="9" y="50"/>
                </a:cubicBezTo>
                <a:cubicBezTo>
                  <a:pt x="21" y="34"/>
                  <a:pt x="21" y="34"/>
                  <a:pt x="21" y="34"/>
                </a:cubicBezTo>
                <a:cubicBezTo>
                  <a:pt x="22" y="33"/>
                  <a:pt x="23" y="32"/>
                  <a:pt x="24" y="32"/>
                </a:cubicBezTo>
                <a:cubicBezTo>
                  <a:pt x="35" y="32"/>
                  <a:pt x="35" y="32"/>
                  <a:pt x="35" y="32"/>
                </a:cubicBezTo>
                <a:cubicBezTo>
                  <a:pt x="19" y="60"/>
                  <a:pt x="19" y="60"/>
                  <a:pt x="19" y="60"/>
                </a:cubicBezTo>
                <a:cubicBezTo>
                  <a:pt x="12" y="60"/>
                  <a:pt x="12" y="60"/>
                  <a:pt x="12" y="60"/>
                </a:cubicBezTo>
                <a:cubicBezTo>
                  <a:pt x="10" y="60"/>
                  <a:pt x="8" y="58"/>
                  <a:pt x="8" y="56"/>
                </a:cubicBezTo>
                <a:close/>
                <a:moveTo>
                  <a:pt x="80" y="120"/>
                </a:moveTo>
                <a:cubicBezTo>
                  <a:pt x="50" y="120"/>
                  <a:pt x="50" y="120"/>
                  <a:pt x="50" y="120"/>
                </a:cubicBezTo>
                <a:cubicBezTo>
                  <a:pt x="50" y="80"/>
                  <a:pt x="50" y="80"/>
                  <a:pt x="50" y="80"/>
                </a:cubicBezTo>
                <a:cubicBezTo>
                  <a:pt x="80" y="80"/>
                  <a:pt x="80" y="80"/>
                  <a:pt x="80" y="80"/>
                </a:cubicBezTo>
                <a:lnTo>
                  <a:pt x="80" y="120"/>
                </a:lnTo>
                <a:close/>
                <a:moveTo>
                  <a:pt x="108" y="120"/>
                </a:moveTo>
                <a:cubicBezTo>
                  <a:pt x="84" y="120"/>
                  <a:pt x="84" y="120"/>
                  <a:pt x="84" y="120"/>
                </a:cubicBezTo>
                <a:cubicBezTo>
                  <a:pt x="84" y="80"/>
                  <a:pt x="84" y="80"/>
                  <a:pt x="84" y="80"/>
                </a:cubicBezTo>
                <a:cubicBezTo>
                  <a:pt x="84" y="78"/>
                  <a:pt x="82" y="76"/>
                  <a:pt x="80" y="76"/>
                </a:cubicBezTo>
                <a:cubicBezTo>
                  <a:pt x="50" y="76"/>
                  <a:pt x="50" y="76"/>
                  <a:pt x="50" y="76"/>
                </a:cubicBezTo>
                <a:cubicBezTo>
                  <a:pt x="48" y="76"/>
                  <a:pt x="46" y="78"/>
                  <a:pt x="46" y="80"/>
                </a:cubicBezTo>
                <a:cubicBezTo>
                  <a:pt x="46" y="120"/>
                  <a:pt x="46" y="120"/>
                  <a:pt x="46" y="120"/>
                </a:cubicBezTo>
                <a:cubicBezTo>
                  <a:pt x="20" y="120"/>
                  <a:pt x="20" y="120"/>
                  <a:pt x="20" y="120"/>
                </a:cubicBezTo>
                <a:cubicBezTo>
                  <a:pt x="20" y="68"/>
                  <a:pt x="20" y="68"/>
                  <a:pt x="20" y="68"/>
                </a:cubicBezTo>
                <a:cubicBezTo>
                  <a:pt x="108" y="68"/>
                  <a:pt x="108" y="68"/>
                  <a:pt x="108" y="68"/>
                </a:cubicBezTo>
                <a:lnTo>
                  <a:pt x="108" y="120"/>
                </a:lnTo>
                <a:close/>
                <a:moveTo>
                  <a:pt x="120" y="56"/>
                </a:moveTo>
                <a:cubicBezTo>
                  <a:pt x="120" y="58"/>
                  <a:pt x="118" y="60"/>
                  <a:pt x="116" y="60"/>
                </a:cubicBezTo>
                <a:cubicBezTo>
                  <a:pt x="109" y="60"/>
                  <a:pt x="109" y="60"/>
                  <a:pt x="109" y="60"/>
                </a:cubicBezTo>
                <a:cubicBezTo>
                  <a:pt x="93" y="32"/>
                  <a:pt x="93" y="32"/>
                  <a:pt x="93" y="32"/>
                </a:cubicBezTo>
                <a:cubicBezTo>
                  <a:pt x="104" y="32"/>
                  <a:pt x="104" y="32"/>
                  <a:pt x="104" y="32"/>
                </a:cubicBezTo>
                <a:cubicBezTo>
                  <a:pt x="104" y="32"/>
                  <a:pt x="104" y="32"/>
                  <a:pt x="104" y="32"/>
                </a:cubicBezTo>
                <a:cubicBezTo>
                  <a:pt x="105" y="32"/>
                  <a:pt x="106" y="33"/>
                  <a:pt x="107" y="34"/>
                </a:cubicBezTo>
                <a:cubicBezTo>
                  <a:pt x="119" y="50"/>
                  <a:pt x="119" y="50"/>
                  <a:pt x="119" y="50"/>
                </a:cubicBezTo>
                <a:cubicBezTo>
                  <a:pt x="120" y="50"/>
                  <a:pt x="120" y="51"/>
                  <a:pt x="120" y="52"/>
                </a:cubicBezTo>
                <a:lnTo>
                  <a:pt x="120" y="56"/>
                </a:lnTo>
                <a:close/>
              </a:path>
            </a:pathLst>
          </a:custGeom>
          <a:solidFill>
            <a:schemeClr val="bg1"/>
          </a:solidFill>
          <a:ln>
            <a:noFill/>
          </a:ln>
        </p:spPr>
        <p:txBody>
          <a:bodyPr vert="horz" wrap="square" lIns="91440" tIns="45720" rIns="91440" bIns="45720" numCol="1" anchor="t" anchorCtr="0" compatLnSpc="1"/>
          <a:lstStyle/>
          <a:p>
            <a:endParaRPr lang="id-ID">
              <a:latin typeface="Raleway" panose="020B0003030101060003"/>
            </a:endParaRPr>
          </a:p>
        </p:txBody>
      </p:sp>
      <p:grpSp>
        <p:nvGrpSpPr>
          <p:cNvPr id="190" name="Group 189"/>
          <p:cNvGrpSpPr/>
          <p:nvPr/>
        </p:nvGrpSpPr>
        <p:grpSpPr>
          <a:xfrm>
            <a:off x="1634085" y="4211496"/>
            <a:ext cx="472005" cy="467468"/>
            <a:chOff x="7219950" y="3429000"/>
            <a:chExt cx="495300" cy="490538"/>
          </a:xfrm>
          <a:solidFill>
            <a:schemeClr val="bg1"/>
          </a:solidFill>
        </p:grpSpPr>
        <p:sp>
          <p:nvSpPr>
            <p:cNvPr id="191" name="Freeform 32"/>
            <p:cNvSpPr>
              <a:spLocks noEditPoints="1"/>
            </p:cNvSpPr>
            <p:nvPr/>
          </p:nvSpPr>
          <p:spPr bwMode="auto">
            <a:xfrm>
              <a:off x="7219950" y="3475038"/>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92" name="Freeform 33"/>
            <p:cNvSpPr>
              <a:spLocks noEditPoints="1"/>
            </p:cNvSpPr>
            <p:nvPr/>
          </p:nvSpPr>
          <p:spPr bwMode="auto">
            <a:xfrm>
              <a:off x="7439025" y="3675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93" name="Freeform 34"/>
            <p:cNvSpPr>
              <a:spLocks noEditPoints="1"/>
            </p:cNvSpPr>
            <p:nvPr/>
          </p:nvSpPr>
          <p:spPr bwMode="auto">
            <a:xfrm>
              <a:off x="7639050" y="3429000"/>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94" name="Freeform 35"/>
            <p:cNvSpPr>
              <a:spLocks noEditPoints="1"/>
            </p:cNvSpPr>
            <p:nvPr/>
          </p:nvSpPr>
          <p:spPr bwMode="auto">
            <a:xfrm>
              <a:off x="7346950" y="3659188"/>
              <a:ext cx="61913" cy="61913"/>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95" name="Oval 36"/>
            <p:cNvSpPr>
              <a:spLocks noChangeArrowheads="1"/>
            </p:cNvSpPr>
            <p:nvPr/>
          </p:nvSpPr>
          <p:spPr bwMode="auto">
            <a:xfrm>
              <a:off x="7408863" y="3767138"/>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96" name="Oval 37"/>
            <p:cNvSpPr>
              <a:spLocks noChangeArrowheads="1"/>
            </p:cNvSpPr>
            <p:nvPr/>
          </p:nvSpPr>
          <p:spPr bwMode="auto">
            <a:xfrm>
              <a:off x="7653338" y="3536950"/>
              <a:ext cx="317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sp>
        <p:nvSpPr>
          <p:cNvPr id="197" name="TextBox 196"/>
          <p:cNvSpPr txBox="1"/>
          <p:nvPr/>
        </p:nvSpPr>
        <p:spPr>
          <a:xfrm>
            <a:off x="2304234" y="2203078"/>
            <a:ext cx="2165914" cy="369332"/>
          </a:xfrm>
          <a:prstGeom prst="rect">
            <a:avLst/>
          </a:prstGeom>
          <a:noFill/>
        </p:spPr>
        <p:txBody>
          <a:bodyPr wrap="none" rtlCol="0">
            <a:spAutoFit/>
          </a:bodyPr>
          <a:lstStyle/>
          <a:p>
            <a:r>
              <a:rPr lang="en-US" altLang="id-ID" dirty="0" smtClean="0">
                <a:solidFill>
                  <a:schemeClr val="bg1"/>
                </a:solidFill>
                <a:latin typeface="Raleway" panose="020B0003030101060003"/>
              </a:rPr>
              <a:t>Basic Function:</a:t>
            </a:r>
            <a:r>
              <a:rPr lang="en-US" altLang="id-ID" b="1" dirty="0" smtClean="0">
                <a:solidFill>
                  <a:schemeClr val="bg1"/>
                </a:solidFill>
                <a:latin typeface="Raleway" panose="020B0003030101060003"/>
              </a:rPr>
              <a:t> ROTATE</a:t>
            </a:r>
          </a:p>
        </p:txBody>
      </p:sp>
      <p:sp>
        <p:nvSpPr>
          <p:cNvPr id="198" name="TextBox 197"/>
          <p:cNvSpPr txBox="1"/>
          <p:nvPr/>
        </p:nvSpPr>
        <p:spPr>
          <a:xfrm>
            <a:off x="2304235" y="2463051"/>
            <a:ext cx="1483998" cy="553085"/>
          </a:xfrm>
          <a:prstGeom prst="rect">
            <a:avLst/>
          </a:prstGeom>
          <a:noFill/>
        </p:spPr>
        <p:txBody>
          <a:bodyPr wrap="square" rtlCol="0">
            <a:spAutoFit/>
          </a:bodyPr>
          <a:lstStyle/>
          <a:p>
            <a:r>
              <a:rPr lang="en-US" sz="1000" dirty="0" err="1">
                <a:solidFill>
                  <a:schemeClr val="bg1"/>
                </a:solidFill>
                <a:latin typeface="Raleway" panose="020B0003030101060003"/>
              </a:rPr>
              <a:t>Rotate the tree by left or by right to guarantee its heap property</a:t>
            </a:r>
            <a:endParaRPr lang="en-US" sz="1000" b="1" dirty="0">
              <a:solidFill>
                <a:schemeClr val="bg1"/>
              </a:solidFill>
              <a:latin typeface="Raleway" panose="020B0003030101060003"/>
            </a:endParaRPr>
          </a:p>
        </p:txBody>
      </p:sp>
      <p:sp>
        <p:nvSpPr>
          <p:cNvPr id="199" name="TextBox 198"/>
          <p:cNvSpPr txBox="1"/>
          <p:nvPr/>
        </p:nvSpPr>
        <p:spPr>
          <a:xfrm>
            <a:off x="2505714" y="3108565"/>
            <a:ext cx="2146742" cy="369332"/>
          </a:xfrm>
          <a:prstGeom prst="rect">
            <a:avLst/>
          </a:prstGeom>
          <a:noFill/>
        </p:spPr>
        <p:txBody>
          <a:bodyPr wrap="none" rtlCol="0">
            <a:spAutoFit/>
          </a:bodyPr>
          <a:lstStyle/>
          <a:p>
            <a:r>
              <a:rPr lang="en-US" altLang="id-ID" dirty="0" smtClean="0">
                <a:solidFill>
                  <a:schemeClr val="bg1"/>
                </a:solidFill>
                <a:latin typeface="Raleway" panose="020B0003030101060003"/>
              </a:rPr>
              <a:t>Basic Function: </a:t>
            </a:r>
            <a:r>
              <a:rPr lang="en-US" altLang="id-ID" b="1" dirty="0" smtClean="0">
                <a:solidFill>
                  <a:schemeClr val="bg1"/>
                </a:solidFill>
                <a:latin typeface="Raleway" panose="020B0003030101060003"/>
              </a:rPr>
              <a:t>INSERT</a:t>
            </a:r>
          </a:p>
        </p:txBody>
      </p:sp>
      <p:sp>
        <p:nvSpPr>
          <p:cNvPr id="200" name="TextBox 199"/>
          <p:cNvSpPr txBox="1"/>
          <p:nvPr/>
        </p:nvSpPr>
        <p:spPr>
          <a:xfrm>
            <a:off x="2505598" y="3368675"/>
            <a:ext cx="1783715" cy="553085"/>
          </a:xfrm>
          <a:prstGeom prst="rect">
            <a:avLst/>
          </a:prstGeom>
          <a:noFill/>
        </p:spPr>
        <p:txBody>
          <a:bodyPr wrap="square" rtlCol="0">
            <a:spAutoFit/>
          </a:bodyPr>
          <a:lstStyle/>
          <a:p>
            <a:r>
              <a:rPr lang="en-US" altLang="id-ID" sz="1000" dirty="0">
                <a:solidFill>
                  <a:schemeClr val="bg1"/>
                </a:solidFill>
                <a:latin typeface="Raleway" panose="020B0003030101060003"/>
              </a:rPr>
              <a:t>Insert the node</a:t>
            </a:r>
            <a:r>
              <a:rPr lang="id-ID" sz="1000" dirty="0">
                <a:solidFill>
                  <a:schemeClr val="bg1"/>
                </a:solidFill>
                <a:latin typeface="Raleway" panose="020B0003030101060003"/>
              </a:rPr>
              <a:t> </a:t>
            </a:r>
            <a:r>
              <a:rPr lang="en-US" altLang="id-ID" sz="1000" dirty="0">
                <a:solidFill>
                  <a:schemeClr val="bg1"/>
                </a:solidFill>
                <a:latin typeface="Raleway" panose="020B0003030101060003"/>
              </a:rPr>
              <a:t>into the tree by its value</a:t>
            </a:r>
            <a:r>
              <a:rPr lang="id-ID" sz="1000" dirty="0">
                <a:solidFill>
                  <a:schemeClr val="bg1"/>
                </a:solidFill>
                <a:latin typeface="Raleway" panose="020B0003030101060003"/>
              </a:rPr>
              <a:t> </a:t>
            </a:r>
            <a:r>
              <a:rPr lang="en-US" altLang="id-ID" sz="1000" dirty="0">
                <a:solidFill>
                  <a:schemeClr val="bg1"/>
                </a:solidFill>
                <a:latin typeface="Raleway" panose="020B0003030101060003"/>
              </a:rPr>
              <a:t>and call the rotate if the random do not accord</a:t>
            </a:r>
            <a:endParaRPr lang="en-US" altLang="id-ID" sz="1000" b="1" dirty="0">
              <a:solidFill>
                <a:schemeClr val="bg1"/>
              </a:solidFill>
              <a:latin typeface="Raleway" panose="020B0003030101060003"/>
            </a:endParaRPr>
          </a:p>
        </p:txBody>
      </p:sp>
      <p:sp>
        <p:nvSpPr>
          <p:cNvPr id="201" name="TextBox 200"/>
          <p:cNvSpPr txBox="1"/>
          <p:nvPr/>
        </p:nvSpPr>
        <p:spPr>
          <a:xfrm>
            <a:off x="2748625" y="4088239"/>
            <a:ext cx="2071401" cy="369332"/>
          </a:xfrm>
          <a:prstGeom prst="rect">
            <a:avLst/>
          </a:prstGeom>
          <a:noFill/>
        </p:spPr>
        <p:txBody>
          <a:bodyPr wrap="none" rtlCol="0">
            <a:spAutoFit/>
          </a:bodyPr>
          <a:lstStyle/>
          <a:p>
            <a:r>
              <a:rPr lang="en-US" altLang="id-ID" dirty="0" smtClean="0">
                <a:solidFill>
                  <a:schemeClr val="bg1"/>
                </a:solidFill>
                <a:latin typeface="Raleway" panose="020B0003030101060003"/>
              </a:rPr>
              <a:t>Basic Function:</a:t>
            </a:r>
            <a:r>
              <a:rPr lang="en-US" altLang="id-ID" b="1" dirty="0" smtClean="0">
                <a:solidFill>
                  <a:schemeClr val="bg1"/>
                </a:solidFill>
                <a:latin typeface="Raleway" panose="020B0003030101060003"/>
              </a:rPr>
              <a:t> Delete</a:t>
            </a:r>
            <a:endParaRPr lang="id-ID" b="1" dirty="0">
              <a:solidFill>
                <a:schemeClr val="bg1"/>
              </a:solidFill>
              <a:latin typeface="Raleway" panose="020B0003030101060003"/>
            </a:endParaRPr>
          </a:p>
        </p:txBody>
      </p:sp>
      <p:sp>
        <p:nvSpPr>
          <p:cNvPr id="202" name="TextBox 201"/>
          <p:cNvSpPr txBox="1"/>
          <p:nvPr/>
        </p:nvSpPr>
        <p:spPr>
          <a:xfrm>
            <a:off x="2748803" y="4348480"/>
            <a:ext cx="1278255" cy="398780"/>
          </a:xfrm>
          <a:prstGeom prst="rect">
            <a:avLst/>
          </a:prstGeom>
          <a:noFill/>
        </p:spPr>
        <p:txBody>
          <a:bodyPr wrap="square" rtlCol="0">
            <a:spAutoFit/>
          </a:bodyPr>
          <a:lstStyle/>
          <a:p>
            <a:r>
              <a:rPr lang="en-US" altLang="id-ID" sz="1000" dirty="0">
                <a:solidFill>
                  <a:schemeClr val="bg1"/>
                </a:solidFill>
                <a:latin typeface="Raleway" panose="020B0003030101060003"/>
              </a:rPr>
              <a:t>Delete the node</a:t>
            </a:r>
            <a:r>
              <a:rPr lang="id-ID" sz="1000" dirty="0">
                <a:solidFill>
                  <a:schemeClr val="bg1"/>
                </a:solidFill>
                <a:latin typeface="Raleway" panose="020B0003030101060003"/>
              </a:rPr>
              <a:t> f</a:t>
            </a:r>
            <a:r>
              <a:rPr lang="en-US" altLang="id-ID" sz="1000" dirty="0">
                <a:solidFill>
                  <a:schemeClr val="bg1"/>
                </a:solidFill>
                <a:latin typeface="Raleway" panose="020B0003030101060003"/>
              </a:rPr>
              <a:t>rom the tree </a:t>
            </a:r>
            <a:endParaRPr lang="en-US" sz="1000" b="1" dirty="0">
              <a:solidFill>
                <a:schemeClr val="bg1"/>
              </a:solidFill>
              <a:latin typeface="Raleway" panose="020B0003030101060003"/>
            </a:endParaRPr>
          </a:p>
        </p:txBody>
      </p:sp>
      <p:sp>
        <p:nvSpPr>
          <p:cNvPr id="203" name="TextBox 202"/>
          <p:cNvSpPr txBox="1"/>
          <p:nvPr/>
        </p:nvSpPr>
        <p:spPr>
          <a:xfrm>
            <a:off x="2892990" y="5027327"/>
            <a:ext cx="1928733" cy="369332"/>
          </a:xfrm>
          <a:prstGeom prst="rect">
            <a:avLst/>
          </a:prstGeom>
          <a:noFill/>
        </p:spPr>
        <p:txBody>
          <a:bodyPr wrap="none" rtlCol="0">
            <a:spAutoFit/>
          </a:bodyPr>
          <a:lstStyle/>
          <a:p>
            <a:r>
              <a:rPr lang="en-US" altLang="id-ID" dirty="0" smtClean="0">
                <a:solidFill>
                  <a:schemeClr val="bg1"/>
                </a:solidFill>
                <a:latin typeface="Raleway" panose="020B0003030101060003"/>
              </a:rPr>
              <a:t>Basic Function: </a:t>
            </a:r>
            <a:r>
              <a:rPr lang="id-ID" b="1" dirty="0" smtClean="0">
                <a:solidFill>
                  <a:schemeClr val="bg1"/>
                </a:solidFill>
                <a:latin typeface="Raleway" panose="020B0003030101060003"/>
              </a:rPr>
              <a:t> </a:t>
            </a:r>
            <a:r>
              <a:rPr lang="en-US" altLang="id-ID" b="1" dirty="0" smtClean="0">
                <a:solidFill>
                  <a:schemeClr val="bg1"/>
                </a:solidFill>
                <a:latin typeface="Raleway" panose="020B0003030101060003"/>
              </a:rPr>
              <a:t>KTH</a:t>
            </a:r>
          </a:p>
        </p:txBody>
      </p:sp>
      <p:sp>
        <p:nvSpPr>
          <p:cNvPr id="204" name="TextBox 203"/>
          <p:cNvSpPr txBox="1"/>
          <p:nvPr/>
        </p:nvSpPr>
        <p:spPr>
          <a:xfrm>
            <a:off x="2892991" y="5287300"/>
            <a:ext cx="1483998" cy="398780"/>
          </a:xfrm>
          <a:prstGeom prst="rect">
            <a:avLst/>
          </a:prstGeom>
          <a:noFill/>
        </p:spPr>
        <p:txBody>
          <a:bodyPr wrap="square" rtlCol="0">
            <a:spAutoFit/>
          </a:bodyPr>
          <a:lstStyle/>
          <a:p>
            <a:r>
              <a:rPr lang="en-US" altLang="id-ID" sz="1000" dirty="0">
                <a:solidFill>
                  <a:schemeClr val="bg1"/>
                </a:solidFill>
                <a:latin typeface="Raleway" panose="020B0003030101060003"/>
              </a:rPr>
              <a:t>Find the Kth element in the tree</a:t>
            </a:r>
            <a:endParaRPr lang="en-US" sz="1000" b="1" dirty="0">
              <a:solidFill>
                <a:schemeClr val="bg1"/>
              </a:solidFill>
              <a:latin typeface="Raleway" panose="020B0003030101060003"/>
            </a:endParaRPr>
          </a:p>
        </p:txBody>
      </p:sp>
      <p:grpSp>
        <p:nvGrpSpPr>
          <p:cNvPr id="205" name="Group 204"/>
          <p:cNvGrpSpPr/>
          <p:nvPr/>
        </p:nvGrpSpPr>
        <p:grpSpPr>
          <a:xfrm>
            <a:off x="6462111" y="5184053"/>
            <a:ext cx="375118" cy="320312"/>
            <a:chOff x="5975421" y="268364"/>
            <a:chExt cx="488950" cy="417513"/>
          </a:xfrm>
          <a:solidFill>
            <a:srgbClr val="FF6D6D"/>
          </a:solidFill>
        </p:grpSpPr>
        <p:sp>
          <p:nvSpPr>
            <p:cNvPr id="206" name="Freeform 13"/>
            <p:cNvSpPr>
              <a:spLocks noEditPoints="1"/>
            </p:cNvSpPr>
            <p:nvPr/>
          </p:nvSpPr>
          <p:spPr bwMode="auto">
            <a:xfrm>
              <a:off x="6097659" y="376314"/>
              <a:ext cx="244475" cy="24765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0 w 64"/>
                <a:gd name="T11" fmla="*/ 48 h 64"/>
                <a:gd name="T12" fmla="*/ 16 w 64"/>
                <a:gd name="T13" fmla="*/ 50 h 64"/>
                <a:gd name="T14" fmla="*/ 14 w 64"/>
                <a:gd name="T15" fmla="*/ 16 h 64"/>
                <a:gd name="T16" fmla="*/ 48 w 64"/>
                <a:gd name="T17" fmla="*/ 14 h 64"/>
                <a:gd name="T18" fmla="*/ 50 w 64"/>
                <a:gd name="T19"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0" y="48"/>
                  </a:moveTo>
                  <a:cubicBezTo>
                    <a:pt x="42" y="58"/>
                    <a:pt x="26" y="59"/>
                    <a:pt x="16" y="50"/>
                  </a:cubicBezTo>
                  <a:cubicBezTo>
                    <a:pt x="6" y="42"/>
                    <a:pt x="5" y="26"/>
                    <a:pt x="14" y="16"/>
                  </a:cubicBezTo>
                  <a:cubicBezTo>
                    <a:pt x="22" y="6"/>
                    <a:pt x="38" y="5"/>
                    <a:pt x="48" y="14"/>
                  </a:cubicBezTo>
                  <a:cubicBezTo>
                    <a:pt x="58" y="22"/>
                    <a:pt x="59" y="38"/>
                    <a:pt x="5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07" name="Freeform 14"/>
            <p:cNvSpPr/>
            <p:nvPr/>
          </p:nvSpPr>
          <p:spPr bwMode="auto">
            <a:xfrm>
              <a:off x="6157984" y="438226"/>
              <a:ext cx="69850" cy="68263"/>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7" y="0"/>
                    <a:pt x="0" y="7"/>
                    <a:pt x="0" y="16"/>
                  </a:cubicBezTo>
                  <a:cubicBezTo>
                    <a:pt x="0" y="16"/>
                    <a:pt x="0" y="16"/>
                    <a:pt x="0" y="16"/>
                  </a:cubicBezTo>
                  <a:cubicBezTo>
                    <a:pt x="0" y="17"/>
                    <a:pt x="1" y="18"/>
                    <a:pt x="2" y="18"/>
                  </a:cubicBezTo>
                  <a:cubicBezTo>
                    <a:pt x="3" y="18"/>
                    <a:pt x="4" y="17"/>
                    <a:pt x="4" y="16"/>
                  </a:cubicBezTo>
                  <a:cubicBezTo>
                    <a:pt x="4" y="16"/>
                    <a:pt x="4" y="16"/>
                    <a:pt x="4" y="16"/>
                  </a:cubicBezTo>
                  <a:cubicBezTo>
                    <a:pt x="4" y="9"/>
                    <a:pt x="9" y="4"/>
                    <a:pt x="16" y="4"/>
                  </a:cubicBezTo>
                  <a:cubicBezTo>
                    <a:pt x="17" y="4"/>
                    <a:pt x="18" y="3"/>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08" name="Freeform 15"/>
            <p:cNvSpPr>
              <a:spLocks noEditPoints="1"/>
            </p:cNvSpPr>
            <p:nvPr/>
          </p:nvSpPr>
          <p:spPr bwMode="auto">
            <a:xfrm>
              <a:off x="5975421" y="268364"/>
              <a:ext cx="488950" cy="417513"/>
            </a:xfrm>
            <a:custGeom>
              <a:avLst/>
              <a:gdLst>
                <a:gd name="T0" fmla="*/ 118 w 128"/>
                <a:gd name="T1" fmla="*/ 24 h 108"/>
                <a:gd name="T2" fmla="*/ 101 w 128"/>
                <a:gd name="T3" fmla="*/ 21 h 108"/>
                <a:gd name="T4" fmla="*/ 95 w 128"/>
                <a:gd name="T5" fmla="*/ 8 h 108"/>
                <a:gd name="T6" fmla="*/ 84 w 128"/>
                <a:gd name="T7" fmla="*/ 0 h 108"/>
                <a:gd name="T8" fmla="*/ 44 w 128"/>
                <a:gd name="T9" fmla="*/ 0 h 108"/>
                <a:gd name="T10" fmla="*/ 33 w 128"/>
                <a:gd name="T11" fmla="*/ 8 h 108"/>
                <a:gd name="T12" fmla="*/ 27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1 w 128"/>
                <a:gd name="T41" fmla="*/ 32 h 108"/>
                <a:gd name="T42" fmla="*/ 33 w 128"/>
                <a:gd name="T43" fmla="*/ 28 h 108"/>
                <a:gd name="T44" fmla="*/ 40 w 128"/>
                <a:gd name="T45" fmla="*/ 11 h 108"/>
                <a:gd name="T46" fmla="*/ 44 w 128"/>
                <a:gd name="T47" fmla="*/ 8 h 108"/>
                <a:gd name="T48" fmla="*/ 84 w 128"/>
                <a:gd name="T49" fmla="*/ 8 h 108"/>
                <a:gd name="T50" fmla="*/ 88 w 128"/>
                <a:gd name="T51" fmla="*/ 11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5" y="8"/>
                    <a:pt x="95" y="8"/>
                    <a:pt x="95" y="8"/>
                  </a:cubicBezTo>
                  <a:cubicBezTo>
                    <a:pt x="93" y="3"/>
                    <a:pt x="89" y="0"/>
                    <a:pt x="84" y="0"/>
                  </a:cubicBezTo>
                  <a:cubicBezTo>
                    <a:pt x="44" y="0"/>
                    <a:pt x="44" y="0"/>
                    <a:pt x="44" y="0"/>
                  </a:cubicBezTo>
                  <a:cubicBezTo>
                    <a:pt x="39" y="0"/>
                    <a:pt x="35" y="3"/>
                    <a:pt x="33" y="8"/>
                  </a:cubicBezTo>
                  <a:cubicBezTo>
                    <a:pt x="27" y="21"/>
                    <a:pt x="27" y="21"/>
                    <a:pt x="27" y="21"/>
                  </a:cubicBezTo>
                  <a:cubicBezTo>
                    <a:pt x="10" y="24"/>
                    <a:pt x="10" y="24"/>
                    <a:pt x="10" y="24"/>
                  </a:cubicBezTo>
                  <a:cubicBezTo>
                    <a:pt x="4" y="25"/>
                    <a:pt x="0" y="30"/>
                    <a:pt x="0" y="36"/>
                  </a:cubicBezTo>
                  <a:cubicBezTo>
                    <a:pt x="0" y="96"/>
                    <a:pt x="0" y="96"/>
                    <a:pt x="0" y="96"/>
                  </a:cubicBezTo>
                  <a:cubicBezTo>
                    <a:pt x="0" y="103"/>
                    <a:pt x="5" y="108"/>
                    <a:pt x="12" y="108"/>
                  </a:cubicBezTo>
                  <a:cubicBezTo>
                    <a:pt x="116" y="108"/>
                    <a:pt x="116" y="108"/>
                    <a:pt x="116" y="108"/>
                  </a:cubicBezTo>
                  <a:cubicBezTo>
                    <a:pt x="123" y="108"/>
                    <a:pt x="128" y="103"/>
                    <a:pt x="128" y="96"/>
                  </a:cubicBezTo>
                  <a:cubicBezTo>
                    <a:pt x="128" y="36"/>
                    <a:pt x="128" y="36"/>
                    <a:pt x="128" y="36"/>
                  </a:cubicBezTo>
                  <a:cubicBezTo>
                    <a:pt x="128" y="30"/>
                    <a:pt x="124" y="25"/>
                    <a:pt x="118" y="24"/>
                  </a:cubicBezTo>
                  <a:close/>
                  <a:moveTo>
                    <a:pt x="120" y="96"/>
                  </a:moveTo>
                  <a:cubicBezTo>
                    <a:pt x="120" y="98"/>
                    <a:pt x="118" y="100"/>
                    <a:pt x="116" y="100"/>
                  </a:cubicBezTo>
                  <a:cubicBezTo>
                    <a:pt x="12" y="100"/>
                    <a:pt x="12" y="100"/>
                    <a:pt x="12" y="100"/>
                  </a:cubicBezTo>
                  <a:cubicBezTo>
                    <a:pt x="10" y="100"/>
                    <a:pt x="8" y="98"/>
                    <a:pt x="8" y="96"/>
                  </a:cubicBezTo>
                  <a:cubicBezTo>
                    <a:pt x="8" y="36"/>
                    <a:pt x="8" y="36"/>
                    <a:pt x="8" y="36"/>
                  </a:cubicBezTo>
                  <a:cubicBezTo>
                    <a:pt x="8" y="34"/>
                    <a:pt x="9" y="32"/>
                    <a:pt x="11" y="32"/>
                  </a:cubicBezTo>
                  <a:cubicBezTo>
                    <a:pt x="33" y="28"/>
                    <a:pt x="33" y="28"/>
                    <a:pt x="33" y="28"/>
                  </a:cubicBezTo>
                  <a:cubicBezTo>
                    <a:pt x="40" y="11"/>
                    <a:pt x="40" y="11"/>
                    <a:pt x="40" y="11"/>
                  </a:cubicBezTo>
                  <a:cubicBezTo>
                    <a:pt x="41" y="9"/>
                    <a:pt x="42" y="8"/>
                    <a:pt x="44" y="8"/>
                  </a:cubicBezTo>
                  <a:cubicBezTo>
                    <a:pt x="84" y="8"/>
                    <a:pt x="84" y="8"/>
                    <a:pt x="84" y="8"/>
                  </a:cubicBezTo>
                  <a:cubicBezTo>
                    <a:pt x="86" y="8"/>
                    <a:pt x="87" y="9"/>
                    <a:pt x="88" y="11"/>
                  </a:cubicBezTo>
                  <a:cubicBezTo>
                    <a:pt x="95" y="28"/>
                    <a:pt x="95" y="28"/>
                    <a:pt x="95" y="28"/>
                  </a:cubicBezTo>
                  <a:cubicBezTo>
                    <a:pt x="117" y="32"/>
                    <a:pt x="117" y="32"/>
                    <a:pt x="117" y="32"/>
                  </a:cubicBezTo>
                  <a:cubicBezTo>
                    <a:pt x="119" y="32"/>
                    <a:pt x="120" y="34"/>
                    <a:pt x="120" y="36"/>
                  </a:cubicBezTo>
                  <a:lnTo>
                    <a:pt x="12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sp>
        <p:nvSpPr>
          <p:cNvPr id="209" name="Freeform 23"/>
          <p:cNvSpPr>
            <a:spLocks noEditPoints="1"/>
          </p:cNvSpPr>
          <p:nvPr/>
        </p:nvSpPr>
        <p:spPr bwMode="auto">
          <a:xfrm>
            <a:off x="6151983" y="4344698"/>
            <a:ext cx="442875" cy="335381"/>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grpSp>
        <p:nvGrpSpPr>
          <p:cNvPr id="210" name="Group 209"/>
          <p:cNvGrpSpPr/>
          <p:nvPr/>
        </p:nvGrpSpPr>
        <p:grpSpPr>
          <a:xfrm>
            <a:off x="5670722" y="2381221"/>
            <a:ext cx="451474" cy="442875"/>
            <a:chOff x="6786562" y="796925"/>
            <a:chExt cx="500063" cy="490538"/>
          </a:xfrm>
          <a:solidFill>
            <a:srgbClr val="FF6D6D"/>
          </a:solidFill>
        </p:grpSpPr>
        <p:sp>
          <p:nvSpPr>
            <p:cNvPr id="211" name="Freeform 27"/>
            <p:cNvSpPr>
              <a:spLocks noEditPoints="1"/>
            </p:cNvSpPr>
            <p:nvPr/>
          </p:nvSpPr>
          <p:spPr bwMode="auto">
            <a:xfrm>
              <a:off x="6786562" y="796925"/>
              <a:ext cx="500063" cy="490538"/>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12" name="Freeform 28"/>
            <p:cNvSpPr>
              <a:spLocks noEditPoints="1"/>
            </p:cNvSpPr>
            <p:nvPr/>
          </p:nvSpPr>
          <p:spPr bwMode="auto">
            <a:xfrm>
              <a:off x="6967538" y="969963"/>
              <a:ext cx="134938" cy="138113"/>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13" name="Freeform 29"/>
            <p:cNvSpPr/>
            <p:nvPr/>
          </p:nvSpPr>
          <p:spPr bwMode="auto">
            <a:xfrm>
              <a:off x="6956425" y="1135063"/>
              <a:ext cx="73025"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14" name="Freeform 30"/>
            <p:cNvSpPr/>
            <p:nvPr/>
          </p:nvSpPr>
          <p:spPr bwMode="auto">
            <a:xfrm>
              <a:off x="7043738" y="873125"/>
              <a:ext cx="77788" cy="80963"/>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grpSp>
        <p:nvGrpSpPr>
          <p:cNvPr id="215" name="Group 214"/>
          <p:cNvGrpSpPr/>
          <p:nvPr/>
        </p:nvGrpSpPr>
        <p:grpSpPr>
          <a:xfrm>
            <a:off x="5899419" y="3344663"/>
            <a:ext cx="425129" cy="345588"/>
            <a:chOff x="7546975" y="561975"/>
            <a:chExt cx="492125" cy="400050"/>
          </a:xfrm>
          <a:solidFill>
            <a:srgbClr val="FF6D6D"/>
          </a:solidFill>
        </p:grpSpPr>
        <p:sp>
          <p:nvSpPr>
            <p:cNvPr id="216" name="Freeform 34"/>
            <p:cNvSpPr>
              <a:spLocks noEditPoints="1"/>
            </p:cNvSpPr>
            <p:nvPr/>
          </p:nvSpPr>
          <p:spPr bwMode="auto">
            <a:xfrm>
              <a:off x="7885113" y="684213"/>
              <a:ext cx="92075" cy="123825"/>
            </a:xfrm>
            <a:custGeom>
              <a:avLst/>
              <a:gdLst>
                <a:gd name="T0" fmla="*/ 11 w 24"/>
                <a:gd name="T1" fmla="*/ 2 h 32"/>
                <a:gd name="T2" fmla="*/ 8 w 24"/>
                <a:gd name="T3" fmla="*/ 0 h 32"/>
                <a:gd name="T4" fmla="*/ 4 w 24"/>
                <a:gd name="T5" fmla="*/ 0 h 32"/>
                <a:gd name="T6" fmla="*/ 0 w 24"/>
                <a:gd name="T7" fmla="*/ 4 h 32"/>
                <a:gd name="T8" fmla="*/ 0 w 24"/>
                <a:gd name="T9" fmla="*/ 28 h 32"/>
                <a:gd name="T10" fmla="*/ 4 w 24"/>
                <a:gd name="T11" fmla="*/ 32 h 32"/>
                <a:gd name="T12" fmla="*/ 20 w 24"/>
                <a:gd name="T13" fmla="*/ 32 h 32"/>
                <a:gd name="T14" fmla="*/ 24 w 24"/>
                <a:gd name="T15" fmla="*/ 28 h 32"/>
                <a:gd name="T16" fmla="*/ 24 w 24"/>
                <a:gd name="T17" fmla="*/ 22 h 32"/>
                <a:gd name="T18" fmla="*/ 23 w 24"/>
                <a:gd name="T19" fmla="*/ 20 h 32"/>
                <a:gd name="T20" fmla="*/ 11 w 24"/>
                <a:gd name="T21" fmla="*/ 2 h 32"/>
                <a:gd name="T22" fmla="*/ 20 w 24"/>
                <a:gd name="T23" fmla="*/ 28 h 32"/>
                <a:gd name="T24" fmla="*/ 4 w 24"/>
                <a:gd name="T25" fmla="*/ 28 h 32"/>
                <a:gd name="T26" fmla="*/ 4 w 24"/>
                <a:gd name="T27" fmla="*/ 4 h 32"/>
                <a:gd name="T28" fmla="*/ 8 w 24"/>
                <a:gd name="T29" fmla="*/ 4 h 32"/>
                <a:gd name="T30" fmla="*/ 20 w 24"/>
                <a:gd name="T31" fmla="*/ 22 h 32"/>
                <a:gd name="T32" fmla="*/ 20 w 24"/>
                <a:gd name="T33"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1" y="2"/>
                  </a:moveTo>
                  <a:cubicBezTo>
                    <a:pt x="11" y="1"/>
                    <a:pt x="9" y="0"/>
                    <a:pt x="8" y="0"/>
                  </a:cubicBezTo>
                  <a:cubicBezTo>
                    <a:pt x="4" y="0"/>
                    <a:pt x="4" y="0"/>
                    <a:pt x="4" y="0"/>
                  </a:cubicBezTo>
                  <a:cubicBezTo>
                    <a:pt x="2" y="0"/>
                    <a:pt x="0" y="2"/>
                    <a:pt x="0" y="4"/>
                  </a:cubicBezTo>
                  <a:cubicBezTo>
                    <a:pt x="0" y="28"/>
                    <a:pt x="0" y="28"/>
                    <a:pt x="0" y="28"/>
                  </a:cubicBezTo>
                  <a:cubicBezTo>
                    <a:pt x="0" y="30"/>
                    <a:pt x="2" y="32"/>
                    <a:pt x="4" y="32"/>
                  </a:cubicBezTo>
                  <a:cubicBezTo>
                    <a:pt x="20" y="32"/>
                    <a:pt x="20" y="32"/>
                    <a:pt x="20" y="32"/>
                  </a:cubicBezTo>
                  <a:cubicBezTo>
                    <a:pt x="22" y="32"/>
                    <a:pt x="24" y="30"/>
                    <a:pt x="24" y="28"/>
                  </a:cubicBezTo>
                  <a:cubicBezTo>
                    <a:pt x="24" y="22"/>
                    <a:pt x="24" y="22"/>
                    <a:pt x="24" y="22"/>
                  </a:cubicBezTo>
                  <a:cubicBezTo>
                    <a:pt x="24" y="21"/>
                    <a:pt x="24" y="20"/>
                    <a:pt x="23" y="20"/>
                  </a:cubicBezTo>
                  <a:lnTo>
                    <a:pt x="11" y="2"/>
                  </a:lnTo>
                  <a:close/>
                  <a:moveTo>
                    <a:pt x="20" y="28"/>
                  </a:moveTo>
                  <a:cubicBezTo>
                    <a:pt x="4" y="28"/>
                    <a:pt x="4" y="28"/>
                    <a:pt x="4" y="28"/>
                  </a:cubicBezTo>
                  <a:cubicBezTo>
                    <a:pt x="4" y="4"/>
                    <a:pt x="4" y="4"/>
                    <a:pt x="4" y="4"/>
                  </a:cubicBezTo>
                  <a:cubicBezTo>
                    <a:pt x="8" y="4"/>
                    <a:pt x="8" y="4"/>
                    <a:pt x="8" y="4"/>
                  </a:cubicBezTo>
                  <a:cubicBezTo>
                    <a:pt x="20" y="22"/>
                    <a:pt x="20" y="22"/>
                    <a:pt x="20" y="22"/>
                  </a:cubicBezTo>
                  <a:lnTo>
                    <a:pt x="2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17" name="Freeform 35"/>
            <p:cNvSpPr>
              <a:spLocks noEditPoints="1"/>
            </p:cNvSpPr>
            <p:nvPr/>
          </p:nvSpPr>
          <p:spPr bwMode="auto">
            <a:xfrm>
              <a:off x="7546975" y="561975"/>
              <a:ext cx="492125" cy="400050"/>
            </a:xfrm>
            <a:custGeom>
              <a:avLst/>
              <a:gdLst>
                <a:gd name="T0" fmla="*/ 126 w 128"/>
                <a:gd name="T1" fmla="*/ 49 h 104"/>
                <a:gd name="T2" fmla="*/ 110 w 128"/>
                <a:gd name="T3" fmla="*/ 25 h 104"/>
                <a:gd name="T4" fmla="*/ 100 w 128"/>
                <a:gd name="T5" fmla="*/ 20 h 104"/>
                <a:gd name="T6" fmla="*/ 84 w 128"/>
                <a:gd name="T7" fmla="*/ 20 h 104"/>
                <a:gd name="T8" fmla="*/ 84 w 128"/>
                <a:gd name="T9" fmla="*/ 12 h 104"/>
                <a:gd name="T10" fmla="*/ 72 w 128"/>
                <a:gd name="T11" fmla="*/ 0 h 104"/>
                <a:gd name="T12" fmla="*/ 12 w 128"/>
                <a:gd name="T13" fmla="*/ 0 h 104"/>
                <a:gd name="T14" fmla="*/ 0 w 128"/>
                <a:gd name="T15" fmla="*/ 12 h 104"/>
                <a:gd name="T16" fmla="*/ 0 w 128"/>
                <a:gd name="T17" fmla="*/ 56 h 104"/>
                <a:gd name="T18" fmla="*/ 12 w 128"/>
                <a:gd name="T19" fmla="*/ 68 h 104"/>
                <a:gd name="T20" fmla="*/ 12 w 128"/>
                <a:gd name="T21" fmla="*/ 68 h 104"/>
                <a:gd name="T22" fmla="*/ 12 w 128"/>
                <a:gd name="T23" fmla="*/ 80 h 104"/>
                <a:gd name="T24" fmla="*/ 24 w 128"/>
                <a:gd name="T25" fmla="*/ 92 h 104"/>
                <a:gd name="T26" fmla="*/ 29 w 128"/>
                <a:gd name="T27" fmla="*/ 92 h 104"/>
                <a:gd name="T28" fmla="*/ 44 w 128"/>
                <a:gd name="T29" fmla="*/ 104 h 104"/>
                <a:gd name="T30" fmla="*/ 59 w 128"/>
                <a:gd name="T31" fmla="*/ 92 h 104"/>
                <a:gd name="T32" fmla="*/ 81 w 128"/>
                <a:gd name="T33" fmla="*/ 92 h 104"/>
                <a:gd name="T34" fmla="*/ 96 w 128"/>
                <a:gd name="T35" fmla="*/ 104 h 104"/>
                <a:gd name="T36" fmla="*/ 111 w 128"/>
                <a:gd name="T37" fmla="*/ 92 h 104"/>
                <a:gd name="T38" fmla="*/ 116 w 128"/>
                <a:gd name="T39" fmla="*/ 92 h 104"/>
                <a:gd name="T40" fmla="*/ 128 w 128"/>
                <a:gd name="T41" fmla="*/ 80 h 104"/>
                <a:gd name="T42" fmla="*/ 128 w 128"/>
                <a:gd name="T43" fmla="*/ 56 h 104"/>
                <a:gd name="T44" fmla="*/ 126 w 128"/>
                <a:gd name="T45" fmla="*/ 49 h 104"/>
                <a:gd name="T46" fmla="*/ 12 w 128"/>
                <a:gd name="T47" fmla="*/ 60 h 104"/>
                <a:gd name="T48" fmla="*/ 8 w 128"/>
                <a:gd name="T49" fmla="*/ 56 h 104"/>
                <a:gd name="T50" fmla="*/ 8 w 128"/>
                <a:gd name="T51" fmla="*/ 12 h 104"/>
                <a:gd name="T52" fmla="*/ 12 w 128"/>
                <a:gd name="T53" fmla="*/ 8 h 104"/>
                <a:gd name="T54" fmla="*/ 72 w 128"/>
                <a:gd name="T55" fmla="*/ 8 h 104"/>
                <a:gd name="T56" fmla="*/ 76 w 128"/>
                <a:gd name="T57" fmla="*/ 12 h 104"/>
                <a:gd name="T58" fmla="*/ 76 w 128"/>
                <a:gd name="T59" fmla="*/ 20 h 104"/>
                <a:gd name="T60" fmla="*/ 76 w 128"/>
                <a:gd name="T61" fmla="*/ 28 h 104"/>
                <a:gd name="T62" fmla="*/ 76 w 128"/>
                <a:gd name="T63" fmla="*/ 56 h 104"/>
                <a:gd name="T64" fmla="*/ 72 w 128"/>
                <a:gd name="T65" fmla="*/ 60 h 104"/>
                <a:gd name="T66" fmla="*/ 12 w 128"/>
                <a:gd name="T67" fmla="*/ 60 h 104"/>
                <a:gd name="T68" fmla="*/ 44 w 128"/>
                <a:gd name="T69" fmla="*/ 96 h 104"/>
                <a:gd name="T70" fmla="*/ 36 w 128"/>
                <a:gd name="T71" fmla="*/ 88 h 104"/>
                <a:gd name="T72" fmla="*/ 44 w 128"/>
                <a:gd name="T73" fmla="*/ 80 h 104"/>
                <a:gd name="T74" fmla="*/ 52 w 128"/>
                <a:gd name="T75" fmla="*/ 88 h 104"/>
                <a:gd name="T76" fmla="*/ 44 w 128"/>
                <a:gd name="T77" fmla="*/ 96 h 104"/>
                <a:gd name="T78" fmla="*/ 96 w 128"/>
                <a:gd name="T79" fmla="*/ 96 h 104"/>
                <a:gd name="T80" fmla="*/ 88 w 128"/>
                <a:gd name="T81" fmla="*/ 88 h 104"/>
                <a:gd name="T82" fmla="*/ 96 w 128"/>
                <a:gd name="T83" fmla="*/ 80 h 104"/>
                <a:gd name="T84" fmla="*/ 104 w 128"/>
                <a:gd name="T85" fmla="*/ 88 h 104"/>
                <a:gd name="T86" fmla="*/ 96 w 128"/>
                <a:gd name="T87" fmla="*/ 96 h 104"/>
                <a:gd name="T88" fmla="*/ 120 w 128"/>
                <a:gd name="T89" fmla="*/ 80 h 104"/>
                <a:gd name="T90" fmla="*/ 116 w 128"/>
                <a:gd name="T91" fmla="*/ 84 h 104"/>
                <a:gd name="T92" fmla="*/ 111 w 128"/>
                <a:gd name="T93" fmla="*/ 84 h 104"/>
                <a:gd name="T94" fmla="*/ 96 w 128"/>
                <a:gd name="T95" fmla="*/ 72 h 104"/>
                <a:gd name="T96" fmla="*/ 81 w 128"/>
                <a:gd name="T97" fmla="*/ 84 h 104"/>
                <a:gd name="T98" fmla="*/ 59 w 128"/>
                <a:gd name="T99" fmla="*/ 84 h 104"/>
                <a:gd name="T100" fmla="*/ 44 w 128"/>
                <a:gd name="T101" fmla="*/ 72 h 104"/>
                <a:gd name="T102" fmla="*/ 29 w 128"/>
                <a:gd name="T103" fmla="*/ 84 h 104"/>
                <a:gd name="T104" fmla="*/ 24 w 128"/>
                <a:gd name="T105" fmla="*/ 84 h 104"/>
                <a:gd name="T106" fmla="*/ 20 w 128"/>
                <a:gd name="T107" fmla="*/ 80 h 104"/>
                <a:gd name="T108" fmla="*/ 20 w 128"/>
                <a:gd name="T109" fmla="*/ 68 h 104"/>
                <a:gd name="T110" fmla="*/ 72 w 128"/>
                <a:gd name="T111" fmla="*/ 68 h 104"/>
                <a:gd name="T112" fmla="*/ 84 w 128"/>
                <a:gd name="T113" fmla="*/ 56 h 104"/>
                <a:gd name="T114" fmla="*/ 84 w 128"/>
                <a:gd name="T115" fmla="*/ 28 h 104"/>
                <a:gd name="T116" fmla="*/ 100 w 128"/>
                <a:gd name="T117" fmla="*/ 28 h 104"/>
                <a:gd name="T118" fmla="*/ 103 w 128"/>
                <a:gd name="T119" fmla="*/ 30 h 104"/>
                <a:gd name="T120" fmla="*/ 119 w 128"/>
                <a:gd name="T121" fmla="*/ 54 h 104"/>
                <a:gd name="T122" fmla="*/ 120 w 128"/>
                <a:gd name="T123" fmla="*/ 56 h 104"/>
                <a:gd name="T124" fmla="*/ 120 w 128"/>
                <a:gd name="T125"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 h="104">
                  <a:moveTo>
                    <a:pt x="126" y="49"/>
                  </a:moveTo>
                  <a:cubicBezTo>
                    <a:pt x="110" y="25"/>
                    <a:pt x="110" y="25"/>
                    <a:pt x="110" y="25"/>
                  </a:cubicBezTo>
                  <a:cubicBezTo>
                    <a:pt x="108" y="22"/>
                    <a:pt x="104" y="20"/>
                    <a:pt x="100" y="20"/>
                  </a:cubicBezTo>
                  <a:cubicBezTo>
                    <a:pt x="84" y="20"/>
                    <a:pt x="84" y="20"/>
                    <a:pt x="84" y="20"/>
                  </a:cubicBezTo>
                  <a:cubicBezTo>
                    <a:pt x="84" y="12"/>
                    <a:pt x="84" y="12"/>
                    <a:pt x="84" y="12"/>
                  </a:cubicBezTo>
                  <a:cubicBezTo>
                    <a:pt x="84" y="5"/>
                    <a:pt x="79" y="0"/>
                    <a:pt x="72" y="0"/>
                  </a:cubicBezTo>
                  <a:cubicBezTo>
                    <a:pt x="12" y="0"/>
                    <a:pt x="12" y="0"/>
                    <a:pt x="12" y="0"/>
                  </a:cubicBezTo>
                  <a:cubicBezTo>
                    <a:pt x="5" y="0"/>
                    <a:pt x="0" y="5"/>
                    <a:pt x="0" y="12"/>
                  </a:cubicBezTo>
                  <a:cubicBezTo>
                    <a:pt x="0" y="56"/>
                    <a:pt x="0" y="56"/>
                    <a:pt x="0" y="56"/>
                  </a:cubicBezTo>
                  <a:cubicBezTo>
                    <a:pt x="0" y="63"/>
                    <a:pt x="5" y="68"/>
                    <a:pt x="12" y="68"/>
                  </a:cubicBezTo>
                  <a:cubicBezTo>
                    <a:pt x="12" y="68"/>
                    <a:pt x="12" y="68"/>
                    <a:pt x="12" y="68"/>
                  </a:cubicBezTo>
                  <a:cubicBezTo>
                    <a:pt x="12" y="80"/>
                    <a:pt x="12" y="80"/>
                    <a:pt x="12" y="80"/>
                  </a:cubicBezTo>
                  <a:cubicBezTo>
                    <a:pt x="12" y="87"/>
                    <a:pt x="17" y="92"/>
                    <a:pt x="24" y="92"/>
                  </a:cubicBezTo>
                  <a:cubicBezTo>
                    <a:pt x="29" y="92"/>
                    <a:pt x="29" y="92"/>
                    <a:pt x="29" y="92"/>
                  </a:cubicBezTo>
                  <a:cubicBezTo>
                    <a:pt x="30" y="99"/>
                    <a:pt x="37" y="104"/>
                    <a:pt x="44" y="104"/>
                  </a:cubicBezTo>
                  <a:cubicBezTo>
                    <a:pt x="51" y="104"/>
                    <a:pt x="58" y="99"/>
                    <a:pt x="59" y="92"/>
                  </a:cubicBezTo>
                  <a:cubicBezTo>
                    <a:pt x="81" y="92"/>
                    <a:pt x="81" y="92"/>
                    <a:pt x="81" y="92"/>
                  </a:cubicBezTo>
                  <a:cubicBezTo>
                    <a:pt x="82" y="99"/>
                    <a:pt x="89" y="104"/>
                    <a:pt x="96" y="104"/>
                  </a:cubicBezTo>
                  <a:cubicBezTo>
                    <a:pt x="103" y="104"/>
                    <a:pt x="110" y="99"/>
                    <a:pt x="111" y="92"/>
                  </a:cubicBezTo>
                  <a:cubicBezTo>
                    <a:pt x="116" y="92"/>
                    <a:pt x="116" y="92"/>
                    <a:pt x="116" y="92"/>
                  </a:cubicBezTo>
                  <a:cubicBezTo>
                    <a:pt x="123" y="92"/>
                    <a:pt x="128" y="87"/>
                    <a:pt x="128" y="80"/>
                  </a:cubicBezTo>
                  <a:cubicBezTo>
                    <a:pt x="128" y="56"/>
                    <a:pt x="128" y="56"/>
                    <a:pt x="128" y="56"/>
                  </a:cubicBezTo>
                  <a:cubicBezTo>
                    <a:pt x="128" y="54"/>
                    <a:pt x="127" y="51"/>
                    <a:pt x="126" y="49"/>
                  </a:cubicBezTo>
                  <a:close/>
                  <a:moveTo>
                    <a:pt x="12" y="60"/>
                  </a:moveTo>
                  <a:cubicBezTo>
                    <a:pt x="10" y="60"/>
                    <a:pt x="8" y="58"/>
                    <a:pt x="8" y="56"/>
                  </a:cubicBezTo>
                  <a:cubicBezTo>
                    <a:pt x="8" y="12"/>
                    <a:pt x="8" y="12"/>
                    <a:pt x="8" y="12"/>
                  </a:cubicBezTo>
                  <a:cubicBezTo>
                    <a:pt x="8" y="10"/>
                    <a:pt x="10" y="8"/>
                    <a:pt x="12" y="8"/>
                  </a:cubicBezTo>
                  <a:cubicBezTo>
                    <a:pt x="72" y="8"/>
                    <a:pt x="72" y="8"/>
                    <a:pt x="72" y="8"/>
                  </a:cubicBezTo>
                  <a:cubicBezTo>
                    <a:pt x="74" y="8"/>
                    <a:pt x="76" y="10"/>
                    <a:pt x="76" y="12"/>
                  </a:cubicBezTo>
                  <a:cubicBezTo>
                    <a:pt x="76" y="20"/>
                    <a:pt x="76" y="20"/>
                    <a:pt x="76" y="20"/>
                  </a:cubicBezTo>
                  <a:cubicBezTo>
                    <a:pt x="76" y="28"/>
                    <a:pt x="76" y="28"/>
                    <a:pt x="76" y="28"/>
                  </a:cubicBezTo>
                  <a:cubicBezTo>
                    <a:pt x="76" y="56"/>
                    <a:pt x="76" y="56"/>
                    <a:pt x="76" y="56"/>
                  </a:cubicBezTo>
                  <a:cubicBezTo>
                    <a:pt x="76" y="58"/>
                    <a:pt x="74" y="60"/>
                    <a:pt x="72" y="60"/>
                  </a:cubicBezTo>
                  <a:lnTo>
                    <a:pt x="12" y="60"/>
                  </a:lnTo>
                  <a:close/>
                  <a:moveTo>
                    <a:pt x="44" y="96"/>
                  </a:moveTo>
                  <a:cubicBezTo>
                    <a:pt x="40" y="96"/>
                    <a:pt x="36" y="92"/>
                    <a:pt x="36" y="88"/>
                  </a:cubicBezTo>
                  <a:cubicBezTo>
                    <a:pt x="36" y="84"/>
                    <a:pt x="40" y="80"/>
                    <a:pt x="44" y="80"/>
                  </a:cubicBezTo>
                  <a:cubicBezTo>
                    <a:pt x="48" y="80"/>
                    <a:pt x="52" y="84"/>
                    <a:pt x="52" y="88"/>
                  </a:cubicBezTo>
                  <a:cubicBezTo>
                    <a:pt x="52" y="92"/>
                    <a:pt x="48" y="96"/>
                    <a:pt x="44" y="96"/>
                  </a:cubicBezTo>
                  <a:close/>
                  <a:moveTo>
                    <a:pt x="96" y="96"/>
                  </a:moveTo>
                  <a:cubicBezTo>
                    <a:pt x="92" y="96"/>
                    <a:pt x="88" y="92"/>
                    <a:pt x="88" y="88"/>
                  </a:cubicBezTo>
                  <a:cubicBezTo>
                    <a:pt x="88" y="84"/>
                    <a:pt x="92" y="80"/>
                    <a:pt x="96" y="80"/>
                  </a:cubicBezTo>
                  <a:cubicBezTo>
                    <a:pt x="100" y="80"/>
                    <a:pt x="104" y="84"/>
                    <a:pt x="104" y="88"/>
                  </a:cubicBezTo>
                  <a:cubicBezTo>
                    <a:pt x="104" y="92"/>
                    <a:pt x="100" y="96"/>
                    <a:pt x="96" y="96"/>
                  </a:cubicBezTo>
                  <a:close/>
                  <a:moveTo>
                    <a:pt x="120" y="80"/>
                  </a:moveTo>
                  <a:cubicBezTo>
                    <a:pt x="120" y="82"/>
                    <a:pt x="118" y="84"/>
                    <a:pt x="116" y="84"/>
                  </a:cubicBezTo>
                  <a:cubicBezTo>
                    <a:pt x="111" y="84"/>
                    <a:pt x="111" y="84"/>
                    <a:pt x="111" y="84"/>
                  </a:cubicBezTo>
                  <a:cubicBezTo>
                    <a:pt x="110" y="77"/>
                    <a:pt x="103" y="72"/>
                    <a:pt x="96" y="72"/>
                  </a:cubicBezTo>
                  <a:cubicBezTo>
                    <a:pt x="89" y="72"/>
                    <a:pt x="82" y="77"/>
                    <a:pt x="81" y="84"/>
                  </a:cubicBezTo>
                  <a:cubicBezTo>
                    <a:pt x="59" y="84"/>
                    <a:pt x="59" y="84"/>
                    <a:pt x="59" y="84"/>
                  </a:cubicBezTo>
                  <a:cubicBezTo>
                    <a:pt x="58" y="77"/>
                    <a:pt x="51" y="72"/>
                    <a:pt x="44" y="72"/>
                  </a:cubicBezTo>
                  <a:cubicBezTo>
                    <a:pt x="37" y="72"/>
                    <a:pt x="30" y="77"/>
                    <a:pt x="29" y="84"/>
                  </a:cubicBezTo>
                  <a:cubicBezTo>
                    <a:pt x="24" y="84"/>
                    <a:pt x="24" y="84"/>
                    <a:pt x="24" y="84"/>
                  </a:cubicBezTo>
                  <a:cubicBezTo>
                    <a:pt x="22" y="84"/>
                    <a:pt x="20" y="82"/>
                    <a:pt x="20" y="80"/>
                  </a:cubicBezTo>
                  <a:cubicBezTo>
                    <a:pt x="20" y="68"/>
                    <a:pt x="20" y="68"/>
                    <a:pt x="20" y="68"/>
                  </a:cubicBezTo>
                  <a:cubicBezTo>
                    <a:pt x="72" y="68"/>
                    <a:pt x="72" y="68"/>
                    <a:pt x="72" y="68"/>
                  </a:cubicBezTo>
                  <a:cubicBezTo>
                    <a:pt x="79" y="68"/>
                    <a:pt x="84" y="63"/>
                    <a:pt x="84" y="56"/>
                  </a:cubicBezTo>
                  <a:cubicBezTo>
                    <a:pt x="84" y="28"/>
                    <a:pt x="84" y="28"/>
                    <a:pt x="84" y="28"/>
                  </a:cubicBezTo>
                  <a:cubicBezTo>
                    <a:pt x="100" y="28"/>
                    <a:pt x="100" y="28"/>
                    <a:pt x="100" y="28"/>
                  </a:cubicBezTo>
                  <a:cubicBezTo>
                    <a:pt x="101" y="28"/>
                    <a:pt x="103" y="29"/>
                    <a:pt x="103" y="30"/>
                  </a:cubicBezTo>
                  <a:cubicBezTo>
                    <a:pt x="119" y="54"/>
                    <a:pt x="119" y="54"/>
                    <a:pt x="119" y="54"/>
                  </a:cubicBezTo>
                  <a:cubicBezTo>
                    <a:pt x="120" y="54"/>
                    <a:pt x="120" y="55"/>
                    <a:pt x="120" y="56"/>
                  </a:cubicBezTo>
                  <a:lnTo>
                    <a:pt x="120"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sp>
        <p:nvSpPr>
          <p:cNvPr id="218" name="TextBox 217"/>
          <p:cNvSpPr txBox="1"/>
          <p:nvPr/>
        </p:nvSpPr>
        <p:spPr>
          <a:xfrm>
            <a:off x="6873129" y="2548514"/>
            <a:ext cx="2784737" cy="830997"/>
          </a:xfrm>
          <a:prstGeom prst="rect">
            <a:avLst/>
          </a:prstGeom>
          <a:noFill/>
        </p:spPr>
        <p:txBody>
          <a:bodyPr wrap="none" rtlCol="0">
            <a:spAutoFit/>
          </a:bodyPr>
          <a:lstStyle/>
          <a:p>
            <a:r>
              <a:rPr lang="id-ID" sz="4800" b="1" dirty="0" smtClean="0">
                <a:solidFill>
                  <a:srgbClr val="FF6D6D"/>
                </a:solidFill>
                <a:latin typeface="Raleway" panose="020B0003030101060003"/>
              </a:rPr>
              <a:t>S</a:t>
            </a:r>
            <a:r>
              <a:rPr lang="en-US" altLang="id-ID" sz="4800" b="1" dirty="0" smtClean="0">
                <a:solidFill>
                  <a:srgbClr val="FF6D6D"/>
                </a:solidFill>
                <a:latin typeface="Raleway" panose="020B0003030101060003"/>
              </a:rPr>
              <a:t>TRUCTURE</a:t>
            </a:r>
          </a:p>
        </p:txBody>
      </p:sp>
      <p:sp>
        <p:nvSpPr>
          <p:cNvPr id="219" name="Rectangle 218"/>
          <p:cNvSpPr/>
          <p:nvPr/>
        </p:nvSpPr>
        <p:spPr>
          <a:xfrm>
            <a:off x="6873128" y="3324347"/>
            <a:ext cx="4318869" cy="1460500"/>
          </a:xfrm>
          <a:prstGeom prst="rect">
            <a:avLst/>
          </a:prstGeom>
        </p:spPr>
        <p:txBody>
          <a:bodyPr wrap="square">
            <a:spAutoFit/>
          </a:bodyPr>
          <a:lstStyle/>
          <a:p>
            <a:pPr algn="just"/>
            <a:r>
              <a:rPr lang="en-US" altLang="id-ID" sz="1500" b="1" dirty="0">
                <a:solidFill>
                  <a:srgbClr val="646464"/>
                </a:solidFill>
                <a:latin typeface="Raleway" panose="020B0003030101060003"/>
              </a:rPr>
              <a:t>AS the picture in the slide shows,</a:t>
            </a:r>
            <a:r>
              <a:rPr lang="id-ID" sz="1500" b="1" dirty="0">
                <a:solidFill>
                  <a:srgbClr val="646464"/>
                </a:solidFill>
                <a:latin typeface="Raleway" panose="020B0003030101060003"/>
              </a:rPr>
              <a:t> </a:t>
            </a:r>
            <a:r>
              <a:rPr lang="en-US" altLang="id-ID" sz="1500" dirty="0">
                <a:solidFill>
                  <a:srgbClr val="646464"/>
                </a:solidFill>
                <a:latin typeface="Raleway" panose="020B0003030101060003"/>
              </a:rPr>
              <a:t>t</a:t>
            </a:r>
            <a:r>
              <a:rPr lang="id-ID" sz="1500" dirty="0">
                <a:solidFill>
                  <a:srgbClr val="646464"/>
                </a:solidFill>
                <a:latin typeface="Raleway" panose="020B0003030101060003"/>
                <a:sym typeface="+mn-ea"/>
              </a:rPr>
              <a:t>he structure of the tree is determined by the requirement that it be heap-ordered: that is, the priority number for any non-leaf node must be greater than or equal to the priority of its children.</a:t>
            </a:r>
            <a:r>
              <a:rPr lang="id-ID" sz="1500" dirty="0">
                <a:solidFill>
                  <a:schemeClr val="bg1">
                    <a:lumMod val="65000"/>
                  </a:schemeClr>
                </a:solidFill>
                <a:latin typeface="Raleway" panose="020B0003030101060003"/>
                <a:sym typeface="+mn-ea"/>
              </a:rPr>
              <a:t> </a:t>
            </a:r>
            <a:endParaRPr lang="id-ID" sz="1500" dirty="0">
              <a:solidFill>
                <a:schemeClr val="bg1">
                  <a:lumMod val="65000"/>
                </a:schemeClr>
              </a:solidFill>
              <a:latin typeface="Raleway" panose="020B0003030101060003"/>
            </a:endParaRPr>
          </a:p>
          <a:p>
            <a:pPr algn="just"/>
            <a:endParaRPr lang="id-ID" sz="1400" dirty="0">
              <a:solidFill>
                <a:schemeClr val="bg1">
                  <a:lumMod val="65000"/>
                </a:schemeClr>
              </a:solidFill>
              <a:latin typeface="Raleway" panose="020B0003030101060003"/>
            </a:endParaRPr>
          </a:p>
        </p:txBody>
      </p:sp>
    </p:spTree>
    <p:extLst>
      <p:ext uri="{BB962C8B-B14F-4D97-AF65-F5344CB8AC3E}">
        <p14:creationId xmlns:p14="http://schemas.microsoft.com/office/powerpoint/2010/main" val="21348799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500"/>
                                        <p:tgtEl>
                                          <p:spTgt spid="2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9"/>
                                        </p:tgtEl>
                                        <p:attrNameLst>
                                          <p:attrName>style.visibility</p:attrName>
                                        </p:attrNameLst>
                                      </p:cBhvr>
                                      <p:to>
                                        <p:strVal val="visible"/>
                                      </p:to>
                                    </p:set>
                                    <p:animEffect transition="in" filter="fade">
                                      <p:cBhvr>
                                        <p:cTn id="10" dur="500"/>
                                        <p:tgtEl>
                                          <p:spTgt spid="219"/>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86"/>
                                        </p:tgtEl>
                                        <p:attrNameLst>
                                          <p:attrName>style.visibility</p:attrName>
                                        </p:attrNameLst>
                                      </p:cBhvr>
                                      <p:to>
                                        <p:strVal val="visible"/>
                                      </p:to>
                                    </p:set>
                                    <p:anim calcmode="lin" valueType="num">
                                      <p:cBhvr>
                                        <p:cTn id="17" dur="500" fill="hold"/>
                                        <p:tgtEl>
                                          <p:spTgt spid="86"/>
                                        </p:tgtEl>
                                        <p:attrNameLst>
                                          <p:attrName>ppt_w</p:attrName>
                                        </p:attrNameLst>
                                      </p:cBhvr>
                                      <p:tavLst>
                                        <p:tav tm="0">
                                          <p:val>
                                            <p:fltVal val="0"/>
                                          </p:val>
                                        </p:tav>
                                        <p:tav tm="100000">
                                          <p:val>
                                            <p:strVal val="#ppt_w"/>
                                          </p:val>
                                        </p:tav>
                                      </p:tavLst>
                                    </p:anim>
                                    <p:anim calcmode="lin" valueType="num">
                                      <p:cBhvr>
                                        <p:cTn id="18" dur="500" fill="hold"/>
                                        <p:tgtEl>
                                          <p:spTgt spid="86"/>
                                        </p:tgtEl>
                                        <p:attrNameLst>
                                          <p:attrName>ppt_h</p:attrName>
                                        </p:attrNameLst>
                                      </p:cBhvr>
                                      <p:tavLst>
                                        <p:tav tm="0">
                                          <p:val>
                                            <p:fltVal val="0"/>
                                          </p:val>
                                        </p:tav>
                                        <p:tav tm="100000">
                                          <p:val>
                                            <p:strVal val="#ppt_h"/>
                                          </p:val>
                                        </p:tav>
                                      </p:tavLst>
                                    </p:anim>
                                    <p:animEffect transition="in" filter="fade">
                                      <p:cBhvr>
                                        <p:cTn id="19" dur="500"/>
                                        <p:tgtEl>
                                          <p:spTgt spid="86"/>
                                        </p:tgtEl>
                                      </p:cBhvr>
                                    </p:animEffect>
                                  </p:childTnLst>
                                </p:cTn>
                              </p:par>
                              <p:par>
                                <p:cTn id="20" presetID="10" presetClass="entr" presetSubtype="0" fill="hold" nodeType="withEffect">
                                  <p:stCondLst>
                                    <p:cond delay="0"/>
                                  </p:stCondLst>
                                  <p:childTnLst>
                                    <p:set>
                                      <p:cBhvr>
                                        <p:cTn id="21" dur="1" fill="hold">
                                          <p:stCondLst>
                                            <p:cond delay="0"/>
                                          </p:stCondLst>
                                        </p:cTn>
                                        <p:tgtEl>
                                          <p:spTgt spid="210"/>
                                        </p:tgtEl>
                                        <p:attrNameLst>
                                          <p:attrName>style.visibility</p:attrName>
                                        </p:attrNameLst>
                                      </p:cBhvr>
                                      <p:to>
                                        <p:strVal val="visible"/>
                                      </p:to>
                                    </p:set>
                                    <p:animEffect transition="in" filter="fade">
                                      <p:cBhvr>
                                        <p:cTn id="22" dur="500"/>
                                        <p:tgtEl>
                                          <p:spTgt spid="210"/>
                                        </p:tgtEl>
                                      </p:cBhvr>
                                    </p:animEffect>
                                  </p:childTnLst>
                                </p:cTn>
                              </p:par>
                            </p:childTnLst>
                          </p:cTn>
                        </p:par>
                        <p:par>
                          <p:cTn id="23" fill="hold">
                            <p:stCondLst>
                              <p:cond delay="1000"/>
                            </p:stCondLst>
                            <p:childTnLst>
                              <p:par>
                                <p:cTn id="24" presetID="22" presetClass="entr" presetSubtype="2"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right)">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7"/>
                                        </p:tgtEl>
                                        <p:attrNameLst>
                                          <p:attrName>style.visibility</p:attrName>
                                        </p:attrNameLst>
                                      </p:cBhvr>
                                      <p:to>
                                        <p:strVal val="visible"/>
                                      </p:to>
                                    </p:set>
                                    <p:animEffect transition="in" filter="fade">
                                      <p:cBhvr>
                                        <p:cTn id="29" dur="500"/>
                                        <p:tgtEl>
                                          <p:spTgt spid="19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8"/>
                                        </p:tgtEl>
                                        <p:attrNameLst>
                                          <p:attrName>style.visibility</p:attrName>
                                        </p:attrNameLst>
                                      </p:cBhvr>
                                      <p:to>
                                        <p:strVal val="visible"/>
                                      </p:to>
                                    </p:set>
                                    <p:animEffect transition="in" filter="fade">
                                      <p:cBhvr>
                                        <p:cTn id="32" dur="500"/>
                                        <p:tgtEl>
                                          <p:spTgt spid="198"/>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500" fill="hold"/>
                                        <p:tgtEl>
                                          <p:spTgt spid="13"/>
                                        </p:tgtEl>
                                        <p:attrNameLst>
                                          <p:attrName>ppt_w</p:attrName>
                                        </p:attrNameLst>
                                      </p:cBhvr>
                                      <p:tavLst>
                                        <p:tav tm="0">
                                          <p:val>
                                            <p:fltVal val="0"/>
                                          </p:val>
                                        </p:tav>
                                        <p:tav tm="100000">
                                          <p:val>
                                            <p:strVal val="#ppt_w"/>
                                          </p:val>
                                        </p:tav>
                                      </p:tavLst>
                                    </p:anim>
                                    <p:anim calcmode="lin" valueType="num">
                                      <p:cBhvr>
                                        <p:cTn id="41" dur="500" fill="hold"/>
                                        <p:tgtEl>
                                          <p:spTgt spid="13"/>
                                        </p:tgtEl>
                                        <p:attrNameLst>
                                          <p:attrName>ppt_h</p:attrName>
                                        </p:attrNameLst>
                                      </p:cBhvr>
                                      <p:tavLst>
                                        <p:tav tm="0">
                                          <p:val>
                                            <p:fltVal val="0"/>
                                          </p:val>
                                        </p:tav>
                                        <p:tav tm="100000">
                                          <p:val>
                                            <p:strVal val="#ppt_h"/>
                                          </p:val>
                                        </p:tav>
                                      </p:tavLst>
                                    </p:anim>
                                    <p:animEffect transition="in" filter="fade">
                                      <p:cBhvr>
                                        <p:cTn id="42" dur="500"/>
                                        <p:tgtEl>
                                          <p:spTgt spid="13"/>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Effect transition="in" filter="fade">
                                      <p:cBhvr>
                                        <p:cTn id="47" dur="500"/>
                                        <p:tgtEl>
                                          <p:spTgt spid="11"/>
                                        </p:tgtEl>
                                      </p:cBhvr>
                                    </p:animEffect>
                                  </p:childTnLst>
                                </p:cTn>
                              </p:par>
                            </p:childTnLst>
                          </p:cTn>
                        </p:par>
                        <p:par>
                          <p:cTn id="48" fill="hold">
                            <p:stCondLst>
                              <p:cond delay="1500"/>
                            </p:stCondLst>
                            <p:childTnLst>
                              <p:par>
                                <p:cTn id="49" presetID="10" presetClass="entr" presetSubtype="0" fill="hold" nodeType="afterEffect">
                                  <p:stCondLst>
                                    <p:cond delay="0"/>
                                  </p:stCondLst>
                                  <p:childTnLst>
                                    <p:set>
                                      <p:cBhvr>
                                        <p:cTn id="50" dur="1" fill="hold">
                                          <p:stCondLst>
                                            <p:cond delay="0"/>
                                          </p:stCondLst>
                                        </p:cTn>
                                        <p:tgtEl>
                                          <p:spTgt spid="120"/>
                                        </p:tgtEl>
                                        <p:attrNameLst>
                                          <p:attrName>style.visibility</p:attrName>
                                        </p:attrNameLst>
                                      </p:cBhvr>
                                      <p:to>
                                        <p:strVal val="visible"/>
                                      </p:to>
                                    </p:set>
                                    <p:animEffect transition="in" filter="fade">
                                      <p:cBhvr>
                                        <p:cTn id="51" dur="500"/>
                                        <p:tgtEl>
                                          <p:spTgt spid="120"/>
                                        </p:tgtEl>
                                      </p:cBhvr>
                                    </p:animEffect>
                                  </p:childTnLst>
                                </p:cTn>
                              </p:par>
                            </p:childTnLst>
                          </p:cTn>
                        </p:par>
                        <p:par>
                          <p:cTn id="52" fill="hold">
                            <p:stCondLst>
                              <p:cond delay="2000"/>
                            </p:stCondLst>
                            <p:childTnLst>
                              <p:par>
                                <p:cTn id="53" presetID="53" presetClass="entr" presetSubtype="16" fill="hold" grpId="0" nodeType="afterEffect">
                                  <p:stCondLst>
                                    <p:cond delay="0"/>
                                  </p:stCondLst>
                                  <p:childTnLst>
                                    <p:set>
                                      <p:cBhvr>
                                        <p:cTn id="54" dur="1" fill="hold">
                                          <p:stCondLst>
                                            <p:cond delay="0"/>
                                          </p:stCondLst>
                                        </p:cTn>
                                        <p:tgtEl>
                                          <p:spTgt spid="90"/>
                                        </p:tgtEl>
                                        <p:attrNameLst>
                                          <p:attrName>style.visibility</p:attrName>
                                        </p:attrNameLst>
                                      </p:cBhvr>
                                      <p:to>
                                        <p:strVal val="visible"/>
                                      </p:to>
                                    </p:set>
                                    <p:anim calcmode="lin" valueType="num">
                                      <p:cBhvr>
                                        <p:cTn id="55" dur="500" fill="hold"/>
                                        <p:tgtEl>
                                          <p:spTgt spid="90"/>
                                        </p:tgtEl>
                                        <p:attrNameLst>
                                          <p:attrName>ppt_w</p:attrName>
                                        </p:attrNameLst>
                                      </p:cBhvr>
                                      <p:tavLst>
                                        <p:tav tm="0">
                                          <p:val>
                                            <p:fltVal val="0"/>
                                          </p:val>
                                        </p:tav>
                                        <p:tav tm="100000">
                                          <p:val>
                                            <p:strVal val="#ppt_w"/>
                                          </p:val>
                                        </p:tav>
                                      </p:tavLst>
                                    </p:anim>
                                    <p:anim calcmode="lin" valueType="num">
                                      <p:cBhvr>
                                        <p:cTn id="56" dur="500" fill="hold"/>
                                        <p:tgtEl>
                                          <p:spTgt spid="90"/>
                                        </p:tgtEl>
                                        <p:attrNameLst>
                                          <p:attrName>ppt_h</p:attrName>
                                        </p:attrNameLst>
                                      </p:cBhvr>
                                      <p:tavLst>
                                        <p:tav tm="0">
                                          <p:val>
                                            <p:fltVal val="0"/>
                                          </p:val>
                                        </p:tav>
                                        <p:tav tm="100000">
                                          <p:val>
                                            <p:strVal val="#ppt_h"/>
                                          </p:val>
                                        </p:tav>
                                      </p:tavLst>
                                    </p:anim>
                                    <p:animEffect transition="in" filter="fade">
                                      <p:cBhvr>
                                        <p:cTn id="57" dur="500"/>
                                        <p:tgtEl>
                                          <p:spTgt spid="90"/>
                                        </p:tgtEl>
                                      </p:cBhvr>
                                    </p:animEffect>
                                  </p:childTnLst>
                                </p:cTn>
                              </p:par>
                              <p:par>
                                <p:cTn id="58" presetID="53" presetClass="entr" presetSubtype="16" fill="hold" nodeType="withEffect">
                                  <p:stCondLst>
                                    <p:cond delay="0"/>
                                  </p:stCondLst>
                                  <p:childTnLst>
                                    <p:set>
                                      <p:cBhvr>
                                        <p:cTn id="59" dur="1" fill="hold">
                                          <p:stCondLst>
                                            <p:cond delay="0"/>
                                          </p:stCondLst>
                                        </p:cTn>
                                        <p:tgtEl>
                                          <p:spTgt spid="215"/>
                                        </p:tgtEl>
                                        <p:attrNameLst>
                                          <p:attrName>style.visibility</p:attrName>
                                        </p:attrNameLst>
                                      </p:cBhvr>
                                      <p:to>
                                        <p:strVal val="visible"/>
                                      </p:to>
                                    </p:set>
                                    <p:anim calcmode="lin" valueType="num">
                                      <p:cBhvr>
                                        <p:cTn id="60" dur="500" fill="hold"/>
                                        <p:tgtEl>
                                          <p:spTgt spid="215"/>
                                        </p:tgtEl>
                                        <p:attrNameLst>
                                          <p:attrName>ppt_w</p:attrName>
                                        </p:attrNameLst>
                                      </p:cBhvr>
                                      <p:tavLst>
                                        <p:tav tm="0">
                                          <p:val>
                                            <p:fltVal val="0"/>
                                          </p:val>
                                        </p:tav>
                                        <p:tav tm="100000">
                                          <p:val>
                                            <p:strVal val="#ppt_w"/>
                                          </p:val>
                                        </p:tav>
                                      </p:tavLst>
                                    </p:anim>
                                    <p:anim calcmode="lin" valueType="num">
                                      <p:cBhvr>
                                        <p:cTn id="61" dur="500" fill="hold"/>
                                        <p:tgtEl>
                                          <p:spTgt spid="215"/>
                                        </p:tgtEl>
                                        <p:attrNameLst>
                                          <p:attrName>ppt_h</p:attrName>
                                        </p:attrNameLst>
                                      </p:cBhvr>
                                      <p:tavLst>
                                        <p:tav tm="0">
                                          <p:val>
                                            <p:fltVal val="0"/>
                                          </p:val>
                                        </p:tav>
                                        <p:tav tm="100000">
                                          <p:val>
                                            <p:strVal val="#ppt_h"/>
                                          </p:val>
                                        </p:tav>
                                      </p:tavLst>
                                    </p:anim>
                                    <p:animEffect transition="in" filter="fade">
                                      <p:cBhvr>
                                        <p:cTn id="62" dur="500"/>
                                        <p:tgtEl>
                                          <p:spTgt spid="215"/>
                                        </p:tgtEl>
                                      </p:cBhvr>
                                    </p:animEffect>
                                  </p:childTnLst>
                                </p:cTn>
                              </p:par>
                            </p:childTnLst>
                          </p:cTn>
                        </p:par>
                        <p:par>
                          <p:cTn id="63" fill="hold">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wipe(right)">
                                      <p:cBhvr>
                                        <p:cTn id="66" dur="500"/>
                                        <p:tgtEl>
                                          <p:spTgt spid="9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99"/>
                                        </p:tgtEl>
                                        <p:attrNameLst>
                                          <p:attrName>style.visibility</p:attrName>
                                        </p:attrNameLst>
                                      </p:cBhvr>
                                      <p:to>
                                        <p:strVal val="visible"/>
                                      </p:to>
                                    </p:set>
                                    <p:animEffect transition="in" filter="fade">
                                      <p:cBhvr>
                                        <p:cTn id="69" dur="500"/>
                                        <p:tgtEl>
                                          <p:spTgt spid="19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00"/>
                                        </p:tgtEl>
                                        <p:attrNameLst>
                                          <p:attrName>style.visibility</p:attrName>
                                        </p:attrNameLst>
                                      </p:cBhvr>
                                      <p:to>
                                        <p:strVal val="visible"/>
                                      </p:to>
                                    </p:set>
                                    <p:animEffect transition="in" filter="fade">
                                      <p:cBhvr>
                                        <p:cTn id="72" dur="500"/>
                                        <p:tgtEl>
                                          <p:spTgt spid="200"/>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p:cTn id="75" dur="500" fill="hold"/>
                                        <p:tgtEl>
                                          <p:spTgt spid="14"/>
                                        </p:tgtEl>
                                        <p:attrNameLst>
                                          <p:attrName>ppt_w</p:attrName>
                                        </p:attrNameLst>
                                      </p:cBhvr>
                                      <p:tavLst>
                                        <p:tav tm="0">
                                          <p:val>
                                            <p:fltVal val="0"/>
                                          </p:val>
                                        </p:tav>
                                        <p:tav tm="100000">
                                          <p:val>
                                            <p:strVal val="#ppt_w"/>
                                          </p:val>
                                        </p:tav>
                                      </p:tavLst>
                                    </p:anim>
                                    <p:anim calcmode="lin" valueType="num">
                                      <p:cBhvr>
                                        <p:cTn id="76" dur="500" fill="hold"/>
                                        <p:tgtEl>
                                          <p:spTgt spid="14"/>
                                        </p:tgtEl>
                                        <p:attrNameLst>
                                          <p:attrName>ppt_h</p:attrName>
                                        </p:attrNameLst>
                                      </p:cBhvr>
                                      <p:tavLst>
                                        <p:tav tm="0">
                                          <p:val>
                                            <p:fltVal val="0"/>
                                          </p:val>
                                        </p:tav>
                                        <p:tav tm="100000">
                                          <p:val>
                                            <p:strVal val="#ppt_h"/>
                                          </p:val>
                                        </p:tav>
                                      </p:tavLst>
                                    </p:anim>
                                    <p:animEffect transition="in" filter="fade">
                                      <p:cBhvr>
                                        <p:cTn id="77" dur="500"/>
                                        <p:tgtEl>
                                          <p:spTgt spid="14"/>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p:cTn id="80" dur="500" fill="hold"/>
                                        <p:tgtEl>
                                          <p:spTgt spid="15"/>
                                        </p:tgtEl>
                                        <p:attrNameLst>
                                          <p:attrName>ppt_w</p:attrName>
                                        </p:attrNameLst>
                                      </p:cBhvr>
                                      <p:tavLst>
                                        <p:tav tm="0">
                                          <p:val>
                                            <p:fltVal val="0"/>
                                          </p:val>
                                        </p:tav>
                                        <p:tav tm="100000">
                                          <p:val>
                                            <p:strVal val="#ppt_w"/>
                                          </p:val>
                                        </p:tav>
                                      </p:tavLst>
                                    </p:anim>
                                    <p:anim calcmode="lin" valueType="num">
                                      <p:cBhvr>
                                        <p:cTn id="81" dur="500" fill="hold"/>
                                        <p:tgtEl>
                                          <p:spTgt spid="15"/>
                                        </p:tgtEl>
                                        <p:attrNameLst>
                                          <p:attrName>ppt_h</p:attrName>
                                        </p:attrNameLst>
                                      </p:cBhvr>
                                      <p:tavLst>
                                        <p:tav tm="0">
                                          <p:val>
                                            <p:fltVal val="0"/>
                                          </p:val>
                                        </p:tav>
                                        <p:tav tm="100000">
                                          <p:val>
                                            <p:strVal val="#ppt_h"/>
                                          </p:val>
                                        </p:tav>
                                      </p:tavLst>
                                    </p:anim>
                                    <p:animEffect transition="in" filter="fade">
                                      <p:cBhvr>
                                        <p:cTn id="82" dur="500"/>
                                        <p:tgtEl>
                                          <p:spTgt spid="15"/>
                                        </p:tgtEl>
                                      </p:cBhvr>
                                    </p:animEffect>
                                  </p:childTnLst>
                                </p:cTn>
                              </p:par>
                            </p:childTnLst>
                          </p:cTn>
                        </p:par>
                        <p:par>
                          <p:cTn id="83" fill="hold">
                            <p:stCondLst>
                              <p:cond delay="3000"/>
                            </p:stCondLst>
                            <p:childTnLst>
                              <p:par>
                                <p:cTn id="84" presetID="10" presetClass="entr" presetSubtype="0" fill="hold" nodeType="afterEffect">
                                  <p:stCondLst>
                                    <p:cond delay="0"/>
                                  </p:stCondLst>
                                  <p:childTnLst>
                                    <p:set>
                                      <p:cBhvr>
                                        <p:cTn id="85" dur="1" fill="hold">
                                          <p:stCondLst>
                                            <p:cond delay="0"/>
                                          </p:stCondLst>
                                        </p:cTn>
                                        <p:tgtEl>
                                          <p:spTgt spid="150"/>
                                        </p:tgtEl>
                                        <p:attrNameLst>
                                          <p:attrName>style.visibility</p:attrName>
                                        </p:attrNameLst>
                                      </p:cBhvr>
                                      <p:to>
                                        <p:strVal val="visible"/>
                                      </p:to>
                                    </p:set>
                                    <p:animEffect transition="in" filter="fade">
                                      <p:cBhvr>
                                        <p:cTn id="86" dur="500"/>
                                        <p:tgtEl>
                                          <p:spTgt spid="150"/>
                                        </p:tgtEl>
                                      </p:cBhvr>
                                    </p:animEffect>
                                  </p:childTnLst>
                                </p:cTn>
                              </p:par>
                            </p:childTnLst>
                          </p:cTn>
                        </p:par>
                        <p:par>
                          <p:cTn id="87" fill="hold">
                            <p:stCondLst>
                              <p:cond delay="3500"/>
                            </p:stCondLst>
                            <p:childTnLst>
                              <p:par>
                                <p:cTn id="88" presetID="53" presetClass="entr" presetSubtype="16" fill="hold" grpId="0" nodeType="afterEffect">
                                  <p:stCondLst>
                                    <p:cond delay="0"/>
                                  </p:stCondLst>
                                  <p:childTnLst>
                                    <p:set>
                                      <p:cBhvr>
                                        <p:cTn id="89" dur="1" fill="hold">
                                          <p:stCondLst>
                                            <p:cond delay="0"/>
                                          </p:stCondLst>
                                        </p:cTn>
                                        <p:tgtEl>
                                          <p:spTgt spid="95"/>
                                        </p:tgtEl>
                                        <p:attrNameLst>
                                          <p:attrName>style.visibility</p:attrName>
                                        </p:attrNameLst>
                                      </p:cBhvr>
                                      <p:to>
                                        <p:strVal val="visible"/>
                                      </p:to>
                                    </p:set>
                                    <p:anim calcmode="lin" valueType="num">
                                      <p:cBhvr>
                                        <p:cTn id="90" dur="500" fill="hold"/>
                                        <p:tgtEl>
                                          <p:spTgt spid="95"/>
                                        </p:tgtEl>
                                        <p:attrNameLst>
                                          <p:attrName>ppt_w</p:attrName>
                                        </p:attrNameLst>
                                      </p:cBhvr>
                                      <p:tavLst>
                                        <p:tav tm="0">
                                          <p:val>
                                            <p:fltVal val="0"/>
                                          </p:val>
                                        </p:tav>
                                        <p:tav tm="100000">
                                          <p:val>
                                            <p:strVal val="#ppt_w"/>
                                          </p:val>
                                        </p:tav>
                                      </p:tavLst>
                                    </p:anim>
                                    <p:anim calcmode="lin" valueType="num">
                                      <p:cBhvr>
                                        <p:cTn id="91" dur="500" fill="hold"/>
                                        <p:tgtEl>
                                          <p:spTgt spid="95"/>
                                        </p:tgtEl>
                                        <p:attrNameLst>
                                          <p:attrName>ppt_h</p:attrName>
                                        </p:attrNameLst>
                                      </p:cBhvr>
                                      <p:tavLst>
                                        <p:tav tm="0">
                                          <p:val>
                                            <p:fltVal val="0"/>
                                          </p:val>
                                        </p:tav>
                                        <p:tav tm="100000">
                                          <p:val>
                                            <p:strVal val="#ppt_h"/>
                                          </p:val>
                                        </p:tav>
                                      </p:tavLst>
                                    </p:anim>
                                    <p:animEffect transition="in" filter="fade">
                                      <p:cBhvr>
                                        <p:cTn id="92" dur="500"/>
                                        <p:tgtEl>
                                          <p:spTgt spid="9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09"/>
                                        </p:tgtEl>
                                        <p:attrNameLst>
                                          <p:attrName>style.visibility</p:attrName>
                                        </p:attrNameLst>
                                      </p:cBhvr>
                                      <p:to>
                                        <p:strVal val="visible"/>
                                      </p:to>
                                    </p:set>
                                    <p:animEffect transition="in" filter="fade">
                                      <p:cBhvr>
                                        <p:cTn id="95" dur="500"/>
                                        <p:tgtEl>
                                          <p:spTgt spid="209"/>
                                        </p:tgtEl>
                                      </p:cBhvr>
                                    </p:animEffect>
                                  </p:childTnLst>
                                </p:cTn>
                              </p:par>
                            </p:childTnLst>
                          </p:cTn>
                        </p:par>
                        <p:par>
                          <p:cTn id="96" fill="hold">
                            <p:stCondLst>
                              <p:cond delay="4000"/>
                            </p:stCondLst>
                            <p:childTnLst>
                              <p:par>
                                <p:cTn id="97" presetID="22" presetClass="entr" presetSubtype="2" fill="hold" grpId="0" nodeType="afterEffect">
                                  <p:stCondLst>
                                    <p:cond delay="0"/>
                                  </p:stCondLst>
                                  <p:childTnLst>
                                    <p:set>
                                      <p:cBhvr>
                                        <p:cTn id="98" dur="1" fill="hold">
                                          <p:stCondLst>
                                            <p:cond delay="0"/>
                                          </p:stCondLst>
                                        </p:cTn>
                                        <p:tgtEl>
                                          <p:spTgt spid="6"/>
                                        </p:tgtEl>
                                        <p:attrNameLst>
                                          <p:attrName>style.visibility</p:attrName>
                                        </p:attrNameLst>
                                      </p:cBhvr>
                                      <p:to>
                                        <p:strVal val="visible"/>
                                      </p:to>
                                    </p:set>
                                    <p:animEffect transition="in" filter="wipe(right)">
                                      <p:cBhvr>
                                        <p:cTn id="99" dur="500"/>
                                        <p:tgtEl>
                                          <p:spTgt spid="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01"/>
                                        </p:tgtEl>
                                        <p:attrNameLst>
                                          <p:attrName>style.visibility</p:attrName>
                                        </p:attrNameLst>
                                      </p:cBhvr>
                                      <p:to>
                                        <p:strVal val="visible"/>
                                      </p:to>
                                    </p:set>
                                    <p:animEffect transition="in" filter="fade">
                                      <p:cBhvr>
                                        <p:cTn id="102" dur="500"/>
                                        <p:tgtEl>
                                          <p:spTgt spid="20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02"/>
                                        </p:tgtEl>
                                        <p:attrNameLst>
                                          <p:attrName>style.visibility</p:attrName>
                                        </p:attrNameLst>
                                      </p:cBhvr>
                                      <p:to>
                                        <p:strVal val="visible"/>
                                      </p:to>
                                    </p:set>
                                    <p:animEffect transition="in" filter="fade">
                                      <p:cBhvr>
                                        <p:cTn id="105" dur="500"/>
                                        <p:tgtEl>
                                          <p:spTgt spid="202"/>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16"/>
                                        </p:tgtEl>
                                        <p:attrNameLst>
                                          <p:attrName>style.visibility</p:attrName>
                                        </p:attrNameLst>
                                      </p:cBhvr>
                                      <p:to>
                                        <p:strVal val="visible"/>
                                      </p:to>
                                    </p:set>
                                    <p:anim calcmode="lin" valueType="num">
                                      <p:cBhvr>
                                        <p:cTn id="108" dur="500" fill="hold"/>
                                        <p:tgtEl>
                                          <p:spTgt spid="16"/>
                                        </p:tgtEl>
                                        <p:attrNameLst>
                                          <p:attrName>ppt_w</p:attrName>
                                        </p:attrNameLst>
                                      </p:cBhvr>
                                      <p:tavLst>
                                        <p:tav tm="0">
                                          <p:val>
                                            <p:fltVal val="0"/>
                                          </p:val>
                                        </p:tav>
                                        <p:tav tm="100000">
                                          <p:val>
                                            <p:strVal val="#ppt_w"/>
                                          </p:val>
                                        </p:tav>
                                      </p:tavLst>
                                    </p:anim>
                                    <p:anim calcmode="lin" valueType="num">
                                      <p:cBhvr>
                                        <p:cTn id="109" dur="500" fill="hold"/>
                                        <p:tgtEl>
                                          <p:spTgt spid="16"/>
                                        </p:tgtEl>
                                        <p:attrNameLst>
                                          <p:attrName>ppt_h</p:attrName>
                                        </p:attrNameLst>
                                      </p:cBhvr>
                                      <p:tavLst>
                                        <p:tav tm="0">
                                          <p:val>
                                            <p:fltVal val="0"/>
                                          </p:val>
                                        </p:tav>
                                        <p:tav tm="100000">
                                          <p:val>
                                            <p:strVal val="#ppt_h"/>
                                          </p:val>
                                        </p:tav>
                                      </p:tavLst>
                                    </p:anim>
                                    <p:animEffect transition="in" filter="fade">
                                      <p:cBhvr>
                                        <p:cTn id="110" dur="500"/>
                                        <p:tgtEl>
                                          <p:spTgt spid="16"/>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17"/>
                                        </p:tgtEl>
                                        <p:attrNameLst>
                                          <p:attrName>style.visibility</p:attrName>
                                        </p:attrNameLst>
                                      </p:cBhvr>
                                      <p:to>
                                        <p:strVal val="visible"/>
                                      </p:to>
                                    </p:set>
                                    <p:anim calcmode="lin" valueType="num">
                                      <p:cBhvr>
                                        <p:cTn id="113" dur="500" fill="hold"/>
                                        <p:tgtEl>
                                          <p:spTgt spid="17"/>
                                        </p:tgtEl>
                                        <p:attrNameLst>
                                          <p:attrName>ppt_w</p:attrName>
                                        </p:attrNameLst>
                                      </p:cBhvr>
                                      <p:tavLst>
                                        <p:tav tm="0">
                                          <p:val>
                                            <p:fltVal val="0"/>
                                          </p:val>
                                        </p:tav>
                                        <p:tav tm="100000">
                                          <p:val>
                                            <p:strVal val="#ppt_w"/>
                                          </p:val>
                                        </p:tav>
                                      </p:tavLst>
                                    </p:anim>
                                    <p:anim calcmode="lin" valueType="num">
                                      <p:cBhvr>
                                        <p:cTn id="114" dur="500" fill="hold"/>
                                        <p:tgtEl>
                                          <p:spTgt spid="17"/>
                                        </p:tgtEl>
                                        <p:attrNameLst>
                                          <p:attrName>ppt_h</p:attrName>
                                        </p:attrNameLst>
                                      </p:cBhvr>
                                      <p:tavLst>
                                        <p:tav tm="0">
                                          <p:val>
                                            <p:fltVal val="0"/>
                                          </p:val>
                                        </p:tav>
                                        <p:tav tm="100000">
                                          <p:val>
                                            <p:strVal val="#ppt_h"/>
                                          </p:val>
                                        </p:tav>
                                      </p:tavLst>
                                    </p:anim>
                                    <p:animEffect transition="in" filter="fade">
                                      <p:cBhvr>
                                        <p:cTn id="115" dur="500"/>
                                        <p:tgtEl>
                                          <p:spTgt spid="17"/>
                                        </p:tgtEl>
                                      </p:cBhvr>
                                    </p:animEffect>
                                  </p:childTnLst>
                                </p:cTn>
                              </p:par>
                            </p:childTnLst>
                          </p:cTn>
                        </p:par>
                        <p:par>
                          <p:cTn id="116" fill="hold">
                            <p:stCondLst>
                              <p:cond delay="4500"/>
                            </p:stCondLst>
                            <p:childTnLst>
                              <p:par>
                                <p:cTn id="117" presetID="10" presetClass="entr" presetSubtype="0" fill="hold" nodeType="afterEffect">
                                  <p:stCondLst>
                                    <p:cond delay="0"/>
                                  </p:stCondLst>
                                  <p:childTnLst>
                                    <p:set>
                                      <p:cBhvr>
                                        <p:cTn id="118" dur="1" fill="hold">
                                          <p:stCondLst>
                                            <p:cond delay="0"/>
                                          </p:stCondLst>
                                        </p:cTn>
                                        <p:tgtEl>
                                          <p:spTgt spid="190"/>
                                        </p:tgtEl>
                                        <p:attrNameLst>
                                          <p:attrName>style.visibility</p:attrName>
                                        </p:attrNameLst>
                                      </p:cBhvr>
                                      <p:to>
                                        <p:strVal val="visible"/>
                                      </p:to>
                                    </p:set>
                                    <p:animEffect transition="in" filter="fade">
                                      <p:cBhvr>
                                        <p:cTn id="119" dur="500"/>
                                        <p:tgtEl>
                                          <p:spTgt spid="190"/>
                                        </p:tgtEl>
                                      </p:cBhvr>
                                    </p:animEffect>
                                  </p:childTnLst>
                                </p:cTn>
                              </p:par>
                            </p:childTnLst>
                          </p:cTn>
                        </p:par>
                        <p:par>
                          <p:cTn id="120" fill="hold">
                            <p:stCondLst>
                              <p:cond delay="5000"/>
                            </p:stCondLst>
                            <p:childTnLst>
                              <p:par>
                                <p:cTn id="121" presetID="53" presetClass="entr" presetSubtype="16" fill="hold" grpId="0" nodeType="afterEffect">
                                  <p:stCondLst>
                                    <p:cond delay="0"/>
                                  </p:stCondLst>
                                  <p:childTnLst>
                                    <p:set>
                                      <p:cBhvr>
                                        <p:cTn id="122" dur="1" fill="hold">
                                          <p:stCondLst>
                                            <p:cond delay="0"/>
                                          </p:stCondLst>
                                        </p:cTn>
                                        <p:tgtEl>
                                          <p:spTgt spid="96"/>
                                        </p:tgtEl>
                                        <p:attrNameLst>
                                          <p:attrName>style.visibility</p:attrName>
                                        </p:attrNameLst>
                                      </p:cBhvr>
                                      <p:to>
                                        <p:strVal val="visible"/>
                                      </p:to>
                                    </p:set>
                                    <p:anim calcmode="lin" valueType="num">
                                      <p:cBhvr>
                                        <p:cTn id="123" dur="500" fill="hold"/>
                                        <p:tgtEl>
                                          <p:spTgt spid="96"/>
                                        </p:tgtEl>
                                        <p:attrNameLst>
                                          <p:attrName>ppt_w</p:attrName>
                                        </p:attrNameLst>
                                      </p:cBhvr>
                                      <p:tavLst>
                                        <p:tav tm="0">
                                          <p:val>
                                            <p:fltVal val="0"/>
                                          </p:val>
                                        </p:tav>
                                        <p:tav tm="100000">
                                          <p:val>
                                            <p:strVal val="#ppt_w"/>
                                          </p:val>
                                        </p:tav>
                                      </p:tavLst>
                                    </p:anim>
                                    <p:anim calcmode="lin" valueType="num">
                                      <p:cBhvr>
                                        <p:cTn id="124" dur="500" fill="hold"/>
                                        <p:tgtEl>
                                          <p:spTgt spid="96"/>
                                        </p:tgtEl>
                                        <p:attrNameLst>
                                          <p:attrName>ppt_h</p:attrName>
                                        </p:attrNameLst>
                                      </p:cBhvr>
                                      <p:tavLst>
                                        <p:tav tm="0">
                                          <p:val>
                                            <p:fltVal val="0"/>
                                          </p:val>
                                        </p:tav>
                                        <p:tav tm="100000">
                                          <p:val>
                                            <p:strVal val="#ppt_h"/>
                                          </p:val>
                                        </p:tav>
                                      </p:tavLst>
                                    </p:anim>
                                    <p:animEffect transition="in" filter="fade">
                                      <p:cBhvr>
                                        <p:cTn id="125" dur="500"/>
                                        <p:tgtEl>
                                          <p:spTgt spid="96"/>
                                        </p:tgtEl>
                                      </p:cBhvr>
                                    </p:animEffect>
                                  </p:childTnLst>
                                </p:cTn>
                              </p:par>
                              <p:par>
                                <p:cTn id="126" presetID="10" presetClass="entr" presetSubtype="0" fill="hold" nodeType="withEffect">
                                  <p:stCondLst>
                                    <p:cond delay="0"/>
                                  </p:stCondLst>
                                  <p:childTnLst>
                                    <p:set>
                                      <p:cBhvr>
                                        <p:cTn id="127" dur="1" fill="hold">
                                          <p:stCondLst>
                                            <p:cond delay="0"/>
                                          </p:stCondLst>
                                        </p:cTn>
                                        <p:tgtEl>
                                          <p:spTgt spid="205"/>
                                        </p:tgtEl>
                                        <p:attrNameLst>
                                          <p:attrName>style.visibility</p:attrName>
                                        </p:attrNameLst>
                                      </p:cBhvr>
                                      <p:to>
                                        <p:strVal val="visible"/>
                                      </p:to>
                                    </p:set>
                                    <p:animEffect transition="in" filter="fade">
                                      <p:cBhvr>
                                        <p:cTn id="128" dur="500"/>
                                        <p:tgtEl>
                                          <p:spTgt spid="205"/>
                                        </p:tgtEl>
                                      </p:cBhvr>
                                    </p:animEffect>
                                  </p:childTnLst>
                                </p:cTn>
                              </p:par>
                            </p:childTnLst>
                          </p:cTn>
                        </p:par>
                        <p:par>
                          <p:cTn id="129" fill="hold">
                            <p:stCondLst>
                              <p:cond delay="5500"/>
                            </p:stCondLst>
                            <p:childTnLst>
                              <p:par>
                                <p:cTn id="130" presetID="22" presetClass="entr" presetSubtype="2" fill="hold" grpId="0" nodeType="after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wipe(right)">
                                      <p:cBhvr>
                                        <p:cTn id="132" dur="500"/>
                                        <p:tgtEl>
                                          <p:spTgt spid="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03"/>
                                        </p:tgtEl>
                                        <p:attrNameLst>
                                          <p:attrName>style.visibility</p:attrName>
                                        </p:attrNameLst>
                                      </p:cBhvr>
                                      <p:to>
                                        <p:strVal val="visible"/>
                                      </p:to>
                                    </p:set>
                                    <p:animEffect transition="in" filter="fade">
                                      <p:cBhvr>
                                        <p:cTn id="135" dur="500"/>
                                        <p:tgtEl>
                                          <p:spTgt spid="203"/>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04"/>
                                        </p:tgtEl>
                                        <p:attrNameLst>
                                          <p:attrName>style.visibility</p:attrName>
                                        </p:attrNameLst>
                                      </p:cBhvr>
                                      <p:to>
                                        <p:strVal val="visible"/>
                                      </p:to>
                                    </p:set>
                                    <p:animEffect transition="in" filter="fade">
                                      <p:cBhvr>
                                        <p:cTn id="138" dur="500"/>
                                        <p:tgtEl>
                                          <p:spTgt spid="204"/>
                                        </p:tgtEl>
                                      </p:cBhvr>
                                    </p:animEffect>
                                  </p:childTnLst>
                                </p:cTn>
                              </p:par>
                              <p:par>
                                <p:cTn id="139" presetID="53" presetClass="entr" presetSubtype="16" fill="hold" grpId="0" nodeType="withEffect">
                                  <p:stCondLst>
                                    <p:cond delay="0"/>
                                  </p:stCondLst>
                                  <p:childTnLst>
                                    <p:set>
                                      <p:cBhvr>
                                        <p:cTn id="140" dur="1" fill="hold">
                                          <p:stCondLst>
                                            <p:cond delay="0"/>
                                          </p:stCondLst>
                                        </p:cTn>
                                        <p:tgtEl>
                                          <p:spTgt spid="9"/>
                                        </p:tgtEl>
                                        <p:attrNameLst>
                                          <p:attrName>style.visibility</p:attrName>
                                        </p:attrNameLst>
                                      </p:cBhvr>
                                      <p:to>
                                        <p:strVal val="visible"/>
                                      </p:to>
                                    </p:set>
                                    <p:anim calcmode="lin" valueType="num">
                                      <p:cBhvr>
                                        <p:cTn id="141" dur="500" fill="hold"/>
                                        <p:tgtEl>
                                          <p:spTgt spid="9"/>
                                        </p:tgtEl>
                                        <p:attrNameLst>
                                          <p:attrName>ppt_w</p:attrName>
                                        </p:attrNameLst>
                                      </p:cBhvr>
                                      <p:tavLst>
                                        <p:tav tm="0">
                                          <p:val>
                                            <p:fltVal val="0"/>
                                          </p:val>
                                        </p:tav>
                                        <p:tav tm="100000">
                                          <p:val>
                                            <p:strVal val="#ppt_w"/>
                                          </p:val>
                                        </p:tav>
                                      </p:tavLst>
                                    </p:anim>
                                    <p:anim calcmode="lin" valueType="num">
                                      <p:cBhvr>
                                        <p:cTn id="142" dur="500" fill="hold"/>
                                        <p:tgtEl>
                                          <p:spTgt spid="9"/>
                                        </p:tgtEl>
                                        <p:attrNameLst>
                                          <p:attrName>ppt_h</p:attrName>
                                        </p:attrNameLst>
                                      </p:cBhvr>
                                      <p:tavLst>
                                        <p:tav tm="0">
                                          <p:val>
                                            <p:fltVal val="0"/>
                                          </p:val>
                                        </p:tav>
                                        <p:tav tm="100000">
                                          <p:val>
                                            <p:strVal val="#ppt_h"/>
                                          </p:val>
                                        </p:tav>
                                      </p:tavLst>
                                    </p:anim>
                                    <p:animEffect transition="in" filter="fade">
                                      <p:cBhvr>
                                        <p:cTn id="143" dur="500"/>
                                        <p:tgtEl>
                                          <p:spTgt spid="9"/>
                                        </p:tgtEl>
                                      </p:cBhvr>
                                    </p:animEffect>
                                  </p:childTnLst>
                                </p:cTn>
                              </p:par>
                              <p:par>
                                <p:cTn id="144" presetID="53" presetClass="entr" presetSubtype="16" fill="hold" grpId="0" nodeType="withEffect">
                                  <p:stCondLst>
                                    <p:cond delay="0"/>
                                  </p:stCondLst>
                                  <p:childTnLst>
                                    <p:set>
                                      <p:cBhvr>
                                        <p:cTn id="145" dur="1" fill="hold">
                                          <p:stCondLst>
                                            <p:cond delay="0"/>
                                          </p:stCondLst>
                                        </p:cTn>
                                        <p:tgtEl>
                                          <p:spTgt spid="10"/>
                                        </p:tgtEl>
                                        <p:attrNameLst>
                                          <p:attrName>style.visibility</p:attrName>
                                        </p:attrNameLst>
                                      </p:cBhvr>
                                      <p:to>
                                        <p:strVal val="visible"/>
                                      </p:to>
                                    </p:set>
                                    <p:anim calcmode="lin" valueType="num">
                                      <p:cBhvr>
                                        <p:cTn id="146" dur="500" fill="hold"/>
                                        <p:tgtEl>
                                          <p:spTgt spid="10"/>
                                        </p:tgtEl>
                                        <p:attrNameLst>
                                          <p:attrName>ppt_w</p:attrName>
                                        </p:attrNameLst>
                                      </p:cBhvr>
                                      <p:tavLst>
                                        <p:tav tm="0">
                                          <p:val>
                                            <p:fltVal val="0"/>
                                          </p:val>
                                        </p:tav>
                                        <p:tav tm="100000">
                                          <p:val>
                                            <p:strVal val="#ppt_w"/>
                                          </p:val>
                                        </p:tav>
                                      </p:tavLst>
                                    </p:anim>
                                    <p:anim calcmode="lin" valueType="num">
                                      <p:cBhvr>
                                        <p:cTn id="147" dur="500" fill="hold"/>
                                        <p:tgtEl>
                                          <p:spTgt spid="10"/>
                                        </p:tgtEl>
                                        <p:attrNameLst>
                                          <p:attrName>ppt_h</p:attrName>
                                        </p:attrNameLst>
                                      </p:cBhvr>
                                      <p:tavLst>
                                        <p:tav tm="0">
                                          <p:val>
                                            <p:fltVal val="0"/>
                                          </p:val>
                                        </p:tav>
                                        <p:tav tm="100000">
                                          <p:val>
                                            <p:strVal val="#ppt_h"/>
                                          </p:val>
                                        </p:tav>
                                      </p:tavLst>
                                    </p:anim>
                                    <p:animEffect transition="in" filter="fade">
                                      <p:cBhvr>
                                        <p:cTn id="148" dur="500"/>
                                        <p:tgtEl>
                                          <p:spTgt spid="10"/>
                                        </p:tgtEl>
                                      </p:cBhvr>
                                    </p:animEffect>
                                  </p:childTnLst>
                                </p:cTn>
                              </p:par>
                            </p:childTnLst>
                          </p:cTn>
                        </p:par>
                        <p:par>
                          <p:cTn id="149" fill="hold">
                            <p:stCondLst>
                              <p:cond delay="6000"/>
                            </p:stCondLst>
                            <p:childTnLst>
                              <p:par>
                                <p:cTn id="150" presetID="10" presetClass="entr" presetSubtype="0" fill="hold" grpId="0" nodeType="afterEffect">
                                  <p:stCondLst>
                                    <p:cond delay="0"/>
                                  </p:stCondLst>
                                  <p:childTnLst>
                                    <p:set>
                                      <p:cBhvr>
                                        <p:cTn id="151" dur="1" fill="hold">
                                          <p:stCondLst>
                                            <p:cond delay="0"/>
                                          </p:stCondLst>
                                        </p:cTn>
                                        <p:tgtEl>
                                          <p:spTgt spid="182"/>
                                        </p:tgtEl>
                                        <p:attrNameLst>
                                          <p:attrName>style.visibility</p:attrName>
                                        </p:attrNameLst>
                                      </p:cBhvr>
                                      <p:to>
                                        <p:strVal val="visible"/>
                                      </p:to>
                                    </p:set>
                                    <p:animEffect transition="in" filter="fade">
                                      <p:cBhvr>
                                        <p:cTn id="152"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bldLvl="0" animBg="1"/>
      <p:bldP spid="5" grpId="0" bldLvl="0" animBg="1"/>
      <p:bldP spid="6"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86" grpId="0" bldLvl="0" animBg="1"/>
      <p:bldP spid="90" grpId="0" bldLvl="0" animBg="1"/>
      <p:bldP spid="95" grpId="0" bldLvl="0" animBg="1"/>
      <p:bldP spid="96" grpId="0" bldLvl="0" animBg="1"/>
      <p:bldP spid="182" grpId="0" bldLvl="0" animBg="1"/>
      <p:bldP spid="197" grpId="0"/>
      <p:bldP spid="198" grpId="0"/>
      <p:bldP spid="199" grpId="0"/>
      <p:bldP spid="200" grpId="0"/>
      <p:bldP spid="201" grpId="0"/>
      <p:bldP spid="202" grpId="0"/>
      <p:bldP spid="203" grpId="0"/>
      <p:bldP spid="204" grpId="0"/>
      <p:bldP spid="209" grpId="0" bldLvl="0" animBg="1"/>
      <p:bldP spid="218" grpId="0"/>
      <p:bldP spid="21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4374572" y="5396061"/>
            <a:ext cx="953107" cy="956062"/>
            <a:chOff x="4362451" y="5308600"/>
            <a:chExt cx="1023938" cy="1027113"/>
          </a:xfrm>
          <a:solidFill>
            <a:srgbClr val="FF6D6D"/>
          </a:solidFill>
        </p:grpSpPr>
        <p:sp>
          <p:nvSpPr>
            <p:cNvPr id="43" name="Freeform 29"/>
            <p:cNvSpPr>
              <a:spLocks noEditPoints="1"/>
            </p:cNvSpPr>
            <p:nvPr/>
          </p:nvSpPr>
          <p:spPr bwMode="auto">
            <a:xfrm>
              <a:off x="4362451" y="5308600"/>
              <a:ext cx="1023938" cy="1027113"/>
            </a:xfrm>
            <a:custGeom>
              <a:avLst/>
              <a:gdLst>
                <a:gd name="T0" fmla="*/ 178 w 356"/>
                <a:gd name="T1" fmla="*/ 0 h 357"/>
                <a:gd name="T2" fmla="*/ 0 w 356"/>
                <a:gd name="T3" fmla="*/ 179 h 357"/>
                <a:gd name="T4" fmla="*/ 178 w 356"/>
                <a:gd name="T5" fmla="*/ 357 h 357"/>
                <a:gd name="T6" fmla="*/ 356 w 356"/>
                <a:gd name="T7" fmla="*/ 179 h 357"/>
                <a:gd name="T8" fmla="*/ 178 w 356"/>
                <a:gd name="T9" fmla="*/ 0 h 357"/>
                <a:gd name="T10" fmla="*/ 276 w 356"/>
                <a:gd name="T11" fmla="*/ 268 h 357"/>
                <a:gd name="T12" fmla="*/ 80 w 356"/>
                <a:gd name="T13" fmla="*/ 268 h 357"/>
                <a:gd name="T14" fmla="*/ 80 w 356"/>
                <a:gd name="T15" fmla="*/ 190 h 357"/>
                <a:gd name="T16" fmla="*/ 148 w 356"/>
                <a:gd name="T17" fmla="*/ 190 h 357"/>
                <a:gd name="T18" fmla="*/ 148 w 356"/>
                <a:gd name="T19" fmla="*/ 210 h 357"/>
                <a:gd name="T20" fmla="*/ 148 w 356"/>
                <a:gd name="T21" fmla="*/ 224 h 357"/>
                <a:gd name="T22" fmla="*/ 208 w 356"/>
                <a:gd name="T23" fmla="*/ 224 h 357"/>
                <a:gd name="T24" fmla="*/ 208 w 356"/>
                <a:gd name="T25" fmla="*/ 224 h 357"/>
                <a:gd name="T26" fmla="*/ 208 w 356"/>
                <a:gd name="T27" fmla="*/ 210 h 357"/>
                <a:gd name="T28" fmla="*/ 208 w 356"/>
                <a:gd name="T29" fmla="*/ 190 h 357"/>
                <a:gd name="T30" fmla="*/ 276 w 356"/>
                <a:gd name="T31" fmla="*/ 190 h 357"/>
                <a:gd name="T32" fmla="*/ 276 w 356"/>
                <a:gd name="T33" fmla="*/ 268 h 357"/>
                <a:gd name="T34" fmla="*/ 276 w 356"/>
                <a:gd name="T35" fmla="*/ 176 h 357"/>
                <a:gd name="T36" fmla="*/ 194 w 356"/>
                <a:gd name="T37" fmla="*/ 176 h 357"/>
                <a:gd name="T38" fmla="*/ 194 w 356"/>
                <a:gd name="T39" fmla="*/ 176 h 357"/>
                <a:gd name="T40" fmla="*/ 194 w 356"/>
                <a:gd name="T41" fmla="*/ 176 h 357"/>
                <a:gd name="T42" fmla="*/ 194 w 356"/>
                <a:gd name="T43" fmla="*/ 210 h 357"/>
                <a:gd name="T44" fmla="*/ 162 w 356"/>
                <a:gd name="T45" fmla="*/ 210 h 357"/>
                <a:gd name="T46" fmla="*/ 162 w 356"/>
                <a:gd name="T47" fmla="*/ 176 h 357"/>
                <a:gd name="T48" fmla="*/ 162 w 356"/>
                <a:gd name="T49" fmla="*/ 176 h 357"/>
                <a:gd name="T50" fmla="*/ 80 w 356"/>
                <a:gd name="T51" fmla="*/ 176 h 357"/>
                <a:gd name="T52" fmla="*/ 80 w 356"/>
                <a:gd name="T53" fmla="*/ 121 h 357"/>
                <a:gd name="T54" fmla="*/ 139 w 356"/>
                <a:gd name="T55" fmla="*/ 121 h 357"/>
                <a:gd name="T56" fmla="*/ 139 w 356"/>
                <a:gd name="T57" fmla="*/ 121 h 357"/>
                <a:gd name="T58" fmla="*/ 139 w 356"/>
                <a:gd name="T59" fmla="*/ 83 h 357"/>
                <a:gd name="T60" fmla="*/ 217 w 356"/>
                <a:gd name="T61" fmla="*/ 83 h 357"/>
                <a:gd name="T62" fmla="*/ 217 w 356"/>
                <a:gd name="T63" fmla="*/ 121 h 357"/>
                <a:gd name="T64" fmla="*/ 217 w 356"/>
                <a:gd name="T65" fmla="*/ 121 h 357"/>
                <a:gd name="T66" fmla="*/ 276 w 356"/>
                <a:gd name="T67" fmla="*/ 121 h 357"/>
                <a:gd name="T68" fmla="*/ 276 w 356"/>
                <a:gd name="T69" fmla="*/ 17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6" h="357">
                  <a:moveTo>
                    <a:pt x="178" y="0"/>
                  </a:moveTo>
                  <a:cubicBezTo>
                    <a:pt x="79" y="0"/>
                    <a:pt x="0" y="80"/>
                    <a:pt x="0" y="179"/>
                  </a:cubicBezTo>
                  <a:cubicBezTo>
                    <a:pt x="0" y="277"/>
                    <a:pt x="79" y="357"/>
                    <a:pt x="178" y="357"/>
                  </a:cubicBezTo>
                  <a:cubicBezTo>
                    <a:pt x="277" y="357"/>
                    <a:pt x="356" y="277"/>
                    <a:pt x="356" y="179"/>
                  </a:cubicBezTo>
                  <a:cubicBezTo>
                    <a:pt x="356" y="80"/>
                    <a:pt x="277" y="0"/>
                    <a:pt x="178" y="0"/>
                  </a:cubicBezTo>
                  <a:close/>
                  <a:moveTo>
                    <a:pt x="276" y="268"/>
                  </a:moveTo>
                  <a:cubicBezTo>
                    <a:pt x="80" y="268"/>
                    <a:pt x="80" y="268"/>
                    <a:pt x="80" y="268"/>
                  </a:cubicBezTo>
                  <a:cubicBezTo>
                    <a:pt x="80" y="190"/>
                    <a:pt x="80" y="190"/>
                    <a:pt x="80" y="190"/>
                  </a:cubicBezTo>
                  <a:cubicBezTo>
                    <a:pt x="148" y="190"/>
                    <a:pt x="148" y="190"/>
                    <a:pt x="148" y="190"/>
                  </a:cubicBezTo>
                  <a:cubicBezTo>
                    <a:pt x="148" y="210"/>
                    <a:pt x="148" y="210"/>
                    <a:pt x="148" y="210"/>
                  </a:cubicBezTo>
                  <a:cubicBezTo>
                    <a:pt x="148" y="224"/>
                    <a:pt x="148" y="224"/>
                    <a:pt x="148" y="224"/>
                  </a:cubicBezTo>
                  <a:cubicBezTo>
                    <a:pt x="208" y="224"/>
                    <a:pt x="208" y="224"/>
                    <a:pt x="208" y="224"/>
                  </a:cubicBezTo>
                  <a:cubicBezTo>
                    <a:pt x="208" y="224"/>
                    <a:pt x="208" y="224"/>
                    <a:pt x="208" y="224"/>
                  </a:cubicBezTo>
                  <a:cubicBezTo>
                    <a:pt x="208" y="210"/>
                    <a:pt x="208" y="210"/>
                    <a:pt x="208" y="210"/>
                  </a:cubicBezTo>
                  <a:cubicBezTo>
                    <a:pt x="208" y="190"/>
                    <a:pt x="208" y="190"/>
                    <a:pt x="208" y="190"/>
                  </a:cubicBezTo>
                  <a:cubicBezTo>
                    <a:pt x="276" y="190"/>
                    <a:pt x="276" y="190"/>
                    <a:pt x="276" y="190"/>
                  </a:cubicBezTo>
                  <a:lnTo>
                    <a:pt x="276" y="268"/>
                  </a:lnTo>
                  <a:close/>
                  <a:moveTo>
                    <a:pt x="276" y="176"/>
                  </a:moveTo>
                  <a:cubicBezTo>
                    <a:pt x="194" y="176"/>
                    <a:pt x="194" y="176"/>
                    <a:pt x="194" y="176"/>
                  </a:cubicBezTo>
                  <a:cubicBezTo>
                    <a:pt x="194" y="176"/>
                    <a:pt x="194" y="176"/>
                    <a:pt x="194" y="176"/>
                  </a:cubicBezTo>
                  <a:cubicBezTo>
                    <a:pt x="194" y="176"/>
                    <a:pt x="194" y="176"/>
                    <a:pt x="194" y="176"/>
                  </a:cubicBezTo>
                  <a:cubicBezTo>
                    <a:pt x="194" y="210"/>
                    <a:pt x="194" y="210"/>
                    <a:pt x="194" y="210"/>
                  </a:cubicBezTo>
                  <a:cubicBezTo>
                    <a:pt x="162" y="210"/>
                    <a:pt x="162" y="210"/>
                    <a:pt x="162" y="210"/>
                  </a:cubicBezTo>
                  <a:cubicBezTo>
                    <a:pt x="162" y="176"/>
                    <a:pt x="162" y="176"/>
                    <a:pt x="162" y="176"/>
                  </a:cubicBezTo>
                  <a:cubicBezTo>
                    <a:pt x="162" y="176"/>
                    <a:pt x="162" y="176"/>
                    <a:pt x="162" y="176"/>
                  </a:cubicBezTo>
                  <a:cubicBezTo>
                    <a:pt x="80" y="176"/>
                    <a:pt x="80" y="176"/>
                    <a:pt x="80" y="176"/>
                  </a:cubicBezTo>
                  <a:cubicBezTo>
                    <a:pt x="80" y="121"/>
                    <a:pt x="80" y="121"/>
                    <a:pt x="80" y="121"/>
                  </a:cubicBezTo>
                  <a:cubicBezTo>
                    <a:pt x="139" y="121"/>
                    <a:pt x="139" y="121"/>
                    <a:pt x="139" y="121"/>
                  </a:cubicBezTo>
                  <a:cubicBezTo>
                    <a:pt x="139" y="121"/>
                    <a:pt x="139" y="121"/>
                    <a:pt x="139" y="121"/>
                  </a:cubicBezTo>
                  <a:cubicBezTo>
                    <a:pt x="139" y="83"/>
                    <a:pt x="139" y="83"/>
                    <a:pt x="139" y="83"/>
                  </a:cubicBezTo>
                  <a:cubicBezTo>
                    <a:pt x="217" y="83"/>
                    <a:pt x="217" y="83"/>
                    <a:pt x="217" y="83"/>
                  </a:cubicBezTo>
                  <a:cubicBezTo>
                    <a:pt x="217" y="121"/>
                    <a:pt x="217" y="121"/>
                    <a:pt x="217" y="121"/>
                  </a:cubicBezTo>
                  <a:cubicBezTo>
                    <a:pt x="217" y="121"/>
                    <a:pt x="217" y="121"/>
                    <a:pt x="217" y="121"/>
                  </a:cubicBezTo>
                  <a:cubicBezTo>
                    <a:pt x="276" y="121"/>
                    <a:pt x="276" y="121"/>
                    <a:pt x="276" y="121"/>
                  </a:cubicBezTo>
                  <a:lnTo>
                    <a:pt x="276" y="1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4" name="Freeform 30"/>
            <p:cNvSpPr/>
            <p:nvPr/>
          </p:nvSpPr>
          <p:spPr bwMode="auto">
            <a:xfrm>
              <a:off x="4822826" y="5618163"/>
              <a:ext cx="103188" cy="38100"/>
            </a:xfrm>
            <a:custGeom>
              <a:avLst/>
              <a:gdLst>
                <a:gd name="T0" fmla="*/ 0 w 65"/>
                <a:gd name="T1" fmla="*/ 0 h 24"/>
                <a:gd name="T2" fmla="*/ 0 w 65"/>
                <a:gd name="T3" fmla="*/ 24 h 24"/>
                <a:gd name="T4" fmla="*/ 0 w 65"/>
                <a:gd name="T5" fmla="*/ 24 h 24"/>
                <a:gd name="T6" fmla="*/ 65 w 65"/>
                <a:gd name="T7" fmla="*/ 24 h 24"/>
                <a:gd name="T8" fmla="*/ 65 w 65"/>
                <a:gd name="T9" fmla="*/ 24 h 24"/>
                <a:gd name="T10" fmla="*/ 65 w 65"/>
                <a:gd name="T11" fmla="*/ 0 h 24"/>
                <a:gd name="T12" fmla="*/ 0 w 6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5" h="24">
                  <a:moveTo>
                    <a:pt x="0" y="0"/>
                  </a:moveTo>
                  <a:lnTo>
                    <a:pt x="0" y="24"/>
                  </a:lnTo>
                  <a:lnTo>
                    <a:pt x="0" y="24"/>
                  </a:lnTo>
                  <a:lnTo>
                    <a:pt x="65" y="24"/>
                  </a:lnTo>
                  <a:lnTo>
                    <a:pt x="65" y="24"/>
                  </a:lnTo>
                  <a:lnTo>
                    <a:pt x="65"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grpSp>
        <p:nvGrpSpPr>
          <p:cNvPr id="85" name="Group 84"/>
          <p:cNvGrpSpPr/>
          <p:nvPr/>
        </p:nvGrpSpPr>
        <p:grpSpPr>
          <a:xfrm>
            <a:off x="7086122" y="5390150"/>
            <a:ext cx="942762" cy="942762"/>
            <a:chOff x="7275513" y="5302250"/>
            <a:chExt cx="1012825" cy="1012825"/>
          </a:xfrm>
          <a:solidFill>
            <a:srgbClr val="FF6D6D"/>
          </a:solidFill>
        </p:grpSpPr>
        <p:sp>
          <p:nvSpPr>
            <p:cNvPr id="48" name="Freeform 34"/>
            <p:cNvSpPr/>
            <p:nvPr/>
          </p:nvSpPr>
          <p:spPr bwMode="auto">
            <a:xfrm>
              <a:off x="7467601" y="5521325"/>
              <a:ext cx="608013" cy="606425"/>
            </a:xfrm>
            <a:custGeom>
              <a:avLst/>
              <a:gdLst>
                <a:gd name="T0" fmla="*/ 189 w 211"/>
                <a:gd name="T1" fmla="*/ 85 h 211"/>
                <a:gd name="T2" fmla="*/ 187 w 211"/>
                <a:gd name="T3" fmla="*/ 64 h 211"/>
                <a:gd name="T4" fmla="*/ 192 w 211"/>
                <a:gd name="T5" fmla="*/ 41 h 211"/>
                <a:gd name="T6" fmla="*/ 179 w 211"/>
                <a:gd name="T7" fmla="*/ 31 h 211"/>
                <a:gd name="T8" fmla="*/ 170 w 211"/>
                <a:gd name="T9" fmla="*/ 36 h 211"/>
                <a:gd name="T10" fmla="*/ 164 w 211"/>
                <a:gd name="T11" fmla="*/ 34 h 211"/>
                <a:gd name="T12" fmla="*/ 155 w 211"/>
                <a:gd name="T13" fmla="*/ 26 h 211"/>
                <a:gd name="T14" fmla="*/ 148 w 211"/>
                <a:gd name="T15" fmla="*/ 20 h 211"/>
                <a:gd name="T16" fmla="*/ 149 w 211"/>
                <a:gd name="T17" fmla="*/ 11 h 211"/>
                <a:gd name="T18" fmla="*/ 125 w 211"/>
                <a:gd name="T19" fmla="*/ 5 h 211"/>
                <a:gd name="T20" fmla="*/ 106 w 211"/>
                <a:gd name="T21" fmla="*/ 1 h 211"/>
                <a:gd name="T22" fmla="*/ 89 w 211"/>
                <a:gd name="T23" fmla="*/ 2 h 211"/>
                <a:gd name="T24" fmla="*/ 88 w 211"/>
                <a:gd name="T25" fmla="*/ 7 h 211"/>
                <a:gd name="T26" fmla="*/ 99 w 211"/>
                <a:gd name="T27" fmla="*/ 3 h 211"/>
                <a:gd name="T28" fmla="*/ 101 w 211"/>
                <a:gd name="T29" fmla="*/ 13 h 211"/>
                <a:gd name="T30" fmla="*/ 83 w 211"/>
                <a:gd name="T31" fmla="*/ 23 h 211"/>
                <a:gd name="T32" fmla="*/ 87 w 211"/>
                <a:gd name="T33" fmla="*/ 31 h 211"/>
                <a:gd name="T34" fmla="*/ 96 w 211"/>
                <a:gd name="T35" fmla="*/ 25 h 211"/>
                <a:gd name="T36" fmla="*/ 108 w 211"/>
                <a:gd name="T37" fmla="*/ 30 h 211"/>
                <a:gd name="T38" fmla="*/ 118 w 211"/>
                <a:gd name="T39" fmla="*/ 29 h 211"/>
                <a:gd name="T40" fmla="*/ 130 w 211"/>
                <a:gd name="T41" fmla="*/ 32 h 211"/>
                <a:gd name="T42" fmla="*/ 128 w 211"/>
                <a:gd name="T43" fmla="*/ 37 h 211"/>
                <a:gd name="T44" fmla="*/ 116 w 211"/>
                <a:gd name="T45" fmla="*/ 43 h 211"/>
                <a:gd name="T46" fmla="*/ 117 w 211"/>
                <a:gd name="T47" fmla="*/ 50 h 211"/>
                <a:gd name="T48" fmla="*/ 113 w 211"/>
                <a:gd name="T49" fmla="*/ 58 h 211"/>
                <a:gd name="T50" fmla="*/ 110 w 211"/>
                <a:gd name="T51" fmla="*/ 91 h 211"/>
                <a:gd name="T52" fmla="*/ 104 w 211"/>
                <a:gd name="T53" fmla="*/ 97 h 211"/>
                <a:gd name="T54" fmla="*/ 88 w 211"/>
                <a:gd name="T55" fmla="*/ 77 h 211"/>
                <a:gd name="T56" fmla="*/ 57 w 211"/>
                <a:gd name="T57" fmla="*/ 83 h 211"/>
                <a:gd name="T58" fmla="*/ 73 w 211"/>
                <a:gd name="T59" fmla="*/ 89 h 211"/>
                <a:gd name="T60" fmla="*/ 75 w 211"/>
                <a:gd name="T61" fmla="*/ 94 h 211"/>
                <a:gd name="T62" fmla="*/ 63 w 211"/>
                <a:gd name="T63" fmla="*/ 97 h 211"/>
                <a:gd name="T64" fmla="*/ 62 w 211"/>
                <a:gd name="T65" fmla="*/ 105 h 211"/>
                <a:gd name="T66" fmla="*/ 70 w 211"/>
                <a:gd name="T67" fmla="*/ 110 h 211"/>
                <a:gd name="T68" fmla="*/ 84 w 211"/>
                <a:gd name="T69" fmla="*/ 107 h 211"/>
                <a:gd name="T70" fmla="*/ 99 w 211"/>
                <a:gd name="T71" fmla="*/ 114 h 211"/>
                <a:gd name="T72" fmla="*/ 116 w 211"/>
                <a:gd name="T73" fmla="*/ 109 h 211"/>
                <a:gd name="T74" fmla="*/ 118 w 211"/>
                <a:gd name="T75" fmla="*/ 131 h 211"/>
                <a:gd name="T76" fmla="*/ 109 w 211"/>
                <a:gd name="T77" fmla="*/ 159 h 211"/>
                <a:gd name="T78" fmla="*/ 90 w 211"/>
                <a:gd name="T79" fmla="*/ 189 h 211"/>
                <a:gd name="T80" fmla="*/ 82 w 211"/>
                <a:gd name="T81" fmla="*/ 197 h 211"/>
                <a:gd name="T82" fmla="*/ 79 w 211"/>
                <a:gd name="T83" fmla="*/ 181 h 211"/>
                <a:gd name="T84" fmla="*/ 78 w 211"/>
                <a:gd name="T85" fmla="*/ 159 h 211"/>
                <a:gd name="T86" fmla="*/ 63 w 211"/>
                <a:gd name="T87" fmla="*/ 132 h 211"/>
                <a:gd name="T88" fmla="*/ 72 w 211"/>
                <a:gd name="T89" fmla="*/ 125 h 211"/>
                <a:gd name="T90" fmla="*/ 60 w 211"/>
                <a:gd name="T91" fmla="*/ 115 h 211"/>
                <a:gd name="T92" fmla="*/ 55 w 211"/>
                <a:gd name="T93" fmla="*/ 102 h 211"/>
                <a:gd name="T94" fmla="*/ 50 w 211"/>
                <a:gd name="T95" fmla="*/ 89 h 211"/>
                <a:gd name="T96" fmla="*/ 38 w 211"/>
                <a:gd name="T97" fmla="*/ 78 h 211"/>
                <a:gd name="T98" fmla="*/ 37 w 211"/>
                <a:gd name="T99" fmla="*/ 91 h 211"/>
                <a:gd name="T100" fmla="*/ 30 w 211"/>
                <a:gd name="T101" fmla="*/ 91 h 211"/>
                <a:gd name="T102" fmla="*/ 32 w 211"/>
                <a:gd name="T103" fmla="*/ 52 h 211"/>
                <a:gd name="T104" fmla="*/ 20 w 211"/>
                <a:gd name="T105" fmla="*/ 148 h 211"/>
                <a:gd name="T106" fmla="*/ 167 w 211"/>
                <a:gd name="T107" fmla="*/ 185 h 211"/>
                <a:gd name="T108" fmla="*/ 160 w 211"/>
                <a:gd name="T109" fmla="*/ 127 h 211"/>
                <a:gd name="T110" fmla="*/ 184 w 211"/>
                <a:gd name="T111" fmla="*/ 133 h 211"/>
                <a:gd name="T112" fmla="*/ 201 w 211"/>
                <a:gd name="T113" fmla="*/ 146 h 211"/>
                <a:gd name="T114" fmla="*/ 206 w 211"/>
                <a:gd name="T115" fmla="*/ 10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1" h="211">
                  <a:moveTo>
                    <a:pt x="196" y="93"/>
                  </a:moveTo>
                  <a:cubicBezTo>
                    <a:pt x="195" y="88"/>
                    <a:pt x="194" y="87"/>
                    <a:pt x="189" y="85"/>
                  </a:cubicBezTo>
                  <a:cubicBezTo>
                    <a:pt x="183" y="84"/>
                    <a:pt x="181" y="81"/>
                    <a:pt x="183" y="76"/>
                  </a:cubicBezTo>
                  <a:cubicBezTo>
                    <a:pt x="184" y="72"/>
                    <a:pt x="186" y="68"/>
                    <a:pt x="187" y="64"/>
                  </a:cubicBezTo>
                  <a:cubicBezTo>
                    <a:pt x="189" y="61"/>
                    <a:pt x="190" y="57"/>
                    <a:pt x="189" y="52"/>
                  </a:cubicBezTo>
                  <a:cubicBezTo>
                    <a:pt x="188" y="48"/>
                    <a:pt x="189" y="44"/>
                    <a:pt x="192" y="41"/>
                  </a:cubicBezTo>
                  <a:cubicBezTo>
                    <a:pt x="189" y="37"/>
                    <a:pt x="186" y="34"/>
                    <a:pt x="182" y="30"/>
                  </a:cubicBezTo>
                  <a:cubicBezTo>
                    <a:pt x="181" y="28"/>
                    <a:pt x="180" y="29"/>
                    <a:pt x="179" y="31"/>
                  </a:cubicBezTo>
                  <a:cubicBezTo>
                    <a:pt x="179" y="32"/>
                    <a:pt x="179" y="33"/>
                    <a:pt x="179" y="33"/>
                  </a:cubicBezTo>
                  <a:cubicBezTo>
                    <a:pt x="178" y="38"/>
                    <a:pt x="174" y="39"/>
                    <a:pt x="170" y="36"/>
                  </a:cubicBezTo>
                  <a:cubicBezTo>
                    <a:pt x="170" y="36"/>
                    <a:pt x="169" y="35"/>
                    <a:pt x="168" y="35"/>
                  </a:cubicBezTo>
                  <a:cubicBezTo>
                    <a:pt x="167" y="34"/>
                    <a:pt x="165" y="34"/>
                    <a:pt x="164" y="34"/>
                  </a:cubicBezTo>
                  <a:cubicBezTo>
                    <a:pt x="160" y="35"/>
                    <a:pt x="159" y="34"/>
                    <a:pt x="159" y="30"/>
                  </a:cubicBezTo>
                  <a:cubicBezTo>
                    <a:pt x="160" y="27"/>
                    <a:pt x="159" y="25"/>
                    <a:pt x="155" y="26"/>
                  </a:cubicBezTo>
                  <a:cubicBezTo>
                    <a:pt x="154" y="26"/>
                    <a:pt x="153" y="26"/>
                    <a:pt x="152" y="26"/>
                  </a:cubicBezTo>
                  <a:cubicBezTo>
                    <a:pt x="149" y="26"/>
                    <a:pt x="147" y="23"/>
                    <a:pt x="148" y="20"/>
                  </a:cubicBezTo>
                  <a:cubicBezTo>
                    <a:pt x="148" y="18"/>
                    <a:pt x="149" y="17"/>
                    <a:pt x="149" y="15"/>
                  </a:cubicBezTo>
                  <a:cubicBezTo>
                    <a:pt x="150" y="14"/>
                    <a:pt x="150" y="12"/>
                    <a:pt x="149" y="11"/>
                  </a:cubicBezTo>
                  <a:cubicBezTo>
                    <a:pt x="147" y="9"/>
                    <a:pt x="144" y="7"/>
                    <a:pt x="141" y="5"/>
                  </a:cubicBezTo>
                  <a:cubicBezTo>
                    <a:pt x="136" y="1"/>
                    <a:pt x="130" y="4"/>
                    <a:pt x="125" y="5"/>
                  </a:cubicBezTo>
                  <a:cubicBezTo>
                    <a:pt x="124" y="9"/>
                    <a:pt x="124" y="10"/>
                    <a:pt x="119" y="9"/>
                  </a:cubicBezTo>
                  <a:cubicBezTo>
                    <a:pt x="114" y="7"/>
                    <a:pt x="110" y="5"/>
                    <a:pt x="106" y="1"/>
                  </a:cubicBezTo>
                  <a:cubicBezTo>
                    <a:pt x="106" y="0"/>
                    <a:pt x="105" y="0"/>
                    <a:pt x="104" y="0"/>
                  </a:cubicBezTo>
                  <a:cubicBezTo>
                    <a:pt x="99" y="1"/>
                    <a:pt x="94" y="1"/>
                    <a:pt x="89" y="2"/>
                  </a:cubicBezTo>
                  <a:cubicBezTo>
                    <a:pt x="88" y="2"/>
                    <a:pt x="87" y="3"/>
                    <a:pt x="87" y="4"/>
                  </a:cubicBezTo>
                  <a:cubicBezTo>
                    <a:pt x="87" y="5"/>
                    <a:pt x="87" y="6"/>
                    <a:pt x="88" y="7"/>
                  </a:cubicBezTo>
                  <a:cubicBezTo>
                    <a:pt x="90" y="7"/>
                    <a:pt x="92" y="7"/>
                    <a:pt x="93" y="6"/>
                  </a:cubicBezTo>
                  <a:cubicBezTo>
                    <a:pt x="95" y="5"/>
                    <a:pt x="97" y="4"/>
                    <a:pt x="99" y="3"/>
                  </a:cubicBezTo>
                  <a:cubicBezTo>
                    <a:pt x="102" y="2"/>
                    <a:pt x="103" y="2"/>
                    <a:pt x="104" y="5"/>
                  </a:cubicBezTo>
                  <a:cubicBezTo>
                    <a:pt x="105" y="8"/>
                    <a:pt x="104" y="11"/>
                    <a:pt x="101" y="13"/>
                  </a:cubicBezTo>
                  <a:cubicBezTo>
                    <a:pt x="98" y="15"/>
                    <a:pt x="94" y="17"/>
                    <a:pt x="90" y="19"/>
                  </a:cubicBezTo>
                  <a:cubicBezTo>
                    <a:pt x="88" y="20"/>
                    <a:pt x="85" y="22"/>
                    <a:pt x="83" y="23"/>
                  </a:cubicBezTo>
                  <a:cubicBezTo>
                    <a:pt x="81" y="25"/>
                    <a:pt x="79" y="27"/>
                    <a:pt x="81" y="30"/>
                  </a:cubicBezTo>
                  <a:cubicBezTo>
                    <a:pt x="82" y="32"/>
                    <a:pt x="85" y="31"/>
                    <a:pt x="87" y="31"/>
                  </a:cubicBezTo>
                  <a:cubicBezTo>
                    <a:pt x="89" y="30"/>
                    <a:pt x="91" y="29"/>
                    <a:pt x="93" y="28"/>
                  </a:cubicBezTo>
                  <a:cubicBezTo>
                    <a:pt x="94" y="27"/>
                    <a:pt x="95" y="26"/>
                    <a:pt x="96" y="25"/>
                  </a:cubicBezTo>
                  <a:cubicBezTo>
                    <a:pt x="98" y="24"/>
                    <a:pt x="99" y="24"/>
                    <a:pt x="100" y="27"/>
                  </a:cubicBezTo>
                  <a:cubicBezTo>
                    <a:pt x="102" y="31"/>
                    <a:pt x="105" y="32"/>
                    <a:pt x="108" y="30"/>
                  </a:cubicBezTo>
                  <a:cubicBezTo>
                    <a:pt x="110" y="29"/>
                    <a:pt x="111" y="27"/>
                    <a:pt x="113" y="26"/>
                  </a:cubicBezTo>
                  <a:cubicBezTo>
                    <a:pt x="116" y="25"/>
                    <a:pt x="118" y="26"/>
                    <a:pt x="118" y="29"/>
                  </a:cubicBezTo>
                  <a:cubicBezTo>
                    <a:pt x="119" y="33"/>
                    <a:pt x="120" y="34"/>
                    <a:pt x="124" y="33"/>
                  </a:cubicBezTo>
                  <a:cubicBezTo>
                    <a:pt x="126" y="33"/>
                    <a:pt x="128" y="33"/>
                    <a:pt x="130" y="32"/>
                  </a:cubicBezTo>
                  <a:cubicBezTo>
                    <a:pt x="130" y="33"/>
                    <a:pt x="131" y="33"/>
                    <a:pt x="131" y="33"/>
                  </a:cubicBezTo>
                  <a:cubicBezTo>
                    <a:pt x="130" y="34"/>
                    <a:pt x="130" y="36"/>
                    <a:pt x="128" y="37"/>
                  </a:cubicBezTo>
                  <a:cubicBezTo>
                    <a:pt x="127" y="39"/>
                    <a:pt x="124" y="40"/>
                    <a:pt x="122" y="41"/>
                  </a:cubicBezTo>
                  <a:cubicBezTo>
                    <a:pt x="119" y="42"/>
                    <a:pt x="116" y="43"/>
                    <a:pt x="116" y="43"/>
                  </a:cubicBezTo>
                  <a:cubicBezTo>
                    <a:pt x="116" y="43"/>
                    <a:pt x="120" y="45"/>
                    <a:pt x="118" y="46"/>
                  </a:cubicBezTo>
                  <a:cubicBezTo>
                    <a:pt x="114" y="47"/>
                    <a:pt x="108" y="53"/>
                    <a:pt x="117" y="50"/>
                  </a:cubicBezTo>
                  <a:cubicBezTo>
                    <a:pt x="118" y="50"/>
                    <a:pt x="120" y="50"/>
                    <a:pt x="122" y="49"/>
                  </a:cubicBezTo>
                  <a:cubicBezTo>
                    <a:pt x="120" y="54"/>
                    <a:pt x="116" y="56"/>
                    <a:pt x="113" y="58"/>
                  </a:cubicBezTo>
                  <a:cubicBezTo>
                    <a:pt x="102" y="64"/>
                    <a:pt x="101" y="79"/>
                    <a:pt x="107" y="86"/>
                  </a:cubicBezTo>
                  <a:cubicBezTo>
                    <a:pt x="108" y="88"/>
                    <a:pt x="109" y="89"/>
                    <a:pt x="110" y="91"/>
                  </a:cubicBezTo>
                  <a:cubicBezTo>
                    <a:pt x="111" y="93"/>
                    <a:pt x="111" y="96"/>
                    <a:pt x="109" y="97"/>
                  </a:cubicBezTo>
                  <a:cubicBezTo>
                    <a:pt x="108" y="98"/>
                    <a:pt x="105" y="97"/>
                    <a:pt x="104" y="97"/>
                  </a:cubicBezTo>
                  <a:cubicBezTo>
                    <a:pt x="101" y="94"/>
                    <a:pt x="98" y="92"/>
                    <a:pt x="96" y="89"/>
                  </a:cubicBezTo>
                  <a:cubicBezTo>
                    <a:pt x="93" y="85"/>
                    <a:pt x="91" y="81"/>
                    <a:pt x="88" y="77"/>
                  </a:cubicBezTo>
                  <a:cubicBezTo>
                    <a:pt x="78" y="66"/>
                    <a:pt x="66" y="68"/>
                    <a:pt x="57" y="77"/>
                  </a:cubicBezTo>
                  <a:cubicBezTo>
                    <a:pt x="54" y="79"/>
                    <a:pt x="55" y="81"/>
                    <a:pt x="57" y="83"/>
                  </a:cubicBezTo>
                  <a:cubicBezTo>
                    <a:pt x="58" y="83"/>
                    <a:pt x="59" y="84"/>
                    <a:pt x="60" y="84"/>
                  </a:cubicBezTo>
                  <a:cubicBezTo>
                    <a:pt x="65" y="86"/>
                    <a:pt x="69" y="88"/>
                    <a:pt x="73" y="89"/>
                  </a:cubicBezTo>
                  <a:cubicBezTo>
                    <a:pt x="74" y="90"/>
                    <a:pt x="75" y="90"/>
                    <a:pt x="76" y="91"/>
                  </a:cubicBezTo>
                  <a:cubicBezTo>
                    <a:pt x="77" y="92"/>
                    <a:pt x="77" y="93"/>
                    <a:pt x="75" y="94"/>
                  </a:cubicBezTo>
                  <a:cubicBezTo>
                    <a:pt x="74" y="95"/>
                    <a:pt x="72" y="95"/>
                    <a:pt x="71" y="95"/>
                  </a:cubicBezTo>
                  <a:cubicBezTo>
                    <a:pt x="68" y="96"/>
                    <a:pt x="65" y="96"/>
                    <a:pt x="63" y="97"/>
                  </a:cubicBezTo>
                  <a:cubicBezTo>
                    <a:pt x="61" y="98"/>
                    <a:pt x="59" y="100"/>
                    <a:pt x="59" y="101"/>
                  </a:cubicBezTo>
                  <a:cubicBezTo>
                    <a:pt x="59" y="102"/>
                    <a:pt x="61" y="104"/>
                    <a:pt x="62" y="105"/>
                  </a:cubicBezTo>
                  <a:cubicBezTo>
                    <a:pt x="63" y="106"/>
                    <a:pt x="64" y="106"/>
                    <a:pt x="65" y="107"/>
                  </a:cubicBezTo>
                  <a:cubicBezTo>
                    <a:pt x="67" y="108"/>
                    <a:pt x="69" y="109"/>
                    <a:pt x="70" y="110"/>
                  </a:cubicBezTo>
                  <a:cubicBezTo>
                    <a:pt x="72" y="113"/>
                    <a:pt x="74" y="113"/>
                    <a:pt x="76" y="112"/>
                  </a:cubicBezTo>
                  <a:cubicBezTo>
                    <a:pt x="79" y="110"/>
                    <a:pt x="81" y="109"/>
                    <a:pt x="84" y="107"/>
                  </a:cubicBezTo>
                  <a:cubicBezTo>
                    <a:pt x="87" y="105"/>
                    <a:pt x="87" y="105"/>
                    <a:pt x="89" y="108"/>
                  </a:cubicBezTo>
                  <a:cubicBezTo>
                    <a:pt x="91" y="112"/>
                    <a:pt x="94" y="115"/>
                    <a:pt x="99" y="114"/>
                  </a:cubicBezTo>
                  <a:cubicBezTo>
                    <a:pt x="102" y="114"/>
                    <a:pt x="106" y="112"/>
                    <a:pt x="109" y="111"/>
                  </a:cubicBezTo>
                  <a:cubicBezTo>
                    <a:pt x="111" y="110"/>
                    <a:pt x="113" y="109"/>
                    <a:pt x="116" y="109"/>
                  </a:cubicBezTo>
                  <a:cubicBezTo>
                    <a:pt x="121" y="108"/>
                    <a:pt x="124" y="112"/>
                    <a:pt x="124" y="118"/>
                  </a:cubicBezTo>
                  <a:cubicBezTo>
                    <a:pt x="125" y="124"/>
                    <a:pt x="122" y="128"/>
                    <a:pt x="118" y="131"/>
                  </a:cubicBezTo>
                  <a:cubicBezTo>
                    <a:pt x="114" y="135"/>
                    <a:pt x="112" y="139"/>
                    <a:pt x="114" y="145"/>
                  </a:cubicBezTo>
                  <a:cubicBezTo>
                    <a:pt x="116" y="150"/>
                    <a:pt x="114" y="155"/>
                    <a:pt x="109" y="159"/>
                  </a:cubicBezTo>
                  <a:cubicBezTo>
                    <a:pt x="106" y="162"/>
                    <a:pt x="103" y="164"/>
                    <a:pt x="99" y="167"/>
                  </a:cubicBezTo>
                  <a:cubicBezTo>
                    <a:pt x="95" y="169"/>
                    <a:pt x="89" y="184"/>
                    <a:pt x="90" y="189"/>
                  </a:cubicBezTo>
                  <a:cubicBezTo>
                    <a:pt x="90" y="190"/>
                    <a:pt x="91" y="191"/>
                    <a:pt x="90" y="192"/>
                  </a:cubicBezTo>
                  <a:cubicBezTo>
                    <a:pt x="90" y="197"/>
                    <a:pt x="87" y="196"/>
                    <a:pt x="82" y="197"/>
                  </a:cubicBezTo>
                  <a:cubicBezTo>
                    <a:pt x="79" y="198"/>
                    <a:pt x="80" y="192"/>
                    <a:pt x="79" y="189"/>
                  </a:cubicBezTo>
                  <a:cubicBezTo>
                    <a:pt x="78" y="186"/>
                    <a:pt x="78" y="183"/>
                    <a:pt x="79" y="181"/>
                  </a:cubicBezTo>
                  <a:cubicBezTo>
                    <a:pt x="79" y="178"/>
                    <a:pt x="81" y="176"/>
                    <a:pt x="81" y="173"/>
                  </a:cubicBezTo>
                  <a:cubicBezTo>
                    <a:pt x="83" y="168"/>
                    <a:pt x="82" y="163"/>
                    <a:pt x="78" y="159"/>
                  </a:cubicBezTo>
                  <a:cubicBezTo>
                    <a:pt x="76" y="158"/>
                    <a:pt x="74" y="156"/>
                    <a:pt x="73" y="154"/>
                  </a:cubicBezTo>
                  <a:cubicBezTo>
                    <a:pt x="66" y="148"/>
                    <a:pt x="63" y="141"/>
                    <a:pt x="63" y="132"/>
                  </a:cubicBezTo>
                  <a:cubicBezTo>
                    <a:pt x="63" y="128"/>
                    <a:pt x="65" y="126"/>
                    <a:pt x="69" y="126"/>
                  </a:cubicBezTo>
                  <a:cubicBezTo>
                    <a:pt x="70" y="126"/>
                    <a:pt x="71" y="125"/>
                    <a:pt x="72" y="125"/>
                  </a:cubicBezTo>
                  <a:cubicBezTo>
                    <a:pt x="71" y="122"/>
                    <a:pt x="70" y="120"/>
                    <a:pt x="66" y="120"/>
                  </a:cubicBezTo>
                  <a:cubicBezTo>
                    <a:pt x="63" y="120"/>
                    <a:pt x="61" y="118"/>
                    <a:pt x="60" y="115"/>
                  </a:cubicBezTo>
                  <a:cubicBezTo>
                    <a:pt x="59" y="114"/>
                    <a:pt x="59" y="112"/>
                    <a:pt x="59" y="111"/>
                  </a:cubicBezTo>
                  <a:cubicBezTo>
                    <a:pt x="57" y="108"/>
                    <a:pt x="57" y="104"/>
                    <a:pt x="55" y="102"/>
                  </a:cubicBezTo>
                  <a:cubicBezTo>
                    <a:pt x="53" y="99"/>
                    <a:pt x="52" y="97"/>
                    <a:pt x="52" y="94"/>
                  </a:cubicBezTo>
                  <a:cubicBezTo>
                    <a:pt x="52" y="92"/>
                    <a:pt x="51" y="91"/>
                    <a:pt x="50" y="89"/>
                  </a:cubicBezTo>
                  <a:cubicBezTo>
                    <a:pt x="47" y="87"/>
                    <a:pt x="45" y="84"/>
                    <a:pt x="42" y="82"/>
                  </a:cubicBezTo>
                  <a:cubicBezTo>
                    <a:pt x="41" y="81"/>
                    <a:pt x="40" y="80"/>
                    <a:pt x="38" y="78"/>
                  </a:cubicBezTo>
                  <a:cubicBezTo>
                    <a:pt x="38" y="81"/>
                    <a:pt x="38" y="83"/>
                    <a:pt x="38" y="84"/>
                  </a:cubicBezTo>
                  <a:cubicBezTo>
                    <a:pt x="38" y="86"/>
                    <a:pt x="38" y="89"/>
                    <a:pt x="37" y="91"/>
                  </a:cubicBezTo>
                  <a:cubicBezTo>
                    <a:pt x="37" y="92"/>
                    <a:pt x="35" y="94"/>
                    <a:pt x="34" y="94"/>
                  </a:cubicBezTo>
                  <a:cubicBezTo>
                    <a:pt x="33" y="94"/>
                    <a:pt x="31" y="92"/>
                    <a:pt x="30" y="91"/>
                  </a:cubicBezTo>
                  <a:cubicBezTo>
                    <a:pt x="30" y="89"/>
                    <a:pt x="30" y="86"/>
                    <a:pt x="30" y="84"/>
                  </a:cubicBezTo>
                  <a:cubicBezTo>
                    <a:pt x="32" y="73"/>
                    <a:pt x="33" y="62"/>
                    <a:pt x="32" y="52"/>
                  </a:cubicBezTo>
                  <a:cubicBezTo>
                    <a:pt x="32" y="48"/>
                    <a:pt x="31" y="44"/>
                    <a:pt x="30" y="39"/>
                  </a:cubicBezTo>
                  <a:cubicBezTo>
                    <a:pt x="10" y="64"/>
                    <a:pt x="0" y="108"/>
                    <a:pt x="20" y="148"/>
                  </a:cubicBezTo>
                  <a:cubicBezTo>
                    <a:pt x="42" y="190"/>
                    <a:pt x="89" y="211"/>
                    <a:pt x="135" y="199"/>
                  </a:cubicBezTo>
                  <a:cubicBezTo>
                    <a:pt x="147" y="196"/>
                    <a:pt x="158" y="191"/>
                    <a:pt x="167" y="185"/>
                  </a:cubicBezTo>
                  <a:cubicBezTo>
                    <a:pt x="162" y="183"/>
                    <a:pt x="155" y="180"/>
                    <a:pt x="154" y="161"/>
                  </a:cubicBezTo>
                  <a:cubicBezTo>
                    <a:pt x="153" y="133"/>
                    <a:pt x="157" y="127"/>
                    <a:pt x="160" y="127"/>
                  </a:cubicBezTo>
                  <a:cubicBezTo>
                    <a:pt x="162" y="127"/>
                    <a:pt x="164" y="126"/>
                    <a:pt x="172" y="134"/>
                  </a:cubicBezTo>
                  <a:cubicBezTo>
                    <a:pt x="179" y="143"/>
                    <a:pt x="183" y="139"/>
                    <a:pt x="184" y="133"/>
                  </a:cubicBezTo>
                  <a:cubicBezTo>
                    <a:pt x="184" y="127"/>
                    <a:pt x="190" y="118"/>
                    <a:pt x="193" y="127"/>
                  </a:cubicBezTo>
                  <a:cubicBezTo>
                    <a:pt x="194" y="133"/>
                    <a:pt x="198" y="141"/>
                    <a:pt x="201" y="146"/>
                  </a:cubicBezTo>
                  <a:cubicBezTo>
                    <a:pt x="207" y="135"/>
                    <a:pt x="210" y="123"/>
                    <a:pt x="211" y="111"/>
                  </a:cubicBezTo>
                  <a:cubicBezTo>
                    <a:pt x="209" y="110"/>
                    <a:pt x="208" y="110"/>
                    <a:pt x="206" y="109"/>
                  </a:cubicBezTo>
                  <a:cubicBezTo>
                    <a:pt x="200" y="106"/>
                    <a:pt x="196" y="101"/>
                    <a:pt x="196"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9" name="Freeform 35"/>
            <p:cNvSpPr>
              <a:spLocks noEditPoints="1"/>
            </p:cNvSpPr>
            <p:nvPr/>
          </p:nvSpPr>
          <p:spPr bwMode="auto">
            <a:xfrm>
              <a:off x="7275513" y="5302250"/>
              <a:ext cx="1012825" cy="1012825"/>
            </a:xfrm>
            <a:custGeom>
              <a:avLst/>
              <a:gdLst>
                <a:gd name="T0" fmla="*/ 176 w 352"/>
                <a:gd name="T1" fmla="*/ 0 h 352"/>
                <a:gd name="T2" fmla="*/ 0 w 352"/>
                <a:gd name="T3" fmla="*/ 176 h 352"/>
                <a:gd name="T4" fmla="*/ 176 w 352"/>
                <a:gd name="T5" fmla="*/ 352 h 352"/>
                <a:gd name="T6" fmla="*/ 352 w 352"/>
                <a:gd name="T7" fmla="*/ 176 h 352"/>
                <a:gd name="T8" fmla="*/ 176 w 352"/>
                <a:gd name="T9" fmla="*/ 0 h 352"/>
                <a:gd name="T10" fmla="*/ 258 w 352"/>
                <a:gd name="T11" fmla="*/ 261 h 352"/>
                <a:gd name="T12" fmla="*/ 188 w 352"/>
                <a:gd name="T13" fmla="*/ 294 h 352"/>
                <a:gd name="T14" fmla="*/ 96 w 352"/>
                <a:gd name="T15" fmla="*/ 263 h 352"/>
                <a:gd name="T16" fmla="*/ 59 w 352"/>
                <a:gd name="T17" fmla="*/ 189 h 352"/>
                <a:gd name="T18" fmla="*/ 157 w 352"/>
                <a:gd name="T19" fmla="*/ 60 h 352"/>
                <a:gd name="T20" fmla="*/ 175 w 352"/>
                <a:gd name="T21" fmla="*/ 58 h 352"/>
                <a:gd name="T22" fmla="*/ 176 w 352"/>
                <a:gd name="T23" fmla="*/ 58 h 352"/>
                <a:gd name="T24" fmla="*/ 196 w 352"/>
                <a:gd name="T25" fmla="*/ 60 h 352"/>
                <a:gd name="T26" fmla="*/ 272 w 352"/>
                <a:gd name="T27" fmla="*/ 108 h 352"/>
                <a:gd name="T28" fmla="*/ 293 w 352"/>
                <a:gd name="T29" fmla="*/ 162 h 352"/>
                <a:gd name="T30" fmla="*/ 258 w 352"/>
                <a:gd name="T31" fmla="*/ 26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258" y="261"/>
                  </a:moveTo>
                  <a:cubicBezTo>
                    <a:pt x="238" y="280"/>
                    <a:pt x="215" y="291"/>
                    <a:pt x="188" y="294"/>
                  </a:cubicBezTo>
                  <a:cubicBezTo>
                    <a:pt x="153" y="297"/>
                    <a:pt x="122" y="287"/>
                    <a:pt x="96" y="263"/>
                  </a:cubicBezTo>
                  <a:cubicBezTo>
                    <a:pt x="75" y="243"/>
                    <a:pt x="62" y="218"/>
                    <a:pt x="59" y="189"/>
                  </a:cubicBezTo>
                  <a:cubicBezTo>
                    <a:pt x="52" y="127"/>
                    <a:pt x="96" y="69"/>
                    <a:pt x="157" y="60"/>
                  </a:cubicBezTo>
                  <a:cubicBezTo>
                    <a:pt x="163" y="59"/>
                    <a:pt x="169" y="59"/>
                    <a:pt x="175" y="58"/>
                  </a:cubicBezTo>
                  <a:cubicBezTo>
                    <a:pt x="176" y="58"/>
                    <a:pt x="176" y="58"/>
                    <a:pt x="176" y="58"/>
                  </a:cubicBezTo>
                  <a:cubicBezTo>
                    <a:pt x="183" y="59"/>
                    <a:pt x="189" y="59"/>
                    <a:pt x="196" y="60"/>
                  </a:cubicBezTo>
                  <a:cubicBezTo>
                    <a:pt x="227" y="66"/>
                    <a:pt x="253" y="82"/>
                    <a:pt x="272" y="108"/>
                  </a:cubicBezTo>
                  <a:cubicBezTo>
                    <a:pt x="283" y="124"/>
                    <a:pt x="291" y="142"/>
                    <a:pt x="293" y="162"/>
                  </a:cubicBezTo>
                  <a:cubicBezTo>
                    <a:pt x="297" y="200"/>
                    <a:pt x="286" y="234"/>
                    <a:pt x="258"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grpSp>
        <p:nvGrpSpPr>
          <p:cNvPr id="383" name="Group 382"/>
          <p:cNvGrpSpPr/>
          <p:nvPr/>
        </p:nvGrpSpPr>
        <p:grpSpPr>
          <a:xfrm>
            <a:off x="5301488" y="5242134"/>
            <a:ext cx="429940" cy="487795"/>
            <a:chOff x="5078413" y="5448300"/>
            <a:chExt cx="601663" cy="682625"/>
          </a:xfrm>
          <a:solidFill>
            <a:srgbClr val="FF6D6D"/>
          </a:solidFill>
        </p:grpSpPr>
        <p:sp>
          <p:nvSpPr>
            <p:cNvPr id="330" name="Freeform 169"/>
            <p:cNvSpPr/>
            <p:nvPr/>
          </p:nvSpPr>
          <p:spPr bwMode="auto">
            <a:xfrm>
              <a:off x="5364163" y="5635625"/>
              <a:ext cx="44450" cy="85725"/>
            </a:xfrm>
            <a:custGeom>
              <a:avLst/>
              <a:gdLst>
                <a:gd name="T0" fmla="*/ 6 w 12"/>
                <a:gd name="T1" fmla="*/ 18 h 23"/>
                <a:gd name="T2" fmla="*/ 1 w 12"/>
                <a:gd name="T3" fmla="*/ 10 h 23"/>
                <a:gd name="T4" fmla="*/ 1 w 12"/>
                <a:gd name="T5" fmla="*/ 16 h 23"/>
                <a:gd name="T6" fmla="*/ 2 w 12"/>
                <a:gd name="T7" fmla="*/ 23 h 23"/>
                <a:gd name="T8" fmla="*/ 6 w 12"/>
                <a:gd name="T9" fmla="*/ 18 h 23"/>
              </a:gdLst>
              <a:ahLst/>
              <a:cxnLst>
                <a:cxn ang="0">
                  <a:pos x="T0" y="T1"/>
                </a:cxn>
                <a:cxn ang="0">
                  <a:pos x="T2" y="T3"/>
                </a:cxn>
                <a:cxn ang="0">
                  <a:pos x="T4" y="T5"/>
                </a:cxn>
                <a:cxn ang="0">
                  <a:pos x="T6" y="T7"/>
                </a:cxn>
                <a:cxn ang="0">
                  <a:pos x="T8" y="T9"/>
                </a:cxn>
              </a:cxnLst>
              <a:rect l="0" t="0" r="r" b="b"/>
              <a:pathLst>
                <a:path w="12" h="23">
                  <a:moveTo>
                    <a:pt x="6" y="18"/>
                  </a:moveTo>
                  <a:cubicBezTo>
                    <a:pt x="12" y="5"/>
                    <a:pt x="1" y="0"/>
                    <a:pt x="1" y="10"/>
                  </a:cubicBezTo>
                  <a:cubicBezTo>
                    <a:pt x="0" y="12"/>
                    <a:pt x="0" y="14"/>
                    <a:pt x="1" y="16"/>
                  </a:cubicBezTo>
                  <a:cubicBezTo>
                    <a:pt x="1" y="18"/>
                    <a:pt x="1" y="21"/>
                    <a:pt x="2" y="23"/>
                  </a:cubicBezTo>
                  <a:cubicBezTo>
                    <a:pt x="4" y="22"/>
                    <a:pt x="5" y="20"/>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31" name="Freeform 170"/>
            <p:cNvSpPr/>
            <p:nvPr/>
          </p:nvSpPr>
          <p:spPr bwMode="auto">
            <a:xfrm>
              <a:off x="5262563" y="5691188"/>
              <a:ext cx="30163" cy="38100"/>
            </a:xfrm>
            <a:custGeom>
              <a:avLst/>
              <a:gdLst>
                <a:gd name="T0" fmla="*/ 4 w 8"/>
                <a:gd name="T1" fmla="*/ 8 h 10"/>
                <a:gd name="T2" fmla="*/ 8 w 8"/>
                <a:gd name="T3" fmla="*/ 10 h 10"/>
                <a:gd name="T4" fmla="*/ 1 w 8"/>
                <a:gd name="T5" fmla="*/ 0 h 10"/>
                <a:gd name="T6" fmla="*/ 4 w 8"/>
                <a:gd name="T7" fmla="*/ 8 h 10"/>
              </a:gdLst>
              <a:ahLst/>
              <a:cxnLst>
                <a:cxn ang="0">
                  <a:pos x="T0" y="T1"/>
                </a:cxn>
                <a:cxn ang="0">
                  <a:pos x="T2" y="T3"/>
                </a:cxn>
                <a:cxn ang="0">
                  <a:pos x="T4" y="T5"/>
                </a:cxn>
                <a:cxn ang="0">
                  <a:pos x="T6" y="T7"/>
                </a:cxn>
              </a:cxnLst>
              <a:rect l="0" t="0" r="r" b="b"/>
              <a:pathLst>
                <a:path w="8" h="10">
                  <a:moveTo>
                    <a:pt x="4" y="8"/>
                  </a:moveTo>
                  <a:cubicBezTo>
                    <a:pt x="5" y="9"/>
                    <a:pt x="6" y="9"/>
                    <a:pt x="8" y="10"/>
                  </a:cubicBezTo>
                  <a:cubicBezTo>
                    <a:pt x="6" y="6"/>
                    <a:pt x="4" y="2"/>
                    <a:pt x="1" y="0"/>
                  </a:cubicBezTo>
                  <a:cubicBezTo>
                    <a:pt x="0" y="4"/>
                    <a:pt x="1" y="6"/>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32" name="Freeform 171"/>
            <p:cNvSpPr/>
            <p:nvPr/>
          </p:nvSpPr>
          <p:spPr bwMode="auto">
            <a:xfrm>
              <a:off x="5432426" y="5740400"/>
              <a:ext cx="71438" cy="52387"/>
            </a:xfrm>
            <a:custGeom>
              <a:avLst/>
              <a:gdLst>
                <a:gd name="T0" fmla="*/ 6 w 19"/>
                <a:gd name="T1" fmla="*/ 14 h 14"/>
                <a:gd name="T2" fmla="*/ 12 w 19"/>
                <a:gd name="T3" fmla="*/ 12 h 14"/>
                <a:gd name="T4" fmla="*/ 13 w 19"/>
                <a:gd name="T5" fmla="*/ 1 h 14"/>
                <a:gd name="T6" fmla="*/ 0 w 19"/>
                <a:gd name="T7" fmla="*/ 13 h 14"/>
                <a:gd name="T8" fmla="*/ 6 w 19"/>
                <a:gd name="T9" fmla="*/ 14 h 14"/>
              </a:gdLst>
              <a:ahLst/>
              <a:cxnLst>
                <a:cxn ang="0">
                  <a:pos x="T0" y="T1"/>
                </a:cxn>
                <a:cxn ang="0">
                  <a:pos x="T2" y="T3"/>
                </a:cxn>
                <a:cxn ang="0">
                  <a:pos x="T4" y="T5"/>
                </a:cxn>
                <a:cxn ang="0">
                  <a:pos x="T6" y="T7"/>
                </a:cxn>
                <a:cxn ang="0">
                  <a:pos x="T8" y="T9"/>
                </a:cxn>
              </a:cxnLst>
              <a:rect l="0" t="0" r="r" b="b"/>
              <a:pathLst>
                <a:path w="19" h="14">
                  <a:moveTo>
                    <a:pt x="6" y="14"/>
                  </a:moveTo>
                  <a:cubicBezTo>
                    <a:pt x="8" y="14"/>
                    <a:pt x="10" y="13"/>
                    <a:pt x="12" y="12"/>
                  </a:cubicBezTo>
                  <a:cubicBezTo>
                    <a:pt x="19" y="8"/>
                    <a:pt x="19" y="4"/>
                    <a:pt x="13" y="1"/>
                  </a:cubicBezTo>
                  <a:cubicBezTo>
                    <a:pt x="8" y="0"/>
                    <a:pt x="3" y="6"/>
                    <a:pt x="0" y="13"/>
                  </a:cubicBezTo>
                  <a:cubicBezTo>
                    <a:pt x="2" y="14"/>
                    <a:pt x="4" y="14"/>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33" name="Freeform 172"/>
            <p:cNvSpPr/>
            <p:nvPr/>
          </p:nvSpPr>
          <p:spPr bwMode="auto">
            <a:xfrm>
              <a:off x="5326063" y="5751513"/>
              <a:ext cx="87313" cy="214312"/>
            </a:xfrm>
            <a:custGeom>
              <a:avLst/>
              <a:gdLst>
                <a:gd name="T0" fmla="*/ 23 w 23"/>
                <a:gd name="T1" fmla="*/ 13 h 57"/>
                <a:gd name="T2" fmla="*/ 13 w 23"/>
                <a:gd name="T3" fmla="*/ 7 h 57"/>
                <a:gd name="T4" fmla="*/ 9 w 23"/>
                <a:gd name="T5" fmla="*/ 0 h 57"/>
                <a:gd name="T6" fmla="*/ 0 w 23"/>
                <a:gd name="T7" fmla="*/ 2 h 57"/>
                <a:gd name="T8" fmla="*/ 8 w 23"/>
                <a:gd name="T9" fmla="*/ 55 h 57"/>
                <a:gd name="T10" fmla="*/ 7 w 23"/>
                <a:gd name="T11" fmla="*/ 57 h 57"/>
                <a:gd name="T12" fmla="*/ 14 w 23"/>
                <a:gd name="T13" fmla="*/ 57 h 57"/>
                <a:gd name="T14" fmla="*/ 23 w 23"/>
                <a:gd name="T15" fmla="*/ 57 h 57"/>
                <a:gd name="T16" fmla="*/ 23 w 23"/>
                <a:gd name="T17" fmla="*/ 1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57">
                  <a:moveTo>
                    <a:pt x="23" y="13"/>
                  </a:moveTo>
                  <a:cubicBezTo>
                    <a:pt x="19" y="12"/>
                    <a:pt x="15" y="9"/>
                    <a:pt x="13" y="7"/>
                  </a:cubicBezTo>
                  <a:cubicBezTo>
                    <a:pt x="12" y="5"/>
                    <a:pt x="10" y="3"/>
                    <a:pt x="9" y="0"/>
                  </a:cubicBezTo>
                  <a:cubicBezTo>
                    <a:pt x="6" y="1"/>
                    <a:pt x="3" y="2"/>
                    <a:pt x="0" y="2"/>
                  </a:cubicBezTo>
                  <a:cubicBezTo>
                    <a:pt x="5" y="19"/>
                    <a:pt x="6" y="37"/>
                    <a:pt x="8" y="55"/>
                  </a:cubicBezTo>
                  <a:cubicBezTo>
                    <a:pt x="8" y="55"/>
                    <a:pt x="7" y="56"/>
                    <a:pt x="7" y="57"/>
                  </a:cubicBezTo>
                  <a:cubicBezTo>
                    <a:pt x="14" y="57"/>
                    <a:pt x="14" y="57"/>
                    <a:pt x="14" y="57"/>
                  </a:cubicBezTo>
                  <a:cubicBezTo>
                    <a:pt x="23" y="57"/>
                    <a:pt x="23" y="57"/>
                    <a:pt x="23" y="57"/>
                  </a:cubicBezTo>
                  <a:cubicBezTo>
                    <a:pt x="18" y="42"/>
                    <a:pt x="18" y="27"/>
                    <a:pt x="2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34" name="Freeform 173"/>
            <p:cNvSpPr/>
            <p:nvPr/>
          </p:nvSpPr>
          <p:spPr bwMode="auto">
            <a:xfrm>
              <a:off x="5078413" y="5448300"/>
              <a:ext cx="601663" cy="522287"/>
            </a:xfrm>
            <a:custGeom>
              <a:avLst/>
              <a:gdLst>
                <a:gd name="T0" fmla="*/ 121 w 160"/>
                <a:gd name="T1" fmla="*/ 15 h 139"/>
                <a:gd name="T2" fmla="*/ 80 w 160"/>
                <a:gd name="T3" fmla="*/ 0 h 139"/>
                <a:gd name="T4" fmla="*/ 39 w 160"/>
                <a:gd name="T5" fmla="*/ 15 h 139"/>
                <a:gd name="T6" fmla="*/ 32 w 160"/>
                <a:gd name="T7" fmla="*/ 99 h 139"/>
                <a:gd name="T8" fmla="*/ 43 w 160"/>
                <a:gd name="T9" fmla="*/ 128 h 139"/>
                <a:gd name="T10" fmla="*/ 48 w 160"/>
                <a:gd name="T11" fmla="*/ 138 h 139"/>
                <a:gd name="T12" fmla="*/ 68 w 160"/>
                <a:gd name="T13" fmla="*/ 138 h 139"/>
                <a:gd name="T14" fmla="*/ 60 w 160"/>
                <a:gd name="T15" fmla="*/ 84 h 139"/>
                <a:gd name="T16" fmla="*/ 59 w 160"/>
                <a:gd name="T17" fmla="*/ 83 h 139"/>
                <a:gd name="T18" fmla="*/ 51 w 160"/>
                <a:gd name="T19" fmla="*/ 80 h 139"/>
                <a:gd name="T20" fmla="*/ 42 w 160"/>
                <a:gd name="T21" fmla="*/ 66 h 139"/>
                <a:gd name="T22" fmla="*/ 63 w 160"/>
                <a:gd name="T23" fmla="*/ 74 h 139"/>
                <a:gd name="T24" fmla="*/ 64 w 160"/>
                <a:gd name="T25" fmla="*/ 77 h 139"/>
                <a:gd name="T26" fmla="*/ 73 w 160"/>
                <a:gd name="T27" fmla="*/ 76 h 139"/>
                <a:gd name="T28" fmla="*/ 78 w 160"/>
                <a:gd name="T29" fmla="*/ 48 h 139"/>
                <a:gd name="T30" fmla="*/ 89 w 160"/>
                <a:gd name="T31" fmla="*/ 59 h 139"/>
                <a:gd name="T32" fmla="*/ 80 w 160"/>
                <a:gd name="T33" fmla="*/ 77 h 139"/>
                <a:gd name="T34" fmla="*/ 82 w 160"/>
                <a:gd name="T35" fmla="*/ 80 h 139"/>
                <a:gd name="T36" fmla="*/ 91 w 160"/>
                <a:gd name="T37" fmla="*/ 89 h 139"/>
                <a:gd name="T38" fmla="*/ 94 w 160"/>
                <a:gd name="T39" fmla="*/ 83 h 139"/>
                <a:gd name="T40" fmla="*/ 109 w 160"/>
                <a:gd name="T41" fmla="*/ 73 h 139"/>
                <a:gd name="T42" fmla="*/ 117 w 160"/>
                <a:gd name="T43" fmla="*/ 85 h 139"/>
                <a:gd name="T44" fmla="*/ 93 w 160"/>
                <a:gd name="T45" fmla="*/ 96 h 139"/>
                <a:gd name="T46" fmla="*/ 91 w 160"/>
                <a:gd name="T47" fmla="*/ 101 h 139"/>
                <a:gd name="T48" fmla="*/ 95 w 160"/>
                <a:gd name="T49" fmla="*/ 136 h 139"/>
                <a:gd name="T50" fmla="*/ 95 w 160"/>
                <a:gd name="T51" fmla="*/ 138 h 139"/>
                <a:gd name="T52" fmla="*/ 112 w 160"/>
                <a:gd name="T53" fmla="*/ 138 h 139"/>
                <a:gd name="T54" fmla="*/ 117 w 160"/>
                <a:gd name="T55" fmla="*/ 128 h 139"/>
                <a:gd name="T56" fmla="*/ 128 w 160"/>
                <a:gd name="T57" fmla="*/ 99 h 139"/>
                <a:gd name="T58" fmla="*/ 121 w 160"/>
                <a:gd name="T59" fmla="*/ 1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39">
                  <a:moveTo>
                    <a:pt x="121" y="15"/>
                  </a:moveTo>
                  <a:cubicBezTo>
                    <a:pt x="113" y="8"/>
                    <a:pt x="103" y="0"/>
                    <a:pt x="80" y="0"/>
                  </a:cubicBezTo>
                  <a:cubicBezTo>
                    <a:pt x="57" y="0"/>
                    <a:pt x="47" y="8"/>
                    <a:pt x="39" y="15"/>
                  </a:cubicBezTo>
                  <a:cubicBezTo>
                    <a:pt x="0" y="54"/>
                    <a:pt x="30" y="94"/>
                    <a:pt x="32" y="99"/>
                  </a:cubicBezTo>
                  <a:cubicBezTo>
                    <a:pt x="35" y="103"/>
                    <a:pt x="42" y="118"/>
                    <a:pt x="43" y="128"/>
                  </a:cubicBezTo>
                  <a:cubicBezTo>
                    <a:pt x="44" y="139"/>
                    <a:pt x="48" y="138"/>
                    <a:pt x="48" y="138"/>
                  </a:cubicBezTo>
                  <a:cubicBezTo>
                    <a:pt x="68" y="138"/>
                    <a:pt x="68" y="138"/>
                    <a:pt x="68" y="138"/>
                  </a:cubicBezTo>
                  <a:cubicBezTo>
                    <a:pt x="67" y="120"/>
                    <a:pt x="66" y="101"/>
                    <a:pt x="60" y="84"/>
                  </a:cubicBezTo>
                  <a:cubicBezTo>
                    <a:pt x="60" y="84"/>
                    <a:pt x="60" y="83"/>
                    <a:pt x="59" y="83"/>
                  </a:cubicBezTo>
                  <a:cubicBezTo>
                    <a:pt x="57" y="82"/>
                    <a:pt x="54" y="81"/>
                    <a:pt x="51" y="80"/>
                  </a:cubicBezTo>
                  <a:cubicBezTo>
                    <a:pt x="47" y="77"/>
                    <a:pt x="40" y="72"/>
                    <a:pt x="42" y="66"/>
                  </a:cubicBezTo>
                  <a:cubicBezTo>
                    <a:pt x="48" y="48"/>
                    <a:pt x="59" y="65"/>
                    <a:pt x="63" y="74"/>
                  </a:cubicBezTo>
                  <a:cubicBezTo>
                    <a:pt x="63" y="75"/>
                    <a:pt x="63" y="76"/>
                    <a:pt x="64" y="77"/>
                  </a:cubicBezTo>
                  <a:cubicBezTo>
                    <a:pt x="67" y="78"/>
                    <a:pt x="70" y="77"/>
                    <a:pt x="73" y="76"/>
                  </a:cubicBezTo>
                  <a:cubicBezTo>
                    <a:pt x="70" y="66"/>
                    <a:pt x="68" y="52"/>
                    <a:pt x="78" y="48"/>
                  </a:cubicBezTo>
                  <a:cubicBezTo>
                    <a:pt x="84" y="46"/>
                    <a:pt x="89" y="54"/>
                    <a:pt x="89" y="59"/>
                  </a:cubicBezTo>
                  <a:cubicBezTo>
                    <a:pt x="89" y="66"/>
                    <a:pt x="85" y="73"/>
                    <a:pt x="80" y="77"/>
                  </a:cubicBezTo>
                  <a:cubicBezTo>
                    <a:pt x="80" y="78"/>
                    <a:pt x="81" y="79"/>
                    <a:pt x="82" y="80"/>
                  </a:cubicBezTo>
                  <a:cubicBezTo>
                    <a:pt x="84" y="84"/>
                    <a:pt x="87" y="87"/>
                    <a:pt x="91" y="89"/>
                  </a:cubicBezTo>
                  <a:cubicBezTo>
                    <a:pt x="92" y="87"/>
                    <a:pt x="93" y="85"/>
                    <a:pt x="94" y="83"/>
                  </a:cubicBezTo>
                  <a:cubicBezTo>
                    <a:pt x="97" y="79"/>
                    <a:pt x="103" y="72"/>
                    <a:pt x="109" y="73"/>
                  </a:cubicBezTo>
                  <a:cubicBezTo>
                    <a:pt x="114" y="74"/>
                    <a:pt x="119" y="80"/>
                    <a:pt x="117" y="85"/>
                  </a:cubicBezTo>
                  <a:cubicBezTo>
                    <a:pt x="114" y="97"/>
                    <a:pt x="103" y="99"/>
                    <a:pt x="93" y="96"/>
                  </a:cubicBezTo>
                  <a:cubicBezTo>
                    <a:pt x="92" y="98"/>
                    <a:pt x="91" y="100"/>
                    <a:pt x="91" y="101"/>
                  </a:cubicBezTo>
                  <a:cubicBezTo>
                    <a:pt x="90" y="113"/>
                    <a:pt x="91" y="125"/>
                    <a:pt x="95" y="136"/>
                  </a:cubicBezTo>
                  <a:cubicBezTo>
                    <a:pt x="95" y="136"/>
                    <a:pt x="95" y="137"/>
                    <a:pt x="95" y="138"/>
                  </a:cubicBezTo>
                  <a:cubicBezTo>
                    <a:pt x="112" y="138"/>
                    <a:pt x="112" y="138"/>
                    <a:pt x="112" y="138"/>
                  </a:cubicBezTo>
                  <a:cubicBezTo>
                    <a:pt x="112" y="138"/>
                    <a:pt x="116" y="139"/>
                    <a:pt x="117" y="128"/>
                  </a:cubicBezTo>
                  <a:cubicBezTo>
                    <a:pt x="118" y="118"/>
                    <a:pt x="125" y="103"/>
                    <a:pt x="128" y="99"/>
                  </a:cubicBezTo>
                  <a:cubicBezTo>
                    <a:pt x="130" y="94"/>
                    <a:pt x="160" y="54"/>
                    <a:pt x="12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35" name="Freeform 174"/>
            <p:cNvSpPr/>
            <p:nvPr/>
          </p:nvSpPr>
          <p:spPr bwMode="auto">
            <a:xfrm>
              <a:off x="5251451" y="5988050"/>
              <a:ext cx="263525" cy="46037"/>
            </a:xfrm>
            <a:custGeom>
              <a:avLst/>
              <a:gdLst>
                <a:gd name="T0" fmla="*/ 64 w 70"/>
                <a:gd name="T1" fmla="*/ 0 h 12"/>
                <a:gd name="T2" fmla="*/ 6 w 70"/>
                <a:gd name="T3" fmla="*/ 0 h 12"/>
                <a:gd name="T4" fmla="*/ 0 w 70"/>
                <a:gd name="T5" fmla="*/ 6 h 12"/>
                <a:gd name="T6" fmla="*/ 6 w 70"/>
                <a:gd name="T7" fmla="*/ 12 h 12"/>
                <a:gd name="T8" fmla="*/ 64 w 70"/>
                <a:gd name="T9" fmla="*/ 12 h 12"/>
                <a:gd name="T10" fmla="*/ 70 w 70"/>
                <a:gd name="T11" fmla="*/ 6 h 12"/>
                <a:gd name="T12" fmla="*/ 64 w 7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0" h="12">
                  <a:moveTo>
                    <a:pt x="64" y="0"/>
                  </a:moveTo>
                  <a:cubicBezTo>
                    <a:pt x="6" y="0"/>
                    <a:pt x="6" y="0"/>
                    <a:pt x="6" y="0"/>
                  </a:cubicBezTo>
                  <a:cubicBezTo>
                    <a:pt x="3" y="0"/>
                    <a:pt x="0" y="3"/>
                    <a:pt x="0" y="6"/>
                  </a:cubicBezTo>
                  <a:cubicBezTo>
                    <a:pt x="0" y="10"/>
                    <a:pt x="3" y="12"/>
                    <a:pt x="6" y="12"/>
                  </a:cubicBezTo>
                  <a:cubicBezTo>
                    <a:pt x="64" y="12"/>
                    <a:pt x="64" y="12"/>
                    <a:pt x="64" y="12"/>
                  </a:cubicBezTo>
                  <a:cubicBezTo>
                    <a:pt x="67" y="12"/>
                    <a:pt x="70" y="10"/>
                    <a:pt x="70" y="6"/>
                  </a:cubicBezTo>
                  <a:cubicBezTo>
                    <a:pt x="70" y="3"/>
                    <a:pt x="67"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36" name="Freeform 175"/>
            <p:cNvSpPr/>
            <p:nvPr/>
          </p:nvSpPr>
          <p:spPr bwMode="auto">
            <a:xfrm>
              <a:off x="5259388" y="6045200"/>
              <a:ext cx="247650" cy="41275"/>
            </a:xfrm>
            <a:custGeom>
              <a:avLst/>
              <a:gdLst>
                <a:gd name="T0" fmla="*/ 61 w 66"/>
                <a:gd name="T1" fmla="*/ 0 h 11"/>
                <a:gd name="T2" fmla="*/ 6 w 66"/>
                <a:gd name="T3" fmla="*/ 0 h 11"/>
                <a:gd name="T4" fmla="*/ 0 w 66"/>
                <a:gd name="T5" fmla="*/ 6 h 11"/>
                <a:gd name="T6" fmla="*/ 6 w 66"/>
                <a:gd name="T7" fmla="*/ 11 h 11"/>
                <a:gd name="T8" fmla="*/ 61 w 66"/>
                <a:gd name="T9" fmla="*/ 11 h 11"/>
                <a:gd name="T10" fmla="*/ 66 w 66"/>
                <a:gd name="T11" fmla="*/ 6 h 11"/>
                <a:gd name="T12" fmla="*/ 61 w 6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6" h="11">
                  <a:moveTo>
                    <a:pt x="61" y="0"/>
                  </a:moveTo>
                  <a:cubicBezTo>
                    <a:pt x="6" y="0"/>
                    <a:pt x="6" y="0"/>
                    <a:pt x="6" y="0"/>
                  </a:cubicBezTo>
                  <a:cubicBezTo>
                    <a:pt x="3" y="0"/>
                    <a:pt x="0" y="3"/>
                    <a:pt x="0" y="6"/>
                  </a:cubicBezTo>
                  <a:cubicBezTo>
                    <a:pt x="0" y="9"/>
                    <a:pt x="3" y="11"/>
                    <a:pt x="6" y="11"/>
                  </a:cubicBezTo>
                  <a:cubicBezTo>
                    <a:pt x="61" y="11"/>
                    <a:pt x="61" y="11"/>
                    <a:pt x="61" y="11"/>
                  </a:cubicBezTo>
                  <a:cubicBezTo>
                    <a:pt x="64" y="11"/>
                    <a:pt x="66" y="9"/>
                    <a:pt x="66" y="6"/>
                  </a:cubicBezTo>
                  <a:cubicBezTo>
                    <a:pt x="66" y="3"/>
                    <a:pt x="64"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37" name="Freeform 176"/>
            <p:cNvSpPr/>
            <p:nvPr/>
          </p:nvSpPr>
          <p:spPr bwMode="auto">
            <a:xfrm>
              <a:off x="5314951" y="6097588"/>
              <a:ext cx="136525" cy="33337"/>
            </a:xfrm>
            <a:custGeom>
              <a:avLst/>
              <a:gdLst>
                <a:gd name="T0" fmla="*/ 32 w 36"/>
                <a:gd name="T1" fmla="*/ 0 h 9"/>
                <a:gd name="T2" fmla="*/ 4 w 36"/>
                <a:gd name="T3" fmla="*/ 0 h 9"/>
                <a:gd name="T4" fmla="*/ 0 w 36"/>
                <a:gd name="T5" fmla="*/ 4 h 9"/>
                <a:gd name="T6" fmla="*/ 4 w 36"/>
                <a:gd name="T7" fmla="*/ 9 h 9"/>
                <a:gd name="T8" fmla="*/ 32 w 36"/>
                <a:gd name="T9" fmla="*/ 9 h 9"/>
                <a:gd name="T10" fmla="*/ 36 w 36"/>
                <a:gd name="T11" fmla="*/ 4 h 9"/>
                <a:gd name="T12" fmla="*/ 32 w 3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36" h="9">
                  <a:moveTo>
                    <a:pt x="32" y="0"/>
                  </a:moveTo>
                  <a:cubicBezTo>
                    <a:pt x="4" y="0"/>
                    <a:pt x="4" y="0"/>
                    <a:pt x="4" y="0"/>
                  </a:cubicBezTo>
                  <a:cubicBezTo>
                    <a:pt x="2" y="0"/>
                    <a:pt x="0" y="2"/>
                    <a:pt x="0" y="4"/>
                  </a:cubicBezTo>
                  <a:cubicBezTo>
                    <a:pt x="0" y="7"/>
                    <a:pt x="2" y="9"/>
                    <a:pt x="4" y="9"/>
                  </a:cubicBezTo>
                  <a:cubicBezTo>
                    <a:pt x="32" y="9"/>
                    <a:pt x="32" y="9"/>
                    <a:pt x="32" y="9"/>
                  </a:cubicBezTo>
                  <a:cubicBezTo>
                    <a:pt x="34" y="9"/>
                    <a:pt x="36" y="7"/>
                    <a:pt x="36" y="4"/>
                  </a:cubicBezTo>
                  <a:cubicBezTo>
                    <a:pt x="36" y="2"/>
                    <a:pt x="34" y="0"/>
                    <a:pt x="3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sp>
        <p:nvSpPr>
          <p:cNvPr id="398" name="TextBox 397"/>
          <p:cNvSpPr txBox="1"/>
          <p:nvPr/>
        </p:nvSpPr>
        <p:spPr>
          <a:xfrm>
            <a:off x="777034" y="500139"/>
            <a:ext cx="1832553" cy="584775"/>
          </a:xfrm>
          <a:prstGeom prst="rect">
            <a:avLst/>
          </a:prstGeom>
          <a:noFill/>
        </p:spPr>
        <p:txBody>
          <a:bodyPr wrap="none" rtlCol="0">
            <a:spAutoFit/>
          </a:bodyPr>
          <a:lstStyle/>
          <a:p>
            <a:r>
              <a:rPr lang="en-US" altLang="id-ID" sz="3200" b="1" dirty="0" smtClean="0">
                <a:solidFill>
                  <a:schemeClr val="bg1">
                    <a:lumMod val="50000"/>
                  </a:schemeClr>
                </a:solidFill>
                <a:latin typeface="Raleway" panose="020B0003030101060003"/>
              </a:rPr>
              <a:t>HEAP</a:t>
            </a:r>
            <a:r>
              <a:rPr lang="id-ID" sz="3200" b="1" dirty="0" smtClean="0">
                <a:solidFill>
                  <a:schemeClr val="bg1">
                    <a:lumMod val="50000"/>
                  </a:schemeClr>
                </a:solidFill>
                <a:latin typeface="Raleway" panose="020B0003030101060003"/>
              </a:rPr>
              <a:t> </a:t>
            </a:r>
            <a:r>
              <a:rPr lang="en-US" altLang="id-ID" sz="3200" b="1" dirty="0" smtClean="0">
                <a:solidFill>
                  <a:srgbClr val="FF6D6D"/>
                </a:solidFill>
                <a:latin typeface="Raleway" panose="020B0003030101060003"/>
              </a:rPr>
              <a:t>TREE</a:t>
            </a:r>
            <a:endParaRPr lang="id-ID" sz="3200" b="1" dirty="0">
              <a:solidFill>
                <a:schemeClr val="bg1">
                  <a:lumMod val="50000"/>
                </a:schemeClr>
              </a:solidFill>
              <a:latin typeface="Raleway" panose="020B0003030101060003"/>
            </a:endParaRPr>
          </a:p>
        </p:txBody>
      </p:sp>
      <p:sp>
        <p:nvSpPr>
          <p:cNvPr id="399" name="Rectangle 398"/>
          <p:cNvSpPr/>
          <p:nvPr/>
        </p:nvSpPr>
        <p:spPr>
          <a:xfrm>
            <a:off x="777034" y="1016819"/>
            <a:ext cx="1949380" cy="338554"/>
          </a:xfrm>
          <a:prstGeom prst="rect">
            <a:avLst/>
          </a:prstGeom>
        </p:spPr>
        <p:txBody>
          <a:bodyPr wrap="none">
            <a:spAutoFit/>
          </a:bodyPr>
          <a:lstStyle/>
          <a:p>
            <a:r>
              <a:rPr lang="en-US" altLang="id-ID" sz="1600" dirty="0" smtClean="0">
                <a:solidFill>
                  <a:srgbClr val="646464"/>
                </a:solidFill>
                <a:latin typeface="Raleway" panose="020B0003030101060003"/>
              </a:rPr>
              <a:t>Basic Function: ROTATE</a:t>
            </a:r>
          </a:p>
        </p:txBody>
      </p:sp>
      <p:sp>
        <p:nvSpPr>
          <p:cNvPr id="401" name="Rectangle 400"/>
          <p:cNvSpPr/>
          <p:nvPr/>
        </p:nvSpPr>
        <p:spPr>
          <a:xfrm>
            <a:off x="-73881" y="2558487"/>
            <a:ext cx="400780" cy="328242"/>
          </a:xfrm>
          <a:prstGeom prst="rect">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402" name="TextBox 401"/>
          <p:cNvSpPr txBox="1"/>
          <p:nvPr/>
        </p:nvSpPr>
        <p:spPr>
          <a:xfrm>
            <a:off x="7099" y="2471725"/>
            <a:ext cx="335348" cy="461665"/>
          </a:xfrm>
          <a:prstGeom prst="rect">
            <a:avLst/>
          </a:prstGeom>
          <a:noFill/>
        </p:spPr>
        <p:txBody>
          <a:bodyPr wrap="none" rtlCol="0">
            <a:spAutoFit/>
          </a:bodyPr>
          <a:lstStyle/>
          <a:p>
            <a:r>
              <a:rPr lang="id-ID" sz="2400" b="1" dirty="0" smtClean="0">
                <a:solidFill>
                  <a:schemeClr val="bg1">
                    <a:lumMod val="50000"/>
                  </a:schemeClr>
                </a:solidFill>
                <a:latin typeface="Raleway" panose="020B0003030101060003"/>
              </a:rPr>
              <a:t>1</a:t>
            </a:r>
          </a:p>
        </p:txBody>
      </p:sp>
      <p:sp>
        <p:nvSpPr>
          <p:cNvPr id="404" name="TextBox 403">
            <a:hlinkClick r:id="rId2" action="ppaction://hlinksldjump"/>
          </p:cNvPr>
          <p:cNvSpPr txBox="1"/>
          <p:nvPr/>
        </p:nvSpPr>
        <p:spPr>
          <a:xfrm>
            <a:off x="7099" y="2844102"/>
            <a:ext cx="348172" cy="461665"/>
          </a:xfrm>
          <a:prstGeom prst="rect">
            <a:avLst/>
          </a:prstGeom>
          <a:noFill/>
        </p:spPr>
        <p:txBody>
          <a:bodyPr wrap="none" rtlCol="0">
            <a:spAutoFit/>
          </a:bodyPr>
          <a:lstStyle/>
          <a:p>
            <a:r>
              <a:rPr lang="id-ID" sz="2400" dirty="0" smtClean="0">
                <a:solidFill>
                  <a:schemeClr val="bg1">
                    <a:lumMod val="65000"/>
                  </a:schemeClr>
                </a:solidFill>
                <a:latin typeface="Raleway" panose="020B0003030101060003"/>
              </a:rPr>
              <a:t>2</a:t>
            </a:r>
          </a:p>
        </p:txBody>
      </p:sp>
      <p:sp>
        <p:nvSpPr>
          <p:cNvPr id="405" name="TextBox 404">
            <a:hlinkClick r:id="rId2" action="ppaction://hlinksldjump"/>
          </p:cNvPr>
          <p:cNvSpPr txBox="1"/>
          <p:nvPr/>
        </p:nvSpPr>
        <p:spPr>
          <a:xfrm>
            <a:off x="7099" y="3202658"/>
            <a:ext cx="348172" cy="461665"/>
          </a:xfrm>
          <a:prstGeom prst="rect">
            <a:avLst/>
          </a:prstGeom>
          <a:noFill/>
        </p:spPr>
        <p:txBody>
          <a:bodyPr wrap="none" rtlCol="0">
            <a:spAutoFit/>
          </a:bodyPr>
          <a:lstStyle/>
          <a:p>
            <a:r>
              <a:rPr lang="id-ID" sz="2400" dirty="0" smtClean="0">
                <a:solidFill>
                  <a:schemeClr val="bg1">
                    <a:lumMod val="65000"/>
                  </a:schemeClr>
                </a:solidFill>
                <a:latin typeface="Raleway" panose="020B0003030101060003"/>
              </a:rPr>
              <a:t>3</a:t>
            </a:r>
          </a:p>
        </p:txBody>
      </p:sp>
      <p:sp>
        <p:nvSpPr>
          <p:cNvPr id="406" name="TextBox 405">
            <a:hlinkClick r:id="rId2" action="ppaction://hlinksldjump"/>
          </p:cNvPr>
          <p:cNvSpPr txBox="1"/>
          <p:nvPr/>
        </p:nvSpPr>
        <p:spPr>
          <a:xfrm>
            <a:off x="7099" y="3575035"/>
            <a:ext cx="348172" cy="461665"/>
          </a:xfrm>
          <a:prstGeom prst="rect">
            <a:avLst/>
          </a:prstGeom>
          <a:noFill/>
        </p:spPr>
        <p:txBody>
          <a:bodyPr wrap="none" rtlCol="0">
            <a:spAutoFit/>
          </a:bodyPr>
          <a:lstStyle/>
          <a:p>
            <a:r>
              <a:rPr lang="id-ID" sz="2400" dirty="0" smtClean="0">
                <a:solidFill>
                  <a:schemeClr val="bg1">
                    <a:lumMod val="65000"/>
                  </a:schemeClr>
                </a:solidFill>
                <a:latin typeface="Raleway" panose="020B0003030101060003"/>
              </a:rPr>
              <a:t>4</a:t>
            </a:r>
          </a:p>
        </p:txBody>
      </p:sp>
      <p:sp>
        <p:nvSpPr>
          <p:cNvPr id="414" name="TextBox 413"/>
          <p:cNvSpPr txBox="1"/>
          <p:nvPr/>
        </p:nvSpPr>
        <p:spPr>
          <a:xfrm>
            <a:off x="3019086" y="2142988"/>
            <a:ext cx="1880065" cy="830997"/>
          </a:xfrm>
          <a:prstGeom prst="rect">
            <a:avLst/>
          </a:prstGeom>
          <a:noFill/>
        </p:spPr>
        <p:txBody>
          <a:bodyPr wrap="none" rtlCol="0">
            <a:spAutoFit/>
          </a:bodyPr>
          <a:lstStyle/>
          <a:p>
            <a:pPr algn="r"/>
            <a:r>
              <a:rPr lang="en-US" altLang="id-ID" sz="4800" b="1" dirty="0" smtClean="0">
                <a:solidFill>
                  <a:srgbClr val="FF6D6D"/>
                </a:solidFill>
                <a:latin typeface="Raleway" panose="020B0003030101060003"/>
              </a:rPr>
              <a:t>ROTATE</a:t>
            </a:r>
            <a:endParaRPr lang="id-ID" sz="4800" b="1" dirty="0">
              <a:solidFill>
                <a:srgbClr val="FF6D6D"/>
              </a:solidFill>
              <a:latin typeface="Raleway" panose="020B0003030101060003"/>
            </a:endParaRPr>
          </a:p>
        </p:txBody>
      </p:sp>
      <p:sp>
        <p:nvSpPr>
          <p:cNvPr id="415" name="Rectangle 414"/>
          <p:cNvSpPr/>
          <p:nvPr/>
        </p:nvSpPr>
        <p:spPr>
          <a:xfrm>
            <a:off x="1410393" y="2918821"/>
            <a:ext cx="3488758" cy="1568450"/>
          </a:xfrm>
          <a:prstGeom prst="rect">
            <a:avLst/>
          </a:prstGeom>
        </p:spPr>
        <p:txBody>
          <a:bodyPr wrap="square">
            <a:spAutoFit/>
          </a:bodyPr>
          <a:lstStyle/>
          <a:p>
            <a:pPr algn="r"/>
            <a:r>
              <a:rPr lang="en-US" altLang="id-ID" sz="1600" b="1" dirty="0">
                <a:solidFill>
                  <a:srgbClr val="646464"/>
                </a:solidFill>
                <a:latin typeface="Raleway" panose="020B0003030101060003"/>
              </a:rPr>
              <a:t>ROTATE</a:t>
            </a:r>
            <a:r>
              <a:rPr lang="id-ID" sz="1600" b="1" dirty="0">
                <a:solidFill>
                  <a:srgbClr val="646464"/>
                </a:solidFill>
                <a:latin typeface="Raleway" panose="020B0003030101060003"/>
              </a:rPr>
              <a:t> </a:t>
            </a:r>
            <a:r>
              <a:rPr lang="en-US" sz="1600" dirty="0">
                <a:solidFill>
                  <a:srgbClr val="646464"/>
                </a:solidFill>
                <a:latin typeface="Raleway" panose="020B0003030101060003"/>
              </a:rPr>
              <a:t>so that </a:t>
            </a:r>
            <a:r>
              <a:rPr sz="1600" dirty="0">
                <a:solidFill>
                  <a:srgbClr val="646464"/>
                </a:solidFill>
                <a:latin typeface="Raleway" panose="020B0003030101060003"/>
              </a:rPr>
              <a:t>the root node is the maximum-priority node, and its left and right subtrees are formed in the same manner from the subsequences of the sorted order to the left and right of that node</a:t>
            </a:r>
            <a:r>
              <a:rPr sz="1400" dirty="0">
                <a:solidFill>
                  <a:srgbClr val="646464"/>
                </a:solidFill>
                <a:latin typeface="Raleway" panose="020B0003030101060003"/>
              </a:rPr>
              <a:t>.</a:t>
            </a:r>
          </a:p>
        </p:txBody>
      </p:sp>
      <p:grpSp>
        <p:nvGrpSpPr>
          <p:cNvPr id="433" name="Group 432"/>
          <p:cNvGrpSpPr/>
          <p:nvPr/>
        </p:nvGrpSpPr>
        <p:grpSpPr>
          <a:xfrm>
            <a:off x="1892584" y="1727225"/>
            <a:ext cx="762900" cy="1097434"/>
            <a:chOff x="2397125" y="1816100"/>
            <a:chExt cx="593725" cy="854075"/>
          </a:xfrm>
          <a:solidFill>
            <a:schemeClr val="bg1">
              <a:lumMod val="65000"/>
            </a:schemeClr>
          </a:solidFill>
        </p:grpSpPr>
        <p:sp>
          <p:nvSpPr>
            <p:cNvPr id="431" name="Freeform 228"/>
            <p:cNvSpPr>
              <a:spLocks noEditPoints="1"/>
            </p:cNvSpPr>
            <p:nvPr/>
          </p:nvSpPr>
          <p:spPr bwMode="auto">
            <a:xfrm>
              <a:off x="2397125" y="1816100"/>
              <a:ext cx="593725" cy="854075"/>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32" name="Freeform 229"/>
            <p:cNvSpPr/>
            <p:nvPr/>
          </p:nvSpPr>
          <p:spPr bwMode="auto">
            <a:xfrm>
              <a:off x="2532063" y="1949450"/>
              <a:ext cx="174625" cy="1730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sp>
        <p:nvSpPr>
          <p:cNvPr id="395" name="Freeform 6"/>
          <p:cNvSpPr>
            <a:spLocks noEditPoints="1"/>
          </p:cNvSpPr>
          <p:nvPr/>
        </p:nvSpPr>
        <p:spPr bwMode="auto">
          <a:xfrm>
            <a:off x="5328801" y="4854141"/>
            <a:ext cx="1880277" cy="2003859"/>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rgbClr val="FF6D6D"/>
          </a:solidFill>
          <a:ln>
            <a:noFill/>
          </a:ln>
        </p:spPr>
        <p:txBody>
          <a:bodyPr vert="horz" wrap="square" lIns="121920" tIns="60960" rIns="121920" bIns="60960" numCol="1" anchor="t" anchorCtr="0" compatLnSpc="1"/>
          <a:lstStyle/>
          <a:p>
            <a:endParaRPr lang="id-ID" sz="2400" dirty="0">
              <a:latin typeface="Raleway" panose="020B0003030101060003"/>
            </a:endParaRPr>
          </a:p>
        </p:txBody>
      </p:sp>
      <p:pic>
        <p:nvPicPr>
          <p:cNvPr id="4" name="图片 3" descr="treap_rotate"/>
          <p:cNvPicPr>
            <a:picLocks noChangeAspect="1"/>
          </p:cNvPicPr>
          <p:nvPr/>
        </p:nvPicPr>
        <p:blipFill>
          <a:blip r:embed="rId3"/>
          <a:srcRect l="10415" t="11685" r="6185" b="6439"/>
          <a:stretch>
            <a:fillRect/>
          </a:stretch>
        </p:blipFill>
        <p:spPr>
          <a:xfrm>
            <a:off x="6308182" y="1581144"/>
            <a:ext cx="5106670" cy="4449445"/>
          </a:xfrm>
          <a:prstGeom prst="rect">
            <a:avLst/>
          </a:prstGeom>
        </p:spPr>
      </p:pic>
      <p:pic>
        <p:nvPicPr>
          <p:cNvPr id="5" name="图片 4"/>
          <p:cNvPicPr>
            <a:picLocks noChangeAspect="1"/>
          </p:cNvPicPr>
          <p:nvPr/>
        </p:nvPicPr>
        <p:blipFill>
          <a:blip r:embed="rId4"/>
          <a:stretch>
            <a:fillRect/>
          </a:stretch>
        </p:blipFill>
        <p:spPr>
          <a:xfrm>
            <a:off x="1293491" y="4537433"/>
            <a:ext cx="2457450" cy="1581150"/>
          </a:xfrm>
          <a:prstGeom prst="rect">
            <a:avLst/>
          </a:prstGeom>
        </p:spPr>
      </p:pic>
    </p:spTree>
    <p:extLst>
      <p:ext uri="{BB962C8B-B14F-4D97-AF65-F5344CB8AC3E}">
        <p14:creationId xmlns:p14="http://schemas.microsoft.com/office/powerpoint/2010/main" val="26769801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4"/>
                                        </p:tgtEl>
                                        <p:attrNameLst>
                                          <p:attrName>style.visibility</p:attrName>
                                        </p:attrNameLst>
                                      </p:cBhvr>
                                      <p:to>
                                        <p:strVal val="visible"/>
                                      </p:to>
                                    </p:set>
                                    <p:animEffect transition="in" filter="fade">
                                      <p:cBhvr>
                                        <p:cTn id="7" dur="500"/>
                                        <p:tgtEl>
                                          <p:spTgt spid="40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5"/>
                                        </p:tgtEl>
                                        <p:attrNameLst>
                                          <p:attrName>style.visibility</p:attrName>
                                        </p:attrNameLst>
                                      </p:cBhvr>
                                      <p:to>
                                        <p:strVal val="visible"/>
                                      </p:to>
                                    </p:set>
                                    <p:animEffect transition="in" filter="fade">
                                      <p:cBhvr>
                                        <p:cTn id="10" dur="500"/>
                                        <p:tgtEl>
                                          <p:spTgt spid="40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6"/>
                                        </p:tgtEl>
                                        <p:attrNameLst>
                                          <p:attrName>style.visibility</p:attrName>
                                        </p:attrNameLst>
                                      </p:cBhvr>
                                      <p:to>
                                        <p:strVal val="visible"/>
                                      </p:to>
                                    </p:set>
                                    <p:animEffect transition="in" filter="fade">
                                      <p:cBhvr>
                                        <p:cTn id="13" dur="500"/>
                                        <p:tgtEl>
                                          <p:spTgt spid="40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02"/>
                                        </p:tgtEl>
                                        <p:attrNameLst>
                                          <p:attrName>style.visibility</p:attrName>
                                        </p:attrNameLst>
                                      </p:cBhvr>
                                      <p:to>
                                        <p:strVal val="visible"/>
                                      </p:to>
                                    </p:set>
                                    <p:animEffect transition="in" filter="fade">
                                      <p:cBhvr>
                                        <p:cTn id="17" dur="500"/>
                                        <p:tgtEl>
                                          <p:spTgt spid="402"/>
                                        </p:tgtEl>
                                      </p:cBhvr>
                                    </p:animEffect>
                                  </p:childTnLst>
                                </p:cTn>
                              </p:par>
                              <p:par>
                                <p:cTn id="18" presetID="2" presetClass="entr" presetSubtype="8" fill="hold" grpId="0" nodeType="withEffect">
                                  <p:stCondLst>
                                    <p:cond delay="0"/>
                                  </p:stCondLst>
                                  <p:childTnLst>
                                    <p:set>
                                      <p:cBhvr>
                                        <p:cTn id="19" dur="1" fill="hold">
                                          <p:stCondLst>
                                            <p:cond delay="0"/>
                                          </p:stCondLst>
                                        </p:cTn>
                                        <p:tgtEl>
                                          <p:spTgt spid="401"/>
                                        </p:tgtEl>
                                        <p:attrNameLst>
                                          <p:attrName>style.visibility</p:attrName>
                                        </p:attrNameLst>
                                      </p:cBhvr>
                                      <p:to>
                                        <p:strVal val="visible"/>
                                      </p:to>
                                    </p:set>
                                    <p:anim calcmode="lin" valueType="num">
                                      <p:cBhvr additive="base">
                                        <p:cTn id="20" dur="500" fill="hold"/>
                                        <p:tgtEl>
                                          <p:spTgt spid="401"/>
                                        </p:tgtEl>
                                        <p:attrNameLst>
                                          <p:attrName>ppt_x</p:attrName>
                                        </p:attrNameLst>
                                      </p:cBhvr>
                                      <p:tavLst>
                                        <p:tav tm="0">
                                          <p:val>
                                            <p:strVal val="0-#ppt_w/2"/>
                                          </p:val>
                                        </p:tav>
                                        <p:tav tm="100000">
                                          <p:val>
                                            <p:strVal val="#ppt_x"/>
                                          </p:val>
                                        </p:tav>
                                      </p:tavLst>
                                    </p:anim>
                                    <p:anim calcmode="lin" valueType="num">
                                      <p:cBhvr additive="base">
                                        <p:cTn id="21" dur="500" fill="hold"/>
                                        <p:tgtEl>
                                          <p:spTgt spid="401"/>
                                        </p:tgtEl>
                                        <p:attrNameLst>
                                          <p:attrName>ppt_y</p:attrName>
                                        </p:attrNameLst>
                                      </p:cBhvr>
                                      <p:tavLst>
                                        <p:tav tm="0">
                                          <p:val>
                                            <p:strVal val="#ppt_y"/>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500"/>
                                        <p:tgtEl>
                                          <p:spTgt spid="95"/>
                                        </p:tgtEl>
                                      </p:cBhvr>
                                    </p:animEffect>
                                  </p:childTnLst>
                                </p:cTn>
                              </p:par>
                              <p:par>
                                <p:cTn id="28" presetID="10" presetClass="entr" presetSubtype="0" fill="hold" nodeType="with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fade">
                                      <p:cBhvr>
                                        <p:cTn id="30" dur="500"/>
                                        <p:tgtEl>
                                          <p:spTgt spid="85"/>
                                        </p:tgtEl>
                                      </p:cBhvr>
                                    </p:animEffect>
                                  </p:childTnLst>
                                </p:cTn>
                              </p:par>
                              <p:par>
                                <p:cTn id="31" presetID="10" presetClass="entr" presetSubtype="0" fill="hold" nodeType="withEffect">
                                  <p:stCondLst>
                                    <p:cond delay="0"/>
                                  </p:stCondLst>
                                  <p:childTnLst>
                                    <p:set>
                                      <p:cBhvr>
                                        <p:cTn id="32" dur="1" fill="hold">
                                          <p:stCondLst>
                                            <p:cond delay="0"/>
                                          </p:stCondLst>
                                        </p:cTn>
                                        <p:tgtEl>
                                          <p:spTgt spid="383"/>
                                        </p:tgtEl>
                                        <p:attrNameLst>
                                          <p:attrName>style.visibility</p:attrName>
                                        </p:attrNameLst>
                                      </p:cBhvr>
                                      <p:to>
                                        <p:strVal val="visible"/>
                                      </p:to>
                                    </p:set>
                                    <p:animEffect transition="in" filter="fade">
                                      <p:cBhvr>
                                        <p:cTn id="33" dur="500"/>
                                        <p:tgtEl>
                                          <p:spTgt spid="38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4"/>
                                        </p:tgtEl>
                                        <p:attrNameLst>
                                          <p:attrName>style.visibility</p:attrName>
                                        </p:attrNameLst>
                                      </p:cBhvr>
                                      <p:to>
                                        <p:strVal val="visible"/>
                                      </p:to>
                                    </p:set>
                                    <p:animEffect transition="in" filter="fade">
                                      <p:cBhvr>
                                        <p:cTn id="36" dur="500"/>
                                        <p:tgtEl>
                                          <p:spTgt spid="4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15"/>
                                        </p:tgtEl>
                                        <p:attrNameLst>
                                          <p:attrName>style.visibility</p:attrName>
                                        </p:attrNameLst>
                                      </p:cBhvr>
                                      <p:to>
                                        <p:strVal val="visible"/>
                                      </p:to>
                                    </p:set>
                                    <p:animEffect transition="in" filter="fade">
                                      <p:cBhvr>
                                        <p:cTn id="39" dur="500"/>
                                        <p:tgtEl>
                                          <p:spTgt spid="415"/>
                                        </p:tgtEl>
                                      </p:cBhvr>
                                    </p:animEffect>
                                  </p:childTnLst>
                                </p:cTn>
                              </p:par>
                              <p:par>
                                <p:cTn id="40" presetID="10" presetClass="entr" presetSubtype="0" fill="hold" nodeType="withEffect">
                                  <p:stCondLst>
                                    <p:cond delay="0"/>
                                  </p:stCondLst>
                                  <p:childTnLst>
                                    <p:set>
                                      <p:cBhvr>
                                        <p:cTn id="41" dur="1" fill="hold">
                                          <p:stCondLst>
                                            <p:cond delay="0"/>
                                          </p:stCondLst>
                                        </p:cTn>
                                        <p:tgtEl>
                                          <p:spTgt spid="433"/>
                                        </p:tgtEl>
                                        <p:attrNameLst>
                                          <p:attrName>style.visibility</p:attrName>
                                        </p:attrNameLst>
                                      </p:cBhvr>
                                      <p:to>
                                        <p:strVal val="visible"/>
                                      </p:to>
                                    </p:set>
                                    <p:animEffect transition="in" filter="fade">
                                      <p:cBhvr>
                                        <p:cTn id="42" dur="500"/>
                                        <p:tgtEl>
                                          <p:spTgt spid="4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5"/>
                                        </p:tgtEl>
                                        <p:attrNameLst>
                                          <p:attrName>style.visibility</p:attrName>
                                        </p:attrNameLst>
                                      </p:cBhvr>
                                      <p:to>
                                        <p:strVal val="visible"/>
                                      </p:to>
                                    </p:set>
                                    <p:animEffect transition="in" filter="fade">
                                      <p:cBhvr>
                                        <p:cTn id="45" dur="500"/>
                                        <p:tgtEl>
                                          <p:spTgt spid="395"/>
                                        </p:tgtEl>
                                      </p:cBhvr>
                                    </p:animEffect>
                                  </p:childTnLst>
                                </p:cTn>
                              </p:par>
                              <p:par>
                                <p:cTn id="46" presetID="10"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0" bldLvl="0" animBg="1"/>
      <p:bldP spid="402" grpId="0"/>
      <p:bldP spid="404" grpId="0"/>
      <p:bldP spid="405" grpId="0"/>
      <p:bldP spid="406" grpId="0"/>
      <p:bldP spid="414" grpId="0"/>
      <p:bldP spid="415" grpId="0"/>
      <p:bldP spid="39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TextBox 397"/>
          <p:cNvSpPr txBox="1"/>
          <p:nvPr/>
        </p:nvSpPr>
        <p:spPr>
          <a:xfrm>
            <a:off x="777034" y="500139"/>
            <a:ext cx="1832553" cy="584775"/>
          </a:xfrm>
          <a:prstGeom prst="rect">
            <a:avLst/>
          </a:prstGeom>
          <a:noFill/>
        </p:spPr>
        <p:txBody>
          <a:bodyPr wrap="none" rtlCol="0">
            <a:spAutoFit/>
          </a:bodyPr>
          <a:lstStyle/>
          <a:p>
            <a:r>
              <a:rPr lang="en-US" altLang="id-ID" sz="3200" b="1" dirty="0" smtClean="0">
                <a:solidFill>
                  <a:schemeClr val="bg1">
                    <a:lumMod val="50000"/>
                  </a:schemeClr>
                </a:solidFill>
                <a:latin typeface="Raleway" panose="020B0003030101060003"/>
              </a:rPr>
              <a:t>HEAP</a:t>
            </a:r>
            <a:r>
              <a:rPr lang="id-ID" sz="3200" b="1" dirty="0" smtClean="0">
                <a:solidFill>
                  <a:schemeClr val="bg1">
                    <a:lumMod val="50000"/>
                  </a:schemeClr>
                </a:solidFill>
                <a:latin typeface="Raleway" panose="020B0003030101060003"/>
              </a:rPr>
              <a:t> </a:t>
            </a:r>
            <a:r>
              <a:rPr lang="en-US" altLang="id-ID" sz="3200" b="1" dirty="0" smtClean="0">
                <a:solidFill>
                  <a:srgbClr val="FF6D6D"/>
                </a:solidFill>
                <a:latin typeface="Raleway" panose="020B0003030101060003"/>
              </a:rPr>
              <a:t>TRE</a:t>
            </a:r>
            <a:r>
              <a:rPr lang="id-ID" sz="3200" b="1" dirty="0" smtClean="0">
                <a:solidFill>
                  <a:srgbClr val="FF6D6D"/>
                </a:solidFill>
                <a:latin typeface="Raleway" panose="020B0003030101060003"/>
              </a:rPr>
              <a:t>E</a:t>
            </a:r>
            <a:endParaRPr lang="id-ID" sz="3200" b="1" dirty="0">
              <a:solidFill>
                <a:schemeClr val="bg1">
                  <a:lumMod val="50000"/>
                </a:schemeClr>
              </a:solidFill>
              <a:latin typeface="Raleway" panose="020B0003030101060003"/>
            </a:endParaRPr>
          </a:p>
        </p:txBody>
      </p:sp>
      <p:sp>
        <p:nvSpPr>
          <p:cNvPr id="399" name="Rectangle 398"/>
          <p:cNvSpPr/>
          <p:nvPr/>
        </p:nvSpPr>
        <p:spPr>
          <a:xfrm>
            <a:off x="777034" y="1016819"/>
            <a:ext cx="1931939" cy="338554"/>
          </a:xfrm>
          <a:prstGeom prst="rect">
            <a:avLst/>
          </a:prstGeom>
        </p:spPr>
        <p:txBody>
          <a:bodyPr wrap="none">
            <a:spAutoFit/>
          </a:bodyPr>
          <a:lstStyle/>
          <a:p>
            <a:r>
              <a:rPr lang="en-US" altLang="id-ID" sz="1600" dirty="0" smtClean="0">
                <a:solidFill>
                  <a:srgbClr val="646464"/>
                </a:solidFill>
                <a:latin typeface="Raleway" panose="020B0003030101060003"/>
              </a:rPr>
              <a:t>Basic Function: INSERT</a:t>
            </a:r>
          </a:p>
        </p:txBody>
      </p:sp>
      <p:sp>
        <p:nvSpPr>
          <p:cNvPr id="6" name="Freeform 6"/>
          <p:cNvSpPr/>
          <p:nvPr/>
        </p:nvSpPr>
        <p:spPr bwMode="auto">
          <a:xfrm>
            <a:off x="962025" y="4191737"/>
            <a:ext cx="5568837" cy="1668103"/>
          </a:xfrm>
          <a:custGeom>
            <a:avLst/>
            <a:gdLst>
              <a:gd name="T0" fmla="*/ 783 w 792"/>
              <a:gd name="T1" fmla="*/ 6 h 237"/>
              <a:gd name="T2" fmla="*/ 759 w 792"/>
              <a:gd name="T3" fmla="*/ 0 h 237"/>
              <a:gd name="T4" fmla="*/ 729 w 792"/>
              <a:gd name="T5" fmla="*/ 5 h 237"/>
              <a:gd name="T6" fmla="*/ 729 w 792"/>
              <a:gd name="T7" fmla="*/ 5 h 237"/>
              <a:gd name="T8" fmla="*/ 718 w 792"/>
              <a:gd name="T9" fmla="*/ 6 h 237"/>
              <a:gd name="T10" fmla="*/ 718 w 792"/>
              <a:gd name="T11" fmla="*/ 6 h 237"/>
              <a:gd name="T12" fmla="*/ 718 w 792"/>
              <a:gd name="T13" fmla="*/ 6 h 237"/>
              <a:gd name="T14" fmla="*/ 713 w 792"/>
              <a:gd name="T15" fmla="*/ 8 h 237"/>
              <a:gd name="T16" fmla="*/ 191 w 792"/>
              <a:gd name="T17" fmla="*/ 112 h 237"/>
              <a:gd name="T18" fmla="*/ 107 w 792"/>
              <a:gd name="T19" fmla="*/ 159 h 237"/>
              <a:gd name="T20" fmla="*/ 0 w 792"/>
              <a:gd name="T21" fmla="*/ 237 h 237"/>
              <a:gd name="T22" fmla="*/ 202 w 792"/>
              <a:gd name="T23" fmla="*/ 223 h 237"/>
              <a:gd name="T24" fmla="*/ 333 w 792"/>
              <a:gd name="T25" fmla="*/ 209 h 237"/>
              <a:gd name="T26" fmla="*/ 333 w 792"/>
              <a:gd name="T27" fmla="*/ 209 h 237"/>
              <a:gd name="T28" fmla="*/ 343 w 792"/>
              <a:gd name="T29" fmla="*/ 208 h 237"/>
              <a:gd name="T30" fmla="*/ 754 w 792"/>
              <a:gd name="T31" fmla="*/ 32 h 237"/>
              <a:gd name="T32" fmla="*/ 756 w 792"/>
              <a:gd name="T33" fmla="*/ 32 h 237"/>
              <a:gd name="T34" fmla="*/ 757 w 792"/>
              <a:gd name="T35" fmla="*/ 32 h 237"/>
              <a:gd name="T36" fmla="*/ 758 w 792"/>
              <a:gd name="T37" fmla="*/ 31 h 237"/>
              <a:gd name="T38" fmla="*/ 759 w 792"/>
              <a:gd name="T39" fmla="*/ 31 h 237"/>
              <a:gd name="T40" fmla="*/ 759 w 792"/>
              <a:gd name="T41" fmla="*/ 31 h 237"/>
              <a:gd name="T42" fmla="*/ 762 w 792"/>
              <a:gd name="T43" fmla="*/ 29 h 237"/>
              <a:gd name="T44" fmla="*/ 783 w 792"/>
              <a:gd name="T45" fmla="*/ 20 h 237"/>
              <a:gd name="T46" fmla="*/ 783 w 792"/>
              <a:gd name="T47" fmla="*/ 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2" h="237">
                <a:moveTo>
                  <a:pt x="783" y="6"/>
                </a:moveTo>
                <a:cubicBezTo>
                  <a:pt x="778" y="2"/>
                  <a:pt x="769" y="0"/>
                  <a:pt x="759" y="0"/>
                </a:cubicBezTo>
                <a:cubicBezTo>
                  <a:pt x="750" y="0"/>
                  <a:pt x="729" y="5"/>
                  <a:pt x="729" y="5"/>
                </a:cubicBezTo>
                <a:cubicBezTo>
                  <a:pt x="729" y="5"/>
                  <a:pt x="729" y="5"/>
                  <a:pt x="729" y="5"/>
                </a:cubicBezTo>
                <a:cubicBezTo>
                  <a:pt x="725" y="5"/>
                  <a:pt x="721" y="6"/>
                  <a:pt x="718" y="6"/>
                </a:cubicBezTo>
                <a:cubicBezTo>
                  <a:pt x="718" y="6"/>
                  <a:pt x="718" y="6"/>
                  <a:pt x="718" y="6"/>
                </a:cubicBezTo>
                <a:cubicBezTo>
                  <a:pt x="718" y="6"/>
                  <a:pt x="718" y="6"/>
                  <a:pt x="718" y="6"/>
                </a:cubicBezTo>
                <a:cubicBezTo>
                  <a:pt x="715" y="7"/>
                  <a:pt x="713" y="8"/>
                  <a:pt x="713" y="8"/>
                </a:cubicBezTo>
                <a:cubicBezTo>
                  <a:pt x="191" y="112"/>
                  <a:pt x="191" y="112"/>
                  <a:pt x="191" y="112"/>
                </a:cubicBezTo>
                <a:cubicBezTo>
                  <a:pt x="177" y="122"/>
                  <a:pt x="107" y="159"/>
                  <a:pt x="107" y="159"/>
                </a:cubicBezTo>
                <a:cubicBezTo>
                  <a:pt x="0" y="237"/>
                  <a:pt x="0" y="237"/>
                  <a:pt x="0" y="237"/>
                </a:cubicBezTo>
                <a:cubicBezTo>
                  <a:pt x="202" y="223"/>
                  <a:pt x="202" y="223"/>
                  <a:pt x="202" y="223"/>
                </a:cubicBezTo>
                <a:cubicBezTo>
                  <a:pt x="251" y="218"/>
                  <a:pt x="311" y="212"/>
                  <a:pt x="333" y="209"/>
                </a:cubicBezTo>
                <a:cubicBezTo>
                  <a:pt x="333" y="209"/>
                  <a:pt x="333" y="209"/>
                  <a:pt x="333" y="209"/>
                </a:cubicBezTo>
                <a:cubicBezTo>
                  <a:pt x="339" y="209"/>
                  <a:pt x="343" y="208"/>
                  <a:pt x="343" y="208"/>
                </a:cubicBezTo>
                <a:cubicBezTo>
                  <a:pt x="754" y="32"/>
                  <a:pt x="754" y="32"/>
                  <a:pt x="754" y="32"/>
                </a:cubicBezTo>
                <a:cubicBezTo>
                  <a:pt x="755" y="32"/>
                  <a:pt x="756" y="32"/>
                  <a:pt x="756" y="32"/>
                </a:cubicBezTo>
                <a:cubicBezTo>
                  <a:pt x="757" y="32"/>
                  <a:pt x="757" y="32"/>
                  <a:pt x="757" y="32"/>
                </a:cubicBezTo>
                <a:cubicBezTo>
                  <a:pt x="758" y="31"/>
                  <a:pt x="758" y="31"/>
                  <a:pt x="758" y="31"/>
                </a:cubicBezTo>
                <a:cubicBezTo>
                  <a:pt x="759" y="31"/>
                  <a:pt x="759" y="31"/>
                  <a:pt x="759" y="31"/>
                </a:cubicBezTo>
                <a:cubicBezTo>
                  <a:pt x="759" y="31"/>
                  <a:pt x="759" y="31"/>
                  <a:pt x="759" y="31"/>
                </a:cubicBezTo>
                <a:cubicBezTo>
                  <a:pt x="760" y="30"/>
                  <a:pt x="761" y="30"/>
                  <a:pt x="762" y="29"/>
                </a:cubicBezTo>
                <a:cubicBezTo>
                  <a:pt x="762" y="29"/>
                  <a:pt x="773" y="25"/>
                  <a:pt x="783" y="20"/>
                </a:cubicBezTo>
                <a:cubicBezTo>
                  <a:pt x="792" y="16"/>
                  <a:pt x="788" y="10"/>
                  <a:pt x="783" y="6"/>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7" name="Freeform 13"/>
          <p:cNvSpPr>
            <a:spLocks noEditPoints="1"/>
          </p:cNvSpPr>
          <p:nvPr/>
        </p:nvSpPr>
        <p:spPr bwMode="auto">
          <a:xfrm>
            <a:off x="962025" y="5069890"/>
            <a:ext cx="4886699" cy="1225106"/>
          </a:xfrm>
          <a:custGeom>
            <a:avLst/>
            <a:gdLst>
              <a:gd name="T0" fmla="*/ 229 w 695"/>
              <a:gd name="T1" fmla="*/ 157 h 174"/>
              <a:gd name="T2" fmla="*/ 338 w 695"/>
              <a:gd name="T3" fmla="*/ 173 h 174"/>
              <a:gd name="T4" fmla="*/ 395 w 695"/>
              <a:gd name="T5" fmla="*/ 157 h 174"/>
              <a:gd name="T6" fmla="*/ 273 w 695"/>
              <a:gd name="T7" fmla="*/ 86 h 174"/>
              <a:gd name="T8" fmla="*/ 273 w 695"/>
              <a:gd name="T9" fmla="*/ 72 h 174"/>
              <a:gd name="T10" fmla="*/ 355 w 695"/>
              <a:gd name="T11" fmla="*/ 82 h 174"/>
              <a:gd name="T12" fmla="*/ 493 w 695"/>
              <a:gd name="T13" fmla="*/ 99 h 174"/>
              <a:gd name="T14" fmla="*/ 563 w 695"/>
              <a:gd name="T15" fmla="*/ 86 h 174"/>
              <a:gd name="T16" fmla="*/ 534 w 695"/>
              <a:gd name="T17" fmla="*/ 47 h 174"/>
              <a:gd name="T18" fmla="*/ 569 w 695"/>
              <a:gd name="T19" fmla="*/ 32 h 174"/>
              <a:gd name="T20" fmla="*/ 656 w 695"/>
              <a:gd name="T21" fmla="*/ 39 h 174"/>
              <a:gd name="T22" fmla="*/ 653 w 695"/>
              <a:gd name="T23" fmla="*/ 8 h 174"/>
              <a:gd name="T24" fmla="*/ 656 w 695"/>
              <a:gd name="T25" fmla="*/ 4 h 174"/>
              <a:gd name="T26" fmla="*/ 677 w 695"/>
              <a:gd name="T27" fmla="*/ 3 h 174"/>
              <a:gd name="T28" fmla="*/ 689 w 695"/>
              <a:gd name="T29" fmla="*/ 2 h 174"/>
              <a:gd name="T30" fmla="*/ 656 w 695"/>
              <a:gd name="T31" fmla="*/ 1 h 174"/>
              <a:gd name="T32" fmla="*/ 645 w 695"/>
              <a:gd name="T33" fmla="*/ 8 h 174"/>
              <a:gd name="T34" fmla="*/ 652 w 695"/>
              <a:gd name="T35" fmla="*/ 28 h 174"/>
              <a:gd name="T36" fmla="*/ 633 w 695"/>
              <a:gd name="T37" fmla="*/ 32 h 174"/>
              <a:gd name="T38" fmla="*/ 631 w 695"/>
              <a:gd name="T39" fmla="*/ 31 h 174"/>
              <a:gd name="T40" fmla="*/ 623 w 695"/>
              <a:gd name="T41" fmla="*/ 29 h 174"/>
              <a:gd name="T42" fmla="*/ 588 w 695"/>
              <a:gd name="T43" fmla="*/ 27 h 174"/>
              <a:gd name="T44" fmla="*/ 573 w 695"/>
              <a:gd name="T45" fmla="*/ 24 h 174"/>
              <a:gd name="T46" fmla="*/ 562 w 695"/>
              <a:gd name="T47" fmla="*/ 22 h 174"/>
              <a:gd name="T48" fmla="*/ 532 w 695"/>
              <a:gd name="T49" fmla="*/ 21 h 174"/>
              <a:gd name="T50" fmla="*/ 498 w 695"/>
              <a:gd name="T51" fmla="*/ 36 h 174"/>
              <a:gd name="T52" fmla="*/ 500 w 695"/>
              <a:gd name="T53" fmla="*/ 43 h 174"/>
              <a:gd name="T54" fmla="*/ 516 w 695"/>
              <a:gd name="T55" fmla="*/ 47 h 174"/>
              <a:gd name="T56" fmla="*/ 509 w 695"/>
              <a:gd name="T57" fmla="*/ 51 h 174"/>
              <a:gd name="T58" fmla="*/ 529 w 695"/>
              <a:gd name="T59" fmla="*/ 74 h 174"/>
              <a:gd name="T60" fmla="*/ 535 w 695"/>
              <a:gd name="T61" fmla="*/ 83 h 174"/>
              <a:gd name="T62" fmla="*/ 515 w 695"/>
              <a:gd name="T63" fmla="*/ 91 h 174"/>
              <a:gd name="T64" fmla="*/ 466 w 695"/>
              <a:gd name="T65" fmla="*/ 86 h 174"/>
              <a:gd name="T66" fmla="*/ 444 w 695"/>
              <a:gd name="T67" fmla="*/ 84 h 174"/>
              <a:gd name="T68" fmla="*/ 435 w 695"/>
              <a:gd name="T69" fmla="*/ 82 h 174"/>
              <a:gd name="T70" fmla="*/ 418 w 695"/>
              <a:gd name="T71" fmla="*/ 82 h 174"/>
              <a:gd name="T72" fmla="*/ 383 w 695"/>
              <a:gd name="T73" fmla="*/ 77 h 174"/>
              <a:gd name="T74" fmla="*/ 346 w 695"/>
              <a:gd name="T75" fmla="*/ 71 h 174"/>
              <a:gd name="T76" fmla="*/ 307 w 695"/>
              <a:gd name="T77" fmla="*/ 68 h 174"/>
              <a:gd name="T78" fmla="*/ 240 w 695"/>
              <a:gd name="T79" fmla="*/ 69 h 174"/>
              <a:gd name="T80" fmla="*/ 241 w 695"/>
              <a:gd name="T81" fmla="*/ 78 h 174"/>
              <a:gd name="T82" fmla="*/ 247 w 695"/>
              <a:gd name="T83" fmla="*/ 84 h 174"/>
              <a:gd name="T84" fmla="*/ 245 w 695"/>
              <a:gd name="T85" fmla="*/ 86 h 174"/>
              <a:gd name="T86" fmla="*/ 269 w 695"/>
              <a:gd name="T87" fmla="*/ 98 h 174"/>
              <a:gd name="T88" fmla="*/ 293 w 695"/>
              <a:gd name="T89" fmla="*/ 111 h 174"/>
              <a:gd name="T90" fmla="*/ 308 w 695"/>
              <a:gd name="T91" fmla="*/ 118 h 174"/>
              <a:gd name="T92" fmla="*/ 332 w 695"/>
              <a:gd name="T93" fmla="*/ 128 h 174"/>
              <a:gd name="T94" fmla="*/ 352 w 695"/>
              <a:gd name="T95" fmla="*/ 144 h 174"/>
              <a:gd name="T96" fmla="*/ 371 w 695"/>
              <a:gd name="T97" fmla="*/ 156 h 174"/>
              <a:gd name="T98" fmla="*/ 370 w 695"/>
              <a:gd name="T99" fmla="*/ 167 h 174"/>
              <a:gd name="T100" fmla="*/ 281 w 695"/>
              <a:gd name="T101" fmla="*/ 157 h 174"/>
              <a:gd name="T102" fmla="*/ 249 w 695"/>
              <a:gd name="T103" fmla="*/ 152 h 174"/>
              <a:gd name="T104" fmla="*/ 160 w 695"/>
              <a:gd name="T105" fmla="*/ 140 h 174"/>
              <a:gd name="T106" fmla="*/ 79 w 695"/>
              <a:gd name="T107" fmla="*/ 123 h 174"/>
              <a:gd name="T108" fmla="*/ 656 w 695"/>
              <a:gd name="T109" fmla="*/ 33 h 174"/>
              <a:gd name="T110" fmla="*/ 648 w 695"/>
              <a:gd name="T111" fmla="*/ 5 h 174"/>
              <a:gd name="T112" fmla="*/ 655 w 695"/>
              <a:gd name="T113" fmla="*/ 33 h 174"/>
              <a:gd name="T114" fmla="*/ 648 w 695"/>
              <a:gd name="T115" fmla="*/ 37 h 174"/>
              <a:gd name="T116" fmla="*/ 535 w 695"/>
              <a:gd name="T117" fmla="*/ 9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5" h="174">
                <a:moveTo>
                  <a:pt x="78" y="130"/>
                </a:moveTo>
                <a:cubicBezTo>
                  <a:pt x="88" y="132"/>
                  <a:pt x="101" y="134"/>
                  <a:pt x="109" y="136"/>
                </a:cubicBezTo>
                <a:cubicBezTo>
                  <a:pt x="147" y="143"/>
                  <a:pt x="179" y="151"/>
                  <a:pt x="220" y="157"/>
                </a:cubicBezTo>
                <a:cubicBezTo>
                  <a:pt x="219" y="157"/>
                  <a:pt x="222" y="157"/>
                  <a:pt x="225" y="157"/>
                </a:cubicBezTo>
                <a:cubicBezTo>
                  <a:pt x="224" y="157"/>
                  <a:pt x="224" y="157"/>
                  <a:pt x="224" y="157"/>
                </a:cubicBezTo>
                <a:cubicBezTo>
                  <a:pt x="229" y="157"/>
                  <a:pt x="229" y="157"/>
                  <a:pt x="229" y="157"/>
                </a:cubicBezTo>
                <a:cubicBezTo>
                  <a:pt x="232" y="157"/>
                  <a:pt x="229" y="158"/>
                  <a:pt x="226" y="158"/>
                </a:cubicBezTo>
                <a:cubicBezTo>
                  <a:pt x="242" y="160"/>
                  <a:pt x="257" y="162"/>
                  <a:pt x="272" y="165"/>
                </a:cubicBezTo>
                <a:cubicBezTo>
                  <a:pt x="275" y="164"/>
                  <a:pt x="280" y="166"/>
                  <a:pt x="283" y="165"/>
                </a:cubicBezTo>
                <a:cubicBezTo>
                  <a:pt x="283" y="166"/>
                  <a:pt x="283" y="166"/>
                  <a:pt x="282" y="166"/>
                </a:cubicBezTo>
                <a:cubicBezTo>
                  <a:pt x="294" y="167"/>
                  <a:pt x="295" y="167"/>
                  <a:pt x="303" y="169"/>
                </a:cubicBezTo>
                <a:cubicBezTo>
                  <a:pt x="314" y="171"/>
                  <a:pt x="325" y="172"/>
                  <a:pt x="338" y="173"/>
                </a:cubicBezTo>
                <a:cubicBezTo>
                  <a:pt x="346" y="174"/>
                  <a:pt x="351" y="174"/>
                  <a:pt x="366" y="173"/>
                </a:cubicBezTo>
                <a:cubicBezTo>
                  <a:pt x="367" y="173"/>
                  <a:pt x="372" y="173"/>
                  <a:pt x="375" y="172"/>
                </a:cubicBezTo>
                <a:cubicBezTo>
                  <a:pt x="379" y="171"/>
                  <a:pt x="379" y="171"/>
                  <a:pt x="379" y="171"/>
                </a:cubicBezTo>
                <a:cubicBezTo>
                  <a:pt x="396" y="166"/>
                  <a:pt x="387" y="169"/>
                  <a:pt x="391" y="167"/>
                </a:cubicBezTo>
                <a:cubicBezTo>
                  <a:pt x="398" y="163"/>
                  <a:pt x="396" y="163"/>
                  <a:pt x="397" y="161"/>
                </a:cubicBezTo>
                <a:cubicBezTo>
                  <a:pt x="397" y="160"/>
                  <a:pt x="396" y="158"/>
                  <a:pt x="395" y="157"/>
                </a:cubicBezTo>
                <a:cubicBezTo>
                  <a:pt x="389" y="149"/>
                  <a:pt x="378" y="143"/>
                  <a:pt x="368" y="136"/>
                </a:cubicBezTo>
                <a:cubicBezTo>
                  <a:pt x="347" y="123"/>
                  <a:pt x="322" y="111"/>
                  <a:pt x="300" y="97"/>
                </a:cubicBezTo>
                <a:cubicBezTo>
                  <a:pt x="292" y="96"/>
                  <a:pt x="289" y="93"/>
                  <a:pt x="282" y="92"/>
                </a:cubicBezTo>
                <a:cubicBezTo>
                  <a:pt x="283" y="91"/>
                  <a:pt x="283" y="91"/>
                  <a:pt x="283" y="91"/>
                </a:cubicBezTo>
                <a:cubicBezTo>
                  <a:pt x="278" y="90"/>
                  <a:pt x="279" y="89"/>
                  <a:pt x="277" y="86"/>
                </a:cubicBezTo>
                <a:cubicBezTo>
                  <a:pt x="276" y="86"/>
                  <a:pt x="275" y="85"/>
                  <a:pt x="273" y="86"/>
                </a:cubicBezTo>
                <a:cubicBezTo>
                  <a:pt x="270" y="85"/>
                  <a:pt x="274" y="83"/>
                  <a:pt x="271" y="82"/>
                </a:cubicBezTo>
                <a:cubicBezTo>
                  <a:pt x="272" y="82"/>
                  <a:pt x="270" y="83"/>
                  <a:pt x="270" y="82"/>
                </a:cubicBezTo>
                <a:cubicBezTo>
                  <a:pt x="262" y="79"/>
                  <a:pt x="272" y="82"/>
                  <a:pt x="269" y="77"/>
                </a:cubicBezTo>
                <a:cubicBezTo>
                  <a:pt x="267" y="76"/>
                  <a:pt x="264" y="74"/>
                  <a:pt x="262" y="72"/>
                </a:cubicBezTo>
                <a:cubicBezTo>
                  <a:pt x="265" y="72"/>
                  <a:pt x="269" y="72"/>
                  <a:pt x="272" y="73"/>
                </a:cubicBezTo>
                <a:cubicBezTo>
                  <a:pt x="270" y="73"/>
                  <a:pt x="271" y="72"/>
                  <a:pt x="273" y="72"/>
                </a:cubicBezTo>
                <a:cubicBezTo>
                  <a:pt x="273" y="74"/>
                  <a:pt x="281" y="72"/>
                  <a:pt x="284" y="73"/>
                </a:cubicBezTo>
                <a:cubicBezTo>
                  <a:pt x="283" y="73"/>
                  <a:pt x="281" y="73"/>
                  <a:pt x="280" y="73"/>
                </a:cubicBezTo>
                <a:cubicBezTo>
                  <a:pt x="288" y="75"/>
                  <a:pt x="297" y="75"/>
                  <a:pt x="304" y="76"/>
                </a:cubicBezTo>
                <a:cubicBezTo>
                  <a:pt x="314" y="76"/>
                  <a:pt x="320" y="79"/>
                  <a:pt x="327" y="78"/>
                </a:cubicBezTo>
                <a:cubicBezTo>
                  <a:pt x="325" y="79"/>
                  <a:pt x="330" y="79"/>
                  <a:pt x="331" y="80"/>
                </a:cubicBezTo>
                <a:cubicBezTo>
                  <a:pt x="341" y="79"/>
                  <a:pt x="345" y="82"/>
                  <a:pt x="355" y="82"/>
                </a:cubicBezTo>
                <a:cubicBezTo>
                  <a:pt x="354" y="82"/>
                  <a:pt x="354" y="82"/>
                  <a:pt x="354" y="82"/>
                </a:cubicBezTo>
                <a:cubicBezTo>
                  <a:pt x="376" y="85"/>
                  <a:pt x="398" y="88"/>
                  <a:pt x="422" y="90"/>
                </a:cubicBezTo>
                <a:cubicBezTo>
                  <a:pt x="436" y="92"/>
                  <a:pt x="446" y="95"/>
                  <a:pt x="463" y="96"/>
                </a:cubicBezTo>
                <a:cubicBezTo>
                  <a:pt x="466" y="96"/>
                  <a:pt x="464" y="96"/>
                  <a:pt x="467" y="96"/>
                </a:cubicBezTo>
                <a:cubicBezTo>
                  <a:pt x="470" y="96"/>
                  <a:pt x="466" y="96"/>
                  <a:pt x="467" y="96"/>
                </a:cubicBezTo>
                <a:cubicBezTo>
                  <a:pt x="475" y="97"/>
                  <a:pt x="483" y="98"/>
                  <a:pt x="493" y="99"/>
                </a:cubicBezTo>
                <a:cubicBezTo>
                  <a:pt x="494" y="99"/>
                  <a:pt x="497" y="99"/>
                  <a:pt x="497" y="99"/>
                </a:cubicBezTo>
                <a:cubicBezTo>
                  <a:pt x="501" y="100"/>
                  <a:pt x="508" y="100"/>
                  <a:pt x="516" y="100"/>
                </a:cubicBezTo>
                <a:cubicBezTo>
                  <a:pt x="520" y="100"/>
                  <a:pt x="524" y="100"/>
                  <a:pt x="530" y="100"/>
                </a:cubicBezTo>
                <a:cubicBezTo>
                  <a:pt x="534" y="101"/>
                  <a:pt x="558" y="94"/>
                  <a:pt x="557" y="93"/>
                </a:cubicBezTo>
                <a:cubicBezTo>
                  <a:pt x="549" y="96"/>
                  <a:pt x="562" y="89"/>
                  <a:pt x="560" y="87"/>
                </a:cubicBezTo>
                <a:cubicBezTo>
                  <a:pt x="561" y="86"/>
                  <a:pt x="562" y="86"/>
                  <a:pt x="563" y="86"/>
                </a:cubicBezTo>
                <a:cubicBezTo>
                  <a:pt x="564" y="83"/>
                  <a:pt x="563" y="81"/>
                  <a:pt x="563" y="77"/>
                </a:cubicBezTo>
                <a:cubicBezTo>
                  <a:pt x="562" y="76"/>
                  <a:pt x="559" y="76"/>
                  <a:pt x="559" y="74"/>
                </a:cubicBezTo>
                <a:cubicBezTo>
                  <a:pt x="561" y="72"/>
                  <a:pt x="557" y="70"/>
                  <a:pt x="557" y="68"/>
                </a:cubicBezTo>
                <a:cubicBezTo>
                  <a:pt x="554" y="69"/>
                  <a:pt x="551" y="68"/>
                  <a:pt x="550" y="66"/>
                </a:cubicBezTo>
                <a:cubicBezTo>
                  <a:pt x="554" y="65"/>
                  <a:pt x="554" y="65"/>
                  <a:pt x="554" y="65"/>
                </a:cubicBezTo>
                <a:cubicBezTo>
                  <a:pt x="548" y="61"/>
                  <a:pt x="545" y="52"/>
                  <a:pt x="534" y="47"/>
                </a:cubicBezTo>
                <a:cubicBezTo>
                  <a:pt x="536" y="46"/>
                  <a:pt x="536" y="46"/>
                  <a:pt x="536" y="46"/>
                </a:cubicBezTo>
                <a:cubicBezTo>
                  <a:pt x="528" y="41"/>
                  <a:pt x="524" y="34"/>
                  <a:pt x="521" y="29"/>
                </a:cubicBezTo>
                <a:cubicBezTo>
                  <a:pt x="521" y="29"/>
                  <a:pt x="520" y="30"/>
                  <a:pt x="527" y="30"/>
                </a:cubicBezTo>
                <a:cubicBezTo>
                  <a:pt x="534" y="29"/>
                  <a:pt x="537" y="29"/>
                  <a:pt x="543" y="29"/>
                </a:cubicBezTo>
                <a:cubicBezTo>
                  <a:pt x="546" y="29"/>
                  <a:pt x="546" y="30"/>
                  <a:pt x="547" y="30"/>
                </a:cubicBezTo>
                <a:cubicBezTo>
                  <a:pt x="555" y="31"/>
                  <a:pt x="560" y="33"/>
                  <a:pt x="569" y="32"/>
                </a:cubicBezTo>
                <a:cubicBezTo>
                  <a:pt x="568" y="33"/>
                  <a:pt x="568" y="33"/>
                  <a:pt x="568" y="33"/>
                </a:cubicBezTo>
                <a:cubicBezTo>
                  <a:pt x="575" y="33"/>
                  <a:pt x="586" y="34"/>
                  <a:pt x="592" y="35"/>
                </a:cubicBezTo>
                <a:cubicBezTo>
                  <a:pt x="595" y="35"/>
                  <a:pt x="603" y="36"/>
                  <a:pt x="601" y="35"/>
                </a:cubicBezTo>
                <a:cubicBezTo>
                  <a:pt x="604" y="35"/>
                  <a:pt x="600" y="36"/>
                  <a:pt x="605" y="36"/>
                </a:cubicBezTo>
                <a:cubicBezTo>
                  <a:pt x="600" y="36"/>
                  <a:pt x="600" y="36"/>
                  <a:pt x="600" y="36"/>
                </a:cubicBezTo>
                <a:cubicBezTo>
                  <a:pt x="618" y="38"/>
                  <a:pt x="625" y="42"/>
                  <a:pt x="656" y="39"/>
                </a:cubicBezTo>
                <a:cubicBezTo>
                  <a:pt x="672" y="35"/>
                  <a:pt x="667" y="30"/>
                  <a:pt x="667" y="26"/>
                </a:cubicBezTo>
                <a:cubicBezTo>
                  <a:pt x="665" y="25"/>
                  <a:pt x="664" y="21"/>
                  <a:pt x="659" y="21"/>
                </a:cubicBezTo>
                <a:cubicBezTo>
                  <a:pt x="661" y="20"/>
                  <a:pt x="661" y="20"/>
                  <a:pt x="661" y="20"/>
                </a:cubicBezTo>
                <a:cubicBezTo>
                  <a:pt x="659" y="18"/>
                  <a:pt x="657" y="14"/>
                  <a:pt x="655" y="11"/>
                </a:cubicBezTo>
                <a:cubicBezTo>
                  <a:pt x="655" y="9"/>
                  <a:pt x="653" y="10"/>
                  <a:pt x="651" y="8"/>
                </a:cubicBezTo>
                <a:cubicBezTo>
                  <a:pt x="653" y="8"/>
                  <a:pt x="653" y="8"/>
                  <a:pt x="653" y="8"/>
                </a:cubicBezTo>
                <a:cubicBezTo>
                  <a:pt x="651" y="6"/>
                  <a:pt x="649" y="6"/>
                  <a:pt x="647" y="6"/>
                </a:cubicBezTo>
                <a:cubicBezTo>
                  <a:pt x="648" y="5"/>
                  <a:pt x="648" y="5"/>
                  <a:pt x="648" y="5"/>
                </a:cubicBezTo>
                <a:cubicBezTo>
                  <a:pt x="649" y="5"/>
                  <a:pt x="650" y="4"/>
                  <a:pt x="651" y="4"/>
                </a:cubicBezTo>
                <a:cubicBezTo>
                  <a:pt x="652" y="5"/>
                  <a:pt x="653" y="5"/>
                  <a:pt x="654" y="5"/>
                </a:cubicBezTo>
                <a:cubicBezTo>
                  <a:pt x="653" y="5"/>
                  <a:pt x="654" y="5"/>
                  <a:pt x="654" y="4"/>
                </a:cubicBezTo>
                <a:cubicBezTo>
                  <a:pt x="655" y="4"/>
                  <a:pt x="655" y="4"/>
                  <a:pt x="656" y="4"/>
                </a:cubicBezTo>
                <a:cubicBezTo>
                  <a:pt x="662" y="4"/>
                  <a:pt x="666" y="4"/>
                  <a:pt x="668" y="3"/>
                </a:cubicBezTo>
                <a:cubicBezTo>
                  <a:pt x="666" y="4"/>
                  <a:pt x="671" y="4"/>
                  <a:pt x="667" y="4"/>
                </a:cubicBezTo>
                <a:cubicBezTo>
                  <a:pt x="671" y="4"/>
                  <a:pt x="674" y="4"/>
                  <a:pt x="677" y="4"/>
                </a:cubicBezTo>
                <a:cubicBezTo>
                  <a:pt x="676" y="4"/>
                  <a:pt x="675" y="4"/>
                  <a:pt x="674" y="4"/>
                </a:cubicBezTo>
                <a:cubicBezTo>
                  <a:pt x="678" y="3"/>
                  <a:pt x="682" y="3"/>
                  <a:pt x="682" y="3"/>
                </a:cubicBezTo>
                <a:cubicBezTo>
                  <a:pt x="680" y="3"/>
                  <a:pt x="679" y="3"/>
                  <a:pt x="677" y="3"/>
                </a:cubicBezTo>
                <a:cubicBezTo>
                  <a:pt x="679" y="2"/>
                  <a:pt x="687" y="2"/>
                  <a:pt x="687" y="3"/>
                </a:cubicBezTo>
                <a:cubicBezTo>
                  <a:pt x="687" y="4"/>
                  <a:pt x="681" y="4"/>
                  <a:pt x="683" y="4"/>
                </a:cubicBezTo>
                <a:cubicBezTo>
                  <a:pt x="695" y="4"/>
                  <a:pt x="695" y="4"/>
                  <a:pt x="695" y="4"/>
                </a:cubicBezTo>
                <a:cubicBezTo>
                  <a:pt x="692" y="4"/>
                  <a:pt x="691" y="3"/>
                  <a:pt x="693" y="3"/>
                </a:cubicBezTo>
                <a:cubicBezTo>
                  <a:pt x="688" y="3"/>
                  <a:pt x="688" y="3"/>
                  <a:pt x="688" y="3"/>
                </a:cubicBezTo>
                <a:cubicBezTo>
                  <a:pt x="689" y="2"/>
                  <a:pt x="689" y="2"/>
                  <a:pt x="689" y="2"/>
                </a:cubicBezTo>
                <a:cubicBezTo>
                  <a:pt x="682" y="2"/>
                  <a:pt x="677" y="1"/>
                  <a:pt x="668" y="1"/>
                </a:cubicBezTo>
                <a:cubicBezTo>
                  <a:pt x="670" y="2"/>
                  <a:pt x="670" y="2"/>
                  <a:pt x="670" y="2"/>
                </a:cubicBezTo>
                <a:cubicBezTo>
                  <a:pt x="665" y="2"/>
                  <a:pt x="659" y="3"/>
                  <a:pt x="655" y="3"/>
                </a:cubicBezTo>
                <a:cubicBezTo>
                  <a:pt x="658" y="2"/>
                  <a:pt x="656" y="2"/>
                  <a:pt x="657" y="2"/>
                </a:cubicBezTo>
                <a:cubicBezTo>
                  <a:pt x="655" y="2"/>
                  <a:pt x="654" y="2"/>
                  <a:pt x="652" y="2"/>
                </a:cubicBezTo>
                <a:cubicBezTo>
                  <a:pt x="656" y="1"/>
                  <a:pt x="656" y="1"/>
                  <a:pt x="656" y="1"/>
                </a:cubicBezTo>
                <a:cubicBezTo>
                  <a:pt x="655" y="1"/>
                  <a:pt x="654" y="2"/>
                  <a:pt x="652" y="2"/>
                </a:cubicBezTo>
                <a:cubicBezTo>
                  <a:pt x="649" y="3"/>
                  <a:pt x="655" y="0"/>
                  <a:pt x="645" y="4"/>
                </a:cubicBezTo>
                <a:cubicBezTo>
                  <a:pt x="644" y="4"/>
                  <a:pt x="644" y="4"/>
                  <a:pt x="644" y="4"/>
                </a:cubicBezTo>
                <a:cubicBezTo>
                  <a:pt x="644" y="6"/>
                  <a:pt x="643" y="7"/>
                  <a:pt x="643" y="7"/>
                </a:cubicBezTo>
                <a:cubicBezTo>
                  <a:pt x="643" y="7"/>
                  <a:pt x="643" y="7"/>
                  <a:pt x="643" y="7"/>
                </a:cubicBezTo>
                <a:cubicBezTo>
                  <a:pt x="641" y="10"/>
                  <a:pt x="645" y="6"/>
                  <a:pt x="645" y="8"/>
                </a:cubicBezTo>
                <a:cubicBezTo>
                  <a:pt x="644" y="9"/>
                  <a:pt x="641" y="9"/>
                  <a:pt x="640" y="11"/>
                </a:cubicBezTo>
                <a:cubicBezTo>
                  <a:pt x="640" y="13"/>
                  <a:pt x="645" y="16"/>
                  <a:pt x="644" y="19"/>
                </a:cubicBezTo>
                <a:cubicBezTo>
                  <a:pt x="647" y="21"/>
                  <a:pt x="650" y="23"/>
                  <a:pt x="653" y="24"/>
                </a:cubicBezTo>
                <a:cubicBezTo>
                  <a:pt x="654" y="25"/>
                  <a:pt x="649" y="25"/>
                  <a:pt x="652" y="26"/>
                </a:cubicBezTo>
                <a:cubicBezTo>
                  <a:pt x="650" y="26"/>
                  <a:pt x="649" y="26"/>
                  <a:pt x="648" y="27"/>
                </a:cubicBezTo>
                <a:cubicBezTo>
                  <a:pt x="650" y="27"/>
                  <a:pt x="650" y="30"/>
                  <a:pt x="652" y="28"/>
                </a:cubicBezTo>
                <a:cubicBezTo>
                  <a:pt x="653" y="30"/>
                  <a:pt x="654" y="32"/>
                  <a:pt x="653" y="33"/>
                </a:cubicBezTo>
                <a:cubicBezTo>
                  <a:pt x="652" y="33"/>
                  <a:pt x="650" y="33"/>
                  <a:pt x="649" y="33"/>
                </a:cubicBezTo>
                <a:cubicBezTo>
                  <a:pt x="648" y="34"/>
                  <a:pt x="650" y="34"/>
                  <a:pt x="646" y="34"/>
                </a:cubicBezTo>
                <a:cubicBezTo>
                  <a:pt x="638" y="35"/>
                  <a:pt x="640" y="33"/>
                  <a:pt x="639" y="32"/>
                </a:cubicBezTo>
                <a:cubicBezTo>
                  <a:pt x="643" y="32"/>
                  <a:pt x="643" y="32"/>
                  <a:pt x="643" y="32"/>
                </a:cubicBezTo>
                <a:cubicBezTo>
                  <a:pt x="640" y="32"/>
                  <a:pt x="637" y="32"/>
                  <a:pt x="633" y="32"/>
                </a:cubicBezTo>
                <a:cubicBezTo>
                  <a:pt x="635" y="30"/>
                  <a:pt x="640" y="32"/>
                  <a:pt x="643" y="32"/>
                </a:cubicBezTo>
                <a:cubicBezTo>
                  <a:pt x="642" y="30"/>
                  <a:pt x="642" y="30"/>
                  <a:pt x="642" y="30"/>
                </a:cubicBezTo>
                <a:cubicBezTo>
                  <a:pt x="636" y="29"/>
                  <a:pt x="638" y="31"/>
                  <a:pt x="632" y="30"/>
                </a:cubicBezTo>
                <a:cubicBezTo>
                  <a:pt x="634" y="30"/>
                  <a:pt x="634" y="30"/>
                  <a:pt x="634" y="30"/>
                </a:cubicBezTo>
                <a:cubicBezTo>
                  <a:pt x="629" y="29"/>
                  <a:pt x="629" y="29"/>
                  <a:pt x="629" y="29"/>
                </a:cubicBezTo>
                <a:cubicBezTo>
                  <a:pt x="628" y="30"/>
                  <a:pt x="627" y="31"/>
                  <a:pt x="631" y="31"/>
                </a:cubicBezTo>
                <a:cubicBezTo>
                  <a:pt x="626" y="32"/>
                  <a:pt x="627" y="31"/>
                  <a:pt x="621" y="30"/>
                </a:cubicBezTo>
                <a:cubicBezTo>
                  <a:pt x="618" y="31"/>
                  <a:pt x="624" y="31"/>
                  <a:pt x="622" y="31"/>
                </a:cubicBezTo>
                <a:cubicBezTo>
                  <a:pt x="621" y="32"/>
                  <a:pt x="617" y="32"/>
                  <a:pt x="614" y="31"/>
                </a:cubicBezTo>
                <a:cubicBezTo>
                  <a:pt x="609" y="31"/>
                  <a:pt x="614" y="30"/>
                  <a:pt x="613" y="30"/>
                </a:cubicBezTo>
                <a:cubicBezTo>
                  <a:pt x="614" y="30"/>
                  <a:pt x="618" y="30"/>
                  <a:pt x="616" y="30"/>
                </a:cubicBezTo>
                <a:cubicBezTo>
                  <a:pt x="624" y="30"/>
                  <a:pt x="618" y="29"/>
                  <a:pt x="623" y="29"/>
                </a:cubicBezTo>
                <a:cubicBezTo>
                  <a:pt x="619" y="27"/>
                  <a:pt x="617" y="28"/>
                  <a:pt x="615" y="28"/>
                </a:cubicBezTo>
                <a:cubicBezTo>
                  <a:pt x="616" y="29"/>
                  <a:pt x="612" y="29"/>
                  <a:pt x="613" y="29"/>
                </a:cubicBezTo>
                <a:cubicBezTo>
                  <a:pt x="600" y="30"/>
                  <a:pt x="611" y="27"/>
                  <a:pt x="603" y="27"/>
                </a:cubicBezTo>
                <a:cubicBezTo>
                  <a:pt x="602" y="28"/>
                  <a:pt x="589" y="27"/>
                  <a:pt x="591" y="29"/>
                </a:cubicBezTo>
                <a:cubicBezTo>
                  <a:pt x="589" y="29"/>
                  <a:pt x="586" y="29"/>
                  <a:pt x="585" y="29"/>
                </a:cubicBezTo>
                <a:cubicBezTo>
                  <a:pt x="589" y="28"/>
                  <a:pt x="583" y="28"/>
                  <a:pt x="588" y="27"/>
                </a:cubicBezTo>
                <a:cubicBezTo>
                  <a:pt x="586" y="27"/>
                  <a:pt x="586" y="27"/>
                  <a:pt x="586" y="27"/>
                </a:cubicBezTo>
                <a:cubicBezTo>
                  <a:pt x="592" y="27"/>
                  <a:pt x="592" y="27"/>
                  <a:pt x="592" y="27"/>
                </a:cubicBezTo>
                <a:cubicBezTo>
                  <a:pt x="590" y="26"/>
                  <a:pt x="587" y="24"/>
                  <a:pt x="586" y="24"/>
                </a:cubicBezTo>
                <a:cubicBezTo>
                  <a:pt x="581" y="24"/>
                  <a:pt x="586" y="25"/>
                  <a:pt x="580" y="24"/>
                </a:cubicBezTo>
                <a:cubicBezTo>
                  <a:pt x="583" y="24"/>
                  <a:pt x="581" y="23"/>
                  <a:pt x="579" y="23"/>
                </a:cubicBezTo>
                <a:cubicBezTo>
                  <a:pt x="582" y="24"/>
                  <a:pt x="576" y="24"/>
                  <a:pt x="573" y="24"/>
                </a:cubicBezTo>
                <a:cubicBezTo>
                  <a:pt x="569" y="24"/>
                  <a:pt x="567" y="23"/>
                  <a:pt x="568" y="23"/>
                </a:cubicBezTo>
                <a:cubicBezTo>
                  <a:pt x="574" y="22"/>
                  <a:pt x="574" y="22"/>
                  <a:pt x="574" y="22"/>
                </a:cubicBezTo>
                <a:cubicBezTo>
                  <a:pt x="570" y="23"/>
                  <a:pt x="573" y="22"/>
                  <a:pt x="570" y="22"/>
                </a:cubicBezTo>
                <a:cubicBezTo>
                  <a:pt x="568" y="22"/>
                  <a:pt x="564" y="23"/>
                  <a:pt x="562" y="23"/>
                </a:cubicBezTo>
                <a:cubicBezTo>
                  <a:pt x="558" y="23"/>
                  <a:pt x="558" y="22"/>
                  <a:pt x="556" y="22"/>
                </a:cubicBezTo>
                <a:cubicBezTo>
                  <a:pt x="562" y="22"/>
                  <a:pt x="562" y="22"/>
                  <a:pt x="562" y="22"/>
                </a:cubicBezTo>
                <a:cubicBezTo>
                  <a:pt x="556" y="22"/>
                  <a:pt x="564" y="21"/>
                  <a:pt x="556" y="21"/>
                </a:cubicBezTo>
                <a:cubicBezTo>
                  <a:pt x="553" y="21"/>
                  <a:pt x="553" y="21"/>
                  <a:pt x="553" y="21"/>
                </a:cubicBezTo>
                <a:cubicBezTo>
                  <a:pt x="552" y="21"/>
                  <a:pt x="552" y="21"/>
                  <a:pt x="554" y="20"/>
                </a:cubicBezTo>
                <a:cubicBezTo>
                  <a:pt x="552" y="21"/>
                  <a:pt x="548" y="21"/>
                  <a:pt x="546" y="21"/>
                </a:cubicBezTo>
                <a:cubicBezTo>
                  <a:pt x="546" y="20"/>
                  <a:pt x="546" y="20"/>
                  <a:pt x="546" y="20"/>
                </a:cubicBezTo>
                <a:cubicBezTo>
                  <a:pt x="543" y="20"/>
                  <a:pt x="536" y="21"/>
                  <a:pt x="532" y="21"/>
                </a:cubicBezTo>
                <a:cubicBezTo>
                  <a:pt x="534" y="22"/>
                  <a:pt x="538" y="20"/>
                  <a:pt x="543" y="21"/>
                </a:cubicBezTo>
                <a:cubicBezTo>
                  <a:pt x="545" y="22"/>
                  <a:pt x="536" y="22"/>
                  <a:pt x="534" y="22"/>
                </a:cubicBezTo>
                <a:cubicBezTo>
                  <a:pt x="537" y="21"/>
                  <a:pt x="523" y="22"/>
                  <a:pt x="513" y="25"/>
                </a:cubicBezTo>
                <a:cubicBezTo>
                  <a:pt x="507" y="26"/>
                  <a:pt x="500" y="29"/>
                  <a:pt x="500" y="29"/>
                </a:cubicBezTo>
                <a:cubicBezTo>
                  <a:pt x="501" y="30"/>
                  <a:pt x="501" y="30"/>
                  <a:pt x="501" y="30"/>
                </a:cubicBezTo>
                <a:cubicBezTo>
                  <a:pt x="493" y="32"/>
                  <a:pt x="499" y="34"/>
                  <a:pt x="498" y="36"/>
                </a:cubicBezTo>
                <a:cubicBezTo>
                  <a:pt x="496" y="35"/>
                  <a:pt x="494" y="35"/>
                  <a:pt x="494" y="37"/>
                </a:cubicBezTo>
                <a:cubicBezTo>
                  <a:pt x="497" y="35"/>
                  <a:pt x="499" y="38"/>
                  <a:pt x="501" y="37"/>
                </a:cubicBezTo>
                <a:cubicBezTo>
                  <a:pt x="501" y="39"/>
                  <a:pt x="496" y="37"/>
                  <a:pt x="494" y="38"/>
                </a:cubicBezTo>
                <a:cubicBezTo>
                  <a:pt x="497" y="39"/>
                  <a:pt x="494" y="41"/>
                  <a:pt x="498" y="41"/>
                </a:cubicBezTo>
                <a:cubicBezTo>
                  <a:pt x="498" y="40"/>
                  <a:pt x="500" y="41"/>
                  <a:pt x="502" y="41"/>
                </a:cubicBezTo>
                <a:cubicBezTo>
                  <a:pt x="503" y="43"/>
                  <a:pt x="500" y="41"/>
                  <a:pt x="500" y="43"/>
                </a:cubicBezTo>
                <a:cubicBezTo>
                  <a:pt x="501" y="43"/>
                  <a:pt x="504" y="44"/>
                  <a:pt x="504" y="42"/>
                </a:cubicBezTo>
                <a:cubicBezTo>
                  <a:pt x="504" y="43"/>
                  <a:pt x="509" y="44"/>
                  <a:pt x="507" y="45"/>
                </a:cubicBezTo>
                <a:cubicBezTo>
                  <a:pt x="506" y="46"/>
                  <a:pt x="505" y="44"/>
                  <a:pt x="504" y="45"/>
                </a:cubicBezTo>
                <a:cubicBezTo>
                  <a:pt x="505" y="47"/>
                  <a:pt x="510" y="45"/>
                  <a:pt x="513" y="47"/>
                </a:cubicBezTo>
                <a:cubicBezTo>
                  <a:pt x="513" y="45"/>
                  <a:pt x="518" y="45"/>
                  <a:pt x="520" y="46"/>
                </a:cubicBezTo>
                <a:cubicBezTo>
                  <a:pt x="521" y="49"/>
                  <a:pt x="518" y="45"/>
                  <a:pt x="516" y="47"/>
                </a:cubicBezTo>
                <a:cubicBezTo>
                  <a:pt x="517" y="48"/>
                  <a:pt x="517" y="48"/>
                  <a:pt x="517" y="48"/>
                </a:cubicBezTo>
                <a:cubicBezTo>
                  <a:pt x="515" y="50"/>
                  <a:pt x="508" y="46"/>
                  <a:pt x="506" y="48"/>
                </a:cubicBezTo>
                <a:cubicBezTo>
                  <a:pt x="509" y="49"/>
                  <a:pt x="509" y="49"/>
                  <a:pt x="509" y="49"/>
                </a:cubicBezTo>
                <a:cubicBezTo>
                  <a:pt x="507" y="49"/>
                  <a:pt x="505" y="49"/>
                  <a:pt x="504" y="50"/>
                </a:cubicBezTo>
                <a:cubicBezTo>
                  <a:pt x="507" y="50"/>
                  <a:pt x="507" y="52"/>
                  <a:pt x="508" y="52"/>
                </a:cubicBezTo>
                <a:cubicBezTo>
                  <a:pt x="511" y="52"/>
                  <a:pt x="507" y="52"/>
                  <a:pt x="509" y="51"/>
                </a:cubicBezTo>
                <a:cubicBezTo>
                  <a:pt x="510" y="52"/>
                  <a:pt x="514" y="52"/>
                  <a:pt x="515" y="54"/>
                </a:cubicBezTo>
                <a:cubicBezTo>
                  <a:pt x="512" y="53"/>
                  <a:pt x="512" y="55"/>
                  <a:pt x="510" y="55"/>
                </a:cubicBezTo>
                <a:cubicBezTo>
                  <a:pt x="510" y="56"/>
                  <a:pt x="513" y="55"/>
                  <a:pt x="513" y="56"/>
                </a:cubicBezTo>
                <a:cubicBezTo>
                  <a:pt x="512" y="56"/>
                  <a:pt x="512" y="56"/>
                  <a:pt x="512" y="56"/>
                </a:cubicBezTo>
                <a:cubicBezTo>
                  <a:pt x="516" y="61"/>
                  <a:pt x="521" y="66"/>
                  <a:pt x="530" y="69"/>
                </a:cubicBezTo>
                <a:cubicBezTo>
                  <a:pt x="528" y="70"/>
                  <a:pt x="529" y="72"/>
                  <a:pt x="529" y="74"/>
                </a:cubicBezTo>
                <a:cubicBezTo>
                  <a:pt x="529" y="73"/>
                  <a:pt x="531" y="74"/>
                  <a:pt x="532" y="74"/>
                </a:cubicBezTo>
                <a:cubicBezTo>
                  <a:pt x="530" y="76"/>
                  <a:pt x="530" y="76"/>
                  <a:pt x="530" y="76"/>
                </a:cubicBezTo>
                <a:cubicBezTo>
                  <a:pt x="530" y="78"/>
                  <a:pt x="533" y="79"/>
                  <a:pt x="535" y="80"/>
                </a:cubicBezTo>
                <a:cubicBezTo>
                  <a:pt x="535" y="80"/>
                  <a:pt x="534" y="80"/>
                  <a:pt x="534" y="80"/>
                </a:cubicBezTo>
                <a:cubicBezTo>
                  <a:pt x="533" y="82"/>
                  <a:pt x="536" y="81"/>
                  <a:pt x="537" y="82"/>
                </a:cubicBezTo>
                <a:cubicBezTo>
                  <a:pt x="535" y="83"/>
                  <a:pt x="535" y="83"/>
                  <a:pt x="535" y="83"/>
                </a:cubicBezTo>
                <a:cubicBezTo>
                  <a:pt x="537" y="83"/>
                  <a:pt x="537" y="83"/>
                  <a:pt x="537" y="83"/>
                </a:cubicBezTo>
                <a:cubicBezTo>
                  <a:pt x="538" y="84"/>
                  <a:pt x="538" y="86"/>
                  <a:pt x="535" y="86"/>
                </a:cubicBezTo>
                <a:cubicBezTo>
                  <a:pt x="536" y="86"/>
                  <a:pt x="536" y="87"/>
                  <a:pt x="537" y="86"/>
                </a:cubicBezTo>
                <a:cubicBezTo>
                  <a:pt x="536" y="87"/>
                  <a:pt x="535" y="90"/>
                  <a:pt x="535" y="91"/>
                </a:cubicBezTo>
                <a:cubicBezTo>
                  <a:pt x="530" y="91"/>
                  <a:pt x="523" y="91"/>
                  <a:pt x="518" y="91"/>
                </a:cubicBezTo>
                <a:cubicBezTo>
                  <a:pt x="516" y="91"/>
                  <a:pt x="516" y="91"/>
                  <a:pt x="515" y="91"/>
                </a:cubicBezTo>
                <a:cubicBezTo>
                  <a:pt x="510" y="89"/>
                  <a:pt x="499" y="90"/>
                  <a:pt x="493" y="88"/>
                </a:cubicBezTo>
                <a:cubicBezTo>
                  <a:pt x="494" y="89"/>
                  <a:pt x="489" y="90"/>
                  <a:pt x="485" y="90"/>
                </a:cubicBezTo>
                <a:cubicBezTo>
                  <a:pt x="479" y="90"/>
                  <a:pt x="486" y="88"/>
                  <a:pt x="483" y="87"/>
                </a:cubicBezTo>
                <a:cubicBezTo>
                  <a:pt x="480" y="87"/>
                  <a:pt x="476" y="87"/>
                  <a:pt x="475" y="87"/>
                </a:cubicBezTo>
                <a:cubicBezTo>
                  <a:pt x="475" y="87"/>
                  <a:pt x="475" y="87"/>
                  <a:pt x="475" y="87"/>
                </a:cubicBezTo>
                <a:cubicBezTo>
                  <a:pt x="472" y="87"/>
                  <a:pt x="468" y="87"/>
                  <a:pt x="466" y="86"/>
                </a:cubicBezTo>
                <a:cubicBezTo>
                  <a:pt x="466" y="86"/>
                  <a:pt x="466" y="86"/>
                  <a:pt x="466" y="86"/>
                </a:cubicBezTo>
                <a:cubicBezTo>
                  <a:pt x="464" y="86"/>
                  <a:pt x="463" y="85"/>
                  <a:pt x="460" y="85"/>
                </a:cubicBezTo>
                <a:cubicBezTo>
                  <a:pt x="457" y="85"/>
                  <a:pt x="453" y="84"/>
                  <a:pt x="450" y="85"/>
                </a:cubicBezTo>
                <a:cubicBezTo>
                  <a:pt x="450" y="84"/>
                  <a:pt x="450" y="84"/>
                  <a:pt x="450" y="84"/>
                </a:cubicBezTo>
                <a:cubicBezTo>
                  <a:pt x="448" y="85"/>
                  <a:pt x="448" y="85"/>
                  <a:pt x="448" y="85"/>
                </a:cubicBezTo>
                <a:cubicBezTo>
                  <a:pt x="444" y="84"/>
                  <a:pt x="444" y="84"/>
                  <a:pt x="444" y="84"/>
                </a:cubicBezTo>
                <a:cubicBezTo>
                  <a:pt x="446" y="84"/>
                  <a:pt x="447" y="83"/>
                  <a:pt x="448" y="83"/>
                </a:cubicBezTo>
                <a:cubicBezTo>
                  <a:pt x="444" y="82"/>
                  <a:pt x="445" y="84"/>
                  <a:pt x="442" y="84"/>
                </a:cubicBezTo>
                <a:cubicBezTo>
                  <a:pt x="437" y="84"/>
                  <a:pt x="439" y="83"/>
                  <a:pt x="438" y="83"/>
                </a:cubicBezTo>
                <a:cubicBezTo>
                  <a:pt x="440" y="83"/>
                  <a:pt x="440" y="83"/>
                  <a:pt x="441" y="83"/>
                </a:cubicBezTo>
                <a:cubicBezTo>
                  <a:pt x="445" y="83"/>
                  <a:pt x="440" y="83"/>
                  <a:pt x="440" y="82"/>
                </a:cubicBezTo>
                <a:cubicBezTo>
                  <a:pt x="440" y="82"/>
                  <a:pt x="438" y="83"/>
                  <a:pt x="435" y="82"/>
                </a:cubicBezTo>
                <a:cubicBezTo>
                  <a:pt x="433" y="82"/>
                  <a:pt x="428" y="82"/>
                  <a:pt x="430" y="81"/>
                </a:cubicBezTo>
                <a:cubicBezTo>
                  <a:pt x="427" y="81"/>
                  <a:pt x="425" y="81"/>
                  <a:pt x="423" y="81"/>
                </a:cubicBezTo>
                <a:cubicBezTo>
                  <a:pt x="424" y="81"/>
                  <a:pt x="427" y="82"/>
                  <a:pt x="427" y="82"/>
                </a:cubicBezTo>
                <a:cubicBezTo>
                  <a:pt x="425" y="82"/>
                  <a:pt x="421" y="82"/>
                  <a:pt x="421" y="82"/>
                </a:cubicBezTo>
                <a:cubicBezTo>
                  <a:pt x="423" y="82"/>
                  <a:pt x="423" y="82"/>
                  <a:pt x="423" y="82"/>
                </a:cubicBezTo>
                <a:cubicBezTo>
                  <a:pt x="421" y="82"/>
                  <a:pt x="417" y="81"/>
                  <a:pt x="418" y="82"/>
                </a:cubicBezTo>
                <a:cubicBezTo>
                  <a:pt x="417" y="80"/>
                  <a:pt x="417" y="80"/>
                  <a:pt x="417" y="80"/>
                </a:cubicBezTo>
                <a:cubicBezTo>
                  <a:pt x="414" y="81"/>
                  <a:pt x="411" y="80"/>
                  <a:pt x="408" y="80"/>
                </a:cubicBezTo>
                <a:cubicBezTo>
                  <a:pt x="409" y="79"/>
                  <a:pt x="413" y="79"/>
                  <a:pt x="408" y="78"/>
                </a:cubicBezTo>
                <a:cubicBezTo>
                  <a:pt x="402" y="78"/>
                  <a:pt x="402" y="78"/>
                  <a:pt x="402" y="78"/>
                </a:cubicBezTo>
                <a:cubicBezTo>
                  <a:pt x="400" y="78"/>
                  <a:pt x="399" y="78"/>
                  <a:pt x="401" y="77"/>
                </a:cubicBezTo>
                <a:cubicBezTo>
                  <a:pt x="393" y="76"/>
                  <a:pt x="388" y="78"/>
                  <a:pt x="383" y="77"/>
                </a:cubicBezTo>
                <a:cubicBezTo>
                  <a:pt x="387" y="76"/>
                  <a:pt x="385" y="76"/>
                  <a:pt x="383" y="75"/>
                </a:cubicBezTo>
                <a:cubicBezTo>
                  <a:pt x="383" y="75"/>
                  <a:pt x="382" y="76"/>
                  <a:pt x="380" y="76"/>
                </a:cubicBezTo>
                <a:cubicBezTo>
                  <a:pt x="380" y="76"/>
                  <a:pt x="383" y="75"/>
                  <a:pt x="384" y="76"/>
                </a:cubicBezTo>
                <a:cubicBezTo>
                  <a:pt x="384" y="77"/>
                  <a:pt x="381" y="76"/>
                  <a:pt x="379" y="76"/>
                </a:cubicBezTo>
                <a:cubicBezTo>
                  <a:pt x="378" y="73"/>
                  <a:pt x="361" y="73"/>
                  <a:pt x="354" y="71"/>
                </a:cubicBezTo>
                <a:cubicBezTo>
                  <a:pt x="352" y="72"/>
                  <a:pt x="349" y="71"/>
                  <a:pt x="346" y="71"/>
                </a:cubicBezTo>
                <a:cubicBezTo>
                  <a:pt x="349" y="70"/>
                  <a:pt x="340" y="71"/>
                  <a:pt x="339" y="70"/>
                </a:cubicBezTo>
                <a:cubicBezTo>
                  <a:pt x="338" y="71"/>
                  <a:pt x="338" y="71"/>
                  <a:pt x="338" y="71"/>
                </a:cubicBezTo>
                <a:cubicBezTo>
                  <a:pt x="333" y="70"/>
                  <a:pt x="325" y="71"/>
                  <a:pt x="324" y="70"/>
                </a:cubicBezTo>
                <a:cubicBezTo>
                  <a:pt x="321" y="69"/>
                  <a:pt x="327" y="69"/>
                  <a:pt x="329" y="69"/>
                </a:cubicBezTo>
                <a:cubicBezTo>
                  <a:pt x="327" y="67"/>
                  <a:pt x="314" y="69"/>
                  <a:pt x="313" y="67"/>
                </a:cubicBezTo>
                <a:cubicBezTo>
                  <a:pt x="312" y="67"/>
                  <a:pt x="312" y="68"/>
                  <a:pt x="307" y="68"/>
                </a:cubicBezTo>
                <a:cubicBezTo>
                  <a:pt x="305" y="68"/>
                  <a:pt x="299" y="66"/>
                  <a:pt x="300" y="66"/>
                </a:cubicBezTo>
                <a:cubicBezTo>
                  <a:pt x="297" y="66"/>
                  <a:pt x="295" y="67"/>
                  <a:pt x="293" y="66"/>
                </a:cubicBezTo>
                <a:cubicBezTo>
                  <a:pt x="294" y="66"/>
                  <a:pt x="295" y="66"/>
                  <a:pt x="297" y="66"/>
                </a:cubicBezTo>
                <a:cubicBezTo>
                  <a:pt x="292" y="65"/>
                  <a:pt x="287" y="65"/>
                  <a:pt x="282" y="65"/>
                </a:cubicBezTo>
                <a:cubicBezTo>
                  <a:pt x="281" y="64"/>
                  <a:pt x="271" y="64"/>
                  <a:pt x="263" y="64"/>
                </a:cubicBezTo>
                <a:cubicBezTo>
                  <a:pt x="259" y="65"/>
                  <a:pt x="244" y="65"/>
                  <a:pt x="240" y="69"/>
                </a:cubicBezTo>
                <a:cubicBezTo>
                  <a:pt x="240" y="68"/>
                  <a:pt x="238" y="69"/>
                  <a:pt x="237" y="70"/>
                </a:cubicBezTo>
                <a:cubicBezTo>
                  <a:pt x="235" y="72"/>
                  <a:pt x="239" y="72"/>
                  <a:pt x="239" y="73"/>
                </a:cubicBezTo>
                <a:cubicBezTo>
                  <a:pt x="236" y="73"/>
                  <a:pt x="236" y="73"/>
                  <a:pt x="236" y="73"/>
                </a:cubicBezTo>
                <a:cubicBezTo>
                  <a:pt x="233" y="74"/>
                  <a:pt x="237" y="76"/>
                  <a:pt x="236" y="77"/>
                </a:cubicBezTo>
                <a:cubicBezTo>
                  <a:pt x="238" y="76"/>
                  <a:pt x="237" y="78"/>
                  <a:pt x="239" y="77"/>
                </a:cubicBezTo>
                <a:cubicBezTo>
                  <a:pt x="241" y="78"/>
                  <a:pt x="241" y="78"/>
                  <a:pt x="241" y="78"/>
                </a:cubicBezTo>
                <a:cubicBezTo>
                  <a:pt x="243" y="80"/>
                  <a:pt x="242" y="78"/>
                  <a:pt x="245" y="80"/>
                </a:cubicBezTo>
                <a:cubicBezTo>
                  <a:pt x="246" y="81"/>
                  <a:pt x="242" y="81"/>
                  <a:pt x="242" y="81"/>
                </a:cubicBezTo>
                <a:cubicBezTo>
                  <a:pt x="241" y="82"/>
                  <a:pt x="243" y="82"/>
                  <a:pt x="245" y="83"/>
                </a:cubicBezTo>
                <a:cubicBezTo>
                  <a:pt x="245" y="83"/>
                  <a:pt x="245" y="83"/>
                  <a:pt x="246" y="83"/>
                </a:cubicBezTo>
                <a:cubicBezTo>
                  <a:pt x="245" y="83"/>
                  <a:pt x="245" y="83"/>
                  <a:pt x="245" y="83"/>
                </a:cubicBezTo>
                <a:cubicBezTo>
                  <a:pt x="246" y="84"/>
                  <a:pt x="246" y="84"/>
                  <a:pt x="247" y="84"/>
                </a:cubicBezTo>
                <a:cubicBezTo>
                  <a:pt x="247" y="84"/>
                  <a:pt x="247" y="84"/>
                  <a:pt x="247" y="84"/>
                </a:cubicBezTo>
                <a:cubicBezTo>
                  <a:pt x="246" y="84"/>
                  <a:pt x="246" y="84"/>
                  <a:pt x="245" y="83"/>
                </a:cubicBezTo>
                <a:cubicBezTo>
                  <a:pt x="245" y="84"/>
                  <a:pt x="246" y="84"/>
                  <a:pt x="246" y="84"/>
                </a:cubicBezTo>
                <a:cubicBezTo>
                  <a:pt x="246" y="85"/>
                  <a:pt x="246" y="85"/>
                  <a:pt x="246" y="85"/>
                </a:cubicBezTo>
                <a:cubicBezTo>
                  <a:pt x="247" y="85"/>
                  <a:pt x="247" y="85"/>
                  <a:pt x="247" y="85"/>
                </a:cubicBezTo>
                <a:cubicBezTo>
                  <a:pt x="245" y="86"/>
                  <a:pt x="245" y="86"/>
                  <a:pt x="245" y="86"/>
                </a:cubicBezTo>
                <a:cubicBezTo>
                  <a:pt x="245" y="86"/>
                  <a:pt x="250" y="87"/>
                  <a:pt x="251" y="87"/>
                </a:cubicBezTo>
                <a:cubicBezTo>
                  <a:pt x="252" y="90"/>
                  <a:pt x="260" y="94"/>
                  <a:pt x="263" y="95"/>
                </a:cubicBezTo>
                <a:cubicBezTo>
                  <a:pt x="262" y="95"/>
                  <a:pt x="262" y="95"/>
                  <a:pt x="263" y="95"/>
                </a:cubicBezTo>
                <a:cubicBezTo>
                  <a:pt x="265" y="96"/>
                  <a:pt x="268" y="96"/>
                  <a:pt x="267" y="96"/>
                </a:cubicBezTo>
                <a:cubicBezTo>
                  <a:pt x="269" y="97"/>
                  <a:pt x="266" y="97"/>
                  <a:pt x="268" y="99"/>
                </a:cubicBezTo>
                <a:cubicBezTo>
                  <a:pt x="268" y="99"/>
                  <a:pt x="270" y="98"/>
                  <a:pt x="269" y="98"/>
                </a:cubicBezTo>
                <a:cubicBezTo>
                  <a:pt x="270" y="101"/>
                  <a:pt x="279" y="102"/>
                  <a:pt x="281" y="105"/>
                </a:cubicBezTo>
                <a:cubicBezTo>
                  <a:pt x="280" y="105"/>
                  <a:pt x="279" y="105"/>
                  <a:pt x="278" y="105"/>
                </a:cubicBezTo>
                <a:cubicBezTo>
                  <a:pt x="282" y="106"/>
                  <a:pt x="285" y="108"/>
                  <a:pt x="291" y="109"/>
                </a:cubicBezTo>
                <a:cubicBezTo>
                  <a:pt x="289" y="109"/>
                  <a:pt x="289" y="109"/>
                  <a:pt x="287" y="109"/>
                </a:cubicBezTo>
                <a:cubicBezTo>
                  <a:pt x="289" y="110"/>
                  <a:pt x="292" y="112"/>
                  <a:pt x="295" y="112"/>
                </a:cubicBezTo>
                <a:cubicBezTo>
                  <a:pt x="295" y="111"/>
                  <a:pt x="294" y="112"/>
                  <a:pt x="293" y="111"/>
                </a:cubicBezTo>
                <a:cubicBezTo>
                  <a:pt x="293" y="110"/>
                  <a:pt x="298" y="111"/>
                  <a:pt x="299" y="112"/>
                </a:cubicBezTo>
                <a:cubicBezTo>
                  <a:pt x="299" y="112"/>
                  <a:pt x="299" y="112"/>
                  <a:pt x="299" y="112"/>
                </a:cubicBezTo>
                <a:cubicBezTo>
                  <a:pt x="301" y="113"/>
                  <a:pt x="302" y="113"/>
                  <a:pt x="304" y="114"/>
                </a:cubicBezTo>
                <a:cubicBezTo>
                  <a:pt x="304" y="115"/>
                  <a:pt x="302" y="114"/>
                  <a:pt x="302" y="115"/>
                </a:cubicBezTo>
                <a:cubicBezTo>
                  <a:pt x="299" y="116"/>
                  <a:pt x="304" y="118"/>
                  <a:pt x="304" y="118"/>
                </a:cubicBezTo>
                <a:cubicBezTo>
                  <a:pt x="306" y="118"/>
                  <a:pt x="307" y="119"/>
                  <a:pt x="308" y="118"/>
                </a:cubicBezTo>
                <a:cubicBezTo>
                  <a:pt x="310" y="119"/>
                  <a:pt x="307" y="119"/>
                  <a:pt x="308" y="120"/>
                </a:cubicBezTo>
                <a:cubicBezTo>
                  <a:pt x="318" y="121"/>
                  <a:pt x="318" y="121"/>
                  <a:pt x="318" y="121"/>
                </a:cubicBezTo>
                <a:cubicBezTo>
                  <a:pt x="317" y="121"/>
                  <a:pt x="317" y="123"/>
                  <a:pt x="314" y="122"/>
                </a:cubicBezTo>
                <a:cubicBezTo>
                  <a:pt x="318" y="124"/>
                  <a:pt x="324" y="124"/>
                  <a:pt x="328" y="125"/>
                </a:cubicBezTo>
                <a:cubicBezTo>
                  <a:pt x="329" y="126"/>
                  <a:pt x="333" y="127"/>
                  <a:pt x="334" y="128"/>
                </a:cubicBezTo>
                <a:cubicBezTo>
                  <a:pt x="333" y="129"/>
                  <a:pt x="334" y="127"/>
                  <a:pt x="332" y="128"/>
                </a:cubicBezTo>
                <a:cubicBezTo>
                  <a:pt x="332" y="129"/>
                  <a:pt x="332" y="129"/>
                  <a:pt x="332" y="129"/>
                </a:cubicBezTo>
                <a:cubicBezTo>
                  <a:pt x="329" y="128"/>
                  <a:pt x="329" y="130"/>
                  <a:pt x="326" y="130"/>
                </a:cubicBezTo>
                <a:cubicBezTo>
                  <a:pt x="329" y="131"/>
                  <a:pt x="332" y="133"/>
                  <a:pt x="335" y="135"/>
                </a:cubicBezTo>
                <a:cubicBezTo>
                  <a:pt x="336" y="133"/>
                  <a:pt x="340" y="137"/>
                  <a:pt x="343" y="136"/>
                </a:cubicBezTo>
                <a:cubicBezTo>
                  <a:pt x="347" y="138"/>
                  <a:pt x="342" y="138"/>
                  <a:pt x="342" y="139"/>
                </a:cubicBezTo>
                <a:cubicBezTo>
                  <a:pt x="347" y="140"/>
                  <a:pt x="349" y="143"/>
                  <a:pt x="352" y="144"/>
                </a:cubicBezTo>
                <a:cubicBezTo>
                  <a:pt x="352" y="144"/>
                  <a:pt x="352" y="144"/>
                  <a:pt x="351" y="144"/>
                </a:cubicBezTo>
                <a:cubicBezTo>
                  <a:pt x="355" y="146"/>
                  <a:pt x="358" y="149"/>
                  <a:pt x="363" y="150"/>
                </a:cubicBezTo>
                <a:cubicBezTo>
                  <a:pt x="363" y="150"/>
                  <a:pt x="362" y="150"/>
                  <a:pt x="361" y="150"/>
                </a:cubicBezTo>
                <a:cubicBezTo>
                  <a:pt x="362" y="152"/>
                  <a:pt x="366" y="149"/>
                  <a:pt x="367" y="152"/>
                </a:cubicBezTo>
                <a:cubicBezTo>
                  <a:pt x="364" y="152"/>
                  <a:pt x="364" y="152"/>
                  <a:pt x="364" y="152"/>
                </a:cubicBezTo>
                <a:cubicBezTo>
                  <a:pt x="368" y="153"/>
                  <a:pt x="366" y="155"/>
                  <a:pt x="371" y="156"/>
                </a:cubicBezTo>
                <a:cubicBezTo>
                  <a:pt x="370" y="156"/>
                  <a:pt x="369" y="156"/>
                  <a:pt x="368" y="156"/>
                </a:cubicBezTo>
                <a:cubicBezTo>
                  <a:pt x="371" y="157"/>
                  <a:pt x="372" y="159"/>
                  <a:pt x="376" y="160"/>
                </a:cubicBezTo>
                <a:cubicBezTo>
                  <a:pt x="375" y="160"/>
                  <a:pt x="374" y="160"/>
                  <a:pt x="372" y="160"/>
                </a:cubicBezTo>
                <a:cubicBezTo>
                  <a:pt x="372" y="161"/>
                  <a:pt x="377" y="161"/>
                  <a:pt x="376" y="162"/>
                </a:cubicBezTo>
                <a:cubicBezTo>
                  <a:pt x="376" y="163"/>
                  <a:pt x="375" y="164"/>
                  <a:pt x="375" y="164"/>
                </a:cubicBezTo>
                <a:cubicBezTo>
                  <a:pt x="378" y="164"/>
                  <a:pt x="376" y="167"/>
                  <a:pt x="370" y="167"/>
                </a:cubicBezTo>
                <a:cubicBezTo>
                  <a:pt x="370" y="167"/>
                  <a:pt x="368" y="167"/>
                  <a:pt x="365" y="167"/>
                </a:cubicBezTo>
                <a:cubicBezTo>
                  <a:pt x="339" y="166"/>
                  <a:pt x="317" y="163"/>
                  <a:pt x="293" y="161"/>
                </a:cubicBezTo>
                <a:cubicBezTo>
                  <a:pt x="292" y="159"/>
                  <a:pt x="300" y="161"/>
                  <a:pt x="299" y="160"/>
                </a:cubicBezTo>
                <a:cubicBezTo>
                  <a:pt x="297" y="161"/>
                  <a:pt x="295" y="159"/>
                  <a:pt x="288" y="159"/>
                </a:cubicBezTo>
                <a:cubicBezTo>
                  <a:pt x="288" y="159"/>
                  <a:pt x="288" y="159"/>
                  <a:pt x="288" y="159"/>
                </a:cubicBezTo>
                <a:cubicBezTo>
                  <a:pt x="285" y="158"/>
                  <a:pt x="285" y="157"/>
                  <a:pt x="281" y="157"/>
                </a:cubicBezTo>
                <a:cubicBezTo>
                  <a:pt x="280" y="158"/>
                  <a:pt x="280" y="158"/>
                  <a:pt x="280" y="158"/>
                </a:cubicBezTo>
                <a:cubicBezTo>
                  <a:pt x="276" y="158"/>
                  <a:pt x="276" y="155"/>
                  <a:pt x="272" y="156"/>
                </a:cubicBezTo>
                <a:cubicBezTo>
                  <a:pt x="271" y="155"/>
                  <a:pt x="271" y="155"/>
                  <a:pt x="271" y="155"/>
                </a:cubicBezTo>
                <a:cubicBezTo>
                  <a:pt x="265" y="156"/>
                  <a:pt x="267" y="154"/>
                  <a:pt x="261" y="154"/>
                </a:cubicBezTo>
                <a:cubicBezTo>
                  <a:pt x="262" y="154"/>
                  <a:pt x="262" y="154"/>
                  <a:pt x="262" y="154"/>
                </a:cubicBezTo>
                <a:cubicBezTo>
                  <a:pt x="258" y="153"/>
                  <a:pt x="249" y="154"/>
                  <a:pt x="249" y="152"/>
                </a:cubicBezTo>
                <a:cubicBezTo>
                  <a:pt x="244" y="152"/>
                  <a:pt x="239" y="151"/>
                  <a:pt x="236" y="152"/>
                </a:cubicBezTo>
                <a:cubicBezTo>
                  <a:pt x="236" y="151"/>
                  <a:pt x="238" y="151"/>
                  <a:pt x="239" y="151"/>
                </a:cubicBezTo>
                <a:cubicBezTo>
                  <a:pt x="222" y="149"/>
                  <a:pt x="205" y="145"/>
                  <a:pt x="188" y="144"/>
                </a:cubicBezTo>
                <a:cubicBezTo>
                  <a:pt x="188" y="143"/>
                  <a:pt x="189" y="144"/>
                  <a:pt x="190" y="143"/>
                </a:cubicBezTo>
                <a:cubicBezTo>
                  <a:pt x="179" y="143"/>
                  <a:pt x="175" y="139"/>
                  <a:pt x="164" y="140"/>
                </a:cubicBezTo>
                <a:cubicBezTo>
                  <a:pt x="160" y="140"/>
                  <a:pt x="160" y="140"/>
                  <a:pt x="160" y="140"/>
                </a:cubicBezTo>
                <a:cubicBezTo>
                  <a:pt x="159" y="139"/>
                  <a:pt x="160" y="139"/>
                  <a:pt x="159" y="138"/>
                </a:cubicBezTo>
                <a:cubicBezTo>
                  <a:pt x="156" y="139"/>
                  <a:pt x="151" y="137"/>
                  <a:pt x="148" y="138"/>
                </a:cubicBezTo>
                <a:cubicBezTo>
                  <a:pt x="148" y="137"/>
                  <a:pt x="150" y="137"/>
                  <a:pt x="150" y="137"/>
                </a:cubicBezTo>
                <a:cubicBezTo>
                  <a:pt x="147" y="136"/>
                  <a:pt x="139" y="136"/>
                  <a:pt x="136" y="135"/>
                </a:cubicBezTo>
                <a:cubicBezTo>
                  <a:pt x="138" y="135"/>
                  <a:pt x="138" y="135"/>
                  <a:pt x="138" y="135"/>
                </a:cubicBezTo>
                <a:cubicBezTo>
                  <a:pt x="122" y="130"/>
                  <a:pt x="100" y="124"/>
                  <a:pt x="79" y="123"/>
                </a:cubicBezTo>
                <a:cubicBezTo>
                  <a:pt x="74" y="122"/>
                  <a:pt x="80" y="122"/>
                  <a:pt x="78" y="121"/>
                </a:cubicBezTo>
                <a:cubicBezTo>
                  <a:pt x="58" y="120"/>
                  <a:pt x="44" y="114"/>
                  <a:pt x="23" y="113"/>
                </a:cubicBezTo>
                <a:cubicBezTo>
                  <a:pt x="10" y="111"/>
                  <a:pt x="0" y="113"/>
                  <a:pt x="0" y="113"/>
                </a:cubicBezTo>
                <a:cubicBezTo>
                  <a:pt x="31" y="117"/>
                  <a:pt x="53" y="123"/>
                  <a:pt x="78" y="130"/>
                </a:cubicBezTo>
                <a:close/>
                <a:moveTo>
                  <a:pt x="656" y="33"/>
                </a:moveTo>
                <a:cubicBezTo>
                  <a:pt x="656" y="33"/>
                  <a:pt x="656" y="33"/>
                  <a:pt x="656" y="33"/>
                </a:cubicBezTo>
                <a:moveTo>
                  <a:pt x="655" y="33"/>
                </a:moveTo>
                <a:cubicBezTo>
                  <a:pt x="655" y="33"/>
                  <a:pt x="655" y="33"/>
                  <a:pt x="655" y="33"/>
                </a:cubicBezTo>
                <a:cubicBezTo>
                  <a:pt x="656" y="33"/>
                  <a:pt x="656" y="33"/>
                  <a:pt x="655" y="33"/>
                </a:cubicBezTo>
                <a:close/>
                <a:moveTo>
                  <a:pt x="650" y="3"/>
                </a:moveTo>
                <a:cubicBezTo>
                  <a:pt x="650" y="3"/>
                  <a:pt x="650" y="4"/>
                  <a:pt x="650" y="4"/>
                </a:cubicBezTo>
                <a:cubicBezTo>
                  <a:pt x="650" y="4"/>
                  <a:pt x="649" y="4"/>
                  <a:pt x="648" y="5"/>
                </a:cubicBezTo>
                <a:cubicBezTo>
                  <a:pt x="648" y="4"/>
                  <a:pt x="648" y="3"/>
                  <a:pt x="650" y="3"/>
                </a:cubicBezTo>
                <a:close/>
                <a:moveTo>
                  <a:pt x="649" y="34"/>
                </a:moveTo>
                <a:cubicBezTo>
                  <a:pt x="650" y="34"/>
                  <a:pt x="651" y="34"/>
                  <a:pt x="653" y="34"/>
                </a:cubicBezTo>
                <a:cubicBezTo>
                  <a:pt x="653" y="33"/>
                  <a:pt x="653" y="33"/>
                  <a:pt x="653" y="33"/>
                </a:cubicBezTo>
                <a:cubicBezTo>
                  <a:pt x="653" y="34"/>
                  <a:pt x="653" y="34"/>
                  <a:pt x="653" y="34"/>
                </a:cubicBezTo>
                <a:cubicBezTo>
                  <a:pt x="654" y="34"/>
                  <a:pt x="655" y="33"/>
                  <a:pt x="655" y="33"/>
                </a:cubicBezTo>
                <a:cubicBezTo>
                  <a:pt x="654" y="34"/>
                  <a:pt x="654" y="34"/>
                  <a:pt x="653" y="34"/>
                </a:cubicBezTo>
                <a:cubicBezTo>
                  <a:pt x="653" y="34"/>
                  <a:pt x="653" y="35"/>
                  <a:pt x="652" y="35"/>
                </a:cubicBezTo>
                <a:cubicBezTo>
                  <a:pt x="652" y="35"/>
                  <a:pt x="652" y="35"/>
                  <a:pt x="652" y="35"/>
                </a:cubicBezTo>
                <a:cubicBezTo>
                  <a:pt x="652" y="35"/>
                  <a:pt x="651" y="35"/>
                  <a:pt x="650" y="35"/>
                </a:cubicBezTo>
                <a:cubicBezTo>
                  <a:pt x="649" y="35"/>
                  <a:pt x="649" y="35"/>
                  <a:pt x="649" y="35"/>
                </a:cubicBezTo>
                <a:cubicBezTo>
                  <a:pt x="647" y="36"/>
                  <a:pt x="650" y="36"/>
                  <a:pt x="648" y="37"/>
                </a:cubicBezTo>
                <a:cubicBezTo>
                  <a:pt x="646" y="37"/>
                  <a:pt x="644" y="37"/>
                  <a:pt x="643" y="37"/>
                </a:cubicBezTo>
                <a:cubicBezTo>
                  <a:pt x="643" y="36"/>
                  <a:pt x="646" y="35"/>
                  <a:pt x="640" y="34"/>
                </a:cubicBezTo>
                <a:cubicBezTo>
                  <a:pt x="644" y="33"/>
                  <a:pt x="649" y="35"/>
                  <a:pt x="649" y="34"/>
                </a:cubicBezTo>
                <a:close/>
                <a:moveTo>
                  <a:pt x="539" y="91"/>
                </a:moveTo>
                <a:cubicBezTo>
                  <a:pt x="541" y="91"/>
                  <a:pt x="537" y="92"/>
                  <a:pt x="538" y="92"/>
                </a:cubicBezTo>
                <a:cubicBezTo>
                  <a:pt x="537" y="92"/>
                  <a:pt x="535" y="93"/>
                  <a:pt x="535" y="92"/>
                </a:cubicBezTo>
                <a:cubicBezTo>
                  <a:pt x="538" y="92"/>
                  <a:pt x="539" y="91"/>
                  <a:pt x="539" y="91"/>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nvGrpSpPr>
          <p:cNvPr id="23" name="Group 22"/>
          <p:cNvGrpSpPr/>
          <p:nvPr/>
        </p:nvGrpSpPr>
        <p:grpSpPr>
          <a:xfrm>
            <a:off x="5838142" y="588928"/>
            <a:ext cx="4394697" cy="4510347"/>
            <a:chOff x="4516324" y="1568450"/>
            <a:chExt cx="3559176" cy="3652838"/>
          </a:xfrm>
        </p:grpSpPr>
        <p:sp>
          <p:nvSpPr>
            <p:cNvPr id="8" name="Freeform 18"/>
            <p:cNvSpPr/>
            <p:nvPr/>
          </p:nvSpPr>
          <p:spPr bwMode="auto">
            <a:xfrm>
              <a:off x="7670687" y="1568450"/>
              <a:ext cx="404813" cy="365125"/>
            </a:xfrm>
            <a:custGeom>
              <a:avLst/>
              <a:gdLst>
                <a:gd name="T0" fmla="*/ 0 w 71"/>
                <a:gd name="T1" fmla="*/ 18 h 64"/>
                <a:gd name="T2" fmla="*/ 26 w 71"/>
                <a:gd name="T3" fmla="*/ 2 h 64"/>
                <a:gd name="T4" fmla="*/ 55 w 71"/>
                <a:gd name="T5" fmla="*/ 11 h 64"/>
                <a:gd name="T6" fmla="*/ 65 w 71"/>
                <a:gd name="T7" fmla="*/ 40 h 64"/>
                <a:gd name="T8" fmla="*/ 52 w 71"/>
                <a:gd name="T9" fmla="*/ 64 h 64"/>
                <a:gd name="T10" fmla="*/ 0 w 71"/>
                <a:gd name="T11" fmla="*/ 18 h 64"/>
              </a:gdLst>
              <a:ahLst/>
              <a:cxnLst>
                <a:cxn ang="0">
                  <a:pos x="T0" y="T1"/>
                </a:cxn>
                <a:cxn ang="0">
                  <a:pos x="T2" y="T3"/>
                </a:cxn>
                <a:cxn ang="0">
                  <a:pos x="T4" y="T5"/>
                </a:cxn>
                <a:cxn ang="0">
                  <a:pos x="T6" y="T7"/>
                </a:cxn>
                <a:cxn ang="0">
                  <a:pos x="T8" y="T9"/>
                </a:cxn>
                <a:cxn ang="0">
                  <a:pos x="T10" y="T11"/>
                </a:cxn>
              </a:cxnLst>
              <a:rect l="0" t="0" r="r" b="b"/>
              <a:pathLst>
                <a:path w="71" h="64">
                  <a:moveTo>
                    <a:pt x="0" y="18"/>
                  </a:moveTo>
                  <a:cubicBezTo>
                    <a:pt x="0" y="18"/>
                    <a:pt x="17" y="3"/>
                    <a:pt x="26" y="2"/>
                  </a:cubicBezTo>
                  <a:cubicBezTo>
                    <a:pt x="36" y="0"/>
                    <a:pt x="47" y="3"/>
                    <a:pt x="55" y="11"/>
                  </a:cubicBezTo>
                  <a:cubicBezTo>
                    <a:pt x="62" y="18"/>
                    <a:pt x="71" y="29"/>
                    <a:pt x="65" y="40"/>
                  </a:cubicBezTo>
                  <a:cubicBezTo>
                    <a:pt x="60" y="52"/>
                    <a:pt x="52" y="64"/>
                    <a:pt x="52" y="64"/>
                  </a:cubicBezTo>
                  <a:lnTo>
                    <a:pt x="0" y="18"/>
                  </a:lnTo>
                  <a:close/>
                </a:path>
              </a:pathLst>
            </a:custGeom>
            <a:solidFill>
              <a:srgbClr val="FFC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9" name="Freeform 19"/>
            <p:cNvSpPr/>
            <p:nvPr/>
          </p:nvSpPr>
          <p:spPr bwMode="auto">
            <a:xfrm>
              <a:off x="7899287" y="1636713"/>
              <a:ext cx="153988" cy="268288"/>
            </a:xfrm>
            <a:custGeom>
              <a:avLst/>
              <a:gdLst>
                <a:gd name="T0" fmla="*/ 0 w 27"/>
                <a:gd name="T1" fmla="*/ 19 h 47"/>
                <a:gd name="T2" fmla="*/ 14 w 27"/>
                <a:gd name="T3" fmla="*/ 0 h 47"/>
                <a:gd name="T4" fmla="*/ 25 w 27"/>
                <a:gd name="T5" fmla="*/ 22 h 47"/>
                <a:gd name="T6" fmla="*/ 13 w 27"/>
                <a:gd name="T7" fmla="*/ 46 h 47"/>
                <a:gd name="T8" fmla="*/ 0 w 27"/>
                <a:gd name="T9" fmla="*/ 19 h 47"/>
              </a:gdLst>
              <a:ahLst/>
              <a:cxnLst>
                <a:cxn ang="0">
                  <a:pos x="T0" y="T1"/>
                </a:cxn>
                <a:cxn ang="0">
                  <a:pos x="T2" y="T3"/>
                </a:cxn>
                <a:cxn ang="0">
                  <a:pos x="T4" y="T5"/>
                </a:cxn>
                <a:cxn ang="0">
                  <a:pos x="T6" y="T7"/>
                </a:cxn>
                <a:cxn ang="0">
                  <a:pos x="T8" y="T9"/>
                </a:cxn>
              </a:cxnLst>
              <a:rect l="0" t="0" r="r" b="b"/>
              <a:pathLst>
                <a:path w="27" h="47">
                  <a:moveTo>
                    <a:pt x="0" y="19"/>
                  </a:moveTo>
                  <a:cubicBezTo>
                    <a:pt x="0" y="19"/>
                    <a:pt x="15" y="7"/>
                    <a:pt x="14" y="0"/>
                  </a:cubicBezTo>
                  <a:cubicBezTo>
                    <a:pt x="14" y="0"/>
                    <a:pt x="27" y="12"/>
                    <a:pt x="25" y="22"/>
                  </a:cubicBezTo>
                  <a:cubicBezTo>
                    <a:pt x="23" y="32"/>
                    <a:pt x="14" y="45"/>
                    <a:pt x="13" y="46"/>
                  </a:cubicBezTo>
                  <a:cubicBezTo>
                    <a:pt x="11" y="47"/>
                    <a:pt x="0" y="19"/>
                    <a:pt x="0" y="19"/>
                  </a:cubicBezTo>
                  <a:close/>
                </a:path>
              </a:pathLst>
            </a:custGeom>
            <a:solidFill>
              <a:srgbClr val="F69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0" name="Freeform 20"/>
            <p:cNvSpPr/>
            <p:nvPr/>
          </p:nvSpPr>
          <p:spPr bwMode="auto">
            <a:xfrm>
              <a:off x="7597662" y="1665288"/>
              <a:ext cx="398463" cy="314325"/>
            </a:xfrm>
            <a:custGeom>
              <a:avLst/>
              <a:gdLst>
                <a:gd name="T0" fmla="*/ 64 w 70"/>
                <a:gd name="T1" fmla="*/ 35 h 55"/>
                <a:gd name="T2" fmla="*/ 18 w 70"/>
                <a:gd name="T3" fmla="*/ 1 h 55"/>
                <a:gd name="T4" fmla="*/ 0 w 70"/>
                <a:gd name="T5" fmla="*/ 10 h 55"/>
                <a:gd name="T6" fmla="*/ 60 w 70"/>
                <a:gd name="T7" fmla="*/ 55 h 55"/>
                <a:gd name="T8" fmla="*/ 64 w 70"/>
                <a:gd name="T9" fmla="*/ 35 h 55"/>
              </a:gdLst>
              <a:ahLst/>
              <a:cxnLst>
                <a:cxn ang="0">
                  <a:pos x="T0" y="T1"/>
                </a:cxn>
                <a:cxn ang="0">
                  <a:pos x="T2" y="T3"/>
                </a:cxn>
                <a:cxn ang="0">
                  <a:pos x="T4" y="T5"/>
                </a:cxn>
                <a:cxn ang="0">
                  <a:pos x="T6" y="T7"/>
                </a:cxn>
                <a:cxn ang="0">
                  <a:pos x="T8" y="T9"/>
                </a:cxn>
              </a:cxnLst>
              <a:rect l="0" t="0" r="r" b="b"/>
              <a:pathLst>
                <a:path w="70" h="55">
                  <a:moveTo>
                    <a:pt x="64" y="35"/>
                  </a:moveTo>
                  <a:cubicBezTo>
                    <a:pt x="52" y="1"/>
                    <a:pt x="28" y="2"/>
                    <a:pt x="18" y="1"/>
                  </a:cubicBezTo>
                  <a:cubicBezTo>
                    <a:pt x="8" y="0"/>
                    <a:pt x="0" y="10"/>
                    <a:pt x="0" y="10"/>
                  </a:cubicBezTo>
                  <a:cubicBezTo>
                    <a:pt x="60" y="55"/>
                    <a:pt x="60" y="55"/>
                    <a:pt x="60" y="55"/>
                  </a:cubicBezTo>
                  <a:cubicBezTo>
                    <a:pt x="70" y="47"/>
                    <a:pt x="64" y="35"/>
                    <a:pt x="64" y="35"/>
                  </a:cubicBez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1" name="Freeform 21"/>
            <p:cNvSpPr/>
            <p:nvPr/>
          </p:nvSpPr>
          <p:spPr bwMode="auto">
            <a:xfrm>
              <a:off x="7859599" y="1797050"/>
              <a:ext cx="125413" cy="182563"/>
            </a:xfrm>
            <a:custGeom>
              <a:avLst/>
              <a:gdLst>
                <a:gd name="T0" fmla="*/ 11 w 22"/>
                <a:gd name="T1" fmla="*/ 0 h 32"/>
                <a:gd name="T2" fmla="*/ 6 w 22"/>
                <a:gd name="T3" fmla="*/ 7 h 32"/>
                <a:gd name="T4" fmla="*/ 0 w 22"/>
                <a:gd name="T5" fmla="*/ 22 h 32"/>
                <a:gd name="T6" fmla="*/ 14 w 22"/>
                <a:gd name="T7" fmla="*/ 32 h 32"/>
                <a:gd name="T8" fmla="*/ 18 w 22"/>
                <a:gd name="T9" fmla="*/ 27 h 32"/>
                <a:gd name="T10" fmla="*/ 11 w 22"/>
                <a:gd name="T11" fmla="*/ 0 h 32"/>
              </a:gdLst>
              <a:ahLst/>
              <a:cxnLst>
                <a:cxn ang="0">
                  <a:pos x="T0" y="T1"/>
                </a:cxn>
                <a:cxn ang="0">
                  <a:pos x="T2" y="T3"/>
                </a:cxn>
                <a:cxn ang="0">
                  <a:pos x="T4" y="T5"/>
                </a:cxn>
                <a:cxn ang="0">
                  <a:pos x="T6" y="T7"/>
                </a:cxn>
                <a:cxn ang="0">
                  <a:pos x="T8" y="T9"/>
                </a:cxn>
                <a:cxn ang="0">
                  <a:pos x="T10" y="T11"/>
                </a:cxn>
              </a:cxnLst>
              <a:rect l="0" t="0" r="r" b="b"/>
              <a:pathLst>
                <a:path w="22" h="32">
                  <a:moveTo>
                    <a:pt x="11" y="0"/>
                  </a:moveTo>
                  <a:cubicBezTo>
                    <a:pt x="12" y="7"/>
                    <a:pt x="6" y="7"/>
                    <a:pt x="6" y="7"/>
                  </a:cubicBezTo>
                  <a:cubicBezTo>
                    <a:pt x="0" y="22"/>
                    <a:pt x="0" y="22"/>
                    <a:pt x="0" y="22"/>
                  </a:cubicBezTo>
                  <a:cubicBezTo>
                    <a:pt x="14" y="32"/>
                    <a:pt x="14" y="32"/>
                    <a:pt x="14" y="32"/>
                  </a:cubicBezTo>
                  <a:cubicBezTo>
                    <a:pt x="16" y="30"/>
                    <a:pt x="17" y="28"/>
                    <a:pt x="18" y="27"/>
                  </a:cubicBezTo>
                  <a:cubicBezTo>
                    <a:pt x="22" y="17"/>
                    <a:pt x="11" y="0"/>
                    <a:pt x="11" y="0"/>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2" name="Freeform 22"/>
            <p:cNvSpPr/>
            <p:nvPr/>
          </p:nvSpPr>
          <p:spPr bwMode="auto">
            <a:xfrm>
              <a:off x="5090999" y="1643063"/>
              <a:ext cx="2847975" cy="2911475"/>
            </a:xfrm>
            <a:custGeom>
              <a:avLst/>
              <a:gdLst>
                <a:gd name="T0" fmla="*/ 0 w 500"/>
                <a:gd name="T1" fmla="*/ 338 h 511"/>
                <a:gd name="T2" fmla="*/ 440 w 500"/>
                <a:gd name="T3" fmla="*/ 14 h 511"/>
                <a:gd name="T4" fmla="*/ 500 w 500"/>
                <a:gd name="T5" fmla="*/ 59 h 511"/>
                <a:gd name="T6" fmla="*/ 227 w 500"/>
                <a:gd name="T7" fmla="*/ 511 h 511"/>
                <a:gd name="T8" fmla="*/ 0 w 500"/>
                <a:gd name="T9" fmla="*/ 338 h 511"/>
              </a:gdLst>
              <a:ahLst/>
              <a:cxnLst>
                <a:cxn ang="0">
                  <a:pos x="T0" y="T1"/>
                </a:cxn>
                <a:cxn ang="0">
                  <a:pos x="T2" y="T3"/>
                </a:cxn>
                <a:cxn ang="0">
                  <a:pos x="T4" y="T5"/>
                </a:cxn>
                <a:cxn ang="0">
                  <a:pos x="T6" y="T7"/>
                </a:cxn>
                <a:cxn ang="0">
                  <a:pos x="T8" y="T9"/>
                </a:cxn>
              </a:cxnLst>
              <a:rect l="0" t="0" r="r" b="b"/>
              <a:pathLst>
                <a:path w="500" h="511">
                  <a:moveTo>
                    <a:pt x="0" y="338"/>
                  </a:moveTo>
                  <a:cubicBezTo>
                    <a:pt x="440" y="14"/>
                    <a:pt x="440" y="14"/>
                    <a:pt x="440" y="14"/>
                  </a:cubicBezTo>
                  <a:cubicBezTo>
                    <a:pt x="440" y="14"/>
                    <a:pt x="491" y="0"/>
                    <a:pt x="500" y="59"/>
                  </a:cubicBezTo>
                  <a:cubicBezTo>
                    <a:pt x="227" y="511"/>
                    <a:pt x="227" y="511"/>
                    <a:pt x="227" y="511"/>
                  </a:cubicBezTo>
                  <a:lnTo>
                    <a:pt x="0" y="338"/>
                  </a:ln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13" name="Freeform 23"/>
            <p:cNvSpPr/>
            <p:nvPr/>
          </p:nvSpPr>
          <p:spPr bwMode="auto">
            <a:xfrm>
              <a:off x="6195899" y="1836738"/>
              <a:ext cx="1743075" cy="2717800"/>
            </a:xfrm>
            <a:custGeom>
              <a:avLst/>
              <a:gdLst>
                <a:gd name="T0" fmla="*/ 0 w 306"/>
                <a:gd name="T1" fmla="*/ 414 h 477"/>
                <a:gd name="T2" fmla="*/ 12 w 306"/>
                <a:gd name="T3" fmla="*/ 461 h 477"/>
                <a:gd name="T4" fmla="*/ 33 w 306"/>
                <a:gd name="T5" fmla="*/ 477 h 477"/>
                <a:gd name="T6" fmla="*/ 306 w 306"/>
                <a:gd name="T7" fmla="*/ 25 h 477"/>
                <a:gd name="T8" fmla="*/ 298 w 306"/>
                <a:gd name="T9" fmla="*/ 0 h 477"/>
                <a:gd name="T10" fmla="*/ 0 w 306"/>
                <a:gd name="T11" fmla="*/ 414 h 477"/>
              </a:gdLst>
              <a:ahLst/>
              <a:cxnLst>
                <a:cxn ang="0">
                  <a:pos x="T0" y="T1"/>
                </a:cxn>
                <a:cxn ang="0">
                  <a:pos x="T2" y="T3"/>
                </a:cxn>
                <a:cxn ang="0">
                  <a:pos x="T4" y="T5"/>
                </a:cxn>
                <a:cxn ang="0">
                  <a:pos x="T6" y="T7"/>
                </a:cxn>
                <a:cxn ang="0">
                  <a:pos x="T8" y="T9"/>
                </a:cxn>
                <a:cxn ang="0">
                  <a:pos x="T10" y="T11"/>
                </a:cxn>
              </a:cxnLst>
              <a:rect l="0" t="0" r="r" b="b"/>
              <a:pathLst>
                <a:path w="306" h="477">
                  <a:moveTo>
                    <a:pt x="0" y="414"/>
                  </a:moveTo>
                  <a:cubicBezTo>
                    <a:pt x="12" y="461"/>
                    <a:pt x="12" y="461"/>
                    <a:pt x="12" y="461"/>
                  </a:cubicBezTo>
                  <a:cubicBezTo>
                    <a:pt x="33" y="477"/>
                    <a:pt x="33" y="477"/>
                    <a:pt x="33" y="477"/>
                  </a:cubicBezTo>
                  <a:cubicBezTo>
                    <a:pt x="306" y="25"/>
                    <a:pt x="306" y="25"/>
                    <a:pt x="306" y="25"/>
                  </a:cubicBezTo>
                  <a:cubicBezTo>
                    <a:pt x="304" y="14"/>
                    <a:pt x="302" y="7"/>
                    <a:pt x="298" y="0"/>
                  </a:cubicBezTo>
                  <a:lnTo>
                    <a:pt x="0" y="414"/>
                  </a:lnTo>
                  <a:close/>
                </a:path>
              </a:pathLst>
            </a:custGeom>
            <a:solidFill>
              <a:srgbClr val="FF3F3F"/>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14" name="Freeform 24"/>
            <p:cNvSpPr/>
            <p:nvPr/>
          </p:nvSpPr>
          <p:spPr bwMode="auto">
            <a:xfrm>
              <a:off x="5090999" y="1693863"/>
              <a:ext cx="2693988" cy="2092325"/>
            </a:xfrm>
            <a:custGeom>
              <a:avLst/>
              <a:gdLst>
                <a:gd name="T0" fmla="*/ 473 w 473"/>
                <a:gd name="T1" fmla="*/ 8 h 367"/>
                <a:gd name="T2" fmla="*/ 440 w 473"/>
                <a:gd name="T3" fmla="*/ 5 h 367"/>
                <a:gd name="T4" fmla="*/ 0 w 473"/>
                <a:gd name="T5" fmla="*/ 329 h 367"/>
                <a:gd name="T6" fmla="*/ 51 w 473"/>
                <a:gd name="T7" fmla="*/ 367 h 367"/>
                <a:gd name="T8" fmla="*/ 114 w 473"/>
                <a:gd name="T9" fmla="*/ 355 h 367"/>
                <a:gd name="T10" fmla="*/ 473 w 473"/>
                <a:gd name="T11" fmla="*/ 8 h 367"/>
              </a:gdLst>
              <a:ahLst/>
              <a:cxnLst>
                <a:cxn ang="0">
                  <a:pos x="T0" y="T1"/>
                </a:cxn>
                <a:cxn ang="0">
                  <a:pos x="T2" y="T3"/>
                </a:cxn>
                <a:cxn ang="0">
                  <a:pos x="T4" y="T5"/>
                </a:cxn>
                <a:cxn ang="0">
                  <a:pos x="T6" y="T7"/>
                </a:cxn>
                <a:cxn ang="0">
                  <a:pos x="T8" y="T9"/>
                </a:cxn>
                <a:cxn ang="0">
                  <a:pos x="T10" y="T11"/>
                </a:cxn>
              </a:cxnLst>
              <a:rect l="0" t="0" r="r" b="b"/>
              <a:pathLst>
                <a:path w="473" h="367">
                  <a:moveTo>
                    <a:pt x="473" y="8"/>
                  </a:moveTo>
                  <a:cubicBezTo>
                    <a:pt x="457" y="0"/>
                    <a:pt x="440" y="5"/>
                    <a:pt x="440" y="5"/>
                  </a:cubicBezTo>
                  <a:cubicBezTo>
                    <a:pt x="0" y="329"/>
                    <a:pt x="0" y="329"/>
                    <a:pt x="0" y="329"/>
                  </a:cubicBezTo>
                  <a:cubicBezTo>
                    <a:pt x="51" y="367"/>
                    <a:pt x="51" y="367"/>
                    <a:pt x="51" y="367"/>
                  </a:cubicBezTo>
                  <a:cubicBezTo>
                    <a:pt x="114" y="355"/>
                    <a:pt x="114" y="355"/>
                    <a:pt x="114" y="355"/>
                  </a:cubicBezTo>
                  <a:cubicBezTo>
                    <a:pt x="473" y="8"/>
                    <a:pt x="473" y="8"/>
                    <a:pt x="473" y="8"/>
                  </a:cubicBezTo>
                  <a:close/>
                </a:path>
              </a:pathLst>
            </a:custGeom>
            <a:solidFill>
              <a:srgbClr val="FF9B9B"/>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15" name="Freeform 25"/>
            <p:cNvSpPr/>
            <p:nvPr/>
          </p:nvSpPr>
          <p:spPr bwMode="auto">
            <a:xfrm>
              <a:off x="4822712" y="3335338"/>
              <a:ext cx="1560513" cy="1549400"/>
            </a:xfrm>
            <a:custGeom>
              <a:avLst/>
              <a:gdLst>
                <a:gd name="T0" fmla="*/ 0 w 274"/>
                <a:gd name="T1" fmla="*/ 156 h 272"/>
                <a:gd name="T2" fmla="*/ 47 w 274"/>
                <a:gd name="T3" fmla="*/ 41 h 272"/>
                <a:gd name="T4" fmla="*/ 161 w 274"/>
                <a:gd name="T5" fmla="*/ 67 h 272"/>
                <a:gd name="T6" fmla="*/ 241 w 274"/>
                <a:gd name="T7" fmla="*/ 151 h 272"/>
                <a:gd name="T8" fmla="*/ 274 w 274"/>
                <a:gd name="T9" fmla="*/ 214 h 272"/>
                <a:gd name="T10" fmla="*/ 146 w 274"/>
                <a:gd name="T11" fmla="*/ 272 h 272"/>
                <a:gd name="T12" fmla="*/ 0 w 274"/>
                <a:gd name="T13" fmla="*/ 156 h 272"/>
              </a:gdLst>
              <a:ahLst/>
              <a:cxnLst>
                <a:cxn ang="0">
                  <a:pos x="T0" y="T1"/>
                </a:cxn>
                <a:cxn ang="0">
                  <a:pos x="T2" y="T3"/>
                </a:cxn>
                <a:cxn ang="0">
                  <a:pos x="T4" y="T5"/>
                </a:cxn>
                <a:cxn ang="0">
                  <a:pos x="T6" y="T7"/>
                </a:cxn>
                <a:cxn ang="0">
                  <a:pos x="T8" y="T9"/>
                </a:cxn>
                <a:cxn ang="0">
                  <a:pos x="T10" y="T11"/>
                </a:cxn>
                <a:cxn ang="0">
                  <a:pos x="T12" y="T13"/>
                </a:cxn>
              </a:cxnLst>
              <a:rect l="0" t="0" r="r" b="b"/>
              <a:pathLst>
                <a:path w="274" h="272">
                  <a:moveTo>
                    <a:pt x="0" y="156"/>
                  </a:moveTo>
                  <a:cubicBezTo>
                    <a:pt x="0" y="156"/>
                    <a:pt x="41" y="65"/>
                    <a:pt x="47" y="41"/>
                  </a:cubicBezTo>
                  <a:cubicBezTo>
                    <a:pt x="47" y="41"/>
                    <a:pt x="116" y="0"/>
                    <a:pt x="161" y="67"/>
                  </a:cubicBezTo>
                  <a:cubicBezTo>
                    <a:pt x="161" y="67"/>
                    <a:pt x="255" y="55"/>
                    <a:pt x="241" y="151"/>
                  </a:cubicBezTo>
                  <a:cubicBezTo>
                    <a:pt x="241" y="151"/>
                    <a:pt x="274" y="164"/>
                    <a:pt x="274" y="214"/>
                  </a:cubicBezTo>
                  <a:cubicBezTo>
                    <a:pt x="274" y="214"/>
                    <a:pt x="203" y="249"/>
                    <a:pt x="146" y="272"/>
                  </a:cubicBezTo>
                  <a:lnTo>
                    <a:pt x="0" y="156"/>
                  </a:lnTo>
                  <a:close/>
                </a:path>
              </a:pathLst>
            </a:custGeom>
            <a:solidFill>
              <a:srgbClr val="F7DD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6" name="Freeform 26"/>
            <p:cNvSpPr/>
            <p:nvPr/>
          </p:nvSpPr>
          <p:spPr bwMode="auto">
            <a:xfrm>
              <a:off x="4862399" y="3414713"/>
              <a:ext cx="838200" cy="860425"/>
            </a:xfrm>
            <a:custGeom>
              <a:avLst/>
              <a:gdLst>
                <a:gd name="T0" fmla="*/ 47 w 147"/>
                <a:gd name="T1" fmla="*/ 31 h 151"/>
                <a:gd name="T2" fmla="*/ 147 w 147"/>
                <a:gd name="T3" fmla="*/ 57 h 151"/>
                <a:gd name="T4" fmla="*/ 63 w 147"/>
                <a:gd name="T5" fmla="*/ 151 h 151"/>
                <a:gd name="T6" fmla="*/ 0 w 147"/>
                <a:gd name="T7" fmla="*/ 141 h 151"/>
                <a:gd name="T8" fmla="*/ 47 w 147"/>
                <a:gd name="T9" fmla="*/ 31 h 151"/>
              </a:gdLst>
              <a:ahLst/>
              <a:cxnLst>
                <a:cxn ang="0">
                  <a:pos x="T0" y="T1"/>
                </a:cxn>
                <a:cxn ang="0">
                  <a:pos x="T2" y="T3"/>
                </a:cxn>
                <a:cxn ang="0">
                  <a:pos x="T4" y="T5"/>
                </a:cxn>
                <a:cxn ang="0">
                  <a:pos x="T6" y="T7"/>
                </a:cxn>
                <a:cxn ang="0">
                  <a:pos x="T8" y="T9"/>
                </a:cxn>
              </a:cxnLst>
              <a:rect l="0" t="0" r="r" b="b"/>
              <a:pathLst>
                <a:path w="147" h="151">
                  <a:moveTo>
                    <a:pt x="47" y="31"/>
                  </a:moveTo>
                  <a:cubicBezTo>
                    <a:pt x="47" y="31"/>
                    <a:pt x="104" y="0"/>
                    <a:pt x="147" y="57"/>
                  </a:cubicBezTo>
                  <a:cubicBezTo>
                    <a:pt x="63" y="151"/>
                    <a:pt x="63" y="151"/>
                    <a:pt x="63" y="151"/>
                  </a:cubicBezTo>
                  <a:cubicBezTo>
                    <a:pt x="0" y="141"/>
                    <a:pt x="0" y="141"/>
                    <a:pt x="0" y="141"/>
                  </a:cubicBezTo>
                  <a:lnTo>
                    <a:pt x="47" y="31"/>
                  </a:lnTo>
                  <a:close/>
                </a:path>
              </a:pathLst>
            </a:custGeom>
            <a:solidFill>
              <a:srgbClr val="FFF3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7" name="Freeform 27"/>
            <p:cNvSpPr/>
            <p:nvPr/>
          </p:nvSpPr>
          <p:spPr bwMode="auto">
            <a:xfrm>
              <a:off x="5511687" y="4217988"/>
              <a:ext cx="849313" cy="666750"/>
            </a:xfrm>
            <a:custGeom>
              <a:avLst/>
              <a:gdLst>
                <a:gd name="T0" fmla="*/ 116 w 149"/>
                <a:gd name="T1" fmla="*/ 0 h 117"/>
                <a:gd name="T2" fmla="*/ 145 w 149"/>
                <a:gd name="T3" fmla="*/ 63 h 117"/>
                <a:gd name="T4" fmla="*/ 25 w 149"/>
                <a:gd name="T5" fmla="*/ 117 h 117"/>
                <a:gd name="T6" fmla="*/ 0 w 149"/>
                <a:gd name="T7" fmla="*/ 54 h 117"/>
                <a:gd name="T8" fmla="*/ 116 w 149"/>
                <a:gd name="T9" fmla="*/ 0 h 117"/>
              </a:gdLst>
              <a:ahLst/>
              <a:cxnLst>
                <a:cxn ang="0">
                  <a:pos x="T0" y="T1"/>
                </a:cxn>
                <a:cxn ang="0">
                  <a:pos x="T2" y="T3"/>
                </a:cxn>
                <a:cxn ang="0">
                  <a:pos x="T4" y="T5"/>
                </a:cxn>
                <a:cxn ang="0">
                  <a:pos x="T6" y="T7"/>
                </a:cxn>
                <a:cxn ang="0">
                  <a:pos x="T8" y="T9"/>
                </a:cxn>
              </a:cxnLst>
              <a:rect l="0" t="0" r="r" b="b"/>
              <a:pathLst>
                <a:path w="149" h="117">
                  <a:moveTo>
                    <a:pt x="116" y="0"/>
                  </a:moveTo>
                  <a:cubicBezTo>
                    <a:pt x="116" y="0"/>
                    <a:pt x="149" y="19"/>
                    <a:pt x="145" y="63"/>
                  </a:cubicBezTo>
                  <a:cubicBezTo>
                    <a:pt x="25" y="117"/>
                    <a:pt x="25" y="117"/>
                    <a:pt x="25" y="117"/>
                  </a:cubicBezTo>
                  <a:cubicBezTo>
                    <a:pt x="0" y="54"/>
                    <a:pt x="0" y="54"/>
                    <a:pt x="0" y="54"/>
                  </a:cubicBezTo>
                  <a:lnTo>
                    <a:pt x="116" y="0"/>
                  </a:lnTo>
                  <a:close/>
                </a:path>
              </a:pathLst>
            </a:custGeom>
            <a:solidFill>
              <a:srgbClr val="ECC48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8" name="Freeform 28"/>
            <p:cNvSpPr/>
            <p:nvPr/>
          </p:nvSpPr>
          <p:spPr bwMode="auto">
            <a:xfrm>
              <a:off x="4516324" y="4081463"/>
              <a:ext cx="1138238" cy="1139825"/>
            </a:xfrm>
            <a:custGeom>
              <a:avLst/>
              <a:gdLst>
                <a:gd name="T0" fmla="*/ 0 w 200"/>
                <a:gd name="T1" fmla="*/ 200 h 200"/>
                <a:gd name="T2" fmla="*/ 200 w 200"/>
                <a:gd name="T3" fmla="*/ 141 h 200"/>
                <a:gd name="T4" fmla="*/ 54 w 200"/>
                <a:gd name="T5" fmla="*/ 25 h 200"/>
                <a:gd name="T6" fmla="*/ 0 w 200"/>
                <a:gd name="T7" fmla="*/ 200 h 200"/>
              </a:gdLst>
              <a:ahLst/>
              <a:cxnLst>
                <a:cxn ang="0">
                  <a:pos x="T0" y="T1"/>
                </a:cxn>
                <a:cxn ang="0">
                  <a:pos x="T2" y="T3"/>
                </a:cxn>
                <a:cxn ang="0">
                  <a:pos x="T4" y="T5"/>
                </a:cxn>
                <a:cxn ang="0">
                  <a:pos x="T6" y="T7"/>
                </a:cxn>
              </a:cxnLst>
              <a:rect l="0" t="0" r="r" b="b"/>
              <a:pathLst>
                <a:path w="200" h="200">
                  <a:moveTo>
                    <a:pt x="0" y="200"/>
                  </a:moveTo>
                  <a:cubicBezTo>
                    <a:pt x="200" y="141"/>
                    <a:pt x="200" y="141"/>
                    <a:pt x="200" y="141"/>
                  </a:cubicBezTo>
                  <a:cubicBezTo>
                    <a:pt x="169" y="0"/>
                    <a:pt x="54" y="25"/>
                    <a:pt x="54" y="25"/>
                  </a:cubicBezTo>
                  <a:lnTo>
                    <a:pt x="0" y="20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9" name="Freeform 29"/>
            <p:cNvSpPr/>
            <p:nvPr/>
          </p:nvSpPr>
          <p:spPr bwMode="auto">
            <a:xfrm>
              <a:off x="4571887" y="4206875"/>
              <a:ext cx="655638" cy="912813"/>
            </a:xfrm>
            <a:custGeom>
              <a:avLst/>
              <a:gdLst>
                <a:gd name="T0" fmla="*/ 115 w 115"/>
                <a:gd name="T1" fmla="*/ 12 h 160"/>
                <a:gd name="T2" fmla="*/ 115 w 115"/>
                <a:gd name="T3" fmla="*/ 12 h 160"/>
                <a:gd name="T4" fmla="*/ 51 w 115"/>
                <a:gd name="T5" fmla="*/ 2 h 160"/>
                <a:gd name="T6" fmla="*/ 0 w 115"/>
                <a:gd name="T7" fmla="*/ 160 h 160"/>
                <a:gd name="T8" fmla="*/ 115 w 115"/>
                <a:gd name="T9" fmla="*/ 12 h 160"/>
              </a:gdLst>
              <a:ahLst/>
              <a:cxnLst>
                <a:cxn ang="0">
                  <a:pos x="T0" y="T1"/>
                </a:cxn>
                <a:cxn ang="0">
                  <a:pos x="T2" y="T3"/>
                </a:cxn>
                <a:cxn ang="0">
                  <a:pos x="T4" y="T5"/>
                </a:cxn>
                <a:cxn ang="0">
                  <a:pos x="T6" y="T7"/>
                </a:cxn>
                <a:cxn ang="0">
                  <a:pos x="T8" y="T9"/>
                </a:cxn>
              </a:cxnLst>
              <a:rect l="0" t="0" r="r" b="b"/>
              <a:pathLst>
                <a:path w="115" h="160">
                  <a:moveTo>
                    <a:pt x="115" y="12"/>
                  </a:moveTo>
                  <a:cubicBezTo>
                    <a:pt x="115" y="12"/>
                    <a:pt x="115" y="12"/>
                    <a:pt x="115" y="12"/>
                  </a:cubicBezTo>
                  <a:cubicBezTo>
                    <a:pt x="88" y="0"/>
                    <a:pt x="63" y="1"/>
                    <a:pt x="51" y="2"/>
                  </a:cubicBezTo>
                  <a:cubicBezTo>
                    <a:pt x="0" y="160"/>
                    <a:pt x="0" y="160"/>
                    <a:pt x="0" y="160"/>
                  </a:cubicBezTo>
                  <a:lnTo>
                    <a:pt x="115" y="12"/>
                  </a:lnTo>
                  <a:close/>
                </a:path>
              </a:pathLst>
            </a:custGeom>
            <a:solidFill>
              <a:srgbClr val="423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0" name="Freeform 30"/>
            <p:cNvSpPr/>
            <p:nvPr/>
          </p:nvSpPr>
          <p:spPr bwMode="auto">
            <a:xfrm>
              <a:off x="5711712" y="1739900"/>
              <a:ext cx="2073275" cy="1976438"/>
            </a:xfrm>
            <a:custGeom>
              <a:avLst/>
              <a:gdLst>
                <a:gd name="T0" fmla="*/ 1306 w 1306"/>
                <a:gd name="T1" fmla="*/ 0 h 1245"/>
                <a:gd name="T2" fmla="*/ 18 w 1306"/>
                <a:gd name="T3" fmla="*/ 1245 h 1245"/>
                <a:gd name="T4" fmla="*/ 0 w 1306"/>
                <a:gd name="T5" fmla="*/ 1220 h 1245"/>
                <a:gd name="T6" fmla="*/ 1306 w 1306"/>
                <a:gd name="T7" fmla="*/ 0 h 1245"/>
              </a:gdLst>
              <a:ahLst/>
              <a:cxnLst>
                <a:cxn ang="0">
                  <a:pos x="T0" y="T1"/>
                </a:cxn>
                <a:cxn ang="0">
                  <a:pos x="T2" y="T3"/>
                </a:cxn>
                <a:cxn ang="0">
                  <a:pos x="T4" y="T5"/>
                </a:cxn>
                <a:cxn ang="0">
                  <a:pos x="T6" y="T7"/>
                </a:cxn>
              </a:cxnLst>
              <a:rect l="0" t="0" r="r" b="b"/>
              <a:pathLst>
                <a:path w="1306" h="1245">
                  <a:moveTo>
                    <a:pt x="1306" y="0"/>
                  </a:moveTo>
                  <a:lnTo>
                    <a:pt x="18" y="1245"/>
                  </a:lnTo>
                  <a:lnTo>
                    <a:pt x="0" y="1220"/>
                  </a:lnTo>
                  <a:lnTo>
                    <a:pt x="1306" y="0"/>
                  </a:lnTo>
                  <a:close/>
                </a:path>
              </a:pathLst>
            </a:custGeom>
            <a:solidFill>
              <a:srgbClr val="FFC9C9"/>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21" name="Freeform 31"/>
            <p:cNvSpPr/>
            <p:nvPr/>
          </p:nvSpPr>
          <p:spPr bwMode="auto">
            <a:xfrm>
              <a:off x="6195899" y="1836738"/>
              <a:ext cx="1697038" cy="2359025"/>
            </a:xfrm>
            <a:custGeom>
              <a:avLst/>
              <a:gdLst>
                <a:gd name="T0" fmla="*/ 1069 w 1069"/>
                <a:gd name="T1" fmla="*/ 0 h 1486"/>
                <a:gd name="T2" fmla="*/ 0 w 1069"/>
                <a:gd name="T3" fmla="*/ 1486 h 1486"/>
                <a:gd name="T4" fmla="*/ 4 w 1069"/>
                <a:gd name="T5" fmla="*/ 1450 h 1486"/>
                <a:gd name="T6" fmla="*/ 1069 w 1069"/>
                <a:gd name="T7" fmla="*/ 0 h 1486"/>
              </a:gdLst>
              <a:ahLst/>
              <a:cxnLst>
                <a:cxn ang="0">
                  <a:pos x="T0" y="T1"/>
                </a:cxn>
                <a:cxn ang="0">
                  <a:pos x="T2" y="T3"/>
                </a:cxn>
                <a:cxn ang="0">
                  <a:pos x="T4" y="T5"/>
                </a:cxn>
                <a:cxn ang="0">
                  <a:pos x="T6" y="T7"/>
                </a:cxn>
              </a:cxnLst>
              <a:rect l="0" t="0" r="r" b="b"/>
              <a:pathLst>
                <a:path w="1069" h="1486">
                  <a:moveTo>
                    <a:pt x="1069" y="0"/>
                  </a:moveTo>
                  <a:lnTo>
                    <a:pt x="0" y="1486"/>
                  </a:lnTo>
                  <a:lnTo>
                    <a:pt x="4" y="1450"/>
                  </a:lnTo>
                  <a:lnTo>
                    <a:pt x="1069" y="0"/>
                  </a:lnTo>
                  <a:close/>
                </a:path>
              </a:pathLst>
            </a:custGeom>
            <a:solidFill>
              <a:srgbClr val="FF9B9B"/>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22" name="Freeform 32"/>
            <p:cNvSpPr/>
            <p:nvPr/>
          </p:nvSpPr>
          <p:spPr bwMode="auto">
            <a:xfrm>
              <a:off x="5090999" y="1722438"/>
              <a:ext cx="2506663" cy="1846263"/>
            </a:xfrm>
            <a:custGeom>
              <a:avLst/>
              <a:gdLst>
                <a:gd name="T0" fmla="*/ 1579 w 1579"/>
                <a:gd name="T1" fmla="*/ 0 h 1163"/>
                <a:gd name="T2" fmla="*/ 0 w 1579"/>
                <a:gd name="T3" fmla="*/ 1163 h 1163"/>
                <a:gd name="T4" fmla="*/ 57 w 1579"/>
                <a:gd name="T5" fmla="*/ 1138 h 1163"/>
                <a:gd name="T6" fmla="*/ 1579 w 1579"/>
                <a:gd name="T7" fmla="*/ 0 h 1163"/>
              </a:gdLst>
              <a:ahLst/>
              <a:cxnLst>
                <a:cxn ang="0">
                  <a:pos x="T0" y="T1"/>
                </a:cxn>
                <a:cxn ang="0">
                  <a:pos x="T2" y="T3"/>
                </a:cxn>
                <a:cxn ang="0">
                  <a:pos x="T4" y="T5"/>
                </a:cxn>
                <a:cxn ang="0">
                  <a:pos x="T6" y="T7"/>
                </a:cxn>
              </a:cxnLst>
              <a:rect l="0" t="0" r="r" b="b"/>
              <a:pathLst>
                <a:path w="1579" h="1163">
                  <a:moveTo>
                    <a:pt x="1579" y="0"/>
                  </a:moveTo>
                  <a:lnTo>
                    <a:pt x="0" y="1163"/>
                  </a:lnTo>
                  <a:lnTo>
                    <a:pt x="57" y="1138"/>
                  </a:lnTo>
                  <a:lnTo>
                    <a:pt x="1579" y="0"/>
                  </a:lnTo>
                  <a:close/>
                </a:path>
              </a:pathLst>
            </a:custGeom>
            <a:solidFill>
              <a:srgbClr val="FFC9C9"/>
            </a:solidFill>
            <a:ln>
              <a:noFill/>
            </a:ln>
          </p:spPr>
          <p:txBody>
            <a:bodyPr vert="horz" wrap="square" lIns="91440" tIns="45720" rIns="91440" bIns="45720" numCol="1" anchor="t" anchorCtr="0" compatLnSpc="1"/>
            <a:lstStyle/>
            <a:p>
              <a:endParaRPr lang="id-ID">
                <a:latin typeface="Raleway" panose="020B0003030101060003"/>
              </a:endParaRPr>
            </a:p>
          </p:txBody>
        </p:sp>
      </p:grpSp>
      <p:sp>
        <p:nvSpPr>
          <p:cNvPr id="195" name="TextBox 194"/>
          <p:cNvSpPr txBox="1"/>
          <p:nvPr/>
        </p:nvSpPr>
        <p:spPr>
          <a:xfrm>
            <a:off x="6506086" y="2366097"/>
            <a:ext cx="1834156" cy="830997"/>
          </a:xfrm>
          <a:prstGeom prst="rect">
            <a:avLst/>
          </a:prstGeom>
          <a:noFill/>
        </p:spPr>
        <p:txBody>
          <a:bodyPr wrap="none" rtlCol="0">
            <a:spAutoFit/>
          </a:bodyPr>
          <a:lstStyle/>
          <a:p>
            <a:r>
              <a:rPr lang="en-US" altLang="id-ID" sz="4800" b="1" dirty="0" smtClean="0">
                <a:solidFill>
                  <a:srgbClr val="FF6D6D"/>
                </a:solidFill>
                <a:latin typeface="Raleway" panose="020B0003030101060003"/>
              </a:rPr>
              <a:t>INSERT</a:t>
            </a:r>
          </a:p>
        </p:txBody>
      </p:sp>
      <p:grpSp>
        <p:nvGrpSpPr>
          <p:cNvPr id="294" name="Group 293"/>
          <p:cNvGrpSpPr/>
          <p:nvPr/>
        </p:nvGrpSpPr>
        <p:grpSpPr>
          <a:xfrm>
            <a:off x="10620252" y="3323020"/>
            <a:ext cx="910671" cy="910671"/>
            <a:chOff x="5087938" y="2232025"/>
            <a:chExt cx="1495425" cy="1495425"/>
          </a:xfrm>
          <a:solidFill>
            <a:schemeClr val="bg1">
              <a:lumMod val="65000"/>
            </a:schemeClr>
          </a:solidFill>
        </p:grpSpPr>
        <p:sp>
          <p:nvSpPr>
            <p:cNvPr id="28" name="Freeform 36"/>
            <p:cNvSpPr>
              <a:spLocks noEditPoints="1"/>
            </p:cNvSpPr>
            <p:nvPr/>
          </p:nvSpPr>
          <p:spPr bwMode="auto">
            <a:xfrm>
              <a:off x="5087938" y="2232025"/>
              <a:ext cx="1495425" cy="1495425"/>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9" name="Freeform 37"/>
            <p:cNvSpPr/>
            <p:nvPr/>
          </p:nvSpPr>
          <p:spPr bwMode="auto">
            <a:xfrm>
              <a:off x="5976938" y="2792413"/>
              <a:ext cx="420688" cy="4603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0" name="Freeform 38"/>
            <p:cNvSpPr/>
            <p:nvPr/>
          </p:nvSpPr>
          <p:spPr bwMode="auto">
            <a:xfrm>
              <a:off x="5976938" y="2652713"/>
              <a:ext cx="420688" cy="4603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1" name="Freeform 39"/>
            <p:cNvSpPr/>
            <p:nvPr/>
          </p:nvSpPr>
          <p:spPr bwMode="auto">
            <a:xfrm>
              <a:off x="5976938" y="2511425"/>
              <a:ext cx="420688" cy="47625"/>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2" name="Freeform 40"/>
            <p:cNvSpPr/>
            <p:nvPr/>
          </p:nvSpPr>
          <p:spPr bwMode="auto">
            <a:xfrm>
              <a:off x="5462588" y="3494088"/>
              <a:ext cx="420688" cy="4603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3" name="Freeform 41"/>
            <p:cNvSpPr/>
            <p:nvPr/>
          </p:nvSpPr>
          <p:spPr bwMode="auto">
            <a:xfrm>
              <a:off x="5462588" y="3352800"/>
              <a:ext cx="420688" cy="47625"/>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4" name="Freeform 42"/>
            <p:cNvSpPr/>
            <p:nvPr/>
          </p:nvSpPr>
          <p:spPr bwMode="auto">
            <a:xfrm>
              <a:off x="5462588" y="3213100"/>
              <a:ext cx="420688" cy="4603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88" name="Freeform 43"/>
            <p:cNvSpPr/>
            <p:nvPr/>
          </p:nvSpPr>
          <p:spPr bwMode="auto">
            <a:xfrm>
              <a:off x="5976938" y="3494088"/>
              <a:ext cx="420688" cy="4603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89" name="Freeform 44"/>
            <p:cNvSpPr/>
            <p:nvPr/>
          </p:nvSpPr>
          <p:spPr bwMode="auto">
            <a:xfrm>
              <a:off x="5976938" y="3352800"/>
              <a:ext cx="420688" cy="47625"/>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90" name="Freeform 45"/>
            <p:cNvSpPr/>
            <p:nvPr/>
          </p:nvSpPr>
          <p:spPr bwMode="auto">
            <a:xfrm>
              <a:off x="5976938" y="3213100"/>
              <a:ext cx="420688" cy="4603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91" name="Freeform 46"/>
            <p:cNvSpPr/>
            <p:nvPr/>
          </p:nvSpPr>
          <p:spPr bwMode="auto">
            <a:xfrm>
              <a:off x="5462588" y="2932113"/>
              <a:ext cx="935038" cy="47625"/>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92" name="Freeform 47"/>
            <p:cNvSpPr/>
            <p:nvPr/>
          </p:nvSpPr>
          <p:spPr bwMode="auto">
            <a:xfrm>
              <a:off x="5462588" y="3073400"/>
              <a:ext cx="935038" cy="4603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93" name="Freeform 48"/>
            <p:cNvSpPr>
              <a:spLocks noEditPoints="1"/>
            </p:cNvSpPr>
            <p:nvPr/>
          </p:nvSpPr>
          <p:spPr bwMode="auto">
            <a:xfrm>
              <a:off x="5462588" y="2417763"/>
              <a:ext cx="420688" cy="42068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sp>
        <p:nvSpPr>
          <p:cNvPr id="214" name="Rectangle 213"/>
          <p:cNvSpPr/>
          <p:nvPr/>
        </p:nvSpPr>
        <p:spPr>
          <a:xfrm>
            <a:off x="-73881" y="2928788"/>
            <a:ext cx="400780" cy="328242"/>
          </a:xfrm>
          <a:prstGeom prst="rect">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215" name="TextBox 214">
            <a:hlinkClick r:id="rId3" action="ppaction://hlinksldjump"/>
          </p:cNvPr>
          <p:cNvSpPr txBox="1"/>
          <p:nvPr/>
        </p:nvSpPr>
        <p:spPr>
          <a:xfrm>
            <a:off x="7099" y="2471725"/>
            <a:ext cx="335348" cy="461665"/>
          </a:xfrm>
          <a:prstGeom prst="rect">
            <a:avLst/>
          </a:prstGeom>
          <a:noFill/>
        </p:spPr>
        <p:txBody>
          <a:bodyPr wrap="none" rtlCol="0">
            <a:spAutoFit/>
          </a:bodyPr>
          <a:lstStyle/>
          <a:p>
            <a:r>
              <a:rPr lang="id-ID" sz="2400" dirty="0" smtClean="0">
                <a:solidFill>
                  <a:schemeClr val="bg1">
                    <a:lumMod val="65000"/>
                  </a:schemeClr>
                </a:solidFill>
                <a:latin typeface="Raleway" panose="020B0003030101060003"/>
              </a:rPr>
              <a:t>1</a:t>
            </a:r>
          </a:p>
        </p:txBody>
      </p:sp>
      <p:sp>
        <p:nvSpPr>
          <p:cNvPr id="216" name="TextBox 215">
            <a:hlinkClick r:id="rId3" action="ppaction://hlinksldjump"/>
          </p:cNvPr>
          <p:cNvSpPr txBox="1"/>
          <p:nvPr/>
        </p:nvSpPr>
        <p:spPr>
          <a:xfrm>
            <a:off x="7099" y="2844102"/>
            <a:ext cx="335348" cy="461665"/>
          </a:xfrm>
          <a:prstGeom prst="rect">
            <a:avLst/>
          </a:prstGeom>
          <a:noFill/>
        </p:spPr>
        <p:txBody>
          <a:bodyPr wrap="none" rtlCol="0">
            <a:spAutoFit/>
          </a:bodyPr>
          <a:lstStyle/>
          <a:p>
            <a:r>
              <a:rPr lang="id-ID" sz="2400" b="1" dirty="0" smtClean="0">
                <a:solidFill>
                  <a:schemeClr val="bg1">
                    <a:lumMod val="50000"/>
                  </a:schemeClr>
                </a:solidFill>
                <a:latin typeface="Raleway" panose="020B0003030101060003"/>
              </a:rPr>
              <a:t>2</a:t>
            </a:r>
          </a:p>
        </p:txBody>
      </p:sp>
      <p:sp>
        <p:nvSpPr>
          <p:cNvPr id="217" name="TextBox 216">
            <a:hlinkClick r:id="rId3" action="ppaction://hlinksldjump"/>
          </p:cNvPr>
          <p:cNvSpPr txBox="1"/>
          <p:nvPr/>
        </p:nvSpPr>
        <p:spPr>
          <a:xfrm>
            <a:off x="7099" y="3202658"/>
            <a:ext cx="348172" cy="461665"/>
          </a:xfrm>
          <a:prstGeom prst="rect">
            <a:avLst/>
          </a:prstGeom>
          <a:noFill/>
        </p:spPr>
        <p:txBody>
          <a:bodyPr wrap="none" rtlCol="0">
            <a:spAutoFit/>
          </a:bodyPr>
          <a:lstStyle/>
          <a:p>
            <a:r>
              <a:rPr lang="id-ID" sz="2400" dirty="0" smtClean="0">
                <a:solidFill>
                  <a:schemeClr val="bg1">
                    <a:lumMod val="65000"/>
                  </a:schemeClr>
                </a:solidFill>
                <a:latin typeface="Raleway" panose="020B0003030101060003"/>
              </a:rPr>
              <a:t>3</a:t>
            </a:r>
          </a:p>
        </p:txBody>
      </p:sp>
      <p:sp>
        <p:nvSpPr>
          <p:cNvPr id="218" name="TextBox 217">
            <a:hlinkClick r:id="rId3" action="ppaction://hlinksldjump"/>
          </p:cNvPr>
          <p:cNvSpPr txBox="1"/>
          <p:nvPr/>
        </p:nvSpPr>
        <p:spPr>
          <a:xfrm>
            <a:off x="7099" y="3575035"/>
            <a:ext cx="348172" cy="461665"/>
          </a:xfrm>
          <a:prstGeom prst="rect">
            <a:avLst/>
          </a:prstGeom>
          <a:noFill/>
        </p:spPr>
        <p:txBody>
          <a:bodyPr wrap="none" rtlCol="0">
            <a:spAutoFit/>
          </a:bodyPr>
          <a:lstStyle/>
          <a:p>
            <a:r>
              <a:rPr lang="id-ID" sz="2400" dirty="0" smtClean="0">
                <a:solidFill>
                  <a:schemeClr val="bg1">
                    <a:lumMod val="65000"/>
                  </a:schemeClr>
                </a:solidFill>
                <a:latin typeface="Raleway" panose="020B0003030101060003"/>
              </a:rPr>
              <a:t>4</a:t>
            </a:r>
          </a:p>
        </p:txBody>
      </p:sp>
      <p:pic>
        <p:nvPicPr>
          <p:cNvPr id="3" name="图片 2" descr="treap_insert"/>
          <p:cNvPicPr>
            <a:picLocks noChangeAspect="1"/>
          </p:cNvPicPr>
          <p:nvPr/>
        </p:nvPicPr>
        <p:blipFill>
          <a:blip r:embed="rId4"/>
          <a:srcRect l="5682" t="9088" r="3636" b="6161"/>
          <a:stretch>
            <a:fillRect/>
          </a:stretch>
        </p:blipFill>
        <p:spPr>
          <a:xfrm>
            <a:off x="335280" y="1504950"/>
            <a:ext cx="6591935" cy="3933190"/>
          </a:xfrm>
          <a:prstGeom prst="rect">
            <a:avLst/>
          </a:prstGeom>
        </p:spPr>
      </p:pic>
      <p:sp>
        <p:nvSpPr>
          <p:cNvPr id="196" name="Rectangle 195"/>
          <p:cNvSpPr/>
          <p:nvPr/>
        </p:nvSpPr>
        <p:spPr>
          <a:xfrm>
            <a:off x="6546850" y="3192145"/>
            <a:ext cx="4073525" cy="2062103"/>
          </a:xfrm>
          <a:prstGeom prst="rect">
            <a:avLst/>
          </a:prstGeom>
        </p:spPr>
        <p:txBody>
          <a:bodyPr wrap="square">
            <a:spAutoFit/>
          </a:bodyPr>
          <a:lstStyle/>
          <a:p>
            <a:r>
              <a:rPr lang="en-US" altLang="id-ID" sz="1600" b="1" dirty="0">
                <a:solidFill>
                  <a:srgbClr val="646464"/>
                </a:solidFill>
                <a:latin typeface="Raleway" panose="020B0003030101060003"/>
              </a:rPr>
              <a:t>To</a:t>
            </a:r>
            <a:r>
              <a:rPr lang="id-ID" sz="1600" b="1" dirty="0">
                <a:solidFill>
                  <a:srgbClr val="646464"/>
                </a:solidFill>
                <a:latin typeface="Raleway" panose="020B0003030101060003"/>
              </a:rPr>
              <a:t> </a:t>
            </a:r>
            <a:r>
              <a:rPr lang="en-US" altLang="id-ID" sz="1600" b="1" dirty="0">
                <a:solidFill>
                  <a:srgbClr val="646464"/>
                </a:solidFill>
                <a:latin typeface="Raleway" panose="020B0003030101060003"/>
              </a:rPr>
              <a:t>INSERT</a:t>
            </a:r>
            <a:r>
              <a:rPr lang="id-ID" sz="1600" b="1" dirty="0">
                <a:solidFill>
                  <a:srgbClr val="646464"/>
                </a:solidFill>
                <a:latin typeface="Raleway" panose="020B0003030101060003"/>
              </a:rPr>
              <a:t> </a:t>
            </a:r>
            <a:r>
              <a:rPr sz="1600" dirty="0">
                <a:solidFill>
                  <a:srgbClr val="646464"/>
                </a:solidFill>
                <a:latin typeface="Raleway" panose="020B0003030101060003"/>
              </a:rPr>
              <a:t>a new key x into the treap, generate a random priority y for x. Binary search for x in the tree, and create a new node at the leaf position where the binary search determines a node for x should exist. Then, as long as x is not the root of the tree and has a larger priority number than its parent z, perform a tree rotation that reverses the parent-child relation between x and z.</a:t>
            </a:r>
          </a:p>
        </p:txBody>
      </p:sp>
      <p:pic>
        <p:nvPicPr>
          <p:cNvPr id="4" name="图片 3"/>
          <p:cNvPicPr>
            <a:picLocks noChangeAspect="1"/>
          </p:cNvPicPr>
          <p:nvPr/>
        </p:nvPicPr>
        <p:blipFill>
          <a:blip r:embed="rId5"/>
          <a:stretch>
            <a:fillRect/>
          </a:stretch>
        </p:blipFill>
        <p:spPr>
          <a:xfrm>
            <a:off x="6635750" y="632460"/>
            <a:ext cx="3180715" cy="1733550"/>
          </a:xfrm>
          <a:prstGeom prst="rect">
            <a:avLst/>
          </a:prstGeom>
        </p:spPr>
      </p:pic>
    </p:spTree>
    <p:extLst>
      <p:ext uri="{BB962C8B-B14F-4D97-AF65-F5344CB8AC3E}">
        <p14:creationId xmlns:p14="http://schemas.microsoft.com/office/powerpoint/2010/main" val="21192147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500"/>
                                        <p:tgtEl>
                                          <p:spTgt spid="2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7"/>
                                        </p:tgtEl>
                                        <p:attrNameLst>
                                          <p:attrName>style.visibility</p:attrName>
                                        </p:attrNameLst>
                                      </p:cBhvr>
                                      <p:to>
                                        <p:strVal val="visible"/>
                                      </p:to>
                                    </p:set>
                                    <p:animEffect transition="in" filter="fade">
                                      <p:cBhvr>
                                        <p:cTn id="10" dur="500"/>
                                        <p:tgtEl>
                                          <p:spTgt spid="2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8"/>
                                        </p:tgtEl>
                                        <p:attrNameLst>
                                          <p:attrName>style.visibility</p:attrName>
                                        </p:attrNameLst>
                                      </p:cBhvr>
                                      <p:to>
                                        <p:strVal val="visible"/>
                                      </p:to>
                                    </p:set>
                                    <p:animEffect transition="in" filter="fade">
                                      <p:cBhvr>
                                        <p:cTn id="13" dur="500"/>
                                        <p:tgtEl>
                                          <p:spTgt spid="218"/>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16"/>
                                        </p:tgtEl>
                                        <p:attrNameLst>
                                          <p:attrName>style.visibility</p:attrName>
                                        </p:attrNameLst>
                                      </p:cBhvr>
                                      <p:to>
                                        <p:strVal val="visible"/>
                                      </p:to>
                                    </p:set>
                                    <p:animEffect transition="in" filter="fade">
                                      <p:cBhvr>
                                        <p:cTn id="17" dur="500"/>
                                        <p:tgtEl>
                                          <p:spTgt spid="216"/>
                                        </p:tgtEl>
                                      </p:cBhvr>
                                    </p:animEffect>
                                  </p:childTnLst>
                                </p:cTn>
                              </p:par>
                              <p:par>
                                <p:cTn id="18" presetID="2" presetClass="entr" presetSubtype="8" fill="hold" grpId="0" nodeType="withEffect">
                                  <p:stCondLst>
                                    <p:cond delay="0"/>
                                  </p:stCondLst>
                                  <p:childTnLst>
                                    <p:set>
                                      <p:cBhvr>
                                        <p:cTn id="19" dur="1" fill="hold">
                                          <p:stCondLst>
                                            <p:cond delay="0"/>
                                          </p:stCondLst>
                                        </p:cTn>
                                        <p:tgtEl>
                                          <p:spTgt spid="214"/>
                                        </p:tgtEl>
                                        <p:attrNameLst>
                                          <p:attrName>style.visibility</p:attrName>
                                        </p:attrNameLst>
                                      </p:cBhvr>
                                      <p:to>
                                        <p:strVal val="visible"/>
                                      </p:to>
                                    </p:set>
                                    <p:anim calcmode="lin" valueType="num">
                                      <p:cBhvr additive="base">
                                        <p:cTn id="20" dur="500" fill="hold"/>
                                        <p:tgtEl>
                                          <p:spTgt spid="214"/>
                                        </p:tgtEl>
                                        <p:attrNameLst>
                                          <p:attrName>ppt_x</p:attrName>
                                        </p:attrNameLst>
                                      </p:cBhvr>
                                      <p:tavLst>
                                        <p:tav tm="0">
                                          <p:val>
                                            <p:strVal val="0-#ppt_w/2"/>
                                          </p:val>
                                        </p:tav>
                                        <p:tav tm="100000">
                                          <p:val>
                                            <p:strVal val="#ppt_x"/>
                                          </p:val>
                                        </p:tav>
                                      </p:tavLst>
                                    </p:anim>
                                    <p:anim calcmode="lin" valueType="num">
                                      <p:cBhvr additive="base">
                                        <p:cTn id="21" dur="500" fill="hold"/>
                                        <p:tgtEl>
                                          <p:spTgt spid="21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par>
                          <p:cTn id="26" fill="hold">
                            <p:stCondLst>
                              <p:cond delay="1500"/>
                            </p:stCondLst>
                            <p:childTnLst>
                              <p:par>
                                <p:cTn id="27" presetID="0" presetClass="path" presetSubtype="0" accel="50000" decel="50000" fill="hold" nodeType="afterEffect">
                                  <p:stCondLst>
                                    <p:cond delay="0"/>
                                  </p:stCondLst>
                                  <p:childTnLst>
                                    <p:animMotion origin="layout" path="M -0.003901 -0.001761 L -0.003901 -0.001529 C -0.011596 -0.004769 -0.014066 -0.006849 -0.023056 -0.003149 C -0.024486 -0.002449 -0.026046 0.002181 -0.026046 0.002411 C -0.026306 0.003571 -0.026826 0.004721 -0.026826 0.006111 C -0.026826 0.011901 -0.026306 0.013981 -0.024616 0.017921 C -0.024096 0.018841 -0.023576 0.019541 -0.023056 0.020461 C -0.020316 0.026711 -0.023186 0.022551 -0.019406 0.026951 C -0.018496 0.031811 -0.017716 0.034121 -0.019406 0.040141 C -0.019796 0.041301 -0.020836 0.041071 -0.021616 0.041301 C -0.027476 0.041071 -0.033336 0.040831 -0.039326 0.040141 C -0.039976 0.039911 -0.040756 0.038981 -0.041406 0.038751 C -0.046746 0.037131 -0.056256 0.036671 -0.060556 0.036201 C -0.069146 0.032271 -0.064456 0.033891 -0.074616 0.032271 C -0.075786 0.031811 -0.076956 0.031341 -0.078256 0.030881 C -0.079176 0.030651 -0.080216 0.029951 -0.081126 0.029721 C -0.083076 0.029031 -0.085026 0.028801 -0.087116 0.028331 C -0.092326 0.026021 -0.093366 0.024861 -0.101046 0.028331 C -0.101826 0.028571 -0.101566 0.030881 -0.101696 0.032271 C -0.101566 0.036671 -0.101436 0.041071 -0.101046 0.045231 C -0.100656 0.050091 -0.100006 0.048941 -0.098836 0.053101 C -0.098446 0.054491 -0.098446 0.055881 -0.098056 0.057041 C -0.097656 0.058431 -0.097006 0.059581 -0.096616 0.060971 C -0.096226 0.062131 -0.096226 0.063751 -0.095836 0.064911 C -0.094406 0.070231 -0.094796 0.067451 -0.092976 0.071391 C -0.089196 0.079721 -0.093496 0.071621 -0.089976 0.078101 C -0.089586 0.079951 -0.088546 0.085511 -0.088546 0.087131 C -0.088546 0.089911 -0.088546 0.092691 -0.089196 0.095001 C -0.089716 0.096391 -0.090756 0.096851 -0.091406 0.097551 C -0.098576 0.096851 -0.102736 0.097081 -0.109116 0.095001 C -0.110156 0.094771 -0.111076 0.094081 -0.112116 0.093611 C -0.112766 0.093381 -0.113546 0.092691 -0.114196 0.092451 C -0.117196 0.091301 -0.123316 0.090371 -0.126046 0.089681 C -0.127736 0.089451 -0.129436 0.088751 -0.131126 0.088521 C -0.136856 0.087831 -0.142456 0.087591 -0.148056 0.087131 C -0.148836 0.086671 -0.149486 0.086201 -0.150266 0.085741 C -0.155866 0.083891 -0.162766 0.083661 -0.167976 0.083201 C -0.171486 0.081581 -0.171096 0.081581 -0.175266 0.080651 C -0.177216 0.080191 -0.179176 0.079721 -0.181126 0.079261 C -0.184116 0.078571 -0.186986 0.076951 -0.189976 0.076711 L -0.210556 0.074171 C -0.217196 0.071161 -0.211986 0.073011 -0.224486 0.071391 L -0.233336 0.070231 C -0.240236 0.067221 -0.240886 0.066301 -0.251696 0.070231 C -0.252476 0.070461 -0.251436 0.073011 -0.251046 0.074171 C -0.250396 0.075331 -0.249486 0.075791 -0.248836 0.076711 C -0.245186 0.082041 -0.248316 0.079721 -0.244406 0.081811 C -0.242976 0.084351 -0.242586 0.085511 -0.240756 0.087131 C -0.239976 0.087831 -0.239196 0.088061 -0.238546 0.088521 C -0.231386 0.098011 -0.238936 0.088751 -0.233336 0.093611 C -0.230346 0.096391 -0.231906 0.095701 -0.229696 0.098941 C -0.229036 0.099861 -0.228126 0.100561 -0.227476 0.101481 C -0.223836 0.106811 -0.228386 0.101251 -0.224486 0.107961 C -0.223966 0.109121 -0.223056 0.109821 -0.222266 0.110741 C -0.217066 0.118151 -0.225396 0.107961 -0.218626 0.115831 C -0.217326 0.122781 -0.218756 0.117221 -0.216406 0.122551 C -0.215886 0.123701 -0.215496 0.125091 -0.214976 0.126481 C -0.214066 0.128331 -0.213026 0.129951 -0.211986 0.131581 C -0.211596 0.132501 -0.211206 0.133431 -0.210556 0.134121 C -0.209766 0.135051 -0.208986 0.135741 -0.208336 0.136901 C -0.205476 0.140831 -0.208466 0.138521 -0.204696 0.140831 C -0.204176 0.141531 -0.203776 0.142921 -0.203256 0.143381 C -0.201826 0.144541 -0.198836 0.145931 -0.198836 0.146161 C -0.197786 0.147781 -0.197136 0.150331 -0.195836 0.151251 C -0.193756 0.152411 -0.193236 0.152411 -0.191406 0.155191 C -0.190366 0.156811 -0.188546 0.160281 -0.188546 0.160511 C -0.187636 0.165141 -0.186856 0.167451 -0.188546 0.173471 C -0.188806 0.174631 -0.189976 0.174401 -0.190756 0.174861 C -0.198316 0.174401 -0.205996 0.174631 -0.213546 0.173471 C -0.215106 0.173241 -0.216406 0.171391 -0.217976 0.170931 L -0.222266 0.169541 C -0.228906 0.165601 -0.225266 0.167221 -0.233336 0.165601 C -0.241146 0.162131 -0.237246 0.163521 -0.245056 0.161671 C -0.252866 0.157041 -0.248056 0.159351 -0.259766 0.156341 L -0.259766 0.156581 C -0.264456 0.154491 -0.261726 0.155421 -0.267976 0.153801 C -0.268626 0.153331 -0.269406 0.152641 -0.270056 0.152411 C -0.281516 0.149631 -0.274486 0.152641 -0.284116 0.149861 C -0.285026 0.149631 -0.286076 0.148941 -0.286986 0.148701 C -0.294146 0.146161 -0.288806 0.148471 -0.296616 0.145931 C -0.297526 0.145701 -0.298576 0.145001 -0.299486 0.144771 C -0.303386 0.143381 -0.307296 0.142921 -0.311336 0.141991 C -0.313026 0.141761 -0.314716 0.141301 -0.316406 0.140831 C -0.321226 0.137831 -0.316936 0.140141 -0.326046 0.138061 C -0.327476 0.137831 -0.328906 0.137361 -0.330346 0.136901 C -0.331386 0.136441 -0.332296 0.135741 -0.333336 0.135511 C -0.338156 0.134351 -0.347526 0.133431 -0.351696 0.132961 C -0.356646 0.129951 -0.350526 0.133431 -0.358336 0.130191 C -0.359116 0.129951 -0.359766 0.129261 -0.360556 0.129031 C -0.361466 0.128571 -0.362506 0.128101 -0.363546 0.127641 C -0.364976 0.127181 -0.366406 0.126951 -0.367846 0.126481 C -0.373966 0.124401 -0.369146 0.125791 -0.374486 0.123701 C -0.375786 0.123241 -0.376956 0.122781 -0.378126 0.122551 C -0.379176 0.121621 -0.380086 0.120231 -0.381126 0.119771 C -0.383986 0.118611 -0.389976 0.117221 -0.389976 0.117451 C -0.390626 0.116761 -0.391406 0.116071 -0.392196 0.115831 C -0.394406 0.115371 -0.396876 0.116531 -0.398836 0.114681 C -0.399616 0.113751 -0.398836 0.111201 -0.398836 0.109351 L -0.395056 0.106811 " pathEditMode="relative" rAng="0" ptsTypes="AAAAAAAAAAAAAAAAAAAAAAAAAAAAAAAAAAAAAAAAAAAAAAAAAAAAAAAAAAAAAAAAAAAAAAAAAAAAAAAAAAAAAAAAAAAAAAAAAAA">
                                      <p:cBhvr>
                                        <p:cTn id="28" dur="2000" fill="hold"/>
                                        <p:tgtEl>
                                          <p:spTgt spid="23"/>
                                        </p:tgtEl>
                                        <p:attrNameLst>
                                          <p:attrName>ppt_x</p:attrName>
                                          <p:attrName>ppt_y</p:attrName>
                                        </p:attrNameLst>
                                      </p:cBhvr>
                                      <p:rCtr x="-19700" y="8700"/>
                                    </p:animMotion>
                                  </p:childTnLst>
                                </p:cTn>
                              </p:par>
                              <p:par>
                                <p:cTn id="29" presetID="22" presetClass="entr" presetSubtype="2"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2500"/>
                                        <p:tgtEl>
                                          <p:spTgt spid="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95"/>
                                        </p:tgtEl>
                                        <p:attrNameLst>
                                          <p:attrName>style.visibility</p:attrName>
                                        </p:attrNameLst>
                                      </p:cBhvr>
                                      <p:to>
                                        <p:strVal val="visible"/>
                                      </p:to>
                                    </p:set>
                                    <p:animEffect transition="in" filter="fade">
                                      <p:cBhvr>
                                        <p:cTn id="39" dur="500"/>
                                        <p:tgtEl>
                                          <p:spTgt spid="19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6"/>
                                        </p:tgtEl>
                                        <p:attrNameLst>
                                          <p:attrName>style.visibility</p:attrName>
                                        </p:attrNameLst>
                                      </p:cBhvr>
                                      <p:to>
                                        <p:strVal val="visible"/>
                                      </p:to>
                                    </p:set>
                                    <p:animEffect transition="in" filter="fade">
                                      <p:cBhvr>
                                        <p:cTn id="42" dur="500"/>
                                        <p:tgtEl>
                                          <p:spTgt spid="196"/>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94"/>
                                        </p:tgtEl>
                                        <p:attrNameLst>
                                          <p:attrName>style.visibility</p:attrName>
                                        </p:attrNameLst>
                                      </p:cBhvr>
                                      <p:to>
                                        <p:strVal val="visible"/>
                                      </p:to>
                                    </p:set>
                                    <p:animEffect transition="in" filter="fade">
                                      <p:cBhvr>
                                        <p:cTn id="46" dur="500"/>
                                        <p:tgtEl>
                                          <p:spTgt spid="294"/>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195" grpId="0"/>
      <p:bldP spid="214" grpId="0" bldLvl="0" animBg="1"/>
      <p:bldP spid="215" grpId="0"/>
      <p:bldP spid="216" grpId="0"/>
      <p:bldP spid="217" grpId="0"/>
      <p:bldP spid="218" grpId="0"/>
      <p:bldP spid="19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TextBox 397"/>
          <p:cNvSpPr txBox="1"/>
          <p:nvPr/>
        </p:nvSpPr>
        <p:spPr>
          <a:xfrm>
            <a:off x="777034" y="500139"/>
            <a:ext cx="1832553" cy="584775"/>
          </a:xfrm>
          <a:prstGeom prst="rect">
            <a:avLst/>
          </a:prstGeom>
          <a:noFill/>
        </p:spPr>
        <p:txBody>
          <a:bodyPr wrap="none" rtlCol="0">
            <a:spAutoFit/>
          </a:bodyPr>
          <a:lstStyle/>
          <a:p>
            <a:r>
              <a:rPr lang="en-US" altLang="id-ID" sz="3200" b="1" dirty="0" smtClean="0">
                <a:solidFill>
                  <a:schemeClr val="bg1">
                    <a:lumMod val="50000"/>
                  </a:schemeClr>
                </a:solidFill>
                <a:latin typeface="Raleway" panose="020B0003030101060003"/>
              </a:rPr>
              <a:t>HEAP</a:t>
            </a:r>
            <a:r>
              <a:rPr lang="id-ID" sz="3200" b="1" dirty="0" smtClean="0">
                <a:solidFill>
                  <a:schemeClr val="bg1">
                    <a:lumMod val="50000"/>
                  </a:schemeClr>
                </a:solidFill>
                <a:latin typeface="Raleway" panose="020B0003030101060003"/>
              </a:rPr>
              <a:t> </a:t>
            </a:r>
            <a:r>
              <a:rPr lang="en-US" altLang="id-ID" sz="3200" b="1" dirty="0" smtClean="0">
                <a:solidFill>
                  <a:srgbClr val="FF6D6D"/>
                </a:solidFill>
                <a:latin typeface="Raleway" panose="020B0003030101060003"/>
              </a:rPr>
              <a:t>T</a:t>
            </a:r>
            <a:r>
              <a:rPr lang="id-ID" sz="3200" b="1" dirty="0" smtClean="0">
                <a:solidFill>
                  <a:srgbClr val="FF6D6D"/>
                </a:solidFill>
                <a:latin typeface="Raleway" panose="020B0003030101060003"/>
              </a:rPr>
              <a:t>RE</a:t>
            </a:r>
            <a:r>
              <a:rPr lang="en-US" altLang="id-ID" sz="3200" b="1" dirty="0" smtClean="0">
                <a:solidFill>
                  <a:srgbClr val="FF6D6D"/>
                </a:solidFill>
                <a:latin typeface="Raleway" panose="020B0003030101060003"/>
              </a:rPr>
              <a:t>E</a:t>
            </a:r>
            <a:endParaRPr lang="id-ID" sz="3200" b="1" dirty="0">
              <a:solidFill>
                <a:schemeClr val="bg1">
                  <a:lumMod val="50000"/>
                </a:schemeClr>
              </a:solidFill>
              <a:latin typeface="Raleway" panose="020B0003030101060003"/>
            </a:endParaRPr>
          </a:p>
        </p:txBody>
      </p:sp>
      <p:grpSp>
        <p:nvGrpSpPr>
          <p:cNvPr id="490" name="Group 489"/>
          <p:cNvGrpSpPr/>
          <p:nvPr/>
        </p:nvGrpSpPr>
        <p:grpSpPr>
          <a:xfrm>
            <a:off x="4814101" y="762985"/>
            <a:ext cx="7276666" cy="6050102"/>
            <a:chOff x="4814101" y="762985"/>
            <a:chExt cx="7276666" cy="6050102"/>
          </a:xfrm>
        </p:grpSpPr>
        <p:sp>
          <p:nvSpPr>
            <p:cNvPr id="433" name="Freeform 182"/>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35" name="Freeform 184"/>
            <p:cNvSpPr>
              <a:spLocks noEditPoints="1"/>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38" name="Freeform 187"/>
            <p:cNvSpPr>
              <a:spLocks noEditPoints="1"/>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48" name="Freeform 197"/>
            <p:cNvSpPr>
              <a:spLocks noEditPoints="1"/>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52" name="Freeform 201"/>
            <p:cNvSpPr/>
            <p:nvPr/>
          </p:nvSpPr>
          <p:spPr bwMode="auto">
            <a:xfrm>
              <a:off x="5806087" y="1515560"/>
              <a:ext cx="197691" cy="191818"/>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75" name="Freeform 224"/>
            <p:cNvSpPr>
              <a:spLocks noEditPoints="1"/>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312" name="Freeform 55"/>
            <p:cNvSpPr>
              <a:spLocks noEditPoints="1"/>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13" name="Freeform 56"/>
            <p:cNvSpPr>
              <a:spLocks noEditPoints="1"/>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14" name="Freeform 57"/>
            <p:cNvSpPr>
              <a:spLocks noEditPoints="1"/>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15" name="Freeform 58"/>
            <p:cNvSpPr>
              <a:spLocks noEditPoints="1"/>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16" name="Freeform 59"/>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17" name="Freeform 60"/>
            <p:cNvSpPr>
              <a:spLocks noEditPoints="1"/>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18" name="Freeform 61"/>
            <p:cNvSpPr>
              <a:spLocks noEditPoints="1"/>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19" name="Freeform 62"/>
            <p:cNvSpPr>
              <a:spLocks noEditPoints="1"/>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64" name="Freeform 63"/>
            <p:cNvSpPr>
              <a:spLocks noEditPoints="1"/>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65" name="Freeform 64"/>
            <p:cNvSpPr>
              <a:spLocks noEditPoints="1"/>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66" name="Freeform 65"/>
            <p:cNvSpPr>
              <a:spLocks noEditPoints="1"/>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67" name="Freeform 66"/>
            <p:cNvSpPr>
              <a:spLocks noEditPoints="1"/>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68" name="Freeform 67"/>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69" name="Freeform 68"/>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70" name="Freeform 69"/>
            <p:cNvSpPr>
              <a:spLocks noEditPoints="1"/>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71" name="Freeform 70"/>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72" name="Freeform 71"/>
            <p:cNvSpPr>
              <a:spLocks noEditPoints="1"/>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73" name="Freeform 72"/>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74" name="Freeform 73"/>
            <p:cNvSpPr>
              <a:spLocks noEditPoints="1"/>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75" name="Freeform 74"/>
            <p:cNvSpPr>
              <a:spLocks noEditPoints="1"/>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76" name="Freeform 75"/>
            <p:cNvSpPr>
              <a:spLocks noEditPoints="1"/>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77" name="Freeform 76"/>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78" name="Freeform 77"/>
            <p:cNvSpPr>
              <a:spLocks noEditPoints="1"/>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79" name="Freeform 78"/>
            <p:cNvSpPr>
              <a:spLocks noEditPoints="1"/>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80" name="Freeform 79"/>
            <p:cNvSpPr>
              <a:spLocks noEditPoints="1"/>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81" name="Freeform 80"/>
            <p:cNvSpPr>
              <a:spLocks noEditPoints="1"/>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82" name="Freeform 81"/>
            <p:cNvSpPr>
              <a:spLocks noEditPoints="1"/>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83" name="Freeform 82"/>
            <p:cNvSpPr>
              <a:spLocks noEditPoints="1"/>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84" name="Freeform 83"/>
            <p:cNvSpPr>
              <a:spLocks noEditPoints="1"/>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85" name="Freeform 84"/>
            <p:cNvSpPr>
              <a:spLocks noEditPoints="1"/>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86" name="Freeform 85"/>
            <p:cNvSpPr>
              <a:spLocks noEditPoints="1"/>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87" name="Freeform 86"/>
            <p:cNvSpPr>
              <a:spLocks noEditPoints="1"/>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88" name="Freeform 87"/>
            <p:cNvSpPr>
              <a:spLocks noEditPoints="1"/>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89" name="Freeform 88"/>
            <p:cNvSpPr>
              <a:spLocks noEditPoints="1"/>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90" name="Freeform 89"/>
            <p:cNvSpPr>
              <a:spLocks noEditPoints="1"/>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91" name="Freeform 90"/>
            <p:cNvSpPr>
              <a:spLocks noEditPoints="1"/>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92" name="Freeform 91"/>
            <p:cNvSpPr>
              <a:spLocks noEditPoints="1"/>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93" name="Freeform 92"/>
            <p:cNvSpPr>
              <a:spLocks noEditPoints="1"/>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42" name="Freeform 93"/>
            <p:cNvSpPr>
              <a:spLocks noEditPoints="1"/>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43" name="Freeform 94"/>
            <p:cNvSpPr>
              <a:spLocks noEditPoints="1"/>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44" name="Freeform 95"/>
            <p:cNvSpPr>
              <a:spLocks noEditPoints="1"/>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45" name="Freeform 96"/>
            <p:cNvSpPr>
              <a:spLocks noEditPoints="1"/>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46" name="Freeform 97"/>
            <p:cNvSpPr>
              <a:spLocks noEditPoints="1"/>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47" name="Freeform 98"/>
            <p:cNvSpPr>
              <a:spLocks noEditPoints="1"/>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48" name="Freeform 99"/>
            <p:cNvSpPr>
              <a:spLocks noEditPoints="1"/>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49" name="Freeform 100"/>
            <p:cNvSpPr>
              <a:spLocks noEditPoints="1"/>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50" name="Freeform 101"/>
            <p:cNvSpPr>
              <a:spLocks noEditPoints="1"/>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51" name="Freeform 102"/>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52" name="Freeform 103"/>
            <p:cNvSpPr>
              <a:spLocks noEditPoints="1"/>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53" name="Freeform 104"/>
            <p:cNvSpPr>
              <a:spLocks noEditPoints="1"/>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54" name="Freeform 105"/>
            <p:cNvSpPr>
              <a:spLocks noEditPoints="1"/>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55" name="Freeform 106"/>
            <p:cNvSpPr>
              <a:spLocks noEditPoints="1"/>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56" name="Freeform 107"/>
            <p:cNvSpPr>
              <a:spLocks noEditPoints="1"/>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57" name="Freeform 108"/>
            <p:cNvSpPr>
              <a:spLocks noEditPoints="1"/>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58" name="Freeform 109"/>
            <p:cNvSpPr>
              <a:spLocks noEditPoints="1"/>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84" name="Freeform 110"/>
            <p:cNvSpPr>
              <a:spLocks noEditPoints="1"/>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85" name="Freeform 111"/>
            <p:cNvSpPr>
              <a:spLocks noEditPoints="1"/>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86" name="Freeform 112"/>
            <p:cNvSpPr>
              <a:spLocks noEditPoints="1"/>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87" name="Freeform 113"/>
            <p:cNvSpPr>
              <a:spLocks noEditPoints="1"/>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88" name="Freeform 114"/>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89" name="Freeform 115"/>
            <p:cNvSpPr>
              <a:spLocks noEditPoints="1"/>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90" name="Freeform 116"/>
            <p:cNvSpPr>
              <a:spLocks noEditPoints="1"/>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91" name="Freeform 117"/>
            <p:cNvSpPr>
              <a:spLocks noEditPoints="1"/>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92" name="Freeform 118"/>
            <p:cNvSpPr>
              <a:spLocks noEditPoints="1"/>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93" name="Freeform 119"/>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94" name="Freeform 120"/>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95" name="Freeform 121"/>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96" name="Freeform 122"/>
            <p:cNvSpPr>
              <a:spLocks noEditPoints="1"/>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97" name="Freeform 123"/>
            <p:cNvSpPr>
              <a:spLocks noEditPoints="1"/>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00" name="Freeform 124"/>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01" name="Freeform 125"/>
            <p:cNvSpPr>
              <a:spLocks noEditPoints="1"/>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03" name="Freeform 126"/>
            <p:cNvSpPr>
              <a:spLocks noEditPoints="1"/>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07" name="Freeform 127"/>
            <p:cNvSpPr>
              <a:spLocks noEditPoints="1"/>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09" name="Freeform 128"/>
            <p:cNvSpPr>
              <a:spLocks noEditPoints="1"/>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10" name="Freeform 129"/>
            <p:cNvSpPr>
              <a:spLocks noEditPoints="1"/>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11" name="Freeform 130"/>
            <p:cNvSpPr>
              <a:spLocks noEditPoints="1"/>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12" name="Freeform 131"/>
            <p:cNvSpPr>
              <a:spLocks noEditPoints="1"/>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13" name="Freeform 132"/>
            <p:cNvSpPr>
              <a:spLocks noEditPoints="1"/>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14" name="Freeform 133"/>
            <p:cNvSpPr>
              <a:spLocks noEditPoints="1"/>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15" name="Freeform 134"/>
            <p:cNvSpPr>
              <a:spLocks noEditPoints="1"/>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92" name="Freeform 135"/>
            <p:cNvSpPr>
              <a:spLocks noEditPoints="1"/>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93" name="Freeform 136"/>
            <p:cNvSpPr>
              <a:spLocks noEditPoints="1"/>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94" name="Freeform 137"/>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97" name="Freeform 138"/>
            <p:cNvSpPr>
              <a:spLocks noEditPoints="1"/>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98" name="Freeform 139"/>
            <p:cNvSpPr>
              <a:spLocks noEditPoints="1"/>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199" name="Freeform 140"/>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00" name="Freeform 141"/>
            <p:cNvSpPr>
              <a:spLocks noEditPoints="1"/>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01" name="Freeform 142"/>
            <p:cNvSpPr>
              <a:spLocks noEditPoints="1"/>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02" name="Freeform 143"/>
            <p:cNvSpPr>
              <a:spLocks noEditPoints="1"/>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03" name="Freeform 144"/>
            <p:cNvSpPr>
              <a:spLocks noEditPoints="1"/>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04" name="Freeform 145"/>
            <p:cNvSpPr>
              <a:spLocks noEditPoints="1"/>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05" name="Freeform 146"/>
            <p:cNvSpPr>
              <a:spLocks noEditPoints="1"/>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06" name="Freeform 147"/>
            <p:cNvSpPr>
              <a:spLocks noEditPoints="1"/>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07" name="Freeform 148"/>
            <p:cNvSpPr>
              <a:spLocks noEditPoints="1"/>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08" name="Freeform 149"/>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09" name="Freeform 150"/>
            <p:cNvSpPr>
              <a:spLocks noEditPoints="1"/>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10" name="Freeform 151"/>
            <p:cNvSpPr>
              <a:spLocks noEditPoints="1"/>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11" name="Freeform 152"/>
            <p:cNvSpPr>
              <a:spLocks noEditPoints="1"/>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12" name="Freeform 153"/>
            <p:cNvSpPr>
              <a:spLocks noEditPoints="1"/>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13" name="Freeform 154"/>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14" name="Freeform 155"/>
            <p:cNvSpPr>
              <a:spLocks noEditPoints="1"/>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15" name="Freeform 156"/>
            <p:cNvSpPr>
              <a:spLocks noEditPoints="1"/>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16" name="Freeform 157"/>
            <p:cNvSpPr>
              <a:spLocks noEditPoints="1"/>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17" name="Freeform 158"/>
            <p:cNvSpPr>
              <a:spLocks noEditPoints="1"/>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18" name="Freeform 159"/>
            <p:cNvSpPr>
              <a:spLocks noEditPoints="1"/>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19" name="Freeform 160"/>
            <p:cNvSpPr>
              <a:spLocks noEditPoints="1"/>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20" name="Freeform 161"/>
            <p:cNvSpPr>
              <a:spLocks noEditPoints="1"/>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21" name="Freeform 162"/>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22" name="Freeform 163"/>
            <p:cNvSpPr>
              <a:spLocks noEditPoints="1"/>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23" name="Freeform 164"/>
            <p:cNvSpPr>
              <a:spLocks noEditPoints="1"/>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16" name="Freeform 165"/>
            <p:cNvSpPr>
              <a:spLocks noEditPoints="1"/>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17" name="Freeform 166"/>
            <p:cNvSpPr>
              <a:spLocks noEditPoints="1"/>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18" name="Freeform 167"/>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19" name="Freeform 168"/>
            <p:cNvSpPr>
              <a:spLocks noEditPoints="1"/>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20" name="Freeform 169"/>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21" name="Freeform 170"/>
            <p:cNvSpPr>
              <a:spLocks noEditPoints="1"/>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22" name="Freeform 171"/>
            <p:cNvSpPr>
              <a:spLocks noEditPoints="1"/>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24" name="Freeform 173"/>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25" name="Freeform 174"/>
            <p:cNvSpPr>
              <a:spLocks noEditPoints="1"/>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26" name="Freeform 175"/>
            <p:cNvSpPr>
              <a:spLocks noEditPoints="1"/>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27" name="Freeform 176"/>
            <p:cNvSpPr>
              <a:spLocks noEditPoints="1"/>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28" name="Freeform 177"/>
            <p:cNvSpPr>
              <a:spLocks noEditPoints="1"/>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29" name="Freeform 178"/>
            <p:cNvSpPr>
              <a:spLocks noEditPoints="1"/>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30" name="Freeform 179"/>
            <p:cNvSpPr>
              <a:spLocks noEditPoints="1"/>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31" name="Freeform 180"/>
            <p:cNvSpPr>
              <a:spLocks noEditPoints="1"/>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32" name="Freeform 181"/>
            <p:cNvSpPr>
              <a:spLocks noEditPoints="1"/>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34" name="Freeform 183"/>
            <p:cNvSpPr>
              <a:spLocks noEditPoints="1"/>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36" name="Freeform 185"/>
            <p:cNvSpPr>
              <a:spLocks noEditPoints="1"/>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37" name="Freeform 186"/>
            <p:cNvSpPr>
              <a:spLocks noEditPoints="1"/>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39" name="Freeform 188"/>
            <p:cNvSpPr>
              <a:spLocks noEditPoints="1"/>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40" name="Freeform 189"/>
            <p:cNvSpPr>
              <a:spLocks noEditPoints="1"/>
            </p:cNvSpPr>
            <p:nvPr/>
          </p:nvSpPr>
          <p:spPr bwMode="auto">
            <a:xfrm>
              <a:off x="5843656" y="2888235"/>
              <a:ext cx="150715" cy="150714"/>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41" name="Freeform 190"/>
            <p:cNvSpPr>
              <a:spLocks noEditPoints="1"/>
            </p:cNvSpPr>
            <p:nvPr/>
          </p:nvSpPr>
          <p:spPr bwMode="auto">
            <a:xfrm>
              <a:off x="5900419" y="2101389"/>
              <a:ext cx="215306" cy="19964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42" name="Freeform 191"/>
            <p:cNvSpPr>
              <a:spLocks noEditPoints="1"/>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45" name="Freeform 194"/>
            <p:cNvSpPr>
              <a:spLocks noEditPoints="1"/>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46" name="Freeform 195"/>
            <p:cNvSpPr>
              <a:spLocks noEditPoints="1"/>
            </p:cNvSpPr>
            <p:nvPr/>
          </p:nvSpPr>
          <p:spPr bwMode="auto">
            <a:xfrm>
              <a:off x="5156634" y="2140536"/>
              <a:ext cx="262282" cy="281855"/>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47" name="Freeform 196"/>
            <p:cNvSpPr>
              <a:spLocks noEditPoints="1"/>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56" name="Freeform 205"/>
            <p:cNvSpPr>
              <a:spLocks noEditPoints="1"/>
            </p:cNvSpPr>
            <p:nvPr/>
          </p:nvSpPr>
          <p:spPr bwMode="auto">
            <a:xfrm>
              <a:off x="4814101" y="2956741"/>
              <a:ext cx="137013" cy="152672"/>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57" name="Freeform 206"/>
            <p:cNvSpPr>
              <a:spLocks noEditPoints="1"/>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58" name="Freeform 207"/>
            <p:cNvSpPr>
              <a:spLocks noEditPoints="1"/>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59" name="Freeform 208"/>
            <p:cNvSpPr>
              <a:spLocks noEditPoints="1"/>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60" name="Freeform 209"/>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61" name="Freeform 210"/>
            <p:cNvSpPr>
              <a:spLocks noEditPoints="1"/>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62" name="Freeform 211"/>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63" name="Freeform 212"/>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64" name="Freeform 213"/>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65" name="Freeform 214"/>
            <p:cNvSpPr>
              <a:spLocks noEditPoints="1"/>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66" name="Freeform 215"/>
            <p:cNvSpPr>
              <a:spLocks noEditPoints="1"/>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67" name="Freeform 216"/>
            <p:cNvSpPr>
              <a:spLocks noEditPoints="1"/>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68" name="Freeform 217"/>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69" name="Freeform 218"/>
            <p:cNvSpPr>
              <a:spLocks noEditPoints="1"/>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70" name="Freeform 219"/>
            <p:cNvSpPr>
              <a:spLocks noEditPoints="1"/>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74" name="Freeform 223"/>
            <p:cNvSpPr>
              <a:spLocks noEditPoints="1"/>
            </p:cNvSpPr>
            <p:nvPr/>
          </p:nvSpPr>
          <p:spPr bwMode="auto">
            <a:xfrm>
              <a:off x="5646087" y="3307798"/>
              <a:ext cx="227050" cy="19964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78" name="Freeform 227"/>
            <p:cNvSpPr>
              <a:spLocks noEditPoints="1"/>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480" name="Freeform 229"/>
            <p:cNvSpPr>
              <a:spLocks noEditPoints="1"/>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sp>
        <p:nvSpPr>
          <p:cNvPr id="399" name="Rectangle 398"/>
          <p:cNvSpPr/>
          <p:nvPr/>
        </p:nvSpPr>
        <p:spPr>
          <a:xfrm>
            <a:off x="777034" y="1016819"/>
            <a:ext cx="1869423" cy="338554"/>
          </a:xfrm>
          <a:prstGeom prst="rect">
            <a:avLst/>
          </a:prstGeom>
          <a:noFill/>
        </p:spPr>
        <p:txBody>
          <a:bodyPr wrap="none">
            <a:spAutoFit/>
          </a:bodyPr>
          <a:lstStyle/>
          <a:p>
            <a:r>
              <a:rPr lang="en-US" altLang="id-ID" sz="1600" dirty="0" smtClean="0">
                <a:solidFill>
                  <a:srgbClr val="646464"/>
                </a:solidFill>
                <a:latin typeface="Raleway" panose="020B0003030101060003"/>
              </a:rPr>
              <a:t>Basic</a:t>
            </a:r>
            <a:r>
              <a:rPr lang="id-ID" sz="1600" dirty="0" smtClean="0">
                <a:solidFill>
                  <a:srgbClr val="646464"/>
                </a:solidFill>
                <a:latin typeface="Raleway" panose="020B0003030101060003"/>
              </a:rPr>
              <a:t> </a:t>
            </a:r>
            <a:r>
              <a:rPr lang="en-US" altLang="id-ID" sz="1600" dirty="0" smtClean="0">
                <a:solidFill>
                  <a:srgbClr val="646464"/>
                </a:solidFill>
                <a:latin typeface="Raleway" panose="020B0003030101060003"/>
              </a:rPr>
              <a:t>Function:</a:t>
            </a:r>
            <a:r>
              <a:rPr lang="id-ID" sz="1600" dirty="0" smtClean="0">
                <a:solidFill>
                  <a:srgbClr val="646464"/>
                </a:solidFill>
                <a:latin typeface="Raleway" panose="020B0003030101060003"/>
              </a:rPr>
              <a:t> </a:t>
            </a:r>
            <a:r>
              <a:rPr lang="en-US" altLang="id-ID" sz="1600" dirty="0" smtClean="0">
                <a:solidFill>
                  <a:srgbClr val="646464"/>
                </a:solidFill>
                <a:latin typeface="Raleway" panose="020B0003030101060003"/>
              </a:rPr>
              <a:t>Delete</a:t>
            </a:r>
          </a:p>
        </p:txBody>
      </p:sp>
      <p:sp>
        <p:nvSpPr>
          <p:cNvPr id="330" name="TextBox 329"/>
          <p:cNvSpPr txBox="1"/>
          <p:nvPr/>
        </p:nvSpPr>
        <p:spPr>
          <a:xfrm>
            <a:off x="4869184" y="3740949"/>
            <a:ext cx="1749197" cy="830997"/>
          </a:xfrm>
          <a:prstGeom prst="rect">
            <a:avLst/>
          </a:prstGeom>
          <a:noFill/>
        </p:spPr>
        <p:txBody>
          <a:bodyPr wrap="none" rtlCol="0">
            <a:spAutoFit/>
          </a:bodyPr>
          <a:lstStyle/>
          <a:p>
            <a:pPr algn="r"/>
            <a:r>
              <a:rPr lang="en-US" altLang="id-ID" sz="4800" b="1" dirty="0" smtClean="0">
                <a:solidFill>
                  <a:srgbClr val="FF6D6D"/>
                </a:solidFill>
                <a:latin typeface="Raleway" panose="020B0003030101060003"/>
              </a:rPr>
              <a:t>DELETE</a:t>
            </a:r>
          </a:p>
        </p:txBody>
      </p:sp>
      <p:sp>
        <p:nvSpPr>
          <p:cNvPr id="331" name="Rectangle 330"/>
          <p:cNvSpPr/>
          <p:nvPr/>
        </p:nvSpPr>
        <p:spPr>
          <a:xfrm>
            <a:off x="680085" y="4516755"/>
            <a:ext cx="5938520" cy="2062103"/>
          </a:xfrm>
          <a:prstGeom prst="rect">
            <a:avLst/>
          </a:prstGeom>
        </p:spPr>
        <p:txBody>
          <a:bodyPr wrap="square">
            <a:spAutoFit/>
          </a:bodyPr>
          <a:lstStyle/>
          <a:p>
            <a:pPr algn="r"/>
            <a:r>
              <a:rPr lang="en-US" altLang="id-ID" sz="1600" b="1" dirty="0">
                <a:solidFill>
                  <a:srgbClr val="646464"/>
                </a:solidFill>
                <a:latin typeface="Raleway" panose="020B0003030101060003"/>
              </a:rPr>
              <a:t>To DELETE a node x from the treap, if x is a leaf of the tree, simply remove it. If x has a single child z, remove x from the tree and make z be the child of the parent of x (or make z the root of the tree if x had no parent). Finally, if x has two children, swap its position in the tree with the position of its immediate successor z in the sorted order, resulting in one of the previous cases. In this final case, the swap may violate the heap-ordering property for z, so additional rotations may need to be performed to restore this property.</a:t>
            </a:r>
            <a:endParaRPr sz="1400" dirty="0">
              <a:solidFill>
                <a:schemeClr val="bg1">
                  <a:lumMod val="65000"/>
                </a:schemeClr>
              </a:solidFill>
              <a:latin typeface="Raleway" panose="020B0003030101060003"/>
            </a:endParaRPr>
          </a:p>
        </p:txBody>
      </p:sp>
      <p:sp>
        <p:nvSpPr>
          <p:cNvPr id="175" name="Rectangle 174"/>
          <p:cNvSpPr/>
          <p:nvPr/>
        </p:nvSpPr>
        <p:spPr>
          <a:xfrm>
            <a:off x="-73881" y="3296771"/>
            <a:ext cx="400780" cy="328242"/>
          </a:xfrm>
          <a:prstGeom prst="rect">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176" name="TextBox 175">
            <a:hlinkClick r:id="rId3" action="ppaction://hlinksldjump"/>
          </p:cNvPr>
          <p:cNvSpPr txBox="1"/>
          <p:nvPr/>
        </p:nvSpPr>
        <p:spPr>
          <a:xfrm>
            <a:off x="7099" y="2471725"/>
            <a:ext cx="335348" cy="461665"/>
          </a:xfrm>
          <a:prstGeom prst="rect">
            <a:avLst/>
          </a:prstGeom>
          <a:noFill/>
        </p:spPr>
        <p:txBody>
          <a:bodyPr wrap="none" rtlCol="0">
            <a:spAutoFit/>
          </a:bodyPr>
          <a:lstStyle/>
          <a:p>
            <a:r>
              <a:rPr lang="id-ID" sz="2400" dirty="0" smtClean="0">
                <a:solidFill>
                  <a:schemeClr val="bg1">
                    <a:lumMod val="65000"/>
                  </a:schemeClr>
                </a:solidFill>
                <a:latin typeface="Raleway" panose="020B0003030101060003"/>
              </a:rPr>
              <a:t>1</a:t>
            </a:r>
          </a:p>
        </p:txBody>
      </p:sp>
      <p:sp>
        <p:nvSpPr>
          <p:cNvPr id="177" name="TextBox 176">
            <a:hlinkClick r:id="rId3" action="ppaction://hlinksldjump"/>
          </p:cNvPr>
          <p:cNvSpPr txBox="1"/>
          <p:nvPr/>
        </p:nvSpPr>
        <p:spPr>
          <a:xfrm>
            <a:off x="7099" y="2844102"/>
            <a:ext cx="335348" cy="461665"/>
          </a:xfrm>
          <a:prstGeom prst="rect">
            <a:avLst/>
          </a:prstGeom>
          <a:noFill/>
        </p:spPr>
        <p:txBody>
          <a:bodyPr wrap="none" rtlCol="0">
            <a:spAutoFit/>
          </a:bodyPr>
          <a:lstStyle/>
          <a:p>
            <a:r>
              <a:rPr lang="id-ID" sz="2400" dirty="0" smtClean="0">
                <a:solidFill>
                  <a:schemeClr val="bg1">
                    <a:lumMod val="65000"/>
                  </a:schemeClr>
                </a:solidFill>
                <a:latin typeface="Raleway" panose="020B0003030101060003"/>
              </a:rPr>
              <a:t>2</a:t>
            </a:r>
          </a:p>
        </p:txBody>
      </p:sp>
      <p:sp>
        <p:nvSpPr>
          <p:cNvPr id="178" name="TextBox 177">
            <a:hlinkClick r:id="rId3" action="ppaction://hlinksldjump"/>
          </p:cNvPr>
          <p:cNvSpPr txBox="1"/>
          <p:nvPr/>
        </p:nvSpPr>
        <p:spPr>
          <a:xfrm>
            <a:off x="7099" y="3202658"/>
            <a:ext cx="335348" cy="461665"/>
          </a:xfrm>
          <a:prstGeom prst="rect">
            <a:avLst/>
          </a:prstGeom>
          <a:noFill/>
        </p:spPr>
        <p:txBody>
          <a:bodyPr wrap="none" rtlCol="0">
            <a:spAutoFit/>
          </a:bodyPr>
          <a:lstStyle/>
          <a:p>
            <a:r>
              <a:rPr lang="id-ID" sz="2400" b="1" dirty="0" smtClean="0">
                <a:solidFill>
                  <a:schemeClr val="bg1">
                    <a:lumMod val="50000"/>
                  </a:schemeClr>
                </a:solidFill>
                <a:latin typeface="Raleway" panose="020B0003030101060003"/>
              </a:rPr>
              <a:t>3</a:t>
            </a:r>
          </a:p>
        </p:txBody>
      </p:sp>
      <p:sp>
        <p:nvSpPr>
          <p:cNvPr id="179" name="TextBox 178">
            <a:hlinkClick r:id="rId3" action="ppaction://hlinksldjump"/>
          </p:cNvPr>
          <p:cNvSpPr txBox="1"/>
          <p:nvPr/>
        </p:nvSpPr>
        <p:spPr>
          <a:xfrm>
            <a:off x="7099" y="3575035"/>
            <a:ext cx="348172" cy="461665"/>
          </a:xfrm>
          <a:prstGeom prst="rect">
            <a:avLst/>
          </a:prstGeom>
          <a:noFill/>
        </p:spPr>
        <p:txBody>
          <a:bodyPr wrap="none" rtlCol="0">
            <a:spAutoFit/>
          </a:bodyPr>
          <a:lstStyle/>
          <a:p>
            <a:r>
              <a:rPr lang="id-ID" sz="2400" dirty="0" smtClean="0">
                <a:solidFill>
                  <a:schemeClr val="bg1">
                    <a:lumMod val="65000"/>
                  </a:schemeClr>
                </a:solidFill>
                <a:latin typeface="Raleway" panose="020B0003030101060003"/>
              </a:rPr>
              <a:t>4</a:t>
            </a:r>
          </a:p>
        </p:txBody>
      </p:sp>
      <p:pic>
        <p:nvPicPr>
          <p:cNvPr id="2" name="图片 1" descr="treap_delete"/>
          <p:cNvPicPr>
            <a:picLocks noChangeAspect="1"/>
          </p:cNvPicPr>
          <p:nvPr/>
        </p:nvPicPr>
        <p:blipFill>
          <a:blip r:embed="rId4"/>
          <a:srcRect l="5713" t="8791" r="3314" b="5963"/>
          <a:stretch>
            <a:fillRect/>
          </a:stretch>
        </p:blipFill>
        <p:spPr>
          <a:xfrm>
            <a:off x="5551170" y="619125"/>
            <a:ext cx="6377305" cy="3802380"/>
          </a:xfrm>
          <a:prstGeom prst="rect">
            <a:avLst/>
          </a:prstGeom>
        </p:spPr>
      </p:pic>
      <p:pic>
        <p:nvPicPr>
          <p:cNvPr id="3" name="图片 2"/>
          <p:cNvPicPr>
            <a:picLocks noChangeAspect="1"/>
          </p:cNvPicPr>
          <p:nvPr/>
        </p:nvPicPr>
        <p:blipFill>
          <a:blip r:embed="rId5"/>
          <a:stretch>
            <a:fillRect/>
          </a:stretch>
        </p:blipFill>
        <p:spPr>
          <a:xfrm>
            <a:off x="485775" y="1303020"/>
            <a:ext cx="4933315" cy="2875915"/>
          </a:xfrm>
          <a:prstGeom prst="rect">
            <a:avLst/>
          </a:prstGeom>
        </p:spPr>
      </p:pic>
    </p:spTree>
    <p:extLst>
      <p:ext uri="{BB962C8B-B14F-4D97-AF65-F5344CB8AC3E}">
        <p14:creationId xmlns:p14="http://schemas.microsoft.com/office/powerpoint/2010/main" val="22999672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9"/>
                                        </p:tgtEl>
                                        <p:attrNameLst>
                                          <p:attrName>style.visibility</p:attrName>
                                        </p:attrNameLst>
                                      </p:cBhvr>
                                      <p:to>
                                        <p:strVal val="visible"/>
                                      </p:to>
                                    </p:set>
                                    <p:animEffect transition="in" filter="fade">
                                      <p:cBhvr>
                                        <p:cTn id="10" dur="500"/>
                                        <p:tgtEl>
                                          <p:spTgt spid="17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7"/>
                                        </p:tgtEl>
                                        <p:attrNameLst>
                                          <p:attrName>style.visibility</p:attrName>
                                        </p:attrNameLst>
                                      </p:cBhvr>
                                      <p:to>
                                        <p:strVal val="visible"/>
                                      </p:to>
                                    </p:set>
                                    <p:animEffect transition="in" filter="fade">
                                      <p:cBhvr>
                                        <p:cTn id="13" dur="500"/>
                                        <p:tgtEl>
                                          <p:spTgt spid="17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8"/>
                                        </p:tgtEl>
                                        <p:attrNameLst>
                                          <p:attrName>style.visibility</p:attrName>
                                        </p:attrNameLst>
                                      </p:cBhvr>
                                      <p:to>
                                        <p:strVal val="visible"/>
                                      </p:to>
                                    </p:set>
                                    <p:animEffect transition="in" filter="fade">
                                      <p:cBhvr>
                                        <p:cTn id="17" dur="500"/>
                                        <p:tgtEl>
                                          <p:spTgt spid="178"/>
                                        </p:tgtEl>
                                      </p:cBhvr>
                                    </p:animEffect>
                                  </p:childTnLst>
                                </p:cTn>
                              </p:par>
                              <p:par>
                                <p:cTn id="18" presetID="2" presetClass="entr" presetSubtype="8" fill="hold" grpId="0" nodeType="withEffect">
                                  <p:stCondLst>
                                    <p:cond delay="0"/>
                                  </p:stCondLst>
                                  <p:childTnLst>
                                    <p:set>
                                      <p:cBhvr>
                                        <p:cTn id="19" dur="1" fill="hold">
                                          <p:stCondLst>
                                            <p:cond delay="0"/>
                                          </p:stCondLst>
                                        </p:cTn>
                                        <p:tgtEl>
                                          <p:spTgt spid="175"/>
                                        </p:tgtEl>
                                        <p:attrNameLst>
                                          <p:attrName>style.visibility</p:attrName>
                                        </p:attrNameLst>
                                      </p:cBhvr>
                                      <p:to>
                                        <p:strVal val="visible"/>
                                      </p:to>
                                    </p:set>
                                    <p:anim calcmode="lin" valueType="num">
                                      <p:cBhvr additive="base">
                                        <p:cTn id="20" dur="500" fill="hold"/>
                                        <p:tgtEl>
                                          <p:spTgt spid="175"/>
                                        </p:tgtEl>
                                        <p:attrNameLst>
                                          <p:attrName>ppt_x</p:attrName>
                                        </p:attrNameLst>
                                      </p:cBhvr>
                                      <p:tavLst>
                                        <p:tav tm="0">
                                          <p:val>
                                            <p:strVal val="0-#ppt_w/2"/>
                                          </p:val>
                                        </p:tav>
                                        <p:tav tm="100000">
                                          <p:val>
                                            <p:strVal val="#ppt_x"/>
                                          </p:val>
                                        </p:tav>
                                      </p:tavLst>
                                    </p:anim>
                                    <p:anim calcmode="lin" valueType="num">
                                      <p:cBhvr additive="base">
                                        <p:cTn id="21" dur="500" fill="hold"/>
                                        <p:tgtEl>
                                          <p:spTgt spid="17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bldLvl="0" animBg="1"/>
      <p:bldP spid="176" grpId="0"/>
      <p:bldP spid="177" grpId="0"/>
      <p:bldP spid="178" grpId="0"/>
      <p:bldP spid="17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TextBox 397"/>
          <p:cNvSpPr txBox="1"/>
          <p:nvPr/>
        </p:nvSpPr>
        <p:spPr>
          <a:xfrm>
            <a:off x="777034" y="500139"/>
            <a:ext cx="1832553" cy="584775"/>
          </a:xfrm>
          <a:prstGeom prst="rect">
            <a:avLst/>
          </a:prstGeom>
          <a:noFill/>
        </p:spPr>
        <p:txBody>
          <a:bodyPr wrap="none" rtlCol="0">
            <a:spAutoFit/>
          </a:bodyPr>
          <a:lstStyle/>
          <a:p>
            <a:r>
              <a:rPr lang="en-GB" altLang="en-US" sz="3200" b="1" dirty="0" smtClean="0">
                <a:solidFill>
                  <a:schemeClr val="bg1">
                    <a:lumMod val="50000"/>
                  </a:schemeClr>
                </a:solidFill>
                <a:latin typeface="Raleway" panose="020B0003030101060003"/>
              </a:rPr>
              <a:t>HEAP</a:t>
            </a:r>
            <a:r>
              <a:rPr lang="id-ID" sz="3200" b="1" dirty="0" smtClean="0">
                <a:solidFill>
                  <a:schemeClr val="bg1">
                    <a:lumMod val="50000"/>
                  </a:schemeClr>
                </a:solidFill>
                <a:latin typeface="Raleway" panose="020B0003030101060003"/>
              </a:rPr>
              <a:t> </a:t>
            </a:r>
            <a:r>
              <a:rPr lang="en-US" altLang="id-ID" sz="3200" b="1" dirty="0" smtClean="0">
                <a:solidFill>
                  <a:srgbClr val="FF6D6D"/>
                </a:solidFill>
                <a:latin typeface="Raleway" panose="020B0003030101060003"/>
              </a:rPr>
              <a:t>T</a:t>
            </a:r>
            <a:r>
              <a:rPr lang="id-ID" sz="3200" b="1" dirty="0" smtClean="0">
                <a:solidFill>
                  <a:srgbClr val="FF6D6D"/>
                </a:solidFill>
                <a:latin typeface="Raleway" panose="020B0003030101060003"/>
              </a:rPr>
              <a:t>R</a:t>
            </a:r>
            <a:r>
              <a:rPr lang="en-US" altLang="id-ID" sz="3200" b="1" dirty="0" smtClean="0">
                <a:solidFill>
                  <a:srgbClr val="FF6D6D"/>
                </a:solidFill>
                <a:latin typeface="Raleway" panose="020B0003030101060003"/>
              </a:rPr>
              <a:t>E</a:t>
            </a:r>
            <a:r>
              <a:rPr lang="id-ID" sz="3200" b="1" dirty="0" smtClean="0">
                <a:solidFill>
                  <a:srgbClr val="FF6D6D"/>
                </a:solidFill>
                <a:latin typeface="Raleway" panose="020B0003030101060003"/>
              </a:rPr>
              <a:t>E</a:t>
            </a:r>
            <a:endParaRPr lang="id-ID" sz="3200" b="1" dirty="0">
              <a:solidFill>
                <a:schemeClr val="bg1">
                  <a:lumMod val="50000"/>
                </a:schemeClr>
              </a:solidFill>
              <a:latin typeface="Raleway" panose="020B0003030101060003"/>
            </a:endParaRPr>
          </a:p>
        </p:txBody>
      </p:sp>
      <p:sp>
        <p:nvSpPr>
          <p:cNvPr id="399" name="Rectangle 398"/>
          <p:cNvSpPr/>
          <p:nvPr/>
        </p:nvSpPr>
        <p:spPr>
          <a:xfrm>
            <a:off x="777034" y="1016819"/>
            <a:ext cx="1645002" cy="338554"/>
          </a:xfrm>
          <a:prstGeom prst="rect">
            <a:avLst/>
          </a:prstGeom>
          <a:noFill/>
        </p:spPr>
        <p:txBody>
          <a:bodyPr wrap="none">
            <a:spAutoFit/>
          </a:bodyPr>
          <a:lstStyle/>
          <a:p>
            <a:r>
              <a:rPr lang="en-US" altLang="id-ID" sz="1600" dirty="0" smtClean="0">
                <a:solidFill>
                  <a:srgbClr val="646464"/>
                </a:solidFill>
                <a:latin typeface="Raleway" panose="020B0003030101060003"/>
              </a:rPr>
              <a:t>Basic Function: Kth</a:t>
            </a:r>
          </a:p>
        </p:txBody>
      </p:sp>
      <p:sp>
        <p:nvSpPr>
          <p:cNvPr id="494" name="Freeform 239"/>
          <p:cNvSpPr>
            <a:spLocks noEditPoints="1"/>
          </p:cNvSpPr>
          <p:nvPr/>
        </p:nvSpPr>
        <p:spPr bwMode="auto">
          <a:xfrm>
            <a:off x="8188077" y="1869159"/>
            <a:ext cx="2667000" cy="2667000"/>
          </a:xfrm>
          <a:custGeom>
            <a:avLst/>
            <a:gdLst>
              <a:gd name="T0" fmla="*/ 2116 w 2116"/>
              <a:gd name="T1" fmla="*/ 1052 h 2116"/>
              <a:gd name="T2" fmla="*/ 1925 w 2116"/>
              <a:gd name="T3" fmla="*/ 883 h 2116"/>
              <a:gd name="T4" fmla="*/ 2038 w 2116"/>
              <a:gd name="T5" fmla="*/ 652 h 2116"/>
              <a:gd name="T6" fmla="*/ 1795 w 2116"/>
              <a:gd name="T7" fmla="*/ 570 h 2116"/>
              <a:gd name="T8" fmla="*/ 1802 w 2116"/>
              <a:gd name="T9" fmla="*/ 305 h 2116"/>
              <a:gd name="T10" fmla="*/ 1548 w 2116"/>
              <a:gd name="T11" fmla="*/ 321 h 2116"/>
              <a:gd name="T12" fmla="*/ 1464 w 2116"/>
              <a:gd name="T13" fmla="*/ 80 h 2116"/>
              <a:gd name="T14" fmla="*/ 1234 w 2116"/>
              <a:gd name="T15" fmla="*/ 191 h 2116"/>
              <a:gd name="T16" fmla="*/ 1052 w 2116"/>
              <a:gd name="T17" fmla="*/ 0 h 2116"/>
              <a:gd name="T18" fmla="*/ 884 w 2116"/>
              <a:gd name="T19" fmla="*/ 191 h 2116"/>
              <a:gd name="T20" fmla="*/ 653 w 2116"/>
              <a:gd name="T21" fmla="*/ 78 h 2116"/>
              <a:gd name="T22" fmla="*/ 570 w 2116"/>
              <a:gd name="T23" fmla="*/ 321 h 2116"/>
              <a:gd name="T24" fmla="*/ 305 w 2116"/>
              <a:gd name="T25" fmla="*/ 314 h 2116"/>
              <a:gd name="T26" fmla="*/ 322 w 2116"/>
              <a:gd name="T27" fmla="*/ 568 h 2116"/>
              <a:gd name="T28" fmla="*/ 81 w 2116"/>
              <a:gd name="T29" fmla="*/ 652 h 2116"/>
              <a:gd name="T30" fmla="*/ 192 w 2116"/>
              <a:gd name="T31" fmla="*/ 882 h 2116"/>
              <a:gd name="T32" fmla="*/ 0 w 2116"/>
              <a:gd name="T33" fmla="*/ 1064 h 2116"/>
              <a:gd name="T34" fmla="*/ 191 w 2116"/>
              <a:gd name="T35" fmla="*/ 1233 h 2116"/>
              <a:gd name="T36" fmla="*/ 78 w 2116"/>
              <a:gd name="T37" fmla="*/ 1463 h 2116"/>
              <a:gd name="T38" fmla="*/ 321 w 2116"/>
              <a:gd name="T39" fmla="*/ 1546 h 2116"/>
              <a:gd name="T40" fmla="*/ 314 w 2116"/>
              <a:gd name="T41" fmla="*/ 1811 h 2116"/>
              <a:gd name="T42" fmla="*/ 569 w 2116"/>
              <a:gd name="T43" fmla="*/ 1794 h 2116"/>
              <a:gd name="T44" fmla="*/ 653 w 2116"/>
              <a:gd name="T45" fmla="*/ 2035 h 2116"/>
              <a:gd name="T46" fmla="*/ 882 w 2116"/>
              <a:gd name="T47" fmla="*/ 1925 h 2116"/>
              <a:gd name="T48" fmla="*/ 1064 w 2116"/>
              <a:gd name="T49" fmla="*/ 2116 h 2116"/>
              <a:gd name="T50" fmla="*/ 1233 w 2116"/>
              <a:gd name="T51" fmla="*/ 1925 h 2116"/>
              <a:gd name="T52" fmla="*/ 1464 w 2116"/>
              <a:gd name="T53" fmla="*/ 2038 h 2116"/>
              <a:gd name="T54" fmla="*/ 1546 w 2116"/>
              <a:gd name="T55" fmla="*/ 1795 h 2116"/>
              <a:gd name="T56" fmla="*/ 1811 w 2116"/>
              <a:gd name="T57" fmla="*/ 1802 h 2116"/>
              <a:gd name="T58" fmla="*/ 1795 w 2116"/>
              <a:gd name="T59" fmla="*/ 1547 h 2116"/>
              <a:gd name="T60" fmla="*/ 2036 w 2116"/>
              <a:gd name="T61" fmla="*/ 1463 h 2116"/>
              <a:gd name="T62" fmla="*/ 1925 w 2116"/>
              <a:gd name="T63" fmla="*/ 1234 h 2116"/>
              <a:gd name="T64" fmla="*/ 1358 w 2116"/>
              <a:gd name="T65" fmla="*/ 1669 h 2116"/>
              <a:gd name="T66" fmla="*/ 759 w 2116"/>
              <a:gd name="T67" fmla="*/ 447 h 2116"/>
              <a:gd name="T68" fmla="*/ 1358 w 2116"/>
              <a:gd name="T69" fmla="*/ 1669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16" h="2116">
                <a:moveTo>
                  <a:pt x="1941" y="1111"/>
                </a:moveTo>
                <a:cubicBezTo>
                  <a:pt x="2116" y="1052"/>
                  <a:pt x="2116" y="1052"/>
                  <a:pt x="2116" y="1052"/>
                </a:cubicBezTo>
                <a:cubicBezTo>
                  <a:pt x="2107" y="917"/>
                  <a:pt x="2107" y="917"/>
                  <a:pt x="2107" y="917"/>
                </a:cubicBezTo>
                <a:cubicBezTo>
                  <a:pt x="1925" y="883"/>
                  <a:pt x="1925" y="883"/>
                  <a:pt x="1925" y="883"/>
                </a:cubicBezTo>
                <a:cubicBezTo>
                  <a:pt x="1918" y="847"/>
                  <a:pt x="1908" y="810"/>
                  <a:pt x="1896" y="774"/>
                </a:cubicBezTo>
                <a:cubicBezTo>
                  <a:pt x="2038" y="652"/>
                  <a:pt x="2038" y="652"/>
                  <a:pt x="2038" y="652"/>
                </a:cubicBezTo>
                <a:cubicBezTo>
                  <a:pt x="1979" y="532"/>
                  <a:pt x="1979" y="532"/>
                  <a:pt x="1979" y="532"/>
                </a:cubicBezTo>
                <a:cubicBezTo>
                  <a:pt x="1795" y="570"/>
                  <a:pt x="1795" y="570"/>
                  <a:pt x="1795" y="570"/>
                </a:cubicBezTo>
                <a:cubicBezTo>
                  <a:pt x="1772" y="535"/>
                  <a:pt x="1747" y="502"/>
                  <a:pt x="1720" y="471"/>
                </a:cubicBezTo>
                <a:cubicBezTo>
                  <a:pt x="1802" y="305"/>
                  <a:pt x="1802" y="305"/>
                  <a:pt x="1802" y="305"/>
                </a:cubicBezTo>
                <a:cubicBezTo>
                  <a:pt x="1700" y="217"/>
                  <a:pt x="1700" y="217"/>
                  <a:pt x="1700" y="217"/>
                </a:cubicBezTo>
                <a:cubicBezTo>
                  <a:pt x="1548" y="321"/>
                  <a:pt x="1548" y="321"/>
                  <a:pt x="1548" y="321"/>
                </a:cubicBezTo>
                <a:cubicBezTo>
                  <a:pt x="1516" y="301"/>
                  <a:pt x="1483" y="282"/>
                  <a:pt x="1450" y="265"/>
                </a:cubicBezTo>
                <a:cubicBezTo>
                  <a:pt x="1464" y="80"/>
                  <a:pt x="1464" y="80"/>
                  <a:pt x="1464" y="80"/>
                </a:cubicBezTo>
                <a:cubicBezTo>
                  <a:pt x="1336" y="37"/>
                  <a:pt x="1336" y="37"/>
                  <a:pt x="1336" y="37"/>
                </a:cubicBezTo>
                <a:cubicBezTo>
                  <a:pt x="1234" y="191"/>
                  <a:pt x="1234" y="191"/>
                  <a:pt x="1234" y="191"/>
                </a:cubicBezTo>
                <a:cubicBezTo>
                  <a:pt x="1194" y="183"/>
                  <a:pt x="1152" y="178"/>
                  <a:pt x="1111" y="175"/>
                </a:cubicBezTo>
                <a:cubicBezTo>
                  <a:pt x="1052" y="0"/>
                  <a:pt x="1052" y="0"/>
                  <a:pt x="1052" y="0"/>
                </a:cubicBezTo>
                <a:cubicBezTo>
                  <a:pt x="918" y="9"/>
                  <a:pt x="918" y="9"/>
                  <a:pt x="918" y="9"/>
                </a:cubicBezTo>
                <a:cubicBezTo>
                  <a:pt x="884" y="191"/>
                  <a:pt x="884" y="191"/>
                  <a:pt x="884" y="191"/>
                </a:cubicBezTo>
                <a:cubicBezTo>
                  <a:pt x="847" y="198"/>
                  <a:pt x="810" y="208"/>
                  <a:pt x="774" y="220"/>
                </a:cubicBezTo>
                <a:cubicBezTo>
                  <a:pt x="653" y="78"/>
                  <a:pt x="653" y="78"/>
                  <a:pt x="653" y="78"/>
                </a:cubicBezTo>
                <a:cubicBezTo>
                  <a:pt x="532" y="137"/>
                  <a:pt x="532" y="137"/>
                  <a:pt x="532" y="137"/>
                </a:cubicBezTo>
                <a:cubicBezTo>
                  <a:pt x="570" y="321"/>
                  <a:pt x="570" y="321"/>
                  <a:pt x="570" y="321"/>
                </a:cubicBezTo>
                <a:cubicBezTo>
                  <a:pt x="535" y="344"/>
                  <a:pt x="502" y="369"/>
                  <a:pt x="471" y="396"/>
                </a:cubicBezTo>
                <a:cubicBezTo>
                  <a:pt x="305" y="314"/>
                  <a:pt x="305" y="314"/>
                  <a:pt x="305" y="314"/>
                </a:cubicBezTo>
                <a:cubicBezTo>
                  <a:pt x="217" y="416"/>
                  <a:pt x="217" y="416"/>
                  <a:pt x="217" y="416"/>
                </a:cubicBezTo>
                <a:cubicBezTo>
                  <a:pt x="322" y="568"/>
                  <a:pt x="322" y="568"/>
                  <a:pt x="322" y="568"/>
                </a:cubicBezTo>
                <a:cubicBezTo>
                  <a:pt x="301" y="600"/>
                  <a:pt x="282" y="633"/>
                  <a:pt x="265" y="666"/>
                </a:cubicBezTo>
                <a:cubicBezTo>
                  <a:pt x="81" y="652"/>
                  <a:pt x="81" y="652"/>
                  <a:pt x="81" y="652"/>
                </a:cubicBezTo>
                <a:cubicBezTo>
                  <a:pt x="37" y="780"/>
                  <a:pt x="37" y="780"/>
                  <a:pt x="37" y="780"/>
                </a:cubicBezTo>
                <a:cubicBezTo>
                  <a:pt x="192" y="882"/>
                  <a:pt x="192" y="882"/>
                  <a:pt x="192" y="882"/>
                </a:cubicBezTo>
                <a:cubicBezTo>
                  <a:pt x="183" y="923"/>
                  <a:pt x="178" y="964"/>
                  <a:pt x="175" y="1005"/>
                </a:cubicBezTo>
                <a:cubicBezTo>
                  <a:pt x="0" y="1064"/>
                  <a:pt x="0" y="1064"/>
                  <a:pt x="0" y="1064"/>
                </a:cubicBezTo>
                <a:cubicBezTo>
                  <a:pt x="9" y="1198"/>
                  <a:pt x="9" y="1198"/>
                  <a:pt x="9" y="1198"/>
                </a:cubicBezTo>
                <a:cubicBezTo>
                  <a:pt x="191" y="1233"/>
                  <a:pt x="191" y="1233"/>
                  <a:pt x="191" y="1233"/>
                </a:cubicBezTo>
                <a:cubicBezTo>
                  <a:pt x="199" y="1269"/>
                  <a:pt x="208" y="1306"/>
                  <a:pt x="221" y="1342"/>
                </a:cubicBezTo>
                <a:cubicBezTo>
                  <a:pt x="78" y="1463"/>
                  <a:pt x="78" y="1463"/>
                  <a:pt x="78" y="1463"/>
                </a:cubicBezTo>
                <a:cubicBezTo>
                  <a:pt x="138" y="1584"/>
                  <a:pt x="138" y="1584"/>
                  <a:pt x="138" y="1584"/>
                </a:cubicBezTo>
                <a:cubicBezTo>
                  <a:pt x="321" y="1546"/>
                  <a:pt x="321" y="1546"/>
                  <a:pt x="321" y="1546"/>
                </a:cubicBezTo>
                <a:cubicBezTo>
                  <a:pt x="344" y="1581"/>
                  <a:pt x="369" y="1614"/>
                  <a:pt x="397" y="1645"/>
                </a:cubicBezTo>
                <a:cubicBezTo>
                  <a:pt x="314" y="1811"/>
                  <a:pt x="314" y="1811"/>
                  <a:pt x="314" y="1811"/>
                </a:cubicBezTo>
                <a:cubicBezTo>
                  <a:pt x="416" y="1899"/>
                  <a:pt x="416" y="1899"/>
                  <a:pt x="416" y="1899"/>
                </a:cubicBezTo>
                <a:cubicBezTo>
                  <a:pt x="569" y="1794"/>
                  <a:pt x="569" y="1794"/>
                  <a:pt x="569" y="1794"/>
                </a:cubicBezTo>
                <a:cubicBezTo>
                  <a:pt x="600" y="1815"/>
                  <a:pt x="633" y="1834"/>
                  <a:pt x="667" y="1851"/>
                </a:cubicBezTo>
                <a:cubicBezTo>
                  <a:pt x="653" y="2035"/>
                  <a:pt x="653" y="2035"/>
                  <a:pt x="653" y="2035"/>
                </a:cubicBezTo>
                <a:cubicBezTo>
                  <a:pt x="780" y="2079"/>
                  <a:pt x="780" y="2079"/>
                  <a:pt x="780" y="2079"/>
                </a:cubicBezTo>
                <a:cubicBezTo>
                  <a:pt x="882" y="1925"/>
                  <a:pt x="882" y="1925"/>
                  <a:pt x="882" y="1925"/>
                </a:cubicBezTo>
                <a:cubicBezTo>
                  <a:pt x="923" y="1933"/>
                  <a:pt x="964" y="1938"/>
                  <a:pt x="1005" y="1941"/>
                </a:cubicBezTo>
                <a:cubicBezTo>
                  <a:pt x="1064" y="2116"/>
                  <a:pt x="1064" y="2116"/>
                  <a:pt x="1064" y="2116"/>
                </a:cubicBezTo>
                <a:cubicBezTo>
                  <a:pt x="1199" y="2107"/>
                  <a:pt x="1199" y="2107"/>
                  <a:pt x="1199" y="2107"/>
                </a:cubicBezTo>
                <a:cubicBezTo>
                  <a:pt x="1233" y="1925"/>
                  <a:pt x="1233" y="1925"/>
                  <a:pt x="1233" y="1925"/>
                </a:cubicBezTo>
                <a:cubicBezTo>
                  <a:pt x="1269" y="1918"/>
                  <a:pt x="1306" y="1908"/>
                  <a:pt x="1342" y="1896"/>
                </a:cubicBezTo>
                <a:cubicBezTo>
                  <a:pt x="1464" y="2038"/>
                  <a:pt x="1464" y="2038"/>
                  <a:pt x="1464" y="2038"/>
                </a:cubicBezTo>
                <a:cubicBezTo>
                  <a:pt x="1584" y="1979"/>
                  <a:pt x="1584" y="1979"/>
                  <a:pt x="1584" y="1979"/>
                </a:cubicBezTo>
                <a:cubicBezTo>
                  <a:pt x="1546" y="1795"/>
                  <a:pt x="1546" y="1795"/>
                  <a:pt x="1546" y="1795"/>
                </a:cubicBezTo>
                <a:cubicBezTo>
                  <a:pt x="1581" y="1772"/>
                  <a:pt x="1614" y="1747"/>
                  <a:pt x="1645" y="1719"/>
                </a:cubicBezTo>
                <a:cubicBezTo>
                  <a:pt x="1811" y="1802"/>
                  <a:pt x="1811" y="1802"/>
                  <a:pt x="1811" y="1802"/>
                </a:cubicBezTo>
                <a:cubicBezTo>
                  <a:pt x="1899" y="1700"/>
                  <a:pt x="1899" y="1700"/>
                  <a:pt x="1899" y="1700"/>
                </a:cubicBezTo>
                <a:cubicBezTo>
                  <a:pt x="1795" y="1547"/>
                  <a:pt x="1795" y="1547"/>
                  <a:pt x="1795" y="1547"/>
                </a:cubicBezTo>
                <a:cubicBezTo>
                  <a:pt x="1816" y="1516"/>
                  <a:pt x="1834" y="1483"/>
                  <a:pt x="1851" y="1450"/>
                </a:cubicBezTo>
                <a:cubicBezTo>
                  <a:pt x="2036" y="1463"/>
                  <a:pt x="2036" y="1463"/>
                  <a:pt x="2036" y="1463"/>
                </a:cubicBezTo>
                <a:cubicBezTo>
                  <a:pt x="2079" y="1336"/>
                  <a:pt x="2079" y="1336"/>
                  <a:pt x="2079" y="1336"/>
                </a:cubicBezTo>
                <a:cubicBezTo>
                  <a:pt x="1925" y="1234"/>
                  <a:pt x="1925" y="1234"/>
                  <a:pt x="1925" y="1234"/>
                </a:cubicBezTo>
                <a:cubicBezTo>
                  <a:pt x="1933" y="1193"/>
                  <a:pt x="1938" y="1152"/>
                  <a:pt x="1941" y="1111"/>
                </a:cubicBezTo>
                <a:close/>
                <a:moveTo>
                  <a:pt x="1358" y="1669"/>
                </a:moveTo>
                <a:cubicBezTo>
                  <a:pt x="1020" y="1834"/>
                  <a:pt x="613" y="1695"/>
                  <a:pt x="447" y="1357"/>
                </a:cubicBezTo>
                <a:cubicBezTo>
                  <a:pt x="282" y="1020"/>
                  <a:pt x="421" y="613"/>
                  <a:pt x="759" y="447"/>
                </a:cubicBezTo>
                <a:cubicBezTo>
                  <a:pt x="1096" y="282"/>
                  <a:pt x="1504" y="421"/>
                  <a:pt x="1669" y="759"/>
                </a:cubicBezTo>
                <a:cubicBezTo>
                  <a:pt x="1834" y="1096"/>
                  <a:pt x="1695" y="1503"/>
                  <a:pt x="1358" y="1669"/>
                </a:cubicBez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95" name="Freeform 240"/>
          <p:cNvSpPr>
            <a:spLocks noEditPoints="1"/>
          </p:cNvSpPr>
          <p:nvPr/>
        </p:nvSpPr>
        <p:spPr bwMode="auto">
          <a:xfrm>
            <a:off x="6308477" y="883321"/>
            <a:ext cx="2319338" cy="2319337"/>
          </a:xfrm>
          <a:custGeom>
            <a:avLst/>
            <a:gdLst>
              <a:gd name="T0" fmla="*/ 1840 w 1840"/>
              <a:gd name="T1" fmla="*/ 964 h 1840"/>
              <a:gd name="T2" fmla="*/ 1682 w 1840"/>
              <a:gd name="T3" fmla="*/ 808 h 1840"/>
              <a:gd name="T4" fmla="*/ 1791 w 1840"/>
              <a:gd name="T5" fmla="*/ 614 h 1840"/>
              <a:gd name="T6" fmla="*/ 1578 w 1840"/>
              <a:gd name="T7" fmla="*/ 521 h 1840"/>
              <a:gd name="T8" fmla="*/ 1602 w 1840"/>
              <a:gd name="T9" fmla="*/ 301 h 1840"/>
              <a:gd name="T10" fmla="*/ 1379 w 1840"/>
              <a:gd name="T11" fmla="*/ 303 h 1840"/>
              <a:gd name="T12" fmla="*/ 1318 w 1840"/>
              <a:gd name="T13" fmla="*/ 90 h 1840"/>
              <a:gd name="T14" fmla="*/ 1103 w 1840"/>
              <a:gd name="T15" fmla="*/ 173 h 1840"/>
              <a:gd name="T16" fmla="*/ 964 w 1840"/>
              <a:gd name="T17" fmla="*/ 0 h 1840"/>
              <a:gd name="T18" fmla="*/ 808 w 1840"/>
              <a:gd name="T19" fmla="*/ 159 h 1840"/>
              <a:gd name="T20" fmla="*/ 613 w 1840"/>
              <a:gd name="T21" fmla="*/ 49 h 1840"/>
              <a:gd name="T22" fmla="*/ 521 w 1840"/>
              <a:gd name="T23" fmla="*/ 262 h 1840"/>
              <a:gd name="T24" fmla="*/ 301 w 1840"/>
              <a:gd name="T25" fmla="*/ 239 h 1840"/>
              <a:gd name="T26" fmla="*/ 303 w 1840"/>
              <a:gd name="T27" fmla="*/ 461 h 1840"/>
              <a:gd name="T28" fmla="*/ 89 w 1840"/>
              <a:gd name="T29" fmla="*/ 522 h 1840"/>
              <a:gd name="T30" fmla="*/ 173 w 1840"/>
              <a:gd name="T31" fmla="*/ 737 h 1840"/>
              <a:gd name="T32" fmla="*/ 0 w 1840"/>
              <a:gd name="T33" fmla="*/ 877 h 1840"/>
              <a:gd name="T34" fmla="*/ 159 w 1840"/>
              <a:gd name="T35" fmla="*/ 1032 h 1840"/>
              <a:gd name="T36" fmla="*/ 49 w 1840"/>
              <a:gd name="T37" fmla="*/ 1227 h 1840"/>
              <a:gd name="T38" fmla="*/ 262 w 1840"/>
              <a:gd name="T39" fmla="*/ 1320 h 1840"/>
              <a:gd name="T40" fmla="*/ 239 w 1840"/>
              <a:gd name="T41" fmla="*/ 1540 h 1840"/>
              <a:gd name="T42" fmla="*/ 461 w 1840"/>
              <a:gd name="T43" fmla="*/ 1538 h 1840"/>
              <a:gd name="T44" fmla="*/ 522 w 1840"/>
              <a:gd name="T45" fmla="*/ 1751 h 1840"/>
              <a:gd name="T46" fmla="*/ 737 w 1840"/>
              <a:gd name="T47" fmla="*/ 1668 h 1840"/>
              <a:gd name="T48" fmla="*/ 876 w 1840"/>
              <a:gd name="T49" fmla="*/ 1840 h 1840"/>
              <a:gd name="T50" fmla="*/ 1032 w 1840"/>
              <a:gd name="T51" fmla="*/ 1682 h 1840"/>
              <a:gd name="T52" fmla="*/ 1227 w 1840"/>
              <a:gd name="T53" fmla="*/ 1791 h 1840"/>
              <a:gd name="T54" fmla="*/ 1319 w 1840"/>
              <a:gd name="T55" fmla="*/ 1579 h 1840"/>
              <a:gd name="T56" fmla="*/ 1540 w 1840"/>
              <a:gd name="T57" fmla="*/ 1602 h 1840"/>
              <a:gd name="T58" fmla="*/ 1538 w 1840"/>
              <a:gd name="T59" fmla="*/ 1380 h 1840"/>
              <a:gd name="T60" fmla="*/ 1751 w 1840"/>
              <a:gd name="T61" fmla="*/ 1318 h 1840"/>
              <a:gd name="T62" fmla="*/ 1668 w 1840"/>
              <a:gd name="T63" fmla="*/ 1104 h 1840"/>
              <a:gd name="T64" fmla="*/ 1081 w 1840"/>
              <a:gd name="T65" fmla="*/ 1490 h 1840"/>
              <a:gd name="T66" fmla="*/ 759 w 1840"/>
              <a:gd name="T67" fmla="*/ 351 h 1840"/>
              <a:gd name="T68" fmla="*/ 1081 w 1840"/>
              <a:gd name="T69" fmla="*/ 149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0" h="1840">
                <a:moveTo>
                  <a:pt x="1827" y="1080"/>
                </a:moveTo>
                <a:cubicBezTo>
                  <a:pt x="1840" y="964"/>
                  <a:pt x="1840" y="964"/>
                  <a:pt x="1840" y="964"/>
                </a:cubicBezTo>
                <a:cubicBezTo>
                  <a:pt x="1690" y="906"/>
                  <a:pt x="1690" y="906"/>
                  <a:pt x="1690" y="906"/>
                </a:cubicBezTo>
                <a:cubicBezTo>
                  <a:pt x="1689" y="874"/>
                  <a:pt x="1687" y="841"/>
                  <a:pt x="1682" y="808"/>
                </a:cubicBezTo>
                <a:cubicBezTo>
                  <a:pt x="1823" y="726"/>
                  <a:pt x="1823" y="726"/>
                  <a:pt x="1823" y="726"/>
                </a:cubicBezTo>
                <a:cubicBezTo>
                  <a:pt x="1791" y="614"/>
                  <a:pt x="1791" y="614"/>
                  <a:pt x="1791" y="614"/>
                </a:cubicBezTo>
                <a:cubicBezTo>
                  <a:pt x="1628" y="618"/>
                  <a:pt x="1628" y="618"/>
                  <a:pt x="1628" y="618"/>
                </a:cubicBezTo>
                <a:cubicBezTo>
                  <a:pt x="1614" y="584"/>
                  <a:pt x="1597" y="552"/>
                  <a:pt x="1578" y="521"/>
                </a:cubicBezTo>
                <a:cubicBezTo>
                  <a:pt x="1675" y="392"/>
                  <a:pt x="1675" y="392"/>
                  <a:pt x="1675" y="392"/>
                </a:cubicBezTo>
                <a:cubicBezTo>
                  <a:pt x="1602" y="301"/>
                  <a:pt x="1602" y="301"/>
                  <a:pt x="1602" y="301"/>
                </a:cubicBezTo>
                <a:cubicBezTo>
                  <a:pt x="1455" y="366"/>
                  <a:pt x="1455" y="366"/>
                  <a:pt x="1455" y="366"/>
                </a:cubicBezTo>
                <a:cubicBezTo>
                  <a:pt x="1431" y="344"/>
                  <a:pt x="1406" y="322"/>
                  <a:pt x="1379" y="303"/>
                </a:cubicBezTo>
                <a:cubicBezTo>
                  <a:pt x="1420" y="147"/>
                  <a:pt x="1420" y="147"/>
                  <a:pt x="1420" y="147"/>
                </a:cubicBezTo>
                <a:cubicBezTo>
                  <a:pt x="1318" y="90"/>
                  <a:pt x="1318" y="90"/>
                  <a:pt x="1318" y="90"/>
                </a:cubicBezTo>
                <a:cubicBezTo>
                  <a:pt x="1206" y="206"/>
                  <a:pt x="1206" y="206"/>
                  <a:pt x="1206" y="206"/>
                </a:cubicBezTo>
                <a:cubicBezTo>
                  <a:pt x="1173" y="193"/>
                  <a:pt x="1139" y="181"/>
                  <a:pt x="1103" y="173"/>
                </a:cubicBezTo>
                <a:cubicBezTo>
                  <a:pt x="1080" y="13"/>
                  <a:pt x="1080" y="13"/>
                  <a:pt x="1080" y="13"/>
                </a:cubicBezTo>
                <a:cubicBezTo>
                  <a:pt x="964" y="0"/>
                  <a:pt x="964" y="0"/>
                  <a:pt x="964" y="0"/>
                </a:cubicBezTo>
                <a:cubicBezTo>
                  <a:pt x="906" y="151"/>
                  <a:pt x="906" y="151"/>
                  <a:pt x="906" y="151"/>
                </a:cubicBezTo>
                <a:cubicBezTo>
                  <a:pt x="874" y="151"/>
                  <a:pt x="841" y="154"/>
                  <a:pt x="808" y="159"/>
                </a:cubicBezTo>
                <a:cubicBezTo>
                  <a:pt x="726" y="17"/>
                  <a:pt x="726" y="17"/>
                  <a:pt x="726" y="17"/>
                </a:cubicBezTo>
                <a:cubicBezTo>
                  <a:pt x="613" y="49"/>
                  <a:pt x="613" y="49"/>
                  <a:pt x="613" y="49"/>
                </a:cubicBezTo>
                <a:cubicBezTo>
                  <a:pt x="617" y="213"/>
                  <a:pt x="617" y="213"/>
                  <a:pt x="617" y="213"/>
                </a:cubicBezTo>
                <a:cubicBezTo>
                  <a:pt x="584" y="227"/>
                  <a:pt x="552" y="244"/>
                  <a:pt x="521" y="262"/>
                </a:cubicBezTo>
                <a:cubicBezTo>
                  <a:pt x="392" y="166"/>
                  <a:pt x="392" y="166"/>
                  <a:pt x="392" y="166"/>
                </a:cubicBezTo>
                <a:cubicBezTo>
                  <a:pt x="301" y="239"/>
                  <a:pt x="301" y="239"/>
                  <a:pt x="301" y="239"/>
                </a:cubicBezTo>
                <a:cubicBezTo>
                  <a:pt x="366" y="386"/>
                  <a:pt x="366" y="386"/>
                  <a:pt x="366" y="386"/>
                </a:cubicBezTo>
                <a:cubicBezTo>
                  <a:pt x="343" y="410"/>
                  <a:pt x="322" y="435"/>
                  <a:pt x="303" y="461"/>
                </a:cubicBezTo>
                <a:cubicBezTo>
                  <a:pt x="147" y="420"/>
                  <a:pt x="147" y="420"/>
                  <a:pt x="147" y="420"/>
                </a:cubicBezTo>
                <a:cubicBezTo>
                  <a:pt x="89" y="522"/>
                  <a:pt x="89" y="522"/>
                  <a:pt x="89" y="522"/>
                </a:cubicBezTo>
                <a:cubicBezTo>
                  <a:pt x="206" y="634"/>
                  <a:pt x="206" y="634"/>
                  <a:pt x="206" y="634"/>
                </a:cubicBezTo>
                <a:cubicBezTo>
                  <a:pt x="192" y="668"/>
                  <a:pt x="181" y="702"/>
                  <a:pt x="173" y="737"/>
                </a:cubicBezTo>
                <a:cubicBezTo>
                  <a:pt x="13" y="760"/>
                  <a:pt x="13" y="760"/>
                  <a:pt x="13" y="760"/>
                </a:cubicBezTo>
                <a:cubicBezTo>
                  <a:pt x="0" y="877"/>
                  <a:pt x="0" y="877"/>
                  <a:pt x="0" y="877"/>
                </a:cubicBezTo>
                <a:cubicBezTo>
                  <a:pt x="151" y="934"/>
                  <a:pt x="151" y="934"/>
                  <a:pt x="151" y="934"/>
                </a:cubicBezTo>
                <a:cubicBezTo>
                  <a:pt x="151" y="967"/>
                  <a:pt x="154" y="1000"/>
                  <a:pt x="159" y="1032"/>
                </a:cubicBezTo>
                <a:cubicBezTo>
                  <a:pt x="17" y="1115"/>
                  <a:pt x="17" y="1115"/>
                  <a:pt x="17" y="1115"/>
                </a:cubicBezTo>
                <a:cubicBezTo>
                  <a:pt x="49" y="1227"/>
                  <a:pt x="49" y="1227"/>
                  <a:pt x="49" y="1227"/>
                </a:cubicBezTo>
                <a:cubicBezTo>
                  <a:pt x="212" y="1223"/>
                  <a:pt x="212" y="1223"/>
                  <a:pt x="212" y="1223"/>
                </a:cubicBezTo>
                <a:cubicBezTo>
                  <a:pt x="227" y="1257"/>
                  <a:pt x="243" y="1289"/>
                  <a:pt x="262" y="1320"/>
                </a:cubicBezTo>
                <a:cubicBezTo>
                  <a:pt x="166" y="1449"/>
                  <a:pt x="166" y="1449"/>
                  <a:pt x="166" y="1449"/>
                </a:cubicBezTo>
                <a:cubicBezTo>
                  <a:pt x="239" y="1540"/>
                  <a:pt x="239" y="1540"/>
                  <a:pt x="239" y="1540"/>
                </a:cubicBezTo>
                <a:cubicBezTo>
                  <a:pt x="386" y="1474"/>
                  <a:pt x="386" y="1474"/>
                  <a:pt x="386" y="1474"/>
                </a:cubicBezTo>
                <a:cubicBezTo>
                  <a:pt x="410" y="1497"/>
                  <a:pt x="435" y="1518"/>
                  <a:pt x="461" y="1538"/>
                </a:cubicBezTo>
                <a:cubicBezTo>
                  <a:pt x="420" y="1694"/>
                  <a:pt x="420" y="1694"/>
                  <a:pt x="420" y="1694"/>
                </a:cubicBezTo>
                <a:cubicBezTo>
                  <a:pt x="522" y="1751"/>
                  <a:pt x="522" y="1751"/>
                  <a:pt x="522" y="1751"/>
                </a:cubicBezTo>
                <a:cubicBezTo>
                  <a:pt x="634" y="1635"/>
                  <a:pt x="634" y="1635"/>
                  <a:pt x="634" y="1635"/>
                </a:cubicBezTo>
                <a:cubicBezTo>
                  <a:pt x="667" y="1648"/>
                  <a:pt x="702" y="1659"/>
                  <a:pt x="737" y="1668"/>
                </a:cubicBezTo>
                <a:cubicBezTo>
                  <a:pt x="760" y="1827"/>
                  <a:pt x="760" y="1827"/>
                  <a:pt x="760" y="1827"/>
                </a:cubicBezTo>
                <a:cubicBezTo>
                  <a:pt x="876" y="1840"/>
                  <a:pt x="876" y="1840"/>
                  <a:pt x="876" y="1840"/>
                </a:cubicBezTo>
                <a:cubicBezTo>
                  <a:pt x="934" y="1690"/>
                  <a:pt x="934" y="1690"/>
                  <a:pt x="934" y="1690"/>
                </a:cubicBezTo>
                <a:cubicBezTo>
                  <a:pt x="967" y="1689"/>
                  <a:pt x="1000" y="1687"/>
                  <a:pt x="1032" y="1682"/>
                </a:cubicBezTo>
                <a:cubicBezTo>
                  <a:pt x="1114" y="1823"/>
                  <a:pt x="1114" y="1823"/>
                  <a:pt x="1114" y="1823"/>
                </a:cubicBezTo>
                <a:cubicBezTo>
                  <a:pt x="1227" y="1791"/>
                  <a:pt x="1227" y="1791"/>
                  <a:pt x="1227" y="1791"/>
                </a:cubicBezTo>
                <a:cubicBezTo>
                  <a:pt x="1223" y="1628"/>
                  <a:pt x="1223" y="1628"/>
                  <a:pt x="1223" y="1628"/>
                </a:cubicBezTo>
                <a:cubicBezTo>
                  <a:pt x="1256" y="1614"/>
                  <a:pt x="1289" y="1597"/>
                  <a:pt x="1319" y="1579"/>
                </a:cubicBezTo>
                <a:cubicBezTo>
                  <a:pt x="1448" y="1675"/>
                  <a:pt x="1448" y="1675"/>
                  <a:pt x="1448" y="1675"/>
                </a:cubicBezTo>
                <a:cubicBezTo>
                  <a:pt x="1540" y="1602"/>
                  <a:pt x="1540" y="1602"/>
                  <a:pt x="1540" y="1602"/>
                </a:cubicBezTo>
                <a:cubicBezTo>
                  <a:pt x="1474" y="1455"/>
                  <a:pt x="1474" y="1455"/>
                  <a:pt x="1474" y="1455"/>
                </a:cubicBezTo>
                <a:cubicBezTo>
                  <a:pt x="1497" y="1431"/>
                  <a:pt x="1518" y="1406"/>
                  <a:pt x="1538" y="1380"/>
                </a:cubicBezTo>
                <a:cubicBezTo>
                  <a:pt x="1694" y="1420"/>
                  <a:pt x="1694" y="1420"/>
                  <a:pt x="1694" y="1420"/>
                </a:cubicBezTo>
                <a:cubicBezTo>
                  <a:pt x="1751" y="1318"/>
                  <a:pt x="1751" y="1318"/>
                  <a:pt x="1751" y="1318"/>
                </a:cubicBezTo>
                <a:cubicBezTo>
                  <a:pt x="1635" y="1207"/>
                  <a:pt x="1635" y="1207"/>
                  <a:pt x="1635" y="1207"/>
                </a:cubicBezTo>
                <a:cubicBezTo>
                  <a:pt x="1648" y="1173"/>
                  <a:pt x="1659" y="1139"/>
                  <a:pt x="1668" y="1104"/>
                </a:cubicBezTo>
                <a:lnTo>
                  <a:pt x="1827" y="1080"/>
                </a:lnTo>
                <a:close/>
                <a:moveTo>
                  <a:pt x="1081" y="1490"/>
                </a:moveTo>
                <a:cubicBezTo>
                  <a:pt x="766" y="1579"/>
                  <a:pt x="439" y="1396"/>
                  <a:pt x="350" y="1081"/>
                </a:cubicBezTo>
                <a:cubicBezTo>
                  <a:pt x="262" y="767"/>
                  <a:pt x="445" y="439"/>
                  <a:pt x="759" y="351"/>
                </a:cubicBezTo>
                <a:cubicBezTo>
                  <a:pt x="1074" y="262"/>
                  <a:pt x="1401" y="445"/>
                  <a:pt x="1490" y="760"/>
                </a:cubicBezTo>
                <a:cubicBezTo>
                  <a:pt x="1579" y="1074"/>
                  <a:pt x="1396" y="1401"/>
                  <a:pt x="1081" y="1490"/>
                </a:cubicBez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96" name="Freeform 241"/>
          <p:cNvSpPr>
            <a:spLocks noEditPoints="1"/>
          </p:cNvSpPr>
          <p:nvPr/>
        </p:nvSpPr>
        <p:spPr bwMode="auto">
          <a:xfrm>
            <a:off x="8238877" y="121322"/>
            <a:ext cx="1682750" cy="1682750"/>
          </a:xfrm>
          <a:custGeom>
            <a:avLst/>
            <a:gdLst>
              <a:gd name="T0" fmla="*/ 1335 w 1335"/>
              <a:gd name="T1" fmla="*/ 699 h 1335"/>
              <a:gd name="T2" fmla="*/ 1220 w 1335"/>
              <a:gd name="T3" fmla="*/ 586 h 1335"/>
              <a:gd name="T4" fmla="*/ 1300 w 1335"/>
              <a:gd name="T5" fmla="*/ 445 h 1335"/>
              <a:gd name="T6" fmla="*/ 1145 w 1335"/>
              <a:gd name="T7" fmla="*/ 378 h 1335"/>
              <a:gd name="T8" fmla="*/ 1162 w 1335"/>
              <a:gd name="T9" fmla="*/ 218 h 1335"/>
              <a:gd name="T10" fmla="*/ 1001 w 1335"/>
              <a:gd name="T11" fmla="*/ 219 h 1335"/>
              <a:gd name="T12" fmla="*/ 956 w 1335"/>
              <a:gd name="T13" fmla="*/ 65 h 1335"/>
              <a:gd name="T14" fmla="*/ 801 w 1335"/>
              <a:gd name="T15" fmla="*/ 125 h 1335"/>
              <a:gd name="T16" fmla="*/ 699 w 1335"/>
              <a:gd name="T17" fmla="*/ 0 h 1335"/>
              <a:gd name="T18" fmla="*/ 586 w 1335"/>
              <a:gd name="T19" fmla="*/ 115 h 1335"/>
              <a:gd name="T20" fmla="*/ 445 w 1335"/>
              <a:gd name="T21" fmla="*/ 35 h 1335"/>
              <a:gd name="T22" fmla="*/ 378 w 1335"/>
              <a:gd name="T23" fmla="*/ 190 h 1335"/>
              <a:gd name="T24" fmla="*/ 218 w 1335"/>
              <a:gd name="T25" fmla="*/ 173 h 1335"/>
              <a:gd name="T26" fmla="*/ 220 w 1335"/>
              <a:gd name="T27" fmla="*/ 334 h 1335"/>
              <a:gd name="T28" fmla="*/ 65 w 1335"/>
              <a:gd name="T29" fmla="*/ 379 h 1335"/>
              <a:gd name="T30" fmla="*/ 125 w 1335"/>
              <a:gd name="T31" fmla="*/ 535 h 1335"/>
              <a:gd name="T32" fmla="*/ 0 w 1335"/>
              <a:gd name="T33" fmla="*/ 636 h 1335"/>
              <a:gd name="T34" fmla="*/ 115 w 1335"/>
              <a:gd name="T35" fmla="*/ 749 h 1335"/>
              <a:gd name="T36" fmla="*/ 35 w 1335"/>
              <a:gd name="T37" fmla="*/ 890 h 1335"/>
              <a:gd name="T38" fmla="*/ 190 w 1335"/>
              <a:gd name="T39" fmla="*/ 957 h 1335"/>
              <a:gd name="T40" fmla="*/ 173 w 1335"/>
              <a:gd name="T41" fmla="*/ 1117 h 1335"/>
              <a:gd name="T42" fmla="*/ 334 w 1335"/>
              <a:gd name="T43" fmla="*/ 1116 h 1335"/>
              <a:gd name="T44" fmla="*/ 379 w 1335"/>
              <a:gd name="T45" fmla="*/ 1270 h 1335"/>
              <a:gd name="T46" fmla="*/ 535 w 1335"/>
              <a:gd name="T47" fmla="*/ 1210 h 1335"/>
              <a:gd name="T48" fmla="*/ 636 w 1335"/>
              <a:gd name="T49" fmla="*/ 1335 h 1335"/>
              <a:gd name="T50" fmla="*/ 749 w 1335"/>
              <a:gd name="T51" fmla="*/ 1220 h 1335"/>
              <a:gd name="T52" fmla="*/ 890 w 1335"/>
              <a:gd name="T53" fmla="*/ 1299 h 1335"/>
              <a:gd name="T54" fmla="*/ 957 w 1335"/>
              <a:gd name="T55" fmla="*/ 1145 h 1335"/>
              <a:gd name="T56" fmla="*/ 1117 w 1335"/>
              <a:gd name="T57" fmla="*/ 1162 h 1335"/>
              <a:gd name="T58" fmla="*/ 1116 w 1335"/>
              <a:gd name="T59" fmla="*/ 1001 h 1335"/>
              <a:gd name="T60" fmla="*/ 1271 w 1335"/>
              <a:gd name="T61" fmla="*/ 956 h 1335"/>
              <a:gd name="T62" fmla="*/ 1210 w 1335"/>
              <a:gd name="T63" fmla="*/ 801 h 1335"/>
              <a:gd name="T64" fmla="*/ 776 w 1335"/>
              <a:gd name="T65" fmla="*/ 1050 h 1335"/>
              <a:gd name="T66" fmla="*/ 560 w 1335"/>
              <a:gd name="T67" fmla="*/ 286 h 1335"/>
              <a:gd name="T68" fmla="*/ 776 w 1335"/>
              <a:gd name="T69" fmla="*/ 1050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5" h="1335">
                <a:moveTo>
                  <a:pt x="1326" y="784"/>
                </a:moveTo>
                <a:cubicBezTo>
                  <a:pt x="1335" y="699"/>
                  <a:pt x="1335" y="699"/>
                  <a:pt x="1335" y="699"/>
                </a:cubicBezTo>
                <a:cubicBezTo>
                  <a:pt x="1226" y="658"/>
                  <a:pt x="1226" y="658"/>
                  <a:pt x="1226" y="658"/>
                </a:cubicBezTo>
                <a:cubicBezTo>
                  <a:pt x="1226" y="634"/>
                  <a:pt x="1224" y="610"/>
                  <a:pt x="1220" y="586"/>
                </a:cubicBezTo>
                <a:cubicBezTo>
                  <a:pt x="1323" y="527"/>
                  <a:pt x="1323" y="527"/>
                  <a:pt x="1323" y="527"/>
                </a:cubicBezTo>
                <a:cubicBezTo>
                  <a:pt x="1300" y="445"/>
                  <a:pt x="1300" y="445"/>
                  <a:pt x="1300" y="445"/>
                </a:cubicBezTo>
                <a:cubicBezTo>
                  <a:pt x="1181" y="448"/>
                  <a:pt x="1181" y="448"/>
                  <a:pt x="1181" y="448"/>
                </a:cubicBezTo>
                <a:cubicBezTo>
                  <a:pt x="1171" y="424"/>
                  <a:pt x="1159" y="400"/>
                  <a:pt x="1145" y="378"/>
                </a:cubicBezTo>
                <a:cubicBezTo>
                  <a:pt x="1215" y="284"/>
                  <a:pt x="1215" y="284"/>
                  <a:pt x="1215" y="284"/>
                </a:cubicBezTo>
                <a:cubicBezTo>
                  <a:pt x="1162" y="218"/>
                  <a:pt x="1162" y="218"/>
                  <a:pt x="1162" y="218"/>
                </a:cubicBezTo>
                <a:cubicBezTo>
                  <a:pt x="1055" y="266"/>
                  <a:pt x="1055" y="266"/>
                  <a:pt x="1055" y="266"/>
                </a:cubicBezTo>
                <a:cubicBezTo>
                  <a:pt x="1038" y="249"/>
                  <a:pt x="1020" y="234"/>
                  <a:pt x="1001" y="219"/>
                </a:cubicBezTo>
                <a:cubicBezTo>
                  <a:pt x="1031" y="106"/>
                  <a:pt x="1031" y="106"/>
                  <a:pt x="1031" y="106"/>
                </a:cubicBezTo>
                <a:cubicBezTo>
                  <a:pt x="956" y="65"/>
                  <a:pt x="956" y="65"/>
                  <a:pt x="956" y="65"/>
                </a:cubicBezTo>
                <a:cubicBezTo>
                  <a:pt x="875" y="149"/>
                  <a:pt x="875" y="149"/>
                  <a:pt x="875" y="149"/>
                </a:cubicBezTo>
                <a:cubicBezTo>
                  <a:pt x="851" y="139"/>
                  <a:pt x="826" y="131"/>
                  <a:pt x="801" y="125"/>
                </a:cubicBezTo>
                <a:cubicBezTo>
                  <a:pt x="784" y="9"/>
                  <a:pt x="784" y="9"/>
                  <a:pt x="784" y="9"/>
                </a:cubicBezTo>
                <a:cubicBezTo>
                  <a:pt x="699" y="0"/>
                  <a:pt x="699" y="0"/>
                  <a:pt x="699" y="0"/>
                </a:cubicBezTo>
                <a:cubicBezTo>
                  <a:pt x="658" y="109"/>
                  <a:pt x="658" y="109"/>
                  <a:pt x="658" y="109"/>
                </a:cubicBezTo>
                <a:cubicBezTo>
                  <a:pt x="634" y="109"/>
                  <a:pt x="610" y="111"/>
                  <a:pt x="586" y="115"/>
                </a:cubicBezTo>
                <a:cubicBezTo>
                  <a:pt x="527" y="12"/>
                  <a:pt x="527" y="12"/>
                  <a:pt x="527" y="12"/>
                </a:cubicBezTo>
                <a:cubicBezTo>
                  <a:pt x="445" y="35"/>
                  <a:pt x="445" y="35"/>
                  <a:pt x="445" y="35"/>
                </a:cubicBezTo>
                <a:cubicBezTo>
                  <a:pt x="448" y="154"/>
                  <a:pt x="448" y="154"/>
                  <a:pt x="448" y="154"/>
                </a:cubicBezTo>
                <a:cubicBezTo>
                  <a:pt x="424" y="164"/>
                  <a:pt x="400" y="176"/>
                  <a:pt x="378" y="190"/>
                </a:cubicBezTo>
                <a:cubicBezTo>
                  <a:pt x="284" y="120"/>
                  <a:pt x="284" y="120"/>
                  <a:pt x="284" y="120"/>
                </a:cubicBezTo>
                <a:cubicBezTo>
                  <a:pt x="218" y="173"/>
                  <a:pt x="218" y="173"/>
                  <a:pt x="218" y="173"/>
                </a:cubicBezTo>
                <a:cubicBezTo>
                  <a:pt x="266" y="280"/>
                  <a:pt x="266" y="280"/>
                  <a:pt x="266" y="280"/>
                </a:cubicBezTo>
                <a:cubicBezTo>
                  <a:pt x="249" y="297"/>
                  <a:pt x="234" y="315"/>
                  <a:pt x="220" y="334"/>
                </a:cubicBezTo>
                <a:cubicBezTo>
                  <a:pt x="106" y="305"/>
                  <a:pt x="106" y="305"/>
                  <a:pt x="106" y="305"/>
                </a:cubicBezTo>
                <a:cubicBezTo>
                  <a:pt x="65" y="379"/>
                  <a:pt x="65" y="379"/>
                  <a:pt x="65" y="379"/>
                </a:cubicBezTo>
                <a:cubicBezTo>
                  <a:pt x="149" y="460"/>
                  <a:pt x="149" y="460"/>
                  <a:pt x="149" y="460"/>
                </a:cubicBezTo>
                <a:cubicBezTo>
                  <a:pt x="139" y="484"/>
                  <a:pt x="131" y="509"/>
                  <a:pt x="125" y="535"/>
                </a:cubicBezTo>
                <a:cubicBezTo>
                  <a:pt x="9" y="551"/>
                  <a:pt x="9" y="551"/>
                  <a:pt x="9" y="551"/>
                </a:cubicBezTo>
                <a:cubicBezTo>
                  <a:pt x="0" y="636"/>
                  <a:pt x="0" y="636"/>
                  <a:pt x="0" y="636"/>
                </a:cubicBezTo>
                <a:cubicBezTo>
                  <a:pt x="109" y="678"/>
                  <a:pt x="109" y="678"/>
                  <a:pt x="109" y="678"/>
                </a:cubicBezTo>
                <a:cubicBezTo>
                  <a:pt x="110" y="701"/>
                  <a:pt x="111" y="725"/>
                  <a:pt x="115" y="749"/>
                </a:cubicBezTo>
                <a:cubicBezTo>
                  <a:pt x="12" y="809"/>
                  <a:pt x="12" y="809"/>
                  <a:pt x="12" y="809"/>
                </a:cubicBezTo>
                <a:cubicBezTo>
                  <a:pt x="35" y="890"/>
                  <a:pt x="35" y="890"/>
                  <a:pt x="35" y="890"/>
                </a:cubicBezTo>
                <a:cubicBezTo>
                  <a:pt x="154" y="887"/>
                  <a:pt x="154" y="887"/>
                  <a:pt x="154" y="887"/>
                </a:cubicBezTo>
                <a:cubicBezTo>
                  <a:pt x="164" y="912"/>
                  <a:pt x="177" y="935"/>
                  <a:pt x="190" y="957"/>
                </a:cubicBezTo>
                <a:cubicBezTo>
                  <a:pt x="120" y="1051"/>
                  <a:pt x="120" y="1051"/>
                  <a:pt x="120" y="1051"/>
                </a:cubicBezTo>
                <a:cubicBezTo>
                  <a:pt x="173" y="1117"/>
                  <a:pt x="173" y="1117"/>
                  <a:pt x="173" y="1117"/>
                </a:cubicBezTo>
                <a:cubicBezTo>
                  <a:pt x="280" y="1070"/>
                  <a:pt x="280" y="1070"/>
                  <a:pt x="280" y="1070"/>
                </a:cubicBezTo>
                <a:cubicBezTo>
                  <a:pt x="297" y="1086"/>
                  <a:pt x="315" y="1102"/>
                  <a:pt x="334" y="1116"/>
                </a:cubicBezTo>
                <a:cubicBezTo>
                  <a:pt x="305" y="1229"/>
                  <a:pt x="305" y="1229"/>
                  <a:pt x="305" y="1229"/>
                </a:cubicBezTo>
                <a:cubicBezTo>
                  <a:pt x="379" y="1270"/>
                  <a:pt x="379" y="1270"/>
                  <a:pt x="379" y="1270"/>
                </a:cubicBezTo>
                <a:cubicBezTo>
                  <a:pt x="460" y="1186"/>
                  <a:pt x="460" y="1186"/>
                  <a:pt x="460" y="1186"/>
                </a:cubicBezTo>
                <a:cubicBezTo>
                  <a:pt x="484" y="1196"/>
                  <a:pt x="509" y="1204"/>
                  <a:pt x="535" y="1210"/>
                </a:cubicBezTo>
                <a:cubicBezTo>
                  <a:pt x="551" y="1326"/>
                  <a:pt x="551" y="1326"/>
                  <a:pt x="551" y="1326"/>
                </a:cubicBezTo>
                <a:cubicBezTo>
                  <a:pt x="636" y="1335"/>
                  <a:pt x="636" y="1335"/>
                  <a:pt x="636" y="1335"/>
                </a:cubicBezTo>
                <a:cubicBezTo>
                  <a:pt x="678" y="1226"/>
                  <a:pt x="678" y="1226"/>
                  <a:pt x="678" y="1226"/>
                </a:cubicBezTo>
                <a:cubicBezTo>
                  <a:pt x="701" y="1226"/>
                  <a:pt x="725" y="1224"/>
                  <a:pt x="749" y="1220"/>
                </a:cubicBezTo>
                <a:cubicBezTo>
                  <a:pt x="808" y="1323"/>
                  <a:pt x="808" y="1323"/>
                  <a:pt x="808" y="1323"/>
                </a:cubicBezTo>
                <a:cubicBezTo>
                  <a:pt x="890" y="1299"/>
                  <a:pt x="890" y="1299"/>
                  <a:pt x="890" y="1299"/>
                </a:cubicBezTo>
                <a:cubicBezTo>
                  <a:pt x="887" y="1181"/>
                  <a:pt x="887" y="1181"/>
                  <a:pt x="887" y="1181"/>
                </a:cubicBezTo>
                <a:cubicBezTo>
                  <a:pt x="912" y="1171"/>
                  <a:pt x="935" y="1159"/>
                  <a:pt x="957" y="1145"/>
                </a:cubicBezTo>
                <a:cubicBezTo>
                  <a:pt x="1051" y="1215"/>
                  <a:pt x="1051" y="1215"/>
                  <a:pt x="1051" y="1215"/>
                </a:cubicBezTo>
                <a:cubicBezTo>
                  <a:pt x="1117" y="1162"/>
                  <a:pt x="1117" y="1162"/>
                  <a:pt x="1117" y="1162"/>
                </a:cubicBezTo>
                <a:cubicBezTo>
                  <a:pt x="1070" y="1055"/>
                  <a:pt x="1070" y="1055"/>
                  <a:pt x="1070" y="1055"/>
                </a:cubicBezTo>
                <a:cubicBezTo>
                  <a:pt x="1086" y="1038"/>
                  <a:pt x="1102" y="1020"/>
                  <a:pt x="1116" y="1001"/>
                </a:cubicBezTo>
                <a:cubicBezTo>
                  <a:pt x="1229" y="1031"/>
                  <a:pt x="1229" y="1031"/>
                  <a:pt x="1229" y="1031"/>
                </a:cubicBezTo>
                <a:cubicBezTo>
                  <a:pt x="1271" y="956"/>
                  <a:pt x="1271" y="956"/>
                  <a:pt x="1271" y="956"/>
                </a:cubicBezTo>
                <a:cubicBezTo>
                  <a:pt x="1186" y="875"/>
                  <a:pt x="1186" y="875"/>
                  <a:pt x="1186" y="875"/>
                </a:cubicBezTo>
                <a:cubicBezTo>
                  <a:pt x="1196" y="851"/>
                  <a:pt x="1204" y="826"/>
                  <a:pt x="1210" y="801"/>
                </a:cubicBezTo>
                <a:lnTo>
                  <a:pt x="1326" y="784"/>
                </a:lnTo>
                <a:close/>
                <a:moveTo>
                  <a:pt x="776" y="1050"/>
                </a:moveTo>
                <a:cubicBezTo>
                  <a:pt x="565" y="1109"/>
                  <a:pt x="345" y="986"/>
                  <a:pt x="286" y="775"/>
                </a:cubicBezTo>
                <a:cubicBezTo>
                  <a:pt x="226" y="564"/>
                  <a:pt x="349" y="345"/>
                  <a:pt x="560" y="286"/>
                </a:cubicBezTo>
                <a:cubicBezTo>
                  <a:pt x="771" y="226"/>
                  <a:pt x="990" y="349"/>
                  <a:pt x="1050" y="560"/>
                </a:cubicBezTo>
                <a:cubicBezTo>
                  <a:pt x="1109" y="771"/>
                  <a:pt x="987" y="990"/>
                  <a:pt x="776" y="1050"/>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97" name="Freeform 242"/>
          <p:cNvSpPr>
            <a:spLocks noEditPoints="1"/>
          </p:cNvSpPr>
          <p:nvPr/>
        </p:nvSpPr>
        <p:spPr bwMode="auto">
          <a:xfrm>
            <a:off x="7843590" y="4159921"/>
            <a:ext cx="1430338" cy="1428750"/>
          </a:xfrm>
          <a:custGeom>
            <a:avLst/>
            <a:gdLst>
              <a:gd name="T0" fmla="*/ 1013 w 1135"/>
              <a:gd name="T1" fmla="*/ 544 h 1134"/>
              <a:gd name="T2" fmla="*/ 1135 w 1135"/>
              <a:gd name="T3" fmla="*/ 472 h 1134"/>
              <a:gd name="T4" fmla="*/ 1107 w 1135"/>
              <a:gd name="T5" fmla="*/ 367 h 1134"/>
              <a:gd name="T6" fmla="*/ 965 w 1135"/>
              <a:gd name="T7" fmla="*/ 366 h 1134"/>
              <a:gd name="T8" fmla="*/ 866 w 1135"/>
              <a:gd name="T9" fmla="*/ 237 h 1134"/>
              <a:gd name="T10" fmla="*/ 901 w 1135"/>
              <a:gd name="T11" fmla="*/ 99 h 1134"/>
              <a:gd name="T12" fmla="*/ 808 w 1135"/>
              <a:gd name="T13" fmla="*/ 45 h 1134"/>
              <a:gd name="T14" fmla="*/ 706 w 1135"/>
              <a:gd name="T15" fmla="*/ 144 h 1134"/>
              <a:gd name="T16" fmla="*/ 544 w 1135"/>
              <a:gd name="T17" fmla="*/ 123 h 1134"/>
              <a:gd name="T18" fmla="*/ 472 w 1135"/>
              <a:gd name="T19" fmla="*/ 0 h 1134"/>
              <a:gd name="T20" fmla="*/ 367 w 1135"/>
              <a:gd name="T21" fmla="*/ 28 h 1134"/>
              <a:gd name="T22" fmla="*/ 365 w 1135"/>
              <a:gd name="T23" fmla="*/ 170 h 1134"/>
              <a:gd name="T24" fmla="*/ 237 w 1135"/>
              <a:gd name="T25" fmla="*/ 269 h 1134"/>
              <a:gd name="T26" fmla="*/ 99 w 1135"/>
              <a:gd name="T27" fmla="*/ 234 h 1134"/>
              <a:gd name="T28" fmla="*/ 45 w 1135"/>
              <a:gd name="T29" fmla="*/ 327 h 1134"/>
              <a:gd name="T30" fmla="*/ 144 w 1135"/>
              <a:gd name="T31" fmla="*/ 429 h 1134"/>
              <a:gd name="T32" fmla="*/ 123 w 1135"/>
              <a:gd name="T33" fmla="*/ 590 h 1134"/>
              <a:gd name="T34" fmla="*/ 0 w 1135"/>
              <a:gd name="T35" fmla="*/ 663 h 1134"/>
              <a:gd name="T36" fmla="*/ 28 w 1135"/>
              <a:gd name="T37" fmla="*/ 767 h 1134"/>
              <a:gd name="T38" fmla="*/ 171 w 1135"/>
              <a:gd name="T39" fmla="*/ 769 h 1134"/>
              <a:gd name="T40" fmla="*/ 269 w 1135"/>
              <a:gd name="T41" fmla="*/ 898 h 1134"/>
              <a:gd name="T42" fmla="*/ 234 w 1135"/>
              <a:gd name="T43" fmla="*/ 1036 h 1134"/>
              <a:gd name="T44" fmla="*/ 328 w 1135"/>
              <a:gd name="T45" fmla="*/ 1090 h 1134"/>
              <a:gd name="T46" fmla="*/ 429 w 1135"/>
              <a:gd name="T47" fmla="*/ 991 h 1134"/>
              <a:gd name="T48" fmla="*/ 591 w 1135"/>
              <a:gd name="T49" fmla="*/ 1012 h 1134"/>
              <a:gd name="T50" fmla="*/ 664 w 1135"/>
              <a:gd name="T51" fmla="*/ 1134 h 1134"/>
              <a:gd name="T52" fmla="*/ 768 w 1135"/>
              <a:gd name="T53" fmla="*/ 1106 h 1134"/>
              <a:gd name="T54" fmla="*/ 770 w 1135"/>
              <a:gd name="T55" fmla="*/ 964 h 1134"/>
              <a:gd name="T56" fmla="*/ 899 w 1135"/>
              <a:gd name="T57" fmla="*/ 865 h 1134"/>
              <a:gd name="T58" fmla="*/ 1036 w 1135"/>
              <a:gd name="T59" fmla="*/ 900 h 1134"/>
              <a:gd name="T60" fmla="*/ 1090 w 1135"/>
              <a:gd name="T61" fmla="*/ 807 h 1134"/>
              <a:gd name="T62" fmla="*/ 992 w 1135"/>
              <a:gd name="T63" fmla="*/ 705 h 1134"/>
              <a:gd name="T64" fmla="*/ 1013 w 1135"/>
              <a:gd name="T65" fmla="*/ 544 h 1134"/>
              <a:gd name="T66" fmla="*/ 593 w 1135"/>
              <a:gd name="T67" fmla="*/ 879 h 1134"/>
              <a:gd name="T68" fmla="*/ 256 w 1135"/>
              <a:gd name="T69" fmla="*/ 593 h 1134"/>
              <a:gd name="T70" fmla="*/ 543 w 1135"/>
              <a:gd name="T71" fmla="*/ 256 h 1134"/>
              <a:gd name="T72" fmla="*/ 879 w 1135"/>
              <a:gd name="T73" fmla="*/ 542 h 1134"/>
              <a:gd name="T74" fmla="*/ 593 w 1135"/>
              <a:gd name="T75" fmla="*/ 8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5" h="1134">
                <a:moveTo>
                  <a:pt x="1013" y="544"/>
                </a:moveTo>
                <a:cubicBezTo>
                  <a:pt x="1135" y="472"/>
                  <a:pt x="1135" y="472"/>
                  <a:pt x="1135" y="472"/>
                </a:cubicBezTo>
                <a:cubicBezTo>
                  <a:pt x="1107" y="367"/>
                  <a:pt x="1107" y="367"/>
                  <a:pt x="1107" y="367"/>
                </a:cubicBezTo>
                <a:cubicBezTo>
                  <a:pt x="965" y="366"/>
                  <a:pt x="965" y="366"/>
                  <a:pt x="965" y="366"/>
                </a:cubicBezTo>
                <a:cubicBezTo>
                  <a:pt x="940" y="317"/>
                  <a:pt x="906" y="273"/>
                  <a:pt x="866" y="237"/>
                </a:cubicBezTo>
                <a:cubicBezTo>
                  <a:pt x="901" y="99"/>
                  <a:pt x="901" y="99"/>
                  <a:pt x="901" y="99"/>
                </a:cubicBezTo>
                <a:cubicBezTo>
                  <a:pt x="808" y="45"/>
                  <a:pt x="808" y="45"/>
                  <a:pt x="808" y="45"/>
                </a:cubicBezTo>
                <a:cubicBezTo>
                  <a:pt x="706" y="144"/>
                  <a:pt x="706" y="144"/>
                  <a:pt x="706" y="144"/>
                </a:cubicBezTo>
                <a:cubicBezTo>
                  <a:pt x="655" y="127"/>
                  <a:pt x="601" y="120"/>
                  <a:pt x="544" y="123"/>
                </a:cubicBezTo>
                <a:cubicBezTo>
                  <a:pt x="472" y="0"/>
                  <a:pt x="472" y="0"/>
                  <a:pt x="472" y="0"/>
                </a:cubicBezTo>
                <a:cubicBezTo>
                  <a:pt x="367" y="28"/>
                  <a:pt x="367" y="28"/>
                  <a:pt x="367" y="28"/>
                </a:cubicBezTo>
                <a:cubicBezTo>
                  <a:pt x="365" y="170"/>
                  <a:pt x="365" y="170"/>
                  <a:pt x="365" y="170"/>
                </a:cubicBezTo>
                <a:cubicBezTo>
                  <a:pt x="317" y="195"/>
                  <a:pt x="273" y="229"/>
                  <a:pt x="237" y="269"/>
                </a:cubicBezTo>
                <a:cubicBezTo>
                  <a:pt x="99" y="234"/>
                  <a:pt x="99" y="234"/>
                  <a:pt x="99" y="234"/>
                </a:cubicBezTo>
                <a:cubicBezTo>
                  <a:pt x="45" y="327"/>
                  <a:pt x="45" y="327"/>
                  <a:pt x="45" y="327"/>
                </a:cubicBezTo>
                <a:cubicBezTo>
                  <a:pt x="144" y="429"/>
                  <a:pt x="144" y="429"/>
                  <a:pt x="144" y="429"/>
                </a:cubicBezTo>
                <a:cubicBezTo>
                  <a:pt x="128" y="480"/>
                  <a:pt x="120" y="534"/>
                  <a:pt x="123" y="590"/>
                </a:cubicBezTo>
                <a:cubicBezTo>
                  <a:pt x="0" y="663"/>
                  <a:pt x="0" y="663"/>
                  <a:pt x="0" y="663"/>
                </a:cubicBezTo>
                <a:cubicBezTo>
                  <a:pt x="28" y="767"/>
                  <a:pt x="28" y="767"/>
                  <a:pt x="28" y="767"/>
                </a:cubicBezTo>
                <a:cubicBezTo>
                  <a:pt x="171" y="769"/>
                  <a:pt x="171" y="769"/>
                  <a:pt x="171" y="769"/>
                </a:cubicBezTo>
                <a:cubicBezTo>
                  <a:pt x="195" y="818"/>
                  <a:pt x="229" y="862"/>
                  <a:pt x="269" y="898"/>
                </a:cubicBezTo>
                <a:cubicBezTo>
                  <a:pt x="234" y="1036"/>
                  <a:pt x="234" y="1036"/>
                  <a:pt x="234" y="1036"/>
                </a:cubicBezTo>
                <a:cubicBezTo>
                  <a:pt x="328" y="1090"/>
                  <a:pt x="328" y="1090"/>
                  <a:pt x="328" y="1090"/>
                </a:cubicBezTo>
                <a:cubicBezTo>
                  <a:pt x="429" y="991"/>
                  <a:pt x="429" y="991"/>
                  <a:pt x="429" y="991"/>
                </a:cubicBezTo>
                <a:cubicBezTo>
                  <a:pt x="480" y="1008"/>
                  <a:pt x="535" y="1015"/>
                  <a:pt x="591" y="1012"/>
                </a:cubicBezTo>
                <a:cubicBezTo>
                  <a:pt x="664" y="1134"/>
                  <a:pt x="664" y="1134"/>
                  <a:pt x="664" y="1134"/>
                </a:cubicBezTo>
                <a:cubicBezTo>
                  <a:pt x="768" y="1106"/>
                  <a:pt x="768" y="1106"/>
                  <a:pt x="768" y="1106"/>
                </a:cubicBezTo>
                <a:cubicBezTo>
                  <a:pt x="770" y="964"/>
                  <a:pt x="770" y="964"/>
                  <a:pt x="770" y="964"/>
                </a:cubicBezTo>
                <a:cubicBezTo>
                  <a:pt x="819" y="939"/>
                  <a:pt x="863" y="906"/>
                  <a:pt x="899" y="865"/>
                </a:cubicBezTo>
                <a:cubicBezTo>
                  <a:pt x="1036" y="900"/>
                  <a:pt x="1036" y="900"/>
                  <a:pt x="1036" y="900"/>
                </a:cubicBezTo>
                <a:cubicBezTo>
                  <a:pt x="1090" y="807"/>
                  <a:pt x="1090" y="807"/>
                  <a:pt x="1090" y="807"/>
                </a:cubicBezTo>
                <a:cubicBezTo>
                  <a:pt x="992" y="705"/>
                  <a:pt x="992" y="705"/>
                  <a:pt x="992" y="705"/>
                </a:cubicBezTo>
                <a:cubicBezTo>
                  <a:pt x="1008" y="654"/>
                  <a:pt x="1015" y="600"/>
                  <a:pt x="1013" y="544"/>
                </a:cubicBezTo>
                <a:close/>
                <a:moveTo>
                  <a:pt x="593" y="879"/>
                </a:moveTo>
                <a:cubicBezTo>
                  <a:pt x="421" y="893"/>
                  <a:pt x="270" y="764"/>
                  <a:pt x="256" y="593"/>
                </a:cubicBezTo>
                <a:cubicBezTo>
                  <a:pt x="243" y="421"/>
                  <a:pt x="371" y="270"/>
                  <a:pt x="543" y="256"/>
                </a:cubicBezTo>
                <a:cubicBezTo>
                  <a:pt x="714" y="242"/>
                  <a:pt x="865" y="370"/>
                  <a:pt x="879" y="542"/>
                </a:cubicBezTo>
                <a:cubicBezTo>
                  <a:pt x="893" y="714"/>
                  <a:pt x="765" y="865"/>
                  <a:pt x="593" y="879"/>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98" name="Freeform 243"/>
          <p:cNvSpPr/>
          <p:nvPr/>
        </p:nvSpPr>
        <p:spPr bwMode="auto">
          <a:xfrm>
            <a:off x="9092952" y="5591846"/>
            <a:ext cx="254000" cy="236537"/>
          </a:xfrm>
          <a:custGeom>
            <a:avLst/>
            <a:gdLst>
              <a:gd name="T0" fmla="*/ 127 w 202"/>
              <a:gd name="T1" fmla="*/ 3 h 188"/>
              <a:gd name="T2" fmla="*/ 104 w 202"/>
              <a:gd name="T3" fmla="*/ 0 h 188"/>
              <a:gd name="T4" fmla="*/ 12 w 202"/>
              <a:gd name="T5" fmla="*/ 72 h 188"/>
              <a:gd name="T6" fmla="*/ 81 w 202"/>
              <a:gd name="T7" fmla="*/ 186 h 188"/>
              <a:gd name="T8" fmla="*/ 104 w 202"/>
              <a:gd name="T9" fmla="*/ 188 h 188"/>
              <a:gd name="T10" fmla="*/ 104 w 202"/>
              <a:gd name="T11" fmla="*/ 188 h 188"/>
              <a:gd name="T12" fmla="*/ 196 w 202"/>
              <a:gd name="T13" fmla="*/ 117 h 188"/>
              <a:gd name="T14" fmla="*/ 185 w 202"/>
              <a:gd name="T15" fmla="*/ 46 h 188"/>
              <a:gd name="T16" fmla="*/ 127 w 202"/>
              <a:gd name="T17" fmla="*/ 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88">
                <a:moveTo>
                  <a:pt x="127" y="3"/>
                </a:moveTo>
                <a:cubicBezTo>
                  <a:pt x="119" y="1"/>
                  <a:pt x="112" y="0"/>
                  <a:pt x="104" y="0"/>
                </a:cubicBezTo>
                <a:cubicBezTo>
                  <a:pt x="60" y="0"/>
                  <a:pt x="23" y="30"/>
                  <a:pt x="12" y="72"/>
                </a:cubicBezTo>
                <a:cubicBezTo>
                  <a:pt x="0" y="122"/>
                  <a:pt x="30" y="173"/>
                  <a:pt x="81" y="186"/>
                </a:cubicBezTo>
                <a:cubicBezTo>
                  <a:pt x="89" y="188"/>
                  <a:pt x="96" y="188"/>
                  <a:pt x="104" y="188"/>
                </a:cubicBezTo>
                <a:cubicBezTo>
                  <a:pt x="104" y="188"/>
                  <a:pt x="104" y="188"/>
                  <a:pt x="104" y="188"/>
                </a:cubicBezTo>
                <a:cubicBezTo>
                  <a:pt x="147" y="188"/>
                  <a:pt x="185" y="159"/>
                  <a:pt x="196" y="117"/>
                </a:cubicBezTo>
                <a:cubicBezTo>
                  <a:pt x="202" y="93"/>
                  <a:pt x="198" y="68"/>
                  <a:pt x="185" y="46"/>
                </a:cubicBezTo>
                <a:cubicBezTo>
                  <a:pt x="172" y="24"/>
                  <a:pt x="151" y="9"/>
                  <a:pt x="127" y="3"/>
                </a:cubicBez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499" name="Freeform 244"/>
          <p:cNvSpPr>
            <a:spLocks noEditPoints="1"/>
          </p:cNvSpPr>
          <p:nvPr/>
        </p:nvSpPr>
        <p:spPr bwMode="auto">
          <a:xfrm>
            <a:off x="8757990" y="5247359"/>
            <a:ext cx="930275" cy="930275"/>
          </a:xfrm>
          <a:custGeom>
            <a:avLst/>
            <a:gdLst>
              <a:gd name="T0" fmla="*/ 730 w 738"/>
              <a:gd name="T1" fmla="*/ 444 h 738"/>
              <a:gd name="T2" fmla="*/ 738 w 738"/>
              <a:gd name="T3" fmla="*/ 357 h 738"/>
              <a:gd name="T4" fmla="*/ 646 w 738"/>
              <a:gd name="T5" fmla="*/ 318 h 738"/>
              <a:gd name="T6" fmla="*/ 624 w 738"/>
              <a:gd name="T7" fmla="*/ 249 h 738"/>
              <a:gd name="T8" fmla="*/ 677 w 738"/>
              <a:gd name="T9" fmla="*/ 167 h 738"/>
              <a:gd name="T10" fmla="*/ 621 w 738"/>
              <a:gd name="T11" fmla="*/ 99 h 738"/>
              <a:gd name="T12" fmla="*/ 530 w 738"/>
              <a:gd name="T13" fmla="*/ 137 h 738"/>
              <a:gd name="T14" fmla="*/ 468 w 738"/>
              <a:gd name="T15" fmla="*/ 104 h 738"/>
              <a:gd name="T16" fmla="*/ 447 w 738"/>
              <a:gd name="T17" fmla="*/ 8 h 738"/>
              <a:gd name="T18" fmla="*/ 360 w 738"/>
              <a:gd name="T19" fmla="*/ 0 h 738"/>
              <a:gd name="T20" fmla="*/ 322 w 738"/>
              <a:gd name="T21" fmla="*/ 90 h 738"/>
              <a:gd name="T22" fmla="*/ 252 w 738"/>
              <a:gd name="T23" fmla="*/ 112 h 738"/>
              <a:gd name="T24" fmla="*/ 169 w 738"/>
              <a:gd name="T25" fmla="*/ 58 h 738"/>
              <a:gd name="T26" fmla="*/ 102 w 738"/>
              <a:gd name="T27" fmla="*/ 114 h 738"/>
              <a:gd name="T28" fmla="*/ 139 w 738"/>
              <a:gd name="T29" fmla="*/ 205 h 738"/>
              <a:gd name="T30" fmla="*/ 105 w 738"/>
              <a:gd name="T31" fmla="*/ 270 h 738"/>
              <a:gd name="T32" fmla="*/ 8 w 738"/>
              <a:gd name="T33" fmla="*/ 291 h 738"/>
              <a:gd name="T34" fmla="*/ 0 w 738"/>
              <a:gd name="T35" fmla="*/ 379 h 738"/>
              <a:gd name="T36" fmla="*/ 92 w 738"/>
              <a:gd name="T37" fmla="*/ 417 h 738"/>
              <a:gd name="T38" fmla="*/ 113 w 738"/>
              <a:gd name="T39" fmla="*/ 485 h 738"/>
              <a:gd name="T40" fmla="*/ 59 w 738"/>
              <a:gd name="T41" fmla="*/ 569 h 738"/>
              <a:gd name="T42" fmla="*/ 115 w 738"/>
              <a:gd name="T43" fmla="*/ 637 h 738"/>
              <a:gd name="T44" fmla="*/ 208 w 738"/>
              <a:gd name="T45" fmla="*/ 599 h 738"/>
              <a:gd name="T46" fmla="*/ 269 w 738"/>
              <a:gd name="T47" fmla="*/ 631 h 738"/>
              <a:gd name="T48" fmla="*/ 290 w 738"/>
              <a:gd name="T49" fmla="*/ 729 h 738"/>
              <a:gd name="T50" fmla="*/ 378 w 738"/>
              <a:gd name="T51" fmla="*/ 738 h 738"/>
              <a:gd name="T52" fmla="*/ 417 w 738"/>
              <a:gd name="T53" fmla="*/ 645 h 738"/>
              <a:gd name="T54" fmla="*/ 484 w 738"/>
              <a:gd name="T55" fmla="*/ 625 h 738"/>
              <a:gd name="T56" fmla="*/ 568 w 738"/>
              <a:gd name="T57" fmla="*/ 679 h 738"/>
              <a:gd name="T58" fmla="*/ 636 w 738"/>
              <a:gd name="T59" fmla="*/ 623 h 738"/>
              <a:gd name="T60" fmla="*/ 599 w 738"/>
              <a:gd name="T61" fmla="*/ 531 h 738"/>
              <a:gd name="T62" fmla="*/ 633 w 738"/>
              <a:gd name="T63" fmla="*/ 465 h 738"/>
              <a:gd name="T64" fmla="*/ 730 w 738"/>
              <a:gd name="T65" fmla="*/ 444 h 738"/>
              <a:gd name="T66" fmla="*/ 503 w 738"/>
              <a:gd name="T67" fmla="*/ 401 h 738"/>
              <a:gd name="T68" fmla="*/ 369 w 738"/>
              <a:gd name="T69" fmla="*/ 505 h 738"/>
              <a:gd name="T70" fmla="*/ 369 w 738"/>
              <a:gd name="T71" fmla="*/ 505 h 738"/>
              <a:gd name="T72" fmla="*/ 335 w 738"/>
              <a:gd name="T73" fmla="*/ 502 h 738"/>
              <a:gd name="T74" fmla="*/ 234 w 738"/>
              <a:gd name="T75" fmla="*/ 334 h 738"/>
              <a:gd name="T76" fmla="*/ 369 w 738"/>
              <a:gd name="T77" fmla="*/ 229 h 738"/>
              <a:gd name="T78" fmla="*/ 403 w 738"/>
              <a:gd name="T79" fmla="*/ 233 h 738"/>
              <a:gd name="T80" fmla="*/ 488 w 738"/>
              <a:gd name="T81" fmla="*/ 297 h 738"/>
              <a:gd name="T82" fmla="*/ 503 w 738"/>
              <a:gd name="T83" fmla="*/ 401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8" h="738">
                <a:moveTo>
                  <a:pt x="730" y="444"/>
                </a:moveTo>
                <a:cubicBezTo>
                  <a:pt x="738" y="357"/>
                  <a:pt x="738" y="357"/>
                  <a:pt x="738" y="357"/>
                </a:cubicBezTo>
                <a:cubicBezTo>
                  <a:pt x="646" y="318"/>
                  <a:pt x="646" y="318"/>
                  <a:pt x="646" y="318"/>
                </a:cubicBezTo>
                <a:cubicBezTo>
                  <a:pt x="642" y="294"/>
                  <a:pt x="635" y="271"/>
                  <a:pt x="624" y="249"/>
                </a:cubicBezTo>
                <a:cubicBezTo>
                  <a:pt x="677" y="167"/>
                  <a:pt x="677" y="167"/>
                  <a:pt x="677" y="167"/>
                </a:cubicBezTo>
                <a:cubicBezTo>
                  <a:pt x="621" y="99"/>
                  <a:pt x="621" y="99"/>
                  <a:pt x="621" y="99"/>
                </a:cubicBezTo>
                <a:cubicBezTo>
                  <a:pt x="530" y="137"/>
                  <a:pt x="530" y="137"/>
                  <a:pt x="530" y="137"/>
                </a:cubicBezTo>
                <a:cubicBezTo>
                  <a:pt x="511" y="124"/>
                  <a:pt x="490" y="113"/>
                  <a:pt x="468" y="104"/>
                </a:cubicBezTo>
                <a:cubicBezTo>
                  <a:pt x="447" y="8"/>
                  <a:pt x="447" y="8"/>
                  <a:pt x="447" y="8"/>
                </a:cubicBezTo>
                <a:cubicBezTo>
                  <a:pt x="360" y="0"/>
                  <a:pt x="360" y="0"/>
                  <a:pt x="360" y="0"/>
                </a:cubicBezTo>
                <a:cubicBezTo>
                  <a:pt x="322" y="90"/>
                  <a:pt x="322" y="90"/>
                  <a:pt x="322" y="90"/>
                </a:cubicBezTo>
                <a:cubicBezTo>
                  <a:pt x="298" y="94"/>
                  <a:pt x="274" y="102"/>
                  <a:pt x="252" y="112"/>
                </a:cubicBezTo>
                <a:cubicBezTo>
                  <a:pt x="169" y="58"/>
                  <a:pt x="169" y="58"/>
                  <a:pt x="169" y="58"/>
                </a:cubicBezTo>
                <a:cubicBezTo>
                  <a:pt x="102" y="114"/>
                  <a:pt x="102" y="114"/>
                  <a:pt x="102" y="114"/>
                </a:cubicBezTo>
                <a:cubicBezTo>
                  <a:pt x="139" y="205"/>
                  <a:pt x="139" y="205"/>
                  <a:pt x="139" y="205"/>
                </a:cubicBezTo>
                <a:cubicBezTo>
                  <a:pt x="125" y="225"/>
                  <a:pt x="113" y="247"/>
                  <a:pt x="105" y="270"/>
                </a:cubicBezTo>
                <a:cubicBezTo>
                  <a:pt x="8" y="291"/>
                  <a:pt x="8" y="291"/>
                  <a:pt x="8" y="291"/>
                </a:cubicBezTo>
                <a:cubicBezTo>
                  <a:pt x="0" y="379"/>
                  <a:pt x="0" y="379"/>
                  <a:pt x="0" y="379"/>
                </a:cubicBezTo>
                <a:cubicBezTo>
                  <a:pt x="92" y="417"/>
                  <a:pt x="92" y="417"/>
                  <a:pt x="92" y="417"/>
                </a:cubicBezTo>
                <a:cubicBezTo>
                  <a:pt x="96" y="441"/>
                  <a:pt x="103" y="464"/>
                  <a:pt x="113" y="485"/>
                </a:cubicBezTo>
                <a:cubicBezTo>
                  <a:pt x="59" y="569"/>
                  <a:pt x="59" y="569"/>
                  <a:pt x="59" y="569"/>
                </a:cubicBezTo>
                <a:cubicBezTo>
                  <a:pt x="115" y="637"/>
                  <a:pt x="115" y="637"/>
                  <a:pt x="115" y="637"/>
                </a:cubicBezTo>
                <a:cubicBezTo>
                  <a:pt x="208" y="599"/>
                  <a:pt x="208" y="599"/>
                  <a:pt x="208" y="599"/>
                </a:cubicBezTo>
                <a:cubicBezTo>
                  <a:pt x="226" y="612"/>
                  <a:pt x="247" y="623"/>
                  <a:pt x="269" y="631"/>
                </a:cubicBezTo>
                <a:cubicBezTo>
                  <a:pt x="290" y="729"/>
                  <a:pt x="290" y="729"/>
                  <a:pt x="290" y="729"/>
                </a:cubicBezTo>
                <a:cubicBezTo>
                  <a:pt x="378" y="738"/>
                  <a:pt x="378" y="738"/>
                  <a:pt x="378" y="738"/>
                </a:cubicBezTo>
                <a:cubicBezTo>
                  <a:pt x="417" y="645"/>
                  <a:pt x="417" y="645"/>
                  <a:pt x="417" y="645"/>
                </a:cubicBezTo>
                <a:cubicBezTo>
                  <a:pt x="440" y="641"/>
                  <a:pt x="463" y="634"/>
                  <a:pt x="484" y="625"/>
                </a:cubicBezTo>
                <a:cubicBezTo>
                  <a:pt x="568" y="679"/>
                  <a:pt x="568" y="679"/>
                  <a:pt x="568" y="679"/>
                </a:cubicBezTo>
                <a:cubicBezTo>
                  <a:pt x="636" y="623"/>
                  <a:pt x="636" y="623"/>
                  <a:pt x="636" y="623"/>
                </a:cubicBezTo>
                <a:cubicBezTo>
                  <a:pt x="599" y="531"/>
                  <a:pt x="599" y="531"/>
                  <a:pt x="599" y="531"/>
                </a:cubicBezTo>
                <a:cubicBezTo>
                  <a:pt x="613" y="511"/>
                  <a:pt x="624" y="489"/>
                  <a:pt x="633" y="465"/>
                </a:cubicBezTo>
                <a:lnTo>
                  <a:pt x="730" y="444"/>
                </a:lnTo>
                <a:close/>
                <a:moveTo>
                  <a:pt x="503" y="401"/>
                </a:moveTo>
                <a:cubicBezTo>
                  <a:pt x="488" y="463"/>
                  <a:pt x="433" y="505"/>
                  <a:pt x="369" y="505"/>
                </a:cubicBezTo>
                <a:cubicBezTo>
                  <a:pt x="369" y="505"/>
                  <a:pt x="369" y="505"/>
                  <a:pt x="369" y="505"/>
                </a:cubicBezTo>
                <a:cubicBezTo>
                  <a:pt x="358" y="505"/>
                  <a:pt x="346" y="504"/>
                  <a:pt x="335" y="502"/>
                </a:cubicBezTo>
                <a:cubicBezTo>
                  <a:pt x="261" y="483"/>
                  <a:pt x="216" y="408"/>
                  <a:pt x="234" y="334"/>
                </a:cubicBezTo>
                <a:cubicBezTo>
                  <a:pt x="250" y="272"/>
                  <a:pt x="305" y="229"/>
                  <a:pt x="369" y="229"/>
                </a:cubicBezTo>
                <a:cubicBezTo>
                  <a:pt x="380" y="229"/>
                  <a:pt x="392" y="231"/>
                  <a:pt x="403" y="233"/>
                </a:cubicBezTo>
                <a:cubicBezTo>
                  <a:pt x="439" y="242"/>
                  <a:pt x="469" y="265"/>
                  <a:pt x="488" y="297"/>
                </a:cubicBezTo>
                <a:cubicBezTo>
                  <a:pt x="507" y="328"/>
                  <a:pt x="512" y="365"/>
                  <a:pt x="503" y="401"/>
                </a:cubicBez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500" name="Freeform 245"/>
          <p:cNvSpPr/>
          <p:nvPr/>
        </p:nvSpPr>
        <p:spPr bwMode="auto">
          <a:xfrm>
            <a:off x="10029577" y="1445296"/>
            <a:ext cx="254000" cy="238125"/>
          </a:xfrm>
          <a:custGeom>
            <a:avLst/>
            <a:gdLst>
              <a:gd name="T0" fmla="*/ 128 w 202"/>
              <a:gd name="T1" fmla="*/ 3 h 189"/>
              <a:gd name="T2" fmla="*/ 104 w 202"/>
              <a:gd name="T3" fmla="*/ 0 h 189"/>
              <a:gd name="T4" fmla="*/ 13 w 202"/>
              <a:gd name="T5" fmla="*/ 71 h 189"/>
              <a:gd name="T6" fmla="*/ 82 w 202"/>
              <a:gd name="T7" fmla="*/ 186 h 189"/>
              <a:gd name="T8" fmla="*/ 105 w 202"/>
              <a:gd name="T9" fmla="*/ 189 h 189"/>
              <a:gd name="T10" fmla="*/ 196 w 202"/>
              <a:gd name="T11" fmla="*/ 117 h 189"/>
              <a:gd name="T12" fmla="*/ 186 w 202"/>
              <a:gd name="T13" fmla="*/ 46 h 189"/>
              <a:gd name="T14" fmla="*/ 128 w 202"/>
              <a:gd name="T15" fmla="*/ 3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89">
                <a:moveTo>
                  <a:pt x="128" y="3"/>
                </a:moveTo>
                <a:cubicBezTo>
                  <a:pt x="120" y="1"/>
                  <a:pt x="112" y="0"/>
                  <a:pt x="104" y="0"/>
                </a:cubicBezTo>
                <a:cubicBezTo>
                  <a:pt x="61" y="0"/>
                  <a:pt x="23" y="29"/>
                  <a:pt x="13" y="71"/>
                </a:cubicBezTo>
                <a:cubicBezTo>
                  <a:pt x="0" y="122"/>
                  <a:pt x="31" y="173"/>
                  <a:pt x="82" y="186"/>
                </a:cubicBezTo>
                <a:cubicBezTo>
                  <a:pt x="89" y="188"/>
                  <a:pt x="97" y="189"/>
                  <a:pt x="105" y="189"/>
                </a:cubicBezTo>
                <a:cubicBezTo>
                  <a:pt x="148" y="189"/>
                  <a:pt x="186" y="160"/>
                  <a:pt x="196" y="117"/>
                </a:cubicBezTo>
                <a:cubicBezTo>
                  <a:pt x="202" y="93"/>
                  <a:pt x="199" y="67"/>
                  <a:pt x="186" y="46"/>
                </a:cubicBezTo>
                <a:cubicBezTo>
                  <a:pt x="173" y="24"/>
                  <a:pt x="152" y="9"/>
                  <a:pt x="128" y="3"/>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501" name="Freeform 246"/>
          <p:cNvSpPr>
            <a:spLocks noEditPoints="1"/>
          </p:cNvSpPr>
          <p:nvPr/>
        </p:nvSpPr>
        <p:spPr bwMode="auto">
          <a:xfrm>
            <a:off x="9694615" y="1099221"/>
            <a:ext cx="930275" cy="930275"/>
          </a:xfrm>
          <a:custGeom>
            <a:avLst/>
            <a:gdLst>
              <a:gd name="T0" fmla="*/ 730 w 738"/>
              <a:gd name="T1" fmla="*/ 445 h 738"/>
              <a:gd name="T2" fmla="*/ 738 w 738"/>
              <a:gd name="T3" fmla="*/ 357 h 738"/>
              <a:gd name="T4" fmla="*/ 647 w 738"/>
              <a:gd name="T5" fmla="*/ 319 h 738"/>
              <a:gd name="T6" fmla="*/ 625 w 738"/>
              <a:gd name="T7" fmla="*/ 250 h 738"/>
              <a:gd name="T8" fmla="*/ 678 w 738"/>
              <a:gd name="T9" fmla="*/ 168 h 738"/>
              <a:gd name="T10" fmla="*/ 622 w 738"/>
              <a:gd name="T11" fmla="*/ 100 h 738"/>
              <a:gd name="T12" fmla="*/ 530 w 738"/>
              <a:gd name="T13" fmla="*/ 137 h 738"/>
              <a:gd name="T14" fmla="*/ 469 w 738"/>
              <a:gd name="T15" fmla="*/ 105 h 738"/>
              <a:gd name="T16" fmla="*/ 448 w 738"/>
              <a:gd name="T17" fmla="*/ 9 h 738"/>
              <a:gd name="T18" fmla="*/ 360 w 738"/>
              <a:gd name="T19" fmla="*/ 0 h 738"/>
              <a:gd name="T20" fmla="*/ 322 w 738"/>
              <a:gd name="T21" fmla="*/ 91 h 738"/>
              <a:gd name="T22" fmla="*/ 253 w 738"/>
              <a:gd name="T23" fmla="*/ 112 h 738"/>
              <a:gd name="T24" fmla="*/ 170 w 738"/>
              <a:gd name="T25" fmla="*/ 59 h 738"/>
              <a:gd name="T26" fmla="*/ 102 w 738"/>
              <a:gd name="T27" fmla="*/ 115 h 738"/>
              <a:gd name="T28" fmla="*/ 139 w 738"/>
              <a:gd name="T29" fmla="*/ 206 h 738"/>
              <a:gd name="T30" fmla="*/ 105 w 738"/>
              <a:gd name="T31" fmla="*/ 271 h 738"/>
              <a:gd name="T32" fmla="*/ 8 w 738"/>
              <a:gd name="T33" fmla="*/ 292 h 738"/>
              <a:gd name="T34" fmla="*/ 0 w 738"/>
              <a:gd name="T35" fmla="*/ 379 h 738"/>
              <a:gd name="T36" fmla="*/ 92 w 738"/>
              <a:gd name="T37" fmla="*/ 418 h 738"/>
              <a:gd name="T38" fmla="*/ 113 w 738"/>
              <a:gd name="T39" fmla="*/ 486 h 738"/>
              <a:gd name="T40" fmla="*/ 59 w 738"/>
              <a:gd name="T41" fmla="*/ 570 h 738"/>
              <a:gd name="T42" fmla="*/ 116 w 738"/>
              <a:gd name="T43" fmla="*/ 637 h 738"/>
              <a:gd name="T44" fmla="*/ 208 w 738"/>
              <a:gd name="T45" fmla="*/ 599 h 738"/>
              <a:gd name="T46" fmla="*/ 270 w 738"/>
              <a:gd name="T47" fmla="*/ 632 h 738"/>
              <a:gd name="T48" fmla="*/ 291 w 738"/>
              <a:gd name="T49" fmla="*/ 730 h 738"/>
              <a:gd name="T50" fmla="*/ 379 w 738"/>
              <a:gd name="T51" fmla="*/ 738 h 738"/>
              <a:gd name="T52" fmla="*/ 417 w 738"/>
              <a:gd name="T53" fmla="*/ 646 h 738"/>
              <a:gd name="T54" fmla="*/ 485 w 738"/>
              <a:gd name="T55" fmla="*/ 625 h 738"/>
              <a:gd name="T56" fmla="*/ 569 w 738"/>
              <a:gd name="T57" fmla="*/ 680 h 738"/>
              <a:gd name="T58" fmla="*/ 637 w 738"/>
              <a:gd name="T59" fmla="*/ 623 h 738"/>
              <a:gd name="T60" fmla="*/ 599 w 738"/>
              <a:gd name="T61" fmla="*/ 532 h 738"/>
              <a:gd name="T62" fmla="*/ 634 w 738"/>
              <a:gd name="T63" fmla="*/ 466 h 738"/>
              <a:gd name="T64" fmla="*/ 730 w 738"/>
              <a:gd name="T65" fmla="*/ 445 h 738"/>
              <a:gd name="T66" fmla="*/ 504 w 738"/>
              <a:gd name="T67" fmla="*/ 402 h 738"/>
              <a:gd name="T68" fmla="*/ 370 w 738"/>
              <a:gd name="T69" fmla="*/ 507 h 738"/>
              <a:gd name="T70" fmla="*/ 336 w 738"/>
              <a:gd name="T71" fmla="*/ 503 h 738"/>
              <a:gd name="T72" fmla="*/ 235 w 738"/>
              <a:gd name="T73" fmla="*/ 335 h 738"/>
              <a:gd name="T74" fmla="*/ 369 w 738"/>
              <a:gd name="T75" fmla="*/ 230 h 738"/>
              <a:gd name="T76" fmla="*/ 403 w 738"/>
              <a:gd name="T77" fmla="*/ 234 h 738"/>
              <a:gd name="T78" fmla="*/ 488 w 738"/>
              <a:gd name="T79" fmla="*/ 297 h 738"/>
              <a:gd name="T80" fmla="*/ 504 w 738"/>
              <a:gd name="T81" fmla="*/ 40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8" h="738">
                <a:moveTo>
                  <a:pt x="730" y="445"/>
                </a:moveTo>
                <a:cubicBezTo>
                  <a:pt x="738" y="357"/>
                  <a:pt x="738" y="357"/>
                  <a:pt x="738" y="357"/>
                </a:cubicBezTo>
                <a:cubicBezTo>
                  <a:pt x="647" y="319"/>
                  <a:pt x="647" y="319"/>
                  <a:pt x="647" y="319"/>
                </a:cubicBezTo>
                <a:cubicBezTo>
                  <a:pt x="643" y="295"/>
                  <a:pt x="635" y="272"/>
                  <a:pt x="625" y="250"/>
                </a:cubicBezTo>
                <a:cubicBezTo>
                  <a:pt x="678" y="168"/>
                  <a:pt x="678" y="168"/>
                  <a:pt x="678" y="168"/>
                </a:cubicBezTo>
                <a:cubicBezTo>
                  <a:pt x="622" y="100"/>
                  <a:pt x="622" y="100"/>
                  <a:pt x="622" y="100"/>
                </a:cubicBezTo>
                <a:cubicBezTo>
                  <a:pt x="530" y="137"/>
                  <a:pt x="530" y="137"/>
                  <a:pt x="530" y="137"/>
                </a:cubicBezTo>
                <a:cubicBezTo>
                  <a:pt x="512" y="124"/>
                  <a:pt x="491" y="113"/>
                  <a:pt x="469" y="105"/>
                </a:cubicBezTo>
                <a:cubicBezTo>
                  <a:pt x="448" y="9"/>
                  <a:pt x="448" y="9"/>
                  <a:pt x="448" y="9"/>
                </a:cubicBezTo>
                <a:cubicBezTo>
                  <a:pt x="360" y="0"/>
                  <a:pt x="360" y="0"/>
                  <a:pt x="360" y="0"/>
                </a:cubicBezTo>
                <a:cubicBezTo>
                  <a:pt x="322" y="91"/>
                  <a:pt x="322" y="91"/>
                  <a:pt x="322" y="91"/>
                </a:cubicBezTo>
                <a:cubicBezTo>
                  <a:pt x="298" y="95"/>
                  <a:pt x="275" y="102"/>
                  <a:pt x="253" y="112"/>
                </a:cubicBezTo>
                <a:cubicBezTo>
                  <a:pt x="170" y="59"/>
                  <a:pt x="170" y="59"/>
                  <a:pt x="170" y="59"/>
                </a:cubicBezTo>
                <a:cubicBezTo>
                  <a:pt x="102" y="115"/>
                  <a:pt x="102" y="115"/>
                  <a:pt x="102" y="115"/>
                </a:cubicBezTo>
                <a:cubicBezTo>
                  <a:pt x="139" y="206"/>
                  <a:pt x="139" y="206"/>
                  <a:pt x="139" y="206"/>
                </a:cubicBezTo>
                <a:cubicBezTo>
                  <a:pt x="125" y="226"/>
                  <a:pt x="114" y="247"/>
                  <a:pt x="105" y="271"/>
                </a:cubicBezTo>
                <a:cubicBezTo>
                  <a:pt x="8" y="292"/>
                  <a:pt x="8" y="292"/>
                  <a:pt x="8" y="292"/>
                </a:cubicBezTo>
                <a:cubicBezTo>
                  <a:pt x="0" y="379"/>
                  <a:pt x="0" y="379"/>
                  <a:pt x="0" y="379"/>
                </a:cubicBezTo>
                <a:cubicBezTo>
                  <a:pt x="92" y="418"/>
                  <a:pt x="92" y="418"/>
                  <a:pt x="92" y="418"/>
                </a:cubicBezTo>
                <a:cubicBezTo>
                  <a:pt x="97" y="441"/>
                  <a:pt x="104" y="464"/>
                  <a:pt x="113" y="486"/>
                </a:cubicBezTo>
                <a:cubicBezTo>
                  <a:pt x="59" y="570"/>
                  <a:pt x="59" y="570"/>
                  <a:pt x="59" y="570"/>
                </a:cubicBezTo>
                <a:cubicBezTo>
                  <a:pt x="116" y="637"/>
                  <a:pt x="116" y="637"/>
                  <a:pt x="116" y="637"/>
                </a:cubicBezTo>
                <a:cubicBezTo>
                  <a:pt x="208" y="599"/>
                  <a:pt x="208" y="599"/>
                  <a:pt x="208" y="599"/>
                </a:cubicBezTo>
                <a:cubicBezTo>
                  <a:pt x="227" y="612"/>
                  <a:pt x="248" y="623"/>
                  <a:pt x="270" y="632"/>
                </a:cubicBezTo>
                <a:cubicBezTo>
                  <a:pt x="291" y="730"/>
                  <a:pt x="291" y="730"/>
                  <a:pt x="291" y="730"/>
                </a:cubicBezTo>
                <a:cubicBezTo>
                  <a:pt x="379" y="738"/>
                  <a:pt x="379" y="738"/>
                  <a:pt x="379" y="738"/>
                </a:cubicBezTo>
                <a:cubicBezTo>
                  <a:pt x="417" y="646"/>
                  <a:pt x="417" y="646"/>
                  <a:pt x="417" y="646"/>
                </a:cubicBezTo>
                <a:cubicBezTo>
                  <a:pt x="441" y="642"/>
                  <a:pt x="463" y="635"/>
                  <a:pt x="485" y="625"/>
                </a:cubicBezTo>
                <a:cubicBezTo>
                  <a:pt x="569" y="680"/>
                  <a:pt x="569" y="680"/>
                  <a:pt x="569" y="680"/>
                </a:cubicBezTo>
                <a:cubicBezTo>
                  <a:pt x="637" y="623"/>
                  <a:pt x="637" y="623"/>
                  <a:pt x="637" y="623"/>
                </a:cubicBezTo>
                <a:cubicBezTo>
                  <a:pt x="599" y="532"/>
                  <a:pt x="599" y="532"/>
                  <a:pt x="599" y="532"/>
                </a:cubicBezTo>
                <a:cubicBezTo>
                  <a:pt x="613" y="512"/>
                  <a:pt x="625" y="490"/>
                  <a:pt x="634" y="466"/>
                </a:cubicBezTo>
                <a:lnTo>
                  <a:pt x="730" y="445"/>
                </a:lnTo>
                <a:close/>
                <a:moveTo>
                  <a:pt x="504" y="402"/>
                </a:moveTo>
                <a:cubicBezTo>
                  <a:pt x="489" y="464"/>
                  <a:pt x="433" y="507"/>
                  <a:pt x="370" y="507"/>
                </a:cubicBezTo>
                <a:cubicBezTo>
                  <a:pt x="358" y="507"/>
                  <a:pt x="347" y="506"/>
                  <a:pt x="336" y="503"/>
                </a:cubicBezTo>
                <a:cubicBezTo>
                  <a:pt x="262" y="484"/>
                  <a:pt x="217" y="409"/>
                  <a:pt x="235" y="335"/>
                </a:cubicBezTo>
                <a:cubicBezTo>
                  <a:pt x="251" y="273"/>
                  <a:pt x="306" y="230"/>
                  <a:pt x="369" y="230"/>
                </a:cubicBezTo>
                <a:cubicBezTo>
                  <a:pt x="381" y="230"/>
                  <a:pt x="392" y="231"/>
                  <a:pt x="403" y="234"/>
                </a:cubicBezTo>
                <a:cubicBezTo>
                  <a:pt x="439" y="243"/>
                  <a:pt x="469" y="265"/>
                  <a:pt x="488" y="297"/>
                </a:cubicBezTo>
                <a:cubicBezTo>
                  <a:pt x="508" y="329"/>
                  <a:pt x="513" y="366"/>
                  <a:pt x="504" y="402"/>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502" name="Freeform 247"/>
          <p:cNvSpPr>
            <a:spLocks noEditPoints="1"/>
          </p:cNvSpPr>
          <p:nvPr/>
        </p:nvSpPr>
        <p:spPr bwMode="auto">
          <a:xfrm>
            <a:off x="7153027" y="1729459"/>
            <a:ext cx="630238" cy="628650"/>
          </a:xfrm>
          <a:custGeom>
            <a:avLst/>
            <a:gdLst>
              <a:gd name="T0" fmla="*/ 250 w 500"/>
              <a:gd name="T1" fmla="*/ 499 h 499"/>
              <a:gd name="T2" fmla="*/ 0 w 500"/>
              <a:gd name="T3" fmla="*/ 249 h 499"/>
              <a:gd name="T4" fmla="*/ 250 w 500"/>
              <a:gd name="T5" fmla="*/ 0 h 499"/>
              <a:gd name="T6" fmla="*/ 500 w 500"/>
              <a:gd name="T7" fmla="*/ 249 h 499"/>
              <a:gd name="T8" fmla="*/ 250 w 500"/>
              <a:gd name="T9" fmla="*/ 499 h 499"/>
              <a:gd name="T10" fmla="*/ 250 w 500"/>
              <a:gd name="T11" fmla="*/ 140 h 499"/>
              <a:gd name="T12" fmla="*/ 140 w 500"/>
              <a:gd name="T13" fmla="*/ 249 h 499"/>
              <a:gd name="T14" fmla="*/ 250 w 500"/>
              <a:gd name="T15" fmla="*/ 359 h 499"/>
              <a:gd name="T16" fmla="*/ 360 w 500"/>
              <a:gd name="T17" fmla="*/ 249 h 499"/>
              <a:gd name="T18" fmla="*/ 250 w 500"/>
              <a:gd name="T19" fmla="*/ 14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499">
                <a:moveTo>
                  <a:pt x="250" y="499"/>
                </a:moveTo>
                <a:cubicBezTo>
                  <a:pt x="112" y="499"/>
                  <a:pt x="0" y="387"/>
                  <a:pt x="0" y="249"/>
                </a:cubicBezTo>
                <a:cubicBezTo>
                  <a:pt x="0" y="112"/>
                  <a:pt x="112" y="0"/>
                  <a:pt x="250" y="0"/>
                </a:cubicBezTo>
                <a:cubicBezTo>
                  <a:pt x="388" y="0"/>
                  <a:pt x="500" y="112"/>
                  <a:pt x="500" y="249"/>
                </a:cubicBezTo>
                <a:cubicBezTo>
                  <a:pt x="500" y="387"/>
                  <a:pt x="388" y="499"/>
                  <a:pt x="250" y="499"/>
                </a:cubicBezTo>
                <a:close/>
                <a:moveTo>
                  <a:pt x="250" y="140"/>
                </a:moveTo>
                <a:cubicBezTo>
                  <a:pt x="190" y="140"/>
                  <a:pt x="140" y="189"/>
                  <a:pt x="140" y="249"/>
                </a:cubicBezTo>
                <a:cubicBezTo>
                  <a:pt x="140" y="310"/>
                  <a:pt x="190" y="359"/>
                  <a:pt x="250" y="359"/>
                </a:cubicBezTo>
                <a:cubicBezTo>
                  <a:pt x="311" y="359"/>
                  <a:pt x="360" y="310"/>
                  <a:pt x="360" y="249"/>
                </a:cubicBezTo>
                <a:cubicBezTo>
                  <a:pt x="360" y="189"/>
                  <a:pt x="311" y="140"/>
                  <a:pt x="250" y="140"/>
                </a:cubicBez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503" name="Freeform 248"/>
          <p:cNvSpPr>
            <a:spLocks noEditPoints="1"/>
          </p:cNvSpPr>
          <p:nvPr/>
        </p:nvSpPr>
        <p:spPr bwMode="auto">
          <a:xfrm>
            <a:off x="9173915" y="2840709"/>
            <a:ext cx="722313" cy="725487"/>
          </a:xfrm>
          <a:custGeom>
            <a:avLst/>
            <a:gdLst>
              <a:gd name="T0" fmla="*/ 287 w 574"/>
              <a:gd name="T1" fmla="*/ 575 h 575"/>
              <a:gd name="T2" fmla="*/ 0 w 574"/>
              <a:gd name="T3" fmla="*/ 287 h 575"/>
              <a:gd name="T4" fmla="*/ 287 w 574"/>
              <a:gd name="T5" fmla="*/ 0 h 575"/>
              <a:gd name="T6" fmla="*/ 574 w 574"/>
              <a:gd name="T7" fmla="*/ 287 h 575"/>
              <a:gd name="T8" fmla="*/ 287 w 574"/>
              <a:gd name="T9" fmla="*/ 575 h 575"/>
              <a:gd name="T10" fmla="*/ 287 w 574"/>
              <a:gd name="T11" fmla="*/ 160 h 575"/>
              <a:gd name="T12" fmla="*/ 160 w 574"/>
              <a:gd name="T13" fmla="*/ 287 h 575"/>
              <a:gd name="T14" fmla="*/ 287 w 574"/>
              <a:gd name="T15" fmla="*/ 415 h 575"/>
              <a:gd name="T16" fmla="*/ 414 w 574"/>
              <a:gd name="T17" fmla="*/ 287 h 575"/>
              <a:gd name="T18" fmla="*/ 287 w 574"/>
              <a:gd name="T19" fmla="*/ 160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4" h="575">
                <a:moveTo>
                  <a:pt x="287" y="575"/>
                </a:moveTo>
                <a:cubicBezTo>
                  <a:pt x="129" y="575"/>
                  <a:pt x="0" y="446"/>
                  <a:pt x="0" y="287"/>
                </a:cubicBezTo>
                <a:cubicBezTo>
                  <a:pt x="0" y="129"/>
                  <a:pt x="129" y="0"/>
                  <a:pt x="287" y="0"/>
                </a:cubicBezTo>
                <a:cubicBezTo>
                  <a:pt x="446" y="0"/>
                  <a:pt x="574" y="129"/>
                  <a:pt x="574" y="287"/>
                </a:cubicBezTo>
                <a:cubicBezTo>
                  <a:pt x="574" y="446"/>
                  <a:pt x="446" y="575"/>
                  <a:pt x="287" y="575"/>
                </a:cubicBezTo>
                <a:close/>
                <a:moveTo>
                  <a:pt x="287" y="160"/>
                </a:moveTo>
                <a:cubicBezTo>
                  <a:pt x="217" y="160"/>
                  <a:pt x="160" y="217"/>
                  <a:pt x="160" y="287"/>
                </a:cubicBezTo>
                <a:cubicBezTo>
                  <a:pt x="160" y="358"/>
                  <a:pt x="217" y="415"/>
                  <a:pt x="287" y="415"/>
                </a:cubicBezTo>
                <a:cubicBezTo>
                  <a:pt x="357" y="415"/>
                  <a:pt x="414" y="358"/>
                  <a:pt x="414" y="287"/>
                </a:cubicBezTo>
                <a:cubicBezTo>
                  <a:pt x="414" y="217"/>
                  <a:pt x="357" y="160"/>
                  <a:pt x="287" y="160"/>
                </a:cubicBezTo>
                <a:close/>
              </a:path>
            </a:pathLst>
          </a:custGeom>
          <a:solidFill>
            <a:srgbClr val="FF6D6D"/>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504" name="Freeform 249"/>
          <p:cNvSpPr>
            <a:spLocks noEditPoints="1"/>
          </p:cNvSpPr>
          <p:nvPr/>
        </p:nvSpPr>
        <p:spPr bwMode="auto">
          <a:xfrm>
            <a:off x="8853240" y="737271"/>
            <a:ext cx="457200" cy="457200"/>
          </a:xfrm>
          <a:custGeom>
            <a:avLst/>
            <a:gdLst>
              <a:gd name="T0" fmla="*/ 181 w 363"/>
              <a:gd name="T1" fmla="*/ 363 h 363"/>
              <a:gd name="T2" fmla="*/ 0 w 363"/>
              <a:gd name="T3" fmla="*/ 181 h 363"/>
              <a:gd name="T4" fmla="*/ 181 w 363"/>
              <a:gd name="T5" fmla="*/ 0 h 363"/>
              <a:gd name="T6" fmla="*/ 363 w 363"/>
              <a:gd name="T7" fmla="*/ 181 h 363"/>
              <a:gd name="T8" fmla="*/ 181 w 363"/>
              <a:gd name="T9" fmla="*/ 363 h 363"/>
              <a:gd name="T10" fmla="*/ 181 w 363"/>
              <a:gd name="T11" fmla="*/ 120 h 363"/>
              <a:gd name="T12" fmla="*/ 120 w 363"/>
              <a:gd name="T13" fmla="*/ 181 h 363"/>
              <a:gd name="T14" fmla="*/ 181 w 363"/>
              <a:gd name="T15" fmla="*/ 243 h 363"/>
              <a:gd name="T16" fmla="*/ 243 w 363"/>
              <a:gd name="T17" fmla="*/ 181 h 363"/>
              <a:gd name="T18" fmla="*/ 181 w 363"/>
              <a:gd name="T19" fmla="*/ 12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363">
                <a:moveTo>
                  <a:pt x="181" y="363"/>
                </a:moveTo>
                <a:cubicBezTo>
                  <a:pt x="81" y="363"/>
                  <a:pt x="0" y="282"/>
                  <a:pt x="0" y="181"/>
                </a:cubicBezTo>
                <a:cubicBezTo>
                  <a:pt x="0" y="81"/>
                  <a:pt x="81" y="0"/>
                  <a:pt x="181" y="0"/>
                </a:cubicBezTo>
                <a:cubicBezTo>
                  <a:pt x="281" y="0"/>
                  <a:pt x="363" y="81"/>
                  <a:pt x="363" y="181"/>
                </a:cubicBezTo>
                <a:cubicBezTo>
                  <a:pt x="363" y="282"/>
                  <a:pt x="281" y="363"/>
                  <a:pt x="181" y="363"/>
                </a:cubicBezTo>
                <a:close/>
                <a:moveTo>
                  <a:pt x="181" y="120"/>
                </a:moveTo>
                <a:cubicBezTo>
                  <a:pt x="147" y="120"/>
                  <a:pt x="120" y="147"/>
                  <a:pt x="120" y="181"/>
                </a:cubicBezTo>
                <a:cubicBezTo>
                  <a:pt x="120" y="215"/>
                  <a:pt x="147" y="243"/>
                  <a:pt x="181" y="243"/>
                </a:cubicBezTo>
                <a:cubicBezTo>
                  <a:pt x="215" y="243"/>
                  <a:pt x="243" y="215"/>
                  <a:pt x="243" y="181"/>
                </a:cubicBezTo>
                <a:cubicBezTo>
                  <a:pt x="243" y="147"/>
                  <a:pt x="215" y="120"/>
                  <a:pt x="181" y="120"/>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505" name="Freeform 250"/>
          <p:cNvSpPr>
            <a:spLocks noEditPoints="1"/>
          </p:cNvSpPr>
          <p:nvPr/>
        </p:nvSpPr>
        <p:spPr bwMode="auto">
          <a:xfrm>
            <a:off x="8342065" y="4659984"/>
            <a:ext cx="431800" cy="433387"/>
          </a:xfrm>
          <a:custGeom>
            <a:avLst/>
            <a:gdLst>
              <a:gd name="T0" fmla="*/ 171 w 343"/>
              <a:gd name="T1" fmla="*/ 343 h 343"/>
              <a:gd name="T2" fmla="*/ 0 w 343"/>
              <a:gd name="T3" fmla="*/ 171 h 343"/>
              <a:gd name="T4" fmla="*/ 171 w 343"/>
              <a:gd name="T5" fmla="*/ 0 h 343"/>
              <a:gd name="T6" fmla="*/ 343 w 343"/>
              <a:gd name="T7" fmla="*/ 171 h 343"/>
              <a:gd name="T8" fmla="*/ 171 w 343"/>
              <a:gd name="T9" fmla="*/ 343 h 343"/>
              <a:gd name="T10" fmla="*/ 171 w 343"/>
              <a:gd name="T11" fmla="*/ 100 h 343"/>
              <a:gd name="T12" fmla="*/ 100 w 343"/>
              <a:gd name="T13" fmla="*/ 171 h 343"/>
              <a:gd name="T14" fmla="*/ 171 w 343"/>
              <a:gd name="T15" fmla="*/ 243 h 343"/>
              <a:gd name="T16" fmla="*/ 243 w 343"/>
              <a:gd name="T17" fmla="*/ 171 h 343"/>
              <a:gd name="T18" fmla="*/ 171 w 343"/>
              <a:gd name="T19" fmla="*/ 10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3" h="343">
                <a:moveTo>
                  <a:pt x="171" y="343"/>
                </a:moveTo>
                <a:cubicBezTo>
                  <a:pt x="77" y="343"/>
                  <a:pt x="0" y="266"/>
                  <a:pt x="0" y="171"/>
                </a:cubicBezTo>
                <a:cubicBezTo>
                  <a:pt x="0" y="77"/>
                  <a:pt x="77" y="0"/>
                  <a:pt x="171" y="0"/>
                </a:cubicBezTo>
                <a:cubicBezTo>
                  <a:pt x="266" y="0"/>
                  <a:pt x="343" y="77"/>
                  <a:pt x="343" y="171"/>
                </a:cubicBezTo>
                <a:cubicBezTo>
                  <a:pt x="343" y="266"/>
                  <a:pt x="266" y="343"/>
                  <a:pt x="171" y="343"/>
                </a:cubicBezTo>
                <a:close/>
                <a:moveTo>
                  <a:pt x="171" y="100"/>
                </a:moveTo>
                <a:cubicBezTo>
                  <a:pt x="132" y="100"/>
                  <a:pt x="100" y="132"/>
                  <a:pt x="100" y="171"/>
                </a:cubicBezTo>
                <a:cubicBezTo>
                  <a:pt x="100" y="211"/>
                  <a:pt x="132" y="243"/>
                  <a:pt x="171" y="243"/>
                </a:cubicBezTo>
                <a:cubicBezTo>
                  <a:pt x="211" y="243"/>
                  <a:pt x="243" y="211"/>
                  <a:pt x="243" y="171"/>
                </a:cubicBezTo>
                <a:cubicBezTo>
                  <a:pt x="243" y="132"/>
                  <a:pt x="211" y="100"/>
                  <a:pt x="171" y="100"/>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id-ID">
              <a:latin typeface="Raleway" panose="020B0003030101060003"/>
            </a:endParaRPr>
          </a:p>
        </p:txBody>
      </p:sp>
      <p:sp>
        <p:nvSpPr>
          <p:cNvPr id="354" name="TextBox 353"/>
          <p:cNvSpPr txBox="1"/>
          <p:nvPr/>
        </p:nvSpPr>
        <p:spPr>
          <a:xfrm>
            <a:off x="4335645" y="1629679"/>
            <a:ext cx="973343" cy="830997"/>
          </a:xfrm>
          <a:prstGeom prst="rect">
            <a:avLst/>
          </a:prstGeom>
          <a:noFill/>
        </p:spPr>
        <p:txBody>
          <a:bodyPr wrap="none" rtlCol="0">
            <a:spAutoFit/>
          </a:bodyPr>
          <a:lstStyle/>
          <a:p>
            <a:pPr algn="r"/>
            <a:r>
              <a:rPr lang="en-US" altLang="id-ID" sz="4800" b="1" dirty="0" smtClean="0">
                <a:solidFill>
                  <a:srgbClr val="FF6D6D"/>
                </a:solidFill>
                <a:latin typeface="Raleway" panose="020B0003030101060003"/>
              </a:rPr>
              <a:t>Kth</a:t>
            </a:r>
            <a:endParaRPr lang="id-ID" sz="4800" b="1" dirty="0">
              <a:solidFill>
                <a:srgbClr val="FF6D6D"/>
              </a:solidFill>
              <a:latin typeface="Raleway" panose="020B0003030101060003"/>
            </a:endParaRPr>
          </a:p>
        </p:txBody>
      </p:sp>
      <p:sp>
        <p:nvSpPr>
          <p:cNvPr id="355" name="Rectangle 354"/>
          <p:cNvSpPr/>
          <p:nvPr/>
        </p:nvSpPr>
        <p:spPr>
          <a:xfrm>
            <a:off x="777240" y="2405380"/>
            <a:ext cx="4531360" cy="829945"/>
          </a:xfrm>
          <a:prstGeom prst="rect">
            <a:avLst/>
          </a:prstGeom>
        </p:spPr>
        <p:txBody>
          <a:bodyPr wrap="square">
            <a:spAutoFit/>
          </a:bodyPr>
          <a:lstStyle/>
          <a:p>
            <a:pPr algn="r"/>
            <a:r>
              <a:rPr lang="en-US" altLang="id-ID" sz="1600" b="1" dirty="0">
                <a:solidFill>
                  <a:srgbClr val="646464"/>
                </a:solidFill>
                <a:latin typeface="Raleway" panose="020B0003030101060003"/>
              </a:rPr>
              <a:t>KTH</a:t>
            </a:r>
            <a:r>
              <a:rPr lang="id-ID" sz="1600" b="1" dirty="0">
                <a:solidFill>
                  <a:srgbClr val="646464"/>
                </a:solidFill>
                <a:latin typeface="Raleway" panose="020B0003030101060003"/>
              </a:rPr>
              <a:t> </a:t>
            </a:r>
            <a:r>
              <a:rPr lang="en-US" altLang="id-ID" sz="1600" dirty="0">
                <a:solidFill>
                  <a:srgbClr val="646464"/>
                </a:solidFill>
                <a:latin typeface="Raleway" panose="020B0003030101060003"/>
              </a:rPr>
              <a:t>find</a:t>
            </a:r>
            <a:r>
              <a:rPr lang="id-ID" sz="1600" dirty="0">
                <a:solidFill>
                  <a:srgbClr val="646464"/>
                </a:solidFill>
                <a:latin typeface="Raleway" panose="020B0003030101060003"/>
              </a:rPr>
              <a:t> </a:t>
            </a:r>
            <a:r>
              <a:rPr lang="en-US" sz="1600" dirty="0">
                <a:solidFill>
                  <a:srgbClr val="646464"/>
                </a:solidFill>
                <a:latin typeface="Raleway" panose="020B0003030101060003"/>
              </a:rPr>
              <a:t>the kth element inside the subtree of the input node with the complexity of O(log n)</a:t>
            </a:r>
          </a:p>
          <a:p>
            <a:pPr algn="r"/>
            <a:r>
              <a:rPr lang="zh-CN" altLang="en-US" sz="1600" dirty="0">
                <a:solidFill>
                  <a:srgbClr val="646464"/>
                </a:solidFill>
                <a:latin typeface="Raleway" panose="020B0003030101060003"/>
              </a:rPr>
              <a:t>【</a:t>
            </a:r>
            <a:r>
              <a:rPr lang="en-US" altLang="zh-CN" sz="1600" dirty="0">
                <a:solidFill>
                  <a:srgbClr val="646464"/>
                </a:solidFill>
                <a:latin typeface="Raleway" panose="020B0003030101060003"/>
              </a:rPr>
              <a:t>a kind of binary search</a:t>
            </a:r>
            <a:r>
              <a:rPr lang="zh-CN" altLang="en-US" sz="1600" dirty="0">
                <a:solidFill>
                  <a:srgbClr val="646464"/>
                </a:solidFill>
                <a:latin typeface="Raleway" panose="020B0003030101060003"/>
              </a:rPr>
              <a:t>】</a:t>
            </a:r>
          </a:p>
        </p:txBody>
      </p:sp>
      <p:sp>
        <p:nvSpPr>
          <p:cNvPr id="27" name="Rectangle 26"/>
          <p:cNvSpPr/>
          <p:nvPr/>
        </p:nvSpPr>
        <p:spPr>
          <a:xfrm>
            <a:off x="-73881" y="3681555"/>
            <a:ext cx="400780" cy="328242"/>
          </a:xfrm>
          <a:prstGeom prst="rect">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28" name="TextBox 27">
            <a:hlinkClick r:id="rId2" action="ppaction://hlinksldjump"/>
          </p:cNvPr>
          <p:cNvSpPr txBox="1"/>
          <p:nvPr/>
        </p:nvSpPr>
        <p:spPr>
          <a:xfrm>
            <a:off x="7099" y="2471725"/>
            <a:ext cx="335348" cy="461665"/>
          </a:xfrm>
          <a:prstGeom prst="rect">
            <a:avLst/>
          </a:prstGeom>
          <a:noFill/>
        </p:spPr>
        <p:txBody>
          <a:bodyPr wrap="none" rtlCol="0">
            <a:spAutoFit/>
          </a:bodyPr>
          <a:lstStyle/>
          <a:p>
            <a:r>
              <a:rPr lang="id-ID" sz="2400" dirty="0" smtClean="0">
                <a:solidFill>
                  <a:schemeClr val="bg1">
                    <a:lumMod val="65000"/>
                  </a:schemeClr>
                </a:solidFill>
                <a:latin typeface="Raleway" panose="020B0003030101060003"/>
              </a:rPr>
              <a:t>1</a:t>
            </a:r>
          </a:p>
        </p:txBody>
      </p:sp>
      <p:sp>
        <p:nvSpPr>
          <p:cNvPr id="29" name="TextBox 28">
            <a:hlinkClick r:id="rId2" action="ppaction://hlinksldjump"/>
          </p:cNvPr>
          <p:cNvSpPr txBox="1"/>
          <p:nvPr/>
        </p:nvSpPr>
        <p:spPr>
          <a:xfrm>
            <a:off x="7099" y="2844102"/>
            <a:ext cx="335348" cy="461665"/>
          </a:xfrm>
          <a:prstGeom prst="rect">
            <a:avLst/>
          </a:prstGeom>
          <a:noFill/>
        </p:spPr>
        <p:txBody>
          <a:bodyPr wrap="none" rtlCol="0">
            <a:spAutoFit/>
          </a:bodyPr>
          <a:lstStyle/>
          <a:p>
            <a:r>
              <a:rPr lang="id-ID" sz="2400" dirty="0" smtClean="0">
                <a:solidFill>
                  <a:schemeClr val="bg1">
                    <a:lumMod val="65000"/>
                  </a:schemeClr>
                </a:solidFill>
                <a:latin typeface="Raleway" panose="020B0003030101060003"/>
              </a:rPr>
              <a:t>2</a:t>
            </a:r>
          </a:p>
        </p:txBody>
      </p:sp>
      <p:sp>
        <p:nvSpPr>
          <p:cNvPr id="30" name="TextBox 29">
            <a:hlinkClick r:id="rId2" action="ppaction://hlinksldjump"/>
          </p:cNvPr>
          <p:cNvSpPr txBox="1"/>
          <p:nvPr/>
        </p:nvSpPr>
        <p:spPr>
          <a:xfrm>
            <a:off x="7099" y="3202658"/>
            <a:ext cx="335348" cy="461665"/>
          </a:xfrm>
          <a:prstGeom prst="rect">
            <a:avLst/>
          </a:prstGeom>
          <a:noFill/>
        </p:spPr>
        <p:txBody>
          <a:bodyPr wrap="none" rtlCol="0">
            <a:spAutoFit/>
          </a:bodyPr>
          <a:lstStyle/>
          <a:p>
            <a:r>
              <a:rPr lang="id-ID" sz="2400" dirty="0" smtClean="0">
                <a:solidFill>
                  <a:schemeClr val="bg1">
                    <a:lumMod val="65000"/>
                  </a:schemeClr>
                </a:solidFill>
                <a:latin typeface="Raleway" panose="020B0003030101060003"/>
              </a:rPr>
              <a:t>3</a:t>
            </a:r>
          </a:p>
        </p:txBody>
      </p:sp>
      <p:sp>
        <p:nvSpPr>
          <p:cNvPr id="31" name="TextBox 30">
            <a:hlinkClick r:id="rId2" action="ppaction://hlinksldjump"/>
          </p:cNvPr>
          <p:cNvSpPr txBox="1"/>
          <p:nvPr/>
        </p:nvSpPr>
        <p:spPr>
          <a:xfrm>
            <a:off x="7099" y="3575035"/>
            <a:ext cx="335348" cy="461665"/>
          </a:xfrm>
          <a:prstGeom prst="rect">
            <a:avLst/>
          </a:prstGeom>
          <a:noFill/>
        </p:spPr>
        <p:txBody>
          <a:bodyPr wrap="none" rtlCol="0">
            <a:spAutoFit/>
          </a:bodyPr>
          <a:lstStyle/>
          <a:p>
            <a:r>
              <a:rPr lang="id-ID" sz="2400" b="1" dirty="0" smtClean="0">
                <a:solidFill>
                  <a:schemeClr val="bg1">
                    <a:lumMod val="50000"/>
                  </a:schemeClr>
                </a:solidFill>
                <a:latin typeface="Raleway" panose="020B0003030101060003"/>
              </a:rPr>
              <a:t>4</a:t>
            </a:r>
          </a:p>
        </p:txBody>
      </p:sp>
      <p:pic>
        <p:nvPicPr>
          <p:cNvPr id="2" name="图片 1" descr="treap_kth"/>
          <p:cNvPicPr>
            <a:picLocks noChangeAspect="1"/>
          </p:cNvPicPr>
          <p:nvPr/>
        </p:nvPicPr>
        <p:blipFill>
          <a:blip r:embed="rId3"/>
          <a:srcRect l="4735" t="10581" r="3194" b="7675"/>
          <a:stretch>
            <a:fillRect/>
          </a:stretch>
        </p:blipFill>
        <p:spPr>
          <a:xfrm>
            <a:off x="3776345" y="2844165"/>
            <a:ext cx="8063230" cy="3203575"/>
          </a:xfrm>
          <a:prstGeom prst="rect">
            <a:avLst/>
          </a:prstGeom>
        </p:spPr>
      </p:pic>
      <p:pic>
        <p:nvPicPr>
          <p:cNvPr id="3" name="图片 2"/>
          <p:cNvPicPr>
            <a:picLocks noChangeAspect="1"/>
          </p:cNvPicPr>
          <p:nvPr/>
        </p:nvPicPr>
        <p:blipFill>
          <a:blip r:embed="rId4"/>
          <a:stretch>
            <a:fillRect/>
          </a:stretch>
        </p:blipFill>
        <p:spPr>
          <a:xfrm>
            <a:off x="1440815" y="3331210"/>
            <a:ext cx="3809365" cy="1762125"/>
          </a:xfrm>
          <a:prstGeom prst="rect">
            <a:avLst/>
          </a:prstGeom>
        </p:spPr>
      </p:pic>
    </p:spTree>
    <p:extLst>
      <p:ext uri="{BB962C8B-B14F-4D97-AF65-F5344CB8AC3E}">
        <p14:creationId xmlns:p14="http://schemas.microsoft.com/office/powerpoint/2010/main" val="11465614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2" presetClass="entr" presetSubtype="8"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0-#ppt_w/2"/>
                                          </p:val>
                                        </p:tav>
                                        <p:tav tm="100000">
                                          <p:val>
                                            <p:strVal val="#ppt_x"/>
                                          </p:val>
                                        </p:tav>
                                      </p:tavLst>
                                    </p:anim>
                                    <p:anim calcmode="lin" valueType="num">
                                      <p:cBhvr additive="base">
                                        <p:cTn id="21" dur="500" fill="hold"/>
                                        <p:tgtEl>
                                          <p:spTgt spid="27"/>
                                        </p:tgtEl>
                                        <p:attrNameLst>
                                          <p:attrName>ppt_y</p:attrName>
                                        </p:attrNameLst>
                                      </p:cBhvr>
                                      <p:tavLst>
                                        <p:tav tm="0">
                                          <p:val>
                                            <p:strVal val="#ppt_y"/>
                                          </p:val>
                                        </p:tav>
                                        <p:tav tm="100000">
                                          <p:val>
                                            <p:strVal val="#ppt_y"/>
                                          </p:val>
                                        </p:tav>
                                      </p:tavLst>
                                    </p:anim>
                                  </p:childTnLst>
                                </p:cTn>
                              </p:par>
                              <p:par>
                                <p:cTn id="22" presetID="53" presetClass="entr" presetSubtype="16" fill="hold" grpId="1" nodeType="withEffect">
                                  <p:stCondLst>
                                    <p:cond delay="0"/>
                                  </p:stCondLst>
                                  <p:childTnLst>
                                    <p:set>
                                      <p:cBhvr>
                                        <p:cTn id="23" dur="1" fill="hold">
                                          <p:stCondLst>
                                            <p:cond delay="0"/>
                                          </p:stCondLst>
                                        </p:cTn>
                                        <p:tgtEl>
                                          <p:spTgt spid="495"/>
                                        </p:tgtEl>
                                        <p:attrNameLst>
                                          <p:attrName>style.visibility</p:attrName>
                                        </p:attrNameLst>
                                      </p:cBhvr>
                                      <p:to>
                                        <p:strVal val="visible"/>
                                      </p:to>
                                    </p:set>
                                    <p:anim calcmode="lin" valueType="num">
                                      <p:cBhvr>
                                        <p:cTn id="24" dur="500" fill="hold"/>
                                        <p:tgtEl>
                                          <p:spTgt spid="495"/>
                                        </p:tgtEl>
                                        <p:attrNameLst>
                                          <p:attrName>ppt_w</p:attrName>
                                        </p:attrNameLst>
                                      </p:cBhvr>
                                      <p:tavLst>
                                        <p:tav tm="0">
                                          <p:val>
                                            <p:fltVal val="0"/>
                                          </p:val>
                                        </p:tav>
                                        <p:tav tm="100000">
                                          <p:val>
                                            <p:strVal val="#ppt_w"/>
                                          </p:val>
                                        </p:tav>
                                      </p:tavLst>
                                    </p:anim>
                                    <p:anim calcmode="lin" valueType="num">
                                      <p:cBhvr>
                                        <p:cTn id="25" dur="500" fill="hold"/>
                                        <p:tgtEl>
                                          <p:spTgt spid="495"/>
                                        </p:tgtEl>
                                        <p:attrNameLst>
                                          <p:attrName>ppt_h</p:attrName>
                                        </p:attrNameLst>
                                      </p:cBhvr>
                                      <p:tavLst>
                                        <p:tav tm="0">
                                          <p:val>
                                            <p:fltVal val="0"/>
                                          </p:val>
                                        </p:tav>
                                        <p:tav tm="100000">
                                          <p:val>
                                            <p:strVal val="#ppt_h"/>
                                          </p:val>
                                        </p:tav>
                                      </p:tavLst>
                                    </p:anim>
                                    <p:animEffect transition="in" filter="fade">
                                      <p:cBhvr>
                                        <p:cTn id="26" dur="500"/>
                                        <p:tgtEl>
                                          <p:spTgt spid="495"/>
                                        </p:tgtEl>
                                      </p:cBhvr>
                                    </p:animEffect>
                                  </p:childTnLst>
                                </p:cTn>
                              </p:par>
                              <p:par>
                                <p:cTn id="27" presetID="53" presetClass="entr" presetSubtype="16" fill="hold" grpId="1" nodeType="withEffect">
                                  <p:stCondLst>
                                    <p:cond delay="0"/>
                                  </p:stCondLst>
                                  <p:childTnLst>
                                    <p:set>
                                      <p:cBhvr>
                                        <p:cTn id="28" dur="1" fill="hold">
                                          <p:stCondLst>
                                            <p:cond delay="0"/>
                                          </p:stCondLst>
                                        </p:cTn>
                                        <p:tgtEl>
                                          <p:spTgt spid="496"/>
                                        </p:tgtEl>
                                        <p:attrNameLst>
                                          <p:attrName>style.visibility</p:attrName>
                                        </p:attrNameLst>
                                      </p:cBhvr>
                                      <p:to>
                                        <p:strVal val="visible"/>
                                      </p:to>
                                    </p:set>
                                    <p:anim calcmode="lin" valueType="num">
                                      <p:cBhvr>
                                        <p:cTn id="29" dur="500" fill="hold"/>
                                        <p:tgtEl>
                                          <p:spTgt spid="496"/>
                                        </p:tgtEl>
                                        <p:attrNameLst>
                                          <p:attrName>ppt_w</p:attrName>
                                        </p:attrNameLst>
                                      </p:cBhvr>
                                      <p:tavLst>
                                        <p:tav tm="0">
                                          <p:val>
                                            <p:fltVal val="0"/>
                                          </p:val>
                                        </p:tav>
                                        <p:tav tm="100000">
                                          <p:val>
                                            <p:strVal val="#ppt_w"/>
                                          </p:val>
                                        </p:tav>
                                      </p:tavLst>
                                    </p:anim>
                                    <p:anim calcmode="lin" valueType="num">
                                      <p:cBhvr>
                                        <p:cTn id="30" dur="500" fill="hold"/>
                                        <p:tgtEl>
                                          <p:spTgt spid="496"/>
                                        </p:tgtEl>
                                        <p:attrNameLst>
                                          <p:attrName>ppt_h</p:attrName>
                                        </p:attrNameLst>
                                      </p:cBhvr>
                                      <p:tavLst>
                                        <p:tav tm="0">
                                          <p:val>
                                            <p:fltVal val="0"/>
                                          </p:val>
                                        </p:tav>
                                        <p:tav tm="100000">
                                          <p:val>
                                            <p:strVal val="#ppt_h"/>
                                          </p:val>
                                        </p:tav>
                                      </p:tavLst>
                                    </p:anim>
                                    <p:animEffect transition="in" filter="fade">
                                      <p:cBhvr>
                                        <p:cTn id="31" dur="500"/>
                                        <p:tgtEl>
                                          <p:spTgt spid="496"/>
                                        </p:tgtEl>
                                      </p:cBhvr>
                                    </p:animEffect>
                                  </p:childTnLst>
                                </p:cTn>
                              </p:par>
                              <p:par>
                                <p:cTn id="32" presetID="53" presetClass="entr" presetSubtype="16" fill="hold" grpId="1" nodeType="withEffect">
                                  <p:stCondLst>
                                    <p:cond delay="0"/>
                                  </p:stCondLst>
                                  <p:childTnLst>
                                    <p:set>
                                      <p:cBhvr>
                                        <p:cTn id="33" dur="1" fill="hold">
                                          <p:stCondLst>
                                            <p:cond delay="0"/>
                                          </p:stCondLst>
                                        </p:cTn>
                                        <p:tgtEl>
                                          <p:spTgt spid="501"/>
                                        </p:tgtEl>
                                        <p:attrNameLst>
                                          <p:attrName>style.visibility</p:attrName>
                                        </p:attrNameLst>
                                      </p:cBhvr>
                                      <p:to>
                                        <p:strVal val="visible"/>
                                      </p:to>
                                    </p:set>
                                    <p:anim calcmode="lin" valueType="num">
                                      <p:cBhvr>
                                        <p:cTn id="34" dur="500" fill="hold"/>
                                        <p:tgtEl>
                                          <p:spTgt spid="501"/>
                                        </p:tgtEl>
                                        <p:attrNameLst>
                                          <p:attrName>ppt_w</p:attrName>
                                        </p:attrNameLst>
                                      </p:cBhvr>
                                      <p:tavLst>
                                        <p:tav tm="0">
                                          <p:val>
                                            <p:fltVal val="0"/>
                                          </p:val>
                                        </p:tav>
                                        <p:tav tm="100000">
                                          <p:val>
                                            <p:strVal val="#ppt_w"/>
                                          </p:val>
                                        </p:tav>
                                      </p:tavLst>
                                    </p:anim>
                                    <p:anim calcmode="lin" valueType="num">
                                      <p:cBhvr>
                                        <p:cTn id="35" dur="500" fill="hold"/>
                                        <p:tgtEl>
                                          <p:spTgt spid="501"/>
                                        </p:tgtEl>
                                        <p:attrNameLst>
                                          <p:attrName>ppt_h</p:attrName>
                                        </p:attrNameLst>
                                      </p:cBhvr>
                                      <p:tavLst>
                                        <p:tav tm="0">
                                          <p:val>
                                            <p:fltVal val="0"/>
                                          </p:val>
                                        </p:tav>
                                        <p:tav tm="100000">
                                          <p:val>
                                            <p:strVal val="#ppt_h"/>
                                          </p:val>
                                        </p:tav>
                                      </p:tavLst>
                                    </p:anim>
                                    <p:animEffect transition="in" filter="fade">
                                      <p:cBhvr>
                                        <p:cTn id="36" dur="500"/>
                                        <p:tgtEl>
                                          <p:spTgt spid="501"/>
                                        </p:tgtEl>
                                      </p:cBhvr>
                                    </p:animEffect>
                                  </p:childTnLst>
                                </p:cTn>
                              </p:par>
                              <p:par>
                                <p:cTn id="37" presetID="53" presetClass="entr" presetSubtype="16" fill="hold" grpId="1" nodeType="withEffect">
                                  <p:stCondLst>
                                    <p:cond delay="0"/>
                                  </p:stCondLst>
                                  <p:childTnLst>
                                    <p:set>
                                      <p:cBhvr>
                                        <p:cTn id="38" dur="1" fill="hold">
                                          <p:stCondLst>
                                            <p:cond delay="0"/>
                                          </p:stCondLst>
                                        </p:cTn>
                                        <p:tgtEl>
                                          <p:spTgt spid="494"/>
                                        </p:tgtEl>
                                        <p:attrNameLst>
                                          <p:attrName>style.visibility</p:attrName>
                                        </p:attrNameLst>
                                      </p:cBhvr>
                                      <p:to>
                                        <p:strVal val="visible"/>
                                      </p:to>
                                    </p:set>
                                    <p:anim calcmode="lin" valueType="num">
                                      <p:cBhvr>
                                        <p:cTn id="39" dur="500" fill="hold"/>
                                        <p:tgtEl>
                                          <p:spTgt spid="494"/>
                                        </p:tgtEl>
                                        <p:attrNameLst>
                                          <p:attrName>ppt_w</p:attrName>
                                        </p:attrNameLst>
                                      </p:cBhvr>
                                      <p:tavLst>
                                        <p:tav tm="0">
                                          <p:val>
                                            <p:fltVal val="0"/>
                                          </p:val>
                                        </p:tav>
                                        <p:tav tm="100000">
                                          <p:val>
                                            <p:strVal val="#ppt_w"/>
                                          </p:val>
                                        </p:tav>
                                      </p:tavLst>
                                    </p:anim>
                                    <p:anim calcmode="lin" valueType="num">
                                      <p:cBhvr>
                                        <p:cTn id="40" dur="500" fill="hold"/>
                                        <p:tgtEl>
                                          <p:spTgt spid="494"/>
                                        </p:tgtEl>
                                        <p:attrNameLst>
                                          <p:attrName>ppt_h</p:attrName>
                                        </p:attrNameLst>
                                      </p:cBhvr>
                                      <p:tavLst>
                                        <p:tav tm="0">
                                          <p:val>
                                            <p:fltVal val="0"/>
                                          </p:val>
                                        </p:tav>
                                        <p:tav tm="100000">
                                          <p:val>
                                            <p:strVal val="#ppt_h"/>
                                          </p:val>
                                        </p:tav>
                                      </p:tavLst>
                                    </p:anim>
                                    <p:animEffect transition="in" filter="fade">
                                      <p:cBhvr>
                                        <p:cTn id="41" dur="500"/>
                                        <p:tgtEl>
                                          <p:spTgt spid="494"/>
                                        </p:tgtEl>
                                      </p:cBhvr>
                                    </p:animEffect>
                                  </p:childTnLst>
                                </p:cTn>
                              </p:par>
                              <p:par>
                                <p:cTn id="42" presetID="53" presetClass="entr" presetSubtype="16" fill="hold" grpId="1" nodeType="withEffect">
                                  <p:stCondLst>
                                    <p:cond delay="0"/>
                                  </p:stCondLst>
                                  <p:childTnLst>
                                    <p:set>
                                      <p:cBhvr>
                                        <p:cTn id="43" dur="1" fill="hold">
                                          <p:stCondLst>
                                            <p:cond delay="0"/>
                                          </p:stCondLst>
                                        </p:cTn>
                                        <p:tgtEl>
                                          <p:spTgt spid="497"/>
                                        </p:tgtEl>
                                        <p:attrNameLst>
                                          <p:attrName>style.visibility</p:attrName>
                                        </p:attrNameLst>
                                      </p:cBhvr>
                                      <p:to>
                                        <p:strVal val="visible"/>
                                      </p:to>
                                    </p:set>
                                    <p:anim calcmode="lin" valueType="num">
                                      <p:cBhvr>
                                        <p:cTn id="44" dur="500" fill="hold"/>
                                        <p:tgtEl>
                                          <p:spTgt spid="497"/>
                                        </p:tgtEl>
                                        <p:attrNameLst>
                                          <p:attrName>ppt_w</p:attrName>
                                        </p:attrNameLst>
                                      </p:cBhvr>
                                      <p:tavLst>
                                        <p:tav tm="0">
                                          <p:val>
                                            <p:fltVal val="0"/>
                                          </p:val>
                                        </p:tav>
                                        <p:tav tm="100000">
                                          <p:val>
                                            <p:strVal val="#ppt_w"/>
                                          </p:val>
                                        </p:tav>
                                      </p:tavLst>
                                    </p:anim>
                                    <p:anim calcmode="lin" valueType="num">
                                      <p:cBhvr>
                                        <p:cTn id="45" dur="500" fill="hold"/>
                                        <p:tgtEl>
                                          <p:spTgt spid="497"/>
                                        </p:tgtEl>
                                        <p:attrNameLst>
                                          <p:attrName>ppt_h</p:attrName>
                                        </p:attrNameLst>
                                      </p:cBhvr>
                                      <p:tavLst>
                                        <p:tav tm="0">
                                          <p:val>
                                            <p:fltVal val="0"/>
                                          </p:val>
                                        </p:tav>
                                        <p:tav tm="100000">
                                          <p:val>
                                            <p:strVal val="#ppt_h"/>
                                          </p:val>
                                        </p:tav>
                                      </p:tavLst>
                                    </p:anim>
                                    <p:animEffect transition="in" filter="fade">
                                      <p:cBhvr>
                                        <p:cTn id="46" dur="500"/>
                                        <p:tgtEl>
                                          <p:spTgt spid="497"/>
                                        </p:tgtEl>
                                      </p:cBhvr>
                                    </p:animEffect>
                                  </p:childTnLst>
                                </p:cTn>
                              </p:par>
                              <p:par>
                                <p:cTn id="47" presetID="53" presetClass="entr" presetSubtype="16" fill="hold" grpId="1" nodeType="withEffect">
                                  <p:stCondLst>
                                    <p:cond delay="0"/>
                                  </p:stCondLst>
                                  <p:childTnLst>
                                    <p:set>
                                      <p:cBhvr>
                                        <p:cTn id="48" dur="1" fill="hold">
                                          <p:stCondLst>
                                            <p:cond delay="0"/>
                                          </p:stCondLst>
                                        </p:cTn>
                                        <p:tgtEl>
                                          <p:spTgt spid="499"/>
                                        </p:tgtEl>
                                        <p:attrNameLst>
                                          <p:attrName>style.visibility</p:attrName>
                                        </p:attrNameLst>
                                      </p:cBhvr>
                                      <p:to>
                                        <p:strVal val="visible"/>
                                      </p:to>
                                    </p:set>
                                    <p:anim calcmode="lin" valueType="num">
                                      <p:cBhvr>
                                        <p:cTn id="49" dur="500" fill="hold"/>
                                        <p:tgtEl>
                                          <p:spTgt spid="499"/>
                                        </p:tgtEl>
                                        <p:attrNameLst>
                                          <p:attrName>ppt_w</p:attrName>
                                        </p:attrNameLst>
                                      </p:cBhvr>
                                      <p:tavLst>
                                        <p:tav tm="0">
                                          <p:val>
                                            <p:fltVal val="0"/>
                                          </p:val>
                                        </p:tav>
                                        <p:tav tm="100000">
                                          <p:val>
                                            <p:strVal val="#ppt_w"/>
                                          </p:val>
                                        </p:tav>
                                      </p:tavLst>
                                    </p:anim>
                                    <p:anim calcmode="lin" valueType="num">
                                      <p:cBhvr>
                                        <p:cTn id="50" dur="500" fill="hold"/>
                                        <p:tgtEl>
                                          <p:spTgt spid="499"/>
                                        </p:tgtEl>
                                        <p:attrNameLst>
                                          <p:attrName>ppt_h</p:attrName>
                                        </p:attrNameLst>
                                      </p:cBhvr>
                                      <p:tavLst>
                                        <p:tav tm="0">
                                          <p:val>
                                            <p:fltVal val="0"/>
                                          </p:val>
                                        </p:tav>
                                        <p:tav tm="100000">
                                          <p:val>
                                            <p:strVal val="#ppt_h"/>
                                          </p:val>
                                        </p:tav>
                                      </p:tavLst>
                                    </p:anim>
                                    <p:animEffect transition="in" filter="fade">
                                      <p:cBhvr>
                                        <p:cTn id="51" dur="500"/>
                                        <p:tgtEl>
                                          <p:spTgt spid="499"/>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502"/>
                                        </p:tgtEl>
                                        <p:attrNameLst>
                                          <p:attrName>style.visibility</p:attrName>
                                        </p:attrNameLst>
                                      </p:cBhvr>
                                      <p:to>
                                        <p:strVal val="visible"/>
                                      </p:to>
                                    </p:set>
                                    <p:anim calcmode="lin" valueType="num">
                                      <p:cBhvr>
                                        <p:cTn id="54" dur="500" fill="hold"/>
                                        <p:tgtEl>
                                          <p:spTgt spid="502"/>
                                        </p:tgtEl>
                                        <p:attrNameLst>
                                          <p:attrName>ppt_w</p:attrName>
                                        </p:attrNameLst>
                                      </p:cBhvr>
                                      <p:tavLst>
                                        <p:tav tm="0">
                                          <p:val>
                                            <p:fltVal val="0"/>
                                          </p:val>
                                        </p:tav>
                                        <p:tav tm="100000">
                                          <p:val>
                                            <p:strVal val="#ppt_w"/>
                                          </p:val>
                                        </p:tav>
                                      </p:tavLst>
                                    </p:anim>
                                    <p:anim calcmode="lin" valueType="num">
                                      <p:cBhvr>
                                        <p:cTn id="55" dur="500" fill="hold"/>
                                        <p:tgtEl>
                                          <p:spTgt spid="502"/>
                                        </p:tgtEl>
                                        <p:attrNameLst>
                                          <p:attrName>ppt_h</p:attrName>
                                        </p:attrNameLst>
                                      </p:cBhvr>
                                      <p:tavLst>
                                        <p:tav tm="0">
                                          <p:val>
                                            <p:fltVal val="0"/>
                                          </p:val>
                                        </p:tav>
                                        <p:tav tm="100000">
                                          <p:val>
                                            <p:strVal val="#ppt_h"/>
                                          </p:val>
                                        </p:tav>
                                      </p:tavLst>
                                    </p:anim>
                                    <p:animEffect transition="in" filter="fade">
                                      <p:cBhvr>
                                        <p:cTn id="56" dur="500"/>
                                        <p:tgtEl>
                                          <p:spTgt spid="502"/>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504"/>
                                        </p:tgtEl>
                                        <p:attrNameLst>
                                          <p:attrName>style.visibility</p:attrName>
                                        </p:attrNameLst>
                                      </p:cBhvr>
                                      <p:to>
                                        <p:strVal val="visible"/>
                                      </p:to>
                                    </p:set>
                                    <p:anim calcmode="lin" valueType="num">
                                      <p:cBhvr>
                                        <p:cTn id="59" dur="500" fill="hold"/>
                                        <p:tgtEl>
                                          <p:spTgt spid="504"/>
                                        </p:tgtEl>
                                        <p:attrNameLst>
                                          <p:attrName>ppt_w</p:attrName>
                                        </p:attrNameLst>
                                      </p:cBhvr>
                                      <p:tavLst>
                                        <p:tav tm="0">
                                          <p:val>
                                            <p:fltVal val="0"/>
                                          </p:val>
                                        </p:tav>
                                        <p:tav tm="100000">
                                          <p:val>
                                            <p:strVal val="#ppt_w"/>
                                          </p:val>
                                        </p:tav>
                                      </p:tavLst>
                                    </p:anim>
                                    <p:anim calcmode="lin" valueType="num">
                                      <p:cBhvr>
                                        <p:cTn id="60" dur="500" fill="hold"/>
                                        <p:tgtEl>
                                          <p:spTgt spid="504"/>
                                        </p:tgtEl>
                                        <p:attrNameLst>
                                          <p:attrName>ppt_h</p:attrName>
                                        </p:attrNameLst>
                                      </p:cBhvr>
                                      <p:tavLst>
                                        <p:tav tm="0">
                                          <p:val>
                                            <p:fltVal val="0"/>
                                          </p:val>
                                        </p:tav>
                                        <p:tav tm="100000">
                                          <p:val>
                                            <p:strVal val="#ppt_h"/>
                                          </p:val>
                                        </p:tav>
                                      </p:tavLst>
                                    </p:anim>
                                    <p:animEffect transition="in" filter="fade">
                                      <p:cBhvr>
                                        <p:cTn id="61" dur="500"/>
                                        <p:tgtEl>
                                          <p:spTgt spid="504"/>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500"/>
                                        </p:tgtEl>
                                        <p:attrNameLst>
                                          <p:attrName>style.visibility</p:attrName>
                                        </p:attrNameLst>
                                      </p:cBhvr>
                                      <p:to>
                                        <p:strVal val="visible"/>
                                      </p:to>
                                    </p:set>
                                    <p:anim calcmode="lin" valueType="num">
                                      <p:cBhvr>
                                        <p:cTn id="64" dur="500" fill="hold"/>
                                        <p:tgtEl>
                                          <p:spTgt spid="500"/>
                                        </p:tgtEl>
                                        <p:attrNameLst>
                                          <p:attrName>ppt_w</p:attrName>
                                        </p:attrNameLst>
                                      </p:cBhvr>
                                      <p:tavLst>
                                        <p:tav tm="0">
                                          <p:val>
                                            <p:fltVal val="0"/>
                                          </p:val>
                                        </p:tav>
                                        <p:tav tm="100000">
                                          <p:val>
                                            <p:strVal val="#ppt_w"/>
                                          </p:val>
                                        </p:tav>
                                      </p:tavLst>
                                    </p:anim>
                                    <p:anim calcmode="lin" valueType="num">
                                      <p:cBhvr>
                                        <p:cTn id="65" dur="500" fill="hold"/>
                                        <p:tgtEl>
                                          <p:spTgt spid="500"/>
                                        </p:tgtEl>
                                        <p:attrNameLst>
                                          <p:attrName>ppt_h</p:attrName>
                                        </p:attrNameLst>
                                      </p:cBhvr>
                                      <p:tavLst>
                                        <p:tav tm="0">
                                          <p:val>
                                            <p:fltVal val="0"/>
                                          </p:val>
                                        </p:tav>
                                        <p:tav tm="100000">
                                          <p:val>
                                            <p:strVal val="#ppt_h"/>
                                          </p:val>
                                        </p:tav>
                                      </p:tavLst>
                                    </p:anim>
                                    <p:animEffect transition="in" filter="fade">
                                      <p:cBhvr>
                                        <p:cTn id="66" dur="500"/>
                                        <p:tgtEl>
                                          <p:spTgt spid="500"/>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503"/>
                                        </p:tgtEl>
                                        <p:attrNameLst>
                                          <p:attrName>style.visibility</p:attrName>
                                        </p:attrNameLst>
                                      </p:cBhvr>
                                      <p:to>
                                        <p:strVal val="visible"/>
                                      </p:to>
                                    </p:set>
                                    <p:anim calcmode="lin" valueType="num">
                                      <p:cBhvr>
                                        <p:cTn id="69" dur="500" fill="hold"/>
                                        <p:tgtEl>
                                          <p:spTgt spid="503"/>
                                        </p:tgtEl>
                                        <p:attrNameLst>
                                          <p:attrName>ppt_w</p:attrName>
                                        </p:attrNameLst>
                                      </p:cBhvr>
                                      <p:tavLst>
                                        <p:tav tm="0">
                                          <p:val>
                                            <p:fltVal val="0"/>
                                          </p:val>
                                        </p:tav>
                                        <p:tav tm="100000">
                                          <p:val>
                                            <p:strVal val="#ppt_w"/>
                                          </p:val>
                                        </p:tav>
                                      </p:tavLst>
                                    </p:anim>
                                    <p:anim calcmode="lin" valueType="num">
                                      <p:cBhvr>
                                        <p:cTn id="70" dur="500" fill="hold"/>
                                        <p:tgtEl>
                                          <p:spTgt spid="503"/>
                                        </p:tgtEl>
                                        <p:attrNameLst>
                                          <p:attrName>ppt_h</p:attrName>
                                        </p:attrNameLst>
                                      </p:cBhvr>
                                      <p:tavLst>
                                        <p:tav tm="0">
                                          <p:val>
                                            <p:fltVal val="0"/>
                                          </p:val>
                                        </p:tav>
                                        <p:tav tm="100000">
                                          <p:val>
                                            <p:strVal val="#ppt_h"/>
                                          </p:val>
                                        </p:tav>
                                      </p:tavLst>
                                    </p:anim>
                                    <p:animEffect transition="in" filter="fade">
                                      <p:cBhvr>
                                        <p:cTn id="71" dur="500"/>
                                        <p:tgtEl>
                                          <p:spTgt spid="503"/>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505"/>
                                        </p:tgtEl>
                                        <p:attrNameLst>
                                          <p:attrName>style.visibility</p:attrName>
                                        </p:attrNameLst>
                                      </p:cBhvr>
                                      <p:to>
                                        <p:strVal val="visible"/>
                                      </p:to>
                                    </p:set>
                                    <p:anim calcmode="lin" valueType="num">
                                      <p:cBhvr>
                                        <p:cTn id="74" dur="500" fill="hold"/>
                                        <p:tgtEl>
                                          <p:spTgt spid="505"/>
                                        </p:tgtEl>
                                        <p:attrNameLst>
                                          <p:attrName>ppt_w</p:attrName>
                                        </p:attrNameLst>
                                      </p:cBhvr>
                                      <p:tavLst>
                                        <p:tav tm="0">
                                          <p:val>
                                            <p:fltVal val="0"/>
                                          </p:val>
                                        </p:tav>
                                        <p:tav tm="100000">
                                          <p:val>
                                            <p:strVal val="#ppt_w"/>
                                          </p:val>
                                        </p:tav>
                                      </p:tavLst>
                                    </p:anim>
                                    <p:anim calcmode="lin" valueType="num">
                                      <p:cBhvr>
                                        <p:cTn id="75" dur="500" fill="hold"/>
                                        <p:tgtEl>
                                          <p:spTgt spid="505"/>
                                        </p:tgtEl>
                                        <p:attrNameLst>
                                          <p:attrName>ppt_h</p:attrName>
                                        </p:attrNameLst>
                                      </p:cBhvr>
                                      <p:tavLst>
                                        <p:tav tm="0">
                                          <p:val>
                                            <p:fltVal val="0"/>
                                          </p:val>
                                        </p:tav>
                                        <p:tav tm="100000">
                                          <p:val>
                                            <p:strVal val="#ppt_h"/>
                                          </p:val>
                                        </p:tav>
                                      </p:tavLst>
                                    </p:anim>
                                    <p:animEffect transition="in" filter="fade">
                                      <p:cBhvr>
                                        <p:cTn id="76" dur="500"/>
                                        <p:tgtEl>
                                          <p:spTgt spid="505"/>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498"/>
                                        </p:tgtEl>
                                        <p:attrNameLst>
                                          <p:attrName>style.visibility</p:attrName>
                                        </p:attrNameLst>
                                      </p:cBhvr>
                                      <p:to>
                                        <p:strVal val="visible"/>
                                      </p:to>
                                    </p:set>
                                    <p:anim calcmode="lin" valueType="num">
                                      <p:cBhvr>
                                        <p:cTn id="79" dur="500" fill="hold"/>
                                        <p:tgtEl>
                                          <p:spTgt spid="498"/>
                                        </p:tgtEl>
                                        <p:attrNameLst>
                                          <p:attrName>ppt_w</p:attrName>
                                        </p:attrNameLst>
                                      </p:cBhvr>
                                      <p:tavLst>
                                        <p:tav tm="0">
                                          <p:val>
                                            <p:fltVal val="0"/>
                                          </p:val>
                                        </p:tav>
                                        <p:tav tm="100000">
                                          <p:val>
                                            <p:strVal val="#ppt_w"/>
                                          </p:val>
                                        </p:tav>
                                      </p:tavLst>
                                    </p:anim>
                                    <p:anim calcmode="lin" valueType="num">
                                      <p:cBhvr>
                                        <p:cTn id="80" dur="500" fill="hold"/>
                                        <p:tgtEl>
                                          <p:spTgt spid="498"/>
                                        </p:tgtEl>
                                        <p:attrNameLst>
                                          <p:attrName>ppt_h</p:attrName>
                                        </p:attrNameLst>
                                      </p:cBhvr>
                                      <p:tavLst>
                                        <p:tav tm="0">
                                          <p:val>
                                            <p:fltVal val="0"/>
                                          </p:val>
                                        </p:tav>
                                        <p:tav tm="100000">
                                          <p:val>
                                            <p:strVal val="#ppt_h"/>
                                          </p:val>
                                        </p:tav>
                                      </p:tavLst>
                                    </p:anim>
                                    <p:animEffect transition="in" filter="fade">
                                      <p:cBhvr>
                                        <p:cTn id="81" dur="500"/>
                                        <p:tgtEl>
                                          <p:spTgt spid="498"/>
                                        </p:tgtEl>
                                      </p:cBhvr>
                                    </p:animEffect>
                                  </p:childTnLst>
                                </p:cTn>
                              </p:par>
                              <p:par>
                                <p:cTn id="82" presetID="8" presetClass="emph" presetSubtype="0" fill="hold" grpId="0" nodeType="withEffect">
                                  <p:stCondLst>
                                    <p:cond delay="0"/>
                                  </p:stCondLst>
                                  <p:childTnLst>
                                    <p:animRot by="21600000">
                                      <p:cBhvr>
                                        <p:cTn id="83" dur="4000" fill="hold"/>
                                        <p:tgtEl>
                                          <p:spTgt spid="495"/>
                                        </p:tgtEl>
                                        <p:attrNameLst>
                                          <p:attrName>r</p:attrName>
                                        </p:attrNameLst>
                                      </p:cBhvr>
                                    </p:animRot>
                                  </p:childTnLst>
                                </p:cTn>
                              </p:par>
                              <p:par>
                                <p:cTn id="84" presetID="8" presetClass="emph" presetSubtype="0" fill="hold" grpId="0" nodeType="withEffect">
                                  <p:stCondLst>
                                    <p:cond delay="0"/>
                                  </p:stCondLst>
                                  <p:childTnLst>
                                    <p:animRot by="-21600000">
                                      <p:cBhvr>
                                        <p:cTn id="85" dur="4000" fill="hold"/>
                                        <p:tgtEl>
                                          <p:spTgt spid="496"/>
                                        </p:tgtEl>
                                        <p:attrNameLst>
                                          <p:attrName>r</p:attrName>
                                        </p:attrNameLst>
                                      </p:cBhvr>
                                    </p:animRot>
                                  </p:childTnLst>
                                </p:cTn>
                              </p:par>
                              <p:par>
                                <p:cTn id="86" presetID="8" presetClass="emph" presetSubtype="0" fill="hold" grpId="0" nodeType="withEffect">
                                  <p:stCondLst>
                                    <p:cond delay="0"/>
                                  </p:stCondLst>
                                  <p:childTnLst>
                                    <p:animRot by="21600000">
                                      <p:cBhvr>
                                        <p:cTn id="87" dur="4000" fill="hold"/>
                                        <p:tgtEl>
                                          <p:spTgt spid="501"/>
                                        </p:tgtEl>
                                        <p:attrNameLst>
                                          <p:attrName>r</p:attrName>
                                        </p:attrNameLst>
                                      </p:cBhvr>
                                    </p:animRot>
                                  </p:childTnLst>
                                </p:cTn>
                              </p:par>
                              <p:par>
                                <p:cTn id="88" presetID="8" presetClass="emph" presetSubtype="0" fill="hold" grpId="0" nodeType="withEffect">
                                  <p:stCondLst>
                                    <p:cond delay="0"/>
                                  </p:stCondLst>
                                  <p:childTnLst>
                                    <p:animRot by="-21600000">
                                      <p:cBhvr>
                                        <p:cTn id="89" dur="4000" fill="hold"/>
                                        <p:tgtEl>
                                          <p:spTgt spid="494"/>
                                        </p:tgtEl>
                                        <p:attrNameLst>
                                          <p:attrName>r</p:attrName>
                                        </p:attrNameLst>
                                      </p:cBhvr>
                                    </p:animRot>
                                  </p:childTnLst>
                                </p:cTn>
                              </p:par>
                              <p:par>
                                <p:cTn id="90" presetID="8" presetClass="emph" presetSubtype="0" fill="hold" grpId="0" nodeType="withEffect">
                                  <p:stCondLst>
                                    <p:cond delay="0"/>
                                  </p:stCondLst>
                                  <p:childTnLst>
                                    <p:animRot by="21600000">
                                      <p:cBhvr>
                                        <p:cTn id="91" dur="4000" fill="hold"/>
                                        <p:tgtEl>
                                          <p:spTgt spid="497"/>
                                        </p:tgtEl>
                                        <p:attrNameLst>
                                          <p:attrName>r</p:attrName>
                                        </p:attrNameLst>
                                      </p:cBhvr>
                                    </p:animRot>
                                  </p:childTnLst>
                                </p:cTn>
                              </p:par>
                              <p:par>
                                <p:cTn id="92" presetID="8" presetClass="emph" presetSubtype="0" fill="hold" grpId="0" nodeType="withEffect">
                                  <p:stCondLst>
                                    <p:cond delay="0"/>
                                  </p:stCondLst>
                                  <p:childTnLst>
                                    <p:animRot by="-21600000">
                                      <p:cBhvr>
                                        <p:cTn id="93" dur="4000" fill="hold"/>
                                        <p:tgtEl>
                                          <p:spTgt spid="499"/>
                                        </p:tgtEl>
                                        <p:attrNameLst>
                                          <p:attrName>r</p:attrName>
                                        </p:attrNameLst>
                                      </p:cBhvr>
                                    </p:animRo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 calcmode="lin" valueType="num">
                                      <p:cBhvr additive="base">
                                        <p:cTn id="98" dur="500" fill="hold"/>
                                        <p:tgtEl>
                                          <p:spTgt spid="3"/>
                                        </p:tgtEl>
                                        <p:attrNameLst>
                                          <p:attrName>ppt_x</p:attrName>
                                        </p:attrNameLst>
                                      </p:cBhvr>
                                      <p:tavLst>
                                        <p:tav tm="0">
                                          <p:val>
                                            <p:strVal val="#ppt_x"/>
                                          </p:val>
                                        </p:tav>
                                        <p:tav tm="100000">
                                          <p:val>
                                            <p:strVal val="#ppt_x"/>
                                          </p:val>
                                        </p:tav>
                                      </p:tavLst>
                                    </p:anim>
                                    <p:anim calcmode="lin" valueType="num">
                                      <p:cBhvr additive="base">
                                        <p:cTn id="9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 grpId="0" bldLvl="0" animBg="1"/>
      <p:bldP spid="494" grpId="1" bldLvl="0" animBg="1"/>
      <p:bldP spid="495" grpId="0" bldLvl="0" animBg="1"/>
      <p:bldP spid="495" grpId="1" bldLvl="0" animBg="1"/>
      <p:bldP spid="496" grpId="0" bldLvl="0" animBg="1"/>
      <p:bldP spid="496" grpId="1" bldLvl="0" animBg="1"/>
      <p:bldP spid="497" grpId="0" bldLvl="0" animBg="1"/>
      <p:bldP spid="497" grpId="1" bldLvl="0" animBg="1"/>
      <p:bldP spid="498" grpId="0" bldLvl="0" animBg="1"/>
      <p:bldP spid="499" grpId="0" bldLvl="0" animBg="1"/>
      <p:bldP spid="499" grpId="1" bldLvl="0" animBg="1"/>
      <p:bldP spid="500" grpId="0" bldLvl="0" animBg="1"/>
      <p:bldP spid="501" grpId="0" bldLvl="0" animBg="1"/>
      <p:bldP spid="501" grpId="1" bldLvl="0" animBg="1"/>
      <p:bldP spid="502" grpId="0" bldLvl="0" animBg="1"/>
      <p:bldP spid="503" grpId="0" bldLvl="0" animBg="1"/>
      <p:bldP spid="504" grpId="0" bldLvl="0" animBg="1"/>
      <p:bldP spid="505" grpId="0" bldLvl="0" animBg="1"/>
      <p:bldP spid="27" grpId="0" bldLvl="0" animBg="1"/>
      <p:bldP spid="28" grpId="0"/>
      <p:bldP spid="29" grpId="0"/>
      <p:bldP spid="30" grpId="0"/>
      <p:bldP spid="3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flipH="1">
            <a:off x="7217925" y="1627675"/>
            <a:ext cx="4514851" cy="451485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3" name="Oval 2"/>
          <p:cNvSpPr/>
          <p:nvPr/>
        </p:nvSpPr>
        <p:spPr>
          <a:xfrm flipH="1">
            <a:off x="5417697" y="1627678"/>
            <a:ext cx="4514851" cy="451485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4" name="Oval 3"/>
          <p:cNvSpPr/>
          <p:nvPr/>
        </p:nvSpPr>
        <p:spPr>
          <a:xfrm flipH="1">
            <a:off x="6317813" y="1627675"/>
            <a:ext cx="4514851" cy="451485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9" name="Oval 8"/>
          <p:cNvSpPr/>
          <p:nvPr/>
        </p:nvSpPr>
        <p:spPr>
          <a:xfrm flipH="1">
            <a:off x="5965822" y="1072191"/>
            <a:ext cx="1819275" cy="1819275"/>
          </a:xfrm>
          <a:prstGeom prst="ellipse">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18" name="Oval 17"/>
          <p:cNvSpPr/>
          <p:nvPr/>
        </p:nvSpPr>
        <p:spPr>
          <a:xfrm flipH="1">
            <a:off x="7573605" y="762175"/>
            <a:ext cx="813219" cy="813219"/>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19" name="Oval 18"/>
          <p:cNvSpPr/>
          <p:nvPr/>
        </p:nvSpPr>
        <p:spPr>
          <a:xfrm flipH="1">
            <a:off x="10115909" y="1345655"/>
            <a:ext cx="291059" cy="291059"/>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20" name="Oval 19"/>
          <p:cNvSpPr/>
          <p:nvPr/>
        </p:nvSpPr>
        <p:spPr>
          <a:xfrm flipH="1">
            <a:off x="5923126" y="6187183"/>
            <a:ext cx="452771" cy="45277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21" name="Oval 20"/>
          <p:cNvSpPr/>
          <p:nvPr/>
        </p:nvSpPr>
        <p:spPr>
          <a:xfrm flipH="1">
            <a:off x="6610852" y="5883082"/>
            <a:ext cx="829133" cy="829133"/>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22" name="Oval 21"/>
          <p:cNvSpPr/>
          <p:nvPr/>
        </p:nvSpPr>
        <p:spPr>
          <a:xfrm flipH="1">
            <a:off x="9058229" y="6136587"/>
            <a:ext cx="291059" cy="291059"/>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23" name="Oval 22"/>
          <p:cNvSpPr/>
          <p:nvPr/>
        </p:nvSpPr>
        <p:spPr>
          <a:xfrm flipH="1">
            <a:off x="6200332" y="5804166"/>
            <a:ext cx="240461" cy="24046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5" name="TextBox 4"/>
          <p:cNvSpPr txBox="1"/>
          <p:nvPr/>
        </p:nvSpPr>
        <p:spPr>
          <a:xfrm>
            <a:off x="7496862" y="3074649"/>
            <a:ext cx="1377300" cy="461665"/>
          </a:xfrm>
          <a:prstGeom prst="rect">
            <a:avLst/>
          </a:prstGeom>
          <a:noFill/>
        </p:spPr>
        <p:txBody>
          <a:bodyPr wrap="none" rtlCol="0">
            <a:spAutoFit/>
          </a:bodyPr>
          <a:lstStyle/>
          <a:p>
            <a:pPr algn="ctr"/>
            <a:r>
              <a:rPr lang="en-US" altLang="id-ID" sz="2400" b="1" dirty="0" smtClean="0">
                <a:solidFill>
                  <a:schemeClr val="bg1"/>
                </a:solidFill>
                <a:latin typeface="Raleway" panose="020B0003030101060003"/>
              </a:rPr>
              <a:t>POJ</a:t>
            </a:r>
            <a:r>
              <a:rPr lang="id-ID" sz="2400" b="1" dirty="0" smtClean="0">
                <a:solidFill>
                  <a:schemeClr val="bg1"/>
                </a:solidFill>
                <a:latin typeface="Raleway" panose="020B0003030101060003"/>
              </a:rPr>
              <a:t> </a:t>
            </a:r>
            <a:r>
              <a:rPr lang="en-US" altLang="id-ID" sz="2400" b="1" dirty="0" smtClean="0">
                <a:solidFill>
                  <a:schemeClr val="bg1"/>
                </a:solidFill>
                <a:latin typeface="Raleway" panose="020B0003030101060003"/>
              </a:rPr>
              <a:t>2761</a:t>
            </a:r>
            <a:r>
              <a:rPr lang="id-ID" sz="2400" b="1" dirty="0">
                <a:solidFill>
                  <a:schemeClr val="bg1"/>
                </a:solidFill>
                <a:latin typeface="Raleway" panose="020B0003030101060003"/>
              </a:rPr>
              <a:t> </a:t>
            </a:r>
          </a:p>
        </p:txBody>
      </p:sp>
      <p:sp>
        <p:nvSpPr>
          <p:cNvPr id="6" name="TextBox 5"/>
          <p:cNvSpPr txBox="1"/>
          <p:nvPr/>
        </p:nvSpPr>
        <p:spPr>
          <a:xfrm>
            <a:off x="7111734" y="3610611"/>
            <a:ext cx="2245615" cy="584775"/>
          </a:xfrm>
          <a:prstGeom prst="rect">
            <a:avLst/>
          </a:prstGeom>
          <a:noFill/>
        </p:spPr>
        <p:txBody>
          <a:bodyPr wrap="none" rtlCol="0">
            <a:spAutoFit/>
          </a:bodyPr>
          <a:lstStyle/>
          <a:p>
            <a:pPr algn="ctr"/>
            <a:r>
              <a:rPr lang="en-US" altLang="id-ID" sz="1600" dirty="0">
                <a:solidFill>
                  <a:schemeClr val="bg1"/>
                </a:solidFill>
                <a:latin typeface="Raleway" panose="020B0003030101060003"/>
              </a:rPr>
              <a:t>Solve Feed</a:t>
            </a:r>
            <a:r>
              <a:rPr lang="id-ID" sz="1600" dirty="0">
                <a:solidFill>
                  <a:schemeClr val="bg1"/>
                </a:solidFill>
                <a:latin typeface="Raleway" panose="020B0003030101060003"/>
              </a:rPr>
              <a:t> </a:t>
            </a:r>
            <a:r>
              <a:rPr lang="en-US" altLang="id-ID" sz="1600" dirty="0">
                <a:solidFill>
                  <a:schemeClr val="bg1"/>
                </a:solidFill>
                <a:latin typeface="Raleway" panose="020B0003030101060003"/>
              </a:rPr>
              <a:t>Dog with</a:t>
            </a:r>
            <a:r>
              <a:rPr lang="id-ID" sz="1600" dirty="0">
                <a:solidFill>
                  <a:schemeClr val="bg1"/>
                </a:solidFill>
                <a:latin typeface="Raleway" panose="020B0003030101060003"/>
              </a:rPr>
              <a:t> </a:t>
            </a:r>
            <a:r>
              <a:rPr lang="en-US" altLang="id-ID" sz="1600" dirty="0">
                <a:solidFill>
                  <a:srgbClr val="FF6D6D"/>
                </a:solidFill>
                <a:latin typeface="Raleway" panose="020B0003030101060003"/>
              </a:rPr>
              <a:t>treap</a:t>
            </a:r>
            <a:r>
              <a:rPr lang="id-ID" sz="1600" dirty="0">
                <a:solidFill>
                  <a:schemeClr val="tx1">
                    <a:lumMod val="65000"/>
                    <a:lumOff val="35000"/>
                  </a:schemeClr>
                </a:solidFill>
                <a:latin typeface="Raleway" panose="020B0003030101060003"/>
              </a:rPr>
              <a:t> </a:t>
            </a:r>
          </a:p>
          <a:p>
            <a:pPr algn="ctr"/>
            <a:r>
              <a:rPr lang="id-ID" sz="1600" dirty="0">
                <a:solidFill>
                  <a:schemeClr val="bg1"/>
                </a:solidFill>
                <a:latin typeface="Raleway" panose="020B0003030101060003"/>
              </a:rPr>
              <a:t>and</a:t>
            </a:r>
            <a:r>
              <a:rPr lang="id-ID" sz="1600" dirty="0">
                <a:solidFill>
                  <a:schemeClr val="tx1">
                    <a:lumMod val="65000"/>
                    <a:lumOff val="35000"/>
                  </a:schemeClr>
                </a:solidFill>
                <a:latin typeface="Raleway" panose="020B0003030101060003"/>
              </a:rPr>
              <a:t> </a:t>
            </a:r>
            <a:r>
              <a:rPr lang="en-US" altLang="id-ID" sz="1600" dirty="0">
                <a:solidFill>
                  <a:srgbClr val="FF6D6D"/>
                </a:solidFill>
                <a:latin typeface="Raleway" panose="020B0003030101060003"/>
              </a:rPr>
              <a:t>segment tree</a:t>
            </a:r>
          </a:p>
        </p:txBody>
      </p:sp>
      <p:sp>
        <p:nvSpPr>
          <p:cNvPr id="7" name="Rectangle 6"/>
          <p:cNvSpPr/>
          <p:nvPr/>
        </p:nvSpPr>
        <p:spPr>
          <a:xfrm>
            <a:off x="7698726" y="4417200"/>
            <a:ext cx="1098218" cy="390525"/>
          </a:xfrm>
          <a:prstGeom prst="rect">
            <a:avLst/>
          </a:prstGeom>
          <a:no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a:endParaRPr>
          </a:p>
        </p:txBody>
      </p:sp>
      <p:sp>
        <p:nvSpPr>
          <p:cNvPr id="8" name="TextBox 7"/>
          <p:cNvSpPr txBox="1"/>
          <p:nvPr/>
        </p:nvSpPr>
        <p:spPr>
          <a:xfrm>
            <a:off x="7733111" y="4481657"/>
            <a:ext cx="1029448" cy="261610"/>
          </a:xfrm>
          <a:prstGeom prst="rect">
            <a:avLst/>
          </a:prstGeom>
          <a:noFill/>
        </p:spPr>
        <p:txBody>
          <a:bodyPr wrap="none" rtlCol="0">
            <a:spAutoFit/>
          </a:bodyPr>
          <a:lstStyle/>
          <a:p>
            <a:pPr algn="ctr"/>
            <a:r>
              <a:rPr lang="id-ID" sz="1100" spc="300" dirty="0" smtClean="0">
                <a:solidFill>
                  <a:schemeClr val="bg1"/>
                </a:solidFill>
                <a:latin typeface="Raleway" panose="020B0003030101060003"/>
              </a:rPr>
              <a:t>ABOUT US</a:t>
            </a:r>
            <a:endParaRPr lang="id-ID" sz="1100" spc="300" dirty="0">
              <a:solidFill>
                <a:schemeClr val="bg1"/>
              </a:solidFill>
              <a:latin typeface="Raleway" panose="020B0003030101060003"/>
            </a:endParaRPr>
          </a:p>
        </p:txBody>
      </p:sp>
      <p:grpSp>
        <p:nvGrpSpPr>
          <p:cNvPr id="34" name="Group 33"/>
          <p:cNvGrpSpPr/>
          <p:nvPr/>
        </p:nvGrpSpPr>
        <p:grpSpPr>
          <a:xfrm>
            <a:off x="6364467" y="1445719"/>
            <a:ext cx="1025777" cy="1015915"/>
            <a:chOff x="1924339" y="158606"/>
            <a:chExt cx="495300" cy="490538"/>
          </a:xfrm>
          <a:solidFill>
            <a:srgbClr val="FF6D6D"/>
          </a:solidFill>
        </p:grpSpPr>
        <p:sp>
          <p:nvSpPr>
            <p:cNvPr id="28" name="Freeform 5"/>
            <p:cNvSpPr>
              <a:spLocks noEditPoints="1"/>
            </p:cNvSpPr>
            <p:nvPr/>
          </p:nvSpPr>
          <p:spPr bwMode="auto">
            <a:xfrm>
              <a:off x="1924339" y="204644"/>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9" name="Freeform 6"/>
            <p:cNvSpPr>
              <a:spLocks noEditPoints="1"/>
            </p:cNvSpPr>
            <p:nvPr/>
          </p:nvSpPr>
          <p:spPr bwMode="auto">
            <a:xfrm>
              <a:off x="2143414" y="404669"/>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0" name="Freeform 7"/>
            <p:cNvSpPr>
              <a:spLocks noEditPoints="1"/>
            </p:cNvSpPr>
            <p:nvPr/>
          </p:nvSpPr>
          <p:spPr bwMode="auto">
            <a:xfrm>
              <a:off x="2343439" y="158606"/>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1" name="Freeform 8"/>
            <p:cNvSpPr>
              <a:spLocks noEditPoints="1"/>
            </p:cNvSpPr>
            <p:nvPr/>
          </p:nvSpPr>
          <p:spPr bwMode="auto">
            <a:xfrm>
              <a:off x="2051339" y="388794"/>
              <a:ext cx="61913" cy="61913"/>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2" name="Oval 9"/>
            <p:cNvSpPr>
              <a:spLocks noChangeArrowheads="1"/>
            </p:cNvSpPr>
            <p:nvPr/>
          </p:nvSpPr>
          <p:spPr bwMode="auto">
            <a:xfrm>
              <a:off x="2113252" y="496744"/>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33" name="Oval 10"/>
            <p:cNvSpPr>
              <a:spLocks noChangeArrowheads="1"/>
            </p:cNvSpPr>
            <p:nvPr/>
          </p:nvSpPr>
          <p:spPr bwMode="auto">
            <a:xfrm>
              <a:off x="2357727" y="266556"/>
              <a:ext cx="317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spTree>
    <p:extLst>
      <p:ext uri="{BB962C8B-B14F-4D97-AF65-F5344CB8AC3E}">
        <p14:creationId xmlns:p14="http://schemas.microsoft.com/office/powerpoint/2010/main" val="235891381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ldLvl="0" animBg="1"/>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70860" flipH="1">
            <a:off x="6176010" y="-153035"/>
            <a:ext cx="6617970" cy="7576820"/>
          </a:xfrm>
          <a:prstGeom prst="rect">
            <a:avLst/>
          </a:prstGeom>
          <a:effectLst>
            <a:outerShdw blurRad="457200" dist="50800" dir="13500000" sy="23000" kx="1200000" algn="br" rotWithShape="0">
              <a:schemeClr val="bg1">
                <a:lumMod val="50000"/>
                <a:alpha val="10000"/>
              </a:schemeClr>
            </a:outerShdw>
          </a:effectLst>
        </p:spPr>
      </p:pic>
      <p:pic>
        <p:nvPicPr>
          <p:cNvPr id="2" name="图片 1"/>
          <p:cNvPicPr>
            <a:picLocks noChangeAspect="1"/>
          </p:cNvPicPr>
          <p:nvPr/>
        </p:nvPicPr>
        <p:blipFill>
          <a:blip r:embed="rId4"/>
          <a:stretch>
            <a:fillRect/>
          </a:stretch>
        </p:blipFill>
        <p:spPr>
          <a:xfrm rot="1560000">
            <a:off x="7421880" y="704850"/>
            <a:ext cx="4337050" cy="5861685"/>
          </a:xfrm>
          <a:prstGeom prst="rect">
            <a:avLst/>
          </a:prstGeom>
        </p:spPr>
      </p:pic>
      <p:sp>
        <p:nvSpPr>
          <p:cNvPr id="106" name="TextBox 105"/>
          <p:cNvSpPr txBox="1"/>
          <p:nvPr/>
        </p:nvSpPr>
        <p:spPr>
          <a:xfrm>
            <a:off x="777034" y="500139"/>
            <a:ext cx="1678665" cy="584775"/>
          </a:xfrm>
          <a:prstGeom prst="rect">
            <a:avLst/>
          </a:prstGeom>
          <a:noFill/>
        </p:spPr>
        <p:txBody>
          <a:bodyPr wrap="none" rtlCol="0">
            <a:spAutoFit/>
          </a:bodyPr>
          <a:lstStyle/>
          <a:p>
            <a:r>
              <a:rPr lang="en-US" altLang="id-ID" sz="3200" b="1" dirty="0" smtClean="0">
                <a:solidFill>
                  <a:schemeClr val="bg1">
                    <a:lumMod val="50000"/>
                  </a:schemeClr>
                </a:solidFill>
                <a:latin typeface="Raleway" panose="020B0003030101060003"/>
              </a:rPr>
              <a:t>POJ</a:t>
            </a:r>
            <a:r>
              <a:rPr lang="id-ID" sz="3200" dirty="0" smtClean="0">
                <a:solidFill>
                  <a:schemeClr val="bg1">
                    <a:lumMod val="50000"/>
                  </a:schemeClr>
                </a:solidFill>
                <a:latin typeface="Raleway" panose="020B0003030101060003"/>
              </a:rPr>
              <a:t> </a:t>
            </a:r>
            <a:r>
              <a:rPr lang="en-US" altLang="id-ID" sz="3200" b="1" dirty="0" smtClean="0">
                <a:solidFill>
                  <a:srgbClr val="FF6D6D"/>
                </a:solidFill>
                <a:latin typeface="Raleway" panose="020B0003030101060003"/>
              </a:rPr>
              <a:t>2761</a:t>
            </a:r>
          </a:p>
        </p:txBody>
      </p:sp>
      <p:sp>
        <p:nvSpPr>
          <p:cNvPr id="107" name="Rectangle 106"/>
          <p:cNvSpPr/>
          <p:nvPr/>
        </p:nvSpPr>
        <p:spPr>
          <a:xfrm>
            <a:off x="777034" y="1016819"/>
            <a:ext cx="2577757" cy="338554"/>
          </a:xfrm>
          <a:prstGeom prst="rect">
            <a:avLst/>
          </a:prstGeom>
        </p:spPr>
        <p:txBody>
          <a:bodyPr wrap="none">
            <a:spAutoFit/>
          </a:bodyPr>
          <a:lstStyle/>
          <a:p>
            <a:r>
              <a:rPr lang="en-US" altLang="id-ID" sz="1600" dirty="0" smtClean="0">
                <a:solidFill>
                  <a:srgbClr val="646464"/>
                </a:solidFill>
                <a:latin typeface="Raleway" panose="020B0003030101060003"/>
              </a:rPr>
              <a:t>The way we construct the treap</a:t>
            </a:r>
          </a:p>
        </p:txBody>
      </p:sp>
      <p:sp>
        <p:nvSpPr>
          <p:cNvPr id="9" name="TextBox 8"/>
          <p:cNvSpPr txBox="1"/>
          <p:nvPr/>
        </p:nvSpPr>
        <p:spPr>
          <a:xfrm>
            <a:off x="920115" y="2780665"/>
            <a:ext cx="5878830" cy="1877437"/>
          </a:xfrm>
          <a:prstGeom prst="rect">
            <a:avLst/>
          </a:prstGeom>
          <a:noFill/>
        </p:spPr>
        <p:txBody>
          <a:bodyPr wrap="square" rtlCol="0">
            <a:spAutoFit/>
          </a:bodyPr>
          <a:lstStyle/>
          <a:p>
            <a:endParaRPr lang="id-ID" dirty="0">
              <a:solidFill>
                <a:schemeClr val="bg1">
                  <a:lumMod val="50000"/>
                </a:schemeClr>
              </a:solidFill>
              <a:latin typeface="Raleway" panose="020B0003030101060003"/>
            </a:endParaRPr>
          </a:p>
          <a:p>
            <a:pPr algn="just"/>
            <a:r>
              <a:rPr lang="en-US" altLang="id-ID" sz="1600" dirty="0">
                <a:solidFill>
                  <a:srgbClr val="646464"/>
                </a:solidFill>
                <a:latin typeface="Raleway" panose="020B0003030101060003"/>
              </a:rPr>
              <a:t>In brief, as the interval is randomly choosed, therefore it is impossi-ble to find the relationship between the kth perfer dog in the selected interval and its perference level in the whole queue. So we will </a:t>
            </a:r>
            <a:r>
              <a:rPr lang="id-ID" dirty="0">
                <a:solidFill>
                  <a:schemeClr val="bg1">
                    <a:lumMod val="50000"/>
                  </a:schemeClr>
                </a:solidFill>
                <a:latin typeface="Raleway" panose="020B0003030101060003"/>
              </a:rPr>
              <a:t> </a:t>
            </a:r>
            <a:r>
              <a:rPr lang="en-US" altLang="id-ID" sz="1600" b="1" dirty="0">
                <a:solidFill>
                  <a:srgbClr val="FF6D6D"/>
                </a:solidFill>
                <a:latin typeface="Raleway" panose="020B0003030101060003"/>
              </a:rPr>
              <a:t>change</a:t>
            </a:r>
            <a:r>
              <a:rPr lang="id-ID" sz="1600" b="1" dirty="0">
                <a:solidFill>
                  <a:srgbClr val="FF6D6D"/>
                </a:solidFill>
                <a:latin typeface="Raleway" panose="020B0003030101060003"/>
              </a:rPr>
              <a:t> t</a:t>
            </a:r>
            <a:r>
              <a:rPr lang="en-US" altLang="id-ID" sz="1600" b="1" dirty="0">
                <a:solidFill>
                  <a:srgbClr val="FF6D6D"/>
                </a:solidFill>
                <a:latin typeface="Raleway" panose="020B0003030101060003"/>
              </a:rPr>
              <a:t>he tree we have built to</a:t>
            </a:r>
            <a:r>
              <a:rPr lang="id-ID" sz="1600" b="1" dirty="0">
                <a:solidFill>
                  <a:srgbClr val="FF6D6D"/>
                </a:solidFill>
                <a:latin typeface="Raleway" panose="020B0003030101060003"/>
              </a:rPr>
              <a:t> </a:t>
            </a:r>
            <a:r>
              <a:rPr lang="en-US" altLang="id-ID" sz="1600" b="1" dirty="0">
                <a:solidFill>
                  <a:srgbClr val="FF6D6D"/>
                </a:solidFill>
                <a:latin typeface="Raleway" panose="020B0003030101060003"/>
              </a:rPr>
              <a:t>one that only contains the interval we need in this turn by insert and delete intervals contained in the previous tree.</a:t>
            </a:r>
            <a:r>
              <a:rPr lang="id-ID" sz="1600" dirty="0">
                <a:solidFill>
                  <a:srgbClr val="FF6D6D"/>
                </a:solidFill>
                <a:latin typeface="Raleway" panose="020B0003030101060003"/>
              </a:rPr>
              <a:t> </a:t>
            </a:r>
            <a:r>
              <a:rPr lang="en-US" altLang="id-ID" sz="1600" dirty="0">
                <a:solidFill>
                  <a:srgbClr val="646464"/>
                </a:solidFill>
                <a:latin typeface="Raleway" panose="020B0003030101060003"/>
              </a:rPr>
              <a:t>The specific algorithm is showed</a:t>
            </a:r>
            <a:r>
              <a:rPr lang="id-ID" sz="1600" dirty="0">
                <a:solidFill>
                  <a:srgbClr val="646464"/>
                </a:solidFill>
                <a:latin typeface="Raleway" panose="020B0003030101060003"/>
              </a:rPr>
              <a:t> </a:t>
            </a:r>
            <a:r>
              <a:rPr lang="en-US" altLang="id-ID" sz="1600" dirty="0">
                <a:solidFill>
                  <a:srgbClr val="646464"/>
                </a:solidFill>
                <a:latin typeface="Raleway" panose="020B0003030101060003"/>
              </a:rPr>
              <a:t>in</a:t>
            </a:r>
            <a:r>
              <a:rPr lang="id-ID" sz="1600" dirty="0">
                <a:solidFill>
                  <a:srgbClr val="646464"/>
                </a:solidFill>
                <a:latin typeface="Raleway" panose="020B0003030101060003"/>
              </a:rPr>
              <a:t> </a:t>
            </a:r>
            <a:r>
              <a:rPr lang="en-US" altLang="id-ID" sz="1600" dirty="0">
                <a:solidFill>
                  <a:srgbClr val="646464"/>
                </a:solidFill>
                <a:latin typeface="Raleway" panose="020B0003030101060003"/>
              </a:rPr>
              <a:t>the picture in the left</a:t>
            </a:r>
            <a:r>
              <a:rPr lang="id-ID" sz="1600" dirty="0">
                <a:solidFill>
                  <a:srgbClr val="646464"/>
                </a:solidFill>
                <a:latin typeface="Raleway" panose="020B0003030101060003"/>
              </a:rPr>
              <a:t>. </a:t>
            </a:r>
          </a:p>
        </p:txBody>
      </p:sp>
      <p:sp>
        <p:nvSpPr>
          <p:cNvPr id="10" name="TextBox 9"/>
          <p:cNvSpPr txBox="1"/>
          <p:nvPr/>
        </p:nvSpPr>
        <p:spPr>
          <a:xfrm>
            <a:off x="1461725" y="1944362"/>
            <a:ext cx="5833162" cy="645160"/>
          </a:xfrm>
          <a:prstGeom prst="rect">
            <a:avLst/>
          </a:prstGeom>
          <a:noFill/>
        </p:spPr>
        <p:txBody>
          <a:bodyPr wrap="square" rtlCol="0">
            <a:spAutoFit/>
          </a:bodyPr>
          <a:lstStyle/>
          <a:p>
            <a:r>
              <a:rPr lang="id-ID" b="1" i="1" dirty="0" smtClean="0">
                <a:solidFill>
                  <a:srgbClr val="FF6D6D"/>
                </a:solidFill>
                <a:latin typeface="Raleway" panose="020B0003030101060003"/>
                <a:sym typeface="+mn-ea"/>
              </a:rPr>
              <a:t>Any feeding intervals will not contain </a:t>
            </a:r>
            <a:r>
              <a:rPr lang="en-US" altLang="id-ID" b="1" i="1" dirty="0" smtClean="0">
                <a:solidFill>
                  <a:srgbClr val="FF6D6D"/>
                </a:solidFill>
                <a:latin typeface="Raleway" panose="020B0003030101060003"/>
                <a:sym typeface="+mn-ea"/>
              </a:rPr>
              <a:t>another completely, though the intervals may intersect with each other.</a:t>
            </a:r>
          </a:p>
        </p:txBody>
      </p:sp>
      <p:sp>
        <p:nvSpPr>
          <p:cNvPr id="11" name="TextBox 10"/>
          <p:cNvSpPr txBox="1"/>
          <p:nvPr/>
        </p:nvSpPr>
        <p:spPr>
          <a:xfrm>
            <a:off x="862674" y="1684595"/>
            <a:ext cx="723275" cy="1569660"/>
          </a:xfrm>
          <a:prstGeom prst="rect">
            <a:avLst/>
          </a:prstGeom>
          <a:noFill/>
        </p:spPr>
        <p:txBody>
          <a:bodyPr wrap="none" rtlCol="0">
            <a:spAutoFit/>
          </a:bodyPr>
          <a:lstStyle/>
          <a:p>
            <a:r>
              <a:rPr lang="id-ID" sz="9600" dirty="0" smtClean="0">
                <a:solidFill>
                  <a:srgbClr val="C9C9C9"/>
                </a:solidFill>
                <a:latin typeface="Raleway" panose="020B0003030101060003"/>
              </a:rPr>
              <a:t>“</a:t>
            </a:r>
            <a:endParaRPr lang="id-ID" sz="9600" dirty="0">
              <a:solidFill>
                <a:srgbClr val="C9C9C9"/>
              </a:solidFill>
              <a:latin typeface="Raleway" panose="020B0003030101060003"/>
            </a:endParaRPr>
          </a:p>
        </p:txBody>
      </p:sp>
      <p:pic>
        <p:nvPicPr>
          <p:cNvPr id="13" name="Picture 12" descr="C:\Users\tina\Documents\Algorithm\feeddog_main.pngfeeddog_main"/>
          <p:cNvPicPr>
            <a:picLocks noChangeAspect="1"/>
          </p:cNvPicPr>
          <p:nvPr/>
        </p:nvPicPr>
        <p:blipFill>
          <a:blip r:embed="rId5"/>
          <a:srcRect l="7065" t="6273" r="4265" b="3476"/>
          <a:stretch>
            <a:fillRect/>
          </a:stretch>
        </p:blipFill>
        <p:spPr>
          <a:xfrm rot="1570860">
            <a:off x="7671435" y="699770"/>
            <a:ext cx="3837940" cy="5981065"/>
          </a:xfrm>
          <a:prstGeom prst="rect">
            <a:avLst/>
          </a:prstGeom>
        </p:spPr>
      </p:pic>
      <p:pic>
        <p:nvPicPr>
          <p:cNvPr id="4" name="图片 3"/>
          <p:cNvPicPr>
            <a:picLocks noChangeAspect="1"/>
          </p:cNvPicPr>
          <p:nvPr/>
        </p:nvPicPr>
        <p:blipFill>
          <a:blip r:embed="rId6"/>
          <a:stretch>
            <a:fillRect/>
          </a:stretch>
        </p:blipFill>
        <p:spPr>
          <a:xfrm>
            <a:off x="4495800" y="2766695"/>
            <a:ext cx="3199765" cy="1323975"/>
          </a:xfrm>
          <a:prstGeom prst="rect">
            <a:avLst/>
          </a:prstGeom>
        </p:spPr>
      </p:pic>
    </p:spTree>
    <p:extLst>
      <p:ext uri="{BB962C8B-B14F-4D97-AF65-F5344CB8AC3E}">
        <p14:creationId xmlns:p14="http://schemas.microsoft.com/office/powerpoint/2010/main" val="3998465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p:cNvSpPr txBox="1"/>
          <p:nvPr/>
        </p:nvSpPr>
        <p:spPr>
          <a:xfrm>
            <a:off x="777034" y="500139"/>
            <a:ext cx="1678665" cy="584775"/>
          </a:xfrm>
          <a:prstGeom prst="rect">
            <a:avLst/>
          </a:prstGeom>
          <a:noFill/>
        </p:spPr>
        <p:txBody>
          <a:bodyPr wrap="none" rtlCol="0">
            <a:spAutoFit/>
          </a:bodyPr>
          <a:lstStyle/>
          <a:p>
            <a:r>
              <a:rPr lang="en-US" altLang="id-ID" sz="3200" b="1" dirty="0" smtClean="0">
                <a:solidFill>
                  <a:schemeClr val="bg1">
                    <a:lumMod val="50000"/>
                  </a:schemeClr>
                </a:solidFill>
                <a:latin typeface="Raleway" panose="020B0003030101060003"/>
              </a:rPr>
              <a:t>POJ</a:t>
            </a:r>
            <a:r>
              <a:rPr lang="id-ID" sz="3200" b="1" dirty="0" smtClean="0">
                <a:solidFill>
                  <a:schemeClr val="bg1">
                    <a:lumMod val="50000"/>
                  </a:schemeClr>
                </a:solidFill>
                <a:latin typeface="Raleway" panose="020B0003030101060003"/>
              </a:rPr>
              <a:t> </a:t>
            </a:r>
            <a:r>
              <a:rPr lang="en-US" altLang="id-ID" sz="3200" b="1" dirty="0" smtClean="0">
                <a:solidFill>
                  <a:srgbClr val="FF6D6D"/>
                </a:solidFill>
                <a:latin typeface="Raleway" panose="020B0003030101060003"/>
              </a:rPr>
              <a:t>2761</a:t>
            </a:r>
            <a:endParaRPr lang="en-US" altLang="id-ID" sz="3200" b="1" dirty="0">
              <a:solidFill>
                <a:schemeClr val="bg1">
                  <a:lumMod val="50000"/>
                </a:schemeClr>
              </a:solidFill>
              <a:latin typeface="Raleway" panose="020B0003030101060003"/>
            </a:endParaRPr>
          </a:p>
        </p:txBody>
      </p:sp>
      <p:sp>
        <p:nvSpPr>
          <p:cNvPr id="107" name="Rectangle 106"/>
          <p:cNvSpPr/>
          <p:nvPr/>
        </p:nvSpPr>
        <p:spPr>
          <a:xfrm>
            <a:off x="777240" y="1016635"/>
            <a:ext cx="6432550" cy="337185"/>
          </a:xfrm>
          <a:prstGeom prst="rect">
            <a:avLst/>
          </a:prstGeom>
        </p:spPr>
        <p:txBody>
          <a:bodyPr wrap="square">
            <a:spAutoFit/>
          </a:bodyPr>
          <a:lstStyle/>
          <a:p>
            <a:r>
              <a:rPr lang="en-US" altLang="id-ID" sz="1600" dirty="0" smtClean="0">
                <a:solidFill>
                  <a:srgbClr val="646464"/>
                </a:solidFill>
                <a:latin typeface="Raleway" panose="020B0003030101060003"/>
              </a:rPr>
              <a:t>The way we reflect the input information into treap and segment tree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7140" y="-139700"/>
            <a:ext cx="4092575" cy="8226425"/>
          </a:xfrm>
          <a:prstGeom prst="rect">
            <a:avLst/>
          </a:prstGeom>
          <a:effectLst>
            <a:outerShdw blurRad="114300" dist="177800" dir="2700000" algn="tl" rotWithShape="0">
              <a:prstClr val="black">
                <a:alpha val="20000"/>
              </a:prstClr>
            </a:outerShdw>
          </a:effectLst>
        </p:spPr>
      </p:pic>
      <p:pic>
        <p:nvPicPr>
          <p:cNvPr id="17" name="Picture 16" descr="C:\Users\tina\Documents\Algorithm\structure.PNGstructure"/>
          <p:cNvPicPr>
            <a:picLocks noChangeAspect="1"/>
          </p:cNvPicPr>
          <p:nvPr/>
        </p:nvPicPr>
        <p:blipFill>
          <a:blip r:embed="rId4"/>
          <a:srcRect/>
          <a:stretch>
            <a:fillRect/>
          </a:stretch>
        </p:blipFill>
        <p:spPr>
          <a:xfrm>
            <a:off x="7938135" y="1177925"/>
            <a:ext cx="3410585" cy="5076190"/>
          </a:xfrm>
          <a:prstGeom prst="rect">
            <a:avLst/>
          </a:prstGeom>
        </p:spPr>
      </p:pic>
      <p:sp>
        <p:nvSpPr>
          <p:cNvPr id="18" name="TextBox 17"/>
          <p:cNvSpPr txBox="1"/>
          <p:nvPr/>
        </p:nvSpPr>
        <p:spPr>
          <a:xfrm>
            <a:off x="834180" y="2802815"/>
            <a:ext cx="6560871" cy="2368550"/>
          </a:xfrm>
          <a:prstGeom prst="rect">
            <a:avLst/>
          </a:prstGeom>
          <a:noFill/>
        </p:spPr>
        <p:txBody>
          <a:bodyPr wrap="square" rtlCol="0">
            <a:spAutoFit/>
          </a:bodyPr>
          <a:lstStyle/>
          <a:p>
            <a:endParaRPr lang="id-ID" dirty="0">
              <a:solidFill>
                <a:schemeClr val="bg1">
                  <a:lumMod val="50000"/>
                </a:schemeClr>
              </a:solidFill>
              <a:latin typeface="Raleway" panose="020B0003030101060003"/>
            </a:endParaRPr>
          </a:p>
          <a:p>
            <a:pPr algn="just"/>
            <a:r>
              <a:rPr lang="en-US" altLang="id-ID" sz="1600" dirty="0">
                <a:solidFill>
                  <a:srgbClr val="646464"/>
                </a:solidFill>
                <a:latin typeface="Raleway" panose="020B0003030101060003"/>
              </a:rPr>
              <a:t>The way me make sure that every time we can get the tree we want</a:t>
            </a:r>
            <a:r>
              <a:rPr lang="id-ID" sz="1600" dirty="0">
                <a:solidFill>
                  <a:srgbClr val="646464"/>
                </a:solidFill>
                <a:latin typeface="Raleway" panose="020B0003030101060003"/>
              </a:rPr>
              <a:t> </a:t>
            </a:r>
            <a:r>
              <a:rPr lang="en-US" altLang="id-ID" sz="1600" dirty="0">
                <a:solidFill>
                  <a:srgbClr val="646464"/>
                </a:solidFill>
                <a:latin typeface="Raleway" panose="020B0003030101060003"/>
              </a:rPr>
              <a:t>is to sort the interval by their left endpoints at first, since the interval will not contain another one completely, so each time we only need to</a:t>
            </a:r>
            <a:r>
              <a:rPr lang="en-US" altLang="id-ID" dirty="0">
                <a:solidFill>
                  <a:schemeClr val="bg1">
                    <a:lumMod val="50000"/>
                  </a:schemeClr>
                </a:solidFill>
                <a:latin typeface="Raleway" panose="020B0003030101060003"/>
              </a:rPr>
              <a:t> </a:t>
            </a:r>
            <a:r>
              <a:rPr lang="id-ID" sz="1600" b="1" dirty="0">
                <a:solidFill>
                  <a:srgbClr val="FF6D6D"/>
                </a:solidFill>
                <a:latin typeface="Raleway" panose="020B0003030101060003"/>
              </a:rPr>
              <a:t>delete the left subintervals not contain in the current interval and add the right subintervals appear in the current one</a:t>
            </a:r>
            <a:r>
              <a:rPr lang="en-US" altLang="id-ID" sz="1600" dirty="0">
                <a:solidFill>
                  <a:schemeClr val="bg1">
                    <a:lumMod val="50000"/>
                  </a:schemeClr>
                </a:solidFill>
                <a:latin typeface="Raleway" panose="020B0003030101060003"/>
              </a:rPr>
              <a:t>. </a:t>
            </a:r>
            <a:r>
              <a:rPr lang="en-US" altLang="id-ID" sz="1600" dirty="0">
                <a:solidFill>
                  <a:srgbClr val="646464"/>
                </a:solidFill>
                <a:latin typeface="Raleway" panose="020B0003030101060003"/>
              </a:rPr>
              <a:t>There is an example.</a:t>
            </a:r>
          </a:p>
          <a:p>
            <a:pPr algn="just"/>
            <a:r>
              <a:rPr lang="en-US" altLang="id-ID" sz="1600" dirty="0">
                <a:solidFill>
                  <a:srgbClr val="646464"/>
                </a:solidFill>
                <a:latin typeface="Raleway" panose="020B0003030101060003"/>
              </a:rPr>
              <a:t>[PS :  We insert the node by marking its pereference level as its key so that when we delete the nodes we just need to change the position of the dog into its perference which is unique in the whole queue.]</a:t>
            </a:r>
          </a:p>
        </p:txBody>
      </p:sp>
      <p:sp>
        <p:nvSpPr>
          <p:cNvPr id="19" name="TextBox 18"/>
          <p:cNvSpPr txBox="1"/>
          <p:nvPr/>
        </p:nvSpPr>
        <p:spPr>
          <a:xfrm>
            <a:off x="1376085" y="1966794"/>
            <a:ext cx="5833162" cy="922020"/>
          </a:xfrm>
          <a:prstGeom prst="rect">
            <a:avLst/>
          </a:prstGeom>
          <a:noFill/>
        </p:spPr>
        <p:txBody>
          <a:bodyPr wrap="square" rtlCol="0">
            <a:spAutoFit/>
          </a:bodyPr>
          <a:lstStyle/>
          <a:p>
            <a:r>
              <a:rPr lang="id-ID" b="1" i="1" dirty="0" smtClean="0">
                <a:solidFill>
                  <a:srgbClr val="FF6D6D"/>
                </a:solidFill>
                <a:latin typeface="Raleway" panose="020B0003030101060003"/>
                <a:sym typeface="+mn-ea"/>
              </a:rPr>
              <a:t>Any feeding intervals will not contain </a:t>
            </a:r>
            <a:r>
              <a:rPr lang="en-US" altLang="id-ID" b="1" i="1" dirty="0" smtClean="0">
                <a:solidFill>
                  <a:srgbClr val="FF6D6D"/>
                </a:solidFill>
                <a:latin typeface="Raleway" panose="020B0003030101060003"/>
                <a:sym typeface="+mn-ea"/>
              </a:rPr>
              <a:t>another completely, though the intervals may intersect with each other.</a:t>
            </a:r>
          </a:p>
          <a:p>
            <a:endParaRPr lang="id-ID" i="1" dirty="0">
              <a:solidFill>
                <a:srgbClr val="FF6D6D"/>
              </a:solidFill>
              <a:latin typeface="Raleway" panose="020B0003030101060003"/>
            </a:endParaRPr>
          </a:p>
        </p:txBody>
      </p:sp>
      <p:sp>
        <p:nvSpPr>
          <p:cNvPr id="20" name="TextBox 19"/>
          <p:cNvSpPr txBox="1"/>
          <p:nvPr/>
        </p:nvSpPr>
        <p:spPr>
          <a:xfrm>
            <a:off x="777034" y="1707027"/>
            <a:ext cx="723275" cy="1569660"/>
          </a:xfrm>
          <a:prstGeom prst="rect">
            <a:avLst/>
          </a:prstGeom>
          <a:noFill/>
        </p:spPr>
        <p:txBody>
          <a:bodyPr wrap="none" rtlCol="0">
            <a:spAutoFit/>
          </a:bodyPr>
          <a:lstStyle/>
          <a:p>
            <a:r>
              <a:rPr lang="id-ID" sz="9600" dirty="0" smtClean="0">
                <a:solidFill>
                  <a:srgbClr val="C9C9C9"/>
                </a:solidFill>
                <a:latin typeface="Raleway" panose="020B0003030101060003"/>
              </a:rPr>
              <a:t>“</a:t>
            </a:r>
            <a:endParaRPr lang="id-ID" sz="9600" dirty="0">
              <a:solidFill>
                <a:srgbClr val="C9C9C9"/>
              </a:solidFill>
              <a:latin typeface="Raleway" panose="020B0003030101060003"/>
            </a:endParaRPr>
          </a:p>
        </p:txBody>
      </p:sp>
    </p:spTree>
    <p:extLst>
      <p:ext uri="{BB962C8B-B14F-4D97-AF65-F5344CB8AC3E}">
        <p14:creationId xmlns:p14="http://schemas.microsoft.com/office/powerpoint/2010/main" val="22077766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p:cNvSpPr/>
          <p:nvPr/>
        </p:nvSpPr>
        <p:spPr>
          <a:xfrm>
            <a:off x="-1332202" y="2714337"/>
            <a:ext cx="4514851" cy="451485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38" name="Oval 37"/>
          <p:cNvSpPr/>
          <p:nvPr/>
        </p:nvSpPr>
        <p:spPr>
          <a:xfrm>
            <a:off x="468026" y="2714340"/>
            <a:ext cx="4514851" cy="451485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Raleway" panose="020B0003030101060003"/>
            </a:endParaRPr>
          </a:p>
        </p:txBody>
      </p:sp>
      <p:sp>
        <p:nvSpPr>
          <p:cNvPr id="39" name="Oval 38"/>
          <p:cNvSpPr/>
          <p:nvPr/>
        </p:nvSpPr>
        <p:spPr>
          <a:xfrm>
            <a:off x="-432090" y="2714337"/>
            <a:ext cx="4514851" cy="451485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32" name="TextBox 31"/>
          <p:cNvSpPr txBox="1"/>
          <p:nvPr/>
        </p:nvSpPr>
        <p:spPr>
          <a:xfrm>
            <a:off x="1357908" y="3766356"/>
            <a:ext cx="934871" cy="523220"/>
          </a:xfrm>
          <a:prstGeom prst="rect">
            <a:avLst/>
          </a:prstGeom>
          <a:noFill/>
        </p:spPr>
        <p:txBody>
          <a:bodyPr wrap="none" rtlCol="0">
            <a:spAutoFit/>
          </a:bodyPr>
          <a:lstStyle/>
          <a:p>
            <a:pPr algn="ctr"/>
            <a:r>
              <a:rPr lang="en-US" altLang="id-ID" sz="2800" b="1" dirty="0" smtClean="0">
                <a:solidFill>
                  <a:schemeClr val="bg1"/>
                </a:solidFill>
                <a:latin typeface="Raleway" panose="020B0003030101060003"/>
              </a:rPr>
              <a:t>Other</a:t>
            </a:r>
          </a:p>
        </p:txBody>
      </p:sp>
      <p:sp>
        <p:nvSpPr>
          <p:cNvPr id="51" name="TextBox 50"/>
          <p:cNvSpPr txBox="1"/>
          <p:nvPr/>
        </p:nvSpPr>
        <p:spPr>
          <a:xfrm>
            <a:off x="748145" y="4766026"/>
            <a:ext cx="2539477" cy="830997"/>
          </a:xfrm>
          <a:prstGeom prst="rect">
            <a:avLst/>
          </a:prstGeom>
          <a:noFill/>
        </p:spPr>
        <p:txBody>
          <a:bodyPr wrap="none" rtlCol="0">
            <a:spAutoFit/>
          </a:bodyPr>
          <a:lstStyle/>
          <a:p>
            <a:pPr algn="ctr"/>
            <a:r>
              <a:rPr lang="en-US" altLang="id-ID" sz="1600" dirty="0">
                <a:solidFill>
                  <a:schemeClr val="bg1"/>
                </a:solidFill>
                <a:latin typeface="Raleway" panose="020B0003030101060003"/>
              </a:rPr>
              <a:t>Maybe I am crazy this section </a:t>
            </a:r>
          </a:p>
          <a:p>
            <a:pPr algn="ctr"/>
            <a:r>
              <a:rPr lang="en-US" altLang="id-ID" sz="1600" dirty="0">
                <a:solidFill>
                  <a:schemeClr val="bg1"/>
                </a:solidFill>
                <a:latin typeface="Raleway" panose="020B0003030101060003"/>
              </a:rPr>
              <a:t>is about</a:t>
            </a:r>
            <a:r>
              <a:rPr lang="id-ID" sz="1600" dirty="0">
                <a:solidFill>
                  <a:schemeClr val="bg1"/>
                </a:solidFill>
                <a:latin typeface="Raleway" panose="020B0003030101060003"/>
              </a:rPr>
              <a:t> </a:t>
            </a:r>
          </a:p>
          <a:p>
            <a:pPr algn="ctr"/>
            <a:r>
              <a:rPr lang="en-US" altLang="id-ID" sz="1600" dirty="0">
                <a:solidFill>
                  <a:srgbClr val="FF6D6D"/>
                </a:solidFill>
                <a:latin typeface="Raleway" panose="020B0003030101060003"/>
              </a:rPr>
              <a:t>complains</a:t>
            </a:r>
            <a:r>
              <a:rPr lang="id-ID" sz="1600" dirty="0">
                <a:solidFill>
                  <a:schemeClr val="tx1">
                    <a:lumMod val="65000"/>
                    <a:lumOff val="35000"/>
                  </a:schemeClr>
                </a:solidFill>
                <a:latin typeface="Raleway" panose="020B0003030101060003"/>
              </a:rPr>
              <a:t> </a:t>
            </a:r>
            <a:r>
              <a:rPr lang="id-ID" sz="1600" dirty="0">
                <a:solidFill>
                  <a:schemeClr val="bg1"/>
                </a:solidFill>
                <a:latin typeface="Raleway" panose="020B0003030101060003"/>
              </a:rPr>
              <a:t>and</a:t>
            </a:r>
            <a:r>
              <a:rPr lang="id-ID" sz="1600" dirty="0">
                <a:solidFill>
                  <a:schemeClr val="tx1">
                    <a:lumMod val="65000"/>
                    <a:lumOff val="35000"/>
                  </a:schemeClr>
                </a:solidFill>
                <a:latin typeface="Raleway" panose="020B0003030101060003"/>
              </a:rPr>
              <a:t> </a:t>
            </a:r>
            <a:r>
              <a:rPr lang="en-US" altLang="id-ID" sz="1600" dirty="0">
                <a:solidFill>
                  <a:srgbClr val="FF6D6D"/>
                </a:solidFill>
                <a:latin typeface="Raleway" panose="020B0003030101060003"/>
              </a:rPr>
              <a:t>feedback</a:t>
            </a:r>
          </a:p>
        </p:txBody>
      </p:sp>
      <p:sp>
        <p:nvSpPr>
          <p:cNvPr id="54" name="Rectangle 53"/>
          <p:cNvSpPr/>
          <p:nvPr/>
        </p:nvSpPr>
        <p:spPr>
          <a:xfrm>
            <a:off x="1411004" y="5559280"/>
            <a:ext cx="807317" cy="390525"/>
          </a:xfrm>
          <a:prstGeom prst="rect">
            <a:avLst/>
          </a:prstGeom>
          <a:no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latin typeface="Raleway" panose="020B0003030101060003"/>
            </a:endParaRPr>
          </a:p>
        </p:txBody>
      </p:sp>
      <p:sp>
        <p:nvSpPr>
          <p:cNvPr id="60" name="TextBox 59"/>
          <p:cNvSpPr txBox="1"/>
          <p:nvPr/>
        </p:nvSpPr>
        <p:spPr>
          <a:xfrm>
            <a:off x="1507526" y="5623736"/>
            <a:ext cx="614271" cy="261610"/>
          </a:xfrm>
          <a:prstGeom prst="rect">
            <a:avLst/>
          </a:prstGeom>
          <a:noFill/>
        </p:spPr>
        <p:txBody>
          <a:bodyPr wrap="none" rtlCol="0">
            <a:spAutoFit/>
          </a:bodyPr>
          <a:lstStyle/>
          <a:p>
            <a:pPr algn="ctr"/>
            <a:r>
              <a:rPr lang="id-ID" sz="1100" spc="300" dirty="0" smtClean="0">
                <a:solidFill>
                  <a:schemeClr val="bg1"/>
                </a:solidFill>
                <a:latin typeface="Raleway" panose="020B0003030101060003"/>
              </a:rPr>
              <a:t>NEXT</a:t>
            </a:r>
            <a:endParaRPr lang="id-ID" sz="1100" spc="300" dirty="0">
              <a:solidFill>
                <a:schemeClr val="bg1"/>
              </a:solidFill>
              <a:latin typeface="Raleway" panose="020B0003030101060003"/>
            </a:endParaRPr>
          </a:p>
        </p:txBody>
      </p:sp>
      <p:sp>
        <p:nvSpPr>
          <p:cNvPr id="61" name="Oval 60"/>
          <p:cNvSpPr/>
          <p:nvPr/>
        </p:nvSpPr>
        <p:spPr>
          <a:xfrm>
            <a:off x="3747946" y="3256218"/>
            <a:ext cx="1819275" cy="1819275"/>
          </a:xfrm>
          <a:prstGeom prst="ellipse">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66" name="Oval 65"/>
          <p:cNvSpPr/>
          <p:nvPr/>
        </p:nvSpPr>
        <p:spPr>
          <a:xfrm>
            <a:off x="2021561" y="1939237"/>
            <a:ext cx="813219" cy="813219"/>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67" name="Oval 66"/>
          <p:cNvSpPr/>
          <p:nvPr/>
        </p:nvSpPr>
        <p:spPr>
          <a:xfrm>
            <a:off x="2883143" y="2606926"/>
            <a:ext cx="291059" cy="291059"/>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68" name="Oval 67"/>
          <p:cNvSpPr/>
          <p:nvPr/>
        </p:nvSpPr>
        <p:spPr>
          <a:xfrm>
            <a:off x="4774128" y="5885346"/>
            <a:ext cx="452771" cy="45277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69" name="Oval 68"/>
          <p:cNvSpPr/>
          <p:nvPr/>
        </p:nvSpPr>
        <p:spPr>
          <a:xfrm>
            <a:off x="4445916" y="2834736"/>
            <a:ext cx="829133" cy="829133"/>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70" name="Oval 69"/>
          <p:cNvSpPr/>
          <p:nvPr/>
        </p:nvSpPr>
        <p:spPr>
          <a:xfrm>
            <a:off x="5276162" y="5643907"/>
            <a:ext cx="291059" cy="291059"/>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sp>
        <p:nvSpPr>
          <p:cNvPr id="71" name="Oval 70"/>
          <p:cNvSpPr/>
          <p:nvPr/>
        </p:nvSpPr>
        <p:spPr>
          <a:xfrm>
            <a:off x="4240538" y="2594106"/>
            <a:ext cx="240461" cy="240461"/>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latin typeface="Raleway" panose="020B0003030101060003"/>
            </a:endParaRPr>
          </a:p>
        </p:txBody>
      </p:sp>
      <p:grpSp>
        <p:nvGrpSpPr>
          <p:cNvPr id="20" name="Group 19"/>
          <p:cNvGrpSpPr/>
          <p:nvPr/>
        </p:nvGrpSpPr>
        <p:grpSpPr>
          <a:xfrm>
            <a:off x="4240538" y="3663869"/>
            <a:ext cx="891203" cy="1014942"/>
            <a:chOff x="812800" y="2719388"/>
            <a:chExt cx="1017588" cy="1158875"/>
          </a:xfrm>
          <a:solidFill>
            <a:srgbClr val="FF6D6D"/>
          </a:solidFill>
        </p:grpSpPr>
        <p:sp>
          <p:nvSpPr>
            <p:cNvPr id="21" name="Freeform 35"/>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2" name="Oval 36"/>
            <p:cNvSpPr>
              <a:spLocks noChangeArrowheads="1"/>
            </p:cNvSpPr>
            <p:nvPr/>
          </p:nvSpPr>
          <p:spPr bwMode="auto">
            <a:xfrm>
              <a:off x="1612900" y="3624263"/>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3" name="Oval 37"/>
            <p:cNvSpPr>
              <a:spLocks noChangeArrowheads="1"/>
            </p:cNvSpPr>
            <p:nvPr/>
          </p:nvSpPr>
          <p:spPr bwMode="auto">
            <a:xfrm>
              <a:off x="1612900" y="3406776"/>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sp>
          <p:nvSpPr>
            <p:cNvPr id="24" name="Oval 38"/>
            <p:cNvSpPr>
              <a:spLocks noChangeArrowheads="1"/>
            </p:cNvSpPr>
            <p:nvPr/>
          </p:nvSpPr>
          <p:spPr bwMode="auto">
            <a:xfrm>
              <a:off x="1612900" y="3190876"/>
              <a:ext cx="71438" cy="71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Raleway" panose="020B0003030101060003"/>
              </a:endParaRPr>
            </a:p>
          </p:txBody>
        </p:sp>
      </p:grpSp>
    </p:spTree>
    <p:extLst>
      <p:ext uri="{BB962C8B-B14F-4D97-AF65-F5344CB8AC3E}">
        <p14:creationId xmlns:p14="http://schemas.microsoft.com/office/powerpoint/2010/main" val="6335710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1" grpId="0"/>
      <p:bldP spid="54" grpId="0" bldLvl="0" animBg="1"/>
      <p:bldP spid="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lowchart: Off-page Connector 45"/>
          <p:cNvSpPr/>
          <p:nvPr/>
        </p:nvSpPr>
        <p:spPr>
          <a:xfrm rot="16200000">
            <a:off x="4414722" y="4104675"/>
            <a:ext cx="658686" cy="1011340"/>
          </a:xfrm>
          <a:prstGeom prst="flowChartOffpageConnector">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3141233" y="2833255"/>
            <a:ext cx="9050767" cy="1191491"/>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p:nvSpPr>
        <p:spPr>
          <a:xfrm>
            <a:off x="762000" y="2001982"/>
            <a:ext cx="2854037" cy="2854037"/>
          </a:xfrm>
          <a:prstGeom prst="ellipse">
            <a:avLst/>
          </a:prstGeom>
          <a:solidFill>
            <a:srgbClr val="BFBFB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1" name="Group 20"/>
          <p:cNvGrpSpPr/>
          <p:nvPr/>
        </p:nvGrpSpPr>
        <p:grpSpPr>
          <a:xfrm>
            <a:off x="1602728" y="2867645"/>
            <a:ext cx="1140547" cy="1140547"/>
            <a:chOff x="6111586" y="318800"/>
            <a:chExt cx="490538" cy="490538"/>
          </a:xfrm>
          <a:solidFill>
            <a:schemeClr val="bg1"/>
          </a:solidFill>
        </p:grpSpPr>
        <p:sp>
          <p:nvSpPr>
            <p:cNvPr id="24"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5" name="Freeform 6"/>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6" name="Freeform 7"/>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7" name="Freeform 8"/>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8" name="Freeform 9"/>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9" name="Freeform 10"/>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0" name="Freeform 11"/>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1" name="Freeform 12"/>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2" name="Freeform 13"/>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3" name="Freeform 14"/>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4" name="Freeform 15"/>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5" name="Freeform 16"/>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6"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5" name="Rectangle 14"/>
          <p:cNvSpPr/>
          <p:nvPr/>
        </p:nvSpPr>
        <p:spPr>
          <a:xfrm>
            <a:off x="777034" y="1016819"/>
            <a:ext cx="863441" cy="338554"/>
          </a:xfrm>
          <a:prstGeom prst="rect">
            <a:avLst/>
          </a:prstGeom>
        </p:spPr>
        <p:txBody>
          <a:bodyPr wrap="none">
            <a:spAutoFit/>
          </a:bodyPr>
          <a:lstStyle/>
          <a:p>
            <a:r>
              <a:rPr lang="en-US" sz="1600" dirty="0" smtClean="0">
                <a:solidFill>
                  <a:srgbClr val="646464"/>
                </a:solidFill>
                <a:latin typeface="Raleway" panose="020B0003030101060003" pitchFamily="34" charset="0"/>
              </a:rPr>
              <a:t>P</a:t>
            </a:r>
            <a:r>
              <a:rPr lang="en-US" altLang="zh-CN" sz="1600" dirty="0" smtClean="0">
                <a:solidFill>
                  <a:srgbClr val="646464"/>
                </a:solidFill>
                <a:latin typeface="Raleway" panose="020B0003030101060003" pitchFamily="34" charset="0"/>
              </a:rPr>
              <a:t>roperty</a:t>
            </a:r>
            <a:endParaRPr lang="id-ID" sz="1600" dirty="0">
              <a:solidFill>
                <a:srgbClr val="646464"/>
              </a:solidFill>
              <a:latin typeface="Raleway" panose="020B0003030101060003" pitchFamily="34" charset="0"/>
            </a:endParaRPr>
          </a:p>
        </p:txBody>
      </p:sp>
      <p:sp>
        <p:nvSpPr>
          <p:cNvPr id="16" name="TextBox 15"/>
          <p:cNvSpPr txBox="1"/>
          <p:nvPr/>
        </p:nvSpPr>
        <p:spPr>
          <a:xfrm>
            <a:off x="777034" y="500139"/>
            <a:ext cx="2646878"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线段</a:t>
            </a:r>
            <a:r>
              <a:rPr lang="zh-CN" altLang="en-US" sz="3200" dirty="0" smtClean="0">
                <a:solidFill>
                  <a:srgbClr val="4B4B4B"/>
                </a:solidFill>
                <a:latin typeface="微软雅黑" panose="020B0503020204020204" pitchFamily="34" charset="-122"/>
                <a:ea typeface="微软雅黑" panose="020B0503020204020204" pitchFamily="34" charset="-122"/>
              </a:rPr>
              <a:t>树的性质</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3949763" y="2129673"/>
            <a:ext cx="3890809" cy="646331"/>
          </a:xfrm>
          <a:prstGeom prst="rect">
            <a:avLst/>
          </a:prstGeom>
          <a:noFill/>
        </p:spPr>
        <p:txBody>
          <a:bodyPr wrap="none" rtlCol="0">
            <a:spAutoFit/>
          </a:bodyPr>
          <a:lstStyle/>
          <a:p>
            <a:r>
              <a:rPr lang="zh-CN" altLang="en-US" sz="3600" b="1" dirty="0">
                <a:solidFill>
                  <a:srgbClr val="FF6D6D"/>
                </a:solidFill>
                <a:latin typeface="微软雅黑" panose="020B0503020204020204" pitchFamily="34" charset="-122"/>
                <a:ea typeface="微软雅黑" panose="020B0503020204020204" pitchFamily="34" charset="-122"/>
              </a:rPr>
              <a:t>线段</a:t>
            </a:r>
            <a:r>
              <a:rPr lang="zh-CN" altLang="en-US" sz="3600" b="1" dirty="0" smtClean="0">
                <a:solidFill>
                  <a:srgbClr val="FF6D6D"/>
                </a:solidFill>
                <a:latin typeface="微软雅黑" panose="020B0503020204020204" pitchFamily="34" charset="-122"/>
                <a:ea typeface="微软雅黑" panose="020B0503020204020204" pitchFamily="34" charset="-122"/>
              </a:rPr>
              <a:t>树的基本性质</a:t>
            </a:r>
            <a:endParaRPr lang="en-US" sz="3600" b="1" dirty="0">
              <a:solidFill>
                <a:srgbClr val="FF6D6D"/>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3960521" y="3038300"/>
            <a:ext cx="6234675" cy="707886"/>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线段树是一个平衡的二元树，所有叶子到根的距离最多只差</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a:t>
            </a:r>
            <a:endParaRPr lang="id-ID" sz="2000" dirty="0">
              <a:latin typeface="微软雅黑" panose="020B0503020204020204" pitchFamily="34" charset="-122"/>
              <a:ea typeface="微软雅黑" panose="020B0503020204020204" pitchFamily="34" charset="-122"/>
            </a:endParaRPr>
          </a:p>
        </p:txBody>
      </p:sp>
      <p:sp>
        <p:nvSpPr>
          <p:cNvPr id="20" name="TextBox 19"/>
          <p:cNvSpPr txBox="1"/>
          <p:nvPr/>
        </p:nvSpPr>
        <p:spPr>
          <a:xfrm>
            <a:off x="3618311" y="2858919"/>
            <a:ext cx="441146" cy="995209"/>
          </a:xfrm>
          <a:prstGeom prst="rect">
            <a:avLst/>
          </a:prstGeom>
          <a:noFill/>
        </p:spPr>
        <p:txBody>
          <a:bodyPr wrap="none" rtlCol="0">
            <a:spAutoFit/>
          </a:bodyPr>
          <a:lstStyle/>
          <a:p>
            <a:r>
              <a:rPr lang="id-ID" sz="5865" dirty="0">
                <a:solidFill>
                  <a:schemeClr val="bg1"/>
                </a:solidFill>
                <a:latin typeface="PT Sans" panose="020B0503020203020204" pitchFamily="34" charset="0"/>
              </a:rPr>
              <a:t>“</a:t>
            </a:r>
            <a:endParaRPr lang="id-ID" sz="5335" dirty="0">
              <a:solidFill>
                <a:schemeClr val="bg1"/>
              </a:solidFill>
            </a:endParaRPr>
          </a:p>
        </p:txBody>
      </p:sp>
      <p:sp>
        <p:nvSpPr>
          <p:cNvPr id="22" name="TextBox 21"/>
          <p:cNvSpPr txBox="1"/>
          <p:nvPr/>
        </p:nvSpPr>
        <p:spPr>
          <a:xfrm>
            <a:off x="9754050" y="3320805"/>
            <a:ext cx="441146" cy="995209"/>
          </a:xfrm>
          <a:prstGeom prst="rect">
            <a:avLst/>
          </a:prstGeom>
          <a:noFill/>
        </p:spPr>
        <p:txBody>
          <a:bodyPr wrap="none" rtlCol="0">
            <a:spAutoFit/>
          </a:bodyPr>
          <a:lstStyle/>
          <a:p>
            <a:r>
              <a:rPr lang="id-ID" sz="5865" dirty="0">
                <a:solidFill>
                  <a:schemeClr val="bg1"/>
                </a:solidFill>
                <a:latin typeface="PT Sans" panose="020B0503020203020204" pitchFamily="34" charset="0"/>
              </a:rPr>
              <a:t>”</a:t>
            </a:r>
            <a:endParaRPr lang="id-ID" sz="5335" dirty="0">
              <a:solidFill>
                <a:schemeClr val="bg1"/>
              </a:solidFill>
            </a:endParaRPr>
          </a:p>
        </p:txBody>
      </p:sp>
      <p:cxnSp>
        <p:nvCxnSpPr>
          <p:cNvPr id="3" name="Straight Connector 2"/>
          <p:cNvCxnSpPr/>
          <p:nvPr/>
        </p:nvCxnSpPr>
        <p:spPr>
          <a:xfrm>
            <a:off x="4227755" y="4024746"/>
            <a:ext cx="0" cy="914942"/>
          </a:xfrm>
          <a:prstGeom prst="line">
            <a:avLst/>
          </a:prstGeom>
          <a:ln w="12700">
            <a:solidFill>
              <a:srgbClr val="FF6D6D"/>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391497" y="4024746"/>
            <a:ext cx="0" cy="914942"/>
          </a:xfrm>
          <a:prstGeom prst="line">
            <a:avLst/>
          </a:prstGeom>
          <a:ln w="12700">
            <a:solidFill>
              <a:srgbClr val="FF6D6D"/>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555239" y="4024746"/>
            <a:ext cx="0" cy="914942"/>
          </a:xfrm>
          <a:prstGeom prst="line">
            <a:avLst/>
          </a:prstGeom>
          <a:ln w="12700">
            <a:solidFill>
              <a:srgbClr val="FF6D6D"/>
            </a:solidFill>
            <a:prstDash val="sysDash"/>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4496242" y="4439500"/>
            <a:ext cx="386205" cy="363203"/>
            <a:chOff x="7811640" y="500139"/>
            <a:chExt cx="506412" cy="476250"/>
          </a:xfrm>
          <a:solidFill>
            <a:schemeClr val="bg1"/>
          </a:solidFill>
        </p:grpSpPr>
        <p:sp>
          <p:nvSpPr>
            <p:cNvPr id="42" name="Oval 5"/>
            <p:cNvSpPr>
              <a:spLocks noChangeArrowheads="1"/>
            </p:cNvSpPr>
            <p:nvPr/>
          </p:nvSpPr>
          <p:spPr bwMode="auto">
            <a:xfrm>
              <a:off x="8057702" y="760489"/>
              <a:ext cx="60325" cy="619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3" name="Freeform 6"/>
            <p:cNvSpPr>
              <a:spLocks noEditPoints="1"/>
            </p:cNvSpPr>
            <p:nvPr/>
          </p:nvSpPr>
          <p:spPr bwMode="auto">
            <a:xfrm>
              <a:off x="7811640" y="500139"/>
              <a:ext cx="506412" cy="476250"/>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3 w 132"/>
                <a:gd name="T67" fmla="*/ 88 h 124"/>
                <a:gd name="T68" fmla="*/ 60 w 132"/>
                <a:gd name="T69" fmla="*/ 76 h 124"/>
                <a:gd name="T70" fmla="*/ 108 w 132"/>
                <a:gd name="T71" fmla="*/ 64 h 124"/>
                <a:gd name="T72" fmla="*/ 115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5"/>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4"/>
                    <a:pt x="10" y="124"/>
                    <a:pt x="22" y="124"/>
                  </a:cubicBezTo>
                  <a:cubicBezTo>
                    <a:pt x="94" y="124"/>
                    <a:pt x="94" y="124"/>
                    <a:pt x="94" y="124"/>
                  </a:cubicBezTo>
                  <a:cubicBezTo>
                    <a:pt x="106" y="124"/>
                    <a:pt x="116" y="114"/>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6" y="8"/>
                    <a:pt x="108" y="10"/>
                    <a:pt x="108" y="12"/>
                  </a:cubicBezTo>
                  <a:cubicBezTo>
                    <a:pt x="108" y="22"/>
                    <a:pt x="108" y="22"/>
                    <a:pt x="108" y="22"/>
                  </a:cubicBezTo>
                  <a:cubicBezTo>
                    <a:pt x="108" y="24"/>
                    <a:pt x="108" y="24"/>
                    <a:pt x="108" y="24"/>
                  </a:cubicBezTo>
                  <a:cubicBezTo>
                    <a:pt x="108" y="37"/>
                    <a:pt x="108" y="37"/>
                    <a:pt x="108" y="37"/>
                  </a:cubicBezTo>
                  <a:cubicBezTo>
                    <a:pt x="107" y="36"/>
                    <a:pt x="105"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2"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29"/>
                    <a:pt x="8" y="26"/>
                    <a:pt x="8" y="22"/>
                  </a:cubicBezTo>
                  <a:cubicBezTo>
                    <a:pt x="8" y="14"/>
                    <a:pt x="14"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5"/>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4" y="116"/>
                    <a:pt x="8" y="110"/>
                    <a:pt x="8" y="102"/>
                  </a:cubicBezTo>
                  <a:cubicBezTo>
                    <a:pt x="8" y="39"/>
                    <a:pt x="8" y="39"/>
                    <a:pt x="8" y="39"/>
                  </a:cubicBezTo>
                  <a:cubicBezTo>
                    <a:pt x="12" y="42"/>
                    <a:pt x="17" y="44"/>
                    <a:pt x="22" y="44"/>
                  </a:cubicBezTo>
                  <a:cubicBezTo>
                    <a:pt x="88" y="44"/>
                    <a:pt x="88" y="44"/>
                    <a:pt x="88" y="44"/>
                  </a:cubicBezTo>
                  <a:cubicBezTo>
                    <a:pt x="104" y="44"/>
                    <a:pt x="104" y="44"/>
                    <a:pt x="104" y="44"/>
                  </a:cubicBezTo>
                  <a:cubicBezTo>
                    <a:pt x="106"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3" y="88"/>
                  </a:moveTo>
                  <a:cubicBezTo>
                    <a:pt x="72" y="88"/>
                    <a:pt x="72" y="88"/>
                    <a:pt x="72" y="88"/>
                  </a:cubicBezTo>
                  <a:cubicBezTo>
                    <a:pt x="65" y="88"/>
                    <a:pt x="60" y="83"/>
                    <a:pt x="60" y="76"/>
                  </a:cubicBezTo>
                  <a:cubicBezTo>
                    <a:pt x="60" y="69"/>
                    <a:pt x="65" y="64"/>
                    <a:pt x="72" y="64"/>
                  </a:cubicBezTo>
                  <a:cubicBezTo>
                    <a:pt x="108" y="64"/>
                    <a:pt x="108" y="64"/>
                    <a:pt x="108" y="64"/>
                  </a:cubicBezTo>
                  <a:cubicBezTo>
                    <a:pt x="110" y="64"/>
                    <a:pt x="113" y="63"/>
                    <a:pt x="114" y="61"/>
                  </a:cubicBezTo>
                  <a:cubicBezTo>
                    <a:pt x="115" y="60"/>
                    <a:pt x="115" y="60"/>
                    <a:pt x="115" y="59"/>
                  </a:cubicBezTo>
                  <a:cubicBezTo>
                    <a:pt x="115" y="59"/>
                    <a:pt x="116" y="59"/>
                    <a:pt x="116" y="59"/>
                  </a:cubicBezTo>
                  <a:cubicBezTo>
                    <a:pt x="118" y="62"/>
                    <a:pt x="120" y="67"/>
                    <a:pt x="120" y="72"/>
                  </a:cubicBezTo>
                  <a:cubicBezTo>
                    <a:pt x="120" y="78"/>
                    <a:pt x="118" y="84"/>
                    <a:pt x="113"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47" name="Flowchart: Off-page Connector 46"/>
          <p:cNvSpPr/>
          <p:nvPr/>
        </p:nvSpPr>
        <p:spPr>
          <a:xfrm rot="16200000">
            <a:off x="6567824" y="4104675"/>
            <a:ext cx="658686" cy="1011340"/>
          </a:xfrm>
          <a:prstGeom prst="flowChartOffpageConnector">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Flowchart: Off-page Connector 47"/>
          <p:cNvSpPr/>
          <p:nvPr/>
        </p:nvSpPr>
        <p:spPr>
          <a:xfrm rot="16200000">
            <a:off x="8731565" y="4104675"/>
            <a:ext cx="658686" cy="1011340"/>
          </a:xfrm>
          <a:prstGeom prst="flowChartOffpageConnector">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Freeform 10"/>
          <p:cNvSpPr>
            <a:spLocks noEditPoints="1"/>
          </p:cNvSpPr>
          <p:nvPr/>
        </p:nvSpPr>
        <p:spPr bwMode="auto">
          <a:xfrm rot="1041870">
            <a:off x="6591784" y="4383864"/>
            <a:ext cx="398608" cy="397323"/>
          </a:xfrm>
          <a:custGeom>
            <a:avLst/>
            <a:gdLst>
              <a:gd name="T0" fmla="*/ 126 w 128"/>
              <a:gd name="T1" fmla="*/ 1 h 128"/>
              <a:gd name="T2" fmla="*/ 124 w 128"/>
              <a:gd name="T3" fmla="*/ 0 h 128"/>
              <a:gd name="T4" fmla="*/ 122 w 128"/>
              <a:gd name="T5" fmla="*/ 1 h 128"/>
              <a:gd name="T6" fmla="*/ 2 w 128"/>
              <a:gd name="T7" fmla="*/ 81 h 128"/>
              <a:gd name="T8" fmla="*/ 0 w 128"/>
              <a:gd name="T9" fmla="*/ 84 h 128"/>
              <a:gd name="T10" fmla="*/ 3 w 128"/>
              <a:gd name="T11" fmla="*/ 88 h 128"/>
              <a:gd name="T12" fmla="*/ 34 w 128"/>
              <a:gd name="T13" fmla="*/ 100 h 128"/>
              <a:gd name="T14" fmla="*/ 49 w 128"/>
              <a:gd name="T15" fmla="*/ 126 h 128"/>
              <a:gd name="T16" fmla="*/ 52 w 128"/>
              <a:gd name="T17" fmla="*/ 128 h 128"/>
              <a:gd name="T18" fmla="*/ 52 w 128"/>
              <a:gd name="T19" fmla="*/ 128 h 128"/>
              <a:gd name="T20" fmla="*/ 55 w 128"/>
              <a:gd name="T21" fmla="*/ 126 h 128"/>
              <a:gd name="T22" fmla="*/ 64 w 128"/>
              <a:gd name="T23" fmla="*/ 112 h 128"/>
              <a:gd name="T24" fmla="*/ 103 w 128"/>
              <a:gd name="T25" fmla="*/ 128 h 128"/>
              <a:gd name="T26" fmla="*/ 104 w 128"/>
              <a:gd name="T27" fmla="*/ 128 h 128"/>
              <a:gd name="T28" fmla="*/ 106 w 128"/>
              <a:gd name="T29" fmla="*/ 127 h 128"/>
              <a:gd name="T30" fmla="*/ 108 w 128"/>
              <a:gd name="T31" fmla="*/ 125 h 128"/>
              <a:gd name="T32" fmla="*/ 128 w 128"/>
              <a:gd name="T33" fmla="*/ 5 h 128"/>
              <a:gd name="T34" fmla="*/ 126 w 128"/>
              <a:gd name="T35" fmla="*/ 1 h 128"/>
              <a:gd name="T36" fmla="*/ 13 w 128"/>
              <a:gd name="T37" fmla="*/ 83 h 128"/>
              <a:gd name="T38" fmla="*/ 105 w 128"/>
              <a:gd name="T39" fmla="*/ 21 h 128"/>
              <a:gd name="T40" fmla="*/ 38 w 128"/>
              <a:gd name="T41" fmla="*/ 93 h 128"/>
              <a:gd name="T42" fmla="*/ 37 w 128"/>
              <a:gd name="T43" fmla="*/ 93 h 128"/>
              <a:gd name="T44" fmla="*/ 13 w 128"/>
              <a:gd name="T45" fmla="*/ 83 h 128"/>
              <a:gd name="T46" fmla="*/ 41 w 128"/>
              <a:gd name="T47" fmla="*/ 96 h 128"/>
              <a:gd name="T48" fmla="*/ 41 w 128"/>
              <a:gd name="T49" fmla="*/ 96 h 128"/>
              <a:gd name="T50" fmla="*/ 117 w 128"/>
              <a:gd name="T51" fmla="*/ 15 h 128"/>
              <a:gd name="T52" fmla="*/ 52 w 128"/>
              <a:gd name="T53" fmla="*/ 116 h 128"/>
              <a:gd name="T54" fmla="*/ 41 w 128"/>
              <a:gd name="T55" fmla="*/ 96 h 128"/>
              <a:gd name="T56" fmla="*/ 101 w 128"/>
              <a:gd name="T57" fmla="*/ 118 h 128"/>
              <a:gd name="T58" fmla="*/ 67 w 128"/>
              <a:gd name="T59" fmla="*/ 105 h 128"/>
              <a:gd name="T60" fmla="*/ 64 w 128"/>
              <a:gd name="T61" fmla="*/ 104 h 128"/>
              <a:gd name="T62" fmla="*/ 117 w 128"/>
              <a:gd name="T63" fmla="*/ 23 h 128"/>
              <a:gd name="T64" fmla="*/ 101 w 128"/>
              <a:gd name="T65"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28">
                <a:moveTo>
                  <a:pt x="126" y="1"/>
                </a:moveTo>
                <a:cubicBezTo>
                  <a:pt x="126" y="0"/>
                  <a:pt x="125" y="0"/>
                  <a:pt x="124" y="0"/>
                </a:cubicBezTo>
                <a:cubicBezTo>
                  <a:pt x="123" y="0"/>
                  <a:pt x="122" y="0"/>
                  <a:pt x="122" y="1"/>
                </a:cubicBezTo>
                <a:cubicBezTo>
                  <a:pt x="2" y="81"/>
                  <a:pt x="2" y="81"/>
                  <a:pt x="2" y="81"/>
                </a:cubicBezTo>
                <a:cubicBezTo>
                  <a:pt x="1" y="81"/>
                  <a:pt x="0" y="83"/>
                  <a:pt x="0" y="84"/>
                </a:cubicBezTo>
                <a:cubicBezTo>
                  <a:pt x="0" y="86"/>
                  <a:pt x="1" y="87"/>
                  <a:pt x="3" y="88"/>
                </a:cubicBezTo>
                <a:cubicBezTo>
                  <a:pt x="34" y="100"/>
                  <a:pt x="34" y="100"/>
                  <a:pt x="34" y="100"/>
                </a:cubicBezTo>
                <a:cubicBezTo>
                  <a:pt x="49" y="126"/>
                  <a:pt x="49" y="126"/>
                  <a:pt x="49" y="126"/>
                </a:cubicBezTo>
                <a:cubicBezTo>
                  <a:pt x="49" y="127"/>
                  <a:pt x="51" y="128"/>
                  <a:pt x="52" y="128"/>
                </a:cubicBezTo>
                <a:cubicBezTo>
                  <a:pt x="52" y="128"/>
                  <a:pt x="52" y="128"/>
                  <a:pt x="52" y="128"/>
                </a:cubicBezTo>
                <a:cubicBezTo>
                  <a:pt x="53" y="128"/>
                  <a:pt x="55" y="127"/>
                  <a:pt x="55" y="126"/>
                </a:cubicBezTo>
                <a:cubicBezTo>
                  <a:pt x="64" y="112"/>
                  <a:pt x="64" y="112"/>
                  <a:pt x="64" y="112"/>
                </a:cubicBezTo>
                <a:cubicBezTo>
                  <a:pt x="103" y="128"/>
                  <a:pt x="103" y="128"/>
                  <a:pt x="103" y="128"/>
                </a:cubicBezTo>
                <a:cubicBezTo>
                  <a:pt x="103" y="128"/>
                  <a:pt x="103" y="128"/>
                  <a:pt x="104" y="128"/>
                </a:cubicBezTo>
                <a:cubicBezTo>
                  <a:pt x="105" y="128"/>
                  <a:pt x="105" y="128"/>
                  <a:pt x="106" y="127"/>
                </a:cubicBezTo>
                <a:cubicBezTo>
                  <a:pt x="107" y="127"/>
                  <a:pt x="108" y="126"/>
                  <a:pt x="108" y="125"/>
                </a:cubicBezTo>
                <a:cubicBezTo>
                  <a:pt x="128" y="5"/>
                  <a:pt x="128" y="5"/>
                  <a:pt x="128" y="5"/>
                </a:cubicBezTo>
                <a:cubicBezTo>
                  <a:pt x="128" y="3"/>
                  <a:pt x="128" y="2"/>
                  <a:pt x="126" y="1"/>
                </a:cubicBezTo>
                <a:close/>
                <a:moveTo>
                  <a:pt x="13" y="83"/>
                </a:moveTo>
                <a:cubicBezTo>
                  <a:pt x="105" y="21"/>
                  <a:pt x="105" y="21"/>
                  <a:pt x="105" y="21"/>
                </a:cubicBezTo>
                <a:cubicBezTo>
                  <a:pt x="38" y="93"/>
                  <a:pt x="38" y="93"/>
                  <a:pt x="38" y="93"/>
                </a:cubicBezTo>
                <a:cubicBezTo>
                  <a:pt x="37" y="93"/>
                  <a:pt x="37" y="93"/>
                  <a:pt x="37" y="93"/>
                </a:cubicBezTo>
                <a:lnTo>
                  <a:pt x="13" y="83"/>
                </a:lnTo>
                <a:close/>
                <a:moveTo>
                  <a:pt x="41" y="96"/>
                </a:moveTo>
                <a:cubicBezTo>
                  <a:pt x="41" y="96"/>
                  <a:pt x="41" y="96"/>
                  <a:pt x="41" y="96"/>
                </a:cubicBezTo>
                <a:cubicBezTo>
                  <a:pt x="117" y="15"/>
                  <a:pt x="117" y="15"/>
                  <a:pt x="117" y="15"/>
                </a:cubicBezTo>
                <a:cubicBezTo>
                  <a:pt x="52" y="116"/>
                  <a:pt x="52" y="116"/>
                  <a:pt x="52" y="116"/>
                </a:cubicBezTo>
                <a:lnTo>
                  <a:pt x="41" y="96"/>
                </a:lnTo>
                <a:close/>
                <a:moveTo>
                  <a:pt x="101" y="118"/>
                </a:moveTo>
                <a:cubicBezTo>
                  <a:pt x="67" y="105"/>
                  <a:pt x="67" y="105"/>
                  <a:pt x="67" y="105"/>
                </a:cubicBezTo>
                <a:cubicBezTo>
                  <a:pt x="66" y="104"/>
                  <a:pt x="65" y="104"/>
                  <a:pt x="64" y="104"/>
                </a:cubicBezTo>
                <a:cubicBezTo>
                  <a:pt x="117" y="23"/>
                  <a:pt x="117" y="23"/>
                  <a:pt x="117" y="23"/>
                </a:cubicBezTo>
                <a:lnTo>
                  <a:pt x="101" y="118"/>
                </a:lnTo>
                <a:close/>
              </a:path>
            </a:pathLst>
          </a:custGeom>
          <a:solidFill>
            <a:schemeClr val="bg1"/>
          </a:solidFill>
          <a:ln>
            <a:noFill/>
          </a:ln>
        </p:spPr>
        <p:txBody>
          <a:bodyPr vert="horz" wrap="square" lIns="91440" tIns="45720" rIns="91440" bIns="45720" numCol="1" anchor="t" anchorCtr="0" compatLnSpc="1"/>
          <a:lstStyle/>
          <a:p>
            <a:endParaRPr lang="id-ID"/>
          </a:p>
        </p:txBody>
      </p:sp>
      <p:grpSp>
        <p:nvGrpSpPr>
          <p:cNvPr id="60" name="Group 59"/>
          <p:cNvGrpSpPr/>
          <p:nvPr/>
        </p:nvGrpSpPr>
        <p:grpSpPr>
          <a:xfrm>
            <a:off x="8780311" y="4337256"/>
            <a:ext cx="495301" cy="490538"/>
            <a:chOff x="8067675" y="690563"/>
            <a:chExt cx="495301" cy="490538"/>
          </a:xfrm>
          <a:solidFill>
            <a:schemeClr val="bg1"/>
          </a:solidFill>
        </p:grpSpPr>
        <p:sp>
          <p:nvSpPr>
            <p:cNvPr id="56" name="Freeform 14"/>
            <p:cNvSpPr>
              <a:spLocks noEditPoints="1"/>
            </p:cNvSpPr>
            <p:nvPr/>
          </p:nvSpPr>
          <p:spPr bwMode="auto">
            <a:xfrm>
              <a:off x="8067675" y="874713"/>
              <a:ext cx="495301" cy="306388"/>
            </a:xfrm>
            <a:custGeom>
              <a:avLst/>
              <a:gdLst>
                <a:gd name="T0" fmla="*/ 107 w 129"/>
                <a:gd name="T1" fmla="*/ 36 h 80"/>
                <a:gd name="T2" fmla="*/ 126 w 129"/>
                <a:gd name="T3" fmla="*/ 24 h 80"/>
                <a:gd name="T4" fmla="*/ 122 w 129"/>
                <a:gd name="T5" fmla="*/ 16 h 80"/>
                <a:gd name="T6" fmla="*/ 64 w 129"/>
                <a:gd name="T7" fmla="*/ 0 h 80"/>
                <a:gd name="T8" fmla="*/ 10 w 129"/>
                <a:gd name="T9" fmla="*/ 36 h 80"/>
                <a:gd name="T10" fmla="*/ 2 w 129"/>
                <a:gd name="T11" fmla="*/ 51 h 80"/>
                <a:gd name="T12" fmla="*/ 16 w 129"/>
                <a:gd name="T13" fmla="*/ 70 h 80"/>
                <a:gd name="T14" fmla="*/ 102 w 129"/>
                <a:gd name="T15" fmla="*/ 80 h 80"/>
                <a:gd name="T16" fmla="*/ 112 w 129"/>
                <a:gd name="T17" fmla="*/ 67 h 80"/>
                <a:gd name="T18" fmla="*/ 128 w 129"/>
                <a:gd name="T19" fmla="*/ 46 h 80"/>
                <a:gd name="T20" fmla="*/ 103 w 129"/>
                <a:gd name="T21" fmla="*/ 36 h 80"/>
                <a:gd name="T22" fmla="*/ 103 w 129"/>
                <a:gd name="T23" fmla="*/ 35 h 80"/>
                <a:gd name="T24" fmla="*/ 64 w 129"/>
                <a:gd name="T25" fmla="*/ 4 h 80"/>
                <a:gd name="T26" fmla="*/ 97 w 129"/>
                <a:gd name="T27" fmla="*/ 29 h 80"/>
                <a:gd name="T28" fmla="*/ 29 w 129"/>
                <a:gd name="T29" fmla="*/ 36 h 80"/>
                <a:gd name="T30" fmla="*/ 64 w 129"/>
                <a:gd name="T31" fmla="*/ 4 h 80"/>
                <a:gd name="T32" fmla="*/ 64 w 129"/>
                <a:gd name="T33" fmla="*/ 24 h 80"/>
                <a:gd name="T34" fmla="*/ 41 w 129"/>
                <a:gd name="T35" fmla="*/ 36 h 80"/>
                <a:gd name="T36" fmla="*/ 86 w 129"/>
                <a:gd name="T37" fmla="*/ 35 h 80"/>
                <a:gd name="T38" fmla="*/ 82 w 129"/>
                <a:gd name="T39" fmla="*/ 36 h 80"/>
                <a:gd name="T40" fmla="*/ 55 w 129"/>
                <a:gd name="T41" fmla="*/ 36 h 80"/>
                <a:gd name="T42" fmla="*/ 64 w 129"/>
                <a:gd name="T43" fmla="*/ 28 h 80"/>
                <a:gd name="T44" fmla="*/ 73 w 129"/>
                <a:gd name="T45" fmla="*/ 36 h 80"/>
                <a:gd name="T46" fmla="*/ 64 w 129"/>
                <a:gd name="T47" fmla="*/ 16 h 80"/>
                <a:gd name="T48" fmla="*/ 33 w 129"/>
                <a:gd name="T49" fmla="*/ 36 h 80"/>
                <a:gd name="T50" fmla="*/ 93 w 129"/>
                <a:gd name="T51" fmla="*/ 31 h 80"/>
                <a:gd name="T52" fmla="*/ 64 w 129"/>
                <a:gd name="T53" fmla="*/ 16 h 80"/>
                <a:gd name="T54" fmla="*/ 104 w 129"/>
                <a:gd name="T55" fmla="*/ 70 h 80"/>
                <a:gd name="T56" fmla="*/ 26 w 129"/>
                <a:gd name="T57" fmla="*/ 72 h 80"/>
                <a:gd name="T58" fmla="*/ 24 w 129"/>
                <a:gd name="T59" fmla="*/ 64 h 80"/>
                <a:gd name="T60" fmla="*/ 10 w 129"/>
                <a:gd name="T61" fmla="*/ 44 h 80"/>
                <a:gd name="T62" fmla="*/ 24 w 129"/>
                <a:gd name="T63" fmla="*/ 44 h 80"/>
                <a:gd name="T64" fmla="*/ 32 w 129"/>
                <a:gd name="T65" fmla="*/ 44 h 80"/>
                <a:gd name="T66" fmla="*/ 40 w 129"/>
                <a:gd name="T67" fmla="*/ 44 h 80"/>
                <a:gd name="T68" fmla="*/ 48 w 129"/>
                <a:gd name="T69" fmla="*/ 44 h 80"/>
                <a:gd name="T70" fmla="*/ 76 w 129"/>
                <a:gd name="T71" fmla="*/ 44 h 80"/>
                <a:gd name="T72" fmla="*/ 84 w 129"/>
                <a:gd name="T73" fmla="*/ 44 h 80"/>
                <a:gd name="T74" fmla="*/ 92 w 129"/>
                <a:gd name="T75" fmla="*/ 44 h 80"/>
                <a:gd name="T76" fmla="*/ 100 w 129"/>
                <a:gd name="T77" fmla="*/ 44 h 80"/>
                <a:gd name="T78" fmla="*/ 108 w 129"/>
                <a:gd name="T79" fmla="*/ 44 h 80"/>
                <a:gd name="T80" fmla="*/ 120 w 129"/>
                <a:gd name="T81"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80">
                  <a:moveTo>
                    <a:pt x="118" y="36"/>
                  </a:moveTo>
                  <a:cubicBezTo>
                    <a:pt x="107" y="36"/>
                    <a:pt x="107" y="36"/>
                    <a:pt x="107" y="36"/>
                  </a:cubicBezTo>
                  <a:cubicBezTo>
                    <a:pt x="107" y="35"/>
                    <a:pt x="107" y="34"/>
                    <a:pt x="107" y="33"/>
                  </a:cubicBezTo>
                  <a:cubicBezTo>
                    <a:pt x="126" y="24"/>
                    <a:pt x="126" y="24"/>
                    <a:pt x="126" y="24"/>
                  </a:cubicBezTo>
                  <a:cubicBezTo>
                    <a:pt x="128" y="23"/>
                    <a:pt x="129" y="20"/>
                    <a:pt x="128" y="18"/>
                  </a:cubicBezTo>
                  <a:cubicBezTo>
                    <a:pt x="127" y="16"/>
                    <a:pt x="124" y="15"/>
                    <a:pt x="122" y="16"/>
                  </a:cubicBezTo>
                  <a:cubicBezTo>
                    <a:pt x="104" y="26"/>
                    <a:pt x="104" y="26"/>
                    <a:pt x="104" y="26"/>
                  </a:cubicBezTo>
                  <a:cubicBezTo>
                    <a:pt x="97" y="11"/>
                    <a:pt x="82" y="0"/>
                    <a:pt x="64" y="0"/>
                  </a:cubicBezTo>
                  <a:cubicBezTo>
                    <a:pt x="42" y="0"/>
                    <a:pt x="25" y="16"/>
                    <a:pt x="21" y="36"/>
                  </a:cubicBezTo>
                  <a:cubicBezTo>
                    <a:pt x="10" y="36"/>
                    <a:pt x="10" y="36"/>
                    <a:pt x="10" y="36"/>
                  </a:cubicBezTo>
                  <a:cubicBezTo>
                    <a:pt x="4" y="36"/>
                    <a:pt x="0" y="40"/>
                    <a:pt x="0" y="46"/>
                  </a:cubicBezTo>
                  <a:cubicBezTo>
                    <a:pt x="0" y="48"/>
                    <a:pt x="1" y="50"/>
                    <a:pt x="2" y="51"/>
                  </a:cubicBezTo>
                  <a:cubicBezTo>
                    <a:pt x="16" y="67"/>
                    <a:pt x="16" y="67"/>
                    <a:pt x="16" y="67"/>
                  </a:cubicBezTo>
                  <a:cubicBezTo>
                    <a:pt x="16" y="70"/>
                    <a:pt x="16" y="70"/>
                    <a:pt x="16" y="70"/>
                  </a:cubicBezTo>
                  <a:cubicBezTo>
                    <a:pt x="16" y="76"/>
                    <a:pt x="20" y="80"/>
                    <a:pt x="26" y="80"/>
                  </a:cubicBezTo>
                  <a:cubicBezTo>
                    <a:pt x="102" y="80"/>
                    <a:pt x="102" y="80"/>
                    <a:pt x="102" y="80"/>
                  </a:cubicBezTo>
                  <a:cubicBezTo>
                    <a:pt x="108" y="80"/>
                    <a:pt x="112" y="76"/>
                    <a:pt x="112" y="70"/>
                  </a:cubicBezTo>
                  <a:cubicBezTo>
                    <a:pt x="112" y="67"/>
                    <a:pt x="112" y="67"/>
                    <a:pt x="112" y="67"/>
                  </a:cubicBezTo>
                  <a:cubicBezTo>
                    <a:pt x="126" y="51"/>
                    <a:pt x="126" y="51"/>
                    <a:pt x="126" y="51"/>
                  </a:cubicBezTo>
                  <a:cubicBezTo>
                    <a:pt x="127" y="50"/>
                    <a:pt x="128" y="48"/>
                    <a:pt x="128" y="46"/>
                  </a:cubicBezTo>
                  <a:cubicBezTo>
                    <a:pt x="128" y="40"/>
                    <a:pt x="124" y="36"/>
                    <a:pt x="118" y="36"/>
                  </a:cubicBezTo>
                  <a:close/>
                  <a:moveTo>
                    <a:pt x="103" y="36"/>
                  </a:moveTo>
                  <a:cubicBezTo>
                    <a:pt x="101" y="36"/>
                    <a:pt x="101" y="36"/>
                    <a:pt x="101" y="36"/>
                  </a:cubicBezTo>
                  <a:cubicBezTo>
                    <a:pt x="103" y="35"/>
                    <a:pt x="103" y="35"/>
                    <a:pt x="103" y="35"/>
                  </a:cubicBezTo>
                  <a:cubicBezTo>
                    <a:pt x="103" y="35"/>
                    <a:pt x="103" y="36"/>
                    <a:pt x="103" y="36"/>
                  </a:cubicBezTo>
                  <a:close/>
                  <a:moveTo>
                    <a:pt x="64" y="4"/>
                  </a:moveTo>
                  <a:cubicBezTo>
                    <a:pt x="80" y="4"/>
                    <a:pt x="94" y="14"/>
                    <a:pt x="100" y="27"/>
                  </a:cubicBezTo>
                  <a:cubicBezTo>
                    <a:pt x="97" y="29"/>
                    <a:pt x="97" y="29"/>
                    <a:pt x="97" y="29"/>
                  </a:cubicBezTo>
                  <a:cubicBezTo>
                    <a:pt x="91" y="17"/>
                    <a:pt x="79" y="8"/>
                    <a:pt x="64" y="8"/>
                  </a:cubicBezTo>
                  <a:cubicBezTo>
                    <a:pt x="47" y="8"/>
                    <a:pt x="33" y="20"/>
                    <a:pt x="29" y="36"/>
                  </a:cubicBezTo>
                  <a:cubicBezTo>
                    <a:pt x="25" y="36"/>
                    <a:pt x="25" y="36"/>
                    <a:pt x="25" y="36"/>
                  </a:cubicBezTo>
                  <a:cubicBezTo>
                    <a:pt x="29" y="18"/>
                    <a:pt x="45" y="4"/>
                    <a:pt x="64" y="4"/>
                  </a:cubicBezTo>
                  <a:close/>
                  <a:moveTo>
                    <a:pt x="82" y="36"/>
                  </a:moveTo>
                  <a:cubicBezTo>
                    <a:pt x="79" y="29"/>
                    <a:pt x="72" y="24"/>
                    <a:pt x="64" y="24"/>
                  </a:cubicBezTo>
                  <a:cubicBezTo>
                    <a:pt x="56" y="24"/>
                    <a:pt x="49" y="29"/>
                    <a:pt x="46" y="36"/>
                  </a:cubicBezTo>
                  <a:cubicBezTo>
                    <a:pt x="41" y="36"/>
                    <a:pt x="41" y="36"/>
                    <a:pt x="41" y="36"/>
                  </a:cubicBezTo>
                  <a:cubicBezTo>
                    <a:pt x="45" y="27"/>
                    <a:pt x="54" y="20"/>
                    <a:pt x="64" y="20"/>
                  </a:cubicBezTo>
                  <a:cubicBezTo>
                    <a:pt x="74" y="20"/>
                    <a:pt x="82" y="26"/>
                    <a:pt x="86" y="35"/>
                  </a:cubicBezTo>
                  <a:cubicBezTo>
                    <a:pt x="83" y="36"/>
                    <a:pt x="83" y="36"/>
                    <a:pt x="83" y="36"/>
                  </a:cubicBezTo>
                  <a:lnTo>
                    <a:pt x="82" y="36"/>
                  </a:lnTo>
                  <a:close/>
                  <a:moveTo>
                    <a:pt x="64" y="32"/>
                  </a:moveTo>
                  <a:cubicBezTo>
                    <a:pt x="60" y="32"/>
                    <a:pt x="57" y="34"/>
                    <a:pt x="55" y="36"/>
                  </a:cubicBezTo>
                  <a:cubicBezTo>
                    <a:pt x="50" y="36"/>
                    <a:pt x="50" y="36"/>
                    <a:pt x="50" y="36"/>
                  </a:cubicBezTo>
                  <a:cubicBezTo>
                    <a:pt x="53" y="31"/>
                    <a:pt x="58" y="28"/>
                    <a:pt x="64" y="28"/>
                  </a:cubicBezTo>
                  <a:cubicBezTo>
                    <a:pt x="70" y="28"/>
                    <a:pt x="75" y="31"/>
                    <a:pt x="78" y="36"/>
                  </a:cubicBezTo>
                  <a:cubicBezTo>
                    <a:pt x="73" y="36"/>
                    <a:pt x="73" y="36"/>
                    <a:pt x="73" y="36"/>
                  </a:cubicBezTo>
                  <a:cubicBezTo>
                    <a:pt x="71" y="34"/>
                    <a:pt x="68" y="32"/>
                    <a:pt x="64" y="32"/>
                  </a:cubicBezTo>
                  <a:close/>
                  <a:moveTo>
                    <a:pt x="64" y="16"/>
                  </a:moveTo>
                  <a:cubicBezTo>
                    <a:pt x="51" y="16"/>
                    <a:pt x="41" y="24"/>
                    <a:pt x="37" y="36"/>
                  </a:cubicBezTo>
                  <a:cubicBezTo>
                    <a:pt x="33" y="36"/>
                    <a:pt x="33" y="36"/>
                    <a:pt x="33" y="36"/>
                  </a:cubicBezTo>
                  <a:cubicBezTo>
                    <a:pt x="37" y="22"/>
                    <a:pt x="49" y="12"/>
                    <a:pt x="64" y="12"/>
                  </a:cubicBezTo>
                  <a:cubicBezTo>
                    <a:pt x="77" y="12"/>
                    <a:pt x="88" y="20"/>
                    <a:pt x="93" y="31"/>
                  </a:cubicBezTo>
                  <a:cubicBezTo>
                    <a:pt x="90" y="33"/>
                    <a:pt x="90" y="33"/>
                    <a:pt x="90" y="33"/>
                  </a:cubicBezTo>
                  <a:cubicBezTo>
                    <a:pt x="85" y="23"/>
                    <a:pt x="75" y="16"/>
                    <a:pt x="64" y="16"/>
                  </a:cubicBezTo>
                  <a:close/>
                  <a:moveTo>
                    <a:pt x="104" y="64"/>
                  </a:moveTo>
                  <a:cubicBezTo>
                    <a:pt x="104" y="70"/>
                    <a:pt x="104" y="70"/>
                    <a:pt x="104" y="70"/>
                  </a:cubicBezTo>
                  <a:cubicBezTo>
                    <a:pt x="104" y="71"/>
                    <a:pt x="103" y="72"/>
                    <a:pt x="102" y="72"/>
                  </a:cubicBezTo>
                  <a:cubicBezTo>
                    <a:pt x="26" y="72"/>
                    <a:pt x="26" y="72"/>
                    <a:pt x="26" y="72"/>
                  </a:cubicBezTo>
                  <a:cubicBezTo>
                    <a:pt x="25" y="72"/>
                    <a:pt x="24" y="71"/>
                    <a:pt x="24" y="70"/>
                  </a:cubicBezTo>
                  <a:cubicBezTo>
                    <a:pt x="24" y="64"/>
                    <a:pt x="24" y="64"/>
                    <a:pt x="24" y="64"/>
                  </a:cubicBezTo>
                  <a:cubicBezTo>
                    <a:pt x="8" y="46"/>
                    <a:pt x="8" y="46"/>
                    <a:pt x="8" y="46"/>
                  </a:cubicBezTo>
                  <a:cubicBezTo>
                    <a:pt x="8" y="45"/>
                    <a:pt x="9" y="44"/>
                    <a:pt x="10" y="44"/>
                  </a:cubicBezTo>
                  <a:cubicBezTo>
                    <a:pt x="20" y="44"/>
                    <a:pt x="20" y="44"/>
                    <a:pt x="20" y="44"/>
                  </a:cubicBezTo>
                  <a:cubicBezTo>
                    <a:pt x="24" y="44"/>
                    <a:pt x="24" y="44"/>
                    <a:pt x="24" y="44"/>
                  </a:cubicBezTo>
                  <a:cubicBezTo>
                    <a:pt x="28" y="44"/>
                    <a:pt x="28" y="44"/>
                    <a:pt x="28" y="44"/>
                  </a:cubicBezTo>
                  <a:cubicBezTo>
                    <a:pt x="32" y="44"/>
                    <a:pt x="32" y="44"/>
                    <a:pt x="32" y="44"/>
                  </a:cubicBezTo>
                  <a:cubicBezTo>
                    <a:pt x="36" y="44"/>
                    <a:pt x="36" y="44"/>
                    <a:pt x="36" y="44"/>
                  </a:cubicBezTo>
                  <a:cubicBezTo>
                    <a:pt x="40" y="44"/>
                    <a:pt x="40" y="44"/>
                    <a:pt x="40" y="44"/>
                  </a:cubicBezTo>
                  <a:cubicBezTo>
                    <a:pt x="44" y="44"/>
                    <a:pt x="44" y="44"/>
                    <a:pt x="44" y="44"/>
                  </a:cubicBezTo>
                  <a:cubicBezTo>
                    <a:pt x="48" y="44"/>
                    <a:pt x="48" y="44"/>
                    <a:pt x="48" y="44"/>
                  </a:cubicBezTo>
                  <a:cubicBezTo>
                    <a:pt x="52" y="44"/>
                    <a:pt x="52" y="44"/>
                    <a:pt x="52" y="44"/>
                  </a:cubicBezTo>
                  <a:cubicBezTo>
                    <a:pt x="76" y="44"/>
                    <a:pt x="76" y="44"/>
                    <a:pt x="76" y="44"/>
                  </a:cubicBezTo>
                  <a:cubicBezTo>
                    <a:pt x="80" y="44"/>
                    <a:pt x="80" y="44"/>
                    <a:pt x="80" y="44"/>
                  </a:cubicBezTo>
                  <a:cubicBezTo>
                    <a:pt x="84" y="44"/>
                    <a:pt x="84" y="44"/>
                    <a:pt x="84" y="44"/>
                  </a:cubicBezTo>
                  <a:cubicBezTo>
                    <a:pt x="88" y="44"/>
                    <a:pt x="88" y="44"/>
                    <a:pt x="88" y="44"/>
                  </a:cubicBezTo>
                  <a:cubicBezTo>
                    <a:pt x="92" y="44"/>
                    <a:pt x="92" y="44"/>
                    <a:pt x="92" y="44"/>
                  </a:cubicBezTo>
                  <a:cubicBezTo>
                    <a:pt x="96" y="44"/>
                    <a:pt x="96" y="44"/>
                    <a:pt x="96" y="44"/>
                  </a:cubicBezTo>
                  <a:cubicBezTo>
                    <a:pt x="100" y="44"/>
                    <a:pt x="100" y="44"/>
                    <a:pt x="100" y="44"/>
                  </a:cubicBezTo>
                  <a:cubicBezTo>
                    <a:pt x="104" y="44"/>
                    <a:pt x="104" y="44"/>
                    <a:pt x="104" y="44"/>
                  </a:cubicBezTo>
                  <a:cubicBezTo>
                    <a:pt x="108" y="44"/>
                    <a:pt x="108" y="44"/>
                    <a:pt x="108" y="44"/>
                  </a:cubicBezTo>
                  <a:cubicBezTo>
                    <a:pt x="118" y="44"/>
                    <a:pt x="118" y="44"/>
                    <a:pt x="118" y="44"/>
                  </a:cubicBezTo>
                  <a:cubicBezTo>
                    <a:pt x="119" y="44"/>
                    <a:pt x="120" y="45"/>
                    <a:pt x="120" y="46"/>
                  </a:cubicBezTo>
                  <a:lnTo>
                    <a:pt x="104"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7" name="Freeform 15"/>
            <p:cNvSpPr/>
            <p:nvPr/>
          </p:nvSpPr>
          <p:spPr bwMode="auto">
            <a:xfrm>
              <a:off x="8181975" y="758826"/>
              <a:ext cx="42863" cy="115888"/>
            </a:xfrm>
            <a:custGeom>
              <a:avLst/>
              <a:gdLst>
                <a:gd name="T0" fmla="*/ 2 w 11"/>
                <a:gd name="T1" fmla="*/ 29 h 30"/>
                <a:gd name="T2" fmla="*/ 2 w 11"/>
                <a:gd name="T3" fmla="*/ 29 h 30"/>
                <a:gd name="T4" fmla="*/ 2 w 11"/>
                <a:gd name="T5" fmla="*/ 29 h 30"/>
                <a:gd name="T6" fmla="*/ 4 w 11"/>
                <a:gd name="T7" fmla="*/ 30 h 30"/>
                <a:gd name="T8" fmla="*/ 6 w 11"/>
                <a:gd name="T9" fmla="*/ 28 h 30"/>
                <a:gd name="T10" fmla="*/ 6 w 11"/>
                <a:gd name="T11" fmla="*/ 27 h 30"/>
                <a:gd name="T12" fmla="*/ 6 w 11"/>
                <a:gd name="T13" fmla="*/ 27 h 30"/>
                <a:gd name="T14" fmla="*/ 7 w 11"/>
                <a:gd name="T15" fmla="*/ 16 h 30"/>
                <a:gd name="T16" fmla="*/ 9 w 11"/>
                <a:gd name="T17" fmla="*/ 1 h 30"/>
                <a:gd name="T18" fmla="*/ 7 w 11"/>
                <a:gd name="T19" fmla="*/ 0 h 30"/>
                <a:gd name="T20" fmla="*/ 5 w 11"/>
                <a:gd name="T21" fmla="*/ 2 h 30"/>
                <a:gd name="T22" fmla="*/ 5 w 11"/>
                <a:gd name="T23" fmla="*/ 3 h 30"/>
                <a:gd name="T24" fmla="*/ 5 w 11"/>
                <a:gd name="T25" fmla="*/ 3 h 30"/>
                <a:gd name="T26" fmla="*/ 5 w 11"/>
                <a:gd name="T27" fmla="*/ 3 h 30"/>
                <a:gd name="T28" fmla="*/ 5 w 11"/>
                <a:gd name="T29" fmla="*/ 3 h 30"/>
                <a:gd name="T30" fmla="*/ 4 w 11"/>
                <a:gd name="T31" fmla="*/ 14 h 30"/>
                <a:gd name="T32" fmla="*/ 2 w 11"/>
                <a:gd name="T33" fmla="*/ 29 h 30"/>
                <a:gd name="T34" fmla="*/ 2 w 11"/>
                <a:gd name="T3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30">
                  <a:moveTo>
                    <a:pt x="2" y="29"/>
                  </a:moveTo>
                  <a:cubicBezTo>
                    <a:pt x="2" y="29"/>
                    <a:pt x="2" y="29"/>
                    <a:pt x="2" y="29"/>
                  </a:cubicBezTo>
                  <a:cubicBezTo>
                    <a:pt x="2" y="29"/>
                    <a:pt x="2" y="29"/>
                    <a:pt x="2" y="29"/>
                  </a:cubicBezTo>
                  <a:cubicBezTo>
                    <a:pt x="2" y="30"/>
                    <a:pt x="3" y="30"/>
                    <a:pt x="4" y="30"/>
                  </a:cubicBezTo>
                  <a:cubicBezTo>
                    <a:pt x="5" y="30"/>
                    <a:pt x="6" y="29"/>
                    <a:pt x="6" y="28"/>
                  </a:cubicBezTo>
                  <a:cubicBezTo>
                    <a:pt x="6" y="28"/>
                    <a:pt x="6" y="28"/>
                    <a:pt x="6" y="27"/>
                  </a:cubicBezTo>
                  <a:cubicBezTo>
                    <a:pt x="6" y="27"/>
                    <a:pt x="6" y="27"/>
                    <a:pt x="6" y="27"/>
                  </a:cubicBezTo>
                  <a:cubicBezTo>
                    <a:pt x="4" y="24"/>
                    <a:pt x="6" y="20"/>
                    <a:pt x="7" y="16"/>
                  </a:cubicBezTo>
                  <a:cubicBezTo>
                    <a:pt x="9" y="11"/>
                    <a:pt x="11" y="6"/>
                    <a:pt x="9" y="1"/>
                  </a:cubicBezTo>
                  <a:cubicBezTo>
                    <a:pt x="9" y="1"/>
                    <a:pt x="8" y="0"/>
                    <a:pt x="7" y="0"/>
                  </a:cubicBezTo>
                  <a:cubicBezTo>
                    <a:pt x="6" y="0"/>
                    <a:pt x="5" y="1"/>
                    <a:pt x="5" y="2"/>
                  </a:cubicBezTo>
                  <a:cubicBezTo>
                    <a:pt x="5" y="2"/>
                    <a:pt x="5" y="2"/>
                    <a:pt x="5" y="3"/>
                  </a:cubicBezTo>
                  <a:cubicBezTo>
                    <a:pt x="5" y="3"/>
                    <a:pt x="5" y="3"/>
                    <a:pt x="5" y="3"/>
                  </a:cubicBezTo>
                  <a:cubicBezTo>
                    <a:pt x="5" y="3"/>
                    <a:pt x="5" y="3"/>
                    <a:pt x="5" y="3"/>
                  </a:cubicBezTo>
                  <a:cubicBezTo>
                    <a:pt x="5" y="3"/>
                    <a:pt x="5" y="3"/>
                    <a:pt x="5" y="3"/>
                  </a:cubicBezTo>
                  <a:cubicBezTo>
                    <a:pt x="7" y="6"/>
                    <a:pt x="5" y="10"/>
                    <a:pt x="4" y="14"/>
                  </a:cubicBezTo>
                  <a:cubicBezTo>
                    <a:pt x="2" y="19"/>
                    <a:pt x="0" y="24"/>
                    <a:pt x="2" y="29"/>
                  </a:cubicBezTo>
                  <a:cubicBezTo>
                    <a:pt x="2" y="29"/>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8" name="Freeform 16"/>
            <p:cNvSpPr/>
            <p:nvPr/>
          </p:nvSpPr>
          <p:spPr bwMode="auto">
            <a:xfrm>
              <a:off x="8366125" y="755651"/>
              <a:ext cx="46038" cy="115888"/>
            </a:xfrm>
            <a:custGeom>
              <a:avLst/>
              <a:gdLst>
                <a:gd name="T0" fmla="*/ 3 w 12"/>
                <a:gd name="T1" fmla="*/ 29 h 30"/>
                <a:gd name="T2" fmla="*/ 3 w 12"/>
                <a:gd name="T3" fmla="*/ 29 h 30"/>
                <a:gd name="T4" fmla="*/ 3 w 12"/>
                <a:gd name="T5" fmla="*/ 29 h 30"/>
                <a:gd name="T6" fmla="*/ 4 w 12"/>
                <a:gd name="T7" fmla="*/ 30 h 30"/>
                <a:gd name="T8" fmla="*/ 6 w 12"/>
                <a:gd name="T9" fmla="*/ 28 h 30"/>
                <a:gd name="T10" fmla="*/ 6 w 12"/>
                <a:gd name="T11" fmla="*/ 28 h 30"/>
                <a:gd name="T12" fmla="*/ 6 w 12"/>
                <a:gd name="T13" fmla="*/ 28 h 30"/>
                <a:gd name="T14" fmla="*/ 8 w 12"/>
                <a:gd name="T15" fmla="*/ 16 h 30"/>
                <a:gd name="T16" fmla="*/ 10 w 12"/>
                <a:gd name="T17" fmla="*/ 2 h 30"/>
                <a:gd name="T18" fmla="*/ 8 w 12"/>
                <a:gd name="T19" fmla="*/ 0 h 30"/>
                <a:gd name="T20" fmla="*/ 6 w 12"/>
                <a:gd name="T21" fmla="*/ 2 h 30"/>
                <a:gd name="T22" fmla="*/ 6 w 12"/>
                <a:gd name="T23" fmla="*/ 3 h 30"/>
                <a:gd name="T24" fmla="*/ 6 w 12"/>
                <a:gd name="T25" fmla="*/ 3 h 30"/>
                <a:gd name="T26" fmla="*/ 6 w 12"/>
                <a:gd name="T27" fmla="*/ 3 h 30"/>
                <a:gd name="T28" fmla="*/ 6 w 12"/>
                <a:gd name="T29" fmla="*/ 3 h 30"/>
                <a:gd name="T30" fmla="*/ 4 w 12"/>
                <a:gd name="T31" fmla="*/ 15 h 30"/>
                <a:gd name="T32" fmla="*/ 3 w 12"/>
                <a:gd name="T33" fmla="*/ 29 h 30"/>
                <a:gd name="T34" fmla="*/ 3 w 12"/>
                <a:gd name="T3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30">
                  <a:moveTo>
                    <a:pt x="3" y="29"/>
                  </a:moveTo>
                  <a:cubicBezTo>
                    <a:pt x="3" y="29"/>
                    <a:pt x="3" y="29"/>
                    <a:pt x="3" y="29"/>
                  </a:cubicBezTo>
                  <a:cubicBezTo>
                    <a:pt x="3" y="29"/>
                    <a:pt x="3" y="29"/>
                    <a:pt x="3" y="29"/>
                  </a:cubicBezTo>
                  <a:cubicBezTo>
                    <a:pt x="3" y="30"/>
                    <a:pt x="4" y="30"/>
                    <a:pt x="4" y="30"/>
                  </a:cubicBezTo>
                  <a:cubicBezTo>
                    <a:pt x="6" y="30"/>
                    <a:pt x="6" y="30"/>
                    <a:pt x="6" y="28"/>
                  </a:cubicBezTo>
                  <a:cubicBezTo>
                    <a:pt x="6" y="28"/>
                    <a:pt x="6" y="28"/>
                    <a:pt x="6" y="28"/>
                  </a:cubicBezTo>
                  <a:cubicBezTo>
                    <a:pt x="6" y="28"/>
                    <a:pt x="6" y="28"/>
                    <a:pt x="6" y="28"/>
                  </a:cubicBezTo>
                  <a:cubicBezTo>
                    <a:pt x="5" y="24"/>
                    <a:pt x="6" y="20"/>
                    <a:pt x="8" y="16"/>
                  </a:cubicBezTo>
                  <a:cubicBezTo>
                    <a:pt x="10" y="12"/>
                    <a:pt x="12" y="7"/>
                    <a:pt x="10" y="2"/>
                  </a:cubicBezTo>
                  <a:cubicBezTo>
                    <a:pt x="9" y="1"/>
                    <a:pt x="9" y="0"/>
                    <a:pt x="8" y="0"/>
                  </a:cubicBezTo>
                  <a:cubicBezTo>
                    <a:pt x="7" y="0"/>
                    <a:pt x="6" y="1"/>
                    <a:pt x="6" y="2"/>
                  </a:cubicBezTo>
                  <a:cubicBezTo>
                    <a:pt x="6" y="3"/>
                    <a:pt x="6" y="3"/>
                    <a:pt x="6" y="3"/>
                  </a:cubicBezTo>
                  <a:cubicBezTo>
                    <a:pt x="6" y="3"/>
                    <a:pt x="6" y="3"/>
                    <a:pt x="6" y="3"/>
                  </a:cubicBezTo>
                  <a:cubicBezTo>
                    <a:pt x="6" y="3"/>
                    <a:pt x="6" y="3"/>
                    <a:pt x="6" y="3"/>
                  </a:cubicBezTo>
                  <a:cubicBezTo>
                    <a:pt x="6" y="3"/>
                    <a:pt x="6" y="3"/>
                    <a:pt x="6" y="3"/>
                  </a:cubicBezTo>
                  <a:cubicBezTo>
                    <a:pt x="8" y="7"/>
                    <a:pt x="6" y="11"/>
                    <a:pt x="4" y="15"/>
                  </a:cubicBezTo>
                  <a:cubicBezTo>
                    <a:pt x="3" y="19"/>
                    <a:pt x="0" y="24"/>
                    <a:pt x="3" y="29"/>
                  </a:cubicBezTo>
                  <a:cubicBezTo>
                    <a:pt x="3" y="29"/>
                    <a:pt x="3" y="29"/>
                    <a:pt x="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9" name="Freeform 17"/>
            <p:cNvSpPr/>
            <p:nvPr/>
          </p:nvSpPr>
          <p:spPr bwMode="auto">
            <a:xfrm>
              <a:off x="8289925" y="690563"/>
              <a:ext cx="42863" cy="115888"/>
            </a:xfrm>
            <a:custGeom>
              <a:avLst/>
              <a:gdLst>
                <a:gd name="T0" fmla="*/ 2 w 11"/>
                <a:gd name="T1" fmla="*/ 29 h 30"/>
                <a:gd name="T2" fmla="*/ 2 w 11"/>
                <a:gd name="T3" fmla="*/ 29 h 30"/>
                <a:gd name="T4" fmla="*/ 2 w 11"/>
                <a:gd name="T5" fmla="*/ 29 h 30"/>
                <a:gd name="T6" fmla="*/ 4 w 11"/>
                <a:gd name="T7" fmla="*/ 30 h 30"/>
                <a:gd name="T8" fmla="*/ 6 w 11"/>
                <a:gd name="T9" fmla="*/ 28 h 30"/>
                <a:gd name="T10" fmla="*/ 6 w 11"/>
                <a:gd name="T11" fmla="*/ 28 h 30"/>
                <a:gd name="T12" fmla="*/ 6 w 11"/>
                <a:gd name="T13" fmla="*/ 28 h 30"/>
                <a:gd name="T14" fmla="*/ 8 w 11"/>
                <a:gd name="T15" fmla="*/ 16 h 30"/>
                <a:gd name="T16" fmla="*/ 9 w 11"/>
                <a:gd name="T17" fmla="*/ 1 h 30"/>
                <a:gd name="T18" fmla="*/ 7 w 11"/>
                <a:gd name="T19" fmla="*/ 0 h 30"/>
                <a:gd name="T20" fmla="*/ 5 w 11"/>
                <a:gd name="T21" fmla="*/ 2 h 30"/>
                <a:gd name="T22" fmla="*/ 6 w 11"/>
                <a:gd name="T23" fmla="*/ 3 h 30"/>
                <a:gd name="T24" fmla="*/ 6 w 11"/>
                <a:gd name="T25" fmla="*/ 3 h 30"/>
                <a:gd name="T26" fmla="*/ 6 w 11"/>
                <a:gd name="T27" fmla="*/ 3 h 30"/>
                <a:gd name="T28" fmla="*/ 6 w 11"/>
                <a:gd name="T29" fmla="*/ 3 h 30"/>
                <a:gd name="T30" fmla="*/ 4 w 11"/>
                <a:gd name="T31" fmla="*/ 14 h 30"/>
                <a:gd name="T32" fmla="*/ 2 w 11"/>
                <a:gd name="T33" fmla="*/ 29 h 30"/>
                <a:gd name="T34" fmla="*/ 2 w 11"/>
                <a:gd name="T3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30">
                  <a:moveTo>
                    <a:pt x="2" y="29"/>
                  </a:moveTo>
                  <a:cubicBezTo>
                    <a:pt x="2" y="29"/>
                    <a:pt x="2" y="29"/>
                    <a:pt x="2" y="29"/>
                  </a:cubicBezTo>
                  <a:cubicBezTo>
                    <a:pt x="2" y="29"/>
                    <a:pt x="2" y="29"/>
                    <a:pt x="2" y="29"/>
                  </a:cubicBezTo>
                  <a:cubicBezTo>
                    <a:pt x="2" y="30"/>
                    <a:pt x="3" y="30"/>
                    <a:pt x="4" y="30"/>
                  </a:cubicBezTo>
                  <a:cubicBezTo>
                    <a:pt x="5" y="30"/>
                    <a:pt x="6" y="29"/>
                    <a:pt x="6" y="28"/>
                  </a:cubicBezTo>
                  <a:cubicBezTo>
                    <a:pt x="6" y="28"/>
                    <a:pt x="6" y="28"/>
                    <a:pt x="6" y="28"/>
                  </a:cubicBezTo>
                  <a:cubicBezTo>
                    <a:pt x="6" y="28"/>
                    <a:pt x="6" y="28"/>
                    <a:pt x="6" y="28"/>
                  </a:cubicBezTo>
                  <a:cubicBezTo>
                    <a:pt x="4" y="24"/>
                    <a:pt x="6" y="20"/>
                    <a:pt x="8" y="16"/>
                  </a:cubicBezTo>
                  <a:cubicBezTo>
                    <a:pt x="9" y="11"/>
                    <a:pt x="11" y="6"/>
                    <a:pt x="9" y="1"/>
                  </a:cubicBezTo>
                  <a:cubicBezTo>
                    <a:pt x="9" y="1"/>
                    <a:pt x="8" y="0"/>
                    <a:pt x="7" y="0"/>
                  </a:cubicBezTo>
                  <a:cubicBezTo>
                    <a:pt x="6" y="0"/>
                    <a:pt x="5" y="1"/>
                    <a:pt x="5" y="2"/>
                  </a:cubicBezTo>
                  <a:cubicBezTo>
                    <a:pt x="5" y="2"/>
                    <a:pt x="5" y="3"/>
                    <a:pt x="6" y="3"/>
                  </a:cubicBezTo>
                  <a:cubicBezTo>
                    <a:pt x="6" y="3"/>
                    <a:pt x="6" y="3"/>
                    <a:pt x="6" y="3"/>
                  </a:cubicBezTo>
                  <a:cubicBezTo>
                    <a:pt x="6" y="3"/>
                    <a:pt x="6" y="3"/>
                    <a:pt x="6" y="3"/>
                  </a:cubicBezTo>
                  <a:cubicBezTo>
                    <a:pt x="6" y="3"/>
                    <a:pt x="6" y="3"/>
                    <a:pt x="6" y="3"/>
                  </a:cubicBezTo>
                  <a:cubicBezTo>
                    <a:pt x="7" y="7"/>
                    <a:pt x="6" y="10"/>
                    <a:pt x="4" y="14"/>
                  </a:cubicBezTo>
                  <a:cubicBezTo>
                    <a:pt x="2" y="19"/>
                    <a:pt x="0" y="24"/>
                    <a:pt x="2" y="29"/>
                  </a:cubicBezTo>
                  <a:cubicBezTo>
                    <a:pt x="2" y="29"/>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64" name="TextBox 76"/>
          <p:cNvSpPr txBox="1"/>
          <p:nvPr/>
        </p:nvSpPr>
        <p:spPr>
          <a:xfrm>
            <a:off x="4151622" y="5138239"/>
            <a:ext cx="1816320" cy="307777"/>
          </a:xfrm>
          <a:prstGeom prst="rect">
            <a:avLst/>
          </a:prstGeom>
          <a:noFill/>
        </p:spPr>
        <p:txBody>
          <a:bodyPr wrap="squar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zh-CN" altLang="en-US" sz="1400" dirty="0" smtClean="0">
                <a:solidFill>
                  <a:srgbClr val="646464"/>
                </a:solidFill>
                <a:latin typeface="微软雅黑" panose="020B0503020204020204" pitchFamily="34" charset="-122"/>
                <a:ea typeface="微软雅黑" panose="020B0503020204020204" pitchFamily="34" charset="-122"/>
              </a:rPr>
              <a:t>节点数量</a:t>
            </a:r>
            <a:endParaRPr lang="en-US" sz="1400" b="1" dirty="0">
              <a:solidFill>
                <a:srgbClr val="646464"/>
              </a:solidFill>
              <a:latin typeface="微软雅黑" panose="020B0503020204020204" pitchFamily="34" charset="-122"/>
              <a:ea typeface="微软雅黑" panose="020B0503020204020204" pitchFamily="34" charset="-122"/>
            </a:endParaRPr>
          </a:p>
        </p:txBody>
      </p:sp>
      <p:sp>
        <p:nvSpPr>
          <p:cNvPr id="65" name="TextBox 76"/>
          <p:cNvSpPr txBox="1"/>
          <p:nvPr/>
        </p:nvSpPr>
        <p:spPr>
          <a:xfrm>
            <a:off x="6305436" y="5138239"/>
            <a:ext cx="1816320" cy="307777"/>
          </a:xfrm>
          <a:prstGeom prst="rect">
            <a:avLst/>
          </a:prstGeom>
          <a:noFill/>
        </p:spPr>
        <p:txBody>
          <a:bodyPr wrap="squar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zh-CN" altLang="en-US" sz="1400" dirty="0" smtClean="0">
                <a:solidFill>
                  <a:srgbClr val="646464"/>
                </a:solidFill>
                <a:latin typeface="微软雅黑" panose="020B0503020204020204" pitchFamily="34" charset="-122"/>
                <a:ea typeface="微软雅黑" panose="020B0503020204020204" pitchFamily="34" charset="-122"/>
              </a:rPr>
              <a:t>高度</a:t>
            </a:r>
            <a:endParaRPr lang="en-US" sz="1400" b="1" dirty="0">
              <a:solidFill>
                <a:srgbClr val="646464"/>
              </a:solidFill>
              <a:latin typeface="微软雅黑" panose="020B0503020204020204" pitchFamily="34" charset="-122"/>
              <a:ea typeface="微软雅黑" panose="020B0503020204020204" pitchFamily="34" charset="-122"/>
            </a:endParaRPr>
          </a:p>
        </p:txBody>
      </p:sp>
      <p:sp>
        <p:nvSpPr>
          <p:cNvPr id="66" name="TextBox 76"/>
          <p:cNvSpPr txBox="1"/>
          <p:nvPr/>
        </p:nvSpPr>
        <p:spPr>
          <a:xfrm>
            <a:off x="8460703" y="5138239"/>
            <a:ext cx="1816320" cy="261610"/>
          </a:xfrm>
          <a:prstGeom prst="rect">
            <a:avLst/>
          </a:prstGeom>
          <a:noFill/>
        </p:spPr>
        <p:txBody>
          <a:bodyPr wrap="squar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zh-CN" altLang="en-US" sz="1100" dirty="0" smtClean="0">
                <a:solidFill>
                  <a:srgbClr val="646464"/>
                </a:solidFill>
                <a:latin typeface="微软雅黑" panose="020B0503020204020204" pitchFamily="34" charset="-122"/>
                <a:ea typeface="微软雅黑" panose="020B0503020204020204" pitchFamily="34" charset="-122"/>
              </a:rPr>
              <a:t>平衡</a:t>
            </a:r>
            <a:r>
              <a:rPr lang="zh-CN" altLang="en-US" sz="1100" dirty="0">
                <a:solidFill>
                  <a:srgbClr val="646464"/>
                </a:solidFill>
                <a:latin typeface="微软雅黑" panose="020B0503020204020204" pitchFamily="34" charset="-122"/>
                <a:ea typeface="微软雅黑" panose="020B0503020204020204" pitchFamily="34" charset="-122"/>
              </a:rPr>
              <a:t>树</a:t>
            </a:r>
            <a:endParaRPr lang="en-US" sz="1100" b="1"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61211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par>
                          <p:cTn id="40" fill="hold">
                            <p:stCondLst>
                              <p:cond delay="3500"/>
                            </p:stCondLst>
                            <p:childTnLst>
                              <p:par>
                                <p:cTn id="41" presetID="22" presetClass="entr" presetSubtype="1"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4500"/>
                            </p:stCondLst>
                            <p:childTnLst>
                              <p:par>
                                <p:cTn id="49" presetID="53" presetClass="entr" presetSubtype="16" fill="hold" nodeType="after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p:cTn id="51" dur="500" fill="hold"/>
                                        <p:tgtEl>
                                          <p:spTgt spid="44"/>
                                        </p:tgtEl>
                                        <p:attrNameLst>
                                          <p:attrName>ppt_w</p:attrName>
                                        </p:attrNameLst>
                                      </p:cBhvr>
                                      <p:tavLst>
                                        <p:tav tm="0">
                                          <p:val>
                                            <p:fltVal val="0"/>
                                          </p:val>
                                        </p:tav>
                                        <p:tav tm="100000">
                                          <p:val>
                                            <p:strVal val="#ppt_w"/>
                                          </p:val>
                                        </p:tav>
                                      </p:tavLst>
                                    </p:anim>
                                    <p:anim calcmode="lin" valueType="num">
                                      <p:cBhvr>
                                        <p:cTn id="52" dur="500" fill="hold"/>
                                        <p:tgtEl>
                                          <p:spTgt spid="44"/>
                                        </p:tgtEl>
                                        <p:attrNameLst>
                                          <p:attrName>ppt_h</p:attrName>
                                        </p:attrNameLst>
                                      </p:cBhvr>
                                      <p:tavLst>
                                        <p:tav tm="0">
                                          <p:val>
                                            <p:fltVal val="0"/>
                                          </p:val>
                                        </p:tav>
                                        <p:tav tm="100000">
                                          <p:val>
                                            <p:strVal val="#ppt_h"/>
                                          </p:val>
                                        </p:tav>
                                      </p:tavLst>
                                    </p:anim>
                                    <p:animEffect transition="in" filter="fade">
                                      <p:cBhvr>
                                        <p:cTn id="53" dur="500"/>
                                        <p:tgtEl>
                                          <p:spTgt spid="44"/>
                                        </p:tgtEl>
                                      </p:cBhvr>
                                    </p:animEffect>
                                  </p:childTnLst>
                                </p:cTn>
                              </p:par>
                            </p:childTnLst>
                          </p:cTn>
                        </p:par>
                        <p:par>
                          <p:cTn id="54" fill="hold">
                            <p:stCondLst>
                              <p:cond delay="5000"/>
                            </p:stCondLst>
                            <p:childTnLst>
                              <p:par>
                                <p:cTn id="55" presetID="10" presetClass="entr" presetSubtype="0" fill="hold" grpId="0" nodeType="after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childTnLst>
                          </p:cTn>
                        </p:par>
                        <p:par>
                          <p:cTn id="58" fill="hold">
                            <p:stCondLst>
                              <p:cond delay="5500"/>
                            </p:stCondLst>
                            <p:childTnLst>
                              <p:par>
                                <p:cTn id="59" presetID="22" presetClass="entr" presetSubtype="1" fill="hold"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par>
                          <p:cTn id="62" fill="hold">
                            <p:stCondLst>
                              <p:cond delay="6000"/>
                            </p:stCondLst>
                            <p:childTnLst>
                              <p:par>
                                <p:cTn id="63" presetID="22" presetClass="entr" presetSubtype="8" fill="hold" grpId="0" nodeType="after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500"/>
                                        <p:tgtEl>
                                          <p:spTgt spid="47"/>
                                        </p:tgtEl>
                                      </p:cBhvr>
                                    </p:animEffect>
                                  </p:childTnLst>
                                </p:cTn>
                              </p:par>
                            </p:childTnLst>
                          </p:cTn>
                        </p:par>
                        <p:par>
                          <p:cTn id="66" fill="hold">
                            <p:stCondLst>
                              <p:cond delay="6500"/>
                            </p:stCondLst>
                            <p:childTnLst>
                              <p:par>
                                <p:cTn id="67" presetID="53" presetClass="entr" presetSubtype="16"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 calcmode="lin" valueType="num">
                                      <p:cBhvr>
                                        <p:cTn id="69" dur="500" fill="hold"/>
                                        <p:tgtEl>
                                          <p:spTgt spid="52"/>
                                        </p:tgtEl>
                                        <p:attrNameLst>
                                          <p:attrName>ppt_w</p:attrName>
                                        </p:attrNameLst>
                                      </p:cBhvr>
                                      <p:tavLst>
                                        <p:tav tm="0">
                                          <p:val>
                                            <p:fltVal val="0"/>
                                          </p:val>
                                        </p:tav>
                                        <p:tav tm="100000">
                                          <p:val>
                                            <p:strVal val="#ppt_w"/>
                                          </p:val>
                                        </p:tav>
                                      </p:tavLst>
                                    </p:anim>
                                    <p:anim calcmode="lin" valueType="num">
                                      <p:cBhvr>
                                        <p:cTn id="70" dur="500" fill="hold"/>
                                        <p:tgtEl>
                                          <p:spTgt spid="52"/>
                                        </p:tgtEl>
                                        <p:attrNameLst>
                                          <p:attrName>ppt_h</p:attrName>
                                        </p:attrNameLst>
                                      </p:cBhvr>
                                      <p:tavLst>
                                        <p:tav tm="0">
                                          <p:val>
                                            <p:fltVal val="0"/>
                                          </p:val>
                                        </p:tav>
                                        <p:tav tm="100000">
                                          <p:val>
                                            <p:strVal val="#ppt_h"/>
                                          </p:val>
                                        </p:tav>
                                      </p:tavLst>
                                    </p:anim>
                                    <p:animEffect transition="in" filter="fade">
                                      <p:cBhvr>
                                        <p:cTn id="71" dur="500"/>
                                        <p:tgtEl>
                                          <p:spTgt spid="52"/>
                                        </p:tgtEl>
                                      </p:cBhvr>
                                    </p:animEffect>
                                  </p:childTnLst>
                                </p:cTn>
                              </p:par>
                            </p:childTnLst>
                          </p:cTn>
                        </p:par>
                        <p:par>
                          <p:cTn id="72" fill="hold">
                            <p:stCondLst>
                              <p:cond delay="7000"/>
                            </p:stCondLst>
                            <p:childTnLst>
                              <p:par>
                                <p:cTn id="73" presetID="10" presetClass="entr" presetSubtype="0" fill="hold" grpId="0" nodeType="after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500"/>
                                        <p:tgtEl>
                                          <p:spTgt spid="65"/>
                                        </p:tgtEl>
                                      </p:cBhvr>
                                    </p:animEffect>
                                  </p:childTnLst>
                                </p:cTn>
                              </p:par>
                            </p:childTnLst>
                          </p:cTn>
                        </p:par>
                        <p:par>
                          <p:cTn id="76" fill="hold">
                            <p:stCondLst>
                              <p:cond delay="7500"/>
                            </p:stCondLst>
                            <p:childTnLst>
                              <p:par>
                                <p:cTn id="77" presetID="22" presetClass="entr" presetSubtype="1" fill="hold"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wipe(up)">
                                      <p:cBhvr>
                                        <p:cTn id="79" dur="500"/>
                                        <p:tgtEl>
                                          <p:spTgt spid="39"/>
                                        </p:tgtEl>
                                      </p:cBhvr>
                                    </p:animEffect>
                                  </p:childTnLst>
                                </p:cTn>
                              </p:par>
                            </p:childTnLst>
                          </p:cTn>
                        </p:par>
                        <p:par>
                          <p:cTn id="80" fill="hold">
                            <p:stCondLst>
                              <p:cond delay="8000"/>
                            </p:stCondLst>
                            <p:childTnLst>
                              <p:par>
                                <p:cTn id="81" presetID="22" presetClass="entr" presetSubtype="8" fill="hold" grpId="0" nodeType="after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wipe(left)">
                                      <p:cBhvr>
                                        <p:cTn id="83" dur="500"/>
                                        <p:tgtEl>
                                          <p:spTgt spid="48"/>
                                        </p:tgtEl>
                                      </p:cBhvr>
                                    </p:animEffect>
                                  </p:childTnLst>
                                </p:cTn>
                              </p:par>
                            </p:childTnLst>
                          </p:cTn>
                        </p:par>
                        <p:par>
                          <p:cTn id="84" fill="hold">
                            <p:stCondLst>
                              <p:cond delay="8500"/>
                            </p:stCondLst>
                            <p:childTnLst>
                              <p:par>
                                <p:cTn id="85" presetID="53" presetClass="entr" presetSubtype="16" fill="hold" nodeType="afterEffect">
                                  <p:stCondLst>
                                    <p:cond delay="0"/>
                                  </p:stCondLst>
                                  <p:childTnLst>
                                    <p:set>
                                      <p:cBhvr>
                                        <p:cTn id="86" dur="1" fill="hold">
                                          <p:stCondLst>
                                            <p:cond delay="0"/>
                                          </p:stCondLst>
                                        </p:cTn>
                                        <p:tgtEl>
                                          <p:spTgt spid="60"/>
                                        </p:tgtEl>
                                        <p:attrNameLst>
                                          <p:attrName>style.visibility</p:attrName>
                                        </p:attrNameLst>
                                      </p:cBhvr>
                                      <p:to>
                                        <p:strVal val="visible"/>
                                      </p:to>
                                    </p:set>
                                    <p:anim calcmode="lin" valueType="num">
                                      <p:cBhvr>
                                        <p:cTn id="87" dur="500" fill="hold"/>
                                        <p:tgtEl>
                                          <p:spTgt spid="60"/>
                                        </p:tgtEl>
                                        <p:attrNameLst>
                                          <p:attrName>ppt_w</p:attrName>
                                        </p:attrNameLst>
                                      </p:cBhvr>
                                      <p:tavLst>
                                        <p:tav tm="0">
                                          <p:val>
                                            <p:fltVal val="0"/>
                                          </p:val>
                                        </p:tav>
                                        <p:tav tm="100000">
                                          <p:val>
                                            <p:strVal val="#ppt_w"/>
                                          </p:val>
                                        </p:tav>
                                      </p:tavLst>
                                    </p:anim>
                                    <p:anim calcmode="lin" valueType="num">
                                      <p:cBhvr>
                                        <p:cTn id="88" dur="500" fill="hold"/>
                                        <p:tgtEl>
                                          <p:spTgt spid="60"/>
                                        </p:tgtEl>
                                        <p:attrNameLst>
                                          <p:attrName>ppt_h</p:attrName>
                                        </p:attrNameLst>
                                      </p:cBhvr>
                                      <p:tavLst>
                                        <p:tav tm="0">
                                          <p:val>
                                            <p:fltVal val="0"/>
                                          </p:val>
                                        </p:tav>
                                        <p:tav tm="100000">
                                          <p:val>
                                            <p:strVal val="#ppt_h"/>
                                          </p:val>
                                        </p:tav>
                                      </p:tavLst>
                                    </p:anim>
                                    <p:animEffect transition="in" filter="fade">
                                      <p:cBhvr>
                                        <p:cTn id="89" dur="500"/>
                                        <p:tgtEl>
                                          <p:spTgt spid="60"/>
                                        </p:tgtEl>
                                      </p:cBhvr>
                                    </p:animEffect>
                                  </p:childTnLst>
                                </p:cTn>
                              </p:par>
                            </p:childTnLst>
                          </p:cTn>
                        </p:par>
                        <p:par>
                          <p:cTn id="90" fill="hold">
                            <p:stCondLst>
                              <p:cond delay="9000"/>
                            </p:stCondLst>
                            <p:childTnLst>
                              <p:par>
                                <p:cTn id="91" presetID="10" presetClass="entr" presetSubtype="0" fill="hold" grpId="0" nodeType="after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fade">
                                      <p:cBhvr>
                                        <p:cTn id="9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8" grpId="0" animBg="1"/>
      <p:bldP spid="9" grpId="0" animBg="1"/>
      <p:bldP spid="15" grpId="0"/>
      <p:bldP spid="16" grpId="0"/>
      <p:bldP spid="18" grpId="0"/>
      <p:bldP spid="19" grpId="0"/>
      <p:bldP spid="20" grpId="0"/>
      <p:bldP spid="22" grpId="0"/>
      <p:bldP spid="47" grpId="0" animBg="1"/>
      <p:bldP spid="48" grpId="0" animBg="1"/>
      <p:bldP spid="52" grpId="0" animBg="1"/>
      <p:bldP spid="64" grpId="0"/>
      <p:bldP spid="65" grpId="0"/>
      <p:bldP spid="6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7034" y="1921491"/>
            <a:ext cx="4110934" cy="338554"/>
          </a:xfrm>
          <a:prstGeom prst="rect">
            <a:avLst/>
          </a:prstGeom>
        </p:spPr>
        <p:txBody>
          <a:bodyPr wrap="none">
            <a:spAutoFit/>
          </a:bodyPr>
          <a:lstStyle/>
          <a:p>
            <a:r>
              <a:rPr lang="id-ID" sz="1600" dirty="0" smtClean="0">
                <a:solidFill>
                  <a:srgbClr val="646464"/>
                </a:solidFill>
                <a:latin typeface="Raleway" panose="020B0003030101060003"/>
              </a:rPr>
              <a:t>T</a:t>
            </a:r>
            <a:r>
              <a:rPr lang="en-US" altLang="id-ID" sz="1600" dirty="0" smtClean="0">
                <a:solidFill>
                  <a:srgbClr val="646464"/>
                </a:solidFill>
                <a:latin typeface="Raleway" panose="020B0003030101060003"/>
              </a:rPr>
              <a:t>here are websites I get what I report in the slides</a:t>
            </a:r>
          </a:p>
        </p:txBody>
      </p:sp>
      <p:sp>
        <p:nvSpPr>
          <p:cNvPr id="4" name="TextBox 3"/>
          <p:cNvSpPr txBox="1"/>
          <p:nvPr/>
        </p:nvSpPr>
        <p:spPr>
          <a:xfrm>
            <a:off x="777034" y="1404811"/>
            <a:ext cx="3165675" cy="584775"/>
          </a:xfrm>
          <a:prstGeom prst="rect">
            <a:avLst/>
          </a:prstGeom>
          <a:noFill/>
        </p:spPr>
        <p:txBody>
          <a:bodyPr wrap="none" rtlCol="0">
            <a:spAutoFit/>
          </a:bodyPr>
          <a:lstStyle/>
          <a:p>
            <a:r>
              <a:rPr lang="en-US" altLang="id-ID" sz="3200" b="1" dirty="0" smtClean="0">
                <a:solidFill>
                  <a:schemeClr val="bg1">
                    <a:lumMod val="50000"/>
                  </a:schemeClr>
                </a:solidFill>
                <a:latin typeface="Raleway" panose="020B0003030101060003"/>
              </a:rPr>
              <a:t>INFORMATION</a:t>
            </a:r>
            <a:r>
              <a:rPr lang="id-ID" sz="3200" b="1" dirty="0" smtClean="0">
                <a:solidFill>
                  <a:schemeClr val="bg1">
                    <a:lumMod val="50000"/>
                  </a:schemeClr>
                </a:solidFill>
                <a:latin typeface="Raleway" panose="020B0003030101060003"/>
              </a:rPr>
              <a:t> </a:t>
            </a:r>
            <a:r>
              <a:rPr lang="id-ID" sz="3200" b="1" dirty="0" smtClean="0">
                <a:solidFill>
                  <a:srgbClr val="FF6D6D"/>
                </a:solidFill>
                <a:latin typeface="Raleway" panose="020B0003030101060003"/>
              </a:rPr>
              <a:t>LIST</a:t>
            </a:r>
            <a:endParaRPr lang="id-ID" sz="3200" b="1" dirty="0">
              <a:solidFill>
                <a:schemeClr val="bg1">
                  <a:lumMod val="50000"/>
                </a:schemeClr>
              </a:solidFill>
              <a:latin typeface="Raleway" panose="020B0003030101060003"/>
            </a:endParaRPr>
          </a:p>
        </p:txBody>
      </p:sp>
      <p:sp>
        <p:nvSpPr>
          <p:cNvPr id="13" name="TextBox 12"/>
          <p:cNvSpPr txBox="1"/>
          <p:nvPr/>
        </p:nvSpPr>
        <p:spPr>
          <a:xfrm>
            <a:off x="777034" y="2712973"/>
            <a:ext cx="10637932" cy="2031325"/>
          </a:xfrm>
          <a:prstGeom prst="rect">
            <a:avLst/>
          </a:prstGeom>
          <a:noFill/>
        </p:spPr>
        <p:txBody>
          <a:bodyPr wrap="square" rtlCol="0">
            <a:spAutoFit/>
          </a:bodyPr>
          <a:lstStyle/>
          <a:p>
            <a:pPr marL="342900" indent="-342900">
              <a:buClr>
                <a:srgbClr val="FF6D6D"/>
              </a:buClr>
              <a:buFont typeface="+mj-lt"/>
              <a:buAutoNum type="arabicPeriod"/>
            </a:pPr>
            <a:r>
              <a:rPr lang="id-ID" dirty="0">
                <a:solidFill>
                  <a:srgbClr val="646464"/>
                </a:solidFill>
                <a:latin typeface="Raleway" panose="020B0003030101060003"/>
              </a:rPr>
              <a:t>https://en.wikipedia.org/wiki/Segment_tree.</a:t>
            </a:r>
          </a:p>
          <a:p>
            <a:pPr marL="342900" indent="-342900">
              <a:buClr>
                <a:srgbClr val="B4DE2C"/>
              </a:buClr>
              <a:buFont typeface="+mj-lt"/>
              <a:buAutoNum type="arabicPeriod"/>
            </a:pPr>
            <a:endParaRPr lang="id-ID" dirty="0">
              <a:solidFill>
                <a:srgbClr val="646464"/>
              </a:solidFill>
              <a:latin typeface="Raleway" panose="020B0003030101060003"/>
            </a:endParaRPr>
          </a:p>
          <a:p>
            <a:pPr marL="342900" indent="-342900">
              <a:buClr>
                <a:srgbClr val="FF6D6D"/>
              </a:buClr>
              <a:buFont typeface="+mj-lt"/>
              <a:buAutoNum type="arabicPeriod"/>
            </a:pPr>
            <a:r>
              <a:rPr lang="id-ID" dirty="0">
                <a:solidFill>
                  <a:srgbClr val="646464"/>
                </a:solidFill>
                <a:latin typeface="Raleway" panose="020B0003030101060003"/>
              </a:rPr>
              <a:t>http://blog.csdn.net/metalseed/article/details/8039326</a:t>
            </a:r>
            <a:r>
              <a:rPr lang="id-ID" dirty="0" smtClean="0">
                <a:solidFill>
                  <a:srgbClr val="646464"/>
                </a:solidFill>
                <a:latin typeface="Raleway" panose="020B0003030101060003"/>
              </a:rPr>
              <a:t>.</a:t>
            </a:r>
          </a:p>
          <a:p>
            <a:pPr marL="342900" indent="-342900">
              <a:buClr>
                <a:srgbClr val="B4DE2C"/>
              </a:buClr>
              <a:buFont typeface="+mj-lt"/>
              <a:buAutoNum type="arabicPeriod"/>
            </a:pPr>
            <a:endParaRPr lang="id-ID" dirty="0" smtClean="0">
              <a:solidFill>
                <a:srgbClr val="646464"/>
              </a:solidFill>
              <a:latin typeface="Raleway" panose="020B0003030101060003"/>
            </a:endParaRPr>
          </a:p>
          <a:p>
            <a:pPr marL="342900" indent="-342900">
              <a:buClr>
                <a:srgbClr val="FF6D6D"/>
              </a:buClr>
              <a:buFont typeface="+mj-lt"/>
              <a:buAutoNum type="arabicPeriod"/>
            </a:pPr>
            <a:r>
              <a:rPr lang="id-ID" dirty="0">
                <a:solidFill>
                  <a:srgbClr val="646464"/>
                </a:solidFill>
                <a:latin typeface="Raleway" panose="020B0003030101060003"/>
              </a:rPr>
              <a:t>https://en.wikipedia.org/wiki/Treap</a:t>
            </a:r>
          </a:p>
          <a:p>
            <a:pPr marL="342900" indent="-342900">
              <a:buClr>
                <a:srgbClr val="B4DE2C"/>
              </a:buClr>
              <a:buFont typeface="+mj-lt"/>
              <a:buAutoNum type="arabicPeriod"/>
            </a:pPr>
            <a:endParaRPr lang="id-ID" dirty="0">
              <a:solidFill>
                <a:srgbClr val="646464"/>
              </a:solidFill>
              <a:latin typeface="Raleway" panose="020B0003030101060003"/>
            </a:endParaRPr>
          </a:p>
          <a:p>
            <a:pPr marL="342900" indent="-342900">
              <a:buClr>
                <a:srgbClr val="FF6D6D"/>
              </a:buClr>
              <a:buFont typeface="+mj-lt"/>
              <a:buAutoNum type="arabicPeriod"/>
            </a:pPr>
            <a:r>
              <a:rPr lang="id-ID" dirty="0">
                <a:solidFill>
                  <a:srgbClr val="646464"/>
                </a:solidFill>
                <a:latin typeface="Raleway" panose="020B0003030101060003"/>
              </a:rPr>
              <a:t>http://blog.csdn.net/u013480600/article/details/24402431</a:t>
            </a:r>
            <a:endParaRPr lang="id-ID" b="1" dirty="0">
              <a:solidFill>
                <a:srgbClr val="646464"/>
              </a:solidFill>
              <a:latin typeface="Raleway" panose="020B0003030101060003"/>
            </a:endParaRPr>
          </a:p>
        </p:txBody>
      </p:sp>
    </p:spTree>
    <p:extLst>
      <p:ext uri="{BB962C8B-B14F-4D97-AF65-F5344CB8AC3E}">
        <p14:creationId xmlns:p14="http://schemas.microsoft.com/office/powerpoint/2010/main" val="38461611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animEffect transition="in" filter="fade">
                                      <p:cBhvr>
                                        <p:cTn id="11" dur="500"/>
                                        <p:tgtEl>
                                          <p:spTgt spid="1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animEffect transition="in" filter="fade">
                                      <p:cBhvr>
                                        <p:cTn id="15" dur="500"/>
                                        <p:tgtEl>
                                          <p:spTgt spid="13">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animEffect transition="in" filter="fade">
                                      <p:cBhvr>
                                        <p:cTn id="19"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489"/>
          <p:cNvGrpSpPr/>
          <p:nvPr/>
        </p:nvGrpSpPr>
        <p:grpSpPr>
          <a:xfrm>
            <a:off x="4865629" y="474131"/>
            <a:ext cx="7276666" cy="6050102"/>
            <a:chOff x="4814101" y="762985"/>
            <a:chExt cx="7276666" cy="6050102"/>
          </a:xfrm>
        </p:grpSpPr>
        <p:sp>
          <p:nvSpPr>
            <p:cNvPr id="25" name="Freeform 182"/>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31" name="Freeform 184"/>
            <p:cNvSpPr>
              <a:spLocks noEditPoints="1"/>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32" name="Freeform 187"/>
            <p:cNvSpPr>
              <a:spLocks noEditPoints="1"/>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33" name="Freeform 197"/>
            <p:cNvSpPr>
              <a:spLocks noEditPoints="1"/>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34" name="Freeform 201"/>
            <p:cNvSpPr/>
            <p:nvPr/>
          </p:nvSpPr>
          <p:spPr bwMode="auto">
            <a:xfrm>
              <a:off x="5806087" y="1515560"/>
              <a:ext cx="197691" cy="191818"/>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35" name="Freeform 224"/>
            <p:cNvSpPr>
              <a:spLocks noEditPoints="1"/>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36" name="Freeform 55"/>
            <p:cNvSpPr>
              <a:spLocks noEditPoints="1"/>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7" name="Freeform 56"/>
            <p:cNvSpPr>
              <a:spLocks noEditPoints="1"/>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8" name="Freeform 57"/>
            <p:cNvSpPr>
              <a:spLocks noEditPoints="1"/>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39" name="Freeform 58"/>
            <p:cNvSpPr>
              <a:spLocks noEditPoints="1"/>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0" name="Freeform 59"/>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1" name="Freeform 60"/>
            <p:cNvSpPr>
              <a:spLocks noEditPoints="1"/>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2" name="Freeform 61"/>
            <p:cNvSpPr>
              <a:spLocks noEditPoints="1"/>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3" name="Freeform 62"/>
            <p:cNvSpPr>
              <a:spLocks noEditPoints="1"/>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4" name="Freeform 63"/>
            <p:cNvSpPr>
              <a:spLocks noEditPoints="1"/>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5" name="Freeform 64"/>
            <p:cNvSpPr>
              <a:spLocks noEditPoints="1"/>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6" name="Freeform 65"/>
            <p:cNvSpPr>
              <a:spLocks noEditPoints="1"/>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7" name="Freeform 66"/>
            <p:cNvSpPr>
              <a:spLocks noEditPoints="1"/>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8" name="Freeform 67"/>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49" name="Freeform 68"/>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0" name="Freeform 69"/>
            <p:cNvSpPr>
              <a:spLocks noEditPoints="1"/>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1" name="Freeform 70"/>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2" name="Freeform 71"/>
            <p:cNvSpPr>
              <a:spLocks noEditPoints="1"/>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3" name="Freeform 72"/>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4" name="Freeform 73"/>
            <p:cNvSpPr>
              <a:spLocks noEditPoints="1"/>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5" name="Freeform 74"/>
            <p:cNvSpPr>
              <a:spLocks noEditPoints="1"/>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6" name="Freeform 75"/>
            <p:cNvSpPr>
              <a:spLocks noEditPoints="1"/>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7" name="Freeform 76"/>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9" name="Freeform 77"/>
            <p:cNvSpPr>
              <a:spLocks noEditPoints="1"/>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0" name="Freeform 78"/>
            <p:cNvSpPr>
              <a:spLocks noEditPoints="1"/>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1" name="Freeform 79"/>
            <p:cNvSpPr>
              <a:spLocks noEditPoints="1"/>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5" name="Freeform 80"/>
            <p:cNvSpPr>
              <a:spLocks noEditPoints="1"/>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6" name="Freeform 81"/>
            <p:cNvSpPr>
              <a:spLocks noEditPoints="1"/>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7" name="Freeform 82"/>
            <p:cNvSpPr>
              <a:spLocks noEditPoints="1"/>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8" name="Freeform 83"/>
            <p:cNvSpPr>
              <a:spLocks noEditPoints="1"/>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9" name="Freeform 84"/>
            <p:cNvSpPr>
              <a:spLocks noEditPoints="1"/>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0" name="Freeform 85"/>
            <p:cNvSpPr>
              <a:spLocks noEditPoints="1"/>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1" name="Freeform 86"/>
            <p:cNvSpPr>
              <a:spLocks noEditPoints="1"/>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2" name="Freeform 87"/>
            <p:cNvSpPr>
              <a:spLocks noEditPoints="1"/>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3" name="Freeform 88"/>
            <p:cNvSpPr>
              <a:spLocks noEditPoints="1"/>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4" name="Freeform 89"/>
            <p:cNvSpPr>
              <a:spLocks noEditPoints="1"/>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5" name="Freeform 90"/>
            <p:cNvSpPr>
              <a:spLocks noEditPoints="1"/>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6" name="Freeform 91"/>
            <p:cNvSpPr>
              <a:spLocks noEditPoints="1"/>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7" name="Freeform 92"/>
            <p:cNvSpPr>
              <a:spLocks noEditPoints="1"/>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8" name="Freeform 93"/>
            <p:cNvSpPr>
              <a:spLocks noEditPoints="1"/>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9" name="Freeform 94"/>
            <p:cNvSpPr>
              <a:spLocks noEditPoints="1"/>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0" name="Freeform 95"/>
            <p:cNvSpPr>
              <a:spLocks noEditPoints="1"/>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1" name="Freeform 96"/>
            <p:cNvSpPr>
              <a:spLocks noEditPoints="1"/>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2" name="Freeform 97"/>
            <p:cNvSpPr>
              <a:spLocks noEditPoints="1"/>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3" name="Freeform 98"/>
            <p:cNvSpPr>
              <a:spLocks noEditPoints="1"/>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4" name="Freeform 99"/>
            <p:cNvSpPr>
              <a:spLocks noEditPoints="1"/>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5" name="Freeform 100"/>
            <p:cNvSpPr>
              <a:spLocks noEditPoints="1"/>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6" name="Freeform 101"/>
            <p:cNvSpPr>
              <a:spLocks noEditPoints="1"/>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7" name="Freeform 102"/>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8" name="Freeform 103"/>
            <p:cNvSpPr>
              <a:spLocks noEditPoints="1"/>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9" name="Freeform 104"/>
            <p:cNvSpPr>
              <a:spLocks noEditPoints="1"/>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0" name="Freeform 105"/>
            <p:cNvSpPr>
              <a:spLocks noEditPoints="1"/>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1" name="Freeform 106"/>
            <p:cNvSpPr>
              <a:spLocks noEditPoints="1"/>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2" name="Freeform 107"/>
            <p:cNvSpPr>
              <a:spLocks noEditPoints="1"/>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3" name="Freeform 108"/>
            <p:cNvSpPr>
              <a:spLocks noEditPoints="1"/>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4" name="Freeform 109"/>
            <p:cNvSpPr>
              <a:spLocks noEditPoints="1"/>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5" name="Freeform 110"/>
            <p:cNvSpPr>
              <a:spLocks noEditPoints="1"/>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6" name="Freeform 111"/>
            <p:cNvSpPr>
              <a:spLocks noEditPoints="1"/>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7" name="Freeform 112"/>
            <p:cNvSpPr>
              <a:spLocks noEditPoints="1"/>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8" name="Freeform 113"/>
            <p:cNvSpPr>
              <a:spLocks noEditPoints="1"/>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9" name="Freeform 114"/>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0" name="Freeform 115"/>
            <p:cNvSpPr>
              <a:spLocks noEditPoints="1"/>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1" name="Freeform 116"/>
            <p:cNvSpPr>
              <a:spLocks noEditPoints="1"/>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2" name="Freeform 117"/>
            <p:cNvSpPr>
              <a:spLocks noEditPoints="1"/>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3" name="Freeform 118"/>
            <p:cNvSpPr>
              <a:spLocks noEditPoints="1"/>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4" name="Freeform 119"/>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5" name="Freeform 120"/>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6" name="Freeform 121"/>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7" name="Freeform 122"/>
            <p:cNvSpPr>
              <a:spLocks noEditPoints="1"/>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8" name="Freeform 123"/>
            <p:cNvSpPr>
              <a:spLocks noEditPoints="1"/>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09" name="Freeform 124"/>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0" name="Freeform 125"/>
            <p:cNvSpPr>
              <a:spLocks noEditPoints="1"/>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1" name="Freeform 126"/>
            <p:cNvSpPr>
              <a:spLocks noEditPoints="1"/>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2" name="Freeform 127"/>
            <p:cNvSpPr>
              <a:spLocks noEditPoints="1"/>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3" name="Freeform 128"/>
            <p:cNvSpPr>
              <a:spLocks noEditPoints="1"/>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4" name="Freeform 129"/>
            <p:cNvSpPr>
              <a:spLocks noEditPoints="1"/>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5" name="Freeform 130"/>
            <p:cNvSpPr>
              <a:spLocks noEditPoints="1"/>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6" name="Freeform 131"/>
            <p:cNvSpPr>
              <a:spLocks noEditPoints="1"/>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7" name="Freeform 132"/>
            <p:cNvSpPr>
              <a:spLocks noEditPoints="1"/>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8" name="Freeform 133"/>
            <p:cNvSpPr>
              <a:spLocks noEditPoints="1"/>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9" name="Freeform 134"/>
            <p:cNvSpPr>
              <a:spLocks noEditPoints="1"/>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0" name="Freeform 135"/>
            <p:cNvSpPr>
              <a:spLocks noEditPoints="1"/>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1" name="Freeform 136"/>
            <p:cNvSpPr>
              <a:spLocks noEditPoints="1"/>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2" name="Freeform 137"/>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3" name="Freeform 138"/>
            <p:cNvSpPr>
              <a:spLocks noEditPoints="1"/>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4" name="Freeform 139"/>
            <p:cNvSpPr>
              <a:spLocks noEditPoints="1"/>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5" name="Freeform 140"/>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6" name="Freeform 141"/>
            <p:cNvSpPr>
              <a:spLocks noEditPoints="1"/>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7" name="Freeform 142"/>
            <p:cNvSpPr>
              <a:spLocks noEditPoints="1"/>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8" name="Freeform 143"/>
            <p:cNvSpPr>
              <a:spLocks noEditPoints="1"/>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29" name="Freeform 144"/>
            <p:cNvSpPr>
              <a:spLocks noEditPoints="1"/>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0" name="Freeform 145"/>
            <p:cNvSpPr>
              <a:spLocks noEditPoints="1"/>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1" name="Freeform 146"/>
            <p:cNvSpPr>
              <a:spLocks noEditPoints="1"/>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2" name="Freeform 147"/>
            <p:cNvSpPr>
              <a:spLocks noEditPoints="1"/>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3" name="Freeform 148"/>
            <p:cNvSpPr>
              <a:spLocks noEditPoints="1"/>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4" name="Freeform 149"/>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5" name="Freeform 150"/>
            <p:cNvSpPr>
              <a:spLocks noEditPoints="1"/>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6" name="Freeform 151"/>
            <p:cNvSpPr>
              <a:spLocks noEditPoints="1"/>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7" name="Freeform 152"/>
            <p:cNvSpPr>
              <a:spLocks noEditPoints="1"/>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8" name="Freeform 153"/>
            <p:cNvSpPr>
              <a:spLocks noEditPoints="1"/>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39" name="Freeform 154"/>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0" name="Freeform 155"/>
            <p:cNvSpPr>
              <a:spLocks noEditPoints="1"/>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1" name="Freeform 156"/>
            <p:cNvSpPr>
              <a:spLocks noEditPoints="1"/>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2" name="Freeform 157"/>
            <p:cNvSpPr>
              <a:spLocks noEditPoints="1"/>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3" name="Freeform 158"/>
            <p:cNvSpPr>
              <a:spLocks noEditPoints="1"/>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4" name="Freeform 159"/>
            <p:cNvSpPr>
              <a:spLocks noEditPoints="1"/>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5" name="Freeform 160"/>
            <p:cNvSpPr>
              <a:spLocks noEditPoints="1"/>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6" name="Freeform 161"/>
            <p:cNvSpPr>
              <a:spLocks noEditPoints="1"/>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7" name="Freeform 162"/>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8" name="Freeform 163"/>
            <p:cNvSpPr>
              <a:spLocks noEditPoints="1"/>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9" name="Freeform 164"/>
            <p:cNvSpPr>
              <a:spLocks noEditPoints="1"/>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0" name="Freeform 165"/>
            <p:cNvSpPr>
              <a:spLocks noEditPoints="1"/>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1" name="Freeform 166"/>
            <p:cNvSpPr>
              <a:spLocks noEditPoints="1"/>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2" name="Freeform 167"/>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3" name="Freeform 168"/>
            <p:cNvSpPr>
              <a:spLocks noEditPoints="1"/>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4" name="Freeform 169"/>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5" name="Freeform 170"/>
            <p:cNvSpPr>
              <a:spLocks noEditPoints="1"/>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6" name="Freeform 171"/>
            <p:cNvSpPr>
              <a:spLocks noEditPoints="1"/>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7" name="Freeform 173"/>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8" name="Freeform 174"/>
            <p:cNvSpPr>
              <a:spLocks noEditPoints="1"/>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9" name="Freeform 175"/>
            <p:cNvSpPr>
              <a:spLocks noEditPoints="1"/>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0" name="Freeform 176"/>
            <p:cNvSpPr>
              <a:spLocks noEditPoints="1"/>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1" name="Freeform 177"/>
            <p:cNvSpPr>
              <a:spLocks noEditPoints="1"/>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2" name="Freeform 178"/>
            <p:cNvSpPr>
              <a:spLocks noEditPoints="1"/>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3" name="Freeform 179"/>
            <p:cNvSpPr>
              <a:spLocks noEditPoints="1"/>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4" name="Freeform 180"/>
            <p:cNvSpPr>
              <a:spLocks noEditPoints="1"/>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5" name="Freeform 181"/>
            <p:cNvSpPr>
              <a:spLocks noEditPoints="1"/>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6" name="Freeform 183"/>
            <p:cNvSpPr>
              <a:spLocks noEditPoints="1"/>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7" name="Freeform 185"/>
            <p:cNvSpPr>
              <a:spLocks noEditPoints="1"/>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8" name="Freeform 186"/>
            <p:cNvSpPr>
              <a:spLocks noEditPoints="1"/>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9" name="Freeform 188"/>
            <p:cNvSpPr>
              <a:spLocks noEditPoints="1"/>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170" name="Freeform 189"/>
            <p:cNvSpPr>
              <a:spLocks noEditPoints="1"/>
            </p:cNvSpPr>
            <p:nvPr/>
          </p:nvSpPr>
          <p:spPr bwMode="auto">
            <a:xfrm>
              <a:off x="5843656" y="2888235"/>
              <a:ext cx="150715" cy="150714"/>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171" name="Freeform 190"/>
            <p:cNvSpPr>
              <a:spLocks noEditPoints="1"/>
            </p:cNvSpPr>
            <p:nvPr/>
          </p:nvSpPr>
          <p:spPr bwMode="auto">
            <a:xfrm>
              <a:off x="5900419" y="2101389"/>
              <a:ext cx="215306" cy="19964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172" name="Freeform 191"/>
            <p:cNvSpPr>
              <a:spLocks noEditPoints="1"/>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173" name="Freeform 194"/>
            <p:cNvSpPr>
              <a:spLocks noEditPoints="1"/>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4" name="Freeform 195"/>
            <p:cNvSpPr>
              <a:spLocks noEditPoints="1"/>
            </p:cNvSpPr>
            <p:nvPr/>
          </p:nvSpPr>
          <p:spPr bwMode="auto">
            <a:xfrm>
              <a:off x="5156634" y="2140536"/>
              <a:ext cx="262282" cy="281855"/>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175" name="Freeform 196"/>
            <p:cNvSpPr>
              <a:spLocks noEditPoints="1"/>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6" name="Freeform 205"/>
            <p:cNvSpPr>
              <a:spLocks noEditPoints="1"/>
            </p:cNvSpPr>
            <p:nvPr/>
          </p:nvSpPr>
          <p:spPr bwMode="auto">
            <a:xfrm>
              <a:off x="4814101" y="2956741"/>
              <a:ext cx="137013" cy="152672"/>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177" name="Freeform 206"/>
            <p:cNvSpPr>
              <a:spLocks noEditPoints="1"/>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8" name="Freeform 207"/>
            <p:cNvSpPr>
              <a:spLocks noEditPoints="1"/>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9" name="Freeform 208"/>
            <p:cNvSpPr>
              <a:spLocks noEditPoints="1"/>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0" name="Freeform 209"/>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1" name="Freeform 210"/>
            <p:cNvSpPr>
              <a:spLocks noEditPoints="1"/>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2" name="Freeform 211"/>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3" name="Freeform 212"/>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4" name="Freeform 213"/>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5" name="Freeform 214"/>
            <p:cNvSpPr>
              <a:spLocks noEditPoints="1"/>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6" name="Freeform 215"/>
            <p:cNvSpPr>
              <a:spLocks noEditPoints="1"/>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7" name="Freeform 216"/>
            <p:cNvSpPr>
              <a:spLocks noEditPoints="1"/>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8" name="Freeform 217"/>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9" name="Freeform 218"/>
            <p:cNvSpPr>
              <a:spLocks noEditPoints="1"/>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90" name="Freeform 219"/>
            <p:cNvSpPr>
              <a:spLocks noEditPoints="1"/>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91" name="Freeform 223"/>
            <p:cNvSpPr>
              <a:spLocks noEditPoints="1"/>
            </p:cNvSpPr>
            <p:nvPr/>
          </p:nvSpPr>
          <p:spPr bwMode="auto">
            <a:xfrm>
              <a:off x="5646087" y="3307798"/>
              <a:ext cx="227050" cy="19964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192" name="Freeform 227"/>
            <p:cNvSpPr>
              <a:spLocks noEditPoints="1"/>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93" name="Freeform 229"/>
            <p:cNvSpPr>
              <a:spLocks noEditPoints="1"/>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solidFill>
              <a:srgbClr val="FF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58" name="Rectangle 57"/>
          <p:cNvSpPr/>
          <p:nvPr/>
        </p:nvSpPr>
        <p:spPr>
          <a:xfrm>
            <a:off x="1525409" y="3438486"/>
            <a:ext cx="2100703" cy="646331"/>
          </a:xfrm>
          <a:prstGeom prst="rect">
            <a:avLst/>
          </a:prstGeom>
        </p:spPr>
        <p:txBody>
          <a:bodyPr wrap="none">
            <a:spAutoFit/>
          </a:bodyPr>
          <a:lstStyle/>
          <a:p>
            <a:r>
              <a:rPr lang="en-US" dirty="0" smtClean="0">
                <a:solidFill>
                  <a:srgbClr val="646464"/>
                </a:solidFill>
                <a:latin typeface="Raleway" panose="020B0003030101060003" pitchFamily="34" charset="0"/>
              </a:rPr>
              <a:t>Hotel Problem</a:t>
            </a:r>
          </a:p>
          <a:p>
            <a:r>
              <a:rPr lang="en-US" altLang="zh-CN" dirty="0" smtClean="0">
                <a:solidFill>
                  <a:srgbClr val="646464"/>
                </a:solidFill>
                <a:latin typeface="Raleway" panose="020B0003030101060003" pitchFamily="34" charset="0"/>
              </a:rPr>
              <a:t>Reporter</a:t>
            </a:r>
            <a:r>
              <a:rPr lang="zh-CN" altLang="en-US" dirty="0" smtClean="0">
                <a:solidFill>
                  <a:srgbClr val="646464"/>
                </a:solidFill>
                <a:latin typeface="Raleway" panose="020B0003030101060003" pitchFamily="34" charset="0"/>
              </a:rPr>
              <a:t>：</a:t>
            </a:r>
            <a:r>
              <a:rPr lang="en-US" altLang="zh-CN" dirty="0" smtClean="0">
                <a:solidFill>
                  <a:srgbClr val="646464"/>
                </a:solidFill>
                <a:latin typeface="Raleway" panose="020B0003030101060003" pitchFamily="34" charset="0"/>
              </a:rPr>
              <a:t>Chao Dong</a:t>
            </a:r>
            <a:endParaRPr lang="id-ID" dirty="0">
              <a:solidFill>
                <a:srgbClr val="646464"/>
              </a:solidFill>
              <a:latin typeface="Raleway" panose="020B0003030101060003" pitchFamily="34" charset="0"/>
            </a:endParaRPr>
          </a:p>
        </p:txBody>
      </p:sp>
      <p:sp>
        <p:nvSpPr>
          <p:cNvPr id="11" name="TextBox 10"/>
          <p:cNvSpPr txBox="1"/>
          <p:nvPr/>
        </p:nvSpPr>
        <p:spPr>
          <a:xfrm>
            <a:off x="1433591" y="2325764"/>
            <a:ext cx="2699778" cy="923330"/>
          </a:xfrm>
          <a:prstGeom prst="rect">
            <a:avLst/>
          </a:prstGeom>
          <a:noFill/>
        </p:spPr>
        <p:txBody>
          <a:bodyPr wrap="none" rtlCol="0">
            <a:spAutoFit/>
          </a:bodyPr>
          <a:lstStyle/>
          <a:p>
            <a:r>
              <a:rPr lang="en-US" sz="5400" dirty="0" smtClean="0">
                <a:solidFill>
                  <a:srgbClr val="4B4B4B"/>
                </a:solidFill>
                <a:latin typeface="Raleway" panose="020B0003030101060003" pitchFamily="34" charset="0"/>
              </a:rPr>
              <a:t>POJ 3667</a:t>
            </a:r>
            <a:endParaRPr lang="id-ID" sz="5400" dirty="0">
              <a:solidFill>
                <a:srgbClr val="4B4B4B"/>
              </a:solidFill>
              <a:latin typeface="Raleway" panose="020B0003030101060003" pitchFamily="34" charset="0"/>
            </a:endParaRPr>
          </a:p>
        </p:txBody>
      </p:sp>
      <p:sp>
        <p:nvSpPr>
          <p:cNvPr id="62" name="Oval 61"/>
          <p:cNvSpPr/>
          <p:nvPr/>
        </p:nvSpPr>
        <p:spPr>
          <a:xfrm>
            <a:off x="585655" y="2592141"/>
            <a:ext cx="590097" cy="590096"/>
          </a:xfrm>
          <a:prstGeom prst="ellipse">
            <a:avLst/>
          </a:prstGeom>
          <a:solidFill>
            <a:srgbClr val="FF6D6D">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p:cNvSpPr/>
          <p:nvPr/>
        </p:nvSpPr>
        <p:spPr>
          <a:xfrm>
            <a:off x="834117" y="2592141"/>
            <a:ext cx="590097" cy="590096"/>
          </a:xfrm>
          <a:prstGeom prst="ellipse">
            <a:avLst/>
          </a:prstGeom>
          <a:solidFill>
            <a:srgbClr val="FF6D6D">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Oval 63"/>
          <p:cNvSpPr/>
          <p:nvPr/>
        </p:nvSpPr>
        <p:spPr>
          <a:xfrm>
            <a:off x="709886" y="2306844"/>
            <a:ext cx="590097" cy="590096"/>
          </a:xfrm>
          <a:prstGeom prst="ellipse">
            <a:avLst/>
          </a:prstGeom>
          <a:solidFill>
            <a:srgbClr val="FF4343">
              <a:alpha val="7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1"/>
          <p:cNvGrpSpPr/>
          <p:nvPr/>
        </p:nvGrpSpPr>
        <p:grpSpPr>
          <a:xfrm>
            <a:off x="1802079" y="4104023"/>
            <a:ext cx="773681" cy="67506"/>
            <a:chOff x="5800526" y="4057907"/>
            <a:chExt cx="773681" cy="67506"/>
          </a:xfrm>
        </p:grpSpPr>
        <p:sp>
          <p:nvSpPr>
            <p:cNvPr id="15" name="Oval 14"/>
            <p:cNvSpPr/>
            <p:nvPr userDrawn="1"/>
          </p:nvSpPr>
          <p:spPr>
            <a:xfrm>
              <a:off x="5800526" y="4057907"/>
              <a:ext cx="67506" cy="67506"/>
            </a:xfrm>
            <a:prstGeom prst="ellipse">
              <a:avLst/>
            </a:prstGeom>
            <a:solidFill>
              <a:srgbClr val="FF434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p:cNvSpPr/>
            <p:nvPr userDrawn="1"/>
          </p:nvSpPr>
          <p:spPr>
            <a:xfrm>
              <a:off x="5879481" y="4057907"/>
              <a:ext cx="67506" cy="67506"/>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6"/>
            <p:cNvSpPr/>
            <p:nvPr userDrawn="1"/>
          </p:nvSpPr>
          <p:spPr>
            <a:xfrm>
              <a:off x="5958437" y="4057907"/>
              <a:ext cx="67506" cy="67506"/>
            </a:xfrm>
            <a:prstGeom prst="ellipse">
              <a:avLst/>
            </a:prstGeom>
            <a:solidFill>
              <a:srgbClr val="FF434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7"/>
            <p:cNvSpPr/>
            <p:nvPr userDrawn="1"/>
          </p:nvSpPr>
          <p:spPr>
            <a:xfrm>
              <a:off x="6037392" y="4057907"/>
              <a:ext cx="67506" cy="67506"/>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8"/>
            <p:cNvSpPr/>
            <p:nvPr userDrawn="1"/>
          </p:nvSpPr>
          <p:spPr>
            <a:xfrm>
              <a:off x="6116347" y="4057907"/>
              <a:ext cx="67506" cy="67506"/>
            </a:xfrm>
            <a:prstGeom prst="ellipse">
              <a:avLst/>
            </a:prstGeom>
            <a:solidFill>
              <a:srgbClr val="FF434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p:cNvSpPr/>
            <p:nvPr/>
          </p:nvSpPr>
          <p:spPr>
            <a:xfrm>
              <a:off x="6190880" y="4057907"/>
              <a:ext cx="67506" cy="67506"/>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p:cNvSpPr/>
            <p:nvPr/>
          </p:nvSpPr>
          <p:spPr>
            <a:xfrm>
              <a:off x="6269835" y="4057907"/>
              <a:ext cx="67506" cy="67506"/>
            </a:xfrm>
            <a:prstGeom prst="ellipse">
              <a:avLst/>
            </a:prstGeom>
            <a:solidFill>
              <a:srgbClr val="FF43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p:cNvSpPr/>
            <p:nvPr/>
          </p:nvSpPr>
          <p:spPr>
            <a:xfrm>
              <a:off x="6348791" y="4057907"/>
              <a:ext cx="67506" cy="67506"/>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p:cNvSpPr/>
            <p:nvPr/>
          </p:nvSpPr>
          <p:spPr>
            <a:xfrm>
              <a:off x="6427746" y="4057907"/>
              <a:ext cx="67506" cy="67506"/>
            </a:xfrm>
            <a:prstGeom prst="ellipse">
              <a:avLst/>
            </a:prstGeom>
            <a:solidFill>
              <a:srgbClr val="FF434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Oval 29"/>
            <p:cNvSpPr/>
            <p:nvPr/>
          </p:nvSpPr>
          <p:spPr>
            <a:xfrm>
              <a:off x="6506701" y="4057907"/>
              <a:ext cx="67506" cy="67506"/>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48253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p:cTn id="11" dur="500" fill="hold"/>
                                        <p:tgtEl>
                                          <p:spTgt spid="64"/>
                                        </p:tgtEl>
                                        <p:attrNameLst>
                                          <p:attrName>ppt_w</p:attrName>
                                        </p:attrNameLst>
                                      </p:cBhvr>
                                      <p:tavLst>
                                        <p:tav tm="0">
                                          <p:val>
                                            <p:fltVal val="0"/>
                                          </p:val>
                                        </p:tav>
                                        <p:tav tm="100000">
                                          <p:val>
                                            <p:strVal val="#ppt_w"/>
                                          </p:val>
                                        </p:tav>
                                      </p:tavLst>
                                    </p:anim>
                                    <p:anim calcmode="lin" valueType="num">
                                      <p:cBhvr>
                                        <p:cTn id="12" dur="500" fill="hold"/>
                                        <p:tgtEl>
                                          <p:spTgt spid="64"/>
                                        </p:tgtEl>
                                        <p:attrNameLst>
                                          <p:attrName>ppt_h</p:attrName>
                                        </p:attrNameLst>
                                      </p:cBhvr>
                                      <p:tavLst>
                                        <p:tav tm="0">
                                          <p:val>
                                            <p:fltVal val="0"/>
                                          </p:val>
                                        </p:tav>
                                        <p:tav tm="100000">
                                          <p:val>
                                            <p:strVal val="#ppt_h"/>
                                          </p:val>
                                        </p:tav>
                                      </p:tavLst>
                                    </p:anim>
                                    <p:animEffect transition="in" filter="fade">
                                      <p:cBhvr>
                                        <p:cTn id="13" dur="500"/>
                                        <p:tgtEl>
                                          <p:spTgt spid="6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p:cTn id="17" dur="500" fill="hold"/>
                                        <p:tgtEl>
                                          <p:spTgt spid="62"/>
                                        </p:tgtEl>
                                        <p:attrNameLst>
                                          <p:attrName>ppt_w</p:attrName>
                                        </p:attrNameLst>
                                      </p:cBhvr>
                                      <p:tavLst>
                                        <p:tav tm="0">
                                          <p:val>
                                            <p:fltVal val="0"/>
                                          </p:val>
                                        </p:tav>
                                        <p:tav tm="100000">
                                          <p:val>
                                            <p:strVal val="#ppt_w"/>
                                          </p:val>
                                        </p:tav>
                                      </p:tavLst>
                                    </p:anim>
                                    <p:anim calcmode="lin" valueType="num">
                                      <p:cBhvr>
                                        <p:cTn id="18" dur="500" fill="hold"/>
                                        <p:tgtEl>
                                          <p:spTgt spid="62"/>
                                        </p:tgtEl>
                                        <p:attrNameLst>
                                          <p:attrName>ppt_h</p:attrName>
                                        </p:attrNameLst>
                                      </p:cBhvr>
                                      <p:tavLst>
                                        <p:tav tm="0">
                                          <p:val>
                                            <p:fltVal val="0"/>
                                          </p:val>
                                        </p:tav>
                                        <p:tav tm="100000">
                                          <p:val>
                                            <p:strVal val="#ppt_h"/>
                                          </p:val>
                                        </p:tav>
                                      </p:tavLst>
                                    </p:anim>
                                    <p:animEffect transition="in" filter="fade">
                                      <p:cBhvr>
                                        <p:cTn id="19" dur="500"/>
                                        <p:tgtEl>
                                          <p:spTgt spid="62"/>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63"/>
                                        </p:tgtEl>
                                        <p:attrNameLst>
                                          <p:attrName>style.visibility</p:attrName>
                                        </p:attrNameLst>
                                      </p:cBhvr>
                                      <p:to>
                                        <p:strVal val="visible"/>
                                      </p:to>
                                    </p:set>
                                    <p:anim calcmode="lin" valueType="num">
                                      <p:cBhvr>
                                        <p:cTn id="23" dur="500" fill="hold"/>
                                        <p:tgtEl>
                                          <p:spTgt spid="63"/>
                                        </p:tgtEl>
                                        <p:attrNameLst>
                                          <p:attrName>ppt_w</p:attrName>
                                        </p:attrNameLst>
                                      </p:cBhvr>
                                      <p:tavLst>
                                        <p:tav tm="0">
                                          <p:val>
                                            <p:fltVal val="0"/>
                                          </p:val>
                                        </p:tav>
                                        <p:tav tm="100000">
                                          <p:val>
                                            <p:strVal val="#ppt_w"/>
                                          </p:val>
                                        </p:tav>
                                      </p:tavLst>
                                    </p:anim>
                                    <p:anim calcmode="lin" valueType="num">
                                      <p:cBhvr>
                                        <p:cTn id="24" dur="500" fill="hold"/>
                                        <p:tgtEl>
                                          <p:spTgt spid="63"/>
                                        </p:tgtEl>
                                        <p:attrNameLst>
                                          <p:attrName>ppt_h</p:attrName>
                                        </p:attrNameLst>
                                      </p:cBhvr>
                                      <p:tavLst>
                                        <p:tav tm="0">
                                          <p:val>
                                            <p:fltVal val="0"/>
                                          </p:val>
                                        </p:tav>
                                        <p:tav tm="100000">
                                          <p:val>
                                            <p:strVal val="#ppt_h"/>
                                          </p:val>
                                        </p:tav>
                                      </p:tavLst>
                                    </p:anim>
                                    <p:animEffect transition="in" filter="fade">
                                      <p:cBhvr>
                                        <p:cTn id="25" dur="500"/>
                                        <p:tgtEl>
                                          <p:spTgt spid="63"/>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11" grpId="0"/>
      <p:bldP spid="62" grpId="0" animBg="1"/>
      <p:bldP spid="63" grpId="0" animBg="1"/>
      <p:bldP spid="6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2184" y="2908584"/>
            <a:ext cx="3127652" cy="338554"/>
          </a:xfrm>
          <a:prstGeom prst="rect">
            <a:avLst/>
          </a:prstGeom>
        </p:spPr>
        <p:txBody>
          <a:bodyPr wrap="none">
            <a:spAutoFit/>
          </a:bodyPr>
          <a:lstStyle/>
          <a:p>
            <a:pPr algn="ctr"/>
            <a:r>
              <a:rPr lang="en-US" altLang="zh-CN" sz="1600" dirty="0" smtClean="0">
                <a:solidFill>
                  <a:srgbClr val="646464"/>
                </a:solidFill>
                <a:latin typeface="Raleway" panose="020B0003030101060003" pitchFamily="34" charset="0"/>
              </a:rPr>
              <a:t>Review the Algorithm of segment tree</a:t>
            </a:r>
            <a:endParaRPr lang="id-ID" sz="1600" dirty="0">
              <a:solidFill>
                <a:srgbClr val="646464"/>
              </a:solidFill>
              <a:latin typeface="Raleway" panose="020B0003030101060003" pitchFamily="34" charset="0"/>
            </a:endParaRPr>
          </a:p>
        </p:txBody>
      </p:sp>
      <p:sp>
        <p:nvSpPr>
          <p:cNvPr id="3" name="TextBox 2"/>
          <p:cNvSpPr txBox="1"/>
          <p:nvPr/>
        </p:nvSpPr>
        <p:spPr>
          <a:xfrm>
            <a:off x="4464788" y="2077587"/>
            <a:ext cx="3262432" cy="830997"/>
          </a:xfrm>
          <a:prstGeom prst="rect">
            <a:avLst/>
          </a:prstGeom>
          <a:noFill/>
        </p:spPr>
        <p:txBody>
          <a:bodyPr wrap="none" rtlCol="0">
            <a:spAutoFit/>
          </a:bodyPr>
          <a:lstStyle/>
          <a:p>
            <a:pPr algn="ctr"/>
            <a:r>
              <a:rPr lang="zh-CN" altLang="en-US" sz="4800" dirty="0" smtClean="0">
                <a:solidFill>
                  <a:srgbClr val="4B4B4B"/>
                </a:solidFill>
                <a:latin typeface="微软雅黑" panose="020B0503020204020204" pitchFamily="34" charset="-122"/>
                <a:ea typeface="微软雅黑" panose="020B0503020204020204" pitchFamily="34" charset="-122"/>
              </a:rPr>
              <a:t>线段树回顾</a:t>
            </a:r>
            <a:endParaRPr lang="id-ID" sz="4800" dirty="0">
              <a:solidFill>
                <a:srgbClr val="4B4B4B"/>
              </a:solidFill>
              <a:latin typeface="微软雅黑" panose="020B0503020204020204" pitchFamily="34" charset="-122"/>
              <a:ea typeface="微软雅黑" panose="020B0503020204020204" pitchFamily="34" charset="-122"/>
            </a:endParaRPr>
          </a:p>
        </p:txBody>
      </p:sp>
      <p:grpSp>
        <p:nvGrpSpPr>
          <p:cNvPr id="4" name="Group 3"/>
          <p:cNvGrpSpPr/>
          <p:nvPr/>
        </p:nvGrpSpPr>
        <p:grpSpPr>
          <a:xfrm>
            <a:off x="5709160" y="3553200"/>
            <a:ext cx="773681" cy="67506"/>
            <a:chOff x="5800526" y="4057907"/>
            <a:chExt cx="773681" cy="67506"/>
          </a:xfrm>
        </p:grpSpPr>
        <p:sp>
          <p:nvSpPr>
            <p:cNvPr id="5" name="Oval 4"/>
            <p:cNvSpPr/>
            <p:nvPr userDrawn="1"/>
          </p:nvSpPr>
          <p:spPr>
            <a:xfrm>
              <a:off x="5800526" y="4057907"/>
              <a:ext cx="67506" cy="67506"/>
            </a:xfrm>
            <a:prstGeom prst="ellipse">
              <a:avLst/>
            </a:prstGeom>
            <a:solidFill>
              <a:srgbClr val="FF434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Oval 5"/>
            <p:cNvSpPr/>
            <p:nvPr userDrawn="1"/>
          </p:nvSpPr>
          <p:spPr>
            <a:xfrm>
              <a:off x="5879481" y="4057907"/>
              <a:ext cx="67506" cy="67506"/>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6"/>
            <p:cNvSpPr/>
            <p:nvPr userDrawn="1"/>
          </p:nvSpPr>
          <p:spPr>
            <a:xfrm>
              <a:off x="5958437" y="4057907"/>
              <a:ext cx="67506" cy="67506"/>
            </a:xfrm>
            <a:prstGeom prst="ellipse">
              <a:avLst/>
            </a:prstGeom>
            <a:solidFill>
              <a:srgbClr val="FF434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userDrawn="1"/>
          </p:nvSpPr>
          <p:spPr>
            <a:xfrm>
              <a:off x="6037392" y="4057907"/>
              <a:ext cx="67506" cy="67506"/>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userDrawn="1"/>
          </p:nvSpPr>
          <p:spPr>
            <a:xfrm>
              <a:off x="6116347" y="4057907"/>
              <a:ext cx="67506" cy="67506"/>
            </a:xfrm>
            <a:prstGeom prst="ellipse">
              <a:avLst/>
            </a:prstGeom>
            <a:solidFill>
              <a:srgbClr val="FF434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6190880" y="4057907"/>
              <a:ext cx="67506" cy="67506"/>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6269835" y="4057907"/>
              <a:ext cx="67506" cy="67506"/>
            </a:xfrm>
            <a:prstGeom prst="ellipse">
              <a:avLst/>
            </a:prstGeom>
            <a:solidFill>
              <a:srgbClr val="FF43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p:cNvSpPr/>
            <p:nvPr/>
          </p:nvSpPr>
          <p:spPr>
            <a:xfrm>
              <a:off x="6348791" y="4057907"/>
              <a:ext cx="67506" cy="67506"/>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p:cNvSpPr/>
            <p:nvPr/>
          </p:nvSpPr>
          <p:spPr>
            <a:xfrm>
              <a:off x="6427746" y="4057907"/>
              <a:ext cx="67506" cy="67506"/>
            </a:xfrm>
            <a:prstGeom prst="ellipse">
              <a:avLst/>
            </a:prstGeom>
            <a:solidFill>
              <a:srgbClr val="FF434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p:cNvSpPr/>
            <p:nvPr/>
          </p:nvSpPr>
          <p:spPr>
            <a:xfrm>
              <a:off x="6506701" y="4057907"/>
              <a:ext cx="67506" cy="67506"/>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52495004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7034" y="1921491"/>
            <a:ext cx="2522935"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The definition of segment tree</a:t>
            </a:r>
            <a:endParaRPr lang="id-ID" sz="1600" dirty="0">
              <a:solidFill>
                <a:srgbClr val="646464"/>
              </a:solidFill>
              <a:latin typeface="Raleway" panose="020B0003030101060003" pitchFamily="34" charset="0"/>
            </a:endParaRPr>
          </a:p>
        </p:txBody>
      </p:sp>
      <p:sp>
        <p:nvSpPr>
          <p:cNvPr id="4" name="TextBox 3"/>
          <p:cNvSpPr txBox="1"/>
          <p:nvPr/>
        </p:nvSpPr>
        <p:spPr>
          <a:xfrm>
            <a:off x="777034" y="1404811"/>
            <a:ext cx="2650084"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线段树的</a:t>
            </a:r>
            <a:r>
              <a:rPr lang="zh-CN" altLang="en-US" sz="3200" b="1" dirty="0" smtClean="0">
                <a:solidFill>
                  <a:srgbClr val="4B4B4B"/>
                </a:solidFill>
                <a:latin typeface="微软雅黑" panose="020B0503020204020204" pitchFamily="34" charset="-122"/>
                <a:ea typeface="微软雅黑" panose="020B0503020204020204" pitchFamily="34" charset="-122"/>
              </a:rPr>
              <a:t>定义</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675153" y="2506266"/>
            <a:ext cx="10637932" cy="1598130"/>
          </a:xfrm>
          <a:prstGeom prst="rect">
            <a:avLst/>
          </a:prstGeom>
          <a:noFill/>
        </p:spPr>
        <p:txBody>
          <a:bodyPr wrap="square" rtlCol="0">
            <a:spAutoFit/>
          </a:bodyPr>
          <a:lstStyle/>
          <a:p>
            <a:pPr>
              <a:lnSpc>
                <a:spcPct val="110000"/>
              </a:lnSpc>
              <a:buClr>
                <a:srgbClr val="FF6D6D"/>
              </a:buClr>
            </a:pPr>
            <a:r>
              <a:rPr lang="zh-CN" altLang="en-US" sz="1500" b="1" dirty="0">
                <a:solidFill>
                  <a:srgbClr val="646464"/>
                </a:solidFill>
                <a:latin typeface="微软雅黑" panose="020B0503020204020204" pitchFamily="34" charset="-122"/>
                <a:ea typeface="微软雅黑" panose="020B0503020204020204" pitchFamily="34" charset="-122"/>
              </a:rPr>
              <a:t>是一棵二叉树，树中的每一个结点表示了一个区间</a:t>
            </a:r>
            <a:r>
              <a:rPr lang="en-US" altLang="zh-CN" sz="1500" b="1" dirty="0">
                <a:solidFill>
                  <a:srgbClr val="646464"/>
                </a:solidFill>
                <a:latin typeface="微软雅黑" panose="020B0503020204020204" pitchFamily="34" charset="-122"/>
                <a:ea typeface="微软雅黑" panose="020B0503020204020204" pitchFamily="34" charset="-122"/>
              </a:rPr>
              <a:t>[</a:t>
            </a:r>
            <a:r>
              <a:rPr lang="en-US" altLang="zh-CN" sz="1500" b="1" dirty="0" err="1">
                <a:solidFill>
                  <a:srgbClr val="646464"/>
                </a:solidFill>
                <a:latin typeface="微软雅黑" panose="020B0503020204020204" pitchFamily="34" charset="-122"/>
                <a:ea typeface="微软雅黑" panose="020B0503020204020204" pitchFamily="34" charset="-122"/>
              </a:rPr>
              <a:t>a,b</a:t>
            </a:r>
            <a:r>
              <a:rPr lang="en-US" altLang="zh-CN" sz="1500" b="1" dirty="0">
                <a:solidFill>
                  <a:srgbClr val="646464"/>
                </a:solidFill>
                <a:latin typeface="微软雅黑" panose="020B0503020204020204" pitchFamily="34" charset="-122"/>
                <a:ea typeface="微软雅黑" panose="020B0503020204020204" pitchFamily="34" charset="-122"/>
              </a:rPr>
              <a:t>]</a:t>
            </a:r>
            <a:r>
              <a:rPr lang="zh-CN" altLang="en-US" sz="1500" b="1" dirty="0">
                <a:solidFill>
                  <a:srgbClr val="646464"/>
                </a:solidFill>
                <a:latin typeface="微软雅黑" panose="020B0503020204020204" pitchFamily="34" charset="-122"/>
                <a:ea typeface="微软雅黑" panose="020B0503020204020204" pitchFamily="34" charset="-122"/>
              </a:rPr>
              <a:t>。</a:t>
            </a:r>
            <a:endParaRPr lang="en-US" sz="1500" b="1" dirty="0">
              <a:solidFill>
                <a:srgbClr val="646464"/>
              </a:solidFill>
              <a:latin typeface="微软雅黑" panose="020B0503020204020204" pitchFamily="34" charset="-122"/>
              <a:ea typeface="微软雅黑" panose="020B0503020204020204" pitchFamily="34" charset="-122"/>
            </a:endParaRPr>
          </a:p>
          <a:p>
            <a:pPr marL="228600" indent="-228600">
              <a:lnSpc>
                <a:spcPct val="110000"/>
              </a:lnSpc>
              <a:buClr>
                <a:srgbClr val="FF6D6D"/>
              </a:buClr>
              <a:buFont typeface="Wingdings" panose="05000000000000000000" pitchFamily="2" charset="2"/>
              <a:buChar char="Ø"/>
            </a:pPr>
            <a:r>
              <a:rPr lang="zh-CN" altLang="en-US" sz="1500" b="1" dirty="0">
                <a:solidFill>
                  <a:srgbClr val="646464"/>
                </a:solidFill>
                <a:latin typeface="微软雅黑" panose="020B0503020204020204" pitchFamily="34" charset="-122"/>
                <a:ea typeface="微软雅黑" panose="020B0503020204020204" pitchFamily="34" charset="-122"/>
              </a:rPr>
              <a:t>叶子节点表示一个单位区间。</a:t>
            </a:r>
            <a:endParaRPr lang="en-US" sz="1500" b="1" dirty="0">
              <a:solidFill>
                <a:srgbClr val="646464"/>
              </a:solidFill>
              <a:latin typeface="微软雅黑" panose="020B0503020204020204" pitchFamily="34" charset="-122"/>
              <a:ea typeface="微软雅黑" panose="020B0503020204020204" pitchFamily="34" charset="-122"/>
            </a:endParaRPr>
          </a:p>
          <a:p>
            <a:pPr marL="228600" indent="-228600">
              <a:lnSpc>
                <a:spcPct val="110000"/>
              </a:lnSpc>
              <a:buClr>
                <a:srgbClr val="FF6D6D"/>
              </a:buClr>
              <a:buFont typeface="Wingdings" panose="05000000000000000000" pitchFamily="2" charset="2"/>
              <a:buChar char="ü"/>
            </a:pPr>
            <a:r>
              <a:rPr lang="zh-CN" altLang="en-US" sz="1500" b="1" dirty="0">
                <a:solidFill>
                  <a:srgbClr val="646464"/>
                </a:solidFill>
                <a:latin typeface="微软雅黑" panose="020B0503020204020204" pitchFamily="34" charset="-122"/>
                <a:ea typeface="微软雅黑" panose="020B0503020204020204" pitchFamily="34" charset="-122"/>
              </a:rPr>
              <a:t>对非叶结点所表示的区间</a:t>
            </a:r>
            <a:r>
              <a:rPr lang="en-US" altLang="zh-CN" sz="1500" b="1" dirty="0">
                <a:solidFill>
                  <a:srgbClr val="646464"/>
                </a:solidFill>
                <a:latin typeface="微软雅黑" panose="020B0503020204020204" pitchFamily="34" charset="-122"/>
                <a:ea typeface="微软雅黑" panose="020B0503020204020204" pitchFamily="34" charset="-122"/>
              </a:rPr>
              <a:t>[</a:t>
            </a:r>
            <a:r>
              <a:rPr lang="id-ID" sz="1500" b="1" dirty="0">
                <a:solidFill>
                  <a:srgbClr val="646464"/>
                </a:solidFill>
                <a:latin typeface="微软雅黑" panose="020B0503020204020204" pitchFamily="34" charset="-122"/>
                <a:ea typeface="微软雅黑" panose="020B0503020204020204" pitchFamily="34" charset="-122"/>
              </a:rPr>
              <a:t>a,b]，</a:t>
            </a:r>
            <a:r>
              <a:rPr lang="zh-CN" altLang="en-US" sz="1500" b="1" dirty="0">
                <a:solidFill>
                  <a:srgbClr val="646464"/>
                </a:solidFill>
                <a:latin typeface="微软雅黑" panose="020B0503020204020204" pitchFamily="34" charset="-122"/>
                <a:ea typeface="微软雅黑" panose="020B0503020204020204" pitchFamily="34" charset="-122"/>
              </a:rPr>
              <a:t>其左儿子表示的区间是</a:t>
            </a:r>
            <a:r>
              <a:rPr lang="en-US" altLang="zh-CN" sz="1500" b="1" dirty="0">
                <a:solidFill>
                  <a:srgbClr val="646464"/>
                </a:solidFill>
                <a:latin typeface="微软雅黑" panose="020B0503020204020204" pitchFamily="34" charset="-122"/>
                <a:ea typeface="微软雅黑" panose="020B0503020204020204" pitchFamily="34" charset="-122"/>
              </a:rPr>
              <a:t>[</a:t>
            </a:r>
            <a:r>
              <a:rPr lang="id-ID" sz="1500" b="1" dirty="0">
                <a:solidFill>
                  <a:srgbClr val="646464"/>
                </a:solidFill>
                <a:latin typeface="微软雅黑" panose="020B0503020204020204" pitchFamily="34" charset="-122"/>
                <a:ea typeface="微软雅黑" panose="020B0503020204020204" pitchFamily="34" charset="-122"/>
              </a:rPr>
              <a:t>a,(a+b)/2]，</a:t>
            </a:r>
            <a:r>
              <a:rPr lang="zh-CN" altLang="en-US" sz="1500" b="1" dirty="0">
                <a:solidFill>
                  <a:srgbClr val="646464"/>
                </a:solidFill>
                <a:latin typeface="微软雅黑" panose="020B0503020204020204" pitchFamily="34" charset="-122"/>
                <a:ea typeface="微软雅黑" panose="020B0503020204020204" pitchFamily="34" charset="-122"/>
              </a:rPr>
              <a:t>右儿子表示的区间是</a:t>
            </a:r>
            <a:r>
              <a:rPr lang="en-US" altLang="zh-CN" sz="1500" b="1" dirty="0">
                <a:solidFill>
                  <a:srgbClr val="646464"/>
                </a:solidFill>
                <a:latin typeface="微软雅黑" panose="020B0503020204020204" pitchFamily="34" charset="-122"/>
                <a:ea typeface="微软雅黑" panose="020B0503020204020204" pitchFamily="34" charset="-122"/>
              </a:rPr>
              <a:t>[(</a:t>
            </a:r>
            <a:r>
              <a:rPr lang="id-ID" sz="1500" b="1" dirty="0">
                <a:solidFill>
                  <a:srgbClr val="646464"/>
                </a:solidFill>
                <a:latin typeface="微软雅黑" panose="020B0503020204020204" pitchFamily="34" charset="-122"/>
                <a:ea typeface="微软雅黑" panose="020B0503020204020204" pitchFamily="34" charset="-122"/>
              </a:rPr>
              <a:t>a+b)/2+1,b</a:t>
            </a:r>
            <a:r>
              <a:rPr lang="id-ID" sz="1500" b="1" dirty="0" smtClean="0">
                <a:solidFill>
                  <a:srgbClr val="646464"/>
                </a:solidFill>
                <a:latin typeface="微软雅黑" panose="020B0503020204020204" pitchFamily="34" charset="-122"/>
                <a:ea typeface="微软雅黑" panose="020B0503020204020204" pitchFamily="34" charset="-122"/>
              </a:rPr>
              <a:t>]。</a:t>
            </a:r>
            <a:endParaRPr lang="en-US" sz="1500" b="1" dirty="0" smtClean="0">
              <a:solidFill>
                <a:srgbClr val="646464"/>
              </a:solidFill>
              <a:latin typeface="微软雅黑" panose="020B0503020204020204" pitchFamily="34" charset="-122"/>
              <a:ea typeface="微软雅黑" panose="020B0503020204020204" pitchFamily="34" charset="-122"/>
            </a:endParaRPr>
          </a:p>
          <a:p>
            <a:pPr marL="228600" indent="-228600">
              <a:lnSpc>
                <a:spcPct val="110000"/>
              </a:lnSpc>
              <a:buClr>
                <a:srgbClr val="FF6D6D"/>
              </a:buClr>
              <a:buFont typeface="Wingdings" panose="05000000000000000000" pitchFamily="2" charset="2"/>
              <a:buChar char="ü"/>
            </a:pPr>
            <a:r>
              <a:rPr lang="zh-CN" altLang="en-US" sz="1500" b="1" dirty="0" smtClean="0">
                <a:solidFill>
                  <a:srgbClr val="646464"/>
                </a:solidFill>
                <a:latin typeface="微软雅黑" panose="020B0503020204020204" pitchFamily="34" charset="-122"/>
                <a:ea typeface="微软雅黑" panose="020B0503020204020204" pitchFamily="34" charset="-122"/>
              </a:rPr>
              <a:t>线段</a:t>
            </a:r>
            <a:r>
              <a:rPr lang="zh-CN" altLang="en-US" sz="1500" b="1" dirty="0">
                <a:solidFill>
                  <a:srgbClr val="646464"/>
                </a:solidFill>
                <a:latin typeface="微软雅黑" panose="020B0503020204020204" pitchFamily="34" charset="-122"/>
                <a:ea typeface="微软雅黑" panose="020B0503020204020204" pitchFamily="34" charset="-122"/>
              </a:rPr>
              <a:t>树是一种二叉树结构，而且是一种平衡树。它将线段区间组织成树形的结构，每个节点表示一条线段。</a:t>
            </a:r>
            <a:endParaRPr lang="en-US" altLang="zh-CN" sz="1500" b="1" dirty="0">
              <a:solidFill>
                <a:srgbClr val="646464"/>
              </a:solidFill>
              <a:latin typeface="微软雅黑" panose="020B0503020204020204" pitchFamily="34" charset="-122"/>
              <a:ea typeface="微软雅黑" panose="020B0503020204020204" pitchFamily="34" charset="-122"/>
            </a:endParaRPr>
          </a:p>
          <a:p>
            <a:pPr marL="228600" indent="-228600">
              <a:lnSpc>
                <a:spcPct val="110000"/>
              </a:lnSpc>
              <a:buClr>
                <a:srgbClr val="FF6D6D"/>
              </a:buClr>
              <a:buFont typeface="Wingdings" panose="05000000000000000000" pitchFamily="2" charset="2"/>
              <a:buChar char="§"/>
            </a:pPr>
            <a:r>
              <a:rPr lang="zh-CN" altLang="en-US" sz="1500" b="1" dirty="0">
                <a:solidFill>
                  <a:srgbClr val="646464"/>
                </a:solidFill>
                <a:latin typeface="微软雅黑" panose="020B0503020204020204" pitchFamily="34" charset="-122"/>
                <a:ea typeface="微软雅黑" panose="020B0503020204020204" pitchFamily="34" charset="-122"/>
              </a:rPr>
              <a:t>由于一个线段对应于一个区间，因此线段树也可以叫做“区间树”</a:t>
            </a:r>
            <a:r>
              <a:rPr lang="zh-CN" altLang="en-US" sz="1500" b="1" dirty="0" smtClean="0">
                <a:solidFill>
                  <a:srgbClr val="646464"/>
                </a:solidFill>
                <a:latin typeface="微软雅黑" panose="020B0503020204020204" pitchFamily="34" charset="-122"/>
                <a:ea typeface="微软雅黑" panose="020B0503020204020204" pitchFamily="34" charset="-122"/>
              </a:rPr>
              <a:t>。</a:t>
            </a:r>
            <a:endParaRPr lang="en-US" altLang="zh-CN" sz="1500" b="1" dirty="0" smtClean="0">
              <a:solidFill>
                <a:srgbClr val="646464"/>
              </a:solidFill>
              <a:latin typeface="微软雅黑" panose="020B0503020204020204" pitchFamily="34" charset="-122"/>
              <a:ea typeface="微软雅黑" panose="020B0503020204020204" pitchFamily="34" charset="-122"/>
            </a:endParaRPr>
          </a:p>
          <a:p>
            <a:pPr marL="228600" indent="-228600">
              <a:lnSpc>
                <a:spcPct val="110000"/>
              </a:lnSpc>
              <a:buClr>
                <a:srgbClr val="FF6D6D"/>
              </a:buClr>
              <a:buFont typeface="Wingdings" panose="05000000000000000000" pitchFamily="2" charset="2"/>
              <a:buChar char="§"/>
            </a:pPr>
            <a:r>
              <a:rPr lang="zh-CN" altLang="zh-CN" sz="1500" b="1" dirty="0">
                <a:solidFill>
                  <a:srgbClr val="646464"/>
                </a:solidFill>
                <a:latin typeface="微软雅黑" panose="020B0503020204020204" pitchFamily="34" charset="-122"/>
                <a:ea typeface="微软雅黑" panose="020B0503020204020204" pitchFamily="34" charset="-122"/>
              </a:rPr>
              <a:t>还有另外一类问题，线段树的每个节点表示一个点，称为</a:t>
            </a:r>
            <a:r>
              <a:rPr lang="en-US" altLang="zh-CN" sz="1500" b="1" dirty="0">
                <a:solidFill>
                  <a:srgbClr val="646464"/>
                </a:solidFill>
                <a:latin typeface="微软雅黑" panose="020B0503020204020204" pitchFamily="34" charset="-122"/>
                <a:ea typeface="微软雅黑" panose="020B0503020204020204" pitchFamily="34" charset="-122"/>
              </a:rPr>
              <a:t>“</a:t>
            </a:r>
            <a:r>
              <a:rPr lang="zh-CN" altLang="zh-CN" sz="1500" b="1" dirty="0">
                <a:solidFill>
                  <a:srgbClr val="646464"/>
                </a:solidFill>
                <a:latin typeface="微软雅黑" panose="020B0503020204020204" pitchFamily="34" charset="-122"/>
                <a:ea typeface="微软雅黑" panose="020B0503020204020204" pitchFamily="34" charset="-122"/>
              </a:rPr>
              <a:t>点树</a:t>
            </a:r>
            <a:r>
              <a:rPr lang="en-US" altLang="zh-CN" sz="1500" b="1" dirty="0">
                <a:solidFill>
                  <a:srgbClr val="646464"/>
                </a:solidFill>
                <a:latin typeface="微软雅黑" panose="020B0503020204020204" pitchFamily="34" charset="-122"/>
                <a:ea typeface="微软雅黑" panose="020B0503020204020204" pitchFamily="34" charset="-122"/>
              </a:rPr>
              <a:t>”</a:t>
            </a:r>
            <a:r>
              <a:rPr lang="zh-CN" altLang="zh-CN" sz="1500" b="1" dirty="0">
                <a:solidFill>
                  <a:srgbClr val="646464"/>
                </a:solidFill>
                <a:latin typeface="微软雅黑" panose="020B0503020204020204" pitchFamily="34" charset="-122"/>
                <a:ea typeface="微软雅黑" panose="020B0503020204020204" pitchFamily="34" charset="-122"/>
              </a:rPr>
              <a:t>，比如用于求第</a:t>
            </a:r>
            <a:r>
              <a:rPr lang="en-US" altLang="zh-CN" sz="1500" b="1" dirty="0">
                <a:solidFill>
                  <a:srgbClr val="646464"/>
                </a:solidFill>
                <a:latin typeface="微软雅黑" panose="020B0503020204020204" pitchFamily="34" charset="-122"/>
                <a:ea typeface="微软雅黑" panose="020B0503020204020204" pitchFamily="34" charset="-122"/>
              </a:rPr>
              <a:t>K</a:t>
            </a:r>
            <a:r>
              <a:rPr lang="zh-CN" altLang="zh-CN" sz="1500" b="1" dirty="0">
                <a:solidFill>
                  <a:srgbClr val="646464"/>
                </a:solidFill>
                <a:latin typeface="微软雅黑" panose="020B0503020204020204" pitchFamily="34" charset="-122"/>
                <a:ea typeface="微软雅黑" panose="020B0503020204020204" pitchFamily="34" charset="-122"/>
              </a:rPr>
              <a:t>小数的线段树</a:t>
            </a:r>
            <a:r>
              <a:rPr lang="zh-CN" altLang="zh-CN" sz="1500" b="1" dirty="0" smtClean="0">
                <a:solidFill>
                  <a:srgbClr val="646464"/>
                </a:solidFill>
                <a:latin typeface="微软雅黑" panose="020B0503020204020204" pitchFamily="34" charset="-122"/>
                <a:ea typeface="微软雅黑" panose="020B0503020204020204" pitchFamily="34" charset="-122"/>
              </a:rPr>
              <a:t>。</a:t>
            </a:r>
            <a:endParaRPr lang="en-US" altLang="zh-CN" sz="1500" b="1" dirty="0">
              <a:solidFill>
                <a:srgbClr val="646464"/>
              </a:solidFill>
              <a:latin typeface="微软雅黑" panose="020B0503020204020204" pitchFamily="34" charset="-122"/>
              <a:ea typeface="微软雅黑" panose="020B0503020204020204" pitchFamily="34" charset="-122"/>
            </a:endParaRPr>
          </a:p>
        </p:txBody>
      </p:sp>
      <p:pic>
        <p:nvPicPr>
          <p:cNvPr id="9" name="Picture 120"/>
          <p:cNvPicPr/>
          <p:nvPr/>
        </p:nvPicPr>
        <p:blipFill>
          <a:blip r:embed="rId2">
            <a:clrChange>
              <a:clrFrom>
                <a:srgbClr val="FFFFFF"/>
              </a:clrFrom>
              <a:clrTo>
                <a:srgbClr val="FFFFFF">
                  <a:alpha val="0"/>
                </a:srgbClr>
              </a:clrTo>
            </a:clrChange>
          </a:blip>
          <a:stretch>
            <a:fillRect/>
          </a:stretch>
        </p:blipFill>
        <p:spPr>
          <a:xfrm>
            <a:off x="3299969" y="4104396"/>
            <a:ext cx="4425315" cy="2447290"/>
          </a:xfrm>
          <a:prstGeom prst="rect">
            <a:avLst/>
          </a:prstGeom>
        </p:spPr>
      </p:pic>
    </p:spTree>
    <p:extLst>
      <p:ext uri="{BB962C8B-B14F-4D97-AF65-F5344CB8AC3E}">
        <p14:creationId xmlns:p14="http://schemas.microsoft.com/office/powerpoint/2010/main" val="14216808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7034" y="1921491"/>
            <a:ext cx="2448299"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The property of segment tree</a:t>
            </a:r>
            <a:endParaRPr lang="id-ID" sz="1600" dirty="0">
              <a:solidFill>
                <a:srgbClr val="646464"/>
              </a:solidFill>
              <a:latin typeface="Raleway" panose="020B0003030101060003" pitchFamily="34" charset="0"/>
            </a:endParaRPr>
          </a:p>
        </p:txBody>
      </p:sp>
      <p:sp>
        <p:nvSpPr>
          <p:cNvPr id="4" name="TextBox 3"/>
          <p:cNvSpPr txBox="1"/>
          <p:nvPr/>
        </p:nvSpPr>
        <p:spPr>
          <a:xfrm>
            <a:off x="777034" y="1404811"/>
            <a:ext cx="2650084"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线段树的</a:t>
            </a:r>
            <a:r>
              <a:rPr lang="zh-CN" altLang="en-US" sz="3200" b="1" dirty="0">
                <a:solidFill>
                  <a:srgbClr val="4B4B4B"/>
                </a:solidFill>
                <a:latin typeface="微软雅黑" panose="020B0503020204020204" pitchFamily="34" charset="-122"/>
                <a:ea typeface="微软雅黑" panose="020B0503020204020204" pitchFamily="34" charset="-122"/>
              </a:rPr>
              <a:t>性质</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665823" y="2506266"/>
            <a:ext cx="10637932" cy="1090298"/>
          </a:xfrm>
          <a:prstGeom prst="rect">
            <a:avLst/>
          </a:prstGeom>
          <a:noFill/>
        </p:spPr>
        <p:txBody>
          <a:bodyPr wrap="square" rtlCol="0">
            <a:spAutoFit/>
          </a:bodyPr>
          <a:lstStyle/>
          <a:p>
            <a:pPr marL="228600" indent="-228600">
              <a:lnSpc>
                <a:spcPct val="110000"/>
              </a:lnSpc>
              <a:buClr>
                <a:srgbClr val="FF6D6D"/>
              </a:buClr>
              <a:buFont typeface="Wingdings" panose="05000000000000000000" pitchFamily="2" charset="2"/>
              <a:buChar char="Ø"/>
            </a:pPr>
            <a:r>
              <a:rPr lang="zh-CN" altLang="en-US" sz="1500" b="1" dirty="0" smtClean="0">
                <a:solidFill>
                  <a:srgbClr val="646464"/>
                </a:solidFill>
                <a:latin typeface="微软雅黑" panose="020B0503020204020204" pitchFamily="34" charset="-122"/>
                <a:ea typeface="微软雅黑" panose="020B0503020204020204" pitchFamily="34" charset="-122"/>
              </a:rPr>
              <a:t>线段树是一棵平衡树，树的高度为</a:t>
            </a:r>
            <a:r>
              <a:rPr lang="en-US" altLang="zh-CN" sz="1500" b="1" dirty="0" smtClean="0">
                <a:solidFill>
                  <a:srgbClr val="646464"/>
                </a:solidFill>
                <a:latin typeface="微软雅黑" panose="020B0503020204020204" pitchFamily="34" charset="-122"/>
                <a:ea typeface="微软雅黑" panose="020B0503020204020204" pitchFamily="34" charset="-122"/>
              </a:rPr>
              <a:t>log2N</a:t>
            </a:r>
            <a:r>
              <a:rPr lang="zh-CN" altLang="en-US" sz="1500" b="1" dirty="0" smtClean="0">
                <a:solidFill>
                  <a:srgbClr val="646464"/>
                </a:solidFill>
                <a:latin typeface="微软雅黑" panose="020B0503020204020204" pitchFamily="34" charset="-122"/>
                <a:ea typeface="微软雅黑" panose="020B0503020204020204" pitchFamily="34" charset="-122"/>
              </a:rPr>
              <a:t>。</a:t>
            </a:r>
            <a:endParaRPr lang="en-US" altLang="zh-CN" sz="1500" b="1" dirty="0" smtClean="0">
              <a:solidFill>
                <a:srgbClr val="646464"/>
              </a:solidFill>
              <a:latin typeface="微软雅黑" panose="020B0503020204020204" pitchFamily="34" charset="-122"/>
              <a:ea typeface="微软雅黑" panose="020B0503020204020204" pitchFamily="34" charset="-122"/>
            </a:endParaRPr>
          </a:p>
          <a:p>
            <a:pPr marL="228600" indent="-228600">
              <a:lnSpc>
                <a:spcPct val="110000"/>
              </a:lnSpc>
              <a:buClr>
                <a:srgbClr val="FF6D6D"/>
              </a:buClr>
              <a:buFont typeface="Wingdings" panose="05000000000000000000" pitchFamily="2" charset="2"/>
              <a:buChar char="ü"/>
            </a:pPr>
            <a:r>
              <a:rPr lang="zh-CN" altLang="en-US" sz="1500" b="1" dirty="0" smtClean="0">
                <a:solidFill>
                  <a:srgbClr val="646464"/>
                </a:solidFill>
                <a:latin typeface="微软雅黑" panose="020B0503020204020204" pitchFamily="34" charset="-122"/>
                <a:ea typeface="微软雅黑" panose="020B0503020204020204" pitchFamily="34" charset="-122"/>
              </a:rPr>
              <a:t>线段树把区间上的任意一条长度为</a:t>
            </a:r>
            <a:r>
              <a:rPr lang="en-US" altLang="zh-CN" sz="1500" b="1" dirty="0" smtClean="0">
                <a:solidFill>
                  <a:srgbClr val="646464"/>
                </a:solidFill>
                <a:latin typeface="微软雅黑" panose="020B0503020204020204" pitchFamily="34" charset="-122"/>
                <a:ea typeface="微软雅黑" panose="020B0503020204020204" pitchFamily="34" charset="-122"/>
              </a:rPr>
              <a:t>L</a:t>
            </a:r>
            <a:r>
              <a:rPr lang="zh-CN" altLang="en-US" sz="1500" b="1" dirty="0" smtClean="0">
                <a:solidFill>
                  <a:srgbClr val="646464"/>
                </a:solidFill>
                <a:latin typeface="微软雅黑" panose="020B0503020204020204" pitchFamily="34" charset="-122"/>
                <a:ea typeface="微软雅黑" panose="020B0503020204020204" pitchFamily="34" charset="-122"/>
              </a:rPr>
              <a:t>的线段都分为不超过</a:t>
            </a:r>
            <a:r>
              <a:rPr lang="en-US" altLang="zh-CN" sz="1500" b="1" dirty="0" smtClean="0">
                <a:solidFill>
                  <a:srgbClr val="646464"/>
                </a:solidFill>
                <a:latin typeface="微软雅黑" panose="020B0503020204020204" pitchFamily="34" charset="-122"/>
                <a:ea typeface="微软雅黑" panose="020B0503020204020204" pitchFamily="34" charset="-122"/>
              </a:rPr>
              <a:t>2log2L</a:t>
            </a:r>
            <a:r>
              <a:rPr lang="zh-CN" altLang="en-US" sz="1500" b="1" dirty="0" smtClean="0">
                <a:solidFill>
                  <a:srgbClr val="646464"/>
                </a:solidFill>
                <a:latin typeface="微软雅黑" panose="020B0503020204020204" pitchFamily="34" charset="-122"/>
                <a:ea typeface="微软雅黑" panose="020B0503020204020204" pitchFamily="34" charset="-122"/>
              </a:rPr>
              <a:t>条线段的并。</a:t>
            </a:r>
            <a:endParaRPr lang="en-US" altLang="zh-CN" sz="1500" b="1" dirty="0" smtClean="0">
              <a:solidFill>
                <a:srgbClr val="646464"/>
              </a:solidFill>
              <a:latin typeface="微软雅黑" panose="020B0503020204020204" pitchFamily="34" charset="-122"/>
              <a:ea typeface="微软雅黑" panose="020B0503020204020204" pitchFamily="34" charset="-122"/>
            </a:endParaRPr>
          </a:p>
          <a:p>
            <a:pPr marL="228600" indent="-228600">
              <a:lnSpc>
                <a:spcPct val="110000"/>
              </a:lnSpc>
              <a:buClr>
                <a:srgbClr val="FF6D6D"/>
              </a:buClr>
              <a:buFont typeface="Wingdings" panose="05000000000000000000" pitchFamily="2" charset="2"/>
              <a:buChar char="§"/>
            </a:pPr>
            <a:r>
              <a:rPr lang="zh-CN" altLang="en-US" sz="1500" b="1" dirty="0" smtClean="0">
                <a:solidFill>
                  <a:srgbClr val="646464"/>
                </a:solidFill>
                <a:latin typeface="微软雅黑" panose="020B0503020204020204" pitchFamily="34" charset="-122"/>
                <a:ea typeface="微软雅黑" panose="020B0503020204020204" pitchFamily="34" charset="-122"/>
              </a:rPr>
              <a:t>任两个结点要么是包含关系（纵），要么没有共同部分（横），不可能部分重叠。</a:t>
            </a:r>
            <a:endParaRPr lang="en-US" altLang="zh-CN" sz="1500" b="1" dirty="0" smtClean="0">
              <a:solidFill>
                <a:srgbClr val="646464"/>
              </a:solidFill>
              <a:latin typeface="微软雅黑" panose="020B0503020204020204" pitchFamily="34" charset="-122"/>
              <a:ea typeface="微软雅黑" panose="020B0503020204020204" pitchFamily="34" charset="-122"/>
            </a:endParaRPr>
          </a:p>
          <a:p>
            <a:pPr marL="228600" indent="-228600">
              <a:lnSpc>
                <a:spcPct val="110000"/>
              </a:lnSpc>
              <a:buClr>
                <a:srgbClr val="FF6D6D"/>
              </a:buClr>
              <a:buFont typeface="Wingdings" panose="05000000000000000000" pitchFamily="2" charset="2"/>
              <a:buChar char="§"/>
            </a:pPr>
            <a:r>
              <a:rPr lang="zh-CN" altLang="en-US" sz="1500" b="1" dirty="0">
                <a:solidFill>
                  <a:srgbClr val="646464"/>
                </a:solidFill>
                <a:latin typeface="微软雅黑" panose="020B0503020204020204" pitchFamily="34" charset="-122"/>
                <a:ea typeface="微软雅黑" panose="020B0503020204020204" pitchFamily="34" charset="-122"/>
              </a:rPr>
              <a:t>给定一个叶子</a:t>
            </a:r>
            <a:r>
              <a:rPr lang="en-US" altLang="zh-CN" sz="1500" b="1" dirty="0">
                <a:solidFill>
                  <a:srgbClr val="646464"/>
                </a:solidFill>
                <a:latin typeface="微软雅黑" panose="020B0503020204020204" pitchFamily="34" charset="-122"/>
                <a:ea typeface="微软雅黑" panose="020B0503020204020204" pitchFamily="34" charset="-122"/>
              </a:rPr>
              <a:t>p</a:t>
            </a:r>
            <a:r>
              <a:rPr lang="zh-CN" altLang="en-US" sz="1500" b="1" dirty="0">
                <a:solidFill>
                  <a:srgbClr val="646464"/>
                </a:solidFill>
                <a:latin typeface="微软雅黑" panose="020B0503020204020204" pitchFamily="34" charset="-122"/>
                <a:ea typeface="微软雅黑" panose="020B0503020204020204" pitchFamily="34" charset="-122"/>
              </a:rPr>
              <a:t>，从根到</a:t>
            </a:r>
            <a:r>
              <a:rPr lang="en-US" altLang="zh-CN" sz="1500" b="1" dirty="0">
                <a:solidFill>
                  <a:srgbClr val="646464"/>
                </a:solidFill>
                <a:latin typeface="微软雅黑" panose="020B0503020204020204" pitchFamily="34" charset="-122"/>
                <a:ea typeface="微软雅黑" panose="020B0503020204020204" pitchFamily="34" charset="-122"/>
              </a:rPr>
              <a:t>p</a:t>
            </a:r>
            <a:r>
              <a:rPr lang="zh-CN" altLang="en-US" sz="1500" b="1" dirty="0">
                <a:solidFill>
                  <a:srgbClr val="646464"/>
                </a:solidFill>
                <a:latin typeface="微软雅黑" panose="020B0503020204020204" pitchFamily="34" charset="-122"/>
                <a:ea typeface="微软雅黑" panose="020B0503020204020204" pitchFamily="34" charset="-122"/>
              </a:rPr>
              <a:t>路径上所有结点代表的区间都包含</a:t>
            </a:r>
            <a:r>
              <a:rPr lang="en-US" altLang="zh-CN" sz="1500" b="1" dirty="0">
                <a:solidFill>
                  <a:srgbClr val="646464"/>
                </a:solidFill>
                <a:latin typeface="微软雅黑" panose="020B0503020204020204" pitchFamily="34" charset="-122"/>
                <a:ea typeface="微软雅黑" panose="020B0503020204020204" pitchFamily="34" charset="-122"/>
              </a:rPr>
              <a:t>p</a:t>
            </a:r>
            <a:r>
              <a:rPr lang="zh-CN" altLang="en-US" sz="1500" b="1" dirty="0">
                <a:solidFill>
                  <a:srgbClr val="646464"/>
                </a:solidFill>
                <a:latin typeface="微软雅黑" panose="020B0503020204020204" pitchFamily="34" charset="-122"/>
                <a:ea typeface="微软雅黑" panose="020B0503020204020204" pitchFamily="34" charset="-122"/>
              </a:rPr>
              <a:t>，且其他结点代表的区间都不包含点</a:t>
            </a:r>
            <a:r>
              <a:rPr lang="en-US" altLang="zh-CN" sz="1500" b="1" dirty="0" smtClean="0">
                <a:solidFill>
                  <a:srgbClr val="646464"/>
                </a:solidFill>
                <a:latin typeface="微软雅黑" panose="020B0503020204020204" pitchFamily="34" charset="-122"/>
                <a:ea typeface="微软雅黑" panose="020B0503020204020204" pitchFamily="34" charset="-122"/>
              </a:rPr>
              <a:t>p</a:t>
            </a:r>
            <a:r>
              <a:rPr lang="zh-CN" altLang="zh-CN" sz="1500" b="1" dirty="0" smtClean="0">
                <a:solidFill>
                  <a:srgbClr val="646464"/>
                </a:solidFill>
                <a:latin typeface="微软雅黑" panose="020B0503020204020204" pitchFamily="34" charset="-122"/>
                <a:ea typeface="微软雅黑" panose="020B0503020204020204" pitchFamily="34" charset="-122"/>
              </a:rPr>
              <a:t>。</a:t>
            </a:r>
            <a:endParaRPr lang="en-US" altLang="zh-CN" sz="1500" b="1"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98572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7034" y="1921491"/>
            <a:ext cx="2692853"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The </a:t>
            </a:r>
            <a:r>
              <a:rPr lang="en-US" altLang="zh-CN" sz="1600" dirty="0" err="1" smtClean="0">
                <a:solidFill>
                  <a:srgbClr val="646464"/>
                </a:solidFill>
                <a:latin typeface="Raleway" panose="020B0003030101060003" pitchFamily="34" charset="0"/>
              </a:rPr>
              <a:t>operatarion</a:t>
            </a:r>
            <a:r>
              <a:rPr lang="en-US" altLang="zh-CN" sz="1600" dirty="0" smtClean="0">
                <a:solidFill>
                  <a:srgbClr val="646464"/>
                </a:solidFill>
                <a:latin typeface="Raleway" panose="020B0003030101060003" pitchFamily="34" charset="0"/>
              </a:rPr>
              <a:t> of segment tree</a:t>
            </a:r>
            <a:endParaRPr lang="id-ID" sz="1600" dirty="0">
              <a:solidFill>
                <a:srgbClr val="646464"/>
              </a:solidFill>
              <a:latin typeface="Raleway" panose="020B0003030101060003" pitchFamily="34" charset="0"/>
            </a:endParaRPr>
          </a:p>
        </p:txBody>
      </p:sp>
      <p:sp>
        <p:nvSpPr>
          <p:cNvPr id="4" name="TextBox 3"/>
          <p:cNvSpPr txBox="1"/>
          <p:nvPr/>
        </p:nvSpPr>
        <p:spPr>
          <a:xfrm>
            <a:off x="777034" y="1404811"/>
            <a:ext cx="3474028"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线段树的</a:t>
            </a:r>
            <a:r>
              <a:rPr lang="zh-CN" altLang="en-US" sz="3200" b="1" dirty="0" smtClean="0">
                <a:solidFill>
                  <a:srgbClr val="4B4B4B"/>
                </a:solidFill>
                <a:latin typeface="微软雅黑" panose="020B0503020204020204" pitchFamily="34" charset="-122"/>
                <a:ea typeface="微软雅黑" panose="020B0503020204020204" pitchFamily="34" charset="-122"/>
              </a:rPr>
              <a:t>基本操作</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665823" y="2506266"/>
            <a:ext cx="10637932" cy="1344214"/>
          </a:xfrm>
          <a:prstGeom prst="rect">
            <a:avLst/>
          </a:prstGeom>
          <a:noFill/>
        </p:spPr>
        <p:txBody>
          <a:bodyPr wrap="square" rtlCol="0">
            <a:spAutoFit/>
          </a:bodyPr>
          <a:lstStyle/>
          <a:p>
            <a:pPr marL="228600" indent="-228600">
              <a:lnSpc>
                <a:spcPct val="110000"/>
              </a:lnSpc>
              <a:buClr>
                <a:srgbClr val="FF6D6D"/>
              </a:buClr>
              <a:buFont typeface="Wingdings" panose="05000000000000000000" pitchFamily="2" charset="2"/>
              <a:buChar char="Ø"/>
            </a:pPr>
            <a:r>
              <a:rPr lang="zh-CN" altLang="en-US" sz="1500" b="1" dirty="0" smtClean="0">
                <a:solidFill>
                  <a:srgbClr val="646464"/>
                </a:solidFill>
                <a:latin typeface="微软雅黑" panose="020B0503020204020204" pitchFamily="34" charset="-122"/>
                <a:ea typeface="微软雅黑" panose="020B0503020204020204" pitchFamily="34" charset="-122"/>
              </a:rPr>
              <a:t>线段树的建立</a:t>
            </a:r>
            <a:r>
              <a:rPr lang="en-US" altLang="zh-CN" sz="1500" b="1" dirty="0" smtClean="0">
                <a:solidFill>
                  <a:srgbClr val="646464"/>
                </a:solidFill>
                <a:latin typeface="微软雅黑" panose="020B0503020204020204" pitchFamily="34" charset="-122"/>
                <a:ea typeface="微软雅黑" panose="020B0503020204020204" pitchFamily="34" charset="-122"/>
              </a:rPr>
              <a:t>(build)</a:t>
            </a:r>
            <a:r>
              <a:rPr lang="zh-CN" altLang="en-US" sz="1500" b="1" dirty="0" smtClean="0">
                <a:solidFill>
                  <a:srgbClr val="646464"/>
                </a:solidFill>
                <a:latin typeface="微软雅黑" panose="020B0503020204020204" pitchFamily="34" charset="-122"/>
                <a:ea typeface="微软雅黑" panose="020B0503020204020204" pitchFamily="34" charset="-122"/>
              </a:rPr>
              <a:t>。</a:t>
            </a:r>
            <a:endParaRPr lang="en-US" altLang="zh-CN" sz="1500" b="1" dirty="0" smtClean="0">
              <a:solidFill>
                <a:srgbClr val="646464"/>
              </a:solidFill>
              <a:latin typeface="微软雅黑" panose="020B0503020204020204" pitchFamily="34" charset="-122"/>
              <a:ea typeface="微软雅黑" panose="020B0503020204020204" pitchFamily="34" charset="-122"/>
            </a:endParaRPr>
          </a:p>
          <a:p>
            <a:pPr marL="228600" indent="-228600">
              <a:lnSpc>
                <a:spcPct val="110000"/>
              </a:lnSpc>
              <a:buClr>
                <a:srgbClr val="FF6D6D"/>
              </a:buClr>
              <a:buFont typeface="Wingdings" panose="05000000000000000000" pitchFamily="2" charset="2"/>
              <a:buChar char="ü"/>
            </a:pPr>
            <a:r>
              <a:rPr lang="zh-CN" altLang="en-US" sz="1500" b="1" dirty="0">
                <a:solidFill>
                  <a:srgbClr val="646464"/>
                </a:solidFill>
                <a:latin typeface="微软雅黑" panose="020B0503020204020204" pitchFamily="34" charset="-122"/>
                <a:ea typeface="微软雅黑" panose="020B0503020204020204" pitchFamily="34" charset="-122"/>
              </a:rPr>
              <a:t>线段树</a:t>
            </a:r>
            <a:r>
              <a:rPr lang="zh-CN" altLang="en-US" sz="1500" b="1" dirty="0" smtClean="0">
                <a:solidFill>
                  <a:srgbClr val="646464"/>
                </a:solidFill>
                <a:latin typeface="微软雅黑" panose="020B0503020204020204" pitchFamily="34" charset="-122"/>
                <a:ea typeface="微软雅黑" panose="020B0503020204020204" pitchFamily="34" charset="-122"/>
              </a:rPr>
              <a:t>的查询</a:t>
            </a:r>
            <a:r>
              <a:rPr lang="en-US" altLang="zh-CN" sz="1500" b="1" dirty="0" smtClean="0">
                <a:solidFill>
                  <a:srgbClr val="646464"/>
                </a:solidFill>
                <a:latin typeface="微软雅黑" panose="020B0503020204020204" pitchFamily="34" charset="-122"/>
                <a:ea typeface="微软雅黑" panose="020B0503020204020204" pitchFamily="34" charset="-122"/>
              </a:rPr>
              <a:t>(query)</a:t>
            </a:r>
            <a:r>
              <a:rPr lang="zh-CN" altLang="en-US" sz="1500" b="1" dirty="0">
                <a:solidFill>
                  <a:srgbClr val="646464"/>
                </a:solidFill>
                <a:latin typeface="微软雅黑" panose="020B0503020204020204" pitchFamily="34" charset="-122"/>
                <a:ea typeface="微软雅黑" panose="020B0503020204020204" pitchFamily="34" charset="-122"/>
              </a:rPr>
              <a:t>。</a:t>
            </a:r>
            <a:endParaRPr lang="en-US" altLang="zh-CN" sz="1500" b="1" dirty="0">
              <a:solidFill>
                <a:srgbClr val="646464"/>
              </a:solidFill>
              <a:latin typeface="微软雅黑" panose="020B0503020204020204" pitchFamily="34" charset="-122"/>
              <a:ea typeface="微软雅黑" panose="020B0503020204020204" pitchFamily="34" charset="-122"/>
            </a:endParaRPr>
          </a:p>
          <a:p>
            <a:pPr marL="228600" indent="-228600">
              <a:lnSpc>
                <a:spcPct val="110000"/>
              </a:lnSpc>
              <a:buClr>
                <a:srgbClr val="FF6D6D"/>
              </a:buClr>
              <a:buFont typeface="Wingdings" panose="05000000000000000000" pitchFamily="2" charset="2"/>
              <a:buChar char="§"/>
            </a:pPr>
            <a:r>
              <a:rPr lang="zh-CN" altLang="en-US" sz="1500" b="1" dirty="0" smtClean="0">
                <a:solidFill>
                  <a:srgbClr val="646464"/>
                </a:solidFill>
                <a:latin typeface="微软雅黑" panose="020B0503020204020204" pitchFamily="34" charset="-122"/>
                <a:ea typeface="微软雅黑" panose="020B0503020204020204" pitchFamily="34" charset="-122"/>
              </a:rPr>
              <a:t>线段</a:t>
            </a:r>
            <a:r>
              <a:rPr lang="zh-CN" altLang="en-US" sz="1500" b="1" dirty="0">
                <a:solidFill>
                  <a:srgbClr val="646464"/>
                </a:solidFill>
                <a:latin typeface="微软雅黑" panose="020B0503020204020204" pitchFamily="34" charset="-122"/>
                <a:ea typeface="微软雅黑" panose="020B0503020204020204" pitchFamily="34" charset="-122"/>
              </a:rPr>
              <a:t>树</a:t>
            </a:r>
            <a:r>
              <a:rPr lang="zh-CN" altLang="en-US" sz="1500" b="1" dirty="0" smtClean="0">
                <a:solidFill>
                  <a:srgbClr val="646464"/>
                </a:solidFill>
                <a:latin typeface="微软雅黑" panose="020B0503020204020204" pitchFamily="34" charset="-122"/>
                <a:ea typeface="微软雅黑" panose="020B0503020204020204" pitchFamily="34" charset="-122"/>
              </a:rPr>
              <a:t>的</a:t>
            </a:r>
            <a:r>
              <a:rPr lang="zh-CN" altLang="en-US" sz="1500" b="1" dirty="0">
                <a:solidFill>
                  <a:srgbClr val="646464"/>
                </a:solidFill>
                <a:latin typeface="微软雅黑" panose="020B0503020204020204" pitchFamily="34" charset="-122"/>
                <a:ea typeface="微软雅黑" panose="020B0503020204020204" pitchFamily="34" charset="-122"/>
              </a:rPr>
              <a:t>更新</a:t>
            </a:r>
            <a:r>
              <a:rPr lang="en-US" altLang="zh-CN" sz="1500" b="1" dirty="0" smtClean="0">
                <a:solidFill>
                  <a:srgbClr val="646464"/>
                </a:solidFill>
                <a:latin typeface="微软雅黑" panose="020B0503020204020204" pitchFamily="34" charset="-122"/>
                <a:ea typeface="微软雅黑" panose="020B0503020204020204" pitchFamily="34" charset="-122"/>
              </a:rPr>
              <a:t>(update)</a:t>
            </a:r>
            <a:r>
              <a:rPr lang="zh-CN" altLang="en-US" sz="1500" b="1" dirty="0" smtClean="0">
                <a:solidFill>
                  <a:srgbClr val="646464"/>
                </a:solidFill>
                <a:latin typeface="微软雅黑" panose="020B0503020204020204" pitchFamily="34" charset="-122"/>
                <a:ea typeface="微软雅黑" panose="020B0503020204020204" pitchFamily="34" charset="-122"/>
              </a:rPr>
              <a:t>。</a:t>
            </a:r>
            <a:endParaRPr lang="en-US" altLang="zh-CN" sz="1500" b="1" dirty="0" smtClean="0">
              <a:solidFill>
                <a:srgbClr val="646464"/>
              </a:solidFill>
              <a:latin typeface="微软雅黑" panose="020B0503020204020204" pitchFamily="34" charset="-122"/>
              <a:ea typeface="微软雅黑" panose="020B0503020204020204" pitchFamily="34" charset="-122"/>
            </a:endParaRPr>
          </a:p>
          <a:p>
            <a:pPr marL="228600" indent="-228600">
              <a:lnSpc>
                <a:spcPct val="110000"/>
              </a:lnSpc>
              <a:buClr>
                <a:srgbClr val="FF6D6D"/>
              </a:buClr>
              <a:buFont typeface="Wingdings" panose="05000000000000000000" pitchFamily="2" charset="2"/>
              <a:buChar char="§"/>
            </a:pPr>
            <a:r>
              <a:rPr lang="zh-CN" altLang="en-US" sz="1500" b="1" dirty="0" smtClean="0">
                <a:solidFill>
                  <a:srgbClr val="646464"/>
                </a:solidFill>
                <a:latin typeface="微软雅黑" panose="020B0503020204020204" pitchFamily="34" charset="-122"/>
                <a:ea typeface="微软雅黑" panose="020B0503020204020204" pitchFamily="34" charset="-122"/>
              </a:rPr>
              <a:t>线段</a:t>
            </a:r>
            <a:r>
              <a:rPr lang="zh-CN" altLang="en-US" sz="1500" b="1" dirty="0">
                <a:solidFill>
                  <a:srgbClr val="646464"/>
                </a:solidFill>
                <a:latin typeface="微软雅黑" panose="020B0503020204020204" pitchFamily="34" charset="-122"/>
                <a:ea typeface="微软雅黑" panose="020B0503020204020204" pitchFamily="34" charset="-122"/>
              </a:rPr>
              <a:t>树的向下延时</a:t>
            </a:r>
            <a:r>
              <a:rPr lang="zh-CN" altLang="en-US" sz="1500" b="1" dirty="0" smtClean="0">
                <a:solidFill>
                  <a:srgbClr val="646464"/>
                </a:solidFill>
                <a:latin typeface="微软雅黑" panose="020B0503020204020204" pitchFamily="34" charset="-122"/>
                <a:ea typeface="微软雅黑" panose="020B0503020204020204" pitchFamily="34" charset="-122"/>
              </a:rPr>
              <a:t>更新</a:t>
            </a:r>
            <a:r>
              <a:rPr lang="en-US" altLang="zh-CN" sz="1500" b="1" dirty="0" smtClean="0">
                <a:solidFill>
                  <a:srgbClr val="646464"/>
                </a:solidFill>
                <a:latin typeface="微软雅黑" panose="020B0503020204020204" pitchFamily="34" charset="-122"/>
                <a:ea typeface="微软雅黑" panose="020B0503020204020204" pitchFamily="34" charset="-122"/>
              </a:rPr>
              <a:t>(pushdown)</a:t>
            </a:r>
            <a:r>
              <a:rPr lang="zh-CN" altLang="en-US" sz="1500" b="1" dirty="0" smtClean="0">
                <a:solidFill>
                  <a:srgbClr val="646464"/>
                </a:solidFill>
                <a:latin typeface="微软雅黑" panose="020B0503020204020204" pitchFamily="34" charset="-122"/>
                <a:ea typeface="微软雅黑" panose="020B0503020204020204" pitchFamily="34" charset="-122"/>
              </a:rPr>
              <a:t>。</a:t>
            </a:r>
            <a:endParaRPr lang="en-US" altLang="zh-CN" sz="1500" b="1" dirty="0" smtClean="0">
              <a:solidFill>
                <a:srgbClr val="646464"/>
              </a:solidFill>
              <a:latin typeface="微软雅黑" panose="020B0503020204020204" pitchFamily="34" charset="-122"/>
              <a:ea typeface="微软雅黑" panose="020B0503020204020204" pitchFamily="34" charset="-122"/>
            </a:endParaRPr>
          </a:p>
          <a:p>
            <a:pPr marL="228600" indent="-228600">
              <a:lnSpc>
                <a:spcPct val="110000"/>
              </a:lnSpc>
              <a:buClr>
                <a:srgbClr val="FF6D6D"/>
              </a:buClr>
              <a:buFont typeface="Wingdings" panose="05000000000000000000" pitchFamily="2" charset="2"/>
              <a:buChar char="§"/>
            </a:pPr>
            <a:r>
              <a:rPr lang="en-US" altLang="zh-CN" sz="1500" b="1" dirty="0" smtClean="0">
                <a:solidFill>
                  <a:srgbClr val="646464"/>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683559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04761" y="2908584"/>
            <a:ext cx="1582484" cy="338554"/>
          </a:xfrm>
          <a:prstGeom prst="rect">
            <a:avLst/>
          </a:prstGeom>
        </p:spPr>
        <p:txBody>
          <a:bodyPr wrap="none">
            <a:spAutoFit/>
          </a:bodyPr>
          <a:lstStyle/>
          <a:p>
            <a:pPr algn="ctr"/>
            <a:r>
              <a:rPr lang="en-US" sz="1600" dirty="0" smtClean="0">
                <a:solidFill>
                  <a:srgbClr val="646464"/>
                </a:solidFill>
                <a:latin typeface="Raleway" panose="020B0003030101060003" pitchFamily="34" charset="0"/>
              </a:rPr>
              <a:t>The hotel problem</a:t>
            </a:r>
            <a:endParaRPr lang="id-ID" sz="1600" dirty="0">
              <a:solidFill>
                <a:srgbClr val="646464"/>
              </a:solidFill>
              <a:latin typeface="Raleway" panose="020B0003030101060003" pitchFamily="34" charset="0"/>
            </a:endParaRPr>
          </a:p>
        </p:txBody>
      </p:sp>
      <p:sp>
        <p:nvSpPr>
          <p:cNvPr id="3" name="TextBox 2"/>
          <p:cNvSpPr txBox="1"/>
          <p:nvPr/>
        </p:nvSpPr>
        <p:spPr>
          <a:xfrm>
            <a:off x="4410733" y="2077587"/>
            <a:ext cx="3370538" cy="830997"/>
          </a:xfrm>
          <a:prstGeom prst="rect">
            <a:avLst/>
          </a:prstGeom>
          <a:noFill/>
        </p:spPr>
        <p:txBody>
          <a:bodyPr wrap="none" rtlCol="0">
            <a:spAutoFit/>
          </a:bodyPr>
          <a:lstStyle/>
          <a:p>
            <a:pPr algn="ctr"/>
            <a:r>
              <a:rPr lang="en-US" altLang="zh-CN" sz="4800" dirty="0" smtClean="0">
                <a:solidFill>
                  <a:srgbClr val="4B4B4B"/>
                </a:solidFill>
                <a:latin typeface="微软雅黑" panose="020B0503020204020204" pitchFamily="34" charset="-122"/>
                <a:ea typeface="微软雅黑" panose="020B0503020204020204" pitchFamily="34" charset="-122"/>
              </a:rPr>
              <a:t>HOTEL</a:t>
            </a:r>
            <a:r>
              <a:rPr lang="zh-CN" altLang="en-US" sz="4800" dirty="0" smtClean="0">
                <a:solidFill>
                  <a:srgbClr val="4B4B4B"/>
                </a:solidFill>
                <a:latin typeface="微软雅黑" panose="020B0503020204020204" pitchFamily="34" charset="-122"/>
                <a:ea typeface="微软雅黑" panose="020B0503020204020204" pitchFamily="34" charset="-122"/>
              </a:rPr>
              <a:t>问题</a:t>
            </a:r>
            <a:endParaRPr lang="id-ID" sz="4800" dirty="0">
              <a:solidFill>
                <a:srgbClr val="4B4B4B"/>
              </a:solidFill>
              <a:latin typeface="微软雅黑" panose="020B0503020204020204" pitchFamily="34" charset="-122"/>
              <a:ea typeface="微软雅黑" panose="020B0503020204020204" pitchFamily="34" charset="-122"/>
            </a:endParaRPr>
          </a:p>
        </p:txBody>
      </p:sp>
      <p:grpSp>
        <p:nvGrpSpPr>
          <p:cNvPr id="4" name="Group 3"/>
          <p:cNvGrpSpPr/>
          <p:nvPr/>
        </p:nvGrpSpPr>
        <p:grpSpPr>
          <a:xfrm>
            <a:off x="5709160" y="3553200"/>
            <a:ext cx="773681" cy="67506"/>
            <a:chOff x="5800526" y="4057907"/>
            <a:chExt cx="773681" cy="67506"/>
          </a:xfrm>
        </p:grpSpPr>
        <p:sp>
          <p:nvSpPr>
            <p:cNvPr id="5" name="Oval 4"/>
            <p:cNvSpPr/>
            <p:nvPr userDrawn="1"/>
          </p:nvSpPr>
          <p:spPr>
            <a:xfrm>
              <a:off x="5800526" y="4057907"/>
              <a:ext cx="67506" cy="67506"/>
            </a:xfrm>
            <a:prstGeom prst="ellipse">
              <a:avLst/>
            </a:prstGeom>
            <a:solidFill>
              <a:srgbClr val="FF4343">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Oval 5"/>
            <p:cNvSpPr/>
            <p:nvPr userDrawn="1"/>
          </p:nvSpPr>
          <p:spPr>
            <a:xfrm>
              <a:off x="5879481" y="4057907"/>
              <a:ext cx="67506" cy="67506"/>
            </a:xfrm>
            <a:prstGeom prst="ellipse">
              <a:avLst/>
            </a:prstGeom>
            <a:solidFill>
              <a:srgbClr val="FF434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6"/>
            <p:cNvSpPr/>
            <p:nvPr userDrawn="1"/>
          </p:nvSpPr>
          <p:spPr>
            <a:xfrm>
              <a:off x="5958437" y="4057907"/>
              <a:ext cx="67506" cy="67506"/>
            </a:xfrm>
            <a:prstGeom prst="ellipse">
              <a:avLst/>
            </a:prstGeom>
            <a:solidFill>
              <a:srgbClr val="FF434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userDrawn="1"/>
          </p:nvSpPr>
          <p:spPr>
            <a:xfrm>
              <a:off x="6037392" y="4057907"/>
              <a:ext cx="67506" cy="67506"/>
            </a:xfrm>
            <a:prstGeom prst="ellipse">
              <a:avLst/>
            </a:prstGeom>
            <a:solidFill>
              <a:srgbClr val="FF4343">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userDrawn="1"/>
          </p:nvSpPr>
          <p:spPr>
            <a:xfrm>
              <a:off x="6116347" y="4057907"/>
              <a:ext cx="67506" cy="67506"/>
            </a:xfrm>
            <a:prstGeom prst="ellipse">
              <a:avLst/>
            </a:prstGeom>
            <a:solidFill>
              <a:srgbClr val="FF434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6190880" y="4057907"/>
              <a:ext cx="67506" cy="67506"/>
            </a:xfrm>
            <a:prstGeom prst="ellipse">
              <a:avLst/>
            </a:prstGeom>
            <a:solidFill>
              <a:srgbClr val="FF434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6269835" y="4057907"/>
              <a:ext cx="67506" cy="67506"/>
            </a:xfrm>
            <a:prstGeom prst="ellipse">
              <a:avLst/>
            </a:prstGeom>
            <a:solidFill>
              <a:srgbClr val="FF434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p:cNvSpPr/>
            <p:nvPr/>
          </p:nvSpPr>
          <p:spPr>
            <a:xfrm>
              <a:off x="6348791" y="4057907"/>
              <a:ext cx="67506" cy="67506"/>
            </a:xfrm>
            <a:prstGeom prst="ellipse">
              <a:avLst/>
            </a:prstGeom>
            <a:solidFill>
              <a:srgbClr val="FF434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p:cNvSpPr/>
            <p:nvPr/>
          </p:nvSpPr>
          <p:spPr>
            <a:xfrm>
              <a:off x="6427746" y="4057907"/>
              <a:ext cx="67506" cy="67506"/>
            </a:xfrm>
            <a:prstGeom prst="ellipse">
              <a:avLst/>
            </a:prstGeom>
            <a:solidFill>
              <a:srgbClr val="FF434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p:cNvSpPr/>
            <p:nvPr/>
          </p:nvSpPr>
          <p:spPr>
            <a:xfrm>
              <a:off x="6506701" y="4057907"/>
              <a:ext cx="67506" cy="67506"/>
            </a:xfrm>
            <a:prstGeom prst="ellipse">
              <a:avLst/>
            </a:prstGeom>
            <a:solidFill>
              <a:srgbClr val="FF4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28584005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1071" y="1016819"/>
            <a:ext cx="1050289" cy="338554"/>
          </a:xfrm>
          <a:prstGeom prst="rect">
            <a:avLst/>
          </a:prstGeom>
        </p:spPr>
        <p:txBody>
          <a:bodyPr wrap="none">
            <a:spAutoFit/>
          </a:bodyPr>
          <a:lstStyle/>
          <a:p>
            <a:pPr algn="ctr"/>
            <a:r>
              <a:rPr lang="en-US" altLang="zh-CN" sz="1600" dirty="0" smtClean="0">
                <a:solidFill>
                  <a:srgbClr val="646464"/>
                </a:solidFill>
                <a:latin typeface="Raleway" panose="020B0003030101060003" pitchFamily="34" charset="0"/>
              </a:rPr>
              <a:t>Description</a:t>
            </a:r>
            <a:endParaRPr lang="id-ID" sz="1600" dirty="0">
              <a:solidFill>
                <a:srgbClr val="646464"/>
              </a:solidFill>
              <a:latin typeface="Raleway" panose="020B0003030101060003" pitchFamily="34" charset="0"/>
            </a:endParaRPr>
          </a:p>
        </p:txBody>
      </p:sp>
      <p:sp>
        <p:nvSpPr>
          <p:cNvPr id="4" name="TextBox 3"/>
          <p:cNvSpPr txBox="1"/>
          <p:nvPr/>
        </p:nvSpPr>
        <p:spPr>
          <a:xfrm>
            <a:off x="777034" y="500139"/>
            <a:ext cx="182614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问题描述</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699543" y="1355373"/>
            <a:ext cx="6739225" cy="3046988"/>
          </a:xfrm>
          <a:prstGeom prst="rect">
            <a:avLst/>
          </a:prstGeom>
          <a:noFill/>
        </p:spPr>
        <p:txBody>
          <a:bodyPr wrap="square" rtlCol="0">
            <a:spAutoFit/>
          </a:bodyPr>
          <a:lstStyle/>
          <a:p>
            <a:pPr algn="just"/>
            <a:r>
              <a:rPr lang="zh-CN" altLang="en-US" sz="1600" dirty="0">
                <a:solidFill>
                  <a:srgbClr val="646464"/>
                </a:solidFill>
                <a:latin typeface="微软雅黑" panose="020B0503020204020204" pitchFamily="34" charset="-122"/>
                <a:ea typeface="微软雅黑" panose="020B0503020204020204" pitchFamily="34" charset="-122"/>
              </a:rPr>
              <a:t>牛仔们表示世界那么大我要去看看，贝西建议住</a:t>
            </a:r>
            <a:r>
              <a:rPr lang="en-US" altLang="zh-CN" sz="1600" dirty="0" err="1">
                <a:solidFill>
                  <a:srgbClr val="646464"/>
                </a:solidFill>
                <a:latin typeface="微软雅黑" panose="020B0503020204020204" pitchFamily="34" charset="-122"/>
                <a:ea typeface="微软雅黑" panose="020B0503020204020204" pitchFamily="34" charset="-122"/>
              </a:rPr>
              <a:t>BULLmoose</a:t>
            </a:r>
            <a:r>
              <a:rPr lang="zh-CN" altLang="en-US" sz="1600" dirty="0">
                <a:solidFill>
                  <a:srgbClr val="646464"/>
                </a:solidFill>
                <a:latin typeface="微软雅黑" panose="020B0503020204020204" pitchFamily="34" charset="-122"/>
                <a:ea typeface="微软雅黑" panose="020B0503020204020204" pitchFamily="34" charset="-122"/>
              </a:rPr>
              <a:t>酒店，该酒店有</a:t>
            </a:r>
            <a:r>
              <a:rPr lang="en-US" altLang="zh-CN" sz="1600" dirty="0">
                <a:solidFill>
                  <a:srgbClr val="646464"/>
                </a:solidFill>
                <a:latin typeface="微软雅黑" panose="020B0503020204020204" pitchFamily="34" charset="-122"/>
                <a:ea typeface="微软雅黑" panose="020B0503020204020204" pitchFamily="34" charset="-122"/>
              </a:rPr>
              <a:t>N</a:t>
            </a:r>
            <a:r>
              <a:rPr lang="zh-CN" altLang="en-US"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1~50000</a:t>
            </a:r>
            <a:r>
              <a:rPr lang="zh-CN" altLang="en-US" sz="1600" dirty="0">
                <a:solidFill>
                  <a:srgbClr val="646464"/>
                </a:solidFill>
                <a:latin typeface="微软雅黑" panose="020B0503020204020204" pitchFamily="34" charset="-122"/>
                <a:ea typeface="微软雅黑" panose="020B0503020204020204" pitchFamily="34" charset="-122"/>
              </a:rPr>
              <a:t>）间房排成一溜。</a:t>
            </a:r>
          </a:p>
          <a:p>
            <a:pPr algn="just"/>
            <a:r>
              <a:rPr lang="zh-CN" altLang="en-US" sz="1600" dirty="0">
                <a:solidFill>
                  <a:srgbClr val="646464"/>
                </a:solidFill>
                <a:latin typeface="微软雅黑" panose="020B0503020204020204" pitchFamily="34" charset="-122"/>
                <a:ea typeface="微软雅黑" panose="020B0503020204020204" pitchFamily="34" charset="-122"/>
              </a:rPr>
              <a:t>牛仔和其他旅客成群结队（队伍大小</a:t>
            </a:r>
            <a:r>
              <a:rPr lang="en-US" altLang="zh-CN" sz="1600" dirty="0">
                <a:solidFill>
                  <a:srgbClr val="646464"/>
                </a:solidFill>
                <a:latin typeface="微软雅黑" panose="020B0503020204020204" pitchFamily="34" charset="-122"/>
                <a:ea typeface="微软雅黑" panose="020B0503020204020204" pitchFamily="34" charset="-122"/>
              </a:rPr>
              <a:t>Di</a:t>
            </a:r>
            <a:r>
              <a:rPr lang="zh-CN" altLang="en-US" sz="1600" dirty="0">
                <a:solidFill>
                  <a:srgbClr val="646464"/>
                </a:solidFill>
                <a:latin typeface="微软雅黑" panose="020B0503020204020204" pitchFamily="34" charset="-122"/>
                <a:ea typeface="微软雅黑" panose="020B0503020204020204" pitchFamily="34" charset="-122"/>
              </a:rPr>
              <a:t>）的入住酒店并到前台登记。每个队伍为每个人申请一间房。大堂经理为他们分配</a:t>
            </a:r>
            <a:r>
              <a:rPr lang="en-US" altLang="zh-CN" sz="1600" dirty="0">
                <a:solidFill>
                  <a:srgbClr val="646464"/>
                </a:solidFill>
                <a:latin typeface="微软雅黑" panose="020B0503020204020204" pitchFamily="34" charset="-122"/>
                <a:ea typeface="微软雅黑" panose="020B0503020204020204" pitchFamily="34" charset="-122"/>
              </a:rPr>
              <a:t>Di</a:t>
            </a:r>
            <a:r>
              <a:rPr lang="zh-CN" altLang="en-US" sz="1600" dirty="0">
                <a:solidFill>
                  <a:srgbClr val="646464"/>
                </a:solidFill>
                <a:latin typeface="微软雅黑" panose="020B0503020204020204" pitchFamily="34" charset="-122"/>
                <a:ea typeface="微软雅黑" panose="020B0503020204020204" pitchFamily="34" charset="-122"/>
              </a:rPr>
              <a:t>间连续的房间，否则请他们另寻住处。大堂经理总是从尽可能小的房间号开始分配。</a:t>
            </a:r>
          </a:p>
          <a:p>
            <a:pPr algn="just"/>
            <a:r>
              <a:rPr lang="zh-CN" altLang="en-US" sz="1600" dirty="0">
                <a:solidFill>
                  <a:srgbClr val="646464"/>
                </a:solidFill>
                <a:latin typeface="微软雅黑" panose="020B0503020204020204" pitchFamily="34" charset="-122"/>
                <a:ea typeface="微软雅黑" panose="020B0503020204020204" pitchFamily="34" charset="-122"/>
              </a:rPr>
              <a:t>游客们离开时也是联号退房，因此前台知道从</a:t>
            </a:r>
            <a:r>
              <a:rPr lang="en-US" altLang="zh-CN" sz="1600" dirty="0">
                <a:solidFill>
                  <a:srgbClr val="646464"/>
                </a:solidFill>
                <a:latin typeface="微软雅黑" panose="020B0503020204020204" pitchFamily="34" charset="-122"/>
                <a:ea typeface="微软雅黑" panose="020B0503020204020204" pitchFamily="34" charset="-122"/>
              </a:rPr>
              <a:t>Xi</a:t>
            </a:r>
            <a:r>
              <a:rPr lang="zh-CN" altLang="en-US" sz="1600" dirty="0">
                <a:solidFill>
                  <a:srgbClr val="646464"/>
                </a:solidFill>
                <a:latin typeface="微软雅黑" panose="020B0503020204020204" pitchFamily="34" charset="-122"/>
                <a:ea typeface="微软雅黑" panose="020B0503020204020204" pitchFamily="34" charset="-122"/>
              </a:rPr>
              <a:t>到</a:t>
            </a:r>
            <a:r>
              <a:rPr lang="en-US" altLang="zh-CN" sz="1600" dirty="0">
                <a:solidFill>
                  <a:srgbClr val="646464"/>
                </a:solidFill>
                <a:latin typeface="微软雅黑" panose="020B0503020204020204" pitchFamily="34" charset="-122"/>
                <a:ea typeface="微软雅黑" panose="020B0503020204020204" pitchFamily="34" charset="-122"/>
              </a:rPr>
              <a:t>Xi+Di-1</a:t>
            </a:r>
            <a:r>
              <a:rPr lang="zh-CN" altLang="en-US" sz="1600" dirty="0">
                <a:solidFill>
                  <a:srgbClr val="646464"/>
                </a:solidFill>
                <a:latin typeface="微软雅黑" panose="020B0503020204020204" pitchFamily="34" charset="-122"/>
                <a:ea typeface="微软雅黑" panose="020B0503020204020204" pitchFamily="34" charset="-122"/>
              </a:rPr>
              <a:t>是空房间（有些本来就是空的）。</a:t>
            </a:r>
          </a:p>
          <a:p>
            <a:pPr algn="just"/>
            <a:r>
              <a:rPr lang="zh-CN" altLang="en-US" sz="1600" dirty="0">
                <a:solidFill>
                  <a:srgbClr val="646464"/>
                </a:solidFill>
                <a:latin typeface="微软雅黑" panose="020B0503020204020204" pitchFamily="34" charset="-122"/>
                <a:ea typeface="微软雅黑" panose="020B0503020204020204" pitchFamily="34" charset="-122"/>
              </a:rPr>
              <a:t>你的任务是找到</a:t>
            </a:r>
            <a:r>
              <a:rPr lang="en-US" altLang="zh-CN" sz="1600" dirty="0">
                <a:solidFill>
                  <a:srgbClr val="646464"/>
                </a:solidFill>
                <a:latin typeface="微软雅黑" panose="020B0503020204020204" pitchFamily="34" charset="-122"/>
                <a:ea typeface="微软雅黑" panose="020B0503020204020204" pitchFamily="34" charset="-122"/>
              </a:rPr>
              <a:t>M</a:t>
            </a:r>
            <a:r>
              <a:rPr lang="zh-CN" altLang="en-US" sz="1600" dirty="0">
                <a:solidFill>
                  <a:srgbClr val="646464"/>
                </a:solidFill>
                <a:latin typeface="微软雅黑" panose="020B0503020204020204" pitchFamily="34" charset="-122"/>
                <a:ea typeface="微软雅黑" panose="020B0503020204020204" pitchFamily="34" charset="-122"/>
              </a:rPr>
              <a:t>（</a:t>
            </a:r>
            <a:r>
              <a:rPr lang="en-US" altLang="zh-CN" sz="1600" dirty="0">
                <a:solidFill>
                  <a:srgbClr val="646464"/>
                </a:solidFill>
                <a:latin typeface="微软雅黑" panose="020B0503020204020204" pitchFamily="34" charset="-122"/>
                <a:ea typeface="微软雅黑" panose="020B0503020204020204" pitchFamily="34" charset="-122"/>
              </a:rPr>
              <a:t>1~50000</a:t>
            </a:r>
            <a:r>
              <a:rPr lang="zh-CN" altLang="en-US" sz="1600" dirty="0">
                <a:solidFill>
                  <a:srgbClr val="646464"/>
                </a:solidFill>
                <a:latin typeface="微软雅黑" panose="020B0503020204020204" pitchFamily="34" charset="-122"/>
                <a:ea typeface="微软雅黑" panose="020B0503020204020204" pitchFamily="34" charset="-122"/>
              </a:rPr>
              <a:t>）次操作后可入住的房间。</a:t>
            </a:r>
          </a:p>
          <a:p>
            <a:pPr algn="just"/>
            <a:r>
              <a:rPr lang="zh-CN" altLang="en-US" sz="1600" dirty="0">
                <a:solidFill>
                  <a:srgbClr val="646464"/>
                </a:solidFill>
                <a:latin typeface="微软雅黑" panose="020B0503020204020204" pitchFamily="34" charset="-122"/>
                <a:ea typeface="微软雅黑" panose="020B0503020204020204" pitchFamily="34" charset="-122"/>
              </a:rPr>
              <a:t>输入：第一行   总数</a:t>
            </a:r>
            <a:r>
              <a:rPr lang="en-US" altLang="zh-CN" sz="1600" dirty="0">
                <a:solidFill>
                  <a:srgbClr val="646464"/>
                </a:solidFill>
                <a:latin typeface="微软雅黑" panose="020B0503020204020204" pitchFamily="34" charset="-122"/>
                <a:ea typeface="微软雅黑" panose="020B0503020204020204" pitchFamily="34" charset="-122"/>
              </a:rPr>
              <a:t>N   </a:t>
            </a:r>
            <a:r>
              <a:rPr lang="zh-CN" altLang="en-US" sz="1600" dirty="0">
                <a:solidFill>
                  <a:srgbClr val="646464"/>
                </a:solidFill>
                <a:latin typeface="微软雅黑" panose="020B0503020204020204" pitchFamily="34" charset="-122"/>
                <a:ea typeface="微软雅黑" panose="020B0503020204020204" pitchFamily="34" charset="-122"/>
              </a:rPr>
              <a:t>操作条数</a:t>
            </a:r>
            <a:r>
              <a:rPr lang="en-US" altLang="zh-CN" sz="1600" dirty="0">
                <a:solidFill>
                  <a:srgbClr val="646464"/>
                </a:solidFill>
                <a:latin typeface="微软雅黑" panose="020B0503020204020204" pitchFamily="34" charset="-122"/>
                <a:ea typeface="微软雅黑" panose="020B0503020204020204" pitchFamily="34" charset="-122"/>
              </a:rPr>
              <a:t>M</a:t>
            </a:r>
          </a:p>
          <a:p>
            <a:pPr algn="just"/>
            <a:r>
              <a:rPr lang="en-US" altLang="zh-CN" sz="1600" dirty="0">
                <a:solidFill>
                  <a:srgbClr val="646464"/>
                </a:solidFill>
                <a:latin typeface="微软雅黑" panose="020B0503020204020204" pitchFamily="34" charset="-122"/>
                <a:ea typeface="微软雅黑" panose="020B0503020204020204" pitchFamily="34" charset="-122"/>
              </a:rPr>
              <a:t>      </a:t>
            </a:r>
            <a:r>
              <a:rPr lang="zh-CN" altLang="en-US" sz="1600" dirty="0">
                <a:solidFill>
                  <a:srgbClr val="646464"/>
                </a:solidFill>
                <a:latin typeface="微软雅黑" panose="020B0503020204020204" pitchFamily="34" charset="-122"/>
                <a:ea typeface="微软雅黑" panose="020B0503020204020204" pitchFamily="34" charset="-122"/>
              </a:rPr>
              <a:t>第二</a:t>
            </a:r>
            <a:r>
              <a:rPr lang="en-US" altLang="zh-CN" sz="1600" dirty="0">
                <a:solidFill>
                  <a:srgbClr val="646464"/>
                </a:solidFill>
                <a:latin typeface="微软雅黑" panose="020B0503020204020204" pitchFamily="34" charset="-122"/>
                <a:ea typeface="微软雅黑" panose="020B0503020204020204" pitchFamily="34" charset="-122"/>
              </a:rPr>
              <a:t>~M+1</a:t>
            </a:r>
            <a:r>
              <a:rPr lang="zh-CN" altLang="en-US" sz="1600" dirty="0">
                <a:solidFill>
                  <a:srgbClr val="646464"/>
                </a:solidFill>
                <a:latin typeface="微软雅黑" panose="020B0503020204020204" pitchFamily="34" charset="-122"/>
                <a:ea typeface="微软雅黑" panose="020B0503020204020204" pitchFamily="34" charset="-122"/>
              </a:rPr>
              <a:t>行  入住：</a:t>
            </a:r>
            <a:r>
              <a:rPr lang="en-US" altLang="zh-CN" sz="1600" dirty="0">
                <a:solidFill>
                  <a:srgbClr val="646464"/>
                </a:solidFill>
                <a:latin typeface="微软雅黑" panose="020B0503020204020204" pitchFamily="34" charset="-122"/>
                <a:ea typeface="微软雅黑" panose="020B0503020204020204" pitchFamily="34" charset="-122"/>
              </a:rPr>
              <a:t>1  Di</a:t>
            </a:r>
          </a:p>
          <a:p>
            <a:pPr algn="just"/>
            <a:r>
              <a:rPr lang="en-US" altLang="zh-CN" sz="1600" dirty="0">
                <a:solidFill>
                  <a:srgbClr val="646464"/>
                </a:solidFill>
                <a:latin typeface="微软雅黑" panose="020B0503020204020204" pitchFamily="34" charset="-122"/>
                <a:ea typeface="微软雅黑" panose="020B0503020204020204" pitchFamily="34" charset="-122"/>
              </a:rPr>
              <a:t>                   </a:t>
            </a:r>
            <a:r>
              <a:rPr lang="zh-CN" altLang="en-US" sz="1600" dirty="0">
                <a:solidFill>
                  <a:srgbClr val="646464"/>
                </a:solidFill>
                <a:latin typeface="微软雅黑" panose="020B0503020204020204" pitchFamily="34" charset="-122"/>
                <a:ea typeface="微软雅黑" panose="020B0503020204020204" pitchFamily="34" charset="-122"/>
              </a:rPr>
              <a:t>退房：</a:t>
            </a:r>
            <a:r>
              <a:rPr lang="en-US" altLang="zh-CN" sz="1600" dirty="0">
                <a:solidFill>
                  <a:srgbClr val="646464"/>
                </a:solidFill>
                <a:latin typeface="微软雅黑" panose="020B0503020204020204" pitchFamily="34" charset="-122"/>
                <a:ea typeface="微软雅黑" panose="020B0503020204020204" pitchFamily="34" charset="-122"/>
              </a:rPr>
              <a:t>2  Xi  Di</a:t>
            </a:r>
          </a:p>
          <a:p>
            <a:pPr algn="just"/>
            <a:r>
              <a:rPr lang="zh-CN" altLang="en-US" sz="1600" dirty="0">
                <a:solidFill>
                  <a:srgbClr val="646464"/>
                </a:solidFill>
                <a:latin typeface="微软雅黑" panose="020B0503020204020204" pitchFamily="34" charset="-122"/>
                <a:ea typeface="微软雅黑" panose="020B0503020204020204" pitchFamily="34" charset="-122"/>
              </a:rPr>
              <a:t>输出：对于每次入住，输出首房间号</a:t>
            </a:r>
            <a:r>
              <a:rPr lang="en-US" altLang="zh-CN" sz="1600" dirty="0">
                <a:solidFill>
                  <a:srgbClr val="646464"/>
                </a:solidFill>
                <a:latin typeface="微软雅黑" panose="020B0503020204020204" pitchFamily="34" charset="-122"/>
                <a:ea typeface="微软雅黑" panose="020B0503020204020204" pitchFamily="34" charset="-122"/>
              </a:rPr>
              <a:t>r</a:t>
            </a:r>
            <a:r>
              <a:rPr lang="zh-CN" altLang="en-US" sz="1600" dirty="0">
                <a:solidFill>
                  <a:srgbClr val="646464"/>
                </a:solidFill>
                <a:latin typeface="微软雅黑" panose="020B0503020204020204" pitchFamily="34" charset="-122"/>
                <a:ea typeface="微软雅黑" panose="020B0503020204020204" pitchFamily="34" charset="-122"/>
              </a:rPr>
              <a:t>，如果没有足够房间输出</a:t>
            </a:r>
            <a:r>
              <a:rPr lang="en-US" altLang="zh-CN" sz="1600" dirty="0">
                <a:solidFill>
                  <a:srgbClr val="646464"/>
                </a:solidFill>
                <a:latin typeface="微软雅黑" panose="020B0503020204020204" pitchFamily="34" charset="-122"/>
                <a:ea typeface="微软雅黑" panose="020B0503020204020204" pitchFamily="34" charset="-122"/>
              </a:rPr>
              <a:t>0</a:t>
            </a:r>
            <a:r>
              <a:rPr lang="zh-CN" altLang="en-US" sz="1600" dirty="0">
                <a:solidFill>
                  <a:srgbClr val="646464"/>
                </a:solidFill>
                <a:latin typeface="微软雅黑" panose="020B0503020204020204" pitchFamily="34" charset="-122"/>
                <a:ea typeface="微软雅黑" panose="020B0503020204020204" pitchFamily="34" charset="-122"/>
              </a:rPr>
              <a:t>。</a:t>
            </a:r>
          </a:p>
        </p:txBody>
      </p:sp>
      <p:sp>
        <p:nvSpPr>
          <p:cNvPr id="11" name="Freeform 192"/>
          <p:cNvSpPr>
            <a:spLocks noEditPoints="1"/>
          </p:cNvSpPr>
          <p:nvPr/>
        </p:nvSpPr>
        <p:spPr bwMode="auto">
          <a:xfrm>
            <a:off x="8743994" y="1355373"/>
            <a:ext cx="1744933" cy="4122775"/>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rgbClr val="FF6D6D"/>
          </a:solidFill>
          <a:ln>
            <a:noFill/>
          </a:ln>
          <a:effectLst>
            <a:outerShdw blurRad="76200" dir="13500000" sy="23000" kx="1200000" algn="br" rotWithShape="0">
              <a:prstClr val="black">
                <a:alpha val="6000"/>
              </a:prstClr>
            </a:outerShdw>
          </a:effectLst>
        </p:spPr>
        <p:txBody>
          <a:bodyPr vert="horz" wrap="square" lIns="121920" tIns="60960" rIns="121920" bIns="60960" numCol="1" anchor="t" anchorCtr="0" compatLnSpc="1"/>
          <a:lstStyle/>
          <a:p>
            <a:endParaRPr lang="id-ID" sz="2400"/>
          </a:p>
        </p:txBody>
      </p:sp>
    </p:spTree>
    <p:extLst>
      <p:ext uri="{BB962C8B-B14F-4D97-AF65-F5344CB8AC3E}">
        <p14:creationId xmlns:p14="http://schemas.microsoft.com/office/powerpoint/2010/main" val="3621150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1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6729274" y="1502880"/>
            <a:ext cx="3936852" cy="3936852"/>
          </a:xfrm>
          <a:prstGeom prst="ellipse">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p:nvSpPr>
        <p:spPr>
          <a:xfrm>
            <a:off x="777034" y="1016819"/>
            <a:ext cx="1746504"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Analysis-brute force</a:t>
            </a:r>
            <a:endParaRPr lang="id-ID" sz="1600" dirty="0">
              <a:solidFill>
                <a:srgbClr val="646464"/>
              </a:solidFill>
              <a:latin typeface="Raleway" panose="020B0003030101060003" pitchFamily="34" charset="0"/>
            </a:endParaRPr>
          </a:p>
        </p:txBody>
      </p:sp>
      <p:sp>
        <p:nvSpPr>
          <p:cNvPr id="3" name="TextBox 2"/>
          <p:cNvSpPr txBox="1"/>
          <p:nvPr/>
        </p:nvSpPr>
        <p:spPr>
          <a:xfrm>
            <a:off x="777034" y="500139"/>
            <a:ext cx="3235181"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问题分析</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smtClean="0">
                <a:solidFill>
                  <a:srgbClr val="4B4B4B"/>
                </a:solidFill>
                <a:latin typeface="微软雅黑" panose="020B0503020204020204" pitchFamily="34" charset="-122"/>
                <a:ea typeface="微软雅黑" panose="020B0503020204020204" pitchFamily="34" charset="-122"/>
              </a:rPr>
              <a:t>暴力解</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27" name="Rectangle 26"/>
          <p:cNvSpPr/>
          <p:nvPr/>
        </p:nvSpPr>
        <p:spPr>
          <a:xfrm>
            <a:off x="7279889" y="2076150"/>
            <a:ext cx="3334448" cy="2308324"/>
          </a:xfrm>
          <a:prstGeom prst="rect">
            <a:avLst/>
          </a:prstGeom>
        </p:spPr>
        <p:txBody>
          <a:bodyPr wrap="square">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zh-CN" altLang="en-US" b="1" dirty="0" smtClean="0">
                <a:solidFill>
                  <a:schemeClr val="bg1"/>
                </a:solidFill>
                <a:latin typeface="微软雅黑" panose="020B0503020204020204" pitchFamily="34" charset="-122"/>
                <a:ea typeface="微软雅黑" panose="020B0503020204020204" pitchFamily="34" charset="-122"/>
              </a:rPr>
              <a:t>如果直接用暴力解法，维护一个长度为</a:t>
            </a:r>
            <a:r>
              <a:rPr lang="en-US" altLang="zh-CN" b="1" dirty="0" smtClean="0">
                <a:solidFill>
                  <a:schemeClr val="bg1"/>
                </a:solidFill>
                <a:latin typeface="微软雅黑" panose="020B0503020204020204" pitchFamily="34" charset="-122"/>
                <a:ea typeface="微软雅黑" panose="020B0503020204020204" pitchFamily="34" charset="-122"/>
              </a:rPr>
              <a:t>50000</a:t>
            </a:r>
            <a:r>
              <a:rPr lang="zh-CN" altLang="en-US" b="1" dirty="0" smtClean="0">
                <a:solidFill>
                  <a:schemeClr val="bg1"/>
                </a:solidFill>
                <a:latin typeface="微软雅黑" panose="020B0503020204020204" pitchFamily="34" charset="-122"/>
                <a:ea typeface="微软雅黑" panose="020B0503020204020204" pitchFamily="34" charset="-122"/>
              </a:rPr>
              <a:t>的数组，每次进行查房、退房操作时，遍历数组</a:t>
            </a:r>
            <a:r>
              <a:rPr lang="zh-CN" altLang="en-US" b="1" dirty="0">
                <a:solidFill>
                  <a:schemeClr val="bg1"/>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得到结果。</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显然， 遍历的复杂度为</a:t>
            </a:r>
            <a:r>
              <a:rPr lang="en-US" altLang="zh-CN" b="1" dirty="0" smtClean="0">
                <a:solidFill>
                  <a:schemeClr val="bg1"/>
                </a:solidFill>
                <a:latin typeface="微软雅黑" panose="020B0503020204020204" pitchFamily="34" charset="-122"/>
                <a:ea typeface="微软雅黑" panose="020B0503020204020204" pitchFamily="34" charset="-122"/>
              </a:rPr>
              <a:t>O(n),</a:t>
            </a:r>
            <a:r>
              <a:rPr lang="zh-CN" altLang="en-US" b="1" dirty="0" smtClean="0">
                <a:solidFill>
                  <a:schemeClr val="bg1"/>
                </a:solidFill>
                <a:latin typeface="微软雅黑" panose="020B0503020204020204" pitchFamily="34" charset="-122"/>
                <a:ea typeface="微软雅黑" panose="020B0503020204020204" pitchFamily="34" charset="-122"/>
              </a:rPr>
              <a:t>查房操作为</a:t>
            </a:r>
            <a:r>
              <a:rPr lang="en-US" altLang="zh-CN" b="1" dirty="0" smtClean="0">
                <a:solidFill>
                  <a:schemeClr val="bg1"/>
                </a:solidFill>
                <a:latin typeface="微软雅黑" panose="020B0503020204020204" pitchFamily="34" charset="-122"/>
                <a:ea typeface="微软雅黑" panose="020B0503020204020204" pitchFamily="34" charset="-122"/>
              </a:rPr>
              <a:t>n</a:t>
            </a:r>
            <a:r>
              <a:rPr lang="zh-CN" altLang="en-US" b="1" dirty="0" smtClean="0">
                <a:solidFill>
                  <a:schemeClr val="bg1"/>
                </a:solidFill>
                <a:latin typeface="微软雅黑" panose="020B0503020204020204" pitchFamily="34" charset="-122"/>
                <a:ea typeface="微软雅黑" panose="020B0503020204020204" pitchFamily="34" charset="-122"/>
              </a:rPr>
              <a:t>次，总复杂为</a:t>
            </a:r>
            <a:r>
              <a:rPr lang="en-US" altLang="zh-CN" b="1" dirty="0" smtClean="0">
                <a:solidFill>
                  <a:schemeClr val="bg1"/>
                </a:solidFill>
                <a:latin typeface="微软雅黑" panose="020B0503020204020204" pitchFamily="34" charset="-122"/>
                <a:ea typeface="微软雅黑" panose="020B0503020204020204" pitchFamily="34" charset="-122"/>
              </a:rPr>
              <a:t>O(n</a:t>
            </a:r>
            <a:r>
              <a:rPr lang="en-US" altLang="zh-CN" b="1" baseline="30000" dirty="0" smtClean="0">
                <a:solidFill>
                  <a:schemeClr val="bg1"/>
                </a:solidFill>
                <a:latin typeface="微软雅黑" panose="020B0503020204020204" pitchFamily="34" charset="-122"/>
                <a:ea typeface="微软雅黑" panose="020B0503020204020204" pitchFamily="34" charset="-122"/>
              </a:rPr>
              <a:t>2</a:t>
            </a:r>
            <a:r>
              <a:rPr lang="en-US" altLang="zh-CN" b="1" dirty="0" smtClean="0">
                <a:solidFill>
                  <a:schemeClr val="bg1"/>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经过测试，发现超时。</a:t>
            </a:r>
            <a:endParaRPr lang="id-ID" dirty="0">
              <a:solidFill>
                <a:schemeClr val="bg1"/>
              </a:solidFill>
              <a:latin typeface="微软雅黑" panose="020B0503020204020204" pitchFamily="34" charset="-122"/>
              <a:ea typeface="微软雅黑" panose="020B0503020204020204" pitchFamily="34" charset="-122"/>
            </a:endParaRPr>
          </a:p>
        </p:txBody>
      </p:sp>
      <p:sp>
        <p:nvSpPr>
          <p:cNvPr id="28" name="Freeform 27"/>
          <p:cNvSpPr>
            <a:spLocks noEditPoints="1"/>
          </p:cNvSpPr>
          <p:nvPr/>
        </p:nvSpPr>
        <p:spPr bwMode="auto">
          <a:xfrm>
            <a:off x="9521687" y="3677413"/>
            <a:ext cx="2670313" cy="3180587"/>
          </a:xfrm>
          <a:custGeom>
            <a:avLst/>
            <a:gdLst>
              <a:gd name="T0" fmla="*/ 405 w 633"/>
              <a:gd name="T1" fmla="*/ 470 h 730"/>
              <a:gd name="T2" fmla="*/ 483 w 633"/>
              <a:gd name="T3" fmla="*/ 380 h 730"/>
              <a:gd name="T4" fmla="*/ 501 w 633"/>
              <a:gd name="T5" fmla="*/ 293 h 730"/>
              <a:gd name="T6" fmla="*/ 437 w 633"/>
              <a:gd name="T7" fmla="*/ 133 h 730"/>
              <a:gd name="T8" fmla="*/ 316 w 633"/>
              <a:gd name="T9" fmla="*/ 8 h 730"/>
              <a:gd name="T10" fmla="*/ 316 w 633"/>
              <a:gd name="T11" fmla="*/ 40 h 730"/>
              <a:gd name="T12" fmla="*/ 316 w 633"/>
              <a:gd name="T13" fmla="*/ 66 h 730"/>
              <a:gd name="T14" fmla="*/ 237 w 633"/>
              <a:gd name="T15" fmla="*/ 95 h 730"/>
              <a:gd name="T16" fmla="*/ 192 w 633"/>
              <a:gd name="T17" fmla="*/ 135 h 730"/>
              <a:gd name="T18" fmla="*/ 141 w 633"/>
              <a:gd name="T19" fmla="*/ 264 h 730"/>
              <a:gd name="T20" fmla="*/ 133 w 633"/>
              <a:gd name="T21" fmla="*/ 339 h 730"/>
              <a:gd name="T22" fmla="*/ 175 w 633"/>
              <a:gd name="T23" fmla="*/ 399 h 730"/>
              <a:gd name="T24" fmla="*/ 181 w 633"/>
              <a:gd name="T25" fmla="*/ 534 h 730"/>
              <a:gd name="T26" fmla="*/ 24 w 633"/>
              <a:gd name="T27" fmla="*/ 730 h 730"/>
              <a:gd name="T28" fmla="*/ 610 w 633"/>
              <a:gd name="T29" fmla="*/ 730 h 730"/>
              <a:gd name="T30" fmla="*/ 453 w 633"/>
              <a:gd name="T31" fmla="*/ 534 h 730"/>
              <a:gd name="T32" fmla="*/ 156 w 633"/>
              <a:gd name="T33" fmla="*/ 275 h 730"/>
              <a:gd name="T34" fmla="*/ 189 w 633"/>
              <a:gd name="T35" fmla="*/ 335 h 730"/>
              <a:gd name="T36" fmla="*/ 195 w 633"/>
              <a:gd name="T37" fmla="*/ 273 h 730"/>
              <a:gd name="T38" fmla="*/ 211 w 633"/>
              <a:gd name="T39" fmla="*/ 190 h 730"/>
              <a:gd name="T40" fmla="*/ 316 w 633"/>
              <a:gd name="T41" fmla="*/ 195 h 730"/>
              <a:gd name="T42" fmla="*/ 380 w 633"/>
              <a:gd name="T43" fmla="*/ 173 h 730"/>
              <a:gd name="T44" fmla="*/ 424 w 633"/>
              <a:gd name="T45" fmla="*/ 192 h 730"/>
              <a:gd name="T46" fmla="*/ 439 w 633"/>
              <a:gd name="T47" fmla="*/ 273 h 730"/>
              <a:gd name="T48" fmla="*/ 445 w 633"/>
              <a:gd name="T49" fmla="*/ 335 h 730"/>
              <a:gd name="T50" fmla="*/ 477 w 633"/>
              <a:gd name="T51" fmla="*/ 275 h 730"/>
              <a:gd name="T52" fmla="*/ 317 w 633"/>
              <a:gd name="T53" fmla="*/ 482 h 730"/>
              <a:gd name="T54" fmla="*/ 189 w 633"/>
              <a:gd name="T55" fmla="*/ 384 h 730"/>
              <a:gd name="T56" fmla="*/ 316 w 633"/>
              <a:gd name="T57" fmla="*/ 503 h 730"/>
              <a:gd name="T58" fmla="*/ 387 w 633"/>
              <a:gd name="T59" fmla="*/ 483 h 730"/>
              <a:gd name="T60" fmla="*/ 319 w 633"/>
              <a:gd name="T61" fmla="*/ 630 h 730"/>
              <a:gd name="T62" fmla="*/ 224 w 633"/>
              <a:gd name="T63" fmla="*/ 525 h 730"/>
              <a:gd name="T64" fmla="*/ 403 w 633"/>
              <a:gd name="T65" fmla="*/ 669 h 730"/>
              <a:gd name="T66" fmla="*/ 318 w 633"/>
              <a:gd name="T67" fmla="*/ 687 h 730"/>
              <a:gd name="T68" fmla="*/ 272 w 633"/>
              <a:gd name="T69" fmla="*/ 626 h 730"/>
              <a:gd name="T70" fmla="*/ 172 w 633"/>
              <a:gd name="T71" fmla="*/ 556 h 730"/>
              <a:gd name="T72" fmla="*/ 214 w 633"/>
              <a:gd name="T73" fmla="*/ 538 h 730"/>
              <a:gd name="T74" fmla="*/ 319 w 633"/>
              <a:gd name="T75" fmla="*/ 655 h 730"/>
              <a:gd name="T76" fmla="*/ 459 w 633"/>
              <a:gd name="T77" fmla="*/ 558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3" h="730">
                <a:moveTo>
                  <a:pt x="453" y="534"/>
                </a:moveTo>
                <a:cubicBezTo>
                  <a:pt x="420" y="520"/>
                  <a:pt x="408" y="498"/>
                  <a:pt x="405" y="470"/>
                </a:cubicBezTo>
                <a:cubicBezTo>
                  <a:pt x="427" y="452"/>
                  <a:pt x="445" y="427"/>
                  <a:pt x="458" y="399"/>
                </a:cubicBezTo>
                <a:cubicBezTo>
                  <a:pt x="468" y="395"/>
                  <a:pt x="476" y="389"/>
                  <a:pt x="483" y="380"/>
                </a:cubicBezTo>
                <a:cubicBezTo>
                  <a:pt x="491" y="369"/>
                  <a:pt x="497" y="355"/>
                  <a:pt x="500" y="339"/>
                </a:cubicBezTo>
                <a:cubicBezTo>
                  <a:pt x="503" y="324"/>
                  <a:pt x="504" y="308"/>
                  <a:pt x="501" y="293"/>
                </a:cubicBezTo>
                <a:cubicBezTo>
                  <a:pt x="500" y="282"/>
                  <a:pt x="497" y="272"/>
                  <a:pt x="492" y="263"/>
                </a:cubicBezTo>
                <a:cubicBezTo>
                  <a:pt x="486" y="212"/>
                  <a:pt x="466" y="165"/>
                  <a:pt x="437" y="133"/>
                </a:cubicBezTo>
                <a:cubicBezTo>
                  <a:pt x="431" y="125"/>
                  <a:pt x="424" y="118"/>
                  <a:pt x="417" y="112"/>
                </a:cubicBezTo>
                <a:cubicBezTo>
                  <a:pt x="439" y="56"/>
                  <a:pt x="386" y="0"/>
                  <a:pt x="316" y="8"/>
                </a:cubicBezTo>
                <a:cubicBezTo>
                  <a:pt x="307" y="9"/>
                  <a:pt x="297" y="11"/>
                  <a:pt x="288" y="14"/>
                </a:cubicBezTo>
                <a:cubicBezTo>
                  <a:pt x="300" y="20"/>
                  <a:pt x="310" y="30"/>
                  <a:pt x="316" y="40"/>
                </a:cubicBezTo>
                <a:cubicBezTo>
                  <a:pt x="320" y="49"/>
                  <a:pt x="321" y="58"/>
                  <a:pt x="316" y="68"/>
                </a:cubicBezTo>
                <a:cubicBezTo>
                  <a:pt x="316" y="67"/>
                  <a:pt x="316" y="67"/>
                  <a:pt x="316" y="66"/>
                </a:cubicBezTo>
                <a:cubicBezTo>
                  <a:pt x="291" y="0"/>
                  <a:pt x="212" y="20"/>
                  <a:pt x="211" y="42"/>
                </a:cubicBezTo>
                <a:cubicBezTo>
                  <a:pt x="231" y="57"/>
                  <a:pt x="237" y="71"/>
                  <a:pt x="237" y="95"/>
                </a:cubicBezTo>
                <a:cubicBezTo>
                  <a:pt x="214" y="95"/>
                  <a:pt x="206" y="79"/>
                  <a:pt x="197" y="56"/>
                </a:cubicBezTo>
                <a:cubicBezTo>
                  <a:pt x="185" y="82"/>
                  <a:pt x="184" y="110"/>
                  <a:pt x="192" y="135"/>
                </a:cubicBezTo>
                <a:cubicBezTo>
                  <a:pt x="164" y="167"/>
                  <a:pt x="144" y="210"/>
                  <a:pt x="141" y="254"/>
                </a:cubicBezTo>
                <a:cubicBezTo>
                  <a:pt x="141" y="258"/>
                  <a:pt x="141" y="261"/>
                  <a:pt x="141" y="264"/>
                </a:cubicBezTo>
                <a:cubicBezTo>
                  <a:pt x="137" y="273"/>
                  <a:pt x="134" y="283"/>
                  <a:pt x="132" y="293"/>
                </a:cubicBezTo>
                <a:cubicBezTo>
                  <a:pt x="130" y="308"/>
                  <a:pt x="130" y="324"/>
                  <a:pt x="133" y="339"/>
                </a:cubicBezTo>
                <a:cubicBezTo>
                  <a:pt x="136" y="355"/>
                  <a:pt x="142" y="369"/>
                  <a:pt x="151" y="380"/>
                </a:cubicBezTo>
                <a:cubicBezTo>
                  <a:pt x="157" y="389"/>
                  <a:pt x="166" y="395"/>
                  <a:pt x="175" y="399"/>
                </a:cubicBezTo>
                <a:cubicBezTo>
                  <a:pt x="188" y="427"/>
                  <a:pt x="206" y="452"/>
                  <a:pt x="228" y="470"/>
                </a:cubicBezTo>
                <a:cubicBezTo>
                  <a:pt x="225" y="498"/>
                  <a:pt x="214" y="520"/>
                  <a:pt x="181" y="534"/>
                </a:cubicBezTo>
                <a:cubicBezTo>
                  <a:pt x="106" y="565"/>
                  <a:pt x="0" y="574"/>
                  <a:pt x="3" y="668"/>
                </a:cubicBezTo>
                <a:cubicBezTo>
                  <a:pt x="3" y="688"/>
                  <a:pt x="11" y="709"/>
                  <a:pt x="24" y="730"/>
                </a:cubicBezTo>
                <a:cubicBezTo>
                  <a:pt x="316" y="730"/>
                  <a:pt x="316" y="730"/>
                  <a:pt x="316" y="730"/>
                </a:cubicBezTo>
                <a:cubicBezTo>
                  <a:pt x="610" y="730"/>
                  <a:pt x="610" y="730"/>
                  <a:pt x="610" y="730"/>
                </a:cubicBezTo>
                <a:cubicBezTo>
                  <a:pt x="622" y="709"/>
                  <a:pt x="630" y="688"/>
                  <a:pt x="631" y="668"/>
                </a:cubicBezTo>
                <a:cubicBezTo>
                  <a:pt x="633" y="574"/>
                  <a:pt x="528" y="565"/>
                  <a:pt x="453" y="534"/>
                </a:cubicBezTo>
                <a:close/>
                <a:moveTo>
                  <a:pt x="189" y="384"/>
                </a:moveTo>
                <a:cubicBezTo>
                  <a:pt x="154" y="378"/>
                  <a:pt x="140" y="313"/>
                  <a:pt x="156" y="275"/>
                </a:cubicBezTo>
                <a:cubicBezTo>
                  <a:pt x="157" y="275"/>
                  <a:pt x="158" y="274"/>
                  <a:pt x="158" y="274"/>
                </a:cubicBezTo>
                <a:cubicBezTo>
                  <a:pt x="182" y="259"/>
                  <a:pt x="189" y="329"/>
                  <a:pt x="189" y="335"/>
                </a:cubicBezTo>
                <a:cubicBezTo>
                  <a:pt x="189" y="360"/>
                  <a:pt x="216" y="369"/>
                  <a:pt x="210" y="352"/>
                </a:cubicBezTo>
                <a:cubicBezTo>
                  <a:pt x="204" y="334"/>
                  <a:pt x="196" y="307"/>
                  <a:pt x="195" y="273"/>
                </a:cubicBezTo>
                <a:cubicBezTo>
                  <a:pt x="195" y="272"/>
                  <a:pt x="195" y="272"/>
                  <a:pt x="195" y="271"/>
                </a:cubicBezTo>
                <a:cubicBezTo>
                  <a:pt x="194" y="245"/>
                  <a:pt x="200" y="216"/>
                  <a:pt x="211" y="190"/>
                </a:cubicBezTo>
                <a:cubicBezTo>
                  <a:pt x="215" y="185"/>
                  <a:pt x="218" y="180"/>
                  <a:pt x="223" y="177"/>
                </a:cubicBezTo>
                <a:cubicBezTo>
                  <a:pt x="244" y="194"/>
                  <a:pt x="275" y="202"/>
                  <a:pt x="316" y="195"/>
                </a:cubicBezTo>
                <a:cubicBezTo>
                  <a:pt x="335" y="191"/>
                  <a:pt x="356" y="185"/>
                  <a:pt x="379" y="174"/>
                </a:cubicBezTo>
                <a:cubicBezTo>
                  <a:pt x="380" y="174"/>
                  <a:pt x="380" y="173"/>
                  <a:pt x="380" y="173"/>
                </a:cubicBezTo>
                <a:cubicBezTo>
                  <a:pt x="405" y="167"/>
                  <a:pt x="412" y="175"/>
                  <a:pt x="423" y="191"/>
                </a:cubicBezTo>
                <a:cubicBezTo>
                  <a:pt x="423" y="191"/>
                  <a:pt x="423" y="191"/>
                  <a:pt x="424" y="192"/>
                </a:cubicBezTo>
                <a:cubicBezTo>
                  <a:pt x="434" y="216"/>
                  <a:pt x="440" y="243"/>
                  <a:pt x="440" y="269"/>
                </a:cubicBezTo>
                <a:cubicBezTo>
                  <a:pt x="439" y="270"/>
                  <a:pt x="439" y="272"/>
                  <a:pt x="439" y="273"/>
                </a:cubicBezTo>
                <a:cubicBezTo>
                  <a:pt x="438" y="307"/>
                  <a:pt x="430" y="334"/>
                  <a:pt x="424" y="352"/>
                </a:cubicBezTo>
                <a:cubicBezTo>
                  <a:pt x="418" y="369"/>
                  <a:pt x="445" y="360"/>
                  <a:pt x="445" y="335"/>
                </a:cubicBezTo>
                <a:cubicBezTo>
                  <a:pt x="445" y="329"/>
                  <a:pt x="452" y="259"/>
                  <a:pt x="476" y="274"/>
                </a:cubicBezTo>
                <a:cubicBezTo>
                  <a:pt x="476" y="274"/>
                  <a:pt x="477" y="274"/>
                  <a:pt x="477" y="275"/>
                </a:cubicBezTo>
                <a:cubicBezTo>
                  <a:pt x="494" y="313"/>
                  <a:pt x="480" y="378"/>
                  <a:pt x="445" y="384"/>
                </a:cubicBezTo>
                <a:cubicBezTo>
                  <a:pt x="421" y="440"/>
                  <a:pt x="377" y="482"/>
                  <a:pt x="317" y="482"/>
                </a:cubicBezTo>
                <a:cubicBezTo>
                  <a:pt x="316" y="482"/>
                  <a:pt x="316" y="482"/>
                  <a:pt x="316" y="482"/>
                </a:cubicBezTo>
                <a:cubicBezTo>
                  <a:pt x="256" y="482"/>
                  <a:pt x="213" y="440"/>
                  <a:pt x="189" y="384"/>
                </a:cubicBezTo>
                <a:close/>
                <a:moveTo>
                  <a:pt x="249" y="484"/>
                </a:moveTo>
                <a:cubicBezTo>
                  <a:pt x="268" y="496"/>
                  <a:pt x="291" y="502"/>
                  <a:pt x="316" y="503"/>
                </a:cubicBezTo>
                <a:cubicBezTo>
                  <a:pt x="317" y="503"/>
                  <a:pt x="317" y="503"/>
                  <a:pt x="317" y="503"/>
                </a:cubicBezTo>
                <a:cubicBezTo>
                  <a:pt x="343" y="503"/>
                  <a:pt x="366" y="496"/>
                  <a:pt x="387" y="483"/>
                </a:cubicBezTo>
                <a:cubicBezTo>
                  <a:pt x="391" y="500"/>
                  <a:pt x="401" y="518"/>
                  <a:pt x="414" y="532"/>
                </a:cubicBezTo>
                <a:cubicBezTo>
                  <a:pt x="374" y="581"/>
                  <a:pt x="346" y="601"/>
                  <a:pt x="319" y="630"/>
                </a:cubicBezTo>
                <a:cubicBezTo>
                  <a:pt x="318" y="629"/>
                  <a:pt x="317" y="629"/>
                  <a:pt x="316" y="628"/>
                </a:cubicBezTo>
                <a:cubicBezTo>
                  <a:pt x="292" y="612"/>
                  <a:pt x="262" y="579"/>
                  <a:pt x="224" y="525"/>
                </a:cubicBezTo>
                <a:cubicBezTo>
                  <a:pt x="235" y="513"/>
                  <a:pt x="244" y="498"/>
                  <a:pt x="249" y="484"/>
                </a:cubicBezTo>
                <a:close/>
                <a:moveTo>
                  <a:pt x="403" y="669"/>
                </a:moveTo>
                <a:cubicBezTo>
                  <a:pt x="391" y="655"/>
                  <a:pt x="383" y="631"/>
                  <a:pt x="362" y="619"/>
                </a:cubicBezTo>
                <a:cubicBezTo>
                  <a:pt x="344" y="631"/>
                  <a:pt x="321" y="669"/>
                  <a:pt x="318" y="687"/>
                </a:cubicBezTo>
                <a:cubicBezTo>
                  <a:pt x="318" y="684"/>
                  <a:pt x="317" y="680"/>
                  <a:pt x="316" y="677"/>
                </a:cubicBezTo>
                <a:cubicBezTo>
                  <a:pt x="308" y="654"/>
                  <a:pt x="281" y="635"/>
                  <a:pt x="272" y="626"/>
                </a:cubicBezTo>
                <a:cubicBezTo>
                  <a:pt x="252" y="635"/>
                  <a:pt x="246" y="653"/>
                  <a:pt x="233" y="670"/>
                </a:cubicBezTo>
                <a:cubicBezTo>
                  <a:pt x="220" y="653"/>
                  <a:pt x="183" y="602"/>
                  <a:pt x="172" y="556"/>
                </a:cubicBezTo>
                <a:cubicBezTo>
                  <a:pt x="187" y="553"/>
                  <a:pt x="201" y="545"/>
                  <a:pt x="213" y="535"/>
                </a:cubicBezTo>
                <a:cubicBezTo>
                  <a:pt x="213" y="536"/>
                  <a:pt x="214" y="537"/>
                  <a:pt x="214" y="538"/>
                </a:cubicBezTo>
                <a:cubicBezTo>
                  <a:pt x="240" y="574"/>
                  <a:pt x="285" y="626"/>
                  <a:pt x="316" y="652"/>
                </a:cubicBezTo>
                <a:cubicBezTo>
                  <a:pt x="317" y="653"/>
                  <a:pt x="318" y="654"/>
                  <a:pt x="319" y="655"/>
                </a:cubicBezTo>
                <a:cubicBezTo>
                  <a:pt x="351" y="612"/>
                  <a:pt x="388" y="581"/>
                  <a:pt x="425" y="541"/>
                </a:cubicBezTo>
                <a:cubicBezTo>
                  <a:pt x="435" y="549"/>
                  <a:pt x="446" y="555"/>
                  <a:pt x="459" y="558"/>
                </a:cubicBezTo>
                <a:cubicBezTo>
                  <a:pt x="446" y="592"/>
                  <a:pt x="425" y="648"/>
                  <a:pt x="403" y="669"/>
                </a:cubicBezTo>
                <a:close/>
              </a:path>
            </a:pathLst>
          </a:custGeom>
          <a:solidFill>
            <a:srgbClr val="FF6D6D"/>
          </a:solidFill>
          <a:ln>
            <a:noFill/>
          </a:ln>
        </p:spPr>
        <p:txBody>
          <a:bodyPr vert="horz" wrap="square" lIns="121920" tIns="60960" rIns="121920" bIns="6096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id-ID" sz="2400"/>
          </a:p>
        </p:txBody>
      </p:sp>
      <p:graphicFrame>
        <p:nvGraphicFramePr>
          <p:cNvPr id="5" name="表格 4"/>
          <p:cNvGraphicFramePr>
            <a:graphicFrameLocks noGrp="1"/>
          </p:cNvGraphicFramePr>
          <p:nvPr>
            <p:extLst/>
          </p:nvPr>
        </p:nvGraphicFramePr>
        <p:xfrm>
          <a:off x="777034" y="1872053"/>
          <a:ext cx="5093110"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gridCol w="509311">
                  <a:extLst>
                    <a:ext uri="{9D8B030D-6E8A-4147-A177-3AD203B41FA5}">
                      <a16:colId xmlns:a16="http://schemas.microsoft.com/office/drawing/2014/main" val="3860874823"/>
                    </a:ext>
                  </a:extLst>
                </a:gridCol>
                <a:gridCol w="509311">
                  <a:extLst>
                    <a:ext uri="{9D8B030D-6E8A-4147-A177-3AD203B41FA5}">
                      <a16:colId xmlns:a16="http://schemas.microsoft.com/office/drawing/2014/main" val="2640685303"/>
                    </a:ext>
                  </a:extLst>
                </a:gridCol>
                <a:gridCol w="509311">
                  <a:extLst>
                    <a:ext uri="{9D8B030D-6E8A-4147-A177-3AD203B41FA5}">
                      <a16:colId xmlns:a16="http://schemas.microsoft.com/office/drawing/2014/main" val="3052768143"/>
                    </a:ext>
                  </a:extLst>
                </a:gridCol>
                <a:gridCol w="509311">
                  <a:extLst>
                    <a:ext uri="{9D8B030D-6E8A-4147-A177-3AD203B41FA5}">
                      <a16:colId xmlns:a16="http://schemas.microsoft.com/office/drawing/2014/main" val="2515725806"/>
                    </a:ext>
                  </a:extLst>
                </a:gridCol>
                <a:gridCol w="509311">
                  <a:extLst>
                    <a:ext uri="{9D8B030D-6E8A-4147-A177-3AD203B41FA5}">
                      <a16:colId xmlns:a16="http://schemas.microsoft.com/office/drawing/2014/main" val="3497480916"/>
                    </a:ext>
                  </a:extLst>
                </a:gridCol>
                <a:gridCol w="509311">
                  <a:extLst>
                    <a:ext uri="{9D8B030D-6E8A-4147-A177-3AD203B41FA5}">
                      <a16:colId xmlns:a16="http://schemas.microsoft.com/office/drawing/2014/main" val="1124295283"/>
                    </a:ext>
                  </a:extLst>
                </a:gridCol>
                <a:gridCol w="509311">
                  <a:extLst>
                    <a:ext uri="{9D8B030D-6E8A-4147-A177-3AD203B41FA5}">
                      <a16:colId xmlns:a16="http://schemas.microsoft.com/office/drawing/2014/main" val="2205830827"/>
                    </a:ext>
                  </a:extLst>
                </a:gridCol>
                <a:gridCol w="509311">
                  <a:extLst>
                    <a:ext uri="{9D8B030D-6E8A-4147-A177-3AD203B41FA5}">
                      <a16:colId xmlns:a16="http://schemas.microsoft.com/office/drawing/2014/main" val="3174139484"/>
                    </a:ext>
                  </a:extLst>
                </a:gridCol>
              </a:tblGrid>
              <a:tr h="370840">
                <a:tc>
                  <a:txBody>
                    <a:bodyPr/>
                    <a:lstStyle/>
                    <a:p>
                      <a:r>
                        <a:rPr lang="en-US" altLang="zh-CN" dirty="0" smtClean="0"/>
                        <a:t>1</a:t>
                      </a:r>
                      <a:endParaRPr lang="zh-CN" altLang="en-US" dirty="0"/>
                    </a:p>
                  </a:txBody>
                  <a:tcPr>
                    <a:solidFill>
                      <a:srgbClr val="989898">
                        <a:alpha val="89804"/>
                      </a:srgbClr>
                    </a:solidFill>
                  </a:tcPr>
                </a:tc>
                <a:tc>
                  <a:txBody>
                    <a:bodyPr/>
                    <a:lstStyle/>
                    <a:p>
                      <a:r>
                        <a:rPr lang="en-US" altLang="zh-CN" dirty="0" smtClean="0"/>
                        <a:t>2</a:t>
                      </a:r>
                      <a:endParaRPr lang="zh-CN" altLang="en-US" dirty="0"/>
                    </a:p>
                  </a:txBody>
                  <a:tcPr>
                    <a:solidFill>
                      <a:srgbClr val="989898">
                        <a:alpha val="89804"/>
                      </a:srgbClr>
                    </a:solidFill>
                  </a:tcPr>
                </a:tc>
                <a:tc>
                  <a:txBody>
                    <a:bodyPr/>
                    <a:lstStyle/>
                    <a:p>
                      <a:r>
                        <a:rPr lang="en-US" altLang="zh-CN" dirty="0" smtClean="0"/>
                        <a:t>3</a:t>
                      </a:r>
                      <a:endParaRPr lang="zh-CN" altLang="en-US" dirty="0"/>
                    </a:p>
                  </a:txBody>
                  <a:tcPr>
                    <a:solidFill>
                      <a:srgbClr val="989898">
                        <a:alpha val="89804"/>
                      </a:srgbClr>
                    </a:solidFill>
                  </a:tcPr>
                </a:tc>
                <a:tc>
                  <a:txBody>
                    <a:bodyPr/>
                    <a:lstStyle/>
                    <a:p>
                      <a:r>
                        <a:rPr lang="en-US" altLang="zh-CN" dirty="0" smtClean="0"/>
                        <a:t>4</a:t>
                      </a:r>
                      <a:endParaRPr lang="zh-CN" altLang="en-US" dirty="0"/>
                    </a:p>
                  </a:txBody>
                  <a:tcPr>
                    <a:solidFill>
                      <a:srgbClr val="989898">
                        <a:alpha val="89804"/>
                      </a:srgbClr>
                    </a:solidFill>
                  </a:tcPr>
                </a:tc>
                <a:tc>
                  <a:txBody>
                    <a:bodyPr/>
                    <a:lstStyle/>
                    <a:p>
                      <a:r>
                        <a:rPr lang="en-US" altLang="zh-CN" dirty="0" smtClean="0"/>
                        <a:t>5</a:t>
                      </a:r>
                      <a:endParaRPr lang="zh-CN" altLang="en-US" dirty="0"/>
                    </a:p>
                  </a:txBody>
                  <a:tcPr>
                    <a:solidFill>
                      <a:srgbClr val="989898">
                        <a:alpha val="89804"/>
                      </a:srgbClr>
                    </a:solidFill>
                  </a:tcPr>
                </a:tc>
                <a:tc>
                  <a:txBody>
                    <a:bodyPr/>
                    <a:lstStyle/>
                    <a:p>
                      <a:r>
                        <a:rPr lang="en-US" altLang="zh-CN" dirty="0" smtClean="0"/>
                        <a:t>6</a:t>
                      </a:r>
                      <a:endParaRPr lang="zh-CN" altLang="en-US" dirty="0"/>
                    </a:p>
                  </a:txBody>
                  <a:tcPr>
                    <a:solidFill>
                      <a:srgbClr val="989898">
                        <a:alpha val="89804"/>
                      </a:srgbClr>
                    </a:solidFill>
                  </a:tcPr>
                </a:tc>
                <a:tc>
                  <a:txBody>
                    <a:bodyPr/>
                    <a:lstStyle/>
                    <a:p>
                      <a:r>
                        <a:rPr lang="en-US" altLang="zh-CN" dirty="0" smtClean="0"/>
                        <a:t>7</a:t>
                      </a:r>
                      <a:endParaRPr lang="zh-CN" altLang="en-US" dirty="0"/>
                    </a:p>
                  </a:txBody>
                  <a:tcPr>
                    <a:solidFill>
                      <a:srgbClr val="989898">
                        <a:alpha val="89804"/>
                      </a:srgbClr>
                    </a:solidFill>
                  </a:tcPr>
                </a:tc>
                <a:tc>
                  <a:txBody>
                    <a:bodyPr/>
                    <a:lstStyle/>
                    <a:p>
                      <a:r>
                        <a:rPr lang="en-US" altLang="zh-CN" dirty="0" smtClean="0"/>
                        <a:t>8</a:t>
                      </a:r>
                      <a:endParaRPr lang="zh-CN" altLang="en-US" dirty="0"/>
                    </a:p>
                  </a:txBody>
                  <a:tcPr>
                    <a:solidFill>
                      <a:srgbClr val="989898">
                        <a:alpha val="89804"/>
                      </a:srgbClr>
                    </a:solidFill>
                  </a:tcPr>
                </a:tc>
                <a:tc>
                  <a:txBody>
                    <a:bodyPr/>
                    <a:lstStyle/>
                    <a:p>
                      <a:r>
                        <a:rPr lang="en-US" altLang="zh-CN" dirty="0" smtClean="0"/>
                        <a:t>9</a:t>
                      </a:r>
                      <a:endParaRPr lang="zh-CN" altLang="en-US" dirty="0"/>
                    </a:p>
                  </a:txBody>
                  <a:tcPr>
                    <a:solidFill>
                      <a:srgbClr val="989898">
                        <a:alpha val="89804"/>
                      </a:srgbClr>
                    </a:solidFill>
                  </a:tcPr>
                </a:tc>
                <a:tc>
                  <a:txBody>
                    <a:bodyPr/>
                    <a:lstStyle/>
                    <a:p>
                      <a:r>
                        <a:rPr lang="en-US" altLang="zh-CN" dirty="0" smtClean="0"/>
                        <a:t>10</a:t>
                      </a:r>
                      <a:endParaRPr lang="zh-CN" altLang="en-US" dirty="0"/>
                    </a:p>
                  </a:txBody>
                  <a:tcPr>
                    <a:solidFill>
                      <a:srgbClr val="989898">
                        <a:alpha val="89804"/>
                      </a:srgbClr>
                    </a:solidFill>
                  </a:tcPr>
                </a:tc>
                <a:extLst>
                  <a:ext uri="{0D108BD9-81ED-4DB2-BD59-A6C34878D82A}">
                    <a16:rowId xmlns:a16="http://schemas.microsoft.com/office/drawing/2014/main" val="620205846"/>
                  </a:ext>
                </a:extLst>
              </a:tr>
            </a:tbl>
          </a:graphicData>
        </a:graphic>
      </p:graphicFrame>
      <p:sp>
        <p:nvSpPr>
          <p:cNvPr id="6" name="文本框 5"/>
          <p:cNvSpPr txBox="1"/>
          <p:nvPr/>
        </p:nvSpPr>
        <p:spPr>
          <a:xfrm>
            <a:off x="777034" y="1502880"/>
            <a:ext cx="1076480" cy="307777"/>
          </a:xfrm>
          <a:prstGeom prst="rect">
            <a:avLst/>
          </a:prstGeom>
          <a:noFill/>
        </p:spPr>
        <p:txBody>
          <a:bodyPr wrap="square" rtlCol="0">
            <a:spAutoFit/>
          </a:bodyPr>
          <a:lstStyle/>
          <a:p>
            <a:r>
              <a:rPr lang="en-US" altLang="zh-CN" sz="1400" dirty="0" err="1">
                <a:solidFill>
                  <a:srgbClr val="646464"/>
                </a:solidFill>
                <a:latin typeface="Raleway" panose="020B0003030101060003" pitchFamily="34" charset="0"/>
              </a:rPr>
              <a:t>Init</a:t>
            </a:r>
            <a:r>
              <a:rPr lang="en-US" altLang="zh-CN" sz="1400" dirty="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
        <p:nvSpPr>
          <p:cNvPr id="36" name="文本框 35"/>
          <p:cNvSpPr txBox="1"/>
          <p:nvPr/>
        </p:nvSpPr>
        <p:spPr>
          <a:xfrm>
            <a:off x="777033" y="2474685"/>
            <a:ext cx="2831139" cy="307777"/>
          </a:xfrm>
          <a:prstGeom prst="rect">
            <a:avLst/>
          </a:prstGeom>
          <a:noFill/>
        </p:spPr>
        <p:txBody>
          <a:bodyPr wrap="square" rtlCol="0">
            <a:spAutoFit/>
          </a:bodyPr>
          <a:lstStyle/>
          <a:p>
            <a:r>
              <a:rPr lang="en-US" altLang="zh-CN" sz="1400" dirty="0">
                <a:solidFill>
                  <a:srgbClr val="646464"/>
                </a:solidFill>
                <a:latin typeface="Raleway" panose="020B0003030101060003" pitchFamily="34" charset="0"/>
              </a:rPr>
              <a:t>Check in(3):</a:t>
            </a:r>
            <a:endParaRPr lang="zh-CN" altLang="en-US" sz="1400" dirty="0">
              <a:solidFill>
                <a:srgbClr val="646464"/>
              </a:solidFill>
              <a:latin typeface="Raleway" panose="020B0003030101060003" pitchFamily="34" charset="0"/>
            </a:endParaRPr>
          </a:p>
        </p:txBody>
      </p:sp>
      <p:sp>
        <p:nvSpPr>
          <p:cNvPr id="38" name="文本框 37"/>
          <p:cNvSpPr txBox="1"/>
          <p:nvPr/>
        </p:nvSpPr>
        <p:spPr>
          <a:xfrm>
            <a:off x="777033" y="3449402"/>
            <a:ext cx="2831139" cy="307777"/>
          </a:xfrm>
          <a:prstGeom prst="rect">
            <a:avLst/>
          </a:prstGeom>
          <a:noFill/>
        </p:spPr>
        <p:txBody>
          <a:bodyPr wrap="square" rtlCol="0">
            <a:spAutoFit/>
          </a:bodyPr>
          <a:lstStyle/>
          <a:p>
            <a:r>
              <a:rPr lang="en-US" altLang="zh-CN" sz="1400" dirty="0">
                <a:solidFill>
                  <a:srgbClr val="646464"/>
                </a:solidFill>
                <a:latin typeface="Raleway" panose="020B0003030101060003" pitchFamily="34" charset="0"/>
              </a:rPr>
              <a:t>Check in(3):</a:t>
            </a:r>
            <a:endParaRPr lang="zh-CN" altLang="en-US" sz="1400" dirty="0">
              <a:solidFill>
                <a:srgbClr val="646464"/>
              </a:solidFill>
              <a:latin typeface="Raleway" panose="020B0003030101060003" pitchFamily="34" charset="0"/>
            </a:endParaRPr>
          </a:p>
        </p:txBody>
      </p:sp>
      <p:graphicFrame>
        <p:nvGraphicFramePr>
          <p:cNvPr id="39" name="表格 38"/>
          <p:cNvGraphicFramePr>
            <a:graphicFrameLocks noGrp="1"/>
          </p:cNvGraphicFramePr>
          <p:nvPr>
            <p:extLst/>
          </p:nvPr>
        </p:nvGraphicFramePr>
        <p:xfrm>
          <a:off x="732901" y="3818954"/>
          <a:ext cx="5093110"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gridCol w="509311">
                  <a:extLst>
                    <a:ext uri="{9D8B030D-6E8A-4147-A177-3AD203B41FA5}">
                      <a16:colId xmlns:a16="http://schemas.microsoft.com/office/drawing/2014/main" val="3860874823"/>
                    </a:ext>
                  </a:extLst>
                </a:gridCol>
                <a:gridCol w="509311">
                  <a:extLst>
                    <a:ext uri="{9D8B030D-6E8A-4147-A177-3AD203B41FA5}">
                      <a16:colId xmlns:a16="http://schemas.microsoft.com/office/drawing/2014/main" val="2640685303"/>
                    </a:ext>
                  </a:extLst>
                </a:gridCol>
                <a:gridCol w="509311">
                  <a:extLst>
                    <a:ext uri="{9D8B030D-6E8A-4147-A177-3AD203B41FA5}">
                      <a16:colId xmlns:a16="http://schemas.microsoft.com/office/drawing/2014/main" val="3052768143"/>
                    </a:ext>
                  </a:extLst>
                </a:gridCol>
                <a:gridCol w="509311">
                  <a:extLst>
                    <a:ext uri="{9D8B030D-6E8A-4147-A177-3AD203B41FA5}">
                      <a16:colId xmlns:a16="http://schemas.microsoft.com/office/drawing/2014/main" val="2515725806"/>
                    </a:ext>
                  </a:extLst>
                </a:gridCol>
                <a:gridCol w="509311">
                  <a:extLst>
                    <a:ext uri="{9D8B030D-6E8A-4147-A177-3AD203B41FA5}">
                      <a16:colId xmlns:a16="http://schemas.microsoft.com/office/drawing/2014/main" val="3497480916"/>
                    </a:ext>
                  </a:extLst>
                </a:gridCol>
                <a:gridCol w="509311">
                  <a:extLst>
                    <a:ext uri="{9D8B030D-6E8A-4147-A177-3AD203B41FA5}">
                      <a16:colId xmlns:a16="http://schemas.microsoft.com/office/drawing/2014/main" val="1124295283"/>
                    </a:ext>
                  </a:extLst>
                </a:gridCol>
                <a:gridCol w="509311">
                  <a:extLst>
                    <a:ext uri="{9D8B030D-6E8A-4147-A177-3AD203B41FA5}">
                      <a16:colId xmlns:a16="http://schemas.microsoft.com/office/drawing/2014/main" val="2205830827"/>
                    </a:ext>
                  </a:extLst>
                </a:gridCol>
                <a:gridCol w="509311">
                  <a:extLst>
                    <a:ext uri="{9D8B030D-6E8A-4147-A177-3AD203B41FA5}">
                      <a16:colId xmlns:a16="http://schemas.microsoft.com/office/drawing/2014/main" val="3174139484"/>
                    </a:ext>
                  </a:extLst>
                </a:gridCol>
              </a:tblGrid>
              <a:tr h="370840">
                <a:tc>
                  <a:txBody>
                    <a:bodyPr/>
                    <a:lstStyle/>
                    <a:p>
                      <a:r>
                        <a:rPr lang="en-US" altLang="zh-CN" dirty="0" smtClean="0"/>
                        <a:t>1</a:t>
                      </a:r>
                      <a:endParaRPr lang="zh-CN" altLang="en-US" dirty="0"/>
                    </a:p>
                  </a:txBody>
                  <a:tcPr>
                    <a:solidFill>
                      <a:srgbClr val="FF6D6D"/>
                    </a:solidFill>
                  </a:tcPr>
                </a:tc>
                <a:tc>
                  <a:txBody>
                    <a:bodyPr/>
                    <a:lstStyle/>
                    <a:p>
                      <a:r>
                        <a:rPr lang="en-US" altLang="zh-CN" dirty="0" smtClean="0"/>
                        <a:t>2</a:t>
                      </a:r>
                      <a:endParaRPr lang="zh-CN" altLang="en-US" dirty="0"/>
                    </a:p>
                  </a:txBody>
                  <a:tcPr>
                    <a:solidFill>
                      <a:srgbClr val="FF6D6D"/>
                    </a:solidFill>
                  </a:tcPr>
                </a:tc>
                <a:tc>
                  <a:txBody>
                    <a:bodyPr/>
                    <a:lstStyle/>
                    <a:p>
                      <a:r>
                        <a:rPr lang="en-US" altLang="zh-CN" dirty="0" smtClean="0"/>
                        <a:t>3</a:t>
                      </a:r>
                      <a:endParaRPr lang="zh-CN" altLang="en-US" dirty="0"/>
                    </a:p>
                  </a:txBody>
                  <a:tcPr>
                    <a:solidFill>
                      <a:srgbClr val="FF6D6D"/>
                    </a:solidFill>
                  </a:tcPr>
                </a:tc>
                <a:tc>
                  <a:txBody>
                    <a:bodyPr/>
                    <a:lstStyle/>
                    <a:p>
                      <a:r>
                        <a:rPr lang="en-US" altLang="zh-CN" dirty="0" smtClean="0"/>
                        <a:t>4</a:t>
                      </a:r>
                      <a:endParaRPr lang="zh-CN" altLang="en-US" dirty="0"/>
                    </a:p>
                  </a:txBody>
                  <a:tcPr>
                    <a:solidFill>
                      <a:srgbClr val="FF6D6D"/>
                    </a:solidFill>
                  </a:tcPr>
                </a:tc>
                <a:tc>
                  <a:txBody>
                    <a:bodyPr/>
                    <a:lstStyle/>
                    <a:p>
                      <a:r>
                        <a:rPr lang="en-US" altLang="zh-CN" dirty="0" smtClean="0"/>
                        <a:t>5</a:t>
                      </a:r>
                      <a:endParaRPr lang="zh-CN" altLang="en-US" dirty="0"/>
                    </a:p>
                  </a:txBody>
                  <a:tcPr>
                    <a:solidFill>
                      <a:srgbClr val="FF6D6D"/>
                    </a:solidFill>
                  </a:tcPr>
                </a:tc>
                <a:tc>
                  <a:txBody>
                    <a:bodyPr/>
                    <a:lstStyle/>
                    <a:p>
                      <a:r>
                        <a:rPr lang="en-US" altLang="zh-CN" dirty="0" smtClean="0"/>
                        <a:t>6</a:t>
                      </a:r>
                      <a:endParaRPr lang="zh-CN" altLang="en-US" dirty="0"/>
                    </a:p>
                  </a:txBody>
                  <a:tcPr>
                    <a:solidFill>
                      <a:srgbClr val="FF6D6D"/>
                    </a:solidFill>
                  </a:tcPr>
                </a:tc>
                <a:tc>
                  <a:txBody>
                    <a:bodyPr/>
                    <a:lstStyle/>
                    <a:p>
                      <a:r>
                        <a:rPr lang="en-US" altLang="zh-CN" dirty="0" smtClean="0"/>
                        <a:t>7</a:t>
                      </a:r>
                      <a:endParaRPr lang="zh-CN" altLang="en-US" dirty="0"/>
                    </a:p>
                  </a:txBody>
                  <a:tcPr>
                    <a:solidFill>
                      <a:srgbClr val="989898"/>
                    </a:solidFill>
                  </a:tcPr>
                </a:tc>
                <a:tc>
                  <a:txBody>
                    <a:bodyPr/>
                    <a:lstStyle/>
                    <a:p>
                      <a:r>
                        <a:rPr lang="en-US" altLang="zh-CN" dirty="0" smtClean="0"/>
                        <a:t>8</a:t>
                      </a:r>
                      <a:endParaRPr lang="zh-CN" altLang="en-US" dirty="0"/>
                    </a:p>
                  </a:txBody>
                  <a:tcPr>
                    <a:solidFill>
                      <a:srgbClr val="989898"/>
                    </a:solidFill>
                  </a:tcPr>
                </a:tc>
                <a:tc>
                  <a:txBody>
                    <a:bodyPr/>
                    <a:lstStyle/>
                    <a:p>
                      <a:r>
                        <a:rPr lang="en-US" altLang="zh-CN" dirty="0" smtClean="0"/>
                        <a:t>9</a:t>
                      </a:r>
                      <a:endParaRPr lang="zh-CN" altLang="en-US" dirty="0"/>
                    </a:p>
                  </a:txBody>
                  <a:tcPr>
                    <a:solidFill>
                      <a:srgbClr val="989898"/>
                    </a:solidFill>
                  </a:tcPr>
                </a:tc>
                <a:tc>
                  <a:txBody>
                    <a:bodyPr/>
                    <a:lstStyle/>
                    <a:p>
                      <a:r>
                        <a:rPr lang="en-US" altLang="zh-CN" dirty="0" smtClean="0"/>
                        <a:t>10</a:t>
                      </a:r>
                      <a:endParaRPr lang="zh-CN" altLang="en-US" dirty="0"/>
                    </a:p>
                  </a:txBody>
                  <a:tcPr>
                    <a:solidFill>
                      <a:srgbClr val="989898"/>
                    </a:solidFill>
                  </a:tcPr>
                </a:tc>
                <a:extLst>
                  <a:ext uri="{0D108BD9-81ED-4DB2-BD59-A6C34878D82A}">
                    <a16:rowId xmlns:a16="http://schemas.microsoft.com/office/drawing/2014/main" val="620205846"/>
                  </a:ext>
                </a:extLst>
              </a:tr>
            </a:tbl>
          </a:graphicData>
        </a:graphic>
      </p:graphicFrame>
      <p:sp>
        <p:nvSpPr>
          <p:cNvPr id="41" name="文本框 40"/>
          <p:cNvSpPr txBox="1"/>
          <p:nvPr/>
        </p:nvSpPr>
        <p:spPr>
          <a:xfrm>
            <a:off x="732901" y="4593030"/>
            <a:ext cx="2831139" cy="307777"/>
          </a:xfrm>
          <a:prstGeom prst="rect">
            <a:avLst/>
          </a:prstGeom>
          <a:noFill/>
        </p:spPr>
        <p:txBody>
          <a:bodyPr wrap="square" rtlCol="0">
            <a:spAutoFit/>
          </a:bodyPr>
          <a:lstStyle/>
          <a:p>
            <a:r>
              <a:rPr lang="en-US" altLang="zh-CN" sz="1400" dirty="0">
                <a:solidFill>
                  <a:srgbClr val="646464"/>
                </a:solidFill>
                <a:latin typeface="Raleway" panose="020B0003030101060003" pitchFamily="34" charset="0"/>
              </a:rPr>
              <a:t>Check out(5, 5):</a:t>
            </a:r>
            <a:endParaRPr lang="zh-CN" altLang="en-US" sz="1400" dirty="0">
              <a:solidFill>
                <a:srgbClr val="646464"/>
              </a:solidFill>
              <a:latin typeface="Raleway" panose="020B0003030101060003" pitchFamily="34" charset="0"/>
            </a:endParaRPr>
          </a:p>
        </p:txBody>
      </p:sp>
      <p:graphicFrame>
        <p:nvGraphicFramePr>
          <p:cNvPr id="42" name="表格 41"/>
          <p:cNvGraphicFramePr>
            <a:graphicFrameLocks noGrp="1"/>
          </p:cNvGraphicFramePr>
          <p:nvPr>
            <p:extLst/>
          </p:nvPr>
        </p:nvGraphicFramePr>
        <p:xfrm>
          <a:off x="732901" y="4896866"/>
          <a:ext cx="5093110"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gridCol w="509311">
                  <a:extLst>
                    <a:ext uri="{9D8B030D-6E8A-4147-A177-3AD203B41FA5}">
                      <a16:colId xmlns:a16="http://schemas.microsoft.com/office/drawing/2014/main" val="3860874823"/>
                    </a:ext>
                  </a:extLst>
                </a:gridCol>
                <a:gridCol w="509311">
                  <a:extLst>
                    <a:ext uri="{9D8B030D-6E8A-4147-A177-3AD203B41FA5}">
                      <a16:colId xmlns:a16="http://schemas.microsoft.com/office/drawing/2014/main" val="2640685303"/>
                    </a:ext>
                  </a:extLst>
                </a:gridCol>
                <a:gridCol w="509311">
                  <a:extLst>
                    <a:ext uri="{9D8B030D-6E8A-4147-A177-3AD203B41FA5}">
                      <a16:colId xmlns:a16="http://schemas.microsoft.com/office/drawing/2014/main" val="3052768143"/>
                    </a:ext>
                  </a:extLst>
                </a:gridCol>
                <a:gridCol w="509311">
                  <a:extLst>
                    <a:ext uri="{9D8B030D-6E8A-4147-A177-3AD203B41FA5}">
                      <a16:colId xmlns:a16="http://schemas.microsoft.com/office/drawing/2014/main" val="2515725806"/>
                    </a:ext>
                  </a:extLst>
                </a:gridCol>
                <a:gridCol w="509311">
                  <a:extLst>
                    <a:ext uri="{9D8B030D-6E8A-4147-A177-3AD203B41FA5}">
                      <a16:colId xmlns:a16="http://schemas.microsoft.com/office/drawing/2014/main" val="3497480916"/>
                    </a:ext>
                  </a:extLst>
                </a:gridCol>
                <a:gridCol w="509311">
                  <a:extLst>
                    <a:ext uri="{9D8B030D-6E8A-4147-A177-3AD203B41FA5}">
                      <a16:colId xmlns:a16="http://schemas.microsoft.com/office/drawing/2014/main" val="1124295283"/>
                    </a:ext>
                  </a:extLst>
                </a:gridCol>
                <a:gridCol w="509311">
                  <a:extLst>
                    <a:ext uri="{9D8B030D-6E8A-4147-A177-3AD203B41FA5}">
                      <a16:colId xmlns:a16="http://schemas.microsoft.com/office/drawing/2014/main" val="2205830827"/>
                    </a:ext>
                  </a:extLst>
                </a:gridCol>
                <a:gridCol w="509311">
                  <a:extLst>
                    <a:ext uri="{9D8B030D-6E8A-4147-A177-3AD203B41FA5}">
                      <a16:colId xmlns:a16="http://schemas.microsoft.com/office/drawing/2014/main" val="3174139484"/>
                    </a:ext>
                  </a:extLst>
                </a:gridCol>
              </a:tblGrid>
              <a:tr h="370840">
                <a:tc>
                  <a:txBody>
                    <a:bodyPr/>
                    <a:lstStyle/>
                    <a:p>
                      <a:r>
                        <a:rPr lang="en-US" altLang="zh-CN" dirty="0" smtClean="0"/>
                        <a:t>1</a:t>
                      </a:r>
                      <a:endParaRPr lang="zh-CN" altLang="en-US" dirty="0"/>
                    </a:p>
                  </a:txBody>
                  <a:tcPr>
                    <a:solidFill>
                      <a:srgbClr val="FF6D6D"/>
                    </a:solidFill>
                  </a:tcPr>
                </a:tc>
                <a:tc>
                  <a:txBody>
                    <a:bodyPr/>
                    <a:lstStyle/>
                    <a:p>
                      <a:r>
                        <a:rPr lang="en-US" altLang="zh-CN" dirty="0" smtClean="0"/>
                        <a:t>2</a:t>
                      </a:r>
                      <a:endParaRPr lang="zh-CN" altLang="en-US" dirty="0"/>
                    </a:p>
                  </a:txBody>
                  <a:tcPr>
                    <a:solidFill>
                      <a:srgbClr val="FF6D6D"/>
                    </a:solidFill>
                  </a:tcPr>
                </a:tc>
                <a:tc>
                  <a:txBody>
                    <a:bodyPr/>
                    <a:lstStyle/>
                    <a:p>
                      <a:r>
                        <a:rPr lang="en-US" altLang="zh-CN" dirty="0" smtClean="0"/>
                        <a:t>3</a:t>
                      </a:r>
                      <a:endParaRPr lang="zh-CN" altLang="en-US" dirty="0"/>
                    </a:p>
                  </a:txBody>
                  <a:tcPr>
                    <a:solidFill>
                      <a:srgbClr val="FF6D6D"/>
                    </a:solidFill>
                  </a:tcPr>
                </a:tc>
                <a:tc>
                  <a:txBody>
                    <a:bodyPr/>
                    <a:lstStyle/>
                    <a:p>
                      <a:r>
                        <a:rPr lang="en-US" altLang="zh-CN" dirty="0" smtClean="0"/>
                        <a:t>4</a:t>
                      </a:r>
                      <a:endParaRPr lang="zh-CN" altLang="en-US" dirty="0"/>
                    </a:p>
                  </a:txBody>
                  <a:tcPr>
                    <a:solidFill>
                      <a:srgbClr val="FF6D6D"/>
                    </a:solidFill>
                  </a:tcPr>
                </a:tc>
                <a:tc>
                  <a:txBody>
                    <a:bodyPr/>
                    <a:lstStyle/>
                    <a:p>
                      <a:r>
                        <a:rPr lang="en-US" altLang="zh-CN" dirty="0" smtClean="0"/>
                        <a:t>5</a:t>
                      </a:r>
                      <a:endParaRPr lang="zh-CN" altLang="en-US" dirty="0"/>
                    </a:p>
                  </a:txBody>
                  <a:tcPr>
                    <a:solidFill>
                      <a:srgbClr val="989898"/>
                    </a:solidFill>
                  </a:tcPr>
                </a:tc>
                <a:tc>
                  <a:txBody>
                    <a:bodyPr/>
                    <a:lstStyle/>
                    <a:p>
                      <a:r>
                        <a:rPr lang="en-US" altLang="zh-CN" dirty="0" smtClean="0"/>
                        <a:t>6</a:t>
                      </a:r>
                      <a:endParaRPr lang="zh-CN" altLang="en-US" dirty="0"/>
                    </a:p>
                  </a:txBody>
                  <a:tcPr>
                    <a:solidFill>
                      <a:srgbClr val="989898"/>
                    </a:solidFill>
                  </a:tcPr>
                </a:tc>
                <a:tc>
                  <a:txBody>
                    <a:bodyPr/>
                    <a:lstStyle/>
                    <a:p>
                      <a:r>
                        <a:rPr lang="en-US" altLang="zh-CN" dirty="0" smtClean="0"/>
                        <a:t>7</a:t>
                      </a:r>
                      <a:endParaRPr lang="zh-CN" altLang="en-US" dirty="0"/>
                    </a:p>
                  </a:txBody>
                  <a:tcPr>
                    <a:solidFill>
                      <a:srgbClr val="989898"/>
                    </a:solidFill>
                  </a:tcPr>
                </a:tc>
                <a:tc>
                  <a:txBody>
                    <a:bodyPr/>
                    <a:lstStyle/>
                    <a:p>
                      <a:r>
                        <a:rPr lang="en-US" altLang="zh-CN" dirty="0" smtClean="0"/>
                        <a:t>8</a:t>
                      </a:r>
                      <a:endParaRPr lang="zh-CN" altLang="en-US" dirty="0"/>
                    </a:p>
                  </a:txBody>
                  <a:tcPr>
                    <a:solidFill>
                      <a:srgbClr val="989898"/>
                    </a:solidFill>
                  </a:tcPr>
                </a:tc>
                <a:tc>
                  <a:txBody>
                    <a:bodyPr/>
                    <a:lstStyle/>
                    <a:p>
                      <a:r>
                        <a:rPr lang="en-US" altLang="zh-CN" dirty="0" smtClean="0"/>
                        <a:t>9</a:t>
                      </a:r>
                      <a:endParaRPr lang="zh-CN" altLang="en-US" dirty="0"/>
                    </a:p>
                  </a:txBody>
                  <a:tcPr>
                    <a:solidFill>
                      <a:srgbClr val="989898"/>
                    </a:solidFill>
                  </a:tcPr>
                </a:tc>
                <a:tc>
                  <a:txBody>
                    <a:bodyPr/>
                    <a:lstStyle/>
                    <a:p>
                      <a:r>
                        <a:rPr lang="en-US" altLang="zh-CN" dirty="0" smtClean="0"/>
                        <a:t>10</a:t>
                      </a:r>
                      <a:endParaRPr lang="zh-CN" altLang="en-US" dirty="0"/>
                    </a:p>
                  </a:txBody>
                  <a:tcPr>
                    <a:solidFill>
                      <a:srgbClr val="989898"/>
                    </a:solidFill>
                  </a:tcPr>
                </a:tc>
                <a:extLst>
                  <a:ext uri="{0D108BD9-81ED-4DB2-BD59-A6C34878D82A}">
                    <a16:rowId xmlns:a16="http://schemas.microsoft.com/office/drawing/2014/main" val="620205846"/>
                  </a:ext>
                </a:extLst>
              </a:tr>
            </a:tbl>
          </a:graphicData>
        </a:graphic>
      </p:graphicFrame>
      <p:graphicFrame>
        <p:nvGraphicFramePr>
          <p:cNvPr id="43" name="表格 42"/>
          <p:cNvGraphicFramePr>
            <a:graphicFrameLocks noGrp="1"/>
          </p:cNvGraphicFramePr>
          <p:nvPr>
            <p:extLst/>
          </p:nvPr>
        </p:nvGraphicFramePr>
        <p:xfrm>
          <a:off x="732901" y="2847014"/>
          <a:ext cx="5093110"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gridCol w="509311">
                  <a:extLst>
                    <a:ext uri="{9D8B030D-6E8A-4147-A177-3AD203B41FA5}">
                      <a16:colId xmlns:a16="http://schemas.microsoft.com/office/drawing/2014/main" val="3860874823"/>
                    </a:ext>
                  </a:extLst>
                </a:gridCol>
                <a:gridCol w="509311">
                  <a:extLst>
                    <a:ext uri="{9D8B030D-6E8A-4147-A177-3AD203B41FA5}">
                      <a16:colId xmlns:a16="http://schemas.microsoft.com/office/drawing/2014/main" val="2640685303"/>
                    </a:ext>
                  </a:extLst>
                </a:gridCol>
                <a:gridCol w="509311">
                  <a:extLst>
                    <a:ext uri="{9D8B030D-6E8A-4147-A177-3AD203B41FA5}">
                      <a16:colId xmlns:a16="http://schemas.microsoft.com/office/drawing/2014/main" val="3052768143"/>
                    </a:ext>
                  </a:extLst>
                </a:gridCol>
                <a:gridCol w="509311">
                  <a:extLst>
                    <a:ext uri="{9D8B030D-6E8A-4147-A177-3AD203B41FA5}">
                      <a16:colId xmlns:a16="http://schemas.microsoft.com/office/drawing/2014/main" val="2515725806"/>
                    </a:ext>
                  </a:extLst>
                </a:gridCol>
                <a:gridCol w="509311">
                  <a:extLst>
                    <a:ext uri="{9D8B030D-6E8A-4147-A177-3AD203B41FA5}">
                      <a16:colId xmlns:a16="http://schemas.microsoft.com/office/drawing/2014/main" val="3497480916"/>
                    </a:ext>
                  </a:extLst>
                </a:gridCol>
                <a:gridCol w="509311">
                  <a:extLst>
                    <a:ext uri="{9D8B030D-6E8A-4147-A177-3AD203B41FA5}">
                      <a16:colId xmlns:a16="http://schemas.microsoft.com/office/drawing/2014/main" val="1124295283"/>
                    </a:ext>
                  </a:extLst>
                </a:gridCol>
                <a:gridCol w="509311">
                  <a:extLst>
                    <a:ext uri="{9D8B030D-6E8A-4147-A177-3AD203B41FA5}">
                      <a16:colId xmlns:a16="http://schemas.microsoft.com/office/drawing/2014/main" val="2205830827"/>
                    </a:ext>
                  </a:extLst>
                </a:gridCol>
                <a:gridCol w="509311">
                  <a:extLst>
                    <a:ext uri="{9D8B030D-6E8A-4147-A177-3AD203B41FA5}">
                      <a16:colId xmlns:a16="http://schemas.microsoft.com/office/drawing/2014/main" val="3174139484"/>
                    </a:ext>
                  </a:extLst>
                </a:gridCol>
              </a:tblGrid>
              <a:tr h="370840">
                <a:tc>
                  <a:txBody>
                    <a:bodyPr/>
                    <a:lstStyle/>
                    <a:p>
                      <a:r>
                        <a:rPr lang="en-US" altLang="zh-CN" dirty="0" smtClean="0"/>
                        <a:t>1</a:t>
                      </a:r>
                      <a:endParaRPr lang="zh-CN" altLang="en-US" dirty="0"/>
                    </a:p>
                  </a:txBody>
                  <a:tcPr>
                    <a:solidFill>
                      <a:srgbClr val="FF6D6D"/>
                    </a:solidFill>
                  </a:tcPr>
                </a:tc>
                <a:tc>
                  <a:txBody>
                    <a:bodyPr/>
                    <a:lstStyle/>
                    <a:p>
                      <a:r>
                        <a:rPr lang="en-US" altLang="zh-CN" dirty="0" smtClean="0"/>
                        <a:t>2</a:t>
                      </a:r>
                      <a:endParaRPr lang="zh-CN" altLang="en-US" dirty="0"/>
                    </a:p>
                  </a:txBody>
                  <a:tcPr>
                    <a:solidFill>
                      <a:srgbClr val="FF6D6D"/>
                    </a:solidFill>
                  </a:tcPr>
                </a:tc>
                <a:tc>
                  <a:txBody>
                    <a:bodyPr/>
                    <a:lstStyle/>
                    <a:p>
                      <a:r>
                        <a:rPr lang="en-US" altLang="zh-CN" dirty="0" smtClean="0"/>
                        <a:t>3</a:t>
                      </a:r>
                      <a:endParaRPr lang="zh-CN" altLang="en-US" dirty="0"/>
                    </a:p>
                  </a:txBody>
                  <a:tcPr>
                    <a:solidFill>
                      <a:srgbClr val="FF6D6D"/>
                    </a:solidFill>
                  </a:tcPr>
                </a:tc>
                <a:tc>
                  <a:txBody>
                    <a:bodyPr/>
                    <a:lstStyle/>
                    <a:p>
                      <a:r>
                        <a:rPr lang="en-US" altLang="zh-CN" dirty="0" smtClean="0"/>
                        <a:t>4</a:t>
                      </a:r>
                      <a:endParaRPr lang="zh-CN" altLang="en-US" dirty="0"/>
                    </a:p>
                  </a:txBody>
                  <a:tcPr>
                    <a:solidFill>
                      <a:srgbClr val="989898"/>
                    </a:solidFill>
                  </a:tcPr>
                </a:tc>
                <a:tc>
                  <a:txBody>
                    <a:bodyPr/>
                    <a:lstStyle/>
                    <a:p>
                      <a:r>
                        <a:rPr lang="en-US" altLang="zh-CN" dirty="0" smtClean="0"/>
                        <a:t>5</a:t>
                      </a:r>
                      <a:endParaRPr lang="zh-CN" altLang="en-US" dirty="0"/>
                    </a:p>
                  </a:txBody>
                  <a:tcPr>
                    <a:solidFill>
                      <a:srgbClr val="989898"/>
                    </a:solidFill>
                  </a:tcPr>
                </a:tc>
                <a:tc>
                  <a:txBody>
                    <a:bodyPr/>
                    <a:lstStyle/>
                    <a:p>
                      <a:r>
                        <a:rPr lang="en-US" altLang="zh-CN" dirty="0" smtClean="0"/>
                        <a:t>6</a:t>
                      </a:r>
                      <a:endParaRPr lang="zh-CN" altLang="en-US" dirty="0"/>
                    </a:p>
                  </a:txBody>
                  <a:tcPr>
                    <a:solidFill>
                      <a:srgbClr val="989898"/>
                    </a:solidFill>
                  </a:tcPr>
                </a:tc>
                <a:tc>
                  <a:txBody>
                    <a:bodyPr/>
                    <a:lstStyle/>
                    <a:p>
                      <a:r>
                        <a:rPr lang="en-US" altLang="zh-CN" dirty="0" smtClean="0"/>
                        <a:t>7</a:t>
                      </a:r>
                      <a:endParaRPr lang="zh-CN" altLang="en-US" dirty="0"/>
                    </a:p>
                  </a:txBody>
                  <a:tcPr>
                    <a:solidFill>
                      <a:srgbClr val="989898"/>
                    </a:solidFill>
                  </a:tcPr>
                </a:tc>
                <a:tc>
                  <a:txBody>
                    <a:bodyPr/>
                    <a:lstStyle/>
                    <a:p>
                      <a:r>
                        <a:rPr lang="en-US" altLang="zh-CN" dirty="0" smtClean="0"/>
                        <a:t>8</a:t>
                      </a:r>
                      <a:endParaRPr lang="zh-CN" altLang="en-US" dirty="0"/>
                    </a:p>
                  </a:txBody>
                  <a:tcPr>
                    <a:solidFill>
                      <a:srgbClr val="989898"/>
                    </a:solidFill>
                  </a:tcPr>
                </a:tc>
                <a:tc>
                  <a:txBody>
                    <a:bodyPr/>
                    <a:lstStyle/>
                    <a:p>
                      <a:r>
                        <a:rPr lang="en-US" altLang="zh-CN" dirty="0" smtClean="0"/>
                        <a:t>9</a:t>
                      </a:r>
                      <a:endParaRPr lang="zh-CN" altLang="en-US" dirty="0"/>
                    </a:p>
                  </a:txBody>
                  <a:tcPr>
                    <a:solidFill>
                      <a:srgbClr val="989898"/>
                    </a:solidFill>
                  </a:tcPr>
                </a:tc>
                <a:tc>
                  <a:txBody>
                    <a:bodyPr/>
                    <a:lstStyle/>
                    <a:p>
                      <a:r>
                        <a:rPr lang="en-US" altLang="zh-CN" dirty="0" smtClean="0"/>
                        <a:t>10</a:t>
                      </a:r>
                      <a:endParaRPr lang="zh-CN" altLang="en-US" dirty="0"/>
                    </a:p>
                  </a:txBody>
                  <a:tcPr>
                    <a:solidFill>
                      <a:srgbClr val="989898"/>
                    </a:solidFill>
                  </a:tcPr>
                </a:tc>
                <a:extLst>
                  <a:ext uri="{0D108BD9-81ED-4DB2-BD59-A6C34878D82A}">
                    <a16:rowId xmlns:a16="http://schemas.microsoft.com/office/drawing/2014/main" val="620205846"/>
                  </a:ext>
                </a:extLst>
              </a:tr>
            </a:tbl>
          </a:graphicData>
        </a:graphic>
      </p:graphicFrame>
    </p:spTree>
    <p:extLst>
      <p:ext uri="{BB962C8B-B14F-4D97-AF65-F5344CB8AC3E}">
        <p14:creationId xmlns:p14="http://schemas.microsoft.com/office/powerpoint/2010/main" val="38374097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anim calcmode="lin" valueType="num">
                                      <p:cBhvr>
                                        <p:cTn id="16" dur="500" fill="hold"/>
                                        <p:tgtEl>
                                          <p:spTgt spid="28"/>
                                        </p:tgtEl>
                                        <p:attrNameLst>
                                          <p:attrName>ppt_x</p:attrName>
                                        </p:attrNameLst>
                                      </p:cBhvr>
                                      <p:tavLst>
                                        <p:tav tm="0">
                                          <p:val>
                                            <p:strVal val="#ppt_x"/>
                                          </p:val>
                                        </p:tav>
                                        <p:tav tm="100000">
                                          <p:val>
                                            <p:strVal val="#ppt_x"/>
                                          </p:val>
                                        </p:tav>
                                      </p:tavLst>
                                    </p:anim>
                                    <p:anim calcmode="lin" valueType="num">
                                      <p:cBhvr>
                                        <p:cTn id="17" dur="500" fill="hold"/>
                                        <p:tgtEl>
                                          <p:spTgt spid="28"/>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2" presetClass="entr" presetSubtype="6"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10" presetClass="entr" presetSubtype="0"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 grpId="0"/>
      <p:bldP spid="3" grpId="0"/>
      <p:bldP spid="27" grpId="0"/>
      <p:bldP spid="28" grpId="0" animBg="1"/>
      <p:bldP spid="6" grpId="0"/>
      <p:bldP spid="36" grpId="0"/>
      <p:bldP spid="38" grpId="0"/>
      <p:bldP spid="4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64800" y="2702772"/>
            <a:ext cx="9050767" cy="1191491"/>
          </a:xfrm>
          <a:prstGeom prst="rect">
            <a:avLst/>
          </a:prstGeom>
          <a:solidFill>
            <a:srgbClr val="FF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p:nvSpPr>
        <p:spPr>
          <a:xfrm>
            <a:off x="762000" y="2001982"/>
            <a:ext cx="2854037" cy="2854037"/>
          </a:xfrm>
          <a:prstGeom prst="ellipse">
            <a:avLst/>
          </a:prstGeom>
          <a:solidFill>
            <a:srgbClr val="FF6D6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a:off x="777034" y="1016819"/>
            <a:ext cx="1926040"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Analysis-Segment tree</a:t>
            </a:r>
            <a:endParaRPr lang="id-ID" sz="1600" dirty="0">
              <a:solidFill>
                <a:srgbClr val="646464"/>
              </a:solidFill>
              <a:latin typeface="Raleway" panose="020B0003030101060003" pitchFamily="34" charset="0"/>
            </a:endParaRPr>
          </a:p>
        </p:txBody>
      </p:sp>
      <p:sp>
        <p:nvSpPr>
          <p:cNvPr id="16" name="TextBox 15"/>
          <p:cNvSpPr txBox="1"/>
          <p:nvPr/>
        </p:nvSpPr>
        <p:spPr>
          <a:xfrm>
            <a:off x="777034" y="500139"/>
            <a:ext cx="3235181"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问题分析</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smtClean="0">
                <a:solidFill>
                  <a:srgbClr val="4B4B4B"/>
                </a:solidFill>
                <a:latin typeface="微软雅黑" panose="020B0503020204020204" pitchFamily="34" charset="-122"/>
                <a:ea typeface="微软雅黑" panose="020B0503020204020204" pitchFamily="34" charset="-122"/>
              </a:rPr>
              <a:t>线段树</a:t>
            </a:r>
            <a:endParaRPr lang="id-ID" altLang="zh-CN" sz="3200" dirty="0">
              <a:solidFill>
                <a:srgbClr val="4B4B4B"/>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5944958" y="2129673"/>
            <a:ext cx="2501006" cy="646331"/>
          </a:xfrm>
          <a:prstGeom prst="rect">
            <a:avLst/>
          </a:prstGeom>
          <a:noFill/>
        </p:spPr>
        <p:txBody>
          <a:bodyPr wrap="none" rtlCol="0">
            <a:spAutoFit/>
          </a:bodyPr>
          <a:lstStyle/>
          <a:p>
            <a:pPr algn="just"/>
            <a:r>
              <a:rPr lang="zh-CN" altLang="en-US" sz="3600" b="1" dirty="0">
                <a:solidFill>
                  <a:srgbClr val="FF6D6D"/>
                </a:solidFill>
                <a:latin typeface="微软雅黑" panose="020B0503020204020204" pitchFamily="34" charset="-122"/>
                <a:ea typeface="微软雅黑" panose="020B0503020204020204" pitchFamily="34" charset="-122"/>
              </a:rPr>
              <a:t>最大</a:t>
            </a:r>
            <a:r>
              <a:rPr lang="zh-CN" altLang="en-US" sz="3600" b="1" dirty="0" smtClean="0">
                <a:solidFill>
                  <a:srgbClr val="FF6D6D"/>
                </a:solidFill>
                <a:latin typeface="微软雅黑" panose="020B0503020204020204" pitchFamily="34" charset="-122"/>
                <a:ea typeface="微软雅黑" panose="020B0503020204020204" pitchFamily="34" charset="-122"/>
              </a:rPr>
              <a:t>的问题</a:t>
            </a:r>
            <a:endParaRPr lang="en-US" sz="3600" b="1" dirty="0">
              <a:solidFill>
                <a:srgbClr val="FF6D6D"/>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3960521" y="3038300"/>
            <a:ext cx="6234675" cy="40011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怎么知道一个区间的最大连续空房间数？</a:t>
            </a:r>
            <a:endParaRPr lang="id-ID" sz="2000" dirty="0">
              <a:latin typeface="微软雅黑" panose="020B0503020204020204" pitchFamily="34" charset="-122"/>
              <a:ea typeface="微软雅黑" panose="020B0503020204020204" pitchFamily="34" charset="-122"/>
            </a:endParaRPr>
          </a:p>
        </p:txBody>
      </p:sp>
      <p:sp>
        <p:nvSpPr>
          <p:cNvPr id="20" name="TextBox 19"/>
          <p:cNvSpPr txBox="1"/>
          <p:nvPr/>
        </p:nvSpPr>
        <p:spPr>
          <a:xfrm>
            <a:off x="3618311" y="2858919"/>
            <a:ext cx="441146" cy="995209"/>
          </a:xfrm>
          <a:prstGeom prst="rect">
            <a:avLst/>
          </a:prstGeom>
          <a:noFill/>
        </p:spPr>
        <p:txBody>
          <a:bodyPr wrap="none" rtlCol="0">
            <a:spAutoFit/>
          </a:bodyPr>
          <a:lstStyle/>
          <a:p>
            <a:r>
              <a:rPr lang="id-ID" sz="5865" dirty="0">
                <a:solidFill>
                  <a:schemeClr val="bg1"/>
                </a:solidFill>
                <a:latin typeface="PT Sans" panose="020B0503020203020204" pitchFamily="34" charset="0"/>
              </a:rPr>
              <a:t>“</a:t>
            </a:r>
            <a:endParaRPr lang="id-ID" sz="5335" dirty="0">
              <a:solidFill>
                <a:schemeClr val="bg1"/>
              </a:solidFill>
            </a:endParaRPr>
          </a:p>
        </p:txBody>
      </p:sp>
      <p:sp>
        <p:nvSpPr>
          <p:cNvPr id="22" name="TextBox 21"/>
          <p:cNvSpPr txBox="1"/>
          <p:nvPr/>
        </p:nvSpPr>
        <p:spPr>
          <a:xfrm>
            <a:off x="9754050" y="3320805"/>
            <a:ext cx="441146" cy="995209"/>
          </a:xfrm>
          <a:prstGeom prst="rect">
            <a:avLst/>
          </a:prstGeom>
          <a:noFill/>
        </p:spPr>
        <p:txBody>
          <a:bodyPr wrap="none" rtlCol="0">
            <a:spAutoFit/>
          </a:bodyPr>
          <a:lstStyle/>
          <a:p>
            <a:r>
              <a:rPr lang="id-ID" sz="5865" dirty="0">
                <a:solidFill>
                  <a:schemeClr val="bg1"/>
                </a:solidFill>
                <a:latin typeface="PT Sans" panose="020B0503020203020204" pitchFamily="34" charset="0"/>
              </a:rPr>
              <a:t>”</a:t>
            </a:r>
            <a:endParaRPr lang="id-ID" sz="5335" dirty="0">
              <a:solidFill>
                <a:schemeClr val="bg1"/>
              </a:solidFill>
            </a:endParaRPr>
          </a:p>
        </p:txBody>
      </p:sp>
      <p:sp>
        <p:nvSpPr>
          <p:cNvPr id="17" name="Freeform 26"/>
          <p:cNvSpPr>
            <a:spLocks noEditPoints="1"/>
          </p:cNvSpPr>
          <p:nvPr/>
        </p:nvSpPr>
        <p:spPr bwMode="auto">
          <a:xfrm>
            <a:off x="1540163" y="2776004"/>
            <a:ext cx="1297709" cy="124904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vert="horz" wrap="square" lIns="91440" tIns="45720" rIns="91440" bIns="45720" numCol="1" anchor="t" anchorCtr="0" compatLnSpc="1"/>
          <a:lstStyle/>
          <a:p>
            <a:endParaRPr lang="id-ID"/>
          </a:p>
        </p:txBody>
      </p:sp>
      <p:graphicFrame>
        <p:nvGraphicFramePr>
          <p:cNvPr id="23" name="表格 22"/>
          <p:cNvGraphicFramePr>
            <a:graphicFrameLocks noGrp="1"/>
          </p:cNvGraphicFramePr>
          <p:nvPr>
            <p:extLst/>
          </p:nvPr>
        </p:nvGraphicFramePr>
        <p:xfrm>
          <a:off x="3616037" y="4400356"/>
          <a:ext cx="2037244"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gridCol w="509311">
                  <a:extLst>
                    <a:ext uri="{9D8B030D-6E8A-4147-A177-3AD203B41FA5}">
                      <a16:colId xmlns:a16="http://schemas.microsoft.com/office/drawing/2014/main" val="3860874823"/>
                    </a:ext>
                  </a:extLst>
                </a:gridCol>
                <a:gridCol w="509311">
                  <a:extLst>
                    <a:ext uri="{9D8B030D-6E8A-4147-A177-3AD203B41FA5}">
                      <a16:colId xmlns:a16="http://schemas.microsoft.com/office/drawing/2014/main" val="2640685303"/>
                    </a:ext>
                  </a:extLst>
                </a:gridCol>
              </a:tblGrid>
              <a:tr h="370840">
                <a:tc>
                  <a:txBody>
                    <a:bodyPr/>
                    <a:lstStyle/>
                    <a:p>
                      <a:r>
                        <a:rPr lang="en-US" altLang="zh-CN" dirty="0" smtClean="0"/>
                        <a:t>3</a:t>
                      </a:r>
                      <a:endParaRPr lang="zh-CN" altLang="en-US" dirty="0"/>
                    </a:p>
                  </a:txBody>
                  <a:tcPr>
                    <a:solidFill>
                      <a:srgbClr val="989898"/>
                    </a:solidFill>
                  </a:tcPr>
                </a:tc>
                <a:tc>
                  <a:txBody>
                    <a:bodyPr/>
                    <a:lstStyle/>
                    <a:p>
                      <a:r>
                        <a:rPr lang="en-US" altLang="zh-CN" dirty="0" smtClean="0"/>
                        <a:t>4</a:t>
                      </a:r>
                      <a:endParaRPr lang="zh-CN" altLang="en-US" dirty="0"/>
                    </a:p>
                  </a:txBody>
                  <a:tcPr>
                    <a:solidFill>
                      <a:srgbClr val="989898"/>
                    </a:solidFill>
                  </a:tcPr>
                </a:tc>
                <a:tc>
                  <a:txBody>
                    <a:bodyPr/>
                    <a:lstStyle/>
                    <a:p>
                      <a:r>
                        <a:rPr lang="en-US" altLang="zh-CN" dirty="0" smtClean="0"/>
                        <a:t>5</a:t>
                      </a:r>
                      <a:endParaRPr lang="zh-CN" altLang="en-US" dirty="0"/>
                    </a:p>
                  </a:txBody>
                  <a:tcPr>
                    <a:solidFill>
                      <a:srgbClr val="FF6D6D"/>
                    </a:solidFill>
                  </a:tcPr>
                </a:tc>
                <a:tc>
                  <a:txBody>
                    <a:bodyPr/>
                    <a:lstStyle/>
                    <a:p>
                      <a:r>
                        <a:rPr lang="en-US" altLang="zh-CN" dirty="0" smtClean="0"/>
                        <a:t>6</a:t>
                      </a:r>
                      <a:endParaRPr lang="zh-CN" altLang="en-US" dirty="0"/>
                    </a:p>
                  </a:txBody>
                  <a:tcPr>
                    <a:solidFill>
                      <a:srgbClr val="FF6D6D"/>
                    </a:solidFill>
                  </a:tcPr>
                </a:tc>
                <a:extLst>
                  <a:ext uri="{0D108BD9-81ED-4DB2-BD59-A6C34878D82A}">
                    <a16:rowId xmlns:a16="http://schemas.microsoft.com/office/drawing/2014/main" val="620205846"/>
                  </a:ext>
                </a:extLst>
              </a:tr>
            </a:tbl>
          </a:graphicData>
        </a:graphic>
      </p:graphicFrame>
      <p:graphicFrame>
        <p:nvGraphicFramePr>
          <p:cNvPr id="24" name="表格 23"/>
          <p:cNvGraphicFramePr>
            <a:graphicFrameLocks noGrp="1"/>
          </p:cNvGraphicFramePr>
          <p:nvPr>
            <p:extLst/>
          </p:nvPr>
        </p:nvGraphicFramePr>
        <p:xfrm>
          <a:off x="3616037" y="5087654"/>
          <a:ext cx="5093110"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gridCol w="509311">
                  <a:extLst>
                    <a:ext uri="{9D8B030D-6E8A-4147-A177-3AD203B41FA5}">
                      <a16:colId xmlns:a16="http://schemas.microsoft.com/office/drawing/2014/main" val="3860874823"/>
                    </a:ext>
                  </a:extLst>
                </a:gridCol>
                <a:gridCol w="509311">
                  <a:extLst>
                    <a:ext uri="{9D8B030D-6E8A-4147-A177-3AD203B41FA5}">
                      <a16:colId xmlns:a16="http://schemas.microsoft.com/office/drawing/2014/main" val="2640685303"/>
                    </a:ext>
                  </a:extLst>
                </a:gridCol>
                <a:gridCol w="509311">
                  <a:extLst>
                    <a:ext uri="{9D8B030D-6E8A-4147-A177-3AD203B41FA5}">
                      <a16:colId xmlns:a16="http://schemas.microsoft.com/office/drawing/2014/main" val="3052768143"/>
                    </a:ext>
                  </a:extLst>
                </a:gridCol>
                <a:gridCol w="509311">
                  <a:extLst>
                    <a:ext uri="{9D8B030D-6E8A-4147-A177-3AD203B41FA5}">
                      <a16:colId xmlns:a16="http://schemas.microsoft.com/office/drawing/2014/main" val="2515725806"/>
                    </a:ext>
                  </a:extLst>
                </a:gridCol>
                <a:gridCol w="509311">
                  <a:extLst>
                    <a:ext uri="{9D8B030D-6E8A-4147-A177-3AD203B41FA5}">
                      <a16:colId xmlns:a16="http://schemas.microsoft.com/office/drawing/2014/main" val="3497480916"/>
                    </a:ext>
                  </a:extLst>
                </a:gridCol>
                <a:gridCol w="509311">
                  <a:extLst>
                    <a:ext uri="{9D8B030D-6E8A-4147-A177-3AD203B41FA5}">
                      <a16:colId xmlns:a16="http://schemas.microsoft.com/office/drawing/2014/main" val="1124295283"/>
                    </a:ext>
                  </a:extLst>
                </a:gridCol>
                <a:gridCol w="509311">
                  <a:extLst>
                    <a:ext uri="{9D8B030D-6E8A-4147-A177-3AD203B41FA5}">
                      <a16:colId xmlns:a16="http://schemas.microsoft.com/office/drawing/2014/main" val="2205830827"/>
                    </a:ext>
                  </a:extLst>
                </a:gridCol>
                <a:gridCol w="509311">
                  <a:extLst>
                    <a:ext uri="{9D8B030D-6E8A-4147-A177-3AD203B41FA5}">
                      <a16:colId xmlns:a16="http://schemas.microsoft.com/office/drawing/2014/main" val="3174139484"/>
                    </a:ext>
                  </a:extLst>
                </a:gridCol>
              </a:tblGrid>
              <a:tr h="370840">
                <a:tc>
                  <a:txBody>
                    <a:bodyPr/>
                    <a:lstStyle/>
                    <a:p>
                      <a:r>
                        <a:rPr lang="en-US" altLang="zh-CN" dirty="0" smtClean="0"/>
                        <a:t>1</a:t>
                      </a:r>
                      <a:endParaRPr lang="zh-CN" altLang="en-US" dirty="0"/>
                    </a:p>
                  </a:txBody>
                  <a:tcPr>
                    <a:solidFill>
                      <a:srgbClr val="989898"/>
                    </a:solidFill>
                  </a:tcPr>
                </a:tc>
                <a:tc>
                  <a:txBody>
                    <a:bodyPr/>
                    <a:lstStyle/>
                    <a:p>
                      <a:r>
                        <a:rPr lang="en-US" altLang="zh-CN" dirty="0" smtClean="0"/>
                        <a:t>2</a:t>
                      </a:r>
                      <a:endParaRPr lang="zh-CN" altLang="en-US" dirty="0"/>
                    </a:p>
                  </a:txBody>
                  <a:tcPr>
                    <a:solidFill>
                      <a:srgbClr val="989898"/>
                    </a:solidFill>
                  </a:tcPr>
                </a:tc>
                <a:tc>
                  <a:txBody>
                    <a:bodyPr/>
                    <a:lstStyle/>
                    <a:p>
                      <a:r>
                        <a:rPr lang="en-US" altLang="zh-CN" dirty="0" smtClean="0"/>
                        <a:t>3</a:t>
                      </a:r>
                      <a:endParaRPr lang="zh-CN" altLang="en-US" dirty="0"/>
                    </a:p>
                  </a:txBody>
                  <a:tcPr>
                    <a:solidFill>
                      <a:srgbClr val="FF6D6D"/>
                    </a:solidFill>
                  </a:tcPr>
                </a:tc>
                <a:tc>
                  <a:txBody>
                    <a:bodyPr/>
                    <a:lstStyle/>
                    <a:p>
                      <a:r>
                        <a:rPr lang="en-US" altLang="zh-CN" dirty="0" smtClean="0"/>
                        <a:t>4</a:t>
                      </a:r>
                      <a:endParaRPr lang="zh-CN" altLang="en-US" dirty="0"/>
                    </a:p>
                  </a:txBody>
                  <a:tcPr>
                    <a:solidFill>
                      <a:srgbClr val="FF6D6D"/>
                    </a:solidFill>
                  </a:tcPr>
                </a:tc>
                <a:tc>
                  <a:txBody>
                    <a:bodyPr/>
                    <a:lstStyle/>
                    <a:p>
                      <a:r>
                        <a:rPr lang="en-US" altLang="zh-CN" dirty="0" smtClean="0"/>
                        <a:t>5</a:t>
                      </a:r>
                      <a:endParaRPr lang="zh-CN" altLang="en-US" dirty="0"/>
                    </a:p>
                  </a:txBody>
                  <a:tcPr>
                    <a:solidFill>
                      <a:srgbClr val="989898"/>
                    </a:solidFill>
                  </a:tcPr>
                </a:tc>
                <a:tc>
                  <a:txBody>
                    <a:bodyPr/>
                    <a:lstStyle/>
                    <a:p>
                      <a:r>
                        <a:rPr lang="en-US" altLang="zh-CN" dirty="0" smtClean="0"/>
                        <a:t>6</a:t>
                      </a:r>
                      <a:endParaRPr lang="zh-CN" altLang="en-US" dirty="0"/>
                    </a:p>
                  </a:txBody>
                  <a:tcPr>
                    <a:solidFill>
                      <a:srgbClr val="989898"/>
                    </a:solidFill>
                  </a:tcPr>
                </a:tc>
                <a:tc>
                  <a:txBody>
                    <a:bodyPr/>
                    <a:lstStyle/>
                    <a:p>
                      <a:r>
                        <a:rPr lang="en-US" altLang="zh-CN" dirty="0" smtClean="0"/>
                        <a:t>7</a:t>
                      </a:r>
                      <a:endParaRPr lang="zh-CN" altLang="en-US" dirty="0"/>
                    </a:p>
                  </a:txBody>
                  <a:tcPr>
                    <a:solidFill>
                      <a:srgbClr val="989898"/>
                    </a:solidFill>
                  </a:tcPr>
                </a:tc>
                <a:tc>
                  <a:txBody>
                    <a:bodyPr/>
                    <a:lstStyle/>
                    <a:p>
                      <a:r>
                        <a:rPr lang="en-US" altLang="zh-CN" dirty="0" smtClean="0"/>
                        <a:t>8</a:t>
                      </a:r>
                      <a:endParaRPr lang="zh-CN" altLang="en-US" dirty="0"/>
                    </a:p>
                  </a:txBody>
                  <a:tcPr>
                    <a:solidFill>
                      <a:srgbClr val="FF6D6D"/>
                    </a:solidFill>
                  </a:tcPr>
                </a:tc>
                <a:tc>
                  <a:txBody>
                    <a:bodyPr/>
                    <a:lstStyle/>
                    <a:p>
                      <a:r>
                        <a:rPr lang="en-US" altLang="zh-CN" dirty="0" smtClean="0"/>
                        <a:t>9</a:t>
                      </a:r>
                      <a:endParaRPr lang="zh-CN" altLang="en-US" dirty="0"/>
                    </a:p>
                  </a:txBody>
                  <a:tcPr>
                    <a:solidFill>
                      <a:srgbClr val="989898"/>
                    </a:solidFill>
                  </a:tcPr>
                </a:tc>
                <a:tc>
                  <a:txBody>
                    <a:bodyPr/>
                    <a:lstStyle/>
                    <a:p>
                      <a:r>
                        <a:rPr lang="en-US" altLang="zh-CN" dirty="0" smtClean="0"/>
                        <a:t>10</a:t>
                      </a:r>
                      <a:endParaRPr lang="zh-CN" altLang="en-US" dirty="0"/>
                    </a:p>
                  </a:txBody>
                  <a:tcPr>
                    <a:solidFill>
                      <a:srgbClr val="989898"/>
                    </a:solidFill>
                  </a:tcPr>
                </a:tc>
                <a:extLst>
                  <a:ext uri="{0D108BD9-81ED-4DB2-BD59-A6C34878D82A}">
                    <a16:rowId xmlns:a16="http://schemas.microsoft.com/office/drawing/2014/main" val="620205846"/>
                  </a:ext>
                </a:extLst>
              </a:tr>
            </a:tbl>
          </a:graphicData>
        </a:graphic>
      </p:graphicFrame>
      <p:sp>
        <p:nvSpPr>
          <p:cNvPr id="25" name="文本框 24"/>
          <p:cNvSpPr txBox="1"/>
          <p:nvPr/>
        </p:nvSpPr>
        <p:spPr>
          <a:xfrm>
            <a:off x="6745347" y="4463419"/>
            <a:ext cx="2831139" cy="307777"/>
          </a:xfrm>
          <a:prstGeom prst="rect">
            <a:avLst/>
          </a:prstGeom>
        </p:spPr>
        <p:txBody>
          <a:bodyPr wrap="square" rtlCol="0">
            <a:spAutoFit/>
          </a:bodyPr>
          <a:lstStyle/>
          <a:p>
            <a:r>
              <a:rPr lang="en-US" altLang="zh-CN" sz="1400" dirty="0" smtClean="0">
                <a:solidFill>
                  <a:srgbClr val="646464"/>
                </a:solidFill>
                <a:latin typeface="微软雅黑" panose="020B0503020204020204" pitchFamily="34" charset="-122"/>
                <a:ea typeface="微软雅黑" panose="020B0503020204020204" pitchFamily="34" charset="-122"/>
              </a:rPr>
              <a:t>[3,6]</a:t>
            </a:r>
            <a:r>
              <a:rPr lang="zh-CN" altLang="en-US" sz="1400" dirty="0" smtClean="0">
                <a:solidFill>
                  <a:srgbClr val="646464"/>
                </a:solidFill>
                <a:latin typeface="微软雅黑" panose="020B0503020204020204" pitchFamily="34" charset="-122"/>
                <a:ea typeface="微软雅黑" panose="020B0503020204020204" pitchFamily="34" charset="-122"/>
              </a:rPr>
              <a:t>最大</a:t>
            </a:r>
            <a:r>
              <a:rPr lang="zh-CN" altLang="en-US" sz="1400" dirty="0">
                <a:solidFill>
                  <a:srgbClr val="646464"/>
                </a:solidFill>
                <a:latin typeface="微软雅黑" panose="020B0503020204020204" pitchFamily="34" charset="-122"/>
                <a:ea typeface="微软雅黑" panose="020B0503020204020204" pitchFamily="34" charset="-122"/>
              </a:rPr>
              <a:t>连续空房间</a:t>
            </a:r>
            <a:r>
              <a:rPr lang="zh-CN" altLang="en-US" sz="1400" dirty="0" smtClean="0">
                <a:solidFill>
                  <a:srgbClr val="646464"/>
                </a:solidFill>
                <a:latin typeface="微软雅黑" panose="020B0503020204020204" pitchFamily="34" charset="-122"/>
                <a:ea typeface="微软雅黑" panose="020B0503020204020204" pitchFamily="34" charset="-122"/>
              </a:rPr>
              <a:t>数：</a:t>
            </a:r>
            <a:r>
              <a:rPr lang="en-US" altLang="zh-CN" sz="1400" dirty="0" smtClean="0">
                <a:solidFill>
                  <a:srgbClr val="646464"/>
                </a:solidFill>
                <a:latin typeface="微软雅黑" panose="020B0503020204020204" pitchFamily="34" charset="-122"/>
                <a:ea typeface="微软雅黑" panose="020B0503020204020204" pitchFamily="34" charset="-122"/>
              </a:rPr>
              <a:t>2</a:t>
            </a:r>
            <a:endParaRPr lang="zh-CN" altLang="en-US" sz="1400" dirty="0">
              <a:solidFill>
                <a:srgbClr val="646464"/>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998396" y="5119185"/>
            <a:ext cx="2831139" cy="307777"/>
          </a:xfrm>
          <a:prstGeom prst="rect">
            <a:avLst/>
          </a:prstGeom>
          <a:noFill/>
        </p:spPr>
        <p:txBody>
          <a:bodyPr wrap="square" rtlCol="0">
            <a:spAutoFit/>
          </a:bodyPr>
          <a:lstStyle/>
          <a:p>
            <a:r>
              <a:rPr lang="en-US" altLang="zh-CN" sz="1400" dirty="0" smtClean="0">
                <a:solidFill>
                  <a:srgbClr val="646464"/>
                </a:solidFill>
                <a:latin typeface="微软雅黑" panose="020B0503020204020204" pitchFamily="34" charset="-122"/>
                <a:ea typeface="微软雅黑" panose="020B0503020204020204" pitchFamily="34" charset="-122"/>
              </a:rPr>
              <a:t>[1,10]</a:t>
            </a:r>
            <a:r>
              <a:rPr lang="zh-CN" altLang="en-US" sz="1400" dirty="0" smtClean="0">
                <a:solidFill>
                  <a:srgbClr val="646464"/>
                </a:solidFill>
                <a:latin typeface="微软雅黑" panose="020B0503020204020204" pitchFamily="34" charset="-122"/>
                <a:ea typeface="微软雅黑" panose="020B0503020204020204" pitchFamily="34" charset="-122"/>
              </a:rPr>
              <a:t>最大</a:t>
            </a:r>
            <a:r>
              <a:rPr lang="zh-CN" altLang="en-US" sz="1400" dirty="0">
                <a:solidFill>
                  <a:srgbClr val="646464"/>
                </a:solidFill>
                <a:latin typeface="微软雅黑" panose="020B0503020204020204" pitchFamily="34" charset="-122"/>
                <a:ea typeface="微软雅黑" panose="020B0503020204020204" pitchFamily="34" charset="-122"/>
              </a:rPr>
              <a:t>连续空房间</a:t>
            </a:r>
            <a:r>
              <a:rPr lang="zh-CN" altLang="en-US" sz="1400" dirty="0" smtClean="0">
                <a:solidFill>
                  <a:srgbClr val="646464"/>
                </a:solidFill>
                <a:latin typeface="微软雅黑" panose="020B0503020204020204" pitchFamily="34" charset="-122"/>
                <a:ea typeface="微软雅黑" panose="020B0503020204020204" pitchFamily="34" charset="-122"/>
              </a:rPr>
              <a:t>数：</a:t>
            </a:r>
            <a:r>
              <a:rPr lang="en-US" altLang="zh-CN" sz="1400" dirty="0">
                <a:solidFill>
                  <a:srgbClr val="646464"/>
                </a:solidFill>
                <a:latin typeface="微软雅黑" panose="020B0503020204020204" pitchFamily="34" charset="-122"/>
                <a:ea typeface="微软雅黑" panose="020B0503020204020204" pitchFamily="34" charset="-122"/>
              </a:rPr>
              <a:t>3</a:t>
            </a:r>
            <a:endParaRPr lang="zh-CN" altLang="en-US" sz="1400" dirty="0">
              <a:solidFill>
                <a:srgbClr val="64646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52016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p:bldP spid="16" grpId="0"/>
      <p:bldP spid="18" grpId="0"/>
      <p:bldP spid="19" grpId="0"/>
      <p:bldP spid="20" grpId="0"/>
      <p:bldP spid="22" grpId="0"/>
      <p:bldP spid="17" grpId="0" animBg="1"/>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rgbClr val="F7F7F7"/>
            </a:gs>
          </a:gsLst>
          <a:lin ang="5400000" scaled="0"/>
        </a:gradFill>
        <a:effectLst/>
      </p:bgPr>
    </p:bg>
    <p:spTree>
      <p:nvGrpSpPr>
        <p:cNvPr id="1" name=""/>
        <p:cNvGrpSpPr/>
        <p:nvPr/>
      </p:nvGrpSpPr>
      <p:grpSpPr>
        <a:xfrm>
          <a:off x="0" y="0"/>
          <a:ext cx="0" cy="0"/>
          <a:chOff x="0" y="0"/>
          <a:chExt cx="0" cy="0"/>
        </a:xfrm>
      </p:grpSpPr>
      <p:sp>
        <p:nvSpPr>
          <p:cNvPr id="5" name="Rectangle 4"/>
          <p:cNvSpPr/>
          <p:nvPr/>
        </p:nvSpPr>
        <p:spPr>
          <a:xfrm>
            <a:off x="777034" y="1921491"/>
            <a:ext cx="863441" cy="338554"/>
          </a:xfrm>
          <a:prstGeom prst="rect">
            <a:avLst/>
          </a:prstGeom>
        </p:spPr>
        <p:txBody>
          <a:bodyPr wrap="none">
            <a:spAutoFit/>
          </a:bodyPr>
          <a:lstStyle/>
          <a:p>
            <a:r>
              <a:rPr lang="en-US" sz="1600" dirty="0" smtClean="0">
                <a:solidFill>
                  <a:srgbClr val="646464"/>
                </a:solidFill>
                <a:latin typeface="Raleway" panose="020B0003030101060003" pitchFamily="34" charset="0"/>
              </a:rPr>
              <a:t>P</a:t>
            </a:r>
            <a:r>
              <a:rPr lang="en-US" altLang="zh-CN" sz="1600" dirty="0" smtClean="0">
                <a:solidFill>
                  <a:srgbClr val="646464"/>
                </a:solidFill>
                <a:latin typeface="Raleway" panose="020B0003030101060003" pitchFamily="34" charset="0"/>
              </a:rPr>
              <a:t>roperty</a:t>
            </a:r>
            <a:endParaRPr lang="id-ID" sz="1600" dirty="0">
              <a:solidFill>
                <a:srgbClr val="646464"/>
              </a:solidFill>
              <a:latin typeface="Raleway" panose="020B0003030101060003" pitchFamily="34" charset="0"/>
            </a:endParaRPr>
          </a:p>
        </p:txBody>
      </p:sp>
      <p:sp>
        <p:nvSpPr>
          <p:cNvPr id="4" name="TextBox 3"/>
          <p:cNvSpPr txBox="1"/>
          <p:nvPr/>
        </p:nvSpPr>
        <p:spPr>
          <a:xfrm>
            <a:off x="777034" y="1404811"/>
            <a:ext cx="2646878"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线段树的性质</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777034" y="2712973"/>
            <a:ext cx="10637932" cy="2631490"/>
          </a:xfrm>
          <a:prstGeom prst="rect">
            <a:avLst/>
          </a:prstGeom>
          <a:noFill/>
        </p:spPr>
        <p:txBody>
          <a:bodyPr wrap="square" rtlCol="0">
            <a:spAutoFit/>
          </a:bodyPr>
          <a:lstStyle/>
          <a:p>
            <a:pPr marL="342900" indent="-342900">
              <a:buClr>
                <a:srgbClr val="FF6D6D"/>
              </a:buClr>
              <a:buFont typeface="+mj-lt"/>
              <a:buAutoNum type="alphaUcPeriod"/>
            </a:pPr>
            <a:r>
              <a:rPr lang="zh-CN" altLang="en-US" sz="1500" dirty="0">
                <a:solidFill>
                  <a:srgbClr val="646464"/>
                </a:solidFill>
                <a:latin typeface="微软雅黑" panose="020B0503020204020204" pitchFamily="34" charset="-122"/>
                <a:ea typeface="微软雅黑" panose="020B0503020204020204" pitchFamily="34" charset="-122"/>
              </a:rPr>
              <a:t>线段树是一棵平衡树，树的高度为</a:t>
            </a:r>
            <a:r>
              <a:rPr lang="en-US" altLang="zh-CN" sz="1500" dirty="0" smtClean="0">
                <a:solidFill>
                  <a:srgbClr val="646464"/>
                </a:solidFill>
                <a:latin typeface="微软雅黑" panose="020B0503020204020204" pitchFamily="34" charset="-122"/>
                <a:ea typeface="微软雅黑" panose="020B0503020204020204" pitchFamily="34" charset="-122"/>
              </a:rPr>
              <a:t>log L</a:t>
            </a:r>
            <a:endParaRPr lang="id-ID" sz="1500" dirty="0">
              <a:solidFill>
                <a:srgbClr val="646464"/>
              </a:solidFill>
              <a:latin typeface="微软雅黑" panose="020B0503020204020204" pitchFamily="34" charset="-122"/>
              <a:ea typeface="微软雅黑" panose="020B0503020204020204" pitchFamily="34" charset="-122"/>
            </a:endParaRPr>
          </a:p>
          <a:p>
            <a:pPr marL="342900" indent="-342900">
              <a:buClr>
                <a:srgbClr val="B4DE2C"/>
              </a:buClr>
              <a:buFont typeface="+mj-lt"/>
              <a:buAutoNum type="alphaUcPeriod"/>
            </a:pPr>
            <a:endParaRPr lang="en-US" sz="1500" dirty="0">
              <a:solidFill>
                <a:srgbClr val="646464"/>
              </a:solidFill>
              <a:latin typeface="微软雅黑" panose="020B0503020204020204" pitchFamily="34" charset="-122"/>
              <a:ea typeface="微软雅黑" panose="020B0503020204020204" pitchFamily="34" charset="-122"/>
            </a:endParaRPr>
          </a:p>
          <a:p>
            <a:pPr marL="342900" indent="-342900">
              <a:buClr>
                <a:srgbClr val="FF6D6D"/>
              </a:buClr>
              <a:buFont typeface="+mj-lt"/>
              <a:buAutoNum type="alphaUcPeriod"/>
            </a:pPr>
            <a:r>
              <a:rPr lang="zh-CN" altLang="en-US" sz="1500" dirty="0">
                <a:solidFill>
                  <a:srgbClr val="646464"/>
                </a:solidFill>
                <a:latin typeface="微软雅黑" panose="020B0503020204020204" pitchFamily="34" charset="-122"/>
                <a:ea typeface="微软雅黑" panose="020B0503020204020204" pitchFamily="34" charset="-122"/>
              </a:rPr>
              <a:t>线段树把区间上的任意一条长度为</a:t>
            </a:r>
            <a:r>
              <a:rPr lang="en-US" altLang="zh-CN" sz="1500" dirty="0">
                <a:solidFill>
                  <a:srgbClr val="646464"/>
                </a:solidFill>
                <a:latin typeface="微软雅黑" panose="020B0503020204020204" pitchFamily="34" charset="-122"/>
                <a:ea typeface="微软雅黑" panose="020B0503020204020204" pitchFamily="34" charset="-122"/>
              </a:rPr>
              <a:t>L</a:t>
            </a:r>
            <a:r>
              <a:rPr lang="zh-CN" altLang="en-US" sz="1500" dirty="0">
                <a:solidFill>
                  <a:srgbClr val="646464"/>
                </a:solidFill>
                <a:latin typeface="微软雅黑" panose="020B0503020204020204" pitchFamily="34" charset="-122"/>
                <a:ea typeface="微软雅黑" panose="020B0503020204020204" pitchFamily="34" charset="-122"/>
              </a:rPr>
              <a:t>的线段都分为不超过</a:t>
            </a:r>
            <a:r>
              <a:rPr lang="en-US" altLang="zh-CN" sz="1500" dirty="0" smtClean="0">
                <a:solidFill>
                  <a:srgbClr val="646464"/>
                </a:solidFill>
                <a:latin typeface="微软雅黑" panose="020B0503020204020204" pitchFamily="34" charset="-122"/>
                <a:ea typeface="微软雅黑" panose="020B0503020204020204" pitchFamily="34" charset="-122"/>
              </a:rPr>
              <a:t>2log</a:t>
            </a:r>
            <a:r>
              <a:rPr lang="en-US" altLang="zh-CN" sz="1500" dirty="0">
                <a:solidFill>
                  <a:srgbClr val="646464"/>
                </a:solidFill>
                <a:latin typeface="微软雅黑" panose="020B0503020204020204" pitchFamily="34" charset="-122"/>
                <a:ea typeface="微软雅黑" panose="020B0503020204020204" pitchFamily="34" charset="-122"/>
              </a:rPr>
              <a:t> </a:t>
            </a:r>
            <a:r>
              <a:rPr lang="en-US" altLang="zh-CN" sz="1500" dirty="0" smtClean="0">
                <a:solidFill>
                  <a:srgbClr val="646464"/>
                </a:solidFill>
                <a:latin typeface="微软雅黑" panose="020B0503020204020204" pitchFamily="34" charset="-122"/>
                <a:ea typeface="微软雅黑" panose="020B0503020204020204" pitchFamily="34" charset="-122"/>
              </a:rPr>
              <a:t>L</a:t>
            </a:r>
            <a:r>
              <a:rPr lang="zh-CN" altLang="en-US" sz="1500" dirty="0" smtClean="0">
                <a:solidFill>
                  <a:srgbClr val="646464"/>
                </a:solidFill>
                <a:latin typeface="微软雅黑" panose="020B0503020204020204" pitchFamily="34" charset="-122"/>
                <a:ea typeface="微软雅黑" panose="020B0503020204020204" pitchFamily="34" charset="-122"/>
              </a:rPr>
              <a:t>条</a:t>
            </a:r>
            <a:r>
              <a:rPr lang="zh-CN" altLang="en-US" sz="1500" dirty="0">
                <a:solidFill>
                  <a:srgbClr val="646464"/>
                </a:solidFill>
                <a:latin typeface="微软雅黑" panose="020B0503020204020204" pitchFamily="34" charset="-122"/>
                <a:ea typeface="微软雅黑" panose="020B0503020204020204" pitchFamily="34" charset="-122"/>
              </a:rPr>
              <a:t>线段的</a:t>
            </a:r>
            <a:r>
              <a:rPr lang="zh-CN" altLang="en-US" sz="1500" dirty="0" smtClean="0">
                <a:solidFill>
                  <a:srgbClr val="646464"/>
                </a:solidFill>
                <a:latin typeface="微软雅黑" panose="020B0503020204020204" pitchFamily="34" charset="-122"/>
                <a:ea typeface="微软雅黑" panose="020B0503020204020204" pitchFamily="34" charset="-122"/>
              </a:rPr>
              <a:t>并</a:t>
            </a:r>
            <a:endParaRPr lang="id-ID" sz="1500" dirty="0">
              <a:solidFill>
                <a:srgbClr val="646464"/>
              </a:solidFill>
              <a:latin typeface="微软雅黑" panose="020B0503020204020204" pitchFamily="34" charset="-122"/>
              <a:ea typeface="微软雅黑" panose="020B0503020204020204" pitchFamily="34" charset="-122"/>
            </a:endParaRPr>
          </a:p>
          <a:p>
            <a:pPr marL="342900" indent="-342900">
              <a:buClr>
                <a:srgbClr val="B4DE2C"/>
              </a:buClr>
              <a:buFont typeface="+mj-lt"/>
              <a:buAutoNum type="alphaUcPeriod"/>
            </a:pPr>
            <a:endParaRPr lang="en-US" sz="1500" dirty="0">
              <a:solidFill>
                <a:srgbClr val="646464"/>
              </a:solidFill>
              <a:latin typeface="微软雅黑" panose="020B0503020204020204" pitchFamily="34" charset="-122"/>
              <a:ea typeface="微软雅黑" panose="020B0503020204020204" pitchFamily="34" charset="-122"/>
            </a:endParaRPr>
          </a:p>
          <a:p>
            <a:pPr marL="342900" indent="-342900">
              <a:buClr>
                <a:srgbClr val="FF6D6D"/>
              </a:buClr>
              <a:buFont typeface="+mj-lt"/>
              <a:buAutoNum type="alphaUcPeriod"/>
            </a:pPr>
            <a:r>
              <a:rPr lang="zh-CN" altLang="en-US" sz="1500" dirty="0">
                <a:solidFill>
                  <a:srgbClr val="646464"/>
                </a:solidFill>
                <a:latin typeface="微软雅黑" panose="020B0503020204020204" pitchFamily="34" charset="-122"/>
                <a:ea typeface="微软雅黑" panose="020B0503020204020204" pitchFamily="34" charset="-122"/>
              </a:rPr>
              <a:t>线段树上的结点个数不超过</a:t>
            </a:r>
            <a:r>
              <a:rPr lang="en-US" altLang="zh-CN" sz="1500" dirty="0">
                <a:solidFill>
                  <a:srgbClr val="646464"/>
                </a:solidFill>
                <a:latin typeface="微软雅黑" panose="020B0503020204020204" pitchFamily="34" charset="-122"/>
                <a:ea typeface="微软雅黑" panose="020B0503020204020204" pitchFamily="34" charset="-122"/>
              </a:rPr>
              <a:t>2L</a:t>
            </a:r>
            <a:r>
              <a:rPr lang="zh-CN" altLang="en-US" sz="1500" dirty="0" smtClean="0">
                <a:solidFill>
                  <a:srgbClr val="646464"/>
                </a:solidFill>
                <a:latin typeface="微软雅黑" panose="020B0503020204020204" pitchFamily="34" charset="-122"/>
                <a:ea typeface="微软雅黑" panose="020B0503020204020204" pitchFamily="34" charset="-122"/>
              </a:rPr>
              <a:t>个</a:t>
            </a:r>
            <a:endParaRPr lang="id-ID" sz="1500" dirty="0">
              <a:solidFill>
                <a:srgbClr val="646464"/>
              </a:solidFill>
              <a:latin typeface="微软雅黑" panose="020B0503020204020204" pitchFamily="34" charset="-122"/>
              <a:ea typeface="微软雅黑" panose="020B0503020204020204" pitchFamily="34" charset="-122"/>
            </a:endParaRPr>
          </a:p>
          <a:p>
            <a:pPr marL="342900" indent="-342900">
              <a:buClr>
                <a:srgbClr val="B4DE2C"/>
              </a:buClr>
              <a:buFont typeface="+mj-lt"/>
              <a:buAutoNum type="alphaUcPeriod"/>
            </a:pPr>
            <a:endParaRPr lang="en-US" sz="1500" dirty="0">
              <a:solidFill>
                <a:srgbClr val="646464"/>
              </a:solidFill>
              <a:latin typeface="微软雅黑" panose="020B0503020204020204" pitchFamily="34" charset="-122"/>
              <a:ea typeface="微软雅黑" panose="020B0503020204020204" pitchFamily="34" charset="-122"/>
            </a:endParaRPr>
          </a:p>
          <a:p>
            <a:pPr marL="342900" indent="-342900">
              <a:buClr>
                <a:srgbClr val="FF6D6D"/>
              </a:buClr>
              <a:buFont typeface="+mj-lt"/>
              <a:buAutoNum type="alphaUcPeriod"/>
            </a:pPr>
            <a:r>
              <a:rPr lang="zh-CN" altLang="en-US" sz="1500" dirty="0">
                <a:solidFill>
                  <a:srgbClr val="646464"/>
                </a:solidFill>
                <a:latin typeface="微软雅黑" panose="020B0503020204020204" pitchFamily="34" charset="-122"/>
                <a:ea typeface="微软雅黑" panose="020B0503020204020204" pitchFamily="34" charset="-122"/>
              </a:rPr>
              <a:t>任两个结点要么是包含关系（纵），要么没有共同部分（横），不可能部分</a:t>
            </a:r>
            <a:r>
              <a:rPr lang="zh-CN" altLang="en-US" sz="1500" dirty="0" smtClean="0">
                <a:solidFill>
                  <a:srgbClr val="646464"/>
                </a:solidFill>
                <a:latin typeface="微软雅黑" panose="020B0503020204020204" pitchFamily="34" charset="-122"/>
                <a:ea typeface="微软雅黑" panose="020B0503020204020204" pitchFamily="34" charset="-122"/>
              </a:rPr>
              <a:t>重叠</a:t>
            </a:r>
            <a:endParaRPr lang="en-US" altLang="zh-CN" sz="1500" dirty="0" smtClean="0">
              <a:solidFill>
                <a:srgbClr val="646464"/>
              </a:solidFill>
              <a:latin typeface="微软雅黑" panose="020B0503020204020204" pitchFamily="34" charset="-122"/>
              <a:ea typeface="微软雅黑" panose="020B0503020204020204" pitchFamily="34" charset="-122"/>
            </a:endParaRPr>
          </a:p>
          <a:p>
            <a:pPr marL="342900" indent="-342900">
              <a:buClr>
                <a:srgbClr val="FF6D6D"/>
              </a:buClr>
              <a:buFont typeface="+mj-lt"/>
              <a:buAutoNum type="alphaUcPeriod"/>
            </a:pPr>
            <a:endParaRPr lang="en-US" altLang="zh-CN" sz="1500" dirty="0" smtClean="0">
              <a:solidFill>
                <a:srgbClr val="646464"/>
              </a:solidFill>
              <a:latin typeface="微软雅黑" panose="020B0503020204020204" pitchFamily="34" charset="-122"/>
              <a:ea typeface="微软雅黑" panose="020B0503020204020204" pitchFamily="34" charset="-122"/>
            </a:endParaRPr>
          </a:p>
          <a:p>
            <a:pPr marL="342900" indent="-342900">
              <a:buClr>
                <a:srgbClr val="FF6D6D"/>
              </a:buClr>
              <a:buFont typeface="+mj-lt"/>
              <a:buAutoNum type="alphaUcPeriod"/>
            </a:pPr>
            <a:r>
              <a:rPr lang="zh-CN" altLang="en-US" sz="1500" dirty="0" smtClean="0">
                <a:solidFill>
                  <a:srgbClr val="646464"/>
                </a:solidFill>
                <a:latin typeface="微软雅黑" panose="020B0503020204020204" pitchFamily="34" charset="-122"/>
                <a:ea typeface="微软雅黑" panose="020B0503020204020204" pitchFamily="34" charset="-122"/>
              </a:rPr>
              <a:t>给定</a:t>
            </a:r>
            <a:r>
              <a:rPr lang="zh-CN" altLang="en-US" sz="1500" dirty="0">
                <a:solidFill>
                  <a:srgbClr val="646464"/>
                </a:solidFill>
                <a:latin typeface="微软雅黑" panose="020B0503020204020204" pitchFamily="34" charset="-122"/>
                <a:ea typeface="微软雅黑" panose="020B0503020204020204" pitchFamily="34" charset="-122"/>
              </a:rPr>
              <a:t>一个叶子</a:t>
            </a:r>
            <a:r>
              <a:rPr lang="en-US" altLang="zh-CN" sz="1500" dirty="0">
                <a:solidFill>
                  <a:srgbClr val="646464"/>
                </a:solidFill>
                <a:latin typeface="微软雅黑" panose="020B0503020204020204" pitchFamily="34" charset="-122"/>
                <a:ea typeface="微软雅黑" panose="020B0503020204020204" pitchFamily="34" charset="-122"/>
              </a:rPr>
              <a:t>p</a:t>
            </a:r>
            <a:r>
              <a:rPr lang="zh-CN" altLang="en-US" sz="1500" dirty="0">
                <a:solidFill>
                  <a:srgbClr val="646464"/>
                </a:solidFill>
                <a:latin typeface="微软雅黑" panose="020B0503020204020204" pitchFamily="34" charset="-122"/>
                <a:ea typeface="微软雅黑" panose="020B0503020204020204" pitchFamily="34" charset="-122"/>
              </a:rPr>
              <a:t>， 从根到</a:t>
            </a:r>
            <a:r>
              <a:rPr lang="en-US" altLang="zh-CN" sz="1500" dirty="0">
                <a:solidFill>
                  <a:srgbClr val="646464"/>
                </a:solidFill>
                <a:latin typeface="微软雅黑" panose="020B0503020204020204" pitchFamily="34" charset="-122"/>
                <a:ea typeface="微软雅黑" panose="020B0503020204020204" pitchFamily="34" charset="-122"/>
              </a:rPr>
              <a:t>p</a:t>
            </a:r>
            <a:r>
              <a:rPr lang="zh-CN" altLang="en-US" sz="1500" dirty="0">
                <a:solidFill>
                  <a:srgbClr val="646464"/>
                </a:solidFill>
                <a:latin typeface="微软雅黑" panose="020B0503020204020204" pitchFamily="34" charset="-122"/>
                <a:ea typeface="微软雅黑" panose="020B0503020204020204" pitchFamily="34" charset="-122"/>
              </a:rPr>
              <a:t>路径上所有结点代表的区间都包含</a:t>
            </a:r>
            <a:r>
              <a:rPr lang="en-US" altLang="zh-CN" sz="1500" dirty="0">
                <a:solidFill>
                  <a:srgbClr val="646464"/>
                </a:solidFill>
                <a:latin typeface="微软雅黑" panose="020B0503020204020204" pitchFamily="34" charset="-122"/>
                <a:ea typeface="微软雅黑" panose="020B0503020204020204" pitchFamily="34" charset="-122"/>
              </a:rPr>
              <a:t>p</a:t>
            </a:r>
            <a:r>
              <a:rPr lang="zh-CN" altLang="en-US" sz="1500" dirty="0">
                <a:solidFill>
                  <a:srgbClr val="646464"/>
                </a:solidFill>
                <a:latin typeface="微软雅黑" panose="020B0503020204020204" pitchFamily="34" charset="-122"/>
                <a:ea typeface="微软雅黑" panose="020B0503020204020204" pitchFamily="34" charset="-122"/>
              </a:rPr>
              <a:t>， 且其他结点代表的区间都不包含点</a:t>
            </a:r>
            <a:r>
              <a:rPr lang="en-US" altLang="zh-CN" sz="1500" dirty="0">
                <a:solidFill>
                  <a:srgbClr val="646464"/>
                </a:solidFill>
                <a:latin typeface="微软雅黑" panose="020B0503020204020204" pitchFamily="34" charset="-122"/>
                <a:ea typeface="微软雅黑" panose="020B0503020204020204" pitchFamily="34" charset="-122"/>
              </a:rPr>
              <a:t>p</a:t>
            </a:r>
            <a:endParaRPr lang="en-US" altLang="zh-CN" sz="1500" dirty="0" smtClean="0">
              <a:solidFill>
                <a:srgbClr val="646464"/>
              </a:solidFill>
              <a:latin typeface="微软雅黑" panose="020B0503020204020204" pitchFamily="34" charset="-122"/>
              <a:ea typeface="微软雅黑" panose="020B0503020204020204" pitchFamily="34" charset="-122"/>
            </a:endParaRPr>
          </a:p>
          <a:p>
            <a:pPr marL="342900" indent="-342900">
              <a:buClr>
                <a:srgbClr val="FF6D6D"/>
              </a:buClr>
              <a:buFont typeface="+mj-lt"/>
              <a:buAutoNum type="alphaUcPeriod"/>
            </a:pPr>
            <a:endParaRPr lang="en-US" altLang="zh-CN" sz="1500" dirty="0" smtClean="0">
              <a:solidFill>
                <a:srgbClr val="646464"/>
              </a:solidFill>
              <a:latin typeface="微软雅黑" panose="020B0503020204020204" pitchFamily="34" charset="-122"/>
              <a:ea typeface="微软雅黑" panose="020B0503020204020204" pitchFamily="34" charset="-122"/>
            </a:endParaRPr>
          </a:p>
          <a:p>
            <a:pPr>
              <a:buClr>
                <a:srgbClr val="FF6D6D"/>
              </a:buClr>
            </a:pPr>
            <a:endParaRPr lang="en-US" sz="1500" b="1" dirty="0" smtClean="0">
              <a:solidFill>
                <a:srgbClr val="646464"/>
              </a:solidFill>
              <a:latin typeface="微软雅黑" panose="020B0503020204020204" pitchFamily="34" charset="-122"/>
              <a:ea typeface="微软雅黑" panose="020B0503020204020204" pitchFamily="34" charset="-122"/>
            </a:endParaRPr>
          </a:p>
        </p:txBody>
      </p:sp>
      <p:sp>
        <p:nvSpPr>
          <p:cNvPr id="6" name="Freeform 239"/>
          <p:cNvSpPr>
            <a:spLocks noEditPoints="1"/>
          </p:cNvSpPr>
          <p:nvPr/>
        </p:nvSpPr>
        <p:spPr bwMode="auto">
          <a:xfrm>
            <a:off x="8946748" y="1135586"/>
            <a:ext cx="1707999" cy="1707999"/>
          </a:xfrm>
          <a:custGeom>
            <a:avLst/>
            <a:gdLst>
              <a:gd name="T0" fmla="*/ 2116 w 2116"/>
              <a:gd name="T1" fmla="*/ 1052 h 2116"/>
              <a:gd name="T2" fmla="*/ 1925 w 2116"/>
              <a:gd name="T3" fmla="*/ 883 h 2116"/>
              <a:gd name="T4" fmla="*/ 2038 w 2116"/>
              <a:gd name="T5" fmla="*/ 652 h 2116"/>
              <a:gd name="T6" fmla="*/ 1795 w 2116"/>
              <a:gd name="T7" fmla="*/ 570 h 2116"/>
              <a:gd name="T8" fmla="*/ 1802 w 2116"/>
              <a:gd name="T9" fmla="*/ 305 h 2116"/>
              <a:gd name="T10" fmla="*/ 1548 w 2116"/>
              <a:gd name="T11" fmla="*/ 321 h 2116"/>
              <a:gd name="T12" fmla="*/ 1464 w 2116"/>
              <a:gd name="T13" fmla="*/ 80 h 2116"/>
              <a:gd name="T14" fmla="*/ 1234 w 2116"/>
              <a:gd name="T15" fmla="*/ 191 h 2116"/>
              <a:gd name="T16" fmla="*/ 1052 w 2116"/>
              <a:gd name="T17" fmla="*/ 0 h 2116"/>
              <a:gd name="T18" fmla="*/ 884 w 2116"/>
              <a:gd name="T19" fmla="*/ 191 h 2116"/>
              <a:gd name="T20" fmla="*/ 653 w 2116"/>
              <a:gd name="T21" fmla="*/ 78 h 2116"/>
              <a:gd name="T22" fmla="*/ 570 w 2116"/>
              <a:gd name="T23" fmla="*/ 321 h 2116"/>
              <a:gd name="T24" fmla="*/ 305 w 2116"/>
              <a:gd name="T25" fmla="*/ 314 h 2116"/>
              <a:gd name="T26" fmla="*/ 322 w 2116"/>
              <a:gd name="T27" fmla="*/ 568 h 2116"/>
              <a:gd name="T28" fmla="*/ 81 w 2116"/>
              <a:gd name="T29" fmla="*/ 652 h 2116"/>
              <a:gd name="T30" fmla="*/ 192 w 2116"/>
              <a:gd name="T31" fmla="*/ 882 h 2116"/>
              <a:gd name="T32" fmla="*/ 0 w 2116"/>
              <a:gd name="T33" fmla="*/ 1064 h 2116"/>
              <a:gd name="T34" fmla="*/ 191 w 2116"/>
              <a:gd name="T35" fmla="*/ 1233 h 2116"/>
              <a:gd name="T36" fmla="*/ 78 w 2116"/>
              <a:gd name="T37" fmla="*/ 1463 h 2116"/>
              <a:gd name="T38" fmla="*/ 321 w 2116"/>
              <a:gd name="T39" fmla="*/ 1546 h 2116"/>
              <a:gd name="T40" fmla="*/ 314 w 2116"/>
              <a:gd name="T41" fmla="*/ 1811 h 2116"/>
              <a:gd name="T42" fmla="*/ 569 w 2116"/>
              <a:gd name="T43" fmla="*/ 1794 h 2116"/>
              <a:gd name="T44" fmla="*/ 653 w 2116"/>
              <a:gd name="T45" fmla="*/ 2035 h 2116"/>
              <a:gd name="T46" fmla="*/ 882 w 2116"/>
              <a:gd name="T47" fmla="*/ 1925 h 2116"/>
              <a:gd name="T48" fmla="*/ 1064 w 2116"/>
              <a:gd name="T49" fmla="*/ 2116 h 2116"/>
              <a:gd name="T50" fmla="*/ 1233 w 2116"/>
              <a:gd name="T51" fmla="*/ 1925 h 2116"/>
              <a:gd name="T52" fmla="*/ 1464 w 2116"/>
              <a:gd name="T53" fmla="*/ 2038 h 2116"/>
              <a:gd name="T54" fmla="*/ 1546 w 2116"/>
              <a:gd name="T55" fmla="*/ 1795 h 2116"/>
              <a:gd name="T56" fmla="*/ 1811 w 2116"/>
              <a:gd name="T57" fmla="*/ 1802 h 2116"/>
              <a:gd name="T58" fmla="*/ 1795 w 2116"/>
              <a:gd name="T59" fmla="*/ 1547 h 2116"/>
              <a:gd name="T60" fmla="*/ 2036 w 2116"/>
              <a:gd name="T61" fmla="*/ 1463 h 2116"/>
              <a:gd name="T62" fmla="*/ 1925 w 2116"/>
              <a:gd name="T63" fmla="*/ 1234 h 2116"/>
              <a:gd name="T64" fmla="*/ 1358 w 2116"/>
              <a:gd name="T65" fmla="*/ 1669 h 2116"/>
              <a:gd name="T66" fmla="*/ 759 w 2116"/>
              <a:gd name="T67" fmla="*/ 447 h 2116"/>
              <a:gd name="T68" fmla="*/ 1358 w 2116"/>
              <a:gd name="T69" fmla="*/ 1669 h 2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16" h="2116">
                <a:moveTo>
                  <a:pt x="1941" y="1111"/>
                </a:moveTo>
                <a:cubicBezTo>
                  <a:pt x="2116" y="1052"/>
                  <a:pt x="2116" y="1052"/>
                  <a:pt x="2116" y="1052"/>
                </a:cubicBezTo>
                <a:cubicBezTo>
                  <a:pt x="2107" y="917"/>
                  <a:pt x="2107" y="917"/>
                  <a:pt x="2107" y="917"/>
                </a:cubicBezTo>
                <a:cubicBezTo>
                  <a:pt x="1925" y="883"/>
                  <a:pt x="1925" y="883"/>
                  <a:pt x="1925" y="883"/>
                </a:cubicBezTo>
                <a:cubicBezTo>
                  <a:pt x="1918" y="847"/>
                  <a:pt x="1908" y="810"/>
                  <a:pt x="1896" y="774"/>
                </a:cubicBezTo>
                <a:cubicBezTo>
                  <a:pt x="2038" y="652"/>
                  <a:pt x="2038" y="652"/>
                  <a:pt x="2038" y="652"/>
                </a:cubicBezTo>
                <a:cubicBezTo>
                  <a:pt x="1979" y="532"/>
                  <a:pt x="1979" y="532"/>
                  <a:pt x="1979" y="532"/>
                </a:cubicBezTo>
                <a:cubicBezTo>
                  <a:pt x="1795" y="570"/>
                  <a:pt x="1795" y="570"/>
                  <a:pt x="1795" y="570"/>
                </a:cubicBezTo>
                <a:cubicBezTo>
                  <a:pt x="1772" y="535"/>
                  <a:pt x="1747" y="502"/>
                  <a:pt x="1720" y="471"/>
                </a:cubicBezTo>
                <a:cubicBezTo>
                  <a:pt x="1802" y="305"/>
                  <a:pt x="1802" y="305"/>
                  <a:pt x="1802" y="305"/>
                </a:cubicBezTo>
                <a:cubicBezTo>
                  <a:pt x="1700" y="217"/>
                  <a:pt x="1700" y="217"/>
                  <a:pt x="1700" y="217"/>
                </a:cubicBezTo>
                <a:cubicBezTo>
                  <a:pt x="1548" y="321"/>
                  <a:pt x="1548" y="321"/>
                  <a:pt x="1548" y="321"/>
                </a:cubicBezTo>
                <a:cubicBezTo>
                  <a:pt x="1516" y="301"/>
                  <a:pt x="1483" y="282"/>
                  <a:pt x="1450" y="265"/>
                </a:cubicBezTo>
                <a:cubicBezTo>
                  <a:pt x="1464" y="80"/>
                  <a:pt x="1464" y="80"/>
                  <a:pt x="1464" y="80"/>
                </a:cubicBezTo>
                <a:cubicBezTo>
                  <a:pt x="1336" y="37"/>
                  <a:pt x="1336" y="37"/>
                  <a:pt x="1336" y="37"/>
                </a:cubicBezTo>
                <a:cubicBezTo>
                  <a:pt x="1234" y="191"/>
                  <a:pt x="1234" y="191"/>
                  <a:pt x="1234" y="191"/>
                </a:cubicBezTo>
                <a:cubicBezTo>
                  <a:pt x="1194" y="183"/>
                  <a:pt x="1152" y="178"/>
                  <a:pt x="1111" y="175"/>
                </a:cubicBezTo>
                <a:cubicBezTo>
                  <a:pt x="1052" y="0"/>
                  <a:pt x="1052" y="0"/>
                  <a:pt x="1052" y="0"/>
                </a:cubicBezTo>
                <a:cubicBezTo>
                  <a:pt x="918" y="9"/>
                  <a:pt x="918" y="9"/>
                  <a:pt x="918" y="9"/>
                </a:cubicBezTo>
                <a:cubicBezTo>
                  <a:pt x="884" y="191"/>
                  <a:pt x="884" y="191"/>
                  <a:pt x="884" y="191"/>
                </a:cubicBezTo>
                <a:cubicBezTo>
                  <a:pt x="847" y="198"/>
                  <a:pt x="810" y="208"/>
                  <a:pt x="774" y="220"/>
                </a:cubicBezTo>
                <a:cubicBezTo>
                  <a:pt x="653" y="78"/>
                  <a:pt x="653" y="78"/>
                  <a:pt x="653" y="78"/>
                </a:cubicBezTo>
                <a:cubicBezTo>
                  <a:pt x="532" y="137"/>
                  <a:pt x="532" y="137"/>
                  <a:pt x="532" y="137"/>
                </a:cubicBezTo>
                <a:cubicBezTo>
                  <a:pt x="570" y="321"/>
                  <a:pt x="570" y="321"/>
                  <a:pt x="570" y="321"/>
                </a:cubicBezTo>
                <a:cubicBezTo>
                  <a:pt x="535" y="344"/>
                  <a:pt x="502" y="369"/>
                  <a:pt x="471" y="396"/>
                </a:cubicBezTo>
                <a:cubicBezTo>
                  <a:pt x="305" y="314"/>
                  <a:pt x="305" y="314"/>
                  <a:pt x="305" y="314"/>
                </a:cubicBezTo>
                <a:cubicBezTo>
                  <a:pt x="217" y="416"/>
                  <a:pt x="217" y="416"/>
                  <a:pt x="217" y="416"/>
                </a:cubicBezTo>
                <a:cubicBezTo>
                  <a:pt x="322" y="568"/>
                  <a:pt x="322" y="568"/>
                  <a:pt x="322" y="568"/>
                </a:cubicBezTo>
                <a:cubicBezTo>
                  <a:pt x="301" y="600"/>
                  <a:pt x="282" y="633"/>
                  <a:pt x="265" y="666"/>
                </a:cubicBezTo>
                <a:cubicBezTo>
                  <a:pt x="81" y="652"/>
                  <a:pt x="81" y="652"/>
                  <a:pt x="81" y="652"/>
                </a:cubicBezTo>
                <a:cubicBezTo>
                  <a:pt x="37" y="780"/>
                  <a:pt x="37" y="780"/>
                  <a:pt x="37" y="780"/>
                </a:cubicBezTo>
                <a:cubicBezTo>
                  <a:pt x="192" y="882"/>
                  <a:pt x="192" y="882"/>
                  <a:pt x="192" y="882"/>
                </a:cubicBezTo>
                <a:cubicBezTo>
                  <a:pt x="183" y="923"/>
                  <a:pt x="178" y="964"/>
                  <a:pt x="175" y="1005"/>
                </a:cubicBezTo>
                <a:cubicBezTo>
                  <a:pt x="0" y="1064"/>
                  <a:pt x="0" y="1064"/>
                  <a:pt x="0" y="1064"/>
                </a:cubicBezTo>
                <a:cubicBezTo>
                  <a:pt x="9" y="1198"/>
                  <a:pt x="9" y="1198"/>
                  <a:pt x="9" y="1198"/>
                </a:cubicBezTo>
                <a:cubicBezTo>
                  <a:pt x="191" y="1233"/>
                  <a:pt x="191" y="1233"/>
                  <a:pt x="191" y="1233"/>
                </a:cubicBezTo>
                <a:cubicBezTo>
                  <a:pt x="199" y="1269"/>
                  <a:pt x="208" y="1306"/>
                  <a:pt x="221" y="1342"/>
                </a:cubicBezTo>
                <a:cubicBezTo>
                  <a:pt x="78" y="1463"/>
                  <a:pt x="78" y="1463"/>
                  <a:pt x="78" y="1463"/>
                </a:cubicBezTo>
                <a:cubicBezTo>
                  <a:pt x="138" y="1584"/>
                  <a:pt x="138" y="1584"/>
                  <a:pt x="138" y="1584"/>
                </a:cubicBezTo>
                <a:cubicBezTo>
                  <a:pt x="321" y="1546"/>
                  <a:pt x="321" y="1546"/>
                  <a:pt x="321" y="1546"/>
                </a:cubicBezTo>
                <a:cubicBezTo>
                  <a:pt x="344" y="1581"/>
                  <a:pt x="369" y="1614"/>
                  <a:pt x="397" y="1645"/>
                </a:cubicBezTo>
                <a:cubicBezTo>
                  <a:pt x="314" y="1811"/>
                  <a:pt x="314" y="1811"/>
                  <a:pt x="314" y="1811"/>
                </a:cubicBezTo>
                <a:cubicBezTo>
                  <a:pt x="416" y="1899"/>
                  <a:pt x="416" y="1899"/>
                  <a:pt x="416" y="1899"/>
                </a:cubicBezTo>
                <a:cubicBezTo>
                  <a:pt x="569" y="1794"/>
                  <a:pt x="569" y="1794"/>
                  <a:pt x="569" y="1794"/>
                </a:cubicBezTo>
                <a:cubicBezTo>
                  <a:pt x="600" y="1815"/>
                  <a:pt x="633" y="1834"/>
                  <a:pt x="667" y="1851"/>
                </a:cubicBezTo>
                <a:cubicBezTo>
                  <a:pt x="653" y="2035"/>
                  <a:pt x="653" y="2035"/>
                  <a:pt x="653" y="2035"/>
                </a:cubicBezTo>
                <a:cubicBezTo>
                  <a:pt x="780" y="2079"/>
                  <a:pt x="780" y="2079"/>
                  <a:pt x="780" y="2079"/>
                </a:cubicBezTo>
                <a:cubicBezTo>
                  <a:pt x="882" y="1925"/>
                  <a:pt x="882" y="1925"/>
                  <a:pt x="882" y="1925"/>
                </a:cubicBezTo>
                <a:cubicBezTo>
                  <a:pt x="923" y="1933"/>
                  <a:pt x="964" y="1938"/>
                  <a:pt x="1005" y="1941"/>
                </a:cubicBezTo>
                <a:cubicBezTo>
                  <a:pt x="1064" y="2116"/>
                  <a:pt x="1064" y="2116"/>
                  <a:pt x="1064" y="2116"/>
                </a:cubicBezTo>
                <a:cubicBezTo>
                  <a:pt x="1199" y="2107"/>
                  <a:pt x="1199" y="2107"/>
                  <a:pt x="1199" y="2107"/>
                </a:cubicBezTo>
                <a:cubicBezTo>
                  <a:pt x="1233" y="1925"/>
                  <a:pt x="1233" y="1925"/>
                  <a:pt x="1233" y="1925"/>
                </a:cubicBezTo>
                <a:cubicBezTo>
                  <a:pt x="1269" y="1918"/>
                  <a:pt x="1306" y="1908"/>
                  <a:pt x="1342" y="1896"/>
                </a:cubicBezTo>
                <a:cubicBezTo>
                  <a:pt x="1464" y="2038"/>
                  <a:pt x="1464" y="2038"/>
                  <a:pt x="1464" y="2038"/>
                </a:cubicBezTo>
                <a:cubicBezTo>
                  <a:pt x="1584" y="1979"/>
                  <a:pt x="1584" y="1979"/>
                  <a:pt x="1584" y="1979"/>
                </a:cubicBezTo>
                <a:cubicBezTo>
                  <a:pt x="1546" y="1795"/>
                  <a:pt x="1546" y="1795"/>
                  <a:pt x="1546" y="1795"/>
                </a:cubicBezTo>
                <a:cubicBezTo>
                  <a:pt x="1581" y="1772"/>
                  <a:pt x="1614" y="1747"/>
                  <a:pt x="1645" y="1719"/>
                </a:cubicBezTo>
                <a:cubicBezTo>
                  <a:pt x="1811" y="1802"/>
                  <a:pt x="1811" y="1802"/>
                  <a:pt x="1811" y="1802"/>
                </a:cubicBezTo>
                <a:cubicBezTo>
                  <a:pt x="1899" y="1700"/>
                  <a:pt x="1899" y="1700"/>
                  <a:pt x="1899" y="1700"/>
                </a:cubicBezTo>
                <a:cubicBezTo>
                  <a:pt x="1795" y="1547"/>
                  <a:pt x="1795" y="1547"/>
                  <a:pt x="1795" y="1547"/>
                </a:cubicBezTo>
                <a:cubicBezTo>
                  <a:pt x="1816" y="1516"/>
                  <a:pt x="1834" y="1483"/>
                  <a:pt x="1851" y="1450"/>
                </a:cubicBezTo>
                <a:cubicBezTo>
                  <a:pt x="2036" y="1463"/>
                  <a:pt x="2036" y="1463"/>
                  <a:pt x="2036" y="1463"/>
                </a:cubicBezTo>
                <a:cubicBezTo>
                  <a:pt x="2079" y="1336"/>
                  <a:pt x="2079" y="1336"/>
                  <a:pt x="2079" y="1336"/>
                </a:cubicBezTo>
                <a:cubicBezTo>
                  <a:pt x="1925" y="1234"/>
                  <a:pt x="1925" y="1234"/>
                  <a:pt x="1925" y="1234"/>
                </a:cubicBezTo>
                <a:cubicBezTo>
                  <a:pt x="1933" y="1193"/>
                  <a:pt x="1938" y="1152"/>
                  <a:pt x="1941" y="1111"/>
                </a:cubicBezTo>
                <a:close/>
                <a:moveTo>
                  <a:pt x="1358" y="1669"/>
                </a:moveTo>
                <a:cubicBezTo>
                  <a:pt x="1020" y="1834"/>
                  <a:pt x="613" y="1695"/>
                  <a:pt x="447" y="1357"/>
                </a:cubicBezTo>
                <a:cubicBezTo>
                  <a:pt x="282" y="1020"/>
                  <a:pt x="421" y="613"/>
                  <a:pt x="759" y="447"/>
                </a:cubicBezTo>
                <a:cubicBezTo>
                  <a:pt x="1096" y="282"/>
                  <a:pt x="1504" y="421"/>
                  <a:pt x="1669" y="759"/>
                </a:cubicBezTo>
                <a:cubicBezTo>
                  <a:pt x="1834" y="1096"/>
                  <a:pt x="1695" y="1503"/>
                  <a:pt x="1358" y="1669"/>
                </a:cubicBezTo>
                <a:close/>
              </a:path>
            </a:pathLst>
          </a:custGeom>
          <a:solidFill>
            <a:srgbClr val="FF6D6D"/>
          </a:solidFill>
          <a:ln>
            <a:noFill/>
          </a:ln>
        </p:spPr>
        <p:txBody>
          <a:bodyPr vert="horz" wrap="square" lIns="91440" tIns="45720" rIns="91440" bIns="45720" numCol="1" anchor="t" anchorCtr="0" compatLnSpc="1"/>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fade">
                                      <p:cBhvr>
                                        <p:cTn id="18" dur="500"/>
                                        <p:tgtEl>
                                          <p:spTgt spid="13">
                                            <p:txEl>
                                              <p:pRg st="0" end="0"/>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500"/>
                                        <p:tgtEl>
                                          <p:spTgt spid="13">
                                            <p:txEl>
                                              <p:pRg st="2" end="2"/>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3">
                                            <p:txEl>
                                              <p:pRg st="4" end="4"/>
                                            </p:txEl>
                                          </p:spTgt>
                                        </p:tgtEl>
                                        <p:attrNameLst>
                                          <p:attrName>style.visibility</p:attrName>
                                        </p:attrNameLst>
                                      </p:cBhvr>
                                      <p:to>
                                        <p:strVal val="visible"/>
                                      </p:to>
                                    </p:set>
                                    <p:animEffect transition="in" filter="fade">
                                      <p:cBhvr>
                                        <p:cTn id="26" dur="500"/>
                                        <p:tgtEl>
                                          <p:spTgt spid="13">
                                            <p:txEl>
                                              <p:pRg st="4" end="4"/>
                                            </p:txEl>
                                          </p:spTgt>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3">
                                            <p:txEl>
                                              <p:pRg st="6" end="6"/>
                                            </p:txEl>
                                          </p:spTgt>
                                        </p:tgtEl>
                                        <p:attrNameLst>
                                          <p:attrName>style.visibility</p:attrName>
                                        </p:attrNameLst>
                                      </p:cBhvr>
                                      <p:to>
                                        <p:strVal val="visible"/>
                                      </p:to>
                                    </p:set>
                                    <p:animEffect transition="in" filter="fade">
                                      <p:cBhvr>
                                        <p:cTn id="30" dur="500"/>
                                        <p:tgtEl>
                                          <p:spTgt spid="13">
                                            <p:txEl>
                                              <p:pRg st="6" end="6"/>
                                            </p:txEl>
                                          </p:spTgt>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3">
                                            <p:txEl>
                                              <p:pRg st="8" end="8"/>
                                            </p:txEl>
                                          </p:spTgt>
                                        </p:tgtEl>
                                        <p:attrNameLst>
                                          <p:attrName>style.visibility</p:attrName>
                                        </p:attrNameLst>
                                      </p:cBhvr>
                                      <p:to>
                                        <p:strVal val="visible"/>
                                      </p:to>
                                    </p:set>
                                    <p:animEffect transition="in" filter="fade">
                                      <p:cBhvr>
                                        <p:cTn id="34"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3" grpId="0" uiExpand="1" build="p"/>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p:nvPr/>
        </p:nvSpPr>
        <p:spPr>
          <a:xfrm>
            <a:off x="777034" y="1100296"/>
            <a:ext cx="11414966" cy="11914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endParaRPr>
          </a:p>
        </p:txBody>
      </p:sp>
      <p:sp>
        <p:nvSpPr>
          <p:cNvPr id="15" name="Rectangle 7"/>
          <p:cNvSpPr/>
          <p:nvPr/>
        </p:nvSpPr>
        <p:spPr>
          <a:xfrm>
            <a:off x="3423912" y="1100296"/>
            <a:ext cx="8768089" cy="1191491"/>
          </a:xfrm>
          <a:prstGeom prst="rect">
            <a:avLst/>
          </a:prstGeom>
          <a:gradFill flip="none" rotWithShape="1">
            <a:gsLst>
              <a:gs pos="0">
                <a:srgbClr val="FF6D6D">
                  <a:tint val="66000"/>
                  <a:satMod val="160000"/>
                  <a:lumMod val="42000"/>
                  <a:lumOff val="58000"/>
                </a:srgbClr>
              </a:gs>
              <a:gs pos="50000">
                <a:srgbClr val="FF6D6D">
                  <a:tint val="44500"/>
                  <a:satMod val="160000"/>
                </a:srgbClr>
              </a:gs>
              <a:gs pos="100000">
                <a:srgbClr val="FF6D6D">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777034" y="1921491"/>
            <a:ext cx="1718740"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Define an operation</a:t>
            </a:r>
            <a:endParaRPr lang="id-ID" sz="1600" dirty="0">
              <a:solidFill>
                <a:srgbClr val="646464"/>
              </a:solidFill>
              <a:latin typeface="Raleway" panose="020B0003030101060003" pitchFamily="34" charset="0"/>
            </a:endParaRPr>
          </a:p>
        </p:txBody>
      </p:sp>
      <p:sp>
        <p:nvSpPr>
          <p:cNvPr id="4" name="TextBox 3"/>
          <p:cNvSpPr txBox="1"/>
          <p:nvPr/>
        </p:nvSpPr>
        <p:spPr>
          <a:xfrm>
            <a:off x="777034" y="1404811"/>
            <a:ext cx="2646878"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定义一个操作</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77034" y="2332620"/>
            <a:ext cx="6785301" cy="1344214"/>
          </a:xfrm>
          <a:prstGeom prst="rect">
            <a:avLst/>
          </a:prstGeom>
          <a:noFill/>
        </p:spPr>
        <p:txBody>
          <a:bodyPr wrap="square" rtlCol="0">
            <a:spAutoFit/>
          </a:bodyPr>
          <a:lstStyle/>
          <a:p>
            <a:pPr>
              <a:lnSpc>
                <a:spcPct val="110000"/>
              </a:lnSpc>
            </a:pPr>
            <a:r>
              <a:rPr lang="zh-CN" altLang="en-US" sz="1500" dirty="0" smtClean="0">
                <a:solidFill>
                  <a:srgbClr val="646464"/>
                </a:solidFill>
                <a:latin typeface="微软雅黑" panose="020B0503020204020204" pitchFamily="34" charset="-122"/>
                <a:ea typeface="微软雅黑" panose="020B0503020204020204" pitchFamily="34" charset="-122"/>
              </a:rPr>
              <a:t>使用一个五元组</a:t>
            </a:r>
            <a:r>
              <a:rPr lang="en-US" altLang="zh-CN" sz="1500" dirty="0" smtClean="0">
                <a:solidFill>
                  <a:srgbClr val="646464"/>
                </a:solidFill>
                <a:latin typeface="微软雅黑" panose="020B0503020204020204" pitchFamily="34" charset="-122"/>
                <a:ea typeface="微软雅黑" panose="020B0503020204020204" pitchFamily="34" charset="-122"/>
              </a:rPr>
              <a:t>(l, </a:t>
            </a:r>
            <a:r>
              <a:rPr lang="en-US" altLang="zh-CN" sz="1500" dirty="0" err="1" smtClean="0">
                <a:solidFill>
                  <a:srgbClr val="646464"/>
                </a:solidFill>
                <a:latin typeface="微软雅黑" panose="020B0503020204020204" pitchFamily="34" charset="-122"/>
                <a:ea typeface="微软雅黑" panose="020B0503020204020204" pitchFamily="34" charset="-122"/>
              </a:rPr>
              <a:t>Ll</a:t>
            </a:r>
            <a:r>
              <a:rPr lang="en-US" altLang="zh-CN" sz="1500" dirty="0" smtClean="0">
                <a:solidFill>
                  <a:srgbClr val="646464"/>
                </a:solidFill>
                <a:latin typeface="微软雅黑" panose="020B0503020204020204" pitchFamily="34" charset="-122"/>
                <a:ea typeface="微软雅黑" panose="020B0503020204020204" pitchFamily="34" charset="-122"/>
              </a:rPr>
              <a:t>, </a:t>
            </a:r>
            <a:r>
              <a:rPr lang="en-US" altLang="zh-CN" sz="1500" dirty="0" err="1" smtClean="0">
                <a:solidFill>
                  <a:srgbClr val="646464"/>
                </a:solidFill>
                <a:latin typeface="微软雅黑" panose="020B0503020204020204" pitchFamily="34" charset="-122"/>
                <a:ea typeface="微软雅黑" panose="020B0503020204020204" pitchFamily="34" charset="-122"/>
              </a:rPr>
              <a:t>rl</a:t>
            </a:r>
            <a:r>
              <a:rPr lang="en-US" altLang="zh-CN" sz="1500" dirty="0" smtClean="0">
                <a:solidFill>
                  <a:srgbClr val="646464"/>
                </a:solidFill>
                <a:latin typeface="微软雅黑" panose="020B0503020204020204" pitchFamily="34" charset="-122"/>
                <a:ea typeface="微软雅黑" panose="020B0503020204020204" pitchFamily="34" charset="-122"/>
              </a:rPr>
              <a:t>, left, right)</a:t>
            </a:r>
            <a:r>
              <a:rPr lang="zh-CN" altLang="en-US" sz="1500" dirty="0" smtClean="0">
                <a:solidFill>
                  <a:srgbClr val="646464"/>
                </a:solidFill>
                <a:latin typeface="微软雅黑" panose="020B0503020204020204" pitchFamily="34" charset="-122"/>
                <a:ea typeface="微软雅黑" panose="020B0503020204020204" pitchFamily="34" charset="-122"/>
              </a:rPr>
              <a:t>来表示房间号</a:t>
            </a:r>
            <a:r>
              <a:rPr lang="en-US" altLang="zh-CN" sz="1500" dirty="0" err="1">
                <a:solidFill>
                  <a:srgbClr val="646464"/>
                </a:solidFill>
                <a:latin typeface="微软雅黑" panose="020B0503020204020204" pitchFamily="34" charset="-122"/>
                <a:ea typeface="微软雅黑" panose="020B0503020204020204" pitchFamily="34" charset="-122"/>
              </a:rPr>
              <a:t>left</a:t>
            </a:r>
            <a:r>
              <a:rPr lang="zh-CN" altLang="en-US" sz="1500" dirty="0" smtClean="0">
                <a:solidFill>
                  <a:srgbClr val="646464"/>
                </a:solidFill>
                <a:latin typeface="微软雅黑" panose="020B0503020204020204" pitchFamily="34" charset="-122"/>
                <a:ea typeface="微软雅黑" panose="020B0503020204020204" pitchFamily="34" charset="-122"/>
              </a:rPr>
              <a:t>到房间号</a:t>
            </a:r>
            <a:r>
              <a:rPr lang="en-US" altLang="zh-CN" sz="1500" dirty="0">
                <a:solidFill>
                  <a:srgbClr val="646464"/>
                </a:solidFill>
                <a:latin typeface="微软雅黑" panose="020B0503020204020204" pitchFamily="34" charset="-122"/>
                <a:ea typeface="微软雅黑" panose="020B0503020204020204" pitchFamily="34" charset="-122"/>
              </a:rPr>
              <a:t>right</a:t>
            </a:r>
            <a:r>
              <a:rPr lang="zh-CN" altLang="en-US" sz="1500" dirty="0" smtClean="0">
                <a:solidFill>
                  <a:srgbClr val="646464"/>
                </a:solidFill>
                <a:latin typeface="微软雅黑" panose="020B0503020204020204" pitchFamily="34" charset="-122"/>
                <a:ea typeface="微软雅黑" panose="020B0503020204020204" pitchFamily="34" charset="-122"/>
              </a:rPr>
              <a:t>的连续区间。</a:t>
            </a:r>
            <a:endParaRPr lang="en-US" altLang="zh-CN" sz="1500" dirty="0" smtClean="0">
              <a:solidFill>
                <a:srgbClr val="646464"/>
              </a:solidFill>
              <a:latin typeface="微软雅黑" panose="020B0503020204020204" pitchFamily="34" charset="-122"/>
              <a:ea typeface="微软雅黑" panose="020B0503020204020204" pitchFamily="34" charset="-122"/>
            </a:endParaRPr>
          </a:p>
          <a:p>
            <a:pPr>
              <a:lnSpc>
                <a:spcPct val="110000"/>
              </a:lnSpc>
            </a:pPr>
            <a:r>
              <a:rPr lang="zh-CN" altLang="en-US" sz="1500" dirty="0" smtClean="0">
                <a:solidFill>
                  <a:srgbClr val="646464"/>
                </a:solidFill>
                <a:latin typeface="微软雅黑" panose="020B0503020204020204" pitchFamily="34" charset="-122"/>
                <a:ea typeface="微软雅黑" panose="020B0503020204020204" pitchFamily="34" charset="-122"/>
              </a:rPr>
              <a:t>其中</a:t>
            </a:r>
            <a:r>
              <a:rPr lang="en-US" altLang="zh-CN" sz="1500" dirty="0" smtClean="0">
                <a:solidFill>
                  <a:srgbClr val="646464"/>
                </a:solidFill>
                <a:latin typeface="微软雅黑" panose="020B0503020204020204" pitchFamily="34" charset="-122"/>
                <a:ea typeface="微软雅黑" panose="020B0503020204020204" pitchFamily="34" charset="-122"/>
              </a:rPr>
              <a:t>l</a:t>
            </a:r>
            <a:r>
              <a:rPr lang="zh-CN" altLang="en-US" sz="1500" dirty="0">
                <a:solidFill>
                  <a:srgbClr val="646464"/>
                </a:solidFill>
                <a:latin typeface="微软雅黑" panose="020B0503020204020204" pitchFamily="34" charset="-122"/>
                <a:ea typeface="微软雅黑" panose="020B0503020204020204" pitchFamily="34" charset="-122"/>
              </a:rPr>
              <a:t>表示</a:t>
            </a:r>
            <a:r>
              <a:rPr lang="zh-CN" altLang="en-US" sz="1500" dirty="0" smtClean="0">
                <a:solidFill>
                  <a:srgbClr val="646464"/>
                </a:solidFill>
                <a:latin typeface="微软雅黑" panose="020B0503020204020204" pitchFamily="34" charset="-122"/>
                <a:ea typeface="微软雅黑" panose="020B0503020204020204" pitchFamily="34" charset="-122"/>
              </a:rPr>
              <a:t>该区间内的连续空房间的最大长度。</a:t>
            </a:r>
            <a:endParaRPr lang="en-US" altLang="zh-CN" sz="1500" dirty="0" smtClean="0">
              <a:solidFill>
                <a:srgbClr val="646464"/>
              </a:solidFill>
              <a:latin typeface="微软雅黑" panose="020B0503020204020204" pitchFamily="34" charset="-122"/>
              <a:ea typeface="微软雅黑" panose="020B0503020204020204" pitchFamily="34" charset="-122"/>
            </a:endParaRPr>
          </a:p>
          <a:p>
            <a:pPr>
              <a:lnSpc>
                <a:spcPct val="110000"/>
              </a:lnSpc>
            </a:pPr>
            <a:r>
              <a:rPr lang="en-US" altLang="zh-CN" sz="1500" dirty="0" err="1" smtClean="0">
                <a:solidFill>
                  <a:srgbClr val="646464"/>
                </a:solidFill>
                <a:latin typeface="微软雅黑" panose="020B0503020204020204" pitchFamily="34" charset="-122"/>
                <a:ea typeface="微软雅黑" panose="020B0503020204020204" pitchFamily="34" charset="-122"/>
              </a:rPr>
              <a:t>Ll</a:t>
            </a:r>
            <a:r>
              <a:rPr lang="zh-CN" altLang="en-US" sz="1500" dirty="0" smtClean="0">
                <a:solidFill>
                  <a:srgbClr val="646464"/>
                </a:solidFill>
                <a:latin typeface="微软雅黑" panose="020B0503020204020204" pitchFamily="34" charset="-122"/>
                <a:ea typeface="微软雅黑" panose="020B0503020204020204" pitchFamily="34" charset="-122"/>
              </a:rPr>
              <a:t>表示从</a:t>
            </a:r>
            <a:r>
              <a:rPr lang="en-US" altLang="zh-CN" sz="1500" dirty="0" err="1" smtClean="0">
                <a:solidFill>
                  <a:srgbClr val="646464"/>
                </a:solidFill>
                <a:latin typeface="微软雅黑" panose="020B0503020204020204" pitchFamily="34" charset="-122"/>
                <a:ea typeface="微软雅黑" panose="020B0503020204020204" pitchFamily="34" charset="-122"/>
              </a:rPr>
              <a:t>i</a:t>
            </a:r>
            <a:r>
              <a:rPr lang="zh-CN" altLang="en-US" sz="1500" dirty="0" smtClean="0">
                <a:solidFill>
                  <a:srgbClr val="646464"/>
                </a:solidFill>
                <a:latin typeface="微软雅黑" panose="020B0503020204020204" pitchFamily="34" charset="-122"/>
                <a:ea typeface="微软雅黑" panose="020B0503020204020204" pitchFamily="34" charset="-122"/>
              </a:rPr>
              <a:t>从左向右数，</a:t>
            </a:r>
            <a:r>
              <a:rPr lang="zh-CN" altLang="en-US" sz="1500" dirty="0">
                <a:solidFill>
                  <a:srgbClr val="646464"/>
                </a:solidFill>
                <a:latin typeface="微软雅黑" panose="020B0503020204020204" pitchFamily="34" charset="-122"/>
                <a:ea typeface="微软雅黑" panose="020B0503020204020204" pitchFamily="34" charset="-122"/>
              </a:rPr>
              <a:t>连续空房间的最大长度</a:t>
            </a:r>
            <a:r>
              <a:rPr lang="zh-CN" altLang="en-US" sz="1500" dirty="0" smtClean="0">
                <a:solidFill>
                  <a:srgbClr val="646464"/>
                </a:solidFill>
                <a:latin typeface="微软雅黑" panose="020B0503020204020204" pitchFamily="34" charset="-122"/>
                <a:ea typeface="微软雅黑" panose="020B0503020204020204" pitchFamily="34" charset="-122"/>
              </a:rPr>
              <a:t>。</a:t>
            </a:r>
            <a:endParaRPr lang="en-US" altLang="zh-CN" sz="1500" dirty="0" smtClean="0">
              <a:solidFill>
                <a:srgbClr val="646464"/>
              </a:solidFill>
              <a:latin typeface="微软雅黑" panose="020B0503020204020204" pitchFamily="34" charset="-122"/>
              <a:ea typeface="微软雅黑" panose="020B0503020204020204" pitchFamily="34" charset="-122"/>
            </a:endParaRPr>
          </a:p>
          <a:p>
            <a:pPr>
              <a:lnSpc>
                <a:spcPct val="110000"/>
              </a:lnSpc>
            </a:pPr>
            <a:r>
              <a:rPr lang="en-US" altLang="zh-CN" sz="1500" dirty="0" err="1" smtClean="0">
                <a:solidFill>
                  <a:srgbClr val="646464"/>
                </a:solidFill>
                <a:latin typeface="微软雅黑" panose="020B0503020204020204" pitchFamily="34" charset="-122"/>
                <a:ea typeface="微软雅黑" panose="020B0503020204020204" pitchFamily="34" charset="-122"/>
              </a:rPr>
              <a:t>rl</a:t>
            </a:r>
            <a:r>
              <a:rPr lang="zh-CN" altLang="en-US" sz="1500" dirty="0" smtClean="0">
                <a:solidFill>
                  <a:srgbClr val="646464"/>
                </a:solidFill>
                <a:latin typeface="微软雅黑" panose="020B0503020204020204" pitchFamily="34" charset="-122"/>
                <a:ea typeface="微软雅黑" panose="020B0503020204020204" pitchFamily="34" charset="-122"/>
              </a:rPr>
              <a:t>表示从</a:t>
            </a:r>
            <a:r>
              <a:rPr lang="en-US" altLang="zh-CN" sz="1500" dirty="0" smtClean="0">
                <a:solidFill>
                  <a:srgbClr val="646464"/>
                </a:solidFill>
                <a:latin typeface="微软雅黑" panose="020B0503020204020204" pitchFamily="34" charset="-122"/>
                <a:ea typeface="微软雅黑" panose="020B0503020204020204" pitchFamily="34" charset="-122"/>
              </a:rPr>
              <a:t>j</a:t>
            </a:r>
            <a:r>
              <a:rPr lang="zh-CN" altLang="en-US" sz="1500" dirty="0" smtClean="0">
                <a:solidFill>
                  <a:srgbClr val="646464"/>
                </a:solidFill>
                <a:latin typeface="微软雅黑" panose="020B0503020204020204" pitchFamily="34" charset="-122"/>
                <a:ea typeface="微软雅黑" panose="020B0503020204020204" pitchFamily="34" charset="-122"/>
              </a:rPr>
              <a:t>从右向左数</a:t>
            </a:r>
            <a:r>
              <a:rPr lang="zh-CN" altLang="en-US" sz="1500" dirty="0">
                <a:solidFill>
                  <a:srgbClr val="646464"/>
                </a:solidFill>
                <a:latin typeface="微软雅黑" panose="020B0503020204020204" pitchFamily="34" charset="-122"/>
                <a:ea typeface="微软雅黑" panose="020B0503020204020204" pitchFamily="34" charset="-122"/>
              </a:rPr>
              <a:t>，连续空房间的最大长度。</a:t>
            </a:r>
            <a:endParaRPr lang="en-US" altLang="zh-CN" sz="1500" dirty="0">
              <a:solidFill>
                <a:srgbClr val="646464"/>
              </a:solidFill>
              <a:latin typeface="微软雅黑" panose="020B0503020204020204" pitchFamily="34" charset="-122"/>
              <a:ea typeface="微软雅黑" panose="020B0503020204020204" pitchFamily="34" charset="-122"/>
            </a:endParaRPr>
          </a:p>
          <a:p>
            <a:pPr>
              <a:lnSpc>
                <a:spcPct val="110000"/>
              </a:lnSpc>
            </a:pPr>
            <a:r>
              <a:rPr lang="en-US" altLang="zh-CN" sz="1500" dirty="0" smtClean="0">
                <a:solidFill>
                  <a:srgbClr val="646464"/>
                </a:solidFill>
                <a:latin typeface="微软雅黑" panose="020B0503020204020204" pitchFamily="34" charset="-122"/>
                <a:ea typeface="微软雅黑" panose="020B0503020204020204" pitchFamily="34" charset="-122"/>
              </a:rPr>
              <a:t>Left, right </a:t>
            </a:r>
            <a:r>
              <a:rPr lang="zh-CN" altLang="en-US" sz="1500" dirty="0" smtClean="0">
                <a:solidFill>
                  <a:srgbClr val="646464"/>
                </a:solidFill>
                <a:latin typeface="微软雅黑" panose="020B0503020204020204" pitchFamily="34" charset="-122"/>
                <a:ea typeface="微软雅黑" panose="020B0503020204020204" pitchFamily="34" charset="-122"/>
              </a:rPr>
              <a:t>即为该区间的范围。</a:t>
            </a:r>
            <a:endParaRPr lang="en-US" altLang="zh-CN" sz="1500" dirty="0">
              <a:solidFill>
                <a:srgbClr val="646464"/>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nvPr>
        </p:nvGraphicFramePr>
        <p:xfrm>
          <a:off x="777034" y="3845205"/>
          <a:ext cx="2037244"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gridCol w="509311">
                  <a:extLst>
                    <a:ext uri="{9D8B030D-6E8A-4147-A177-3AD203B41FA5}">
                      <a16:colId xmlns:a16="http://schemas.microsoft.com/office/drawing/2014/main" val="3860874823"/>
                    </a:ext>
                  </a:extLst>
                </a:gridCol>
                <a:gridCol w="509311">
                  <a:extLst>
                    <a:ext uri="{9D8B030D-6E8A-4147-A177-3AD203B41FA5}">
                      <a16:colId xmlns:a16="http://schemas.microsoft.com/office/drawing/2014/main" val="2640685303"/>
                    </a:ext>
                  </a:extLst>
                </a:gridCol>
              </a:tblGrid>
              <a:tr h="370840">
                <a:tc>
                  <a:txBody>
                    <a:bodyPr/>
                    <a:lstStyle/>
                    <a:p>
                      <a:r>
                        <a:rPr lang="en-US" altLang="zh-CN" dirty="0" smtClean="0"/>
                        <a:t>3</a:t>
                      </a:r>
                      <a:endParaRPr lang="zh-CN" altLang="en-US" dirty="0"/>
                    </a:p>
                  </a:txBody>
                  <a:tcPr>
                    <a:solidFill>
                      <a:srgbClr val="989898"/>
                    </a:solidFill>
                  </a:tcPr>
                </a:tc>
                <a:tc>
                  <a:txBody>
                    <a:bodyPr/>
                    <a:lstStyle/>
                    <a:p>
                      <a:r>
                        <a:rPr lang="en-US" altLang="zh-CN" dirty="0" smtClean="0"/>
                        <a:t>4</a:t>
                      </a:r>
                      <a:endParaRPr lang="zh-CN" altLang="en-US" dirty="0"/>
                    </a:p>
                  </a:txBody>
                  <a:tcPr>
                    <a:solidFill>
                      <a:srgbClr val="989898"/>
                    </a:solidFill>
                  </a:tcPr>
                </a:tc>
                <a:tc>
                  <a:txBody>
                    <a:bodyPr/>
                    <a:lstStyle/>
                    <a:p>
                      <a:r>
                        <a:rPr lang="en-US" altLang="zh-CN" dirty="0" smtClean="0"/>
                        <a:t>5</a:t>
                      </a:r>
                      <a:endParaRPr lang="zh-CN" altLang="en-US" dirty="0"/>
                    </a:p>
                  </a:txBody>
                  <a:tcPr>
                    <a:solidFill>
                      <a:srgbClr val="FF6D6D"/>
                    </a:solidFill>
                  </a:tcPr>
                </a:tc>
                <a:tc>
                  <a:txBody>
                    <a:bodyPr/>
                    <a:lstStyle/>
                    <a:p>
                      <a:r>
                        <a:rPr lang="en-US" altLang="zh-CN" dirty="0" smtClean="0"/>
                        <a:t>6</a:t>
                      </a:r>
                      <a:endParaRPr lang="zh-CN" altLang="en-US" dirty="0"/>
                    </a:p>
                  </a:txBody>
                  <a:tcPr>
                    <a:solidFill>
                      <a:srgbClr val="FF6D6D"/>
                    </a:solidFill>
                  </a:tcPr>
                </a:tc>
                <a:extLst>
                  <a:ext uri="{0D108BD9-81ED-4DB2-BD59-A6C34878D82A}">
                    <a16:rowId xmlns:a16="http://schemas.microsoft.com/office/drawing/2014/main" val="620205846"/>
                  </a:ext>
                </a:extLst>
              </a:tr>
            </a:tbl>
          </a:graphicData>
        </a:graphic>
      </p:graphicFrame>
      <p:graphicFrame>
        <p:nvGraphicFramePr>
          <p:cNvPr id="8" name="表格 7"/>
          <p:cNvGraphicFramePr>
            <a:graphicFrameLocks noGrp="1"/>
          </p:cNvGraphicFramePr>
          <p:nvPr>
            <p:extLst/>
          </p:nvPr>
        </p:nvGraphicFramePr>
        <p:xfrm>
          <a:off x="777034" y="4602906"/>
          <a:ext cx="5093110"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gridCol w="509311">
                  <a:extLst>
                    <a:ext uri="{9D8B030D-6E8A-4147-A177-3AD203B41FA5}">
                      <a16:colId xmlns:a16="http://schemas.microsoft.com/office/drawing/2014/main" val="3860874823"/>
                    </a:ext>
                  </a:extLst>
                </a:gridCol>
                <a:gridCol w="509311">
                  <a:extLst>
                    <a:ext uri="{9D8B030D-6E8A-4147-A177-3AD203B41FA5}">
                      <a16:colId xmlns:a16="http://schemas.microsoft.com/office/drawing/2014/main" val="2640685303"/>
                    </a:ext>
                  </a:extLst>
                </a:gridCol>
                <a:gridCol w="509311">
                  <a:extLst>
                    <a:ext uri="{9D8B030D-6E8A-4147-A177-3AD203B41FA5}">
                      <a16:colId xmlns:a16="http://schemas.microsoft.com/office/drawing/2014/main" val="3052768143"/>
                    </a:ext>
                  </a:extLst>
                </a:gridCol>
                <a:gridCol w="509311">
                  <a:extLst>
                    <a:ext uri="{9D8B030D-6E8A-4147-A177-3AD203B41FA5}">
                      <a16:colId xmlns:a16="http://schemas.microsoft.com/office/drawing/2014/main" val="2515725806"/>
                    </a:ext>
                  </a:extLst>
                </a:gridCol>
                <a:gridCol w="509311">
                  <a:extLst>
                    <a:ext uri="{9D8B030D-6E8A-4147-A177-3AD203B41FA5}">
                      <a16:colId xmlns:a16="http://schemas.microsoft.com/office/drawing/2014/main" val="3497480916"/>
                    </a:ext>
                  </a:extLst>
                </a:gridCol>
                <a:gridCol w="509311">
                  <a:extLst>
                    <a:ext uri="{9D8B030D-6E8A-4147-A177-3AD203B41FA5}">
                      <a16:colId xmlns:a16="http://schemas.microsoft.com/office/drawing/2014/main" val="1124295283"/>
                    </a:ext>
                  </a:extLst>
                </a:gridCol>
                <a:gridCol w="509311">
                  <a:extLst>
                    <a:ext uri="{9D8B030D-6E8A-4147-A177-3AD203B41FA5}">
                      <a16:colId xmlns:a16="http://schemas.microsoft.com/office/drawing/2014/main" val="2205830827"/>
                    </a:ext>
                  </a:extLst>
                </a:gridCol>
                <a:gridCol w="509311">
                  <a:extLst>
                    <a:ext uri="{9D8B030D-6E8A-4147-A177-3AD203B41FA5}">
                      <a16:colId xmlns:a16="http://schemas.microsoft.com/office/drawing/2014/main" val="3174139484"/>
                    </a:ext>
                  </a:extLst>
                </a:gridCol>
              </a:tblGrid>
              <a:tr h="370840">
                <a:tc>
                  <a:txBody>
                    <a:bodyPr/>
                    <a:lstStyle/>
                    <a:p>
                      <a:r>
                        <a:rPr lang="en-US" altLang="zh-CN" dirty="0" smtClean="0"/>
                        <a:t>1</a:t>
                      </a:r>
                      <a:endParaRPr lang="zh-CN" altLang="en-US" dirty="0"/>
                    </a:p>
                  </a:txBody>
                  <a:tcPr>
                    <a:solidFill>
                      <a:srgbClr val="989898"/>
                    </a:solidFill>
                  </a:tcPr>
                </a:tc>
                <a:tc>
                  <a:txBody>
                    <a:bodyPr/>
                    <a:lstStyle/>
                    <a:p>
                      <a:r>
                        <a:rPr lang="en-US" altLang="zh-CN" dirty="0" smtClean="0"/>
                        <a:t>2</a:t>
                      </a:r>
                      <a:endParaRPr lang="zh-CN" altLang="en-US" dirty="0"/>
                    </a:p>
                  </a:txBody>
                  <a:tcPr>
                    <a:solidFill>
                      <a:srgbClr val="989898"/>
                    </a:solidFill>
                  </a:tcPr>
                </a:tc>
                <a:tc>
                  <a:txBody>
                    <a:bodyPr/>
                    <a:lstStyle/>
                    <a:p>
                      <a:r>
                        <a:rPr lang="en-US" altLang="zh-CN" dirty="0" smtClean="0"/>
                        <a:t>3</a:t>
                      </a:r>
                      <a:endParaRPr lang="zh-CN" altLang="en-US" dirty="0"/>
                    </a:p>
                  </a:txBody>
                  <a:tcPr>
                    <a:solidFill>
                      <a:srgbClr val="FF6D6D"/>
                    </a:solidFill>
                  </a:tcPr>
                </a:tc>
                <a:tc>
                  <a:txBody>
                    <a:bodyPr/>
                    <a:lstStyle/>
                    <a:p>
                      <a:r>
                        <a:rPr lang="en-US" altLang="zh-CN" dirty="0" smtClean="0"/>
                        <a:t>4</a:t>
                      </a:r>
                      <a:endParaRPr lang="zh-CN" altLang="en-US" dirty="0"/>
                    </a:p>
                  </a:txBody>
                  <a:tcPr>
                    <a:solidFill>
                      <a:srgbClr val="FF6D6D"/>
                    </a:solidFill>
                  </a:tcPr>
                </a:tc>
                <a:tc>
                  <a:txBody>
                    <a:bodyPr/>
                    <a:lstStyle/>
                    <a:p>
                      <a:r>
                        <a:rPr lang="en-US" altLang="zh-CN" dirty="0" smtClean="0"/>
                        <a:t>5</a:t>
                      </a:r>
                      <a:endParaRPr lang="zh-CN" altLang="en-US" dirty="0"/>
                    </a:p>
                  </a:txBody>
                  <a:tcPr>
                    <a:solidFill>
                      <a:srgbClr val="989898"/>
                    </a:solidFill>
                  </a:tcPr>
                </a:tc>
                <a:tc>
                  <a:txBody>
                    <a:bodyPr/>
                    <a:lstStyle/>
                    <a:p>
                      <a:r>
                        <a:rPr lang="en-US" altLang="zh-CN" dirty="0" smtClean="0"/>
                        <a:t>6</a:t>
                      </a:r>
                      <a:endParaRPr lang="zh-CN" altLang="en-US" dirty="0"/>
                    </a:p>
                  </a:txBody>
                  <a:tcPr>
                    <a:solidFill>
                      <a:srgbClr val="989898"/>
                    </a:solidFill>
                  </a:tcPr>
                </a:tc>
                <a:tc>
                  <a:txBody>
                    <a:bodyPr/>
                    <a:lstStyle/>
                    <a:p>
                      <a:r>
                        <a:rPr lang="en-US" altLang="zh-CN" dirty="0" smtClean="0"/>
                        <a:t>7</a:t>
                      </a:r>
                      <a:endParaRPr lang="zh-CN" altLang="en-US" dirty="0"/>
                    </a:p>
                  </a:txBody>
                  <a:tcPr>
                    <a:solidFill>
                      <a:srgbClr val="989898"/>
                    </a:solidFill>
                  </a:tcPr>
                </a:tc>
                <a:tc>
                  <a:txBody>
                    <a:bodyPr/>
                    <a:lstStyle/>
                    <a:p>
                      <a:r>
                        <a:rPr lang="en-US" altLang="zh-CN" dirty="0" smtClean="0"/>
                        <a:t>8</a:t>
                      </a:r>
                      <a:endParaRPr lang="zh-CN" altLang="en-US" dirty="0"/>
                    </a:p>
                  </a:txBody>
                  <a:tcPr>
                    <a:solidFill>
                      <a:srgbClr val="FF6D6D"/>
                    </a:solidFill>
                  </a:tcPr>
                </a:tc>
                <a:tc>
                  <a:txBody>
                    <a:bodyPr/>
                    <a:lstStyle/>
                    <a:p>
                      <a:r>
                        <a:rPr lang="en-US" altLang="zh-CN" dirty="0" smtClean="0"/>
                        <a:t>9</a:t>
                      </a:r>
                      <a:endParaRPr lang="zh-CN" altLang="en-US" dirty="0"/>
                    </a:p>
                  </a:txBody>
                  <a:tcPr>
                    <a:solidFill>
                      <a:srgbClr val="989898"/>
                    </a:solidFill>
                  </a:tcPr>
                </a:tc>
                <a:tc>
                  <a:txBody>
                    <a:bodyPr/>
                    <a:lstStyle/>
                    <a:p>
                      <a:r>
                        <a:rPr lang="en-US" altLang="zh-CN" dirty="0" smtClean="0"/>
                        <a:t>10</a:t>
                      </a:r>
                      <a:endParaRPr lang="zh-CN" altLang="en-US" dirty="0"/>
                    </a:p>
                  </a:txBody>
                  <a:tcPr>
                    <a:solidFill>
                      <a:srgbClr val="989898"/>
                    </a:solidFill>
                  </a:tcPr>
                </a:tc>
                <a:extLst>
                  <a:ext uri="{0D108BD9-81ED-4DB2-BD59-A6C34878D82A}">
                    <a16:rowId xmlns:a16="http://schemas.microsoft.com/office/drawing/2014/main" val="620205846"/>
                  </a:ext>
                </a:extLst>
              </a:tr>
            </a:tbl>
          </a:graphicData>
        </a:graphic>
      </p:graphicFrame>
      <p:sp>
        <p:nvSpPr>
          <p:cNvPr id="9" name="文本框 8"/>
          <p:cNvSpPr txBox="1"/>
          <p:nvPr/>
        </p:nvSpPr>
        <p:spPr>
          <a:xfrm>
            <a:off x="3906344" y="3908268"/>
            <a:ext cx="2831139"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{2, 2, 0, 3, 6}</a:t>
            </a:r>
            <a:endParaRPr lang="zh-CN" altLang="en-US" sz="1400" dirty="0">
              <a:solidFill>
                <a:srgbClr val="646464"/>
              </a:solidFill>
              <a:latin typeface="Raleway" panose="020B0003030101060003" pitchFamily="34" charset="0"/>
            </a:endParaRPr>
          </a:p>
        </p:txBody>
      </p:sp>
      <p:sp>
        <p:nvSpPr>
          <p:cNvPr id="10" name="文本框 9"/>
          <p:cNvSpPr txBox="1"/>
          <p:nvPr/>
        </p:nvSpPr>
        <p:spPr>
          <a:xfrm>
            <a:off x="6468041" y="4640691"/>
            <a:ext cx="1699776"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{3, 2, 2, 1, 10}</a:t>
            </a:r>
            <a:endParaRPr lang="zh-CN" altLang="en-US" sz="1400" dirty="0">
              <a:solidFill>
                <a:srgbClr val="646464"/>
              </a:solidFill>
              <a:latin typeface="Raleway" panose="020B0003030101060003" pitchFamily="34" charset="0"/>
            </a:endParaRPr>
          </a:p>
        </p:txBody>
      </p:sp>
      <p:graphicFrame>
        <p:nvGraphicFramePr>
          <p:cNvPr id="11" name="表格 10"/>
          <p:cNvGraphicFramePr>
            <a:graphicFrameLocks noGrp="1"/>
          </p:cNvGraphicFramePr>
          <p:nvPr>
            <p:extLst/>
          </p:nvPr>
        </p:nvGraphicFramePr>
        <p:xfrm>
          <a:off x="777034" y="5381562"/>
          <a:ext cx="1018622"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tblGrid>
              <a:tr h="370840">
                <a:tc>
                  <a:txBody>
                    <a:bodyPr/>
                    <a:lstStyle/>
                    <a:p>
                      <a:r>
                        <a:rPr lang="en-US" altLang="zh-CN" dirty="0" smtClean="0"/>
                        <a:t>6</a:t>
                      </a:r>
                      <a:endParaRPr lang="zh-CN" altLang="en-US" dirty="0"/>
                    </a:p>
                  </a:txBody>
                  <a:tcPr>
                    <a:solidFill>
                      <a:srgbClr val="989898"/>
                    </a:solidFill>
                  </a:tcPr>
                </a:tc>
                <a:tc>
                  <a:txBody>
                    <a:bodyPr/>
                    <a:lstStyle/>
                    <a:p>
                      <a:r>
                        <a:rPr lang="en-US" altLang="zh-CN" dirty="0" smtClean="0"/>
                        <a:t>7</a:t>
                      </a:r>
                      <a:endParaRPr lang="zh-CN" altLang="en-US" dirty="0"/>
                    </a:p>
                  </a:txBody>
                  <a:tcPr>
                    <a:solidFill>
                      <a:srgbClr val="989898"/>
                    </a:solidFill>
                  </a:tcPr>
                </a:tc>
                <a:extLst>
                  <a:ext uri="{0D108BD9-81ED-4DB2-BD59-A6C34878D82A}">
                    <a16:rowId xmlns:a16="http://schemas.microsoft.com/office/drawing/2014/main" val="620205846"/>
                  </a:ext>
                </a:extLst>
              </a:tr>
            </a:tbl>
          </a:graphicData>
        </a:graphic>
      </p:graphicFrame>
      <p:sp>
        <p:nvSpPr>
          <p:cNvPr id="12" name="文本框 11"/>
          <p:cNvSpPr txBox="1"/>
          <p:nvPr/>
        </p:nvSpPr>
        <p:spPr>
          <a:xfrm>
            <a:off x="3423913" y="5417553"/>
            <a:ext cx="1345796"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{2, 2, 2, 6, 7}</a:t>
            </a:r>
            <a:endParaRPr lang="zh-CN" altLang="en-US" sz="1400" dirty="0">
              <a:solidFill>
                <a:srgbClr val="646464"/>
              </a:solidFill>
              <a:latin typeface="Raleway" panose="020B0003030101060003" pitchFamily="34" charset="0"/>
            </a:endParaRPr>
          </a:p>
        </p:txBody>
      </p:sp>
      <p:sp>
        <p:nvSpPr>
          <p:cNvPr id="14" name="文本框 13"/>
          <p:cNvSpPr txBox="1"/>
          <p:nvPr/>
        </p:nvSpPr>
        <p:spPr>
          <a:xfrm>
            <a:off x="6633069" y="5305372"/>
            <a:ext cx="3598326" cy="523220"/>
          </a:xfrm>
          <a:prstGeom prst="rect">
            <a:avLst/>
          </a:prstGeom>
          <a:noFill/>
        </p:spPr>
        <p:txBody>
          <a:bodyPr wrap="square" rtlCol="0">
            <a:spAutoFit/>
          </a:bodyPr>
          <a:lstStyle/>
          <a:p>
            <a:r>
              <a:rPr lang="zh-CN" altLang="en-US" sz="1400" dirty="0" smtClean="0">
                <a:solidFill>
                  <a:srgbClr val="646464"/>
                </a:solidFill>
                <a:latin typeface="微软雅黑" panose="020B0503020204020204" pitchFamily="34" charset="-122"/>
                <a:ea typeface="微软雅黑" panose="020B0503020204020204" pitchFamily="34" charset="-122"/>
              </a:rPr>
              <a:t>在某区间所有房间都为空时，该区间：</a:t>
            </a:r>
            <a:endParaRPr lang="en-US" altLang="zh-CN" sz="1400" dirty="0" smtClean="0">
              <a:solidFill>
                <a:srgbClr val="646464"/>
              </a:solidFill>
              <a:latin typeface="微软雅黑" panose="020B0503020204020204" pitchFamily="34" charset="-122"/>
              <a:ea typeface="微软雅黑" panose="020B0503020204020204" pitchFamily="34" charset="-122"/>
            </a:endParaRPr>
          </a:p>
          <a:p>
            <a:r>
              <a:rPr lang="en-US" altLang="zh-CN" sz="1400" dirty="0" smtClean="0">
                <a:solidFill>
                  <a:srgbClr val="646464"/>
                </a:solidFill>
                <a:latin typeface="微软雅黑" panose="020B0503020204020204" pitchFamily="34" charset="-122"/>
                <a:ea typeface="微软雅黑" panose="020B0503020204020204" pitchFamily="34" charset="-122"/>
              </a:rPr>
              <a:t>L = </a:t>
            </a:r>
            <a:r>
              <a:rPr lang="en-US" altLang="zh-CN" sz="1400" dirty="0" err="1" smtClean="0">
                <a:solidFill>
                  <a:srgbClr val="646464"/>
                </a:solidFill>
                <a:latin typeface="微软雅黑" panose="020B0503020204020204" pitchFamily="34" charset="-122"/>
                <a:ea typeface="微软雅黑" panose="020B0503020204020204" pitchFamily="34" charset="-122"/>
              </a:rPr>
              <a:t>ll</a:t>
            </a:r>
            <a:r>
              <a:rPr lang="en-US" altLang="zh-CN" sz="1400" dirty="0" smtClean="0">
                <a:solidFill>
                  <a:srgbClr val="646464"/>
                </a:solidFill>
                <a:latin typeface="微软雅黑" panose="020B0503020204020204" pitchFamily="34" charset="-122"/>
                <a:ea typeface="微软雅黑" panose="020B0503020204020204" pitchFamily="34" charset="-122"/>
              </a:rPr>
              <a:t> = </a:t>
            </a:r>
            <a:r>
              <a:rPr lang="en-US" altLang="zh-CN" sz="1400" dirty="0" err="1" smtClean="0">
                <a:solidFill>
                  <a:srgbClr val="646464"/>
                </a:solidFill>
                <a:latin typeface="微软雅黑" panose="020B0503020204020204" pitchFamily="34" charset="-122"/>
                <a:ea typeface="微软雅黑" panose="020B0503020204020204" pitchFamily="34" charset="-122"/>
              </a:rPr>
              <a:t>rl</a:t>
            </a:r>
            <a:r>
              <a:rPr lang="en-US" altLang="zh-CN" sz="1400" dirty="0" smtClean="0">
                <a:solidFill>
                  <a:srgbClr val="646464"/>
                </a:solidFill>
                <a:latin typeface="微软雅黑" panose="020B0503020204020204" pitchFamily="34" charset="-122"/>
                <a:ea typeface="微软雅黑" panose="020B0503020204020204" pitchFamily="34" charset="-122"/>
              </a:rPr>
              <a:t> = right – left + 1</a:t>
            </a:r>
            <a:endParaRPr lang="en-US" altLang="zh-CN" sz="1400" dirty="0">
              <a:solidFill>
                <a:srgbClr val="646464"/>
              </a:solidFill>
              <a:latin typeface="微软雅黑" panose="020B0503020204020204" pitchFamily="34" charset="-122"/>
              <a:ea typeface="微软雅黑" panose="020B0503020204020204" pitchFamily="34" charset="-122"/>
            </a:endParaRPr>
          </a:p>
        </p:txBody>
      </p:sp>
      <p:sp>
        <p:nvSpPr>
          <p:cNvPr id="2" name="右箭头 1"/>
          <p:cNvSpPr/>
          <p:nvPr/>
        </p:nvSpPr>
        <p:spPr>
          <a:xfrm>
            <a:off x="5291224" y="5436177"/>
            <a:ext cx="963827" cy="261610"/>
          </a:xfrm>
          <a:prstGeom prst="rightArrow">
            <a:avLst/>
          </a:prstGeom>
          <a:solidFill>
            <a:srgbClr val="9898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54221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ppt_x"/>
                                          </p:val>
                                        </p:tav>
                                        <p:tav tm="100000">
                                          <p:val>
                                            <p:strVal val="#ppt_x"/>
                                          </p:val>
                                        </p:tav>
                                      </p:tavLst>
                                    </p:anim>
                                    <p:anim calcmode="lin" valueType="num">
                                      <p:cBhvr additive="base">
                                        <p:cTn id="5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5" grpId="0"/>
      <p:bldP spid="4" grpId="0"/>
      <p:bldP spid="6" grpId="0"/>
      <p:bldP spid="9" grpId="0"/>
      <p:bldP spid="10" grpId="0"/>
      <p:bldP spid="12" grpId="0"/>
      <p:bldP spid="14" grpId="0"/>
      <p:bldP spid="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p:nvPr/>
        </p:nvSpPr>
        <p:spPr>
          <a:xfrm>
            <a:off x="777034" y="1100296"/>
            <a:ext cx="11414966" cy="11914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7"/>
          <p:cNvSpPr/>
          <p:nvPr/>
        </p:nvSpPr>
        <p:spPr>
          <a:xfrm>
            <a:off x="3423912" y="1100296"/>
            <a:ext cx="8768089" cy="1191491"/>
          </a:xfrm>
          <a:prstGeom prst="rect">
            <a:avLst/>
          </a:prstGeom>
          <a:gradFill flip="none" rotWithShape="1">
            <a:gsLst>
              <a:gs pos="0">
                <a:srgbClr val="FF6D6D">
                  <a:tint val="66000"/>
                  <a:satMod val="160000"/>
                  <a:lumMod val="42000"/>
                  <a:lumOff val="58000"/>
                </a:srgbClr>
              </a:gs>
              <a:gs pos="50000">
                <a:srgbClr val="FF6D6D">
                  <a:tint val="44500"/>
                  <a:satMod val="160000"/>
                </a:srgbClr>
              </a:gs>
              <a:gs pos="100000">
                <a:srgbClr val="FF6D6D">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777034" y="1921491"/>
            <a:ext cx="1718740"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Define an operation</a:t>
            </a:r>
            <a:endParaRPr lang="id-ID" sz="1600" dirty="0">
              <a:solidFill>
                <a:srgbClr val="646464"/>
              </a:solidFill>
              <a:latin typeface="Raleway" panose="020B0003030101060003" pitchFamily="34" charset="0"/>
            </a:endParaRPr>
          </a:p>
        </p:txBody>
      </p:sp>
      <p:sp>
        <p:nvSpPr>
          <p:cNvPr id="4" name="TextBox 3"/>
          <p:cNvSpPr txBox="1"/>
          <p:nvPr/>
        </p:nvSpPr>
        <p:spPr>
          <a:xfrm>
            <a:off x="777034" y="1404811"/>
            <a:ext cx="2646878" cy="584775"/>
          </a:xfrm>
          <a:prstGeom prst="rect">
            <a:avLst/>
          </a:prstGeom>
          <a:noFill/>
        </p:spPr>
        <p:txBody>
          <a:bodyPr wrap="none" rtlCol="0">
            <a:spAutoFit/>
          </a:bodyPr>
          <a:lstStyle/>
          <a:p>
            <a:r>
              <a:rPr lang="zh-CN" altLang="en-US" sz="3200" dirty="0" smtClean="0">
                <a:solidFill>
                  <a:schemeClr val="bg1">
                    <a:lumMod val="50000"/>
                  </a:schemeClr>
                </a:solidFill>
                <a:latin typeface="微软雅黑" panose="020B0503020204020204" pitchFamily="34" charset="-122"/>
                <a:ea typeface="微软雅黑" panose="020B0503020204020204" pitchFamily="34" charset="-122"/>
              </a:rPr>
              <a:t>定义一个操作</a:t>
            </a:r>
            <a:endParaRPr lang="id-ID" sz="3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77034" y="2332620"/>
            <a:ext cx="6785301" cy="2105961"/>
          </a:xfrm>
          <a:prstGeom prst="rect">
            <a:avLst/>
          </a:prstGeom>
          <a:noFill/>
        </p:spPr>
        <p:txBody>
          <a:bodyPr wrap="square" rtlCol="0">
            <a:spAutoFit/>
          </a:bodyPr>
          <a:lstStyle/>
          <a:p>
            <a:pPr>
              <a:lnSpc>
                <a:spcPct val="110000"/>
              </a:lnSpc>
            </a:pPr>
            <a:r>
              <a:rPr lang="zh-CN" altLang="en-US" sz="1500" dirty="0" smtClean="0">
                <a:solidFill>
                  <a:srgbClr val="646464"/>
                </a:solidFill>
                <a:latin typeface="微软雅黑" panose="020B0503020204020204" pitchFamily="34" charset="-122"/>
                <a:ea typeface="微软雅黑" panose="020B0503020204020204" pitchFamily="34" charset="-122"/>
              </a:rPr>
              <a:t>对于两个相邻的区间</a:t>
            </a:r>
            <a:r>
              <a:rPr lang="en-US" altLang="zh-CN" sz="1500" dirty="0" smtClean="0">
                <a:solidFill>
                  <a:srgbClr val="646464"/>
                </a:solidFill>
                <a:latin typeface="微软雅黑" panose="020B0503020204020204" pitchFamily="34" charset="-122"/>
                <a:ea typeface="微软雅黑" panose="020B0503020204020204" pitchFamily="34" charset="-122"/>
              </a:rPr>
              <a:t>[</a:t>
            </a:r>
            <a:r>
              <a:rPr lang="en-US" altLang="zh-CN" sz="1500" dirty="0" err="1" smtClean="0">
                <a:solidFill>
                  <a:srgbClr val="646464"/>
                </a:solidFill>
                <a:latin typeface="微软雅黑" panose="020B0503020204020204" pitchFamily="34" charset="-122"/>
                <a:ea typeface="微软雅黑" panose="020B0503020204020204" pitchFamily="34" charset="-122"/>
              </a:rPr>
              <a:t>i</a:t>
            </a:r>
            <a:r>
              <a:rPr lang="en-US" altLang="zh-CN" sz="1500" dirty="0" smtClean="0">
                <a:solidFill>
                  <a:srgbClr val="646464"/>
                </a:solidFill>
                <a:latin typeface="微软雅黑" panose="020B0503020204020204" pitchFamily="34" charset="-122"/>
                <a:ea typeface="微软雅黑" panose="020B0503020204020204" pitchFamily="34" charset="-122"/>
              </a:rPr>
              <a:t>, j], [j+1, k]</a:t>
            </a:r>
            <a:r>
              <a:rPr lang="zh-CN" altLang="en-US" sz="1500" dirty="0" smtClean="0">
                <a:solidFill>
                  <a:srgbClr val="646464"/>
                </a:solidFill>
                <a:latin typeface="微软雅黑" panose="020B0503020204020204" pitchFamily="34" charset="-122"/>
                <a:ea typeface="微软雅黑" panose="020B0503020204020204" pitchFamily="34" charset="-122"/>
              </a:rPr>
              <a:t>，定义运算</a:t>
            </a:r>
            <a:r>
              <a:rPr lang="en-US" altLang="zh-CN" sz="1500" dirty="0" smtClean="0">
                <a:solidFill>
                  <a:srgbClr val="646464"/>
                </a:solidFill>
                <a:latin typeface="微软雅黑" panose="020B0503020204020204" pitchFamily="34" charset="-122"/>
                <a:ea typeface="微软雅黑" panose="020B0503020204020204" pitchFamily="34" charset="-122"/>
              </a:rPr>
              <a:t>’+’</a:t>
            </a:r>
            <a:r>
              <a:rPr lang="zh-CN" altLang="en-US" sz="1500" dirty="0" smtClean="0">
                <a:solidFill>
                  <a:srgbClr val="646464"/>
                </a:solidFill>
                <a:latin typeface="微软雅黑" panose="020B0503020204020204" pitchFamily="34" charset="-122"/>
                <a:ea typeface="微软雅黑" panose="020B0503020204020204" pitchFamily="34" charset="-122"/>
              </a:rPr>
              <a:t>，</a:t>
            </a:r>
            <a:r>
              <a:rPr lang="en-US" altLang="zh-CN" sz="1500" dirty="0" smtClean="0">
                <a:solidFill>
                  <a:srgbClr val="646464"/>
                </a:solidFill>
                <a:latin typeface="微软雅黑" panose="020B0503020204020204" pitchFamily="34" charset="-122"/>
                <a:ea typeface="微软雅黑" panose="020B0503020204020204" pitchFamily="34" charset="-122"/>
              </a:rPr>
              <a:t>{</a:t>
            </a:r>
            <a:r>
              <a:rPr lang="en-US" altLang="zh-CN" sz="1500" dirty="0">
                <a:solidFill>
                  <a:srgbClr val="646464"/>
                </a:solidFill>
                <a:latin typeface="微软雅黑" panose="020B0503020204020204" pitchFamily="34" charset="-122"/>
                <a:ea typeface="微软雅黑" panose="020B0503020204020204" pitchFamily="34" charset="-122"/>
              </a:rPr>
              <a:t>l1, ll1, rl1, </a:t>
            </a:r>
            <a:r>
              <a:rPr lang="en-US" altLang="zh-CN" sz="1500" dirty="0" err="1">
                <a:solidFill>
                  <a:srgbClr val="646464"/>
                </a:solidFill>
                <a:latin typeface="微软雅黑" panose="020B0503020204020204" pitchFamily="34" charset="-122"/>
                <a:ea typeface="微软雅黑" panose="020B0503020204020204" pitchFamily="34" charset="-122"/>
              </a:rPr>
              <a:t>i</a:t>
            </a:r>
            <a:r>
              <a:rPr lang="en-US" altLang="zh-CN" sz="1500" dirty="0">
                <a:solidFill>
                  <a:srgbClr val="646464"/>
                </a:solidFill>
                <a:latin typeface="微软雅黑" panose="020B0503020204020204" pitchFamily="34" charset="-122"/>
                <a:ea typeface="微软雅黑" panose="020B0503020204020204" pitchFamily="34" charset="-122"/>
              </a:rPr>
              <a:t>, j} </a:t>
            </a:r>
            <a:r>
              <a:rPr lang="en-US" altLang="zh-CN" sz="1500" dirty="0" smtClean="0">
                <a:solidFill>
                  <a:srgbClr val="646464"/>
                </a:solidFill>
                <a:latin typeface="微软雅黑" panose="020B0503020204020204" pitchFamily="34" charset="-122"/>
                <a:ea typeface="微软雅黑" panose="020B0503020204020204" pitchFamily="34" charset="-122"/>
              </a:rPr>
              <a:t>+</a:t>
            </a:r>
            <a:r>
              <a:rPr lang="zh-CN" altLang="en-US" sz="1500" dirty="0" smtClean="0">
                <a:solidFill>
                  <a:srgbClr val="646464"/>
                </a:solidFill>
                <a:latin typeface="微软雅黑" panose="020B0503020204020204" pitchFamily="34" charset="-122"/>
                <a:ea typeface="微软雅黑" panose="020B0503020204020204" pitchFamily="34" charset="-122"/>
              </a:rPr>
              <a:t> </a:t>
            </a:r>
            <a:r>
              <a:rPr lang="en-US" altLang="zh-CN" sz="1500" dirty="0" smtClean="0">
                <a:solidFill>
                  <a:srgbClr val="646464"/>
                </a:solidFill>
                <a:latin typeface="微软雅黑" panose="020B0503020204020204" pitchFamily="34" charset="-122"/>
                <a:ea typeface="微软雅黑" panose="020B0503020204020204" pitchFamily="34" charset="-122"/>
              </a:rPr>
              <a:t>{l2, ll2, rl1, j+1, k}</a:t>
            </a:r>
            <a:r>
              <a:rPr lang="zh-CN" altLang="en-US" sz="1500" dirty="0" smtClean="0">
                <a:solidFill>
                  <a:srgbClr val="646464"/>
                </a:solidFill>
                <a:latin typeface="微软雅黑" panose="020B0503020204020204" pitchFamily="34" charset="-122"/>
                <a:ea typeface="微软雅黑" panose="020B0503020204020204" pitchFamily="34" charset="-122"/>
              </a:rPr>
              <a:t>的结果为</a:t>
            </a:r>
            <a:r>
              <a:rPr lang="en-US" altLang="zh-CN" sz="1500" dirty="0" smtClean="0">
                <a:solidFill>
                  <a:srgbClr val="646464"/>
                </a:solidFill>
                <a:latin typeface="微软雅黑" panose="020B0503020204020204" pitchFamily="34" charset="-122"/>
                <a:ea typeface="微软雅黑" panose="020B0503020204020204" pitchFamily="34" charset="-122"/>
              </a:rPr>
              <a:t>{l3, ll3, rl3, left, right}, </a:t>
            </a:r>
            <a:r>
              <a:rPr lang="zh-CN" altLang="en-US" sz="1500" dirty="0" smtClean="0">
                <a:solidFill>
                  <a:srgbClr val="646464"/>
                </a:solidFill>
                <a:latin typeface="微软雅黑" panose="020B0503020204020204" pitchFamily="34" charset="-122"/>
                <a:ea typeface="微软雅黑" panose="020B0503020204020204" pitchFamily="34" charset="-122"/>
              </a:rPr>
              <a:t>其中：</a:t>
            </a:r>
            <a:endParaRPr lang="en-US" altLang="zh-CN" sz="1500" dirty="0" smtClean="0">
              <a:solidFill>
                <a:srgbClr val="646464"/>
              </a:solidFill>
              <a:latin typeface="微软雅黑" panose="020B0503020204020204" pitchFamily="34" charset="-122"/>
              <a:ea typeface="微软雅黑" panose="020B0503020204020204" pitchFamily="34" charset="-122"/>
            </a:endParaRPr>
          </a:p>
          <a:p>
            <a:pPr>
              <a:lnSpc>
                <a:spcPct val="110000"/>
              </a:lnSpc>
            </a:pPr>
            <a:r>
              <a:rPr lang="en-US" altLang="zh-CN" sz="1500" dirty="0">
                <a:solidFill>
                  <a:srgbClr val="646464"/>
                </a:solidFill>
                <a:latin typeface="微软雅黑" panose="020B0503020204020204" pitchFamily="34" charset="-122"/>
                <a:ea typeface="微软雅黑" panose="020B0503020204020204" pitchFamily="34" charset="-122"/>
              </a:rPr>
              <a:t>l</a:t>
            </a:r>
            <a:r>
              <a:rPr lang="en-US" altLang="zh-CN" sz="1500" dirty="0" smtClean="0">
                <a:solidFill>
                  <a:srgbClr val="646464"/>
                </a:solidFill>
                <a:latin typeface="微软雅黑" panose="020B0503020204020204" pitchFamily="34" charset="-122"/>
                <a:ea typeface="微软雅黑" panose="020B0503020204020204" pitchFamily="34" charset="-122"/>
              </a:rPr>
              <a:t>3 = max(l1, l2, rl1 + ll2);</a:t>
            </a:r>
          </a:p>
          <a:p>
            <a:pPr>
              <a:lnSpc>
                <a:spcPct val="110000"/>
              </a:lnSpc>
            </a:pPr>
            <a:r>
              <a:rPr lang="en-US" altLang="zh-CN" sz="1500" dirty="0">
                <a:solidFill>
                  <a:srgbClr val="646464"/>
                </a:solidFill>
                <a:latin typeface="微软雅黑" panose="020B0503020204020204" pitchFamily="34" charset="-122"/>
                <a:ea typeface="微软雅黑" panose="020B0503020204020204" pitchFamily="34" charset="-122"/>
              </a:rPr>
              <a:t>l</a:t>
            </a:r>
            <a:r>
              <a:rPr lang="en-US" altLang="zh-CN" sz="1500" dirty="0" smtClean="0">
                <a:solidFill>
                  <a:srgbClr val="646464"/>
                </a:solidFill>
                <a:latin typeface="微软雅黑" panose="020B0503020204020204" pitchFamily="34" charset="-122"/>
                <a:ea typeface="微软雅黑" panose="020B0503020204020204" pitchFamily="34" charset="-122"/>
              </a:rPr>
              <a:t>l3 = (j – I + 1 == l1) ? l1 + ll2	// </a:t>
            </a:r>
            <a:r>
              <a:rPr lang="zh-CN" altLang="en-US" sz="1500" dirty="0" smtClean="0">
                <a:solidFill>
                  <a:srgbClr val="646464"/>
                </a:solidFill>
                <a:latin typeface="微软雅黑" panose="020B0503020204020204" pitchFamily="34" charset="-122"/>
                <a:ea typeface="微软雅黑" panose="020B0503020204020204" pitchFamily="34" charset="-122"/>
              </a:rPr>
              <a:t>如果左边的区间都是空房间</a:t>
            </a:r>
            <a:endParaRPr lang="en-US" altLang="zh-CN" sz="1500" dirty="0" smtClean="0">
              <a:solidFill>
                <a:srgbClr val="646464"/>
              </a:solidFill>
              <a:latin typeface="微软雅黑" panose="020B0503020204020204" pitchFamily="34" charset="-122"/>
              <a:ea typeface="微软雅黑" panose="020B0503020204020204" pitchFamily="34" charset="-122"/>
            </a:endParaRPr>
          </a:p>
          <a:p>
            <a:pPr>
              <a:lnSpc>
                <a:spcPct val="110000"/>
              </a:lnSpc>
            </a:pPr>
            <a:r>
              <a:rPr lang="en-US" altLang="zh-CN" sz="1500" dirty="0" smtClean="0">
                <a:solidFill>
                  <a:srgbClr val="646464"/>
                </a:solidFill>
                <a:latin typeface="微软雅黑" panose="020B0503020204020204" pitchFamily="34" charset="-122"/>
                <a:ea typeface="微软雅黑" panose="020B0503020204020204" pitchFamily="34" charset="-122"/>
              </a:rPr>
              <a:t>                                    : ll1;</a:t>
            </a:r>
          </a:p>
          <a:p>
            <a:pPr>
              <a:lnSpc>
                <a:spcPct val="110000"/>
              </a:lnSpc>
            </a:pPr>
            <a:r>
              <a:rPr lang="en-US" altLang="zh-CN" sz="1500" dirty="0">
                <a:solidFill>
                  <a:srgbClr val="646464"/>
                </a:solidFill>
                <a:latin typeface="微软雅黑" panose="020B0503020204020204" pitchFamily="34" charset="-122"/>
                <a:ea typeface="微软雅黑" panose="020B0503020204020204" pitchFamily="34" charset="-122"/>
              </a:rPr>
              <a:t>r</a:t>
            </a:r>
            <a:r>
              <a:rPr lang="en-US" altLang="zh-CN" sz="1500" dirty="0" smtClean="0">
                <a:solidFill>
                  <a:srgbClr val="646464"/>
                </a:solidFill>
                <a:latin typeface="微软雅黑" panose="020B0503020204020204" pitchFamily="34" charset="-122"/>
                <a:ea typeface="微软雅黑" panose="020B0503020204020204" pitchFamily="34" charset="-122"/>
              </a:rPr>
              <a:t>l3 = (k </a:t>
            </a:r>
            <a:r>
              <a:rPr lang="en-US" altLang="zh-CN" sz="1500" dirty="0">
                <a:solidFill>
                  <a:srgbClr val="646464"/>
                </a:solidFill>
                <a:latin typeface="微软雅黑" panose="020B0503020204020204" pitchFamily="34" charset="-122"/>
                <a:ea typeface="微软雅黑" panose="020B0503020204020204" pitchFamily="34" charset="-122"/>
              </a:rPr>
              <a:t>– </a:t>
            </a:r>
            <a:r>
              <a:rPr lang="en-US" altLang="zh-CN" sz="1500" dirty="0" smtClean="0">
                <a:solidFill>
                  <a:srgbClr val="646464"/>
                </a:solidFill>
                <a:latin typeface="微软雅黑" panose="020B0503020204020204" pitchFamily="34" charset="-122"/>
                <a:ea typeface="微软雅黑" panose="020B0503020204020204" pitchFamily="34" charset="-122"/>
              </a:rPr>
              <a:t>(j + 1) </a:t>
            </a:r>
            <a:r>
              <a:rPr lang="en-US" altLang="zh-CN" sz="1500" dirty="0">
                <a:solidFill>
                  <a:srgbClr val="646464"/>
                </a:solidFill>
                <a:latin typeface="微软雅黑" panose="020B0503020204020204" pitchFamily="34" charset="-122"/>
                <a:ea typeface="微软雅黑" panose="020B0503020204020204" pitchFamily="34" charset="-122"/>
              </a:rPr>
              <a:t>+ 1 == </a:t>
            </a:r>
            <a:r>
              <a:rPr lang="en-US" altLang="zh-CN" sz="1500" dirty="0" smtClean="0">
                <a:solidFill>
                  <a:srgbClr val="646464"/>
                </a:solidFill>
                <a:latin typeface="微软雅黑" panose="020B0503020204020204" pitchFamily="34" charset="-122"/>
                <a:ea typeface="微软雅黑" panose="020B0503020204020204" pitchFamily="34" charset="-122"/>
              </a:rPr>
              <a:t>l2) </a:t>
            </a:r>
            <a:r>
              <a:rPr lang="en-US" altLang="zh-CN" sz="1500" dirty="0">
                <a:solidFill>
                  <a:srgbClr val="646464"/>
                </a:solidFill>
                <a:latin typeface="微软雅黑" panose="020B0503020204020204" pitchFamily="34" charset="-122"/>
                <a:ea typeface="微软雅黑" panose="020B0503020204020204" pitchFamily="34" charset="-122"/>
              </a:rPr>
              <a:t>? </a:t>
            </a:r>
            <a:r>
              <a:rPr lang="en-US" altLang="zh-CN" sz="1500" dirty="0" smtClean="0">
                <a:solidFill>
                  <a:srgbClr val="646464"/>
                </a:solidFill>
                <a:latin typeface="微软雅黑" panose="020B0503020204020204" pitchFamily="34" charset="-122"/>
                <a:ea typeface="微软雅黑" panose="020B0503020204020204" pitchFamily="34" charset="-122"/>
              </a:rPr>
              <a:t>rl2 </a:t>
            </a:r>
            <a:r>
              <a:rPr lang="en-US" altLang="zh-CN" sz="1500" dirty="0">
                <a:solidFill>
                  <a:srgbClr val="646464"/>
                </a:solidFill>
                <a:latin typeface="微软雅黑" panose="020B0503020204020204" pitchFamily="34" charset="-122"/>
                <a:ea typeface="微软雅黑" panose="020B0503020204020204" pitchFamily="34" charset="-122"/>
              </a:rPr>
              <a:t>+ </a:t>
            </a:r>
            <a:r>
              <a:rPr lang="en-US" altLang="zh-CN" sz="1500" dirty="0" smtClean="0">
                <a:solidFill>
                  <a:srgbClr val="646464"/>
                </a:solidFill>
                <a:latin typeface="微软雅黑" panose="020B0503020204020204" pitchFamily="34" charset="-122"/>
                <a:ea typeface="微软雅黑" panose="020B0503020204020204" pitchFamily="34" charset="-122"/>
              </a:rPr>
              <a:t>r2	</a:t>
            </a:r>
            <a:r>
              <a:rPr lang="en-US" altLang="zh-CN" sz="1500" dirty="0">
                <a:solidFill>
                  <a:srgbClr val="646464"/>
                </a:solidFill>
                <a:latin typeface="微软雅黑" panose="020B0503020204020204" pitchFamily="34" charset="-122"/>
                <a:ea typeface="微软雅黑" panose="020B0503020204020204" pitchFamily="34" charset="-122"/>
              </a:rPr>
              <a:t>// </a:t>
            </a:r>
            <a:r>
              <a:rPr lang="zh-CN" altLang="en-US" sz="1500" dirty="0" smtClean="0">
                <a:solidFill>
                  <a:srgbClr val="646464"/>
                </a:solidFill>
                <a:latin typeface="微软雅黑" panose="020B0503020204020204" pitchFamily="34" charset="-122"/>
                <a:ea typeface="微软雅黑" panose="020B0503020204020204" pitchFamily="34" charset="-122"/>
              </a:rPr>
              <a:t>如果</a:t>
            </a:r>
            <a:r>
              <a:rPr lang="zh-CN" altLang="en-US" sz="1500" dirty="0">
                <a:solidFill>
                  <a:srgbClr val="646464"/>
                </a:solidFill>
                <a:latin typeface="微软雅黑" panose="020B0503020204020204" pitchFamily="34" charset="-122"/>
                <a:ea typeface="微软雅黑" panose="020B0503020204020204" pitchFamily="34" charset="-122"/>
              </a:rPr>
              <a:t>右</a:t>
            </a:r>
            <a:r>
              <a:rPr lang="zh-CN" altLang="en-US" sz="1500" dirty="0" smtClean="0">
                <a:solidFill>
                  <a:srgbClr val="646464"/>
                </a:solidFill>
                <a:latin typeface="微软雅黑" panose="020B0503020204020204" pitchFamily="34" charset="-122"/>
                <a:ea typeface="微软雅黑" panose="020B0503020204020204" pitchFamily="34" charset="-122"/>
              </a:rPr>
              <a:t>边</a:t>
            </a:r>
            <a:r>
              <a:rPr lang="zh-CN" altLang="en-US" sz="1500" dirty="0">
                <a:solidFill>
                  <a:srgbClr val="646464"/>
                </a:solidFill>
                <a:latin typeface="微软雅黑" panose="020B0503020204020204" pitchFamily="34" charset="-122"/>
                <a:ea typeface="微软雅黑" panose="020B0503020204020204" pitchFamily="34" charset="-122"/>
              </a:rPr>
              <a:t>的区间都是空房</a:t>
            </a:r>
            <a:r>
              <a:rPr lang="zh-CN" altLang="en-US" sz="1500" dirty="0" smtClean="0">
                <a:solidFill>
                  <a:srgbClr val="646464"/>
                </a:solidFill>
                <a:latin typeface="微软雅黑" panose="020B0503020204020204" pitchFamily="34" charset="-122"/>
                <a:ea typeface="微软雅黑" panose="020B0503020204020204" pitchFamily="34" charset="-122"/>
              </a:rPr>
              <a:t>间</a:t>
            </a:r>
            <a:endParaRPr lang="en-US" altLang="zh-CN" sz="1500" dirty="0">
              <a:solidFill>
                <a:srgbClr val="646464"/>
              </a:solidFill>
              <a:latin typeface="微软雅黑" panose="020B0503020204020204" pitchFamily="34" charset="-122"/>
              <a:ea typeface="微软雅黑" panose="020B0503020204020204" pitchFamily="34" charset="-122"/>
            </a:endParaRPr>
          </a:p>
          <a:p>
            <a:pPr>
              <a:lnSpc>
                <a:spcPct val="110000"/>
              </a:lnSpc>
            </a:pPr>
            <a:r>
              <a:rPr lang="en-US" altLang="zh-CN" sz="1500" dirty="0">
                <a:solidFill>
                  <a:srgbClr val="646464"/>
                </a:solidFill>
                <a:latin typeface="微软雅黑" panose="020B0503020204020204" pitchFamily="34" charset="-122"/>
                <a:ea typeface="微软雅黑" panose="020B0503020204020204" pitchFamily="34" charset="-122"/>
              </a:rPr>
              <a:t>                                    : </a:t>
            </a:r>
            <a:r>
              <a:rPr lang="en-US" altLang="zh-CN" sz="1500" dirty="0" smtClean="0">
                <a:solidFill>
                  <a:srgbClr val="646464"/>
                </a:solidFill>
                <a:latin typeface="微软雅黑" panose="020B0503020204020204" pitchFamily="34" charset="-122"/>
                <a:ea typeface="微软雅黑" panose="020B0503020204020204" pitchFamily="34" charset="-122"/>
              </a:rPr>
              <a:t>rl1</a:t>
            </a:r>
            <a:r>
              <a:rPr lang="en-US" altLang="zh-CN" sz="1500" dirty="0">
                <a:solidFill>
                  <a:srgbClr val="646464"/>
                </a:solidFill>
                <a:latin typeface="微软雅黑" panose="020B0503020204020204" pitchFamily="34" charset="-122"/>
                <a:ea typeface="微软雅黑" panose="020B0503020204020204" pitchFamily="34" charset="-122"/>
              </a:rPr>
              <a:t>;</a:t>
            </a:r>
          </a:p>
          <a:p>
            <a:pPr>
              <a:lnSpc>
                <a:spcPct val="110000"/>
              </a:lnSpc>
            </a:pPr>
            <a:r>
              <a:rPr lang="en-US" altLang="zh-CN" sz="1500" dirty="0" smtClean="0">
                <a:solidFill>
                  <a:srgbClr val="646464"/>
                </a:solidFill>
                <a:latin typeface="微软雅黑" panose="020B0503020204020204" pitchFamily="34" charset="-122"/>
                <a:ea typeface="微软雅黑" panose="020B0503020204020204" pitchFamily="34" charset="-122"/>
              </a:rPr>
              <a:t>Left = </a:t>
            </a:r>
            <a:r>
              <a:rPr lang="en-US" altLang="zh-CN" sz="1500" dirty="0" err="1" smtClean="0">
                <a:solidFill>
                  <a:srgbClr val="646464"/>
                </a:solidFill>
                <a:latin typeface="微软雅黑" panose="020B0503020204020204" pitchFamily="34" charset="-122"/>
                <a:ea typeface="微软雅黑" panose="020B0503020204020204" pitchFamily="34" charset="-122"/>
              </a:rPr>
              <a:t>i</a:t>
            </a:r>
            <a:r>
              <a:rPr lang="en-US" altLang="zh-CN" sz="1500" dirty="0" smtClean="0">
                <a:solidFill>
                  <a:srgbClr val="646464"/>
                </a:solidFill>
                <a:latin typeface="微软雅黑" panose="020B0503020204020204" pitchFamily="34" charset="-122"/>
                <a:ea typeface="微软雅黑" panose="020B0503020204020204" pitchFamily="34" charset="-122"/>
              </a:rPr>
              <a:t>, right = k;</a:t>
            </a:r>
          </a:p>
        </p:txBody>
      </p:sp>
      <p:graphicFrame>
        <p:nvGraphicFramePr>
          <p:cNvPr id="11" name="表格 10"/>
          <p:cNvGraphicFramePr>
            <a:graphicFrameLocks noGrp="1"/>
          </p:cNvGraphicFramePr>
          <p:nvPr>
            <p:extLst/>
          </p:nvPr>
        </p:nvGraphicFramePr>
        <p:xfrm>
          <a:off x="3423912" y="4541517"/>
          <a:ext cx="1018622"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tblGrid>
              <a:tr h="370840">
                <a:tc>
                  <a:txBody>
                    <a:bodyPr/>
                    <a:lstStyle/>
                    <a:p>
                      <a:r>
                        <a:rPr lang="en-US" altLang="zh-CN" dirty="0" smtClean="0"/>
                        <a:t>7</a:t>
                      </a:r>
                      <a:endParaRPr lang="zh-CN" altLang="en-US" dirty="0"/>
                    </a:p>
                  </a:txBody>
                  <a:tcPr>
                    <a:solidFill>
                      <a:srgbClr val="989898"/>
                    </a:solidFill>
                  </a:tcPr>
                </a:tc>
                <a:tc>
                  <a:txBody>
                    <a:bodyPr/>
                    <a:lstStyle/>
                    <a:p>
                      <a:r>
                        <a:rPr lang="en-US" altLang="zh-CN" dirty="0" smtClean="0"/>
                        <a:t>8</a:t>
                      </a:r>
                      <a:endParaRPr lang="zh-CN" altLang="en-US" dirty="0"/>
                    </a:p>
                  </a:txBody>
                  <a:tcPr>
                    <a:solidFill>
                      <a:srgbClr val="989898"/>
                    </a:solidFill>
                  </a:tcPr>
                </a:tc>
                <a:extLst>
                  <a:ext uri="{0D108BD9-81ED-4DB2-BD59-A6C34878D82A}">
                    <a16:rowId xmlns:a16="http://schemas.microsoft.com/office/drawing/2014/main" val="620205846"/>
                  </a:ext>
                </a:extLst>
              </a:tr>
            </a:tbl>
          </a:graphicData>
        </a:graphic>
      </p:graphicFrame>
      <p:sp>
        <p:nvSpPr>
          <p:cNvPr id="12" name="文本框 11"/>
          <p:cNvSpPr txBox="1"/>
          <p:nvPr/>
        </p:nvSpPr>
        <p:spPr>
          <a:xfrm>
            <a:off x="3313293" y="5008592"/>
            <a:ext cx="1345796"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{2, 2, 2, 7, </a:t>
            </a:r>
            <a:r>
              <a:rPr lang="en-US" altLang="zh-CN" sz="1400" dirty="0">
                <a:solidFill>
                  <a:srgbClr val="646464"/>
                </a:solidFill>
                <a:latin typeface="Raleway" panose="020B0003030101060003" pitchFamily="34" charset="0"/>
              </a:rPr>
              <a:t>8</a:t>
            </a:r>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
        <p:nvSpPr>
          <p:cNvPr id="2" name="右箭头 1"/>
          <p:cNvSpPr/>
          <p:nvPr/>
        </p:nvSpPr>
        <p:spPr>
          <a:xfrm>
            <a:off x="8700728" y="4577977"/>
            <a:ext cx="391387" cy="302848"/>
          </a:xfrm>
          <a:prstGeom prst="rightArrow">
            <a:avLst/>
          </a:prstGeom>
          <a:solidFill>
            <a:srgbClr val="9898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 name="表格 16"/>
          <p:cNvGraphicFramePr>
            <a:graphicFrameLocks noGrp="1"/>
          </p:cNvGraphicFramePr>
          <p:nvPr>
            <p:extLst/>
          </p:nvPr>
        </p:nvGraphicFramePr>
        <p:xfrm>
          <a:off x="777034" y="4541517"/>
          <a:ext cx="2037244"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gridCol w="509311">
                  <a:extLst>
                    <a:ext uri="{9D8B030D-6E8A-4147-A177-3AD203B41FA5}">
                      <a16:colId xmlns:a16="http://schemas.microsoft.com/office/drawing/2014/main" val="3860874823"/>
                    </a:ext>
                  </a:extLst>
                </a:gridCol>
                <a:gridCol w="509311">
                  <a:extLst>
                    <a:ext uri="{9D8B030D-6E8A-4147-A177-3AD203B41FA5}">
                      <a16:colId xmlns:a16="http://schemas.microsoft.com/office/drawing/2014/main" val="2640685303"/>
                    </a:ext>
                  </a:extLst>
                </a:gridCol>
              </a:tblGrid>
              <a:tr h="370840">
                <a:tc>
                  <a:txBody>
                    <a:bodyPr/>
                    <a:lstStyle/>
                    <a:p>
                      <a:r>
                        <a:rPr lang="en-US" altLang="zh-CN" dirty="0" smtClean="0"/>
                        <a:t>3</a:t>
                      </a:r>
                      <a:endParaRPr lang="zh-CN" altLang="en-US" dirty="0"/>
                    </a:p>
                  </a:txBody>
                  <a:tcPr>
                    <a:solidFill>
                      <a:srgbClr val="989898"/>
                    </a:solidFill>
                  </a:tcPr>
                </a:tc>
                <a:tc>
                  <a:txBody>
                    <a:bodyPr/>
                    <a:lstStyle/>
                    <a:p>
                      <a:r>
                        <a:rPr lang="en-US" altLang="zh-CN" dirty="0" smtClean="0"/>
                        <a:t>4</a:t>
                      </a:r>
                      <a:endParaRPr lang="zh-CN" altLang="en-US" dirty="0"/>
                    </a:p>
                  </a:txBody>
                  <a:tcPr>
                    <a:solidFill>
                      <a:srgbClr val="989898"/>
                    </a:solidFill>
                  </a:tcPr>
                </a:tc>
                <a:tc>
                  <a:txBody>
                    <a:bodyPr/>
                    <a:lstStyle/>
                    <a:p>
                      <a:r>
                        <a:rPr lang="en-US" altLang="zh-CN" dirty="0" smtClean="0"/>
                        <a:t>5</a:t>
                      </a:r>
                      <a:endParaRPr lang="zh-CN" altLang="en-US" dirty="0"/>
                    </a:p>
                  </a:txBody>
                  <a:tcPr>
                    <a:solidFill>
                      <a:srgbClr val="FF6D6D"/>
                    </a:solidFill>
                  </a:tcPr>
                </a:tc>
                <a:tc>
                  <a:txBody>
                    <a:bodyPr/>
                    <a:lstStyle/>
                    <a:p>
                      <a:r>
                        <a:rPr lang="en-US" altLang="zh-CN" dirty="0" smtClean="0"/>
                        <a:t>6</a:t>
                      </a:r>
                      <a:endParaRPr lang="zh-CN" altLang="en-US" dirty="0"/>
                    </a:p>
                  </a:txBody>
                  <a:tcPr>
                    <a:solidFill>
                      <a:srgbClr val="FF6D6D"/>
                    </a:solidFill>
                  </a:tcPr>
                </a:tc>
                <a:extLst>
                  <a:ext uri="{0D108BD9-81ED-4DB2-BD59-A6C34878D82A}">
                    <a16:rowId xmlns:a16="http://schemas.microsoft.com/office/drawing/2014/main" val="620205846"/>
                  </a:ext>
                </a:extLst>
              </a:tr>
            </a:tbl>
          </a:graphicData>
        </a:graphic>
      </p:graphicFrame>
      <p:sp>
        <p:nvSpPr>
          <p:cNvPr id="18" name="文本框 17"/>
          <p:cNvSpPr txBox="1"/>
          <p:nvPr/>
        </p:nvSpPr>
        <p:spPr>
          <a:xfrm>
            <a:off x="777034" y="5026274"/>
            <a:ext cx="2831139"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{2, 2, 0, 3, 6}</a:t>
            </a:r>
            <a:endParaRPr lang="zh-CN" altLang="en-US" sz="1400" dirty="0">
              <a:solidFill>
                <a:srgbClr val="646464"/>
              </a:solidFill>
              <a:latin typeface="Raleway" panose="020B0003030101060003" pitchFamily="34" charset="0"/>
            </a:endParaRPr>
          </a:p>
        </p:txBody>
      </p:sp>
      <p:sp>
        <p:nvSpPr>
          <p:cNvPr id="19" name="文本框 18"/>
          <p:cNvSpPr txBox="1"/>
          <p:nvPr/>
        </p:nvSpPr>
        <p:spPr>
          <a:xfrm>
            <a:off x="2927641" y="4573048"/>
            <a:ext cx="355814"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
        <p:nvSpPr>
          <p:cNvPr id="20" name="文本框 19"/>
          <p:cNvSpPr txBox="1"/>
          <p:nvPr/>
        </p:nvSpPr>
        <p:spPr>
          <a:xfrm>
            <a:off x="2946377" y="5008591"/>
            <a:ext cx="355814"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
        <p:nvSpPr>
          <p:cNvPr id="21" name="文本框 20"/>
          <p:cNvSpPr txBox="1"/>
          <p:nvPr/>
        </p:nvSpPr>
        <p:spPr>
          <a:xfrm>
            <a:off x="4696354" y="4563327"/>
            <a:ext cx="355814"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graphicFrame>
        <p:nvGraphicFramePr>
          <p:cNvPr id="22" name="表格 21"/>
          <p:cNvGraphicFramePr>
            <a:graphicFrameLocks noGrp="1"/>
          </p:cNvGraphicFramePr>
          <p:nvPr>
            <p:extLst/>
          </p:nvPr>
        </p:nvGraphicFramePr>
        <p:xfrm>
          <a:off x="5348515" y="4547778"/>
          <a:ext cx="3055866"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gridCol w="509311">
                  <a:extLst>
                    <a:ext uri="{9D8B030D-6E8A-4147-A177-3AD203B41FA5}">
                      <a16:colId xmlns:a16="http://schemas.microsoft.com/office/drawing/2014/main" val="3860874823"/>
                    </a:ext>
                  </a:extLst>
                </a:gridCol>
                <a:gridCol w="509311">
                  <a:extLst>
                    <a:ext uri="{9D8B030D-6E8A-4147-A177-3AD203B41FA5}">
                      <a16:colId xmlns:a16="http://schemas.microsoft.com/office/drawing/2014/main" val="2640685303"/>
                    </a:ext>
                  </a:extLst>
                </a:gridCol>
                <a:gridCol w="509311">
                  <a:extLst>
                    <a:ext uri="{9D8B030D-6E8A-4147-A177-3AD203B41FA5}">
                      <a16:colId xmlns:a16="http://schemas.microsoft.com/office/drawing/2014/main" val="3052768143"/>
                    </a:ext>
                  </a:extLst>
                </a:gridCol>
                <a:gridCol w="509311">
                  <a:extLst>
                    <a:ext uri="{9D8B030D-6E8A-4147-A177-3AD203B41FA5}">
                      <a16:colId xmlns:a16="http://schemas.microsoft.com/office/drawing/2014/main" val="2515725806"/>
                    </a:ext>
                  </a:extLst>
                </a:gridCol>
              </a:tblGrid>
              <a:tr h="370840">
                <a:tc>
                  <a:txBody>
                    <a:bodyPr/>
                    <a:lstStyle/>
                    <a:p>
                      <a:r>
                        <a:rPr lang="en-US" altLang="zh-CN" dirty="0" smtClean="0"/>
                        <a:t>3</a:t>
                      </a:r>
                      <a:endParaRPr lang="zh-CN" altLang="en-US" dirty="0"/>
                    </a:p>
                  </a:txBody>
                  <a:tcPr>
                    <a:solidFill>
                      <a:srgbClr val="989898"/>
                    </a:solidFill>
                  </a:tcPr>
                </a:tc>
                <a:tc>
                  <a:txBody>
                    <a:bodyPr/>
                    <a:lstStyle/>
                    <a:p>
                      <a:r>
                        <a:rPr lang="en-US" altLang="zh-CN" dirty="0" smtClean="0"/>
                        <a:t>4</a:t>
                      </a:r>
                      <a:endParaRPr lang="zh-CN" altLang="en-US" dirty="0"/>
                    </a:p>
                  </a:txBody>
                  <a:tcPr>
                    <a:solidFill>
                      <a:srgbClr val="989898"/>
                    </a:solidFill>
                  </a:tcPr>
                </a:tc>
                <a:tc>
                  <a:txBody>
                    <a:bodyPr/>
                    <a:lstStyle/>
                    <a:p>
                      <a:r>
                        <a:rPr lang="en-US" altLang="zh-CN" dirty="0" smtClean="0"/>
                        <a:t>5</a:t>
                      </a:r>
                      <a:endParaRPr lang="zh-CN" altLang="en-US" dirty="0"/>
                    </a:p>
                  </a:txBody>
                  <a:tcPr>
                    <a:solidFill>
                      <a:srgbClr val="FF6D6D"/>
                    </a:solidFill>
                  </a:tcPr>
                </a:tc>
                <a:tc>
                  <a:txBody>
                    <a:bodyPr/>
                    <a:lstStyle/>
                    <a:p>
                      <a:r>
                        <a:rPr lang="en-US" altLang="zh-CN" dirty="0" smtClean="0"/>
                        <a:t>6</a:t>
                      </a:r>
                      <a:endParaRPr lang="zh-CN" altLang="en-US" dirty="0"/>
                    </a:p>
                  </a:txBody>
                  <a:tcPr>
                    <a:solidFill>
                      <a:srgbClr val="FF6D6D"/>
                    </a:solidFill>
                  </a:tcPr>
                </a:tc>
                <a:tc>
                  <a:txBody>
                    <a:bodyPr/>
                    <a:lstStyle/>
                    <a:p>
                      <a:r>
                        <a:rPr lang="en-US" altLang="zh-CN" dirty="0" smtClean="0"/>
                        <a:t>7</a:t>
                      </a:r>
                      <a:endParaRPr lang="zh-CN" altLang="en-US" dirty="0"/>
                    </a:p>
                  </a:txBody>
                  <a:tcPr>
                    <a:solidFill>
                      <a:srgbClr val="989898"/>
                    </a:solidFill>
                  </a:tcPr>
                </a:tc>
                <a:tc>
                  <a:txBody>
                    <a:bodyPr/>
                    <a:lstStyle/>
                    <a:p>
                      <a:r>
                        <a:rPr lang="en-US" altLang="zh-CN" dirty="0" smtClean="0"/>
                        <a:t>8</a:t>
                      </a:r>
                      <a:endParaRPr lang="zh-CN" altLang="en-US" dirty="0"/>
                    </a:p>
                  </a:txBody>
                  <a:tcPr>
                    <a:solidFill>
                      <a:srgbClr val="989898"/>
                    </a:solidFill>
                  </a:tcPr>
                </a:tc>
                <a:extLst>
                  <a:ext uri="{0D108BD9-81ED-4DB2-BD59-A6C34878D82A}">
                    <a16:rowId xmlns:a16="http://schemas.microsoft.com/office/drawing/2014/main" val="620205846"/>
                  </a:ext>
                </a:extLst>
              </a:tr>
            </a:tbl>
          </a:graphicData>
        </a:graphic>
      </p:graphicFrame>
      <p:sp>
        <p:nvSpPr>
          <p:cNvPr id="23" name="文本框 22"/>
          <p:cNvSpPr txBox="1"/>
          <p:nvPr/>
        </p:nvSpPr>
        <p:spPr>
          <a:xfrm>
            <a:off x="4703982" y="5008591"/>
            <a:ext cx="355814"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
        <p:nvSpPr>
          <p:cNvPr id="24" name="文本框 23"/>
          <p:cNvSpPr txBox="1"/>
          <p:nvPr/>
        </p:nvSpPr>
        <p:spPr>
          <a:xfrm>
            <a:off x="5266081" y="4977215"/>
            <a:ext cx="1345796"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{2, 2, 2, 3, </a:t>
            </a:r>
            <a:r>
              <a:rPr lang="en-US" altLang="zh-CN" sz="1400" dirty="0">
                <a:solidFill>
                  <a:srgbClr val="646464"/>
                </a:solidFill>
                <a:latin typeface="Raleway" panose="020B0003030101060003" pitchFamily="34" charset="0"/>
              </a:rPr>
              <a:t>8</a:t>
            </a:r>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
        <p:nvSpPr>
          <p:cNvPr id="25" name="文本框 24"/>
          <p:cNvSpPr txBox="1"/>
          <p:nvPr/>
        </p:nvSpPr>
        <p:spPr>
          <a:xfrm>
            <a:off x="9592822" y="4577986"/>
            <a:ext cx="1345796"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{2, 2, 2, 3, </a:t>
            </a:r>
            <a:r>
              <a:rPr lang="en-US" altLang="zh-CN" sz="1400" dirty="0">
                <a:solidFill>
                  <a:srgbClr val="646464"/>
                </a:solidFill>
                <a:latin typeface="Raleway" panose="020B0003030101060003" pitchFamily="34" charset="0"/>
              </a:rPr>
              <a:t>8</a:t>
            </a:r>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
        <p:nvSpPr>
          <p:cNvPr id="27" name="文本框 26"/>
          <p:cNvSpPr txBox="1"/>
          <p:nvPr/>
        </p:nvSpPr>
        <p:spPr>
          <a:xfrm>
            <a:off x="3096738" y="6031128"/>
            <a:ext cx="1345796"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{2, 2, 0, </a:t>
            </a:r>
            <a:r>
              <a:rPr lang="en-US" altLang="zh-CN" sz="1400" dirty="0">
                <a:solidFill>
                  <a:srgbClr val="646464"/>
                </a:solidFill>
                <a:latin typeface="Raleway" panose="020B0003030101060003" pitchFamily="34" charset="0"/>
              </a:rPr>
              <a:t>5</a:t>
            </a:r>
            <a:r>
              <a:rPr lang="en-US" altLang="zh-CN" sz="1400" dirty="0" smtClean="0">
                <a:solidFill>
                  <a:srgbClr val="646464"/>
                </a:solidFill>
                <a:latin typeface="Raleway" panose="020B0003030101060003" pitchFamily="34" charset="0"/>
              </a:rPr>
              <a:t>, </a:t>
            </a:r>
            <a:r>
              <a:rPr lang="en-US" altLang="zh-CN" sz="1400" dirty="0">
                <a:solidFill>
                  <a:srgbClr val="646464"/>
                </a:solidFill>
                <a:latin typeface="Raleway" panose="020B0003030101060003" pitchFamily="34" charset="0"/>
              </a:rPr>
              <a:t>8</a:t>
            </a:r>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
        <p:nvSpPr>
          <p:cNvPr id="28" name="右箭头 27"/>
          <p:cNvSpPr/>
          <p:nvPr/>
        </p:nvSpPr>
        <p:spPr>
          <a:xfrm>
            <a:off x="9163921" y="5610583"/>
            <a:ext cx="391387" cy="302848"/>
          </a:xfrm>
          <a:prstGeom prst="rightArrow">
            <a:avLst/>
          </a:prstGeom>
          <a:solidFill>
            <a:srgbClr val="9898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9" name="表格 28"/>
          <p:cNvGraphicFramePr>
            <a:graphicFrameLocks noGrp="1"/>
          </p:cNvGraphicFramePr>
          <p:nvPr>
            <p:extLst/>
          </p:nvPr>
        </p:nvGraphicFramePr>
        <p:xfrm>
          <a:off x="777034" y="5574114"/>
          <a:ext cx="1527933"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gridCol w="509311">
                  <a:extLst>
                    <a:ext uri="{9D8B030D-6E8A-4147-A177-3AD203B41FA5}">
                      <a16:colId xmlns:a16="http://schemas.microsoft.com/office/drawing/2014/main" val="3860874823"/>
                    </a:ext>
                  </a:extLst>
                </a:gridCol>
              </a:tblGrid>
              <a:tr h="370840">
                <a:tc>
                  <a:txBody>
                    <a:bodyPr/>
                    <a:lstStyle/>
                    <a:p>
                      <a:r>
                        <a:rPr lang="en-US" altLang="zh-CN" dirty="0" smtClean="0"/>
                        <a:t>2</a:t>
                      </a:r>
                      <a:endParaRPr lang="zh-CN" altLang="en-US" dirty="0"/>
                    </a:p>
                  </a:txBody>
                  <a:tcPr>
                    <a:solidFill>
                      <a:srgbClr val="FF6D6D"/>
                    </a:solidFill>
                  </a:tcPr>
                </a:tc>
                <a:tc>
                  <a:txBody>
                    <a:bodyPr/>
                    <a:lstStyle/>
                    <a:p>
                      <a:r>
                        <a:rPr lang="en-US" altLang="zh-CN" dirty="0" smtClean="0"/>
                        <a:t>3</a:t>
                      </a:r>
                      <a:endParaRPr lang="zh-CN" altLang="en-US" dirty="0"/>
                    </a:p>
                  </a:txBody>
                  <a:tcPr>
                    <a:solidFill>
                      <a:srgbClr val="989898"/>
                    </a:solidFill>
                  </a:tcPr>
                </a:tc>
                <a:tc>
                  <a:txBody>
                    <a:bodyPr/>
                    <a:lstStyle/>
                    <a:p>
                      <a:r>
                        <a:rPr lang="en-US" altLang="zh-CN" dirty="0" smtClean="0"/>
                        <a:t>4</a:t>
                      </a:r>
                      <a:endParaRPr lang="zh-CN" altLang="en-US" dirty="0"/>
                    </a:p>
                  </a:txBody>
                  <a:tcPr>
                    <a:solidFill>
                      <a:srgbClr val="989898"/>
                    </a:solidFill>
                  </a:tcPr>
                </a:tc>
                <a:extLst>
                  <a:ext uri="{0D108BD9-81ED-4DB2-BD59-A6C34878D82A}">
                    <a16:rowId xmlns:a16="http://schemas.microsoft.com/office/drawing/2014/main" val="620205846"/>
                  </a:ext>
                </a:extLst>
              </a:tr>
            </a:tbl>
          </a:graphicData>
        </a:graphic>
      </p:graphicFrame>
      <p:sp>
        <p:nvSpPr>
          <p:cNvPr id="30" name="文本框 29"/>
          <p:cNvSpPr txBox="1"/>
          <p:nvPr/>
        </p:nvSpPr>
        <p:spPr>
          <a:xfrm>
            <a:off x="777034" y="6045031"/>
            <a:ext cx="2831139"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{2, 0, </a:t>
            </a:r>
            <a:r>
              <a:rPr lang="en-US" altLang="zh-CN" sz="1400" dirty="0">
                <a:solidFill>
                  <a:srgbClr val="646464"/>
                </a:solidFill>
                <a:latin typeface="Raleway" panose="020B0003030101060003" pitchFamily="34" charset="0"/>
              </a:rPr>
              <a:t>2</a:t>
            </a:r>
            <a:r>
              <a:rPr lang="en-US" altLang="zh-CN" sz="1400" dirty="0" smtClean="0">
                <a:solidFill>
                  <a:srgbClr val="646464"/>
                </a:solidFill>
                <a:latin typeface="Raleway" panose="020B0003030101060003" pitchFamily="34" charset="0"/>
              </a:rPr>
              <a:t>, </a:t>
            </a:r>
            <a:r>
              <a:rPr lang="en-US" altLang="zh-CN" sz="1400" dirty="0">
                <a:solidFill>
                  <a:srgbClr val="646464"/>
                </a:solidFill>
                <a:latin typeface="Raleway" panose="020B0003030101060003" pitchFamily="34" charset="0"/>
              </a:rPr>
              <a:t>2</a:t>
            </a:r>
            <a:r>
              <a:rPr lang="en-US" altLang="zh-CN" sz="1400" dirty="0" smtClean="0">
                <a:solidFill>
                  <a:srgbClr val="646464"/>
                </a:solidFill>
                <a:latin typeface="Raleway" panose="020B0003030101060003" pitchFamily="34" charset="0"/>
              </a:rPr>
              <a:t>, </a:t>
            </a:r>
            <a:r>
              <a:rPr lang="en-US" altLang="zh-CN" sz="1400" dirty="0">
                <a:solidFill>
                  <a:srgbClr val="646464"/>
                </a:solidFill>
                <a:latin typeface="Raleway" panose="020B0003030101060003" pitchFamily="34" charset="0"/>
              </a:rPr>
              <a:t>4</a:t>
            </a:r>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
        <p:nvSpPr>
          <p:cNvPr id="31" name="文本框 30"/>
          <p:cNvSpPr txBox="1"/>
          <p:nvPr/>
        </p:nvSpPr>
        <p:spPr>
          <a:xfrm>
            <a:off x="2463933" y="5599839"/>
            <a:ext cx="355814"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
        <p:nvSpPr>
          <p:cNvPr id="32" name="文本框 31"/>
          <p:cNvSpPr txBox="1"/>
          <p:nvPr/>
        </p:nvSpPr>
        <p:spPr>
          <a:xfrm>
            <a:off x="2476076" y="6027348"/>
            <a:ext cx="355814"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
        <p:nvSpPr>
          <p:cNvPr id="33" name="文本框 32"/>
          <p:cNvSpPr txBox="1"/>
          <p:nvPr/>
        </p:nvSpPr>
        <p:spPr>
          <a:xfrm>
            <a:off x="4920255" y="5596669"/>
            <a:ext cx="355814"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graphicFrame>
        <p:nvGraphicFramePr>
          <p:cNvPr id="34" name="表格 33"/>
          <p:cNvGraphicFramePr>
            <a:graphicFrameLocks noGrp="1"/>
          </p:cNvGraphicFramePr>
          <p:nvPr>
            <p:extLst/>
          </p:nvPr>
        </p:nvGraphicFramePr>
        <p:xfrm>
          <a:off x="5348514" y="5580375"/>
          <a:ext cx="3560704" cy="370840"/>
        </p:xfrm>
        <a:graphic>
          <a:graphicData uri="http://schemas.openxmlformats.org/drawingml/2006/table">
            <a:tbl>
              <a:tblPr firstRow="1" bandRow="1">
                <a:tableStyleId>{5C22544A-7EE6-4342-B048-85BDC9FD1C3A}</a:tableStyleId>
              </a:tblPr>
              <a:tblGrid>
                <a:gridCol w="508672">
                  <a:extLst>
                    <a:ext uri="{9D8B030D-6E8A-4147-A177-3AD203B41FA5}">
                      <a16:colId xmlns:a16="http://schemas.microsoft.com/office/drawing/2014/main" val="2700532922"/>
                    </a:ext>
                  </a:extLst>
                </a:gridCol>
                <a:gridCol w="508672">
                  <a:extLst>
                    <a:ext uri="{9D8B030D-6E8A-4147-A177-3AD203B41FA5}">
                      <a16:colId xmlns:a16="http://schemas.microsoft.com/office/drawing/2014/main" val="4194501608"/>
                    </a:ext>
                  </a:extLst>
                </a:gridCol>
                <a:gridCol w="508672">
                  <a:extLst>
                    <a:ext uri="{9D8B030D-6E8A-4147-A177-3AD203B41FA5}">
                      <a16:colId xmlns:a16="http://schemas.microsoft.com/office/drawing/2014/main" val="3860874823"/>
                    </a:ext>
                  </a:extLst>
                </a:gridCol>
                <a:gridCol w="508672">
                  <a:extLst>
                    <a:ext uri="{9D8B030D-6E8A-4147-A177-3AD203B41FA5}">
                      <a16:colId xmlns:a16="http://schemas.microsoft.com/office/drawing/2014/main" val="2640685303"/>
                    </a:ext>
                  </a:extLst>
                </a:gridCol>
                <a:gridCol w="508672">
                  <a:extLst>
                    <a:ext uri="{9D8B030D-6E8A-4147-A177-3AD203B41FA5}">
                      <a16:colId xmlns:a16="http://schemas.microsoft.com/office/drawing/2014/main" val="3052768143"/>
                    </a:ext>
                  </a:extLst>
                </a:gridCol>
                <a:gridCol w="508672">
                  <a:extLst>
                    <a:ext uri="{9D8B030D-6E8A-4147-A177-3AD203B41FA5}">
                      <a16:colId xmlns:a16="http://schemas.microsoft.com/office/drawing/2014/main" val="2515725806"/>
                    </a:ext>
                  </a:extLst>
                </a:gridCol>
                <a:gridCol w="508672">
                  <a:extLst>
                    <a:ext uri="{9D8B030D-6E8A-4147-A177-3AD203B41FA5}">
                      <a16:colId xmlns:a16="http://schemas.microsoft.com/office/drawing/2014/main" val="2375609003"/>
                    </a:ext>
                  </a:extLst>
                </a:gridCol>
              </a:tblGrid>
              <a:tr h="370840">
                <a:tc>
                  <a:txBody>
                    <a:bodyPr/>
                    <a:lstStyle/>
                    <a:p>
                      <a:r>
                        <a:rPr lang="en-US" altLang="zh-CN" dirty="0" smtClean="0"/>
                        <a:t>2</a:t>
                      </a:r>
                      <a:endParaRPr lang="zh-CN" altLang="en-US" dirty="0"/>
                    </a:p>
                  </a:txBody>
                  <a:tcPr>
                    <a:solidFill>
                      <a:srgbClr val="FF6D6D"/>
                    </a:solidFill>
                  </a:tcPr>
                </a:tc>
                <a:tc>
                  <a:txBody>
                    <a:bodyPr/>
                    <a:lstStyle/>
                    <a:p>
                      <a:r>
                        <a:rPr lang="en-US" altLang="zh-CN" dirty="0" smtClean="0"/>
                        <a:t>3</a:t>
                      </a:r>
                      <a:endParaRPr lang="zh-CN" altLang="en-US" dirty="0"/>
                    </a:p>
                  </a:txBody>
                  <a:tcPr>
                    <a:solidFill>
                      <a:srgbClr val="989898"/>
                    </a:solidFill>
                  </a:tcPr>
                </a:tc>
                <a:tc>
                  <a:txBody>
                    <a:bodyPr/>
                    <a:lstStyle/>
                    <a:p>
                      <a:r>
                        <a:rPr lang="en-US" altLang="zh-CN" dirty="0" smtClean="0"/>
                        <a:t>4</a:t>
                      </a:r>
                      <a:endParaRPr lang="zh-CN" altLang="en-US" dirty="0"/>
                    </a:p>
                  </a:txBody>
                  <a:tcPr>
                    <a:solidFill>
                      <a:srgbClr val="989898"/>
                    </a:solidFill>
                  </a:tcPr>
                </a:tc>
                <a:tc>
                  <a:txBody>
                    <a:bodyPr/>
                    <a:lstStyle/>
                    <a:p>
                      <a:r>
                        <a:rPr lang="en-US" altLang="zh-CN" dirty="0" smtClean="0"/>
                        <a:t>5</a:t>
                      </a:r>
                      <a:endParaRPr lang="zh-CN" altLang="en-US" dirty="0"/>
                    </a:p>
                  </a:txBody>
                  <a:tcPr>
                    <a:solidFill>
                      <a:srgbClr val="989898"/>
                    </a:solidFill>
                  </a:tcPr>
                </a:tc>
                <a:tc>
                  <a:txBody>
                    <a:bodyPr/>
                    <a:lstStyle/>
                    <a:p>
                      <a:r>
                        <a:rPr lang="en-US" altLang="zh-CN" dirty="0" smtClean="0"/>
                        <a:t>6</a:t>
                      </a:r>
                      <a:endParaRPr lang="zh-CN" altLang="en-US" dirty="0"/>
                    </a:p>
                  </a:txBody>
                  <a:tcPr>
                    <a:solidFill>
                      <a:srgbClr val="989898"/>
                    </a:solidFill>
                  </a:tcPr>
                </a:tc>
                <a:tc>
                  <a:txBody>
                    <a:bodyPr/>
                    <a:lstStyle/>
                    <a:p>
                      <a:r>
                        <a:rPr lang="en-US" altLang="zh-CN" dirty="0" smtClean="0"/>
                        <a:t>7</a:t>
                      </a:r>
                      <a:endParaRPr lang="zh-CN" altLang="en-US" dirty="0"/>
                    </a:p>
                  </a:txBody>
                  <a:tcPr>
                    <a:solidFill>
                      <a:srgbClr val="FF6D6D"/>
                    </a:solidFill>
                  </a:tcPr>
                </a:tc>
                <a:tc>
                  <a:txBody>
                    <a:bodyPr/>
                    <a:lstStyle/>
                    <a:p>
                      <a:r>
                        <a:rPr lang="en-US" altLang="zh-CN" dirty="0" smtClean="0"/>
                        <a:t>8</a:t>
                      </a:r>
                      <a:endParaRPr lang="zh-CN" altLang="en-US" dirty="0"/>
                    </a:p>
                  </a:txBody>
                  <a:tcPr>
                    <a:solidFill>
                      <a:srgbClr val="FF6D6D"/>
                    </a:solidFill>
                  </a:tcPr>
                </a:tc>
                <a:extLst>
                  <a:ext uri="{0D108BD9-81ED-4DB2-BD59-A6C34878D82A}">
                    <a16:rowId xmlns:a16="http://schemas.microsoft.com/office/drawing/2014/main" val="620205846"/>
                  </a:ext>
                </a:extLst>
              </a:tr>
            </a:tbl>
          </a:graphicData>
        </a:graphic>
      </p:graphicFrame>
      <p:sp>
        <p:nvSpPr>
          <p:cNvPr id="35" name="文本框 34"/>
          <p:cNvSpPr txBox="1"/>
          <p:nvPr/>
        </p:nvSpPr>
        <p:spPr>
          <a:xfrm>
            <a:off x="4703982" y="6027348"/>
            <a:ext cx="355814"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
        <p:nvSpPr>
          <p:cNvPr id="36" name="文本框 35"/>
          <p:cNvSpPr txBox="1"/>
          <p:nvPr/>
        </p:nvSpPr>
        <p:spPr>
          <a:xfrm>
            <a:off x="5266081" y="5995972"/>
            <a:ext cx="1345796"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{4, </a:t>
            </a:r>
            <a:r>
              <a:rPr lang="en-US" altLang="zh-CN" sz="1400" dirty="0">
                <a:solidFill>
                  <a:srgbClr val="646464"/>
                </a:solidFill>
                <a:latin typeface="Raleway" panose="020B0003030101060003" pitchFamily="34" charset="0"/>
              </a:rPr>
              <a:t>0</a:t>
            </a:r>
            <a:r>
              <a:rPr lang="en-US" altLang="zh-CN" sz="1400" dirty="0" smtClean="0">
                <a:solidFill>
                  <a:srgbClr val="646464"/>
                </a:solidFill>
                <a:latin typeface="Raleway" panose="020B0003030101060003" pitchFamily="34" charset="0"/>
              </a:rPr>
              <a:t>, </a:t>
            </a:r>
            <a:r>
              <a:rPr lang="en-US" altLang="zh-CN" sz="1400" dirty="0">
                <a:solidFill>
                  <a:srgbClr val="646464"/>
                </a:solidFill>
                <a:latin typeface="Raleway" panose="020B0003030101060003" pitchFamily="34" charset="0"/>
              </a:rPr>
              <a:t>0</a:t>
            </a:r>
            <a:r>
              <a:rPr lang="en-US" altLang="zh-CN" sz="1400" dirty="0" smtClean="0">
                <a:solidFill>
                  <a:srgbClr val="646464"/>
                </a:solidFill>
                <a:latin typeface="Raleway" panose="020B0003030101060003" pitchFamily="34" charset="0"/>
              </a:rPr>
              <a:t>, </a:t>
            </a:r>
            <a:r>
              <a:rPr lang="en-US" altLang="zh-CN" sz="1400" dirty="0">
                <a:solidFill>
                  <a:srgbClr val="646464"/>
                </a:solidFill>
                <a:latin typeface="Raleway" panose="020B0003030101060003" pitchFamily="34" charset="0"/>
              </a:rPr>
              <a:t>2</a:t>
            </a:r>
            <a:r>
              <a:rPr lang="en-US" altLang="zh-CN" sz="1400" dirty="0" smtClean="0">
                <a:solidFill>
                  <a:srgbClr val="646464"/>
                </a:solidFill>
                <a:latin typeface="Raleway" panose="020B0003030101060003" pitchFamily="34" charset="0"/>
              </a:rPr>
              <a:t>, </a:t>
            </a:r>
            <a:r>
              <a:rPr lang="en-US" altLang="zh-CN" sz="1400" dirty="0">
                <a:solidFill>
                  <a:srgbClr val="646464"/>
                </a:solidFill>
                <a:latin typeface="Raleway" panose="020B0003030101060003" pitchFamily="34" charset="0"/>
              </a:rPr>
              <a:t>8</a:t>
            </a:r>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
        <p:nvSpPr>
          <p:cNvPr id="37" name="文本框 36"/>
          <p:cNvSpPr txBox="1"/>
          <p:nvPr/>
        </p:nvSpPr>
        <p:spPr>
          <a:xfrm>
            <a:off x="9592822" y="5610583"/>
            <a:ext cx="1345796"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{4, 0, </a:t>
            </a:r>
            <a:r>
              <a:rPr lang="en-US" altLang="zh-CN" sz="1400" dirty="0">
                <a:solidFill>
                  <a:srgbClr val="646464"/>
                </a:solidFill>
                <a:latin typeface="Raleway" panose="020B0003030101060003" pitchFamily="34" charset="0"/>
              </a:rPr>
              <a:t>0</a:t>
            </a:r>
            <a:r>
              <a:rPr lang="en-US" altLang="zh-CN" sz="1400" dirty="0" smtClean="0">
                <a:solidFill>
                  <a:srgbClr val="646464"/>
                </a:solidFill>
                <a:latin typeface="Raleway" panose="020B0003030101060003" pitchFamily="34" charset="0"/>
              </a:rPr>
              <a:t>, </a:t>
            </a:r>
            <a:r>
              <a:rPr lang="en-US" altLang="zh-CN" sz="1400" dirty="0">
                <a:solidFill>
                  <a:srgbClr val="646464"/>
                </a:solidFill>
                <a:latin typeface="Raleway" panose="020B0003030101060003" pitchFamily="34" charset="0"/>
              </a:rPr>
              <a:t>2</a:t>
            </a:r>
            <a:r>
              <a:rPr lang="en-US" altLang="zh-CN" sz="1400" dirty="0" smtClean="0">
                <a:solidFill>
                  <a:srgbClr val="646464"/>
                </a:solidFill>
                <a:latin typeface="Raleway" panose="020B0003030101060003" pitchFamily="34" charset="0"/>
              </a:rPr>
              <a:t>, </a:t>
            </a:r>
            <a:r>
              <a:rPr lang="en-US" altLang="zh-CN" sz="1400" dirty="0">
                <a:solidFill>
                  <a:srgbClr val="646464"/>
                </a:solidFill>
                <a:latin typeface="Raleway" panose="020B0003030101060003" pitchFamily="34" charset="0"/>
              </a:rPr>
              <a:t>8</a:t>
            </a:r>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graphicFrame>
        <p:nvGraphicFramePr>
          <p:cNvPr id="38" name="表格 37"/>
          <p:cNvGraphicFramePr>
            <a:graphicFrameLocks noGrp="1"/>
          </p:cNvGraphicFramePr>
          <p:nvPr>
            <p:extLst/>
          </p:nvPr>
        </p:nvGraphicFramePr>
        <p:xfrm>
          <a:off x="2814278" y="5574114"/>
          <a:ext cx="2037244"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gridCol w="509311">
                  <a:extLst>
                    <a:ext uri="{9D8B030D-6E8A-4147-A177-3AD203B41FA5}">
                      <a16:colId xmlns:a16="http://schemas.microsoft.com/office/drawing/2014/main" val="3860874823"/>
                    </a:ext>
                  </a:extLst>
                </a:gridCol>
                <a:gridCol w="509311">
                  <a:extLst>
                    <a:ext uri="{9D8B030D-6E8A-4147-A177-3AD203B41FA5}">
                      <a16:colId xmlns:a16="http://schemas.microsoft.com/office/drawing/2014/main" val="2640685303"/>
                    </a:ext>
                  </a:extLst>
                </a:gridCol>
              </a:tblGrid>
              <a:tr h="370840">
                <a:tc>
                  <a:txBody>
                    <a:bodyPr/>
                    <a:lstStyle/>
                    <a:p>
                      <a:r>
                        <a:rPr lang="en-US" altLang="zh-CN" dirty="0" smtClean="0"/>
                        <a:t>5</a:t>
                      </a:r>
                      <a:endParaRPr lang="zh-CN" altLang="en-US" dirty="0"/>
                    </a:p>
                  </a:txBody>
                  <a:tcPr>
                    <a:solidFill>
                      <a:srgbClr val="989898"/>
                    </a:solidFill>
                  </a:tcPr>
                </a:tc>
                <a:tc>
                  <a:txBody>
                    <a:bodyPr/>
                    <a:lstStyle/>
                    <a:p>
                      <a:r>
                        <a:rPr lang="en-US" altLang="zh-CN" dirty="0" smtClean="0"/>
                        <a:t>6</a:t>
                      </a:r>
                      <a:endParaRPr lang="zh-CN" altLang="en-US" dirty="0"/>
                    </a:p>
                  </a:txBody>
                  <a:tcPr>
                    <a:solidFill>
                      <a:srgbClr val="989898"/>
                    </a:solidFill>
                  </a:tcPr>
                </a:tc>
                <a:tc>
                  <a:txBody>
                    <a:bodyPr/>
                    <a:lstStyle/>
                    <a:p>
                      <a:r>
                        <a:rPr lang="en-US" altLang="zh-CN" dirty="0" smtClean="0"/>
                        <a:t>7</a:t>
                      </a:r>
                      <a:endParaRPr lang="zh-CN" altLang="en-US" dirty="0"/>
                    </a:p>
                  </a:txBody>
                  <a:tcPr>
                    <a:solidFill>
                      <a:srgbClr val="FF6D6D"/>
                    </a:solidFill>
                  </a:tcPr>
                </a:tc>
                <a:tc>
                  <a:txBody>
                    <a:bodyPr/>
                    <a:lstStyle/>
                    <a:p>
                      <a:r>
                        <a:rPr lang="en-US" altLang="zh-CN" dirty="0" smtClean="0"/>
                        <a:t>8</a:t>
                      </a:r>
                      <a:endParaRPr lang="zh-CN" altLang="en-US" dirty="0"/>
                    </a:p>
                  </a:txBody>
                  <a:tcPr>
                    <a:solidFill>
                      <a:srgbClr val="FF6D6D"/>
                    </a:solidFill>
                  </a:tcPr>
                </a:tc>
                <a:extLst>
                  <a:ext uri="{0D108BD9-81ED-4DB2-BD59-A6C34878D82A}">
                    <a16:rowId xmlns:a16="http://schemas.microsoft.com/office/drawing/2014/main" val="620205846"/>
                  </a:ext>
                </a:extLst>
              </a:tr>
            </a:tbl>
          </a:graphicData>
        </a:graphic>
      </p:graphicFrame>
      <p:sp>
        <p:nvSpPr>
          <p:cNvPr id="3" name="动作按钮: 帮助 2">
            <a:hlinkClick r:id="" action="ppaction://noaction" highlightClick="1"/>
          </p:cNvPr>
          <p:cNvSpPr/>
          <p:nvPr/>
        </p:nvSpPr>
        <p:spPr>
          <a:xfrm>
            <a:off x="8021617" y="2773091"/>
            <a:ext cx="2140995" cy="1034800"/>
          </a:xfrm>
          <a:prstGeom prst="actionButtonHelp">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646464"/>
                </a:solidFill>
                <a:latin typeface="Raleway" panose="020B0003030101060003" pitchFamily="34" charset="0"/>
              </a:rPr>
              <a:t>[</a:t>
            </a:r>
            <a:r>
              <a:rPr lang="en-US" altLang="zh-CN" sz="1400" dirty="0" err="1">
                <a:solidFill>
                  <a:srgbClr val="646464"/>
                </a:solidFill>
                <a:latin typeface="Raleway" panose="020B0003030101060003" pitchFamily="34" charset="0"/>
              </a:rPr>
              <a:t>i</a:t>
            </a:r>
            <a:r>
              <a:rPr lang="en-US" altLang="zh-CN" sz="1400" dirty="0">
                <a:solidFill>
                  <a:srgbClr val="646464"/>
                </a:solidFill>
                <a:latin typeface="Raleway" panose="020B0003030101060003" pitchFamily="34" charset="0"/>
              </a:rPr>
              <a:t>, j]+[j+1, k] == [</a:t>
            </a:r>
            <a:r>
              <a:rPr lang="en-US" altLang="zh-CN" sz="1400" dirty="0" err="1">
                <a:solidFill>
                  <a:srgbClr val="646464"/>
                </a:solidFill>
                <a:latin typeface="Raleway" panose="020B0003030101060003" pitchFamily="34" charset="0"/>
              </a:rPr>
              <a:t>i</a:t>
            </a:r>
            <a:r>
              <a:rPr lang="en-US" altLang="zh-CN" sz="1400" dirty="0">
                <a:solidFill>
                  <a:srgbClr val="646464"/>
                </a:solidFill>
                <a:latin typeface="Raleway" panose="020B0003030101060003" pitchFamily="34" charset="0"/>
              </a:rPr>
              <a:t>, k]</a:t>
            </a:r>
            <a:endParaRPr lang="zh-CN" altLang="en-US" sz="1400" dirty="0">
              <a:solidFill>
                <a:srgbClr val="646464"/>
              </a:solidFill>
              <a:latin typeface="Raleway" panose="020B0003030101060003" pitchFamily="34" charset="0"/>
            </a:endParaRPr>
          </a:p>
        </p:txBody>
      </p:sp>
    </p:spTree>
    <p:extLst>
      <p:ext uri="{BB962C8B-B14F-4D97-AF65-F5344CB8AC3E}">
        <p14:creationId xmlns:p14="http://schemas.microsoft.com/office/powerpoint/2010/main" val="27179962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ppt_x"/>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ppt_x"/>
                                          </p:val>
                                        </p:tav>
                                        <p:tav tm="100000">
                                          <p:val>
                                            <p:strVal val="#ppt_x"/>
                                          </p:val>
                                        </p:tav>
                                      </p:tavLst>
                                    </p:anim>
                                    <p:anim calcmode="lin" valueType="num">
                                      <p:cBhvr additive="base">
                                        <p:cTn id="53" dur="500" fill="hold"/>
                                        <p:tgtEl>
                                          <p:spTgt spid="2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ppt_x"/>
                                          </p:val>
                                        </p:tav>
                                        <p:tav tm="100000">
                                          <p:val>
                                            <p:strVal val="#ppt_x"/>
                                          </p:val>
                                        </p:tav>
                                      </p:tavLst>
                                    </p:anim>
                                    <p:anim calcmode="lin" valueType="num">
                                      <p:cBhvr additive="base">
                                        <p:cTn id="57" dur="500" fill="hold"/>
                                        <p:tgtEl>
                                          <p:spTgt spid="21"/>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additive="base">
                                        <p:cTn id="64" dur="500" fill="hold"/>
                                        <p:tgtEl>
                                          <p:spTgt spid="24"/>
                                        </p:tgtEl>
                                        <p:attrNameLst>
                                          <p:attrName>ppt_x</p:attrName>
                                        </p:attrNameLst>
                                      </p:cBhvr>
                                      <p:tavLst>
                                        <p:tav tm="0">
                                          <p:val>
                                            <p:strVal val="#ppt_x"/>
                                          </p:val>
                                        </p:tav>
                                        <p:tav tm="100000">
                                          <p:val>
                                            <p:strVal val="#ppt_x"/>
                                          </p:val>
                                        </p:tav>
                                      </p:tavLst>
                                    </p:anim>
                                    <p:anim calcmode="lin" valueType="num">
                                      <p:cBhvr additive="base">
                                        <p:cTn id="6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fade">
                                      <p:cBhvr>
                                        <p:cTn id="70" dur="1000"/>
                                        <p:tgtEl>
                                          <p:spTgt spid="2"/>
                                        </p:tgtEl>
                                      </p:cBhvr>
                                    </p:animEffect>
                                    <p:anim calcmode="lin" valueType="num">
                                      <p:cBhvr>
                                        <p:cTn id="71" dur="1000" fill="hold"/>
                                        <p:tgtEl>
                                          <p:spTgt spid="2"/>
                                        </p:tgtEl>
                                        <p:attrNameLst>
                                          <p:attrName>ppt_x</p:attrName>
                                        </p:attrNameLst>
                                      </p:cBhvr>
                                      <p:tavLst>
                                        <p:tav tm="0">
                                          <p:val>
                                            <p:strVal val="#ppt_x"/>
                                          </p:val>
                                        </p:tav>
                                        <p:tav tm="100000">
                                          <p:val>
                                            <p:strVal val="#ppt_x"/>
                                          </p:val>
                                        </p:tav>
                                      </p:tavLst>
                                    </p:anim>
                                    <p:anim calcmode="lin" valueType="num">
                                      <p:cBhvr>
                                        <p:cTn id="72" dur="1000" fill="hold"/>
                                        <p:tgtEl>
                                          <p:spTgt spid="2"/>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1000"/>
                                        <p:tgtEl>
                                          <p:spTgt spid="25"/>
                                        </p:tgtEl>
                                      </p:cBhvr>
                                    </p:animEffect>
                                    <p:anim calcmode="lin" valueType="num">
                                      <p:cBhvr>
                                        <p:cTn id="76" dur="1000" fill="hold"/>
                                        <p:tgtEl>
                                          <p:spTgt spid="25"/>
                                        </p:tgtEl>
                                        <p:attrNameLst>
                                          <p:attrName>ppt_x</p:attrName>
                                        </p:attrNameLst>
                                      </p:cBhvr>
                                      <p:tavLst>
                                        <p:tav tm="0">
                                          <p:val>
                                            <p:strVal val="#ppt_x"/>
                                          </p:val>
                                        </p:tav>
                                        <p:tav tm="100000">
                                          <p:val>
                                            <p:strVal val="#ppt_x"/>
                                          </p:val>
                                        </p:tav>
                                      </p:tavLst>
                                    </p:anim>
                                    <p:anim calcmode="lin" valueType="num">
                                      <p:cBhvr>
                                        <p:cTn id="7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fill="hold"/>
                                        <p:tgtEl>
                                          <p:spTgt spid="27"/>
                                        </p:tgtEl>
                                        <p:attrNameLst>
                                          <p:attrName>ppt_x</p:attrName>
                                        </p:attrNameLst>
                                      </p:cBhvr>
                                      <p:tavLst>
                                        <p:tav tm="0">
                                          <p:val>
                                            <p:strVal val="#ppt_x"/>
                                          </p:val>
                                        </p:tav>
                                        <p:tav tm="100000">
                                          <p:val>
                                            <p:strVal val="#ppt_x"/>
                                          </p:val>
                                        </p:tav>
                                      </p:tavLst>
                                    </p:anim>
                                    <p:anim calcmode="lin" valueType="num">
                                      <p:cBhvr additive="base">
                                        <p:cTn id="83" dur="500" fill="hold"/>
                                        <p:tgtEl>
                                          <p:spTgt spid="27"/>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29"/>
                                        </p:tgtEl>
                                        <p:attrNameLst>
                                          <p:attrName>style.visibility</p:attrName>
                                        </p:attrNameLst>
                                      </p:cBhvr>
                                      <p:to>
                                        <p:strVal val="visible"/>
                                      </p:to>
                                    </p:set>
                                    <p:anim calcmode="lin" valueType="num">
                                      <p:cBhvr additive="base">
                                        <p:cTn id="86" dur="500" fill="hold"/>
                                        <p:tgtEl>
                                          <p:spTgt spid="29"/>
                                        </p:tgtEl>
                                        <p:attrNameLst>
                                          <p:attrName>ppt_x</p:attrName>
                                        </p:attrNameLst>
                                      </p:cBhvr>
                                      <p:tavLst>
                                        <p:tav tm="0">
                                          <p:val>
                                            <p:strVal val="#ppt_x"/>
                                          </p:val>
                                        </p:tav>
                                        <p:tav tm="100000">
                                          <p:val>
                                            <p:strVal val="#ppt_x"/>
                                          </p:val>
                                        </p:tav>
                                      </p:tavLst>
                                    </p:anim>
                                    <p:anim calcmode="lin" valueType="num">
                                      <p:cBhvr additive="base">
                                        <p:cTn id="87" dur="500" fill="hold"/>
                                        <p:tgtEl>
                                          <p:spTgt spid="29"/>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30"/>
                                        </p:tgtEl>
                                        <p:attrNameLst>
                                          <p:attrName>style.visibility</p:attrName>
                                        </p:attrNameLst>
                                      </p:cBhvr>
                                      <p:to>
                                        <p:strVal val="visible"/>
                                      </p:to>
                                    </p:set>
                                    <p:anim calcmode="lin" valueType="num">
                                      <p:cBhvr additive="base">
                                        <p:cTn id="90" dur="500" fill="hold"/>
                                        <p:tgtEl>
                                          <p:spTgt spid="30"/>
                                        </p:tgtEl>
                                        <p:attrNameLst>
                                          <p:attrName>ppt_x</p:attrName>
                                        </p:attrNameLst>
                                      </p:cBhvr>
                                      <p:tavLst>
                                        <p:tav tm="0">
                                          <p:val>
                                            <p:strVal val="#ppt_x"/>
                                          </p:val>
                                        </p:tav>
                                        <p:tav tm="100000">
                                          <p:val>
                                            <p:strVal val="#ppt_x"/>
                                          </p:val>
                                        </p:tav>
                                      </p:tavLst>
                                    </p:anim>
                                    <p:anim calcmode="lin" valueType="num">
                                      <p:cBhvr additive="base">
                                        <p:cTn id="91" dur="500" fill="hold"/>
                                        <p:tgtEl>
                                          <p:spTgt spid="30"/>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 calcmode="lin" valueType="num">
                                      <p:cBhvr additive="base">
                                        <p:cTn id="94" dur="500" fill="hold"/>
                                        <p:tgtEl>
                                          <p:spTgt spid="31"/>
                                        </p:tgtEl>
                                        <p:attrNameLst>
                                          <p:attrName>ppt_x</p:attrName>
                                        </p:attrNameLst>
                                      </p:cBhvr>
                                      <p:tavLst>
                                        <p:tav tm="0">
                                          <p:val>
                                            <p:strVal val="#ppt_x"/>
                                          </p:val>
                                        </p:tav>
                                        <p:tav tm="100000">
                                          <p:val>
                                            <p:strVal val="#ppt_x"/>
                                          </p:val>
                                        </p:tav>
                                      </p:tavLst>
                                    </p:anim>
                                    <p:anim calcmode="lin" valueType="num">
                                      <p:cBhvr additive="base">
                                        <p:cTn id="95" dur="500" fill="hold"/>
                                        <p:tgtEl>
                                          <p:spTgt spid="31"/>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 calcmode="lin" valueType="num">
                                      <p:cBhvr additive="base">
                                        <p:cTn id="98" dur="500" fill="hold"/>
                                        <p:tgtEl>
                                          <p:spTgt spid="32"/>
                                        </p:tgtEl>
                                        <p:attrNameLst>
                                          <p:attrName>ppt_x</p:attrName>
                                        </p:attrNameLst>
                                      </p:cBhvr>
                                      <p:tavLst>
                                        <p:tav tm="0">
                                          <p:val>
                                            <p:strVal val="#ppt_x"/>
                                          </p:val>
                                        </p:tav>
                                        <p:tav tm="100000">
                                          <p:val>
                                            <p:strVal val="#ppt_x"/>
                                          </p:val>
                                        </p:tav>
                                      </p:tavLst>
                                    </p:anim>
                                    <p:anim calcmode="lin" valueType="num">
                                      <p:cBhvr additive="base">
                                        <p:cTn id="99" dur="500" fill="hold"/>
                                        <p:tgtEl>
                                          <p:spTgt spid="32"/>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38"/>
                                        </p:tgtEl>
                                        <p:attrNameLst>
                                          <p:attrName>style.visibility</p:attrName>
                                        </p:attrNameLst>
                                      </p:cBhvr>
                                      <p:to>
                                        <p:strVal val="visible"/>
                                      </p:to>
                                    </p:set>
                                    <p:anim calcmode="lin" valueType="num">
                                      <p:cBhvr additive="base">
                                        <p:cTn id="102" dur="500" fill="hold"/>
                                        <p:tgtEl>
                                          <p:spTgt spid="38"/>
                                        </p:tgtEl>
                                        <p:attrNameLst>
                                          <p:attrName>ppt_x</p:attrName>
                                        </p:attrNameLst>
                                      </p:cBhvr>
                                      <p:tavLst>
                                        <p:tav tm="0">
                                          <p:val>
                                            <p:strVal val="#ppt_x"/>
                                          </p:val>
                                        </p:tav>
                                        <p:tav tm="100000">
                                          <p:val>
                                            <p:strVal val="#ppt_x"/>
                                          </p:val>
                                        </p:tav>
                                      </p:tavLst>
                                    </p:anim>
                                    <p:anim calcmode="lin" valueType="num">
                                      <p:cBhvr additive="base">
                                        <p:cTn id="10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34"/>
                                        </p:tgtEl>
                                        <p:attrNameLst>
                                          <p:attrName>style.visibility</p:attrName>
                                        </p:attrNameLst>
                                      </p:cBhvr>
                                      <p:to>
                                        <p:strVal val="visible"/>
                                      </p:to>
                                    </p:set>
                                    <p:anim calcmode="lin" valueType="num">
                                      <p:cBhvr additive="base">
                                        <p:cTn id="108" dur="500" fill="hold"/>
                                        <p:tgtEl>
                                          <p:spTgt spid="34"/>
                                        </p:tgtEl>
                                        <p:attrNameLst>
                                          <p:attrName>ppt_x</p:attrName>
                                        </p:attrNameLst>
                                      </p:cBhvr>
                                      <p:tavLst>
                                        <p:tav tm="0">
                                          <p:val>
                                            <p:strVal val="#ppt_x"/>
                                          </p:val>
                                        </p:tav>
                                        <p:tav tm="100000">
                                          <p:val>
                                            <p:strVal val="#ppt_x"/>
                                          </p:val>
                                        </p:tav>
                                      </p:tavLst>
                                    </p:anim>
                                    <p:anim calcmode="lin" valueType="num">
                                      <p:cBhvr additive="base">
                                        <p:cTn id="109" dur="500" fill="hold"/>
                                        <p:tgtEl>
                                          <p:spTgt spid="34"/>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 calcmode="lin" valueType="num">
                                      <p:cBhvr additive="base">
                                        <p:cTn id="112" dur="500" fill="hold"/>
                                        <p:tgtEl>
                                          <p:spTgt spid="33"/>
                                        </p:tgtEl>
                                        <p:attrNameLst>
                                          <p:attrName>ppt_x</p:attrName>
                                        </p:attrNameLst>
                                      </p:cBhvr>
                                      <p:tavLst>
                                        <p:tav tm="0">
                                          <p:val>
                                            <p:strVal val="#ppt_x"/>
                                          </p:val>
                                        </p:tav>
                                        <p:tav tm="100000">
                                          <p:val>
                                            <p:strVal val="#ppt_x"/>
                                          </p:val>
                                        </p:tav>
                                      </p:tavLst>
                                    </p:anim>
                                    <p:anim calcmode="lin" valueType="num">
                                      <p:cBhvr additive="base">
                                        <p:cTn id="113" dur="500" fill="hold"/>
                                        <p:tgtEl>
                                          <p:spTgt spid="33"/>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35"/>
                                        </p:tgtEl>
                                        <p:attrNameLst>
                                          <p:attrName>style.visibility</p:attrName>
                                        </p:attrNameLst>
                                      </p:cBhvr>
                                      <p:to>
                                        <p:strVal val="visible"/>
                                      </p:to>
                                    </p:set>
                                    <p:anim calcmode="lin" valueType="num">
                                      <p:cBhvr additive="base">
                                        <p:cTn id="116" dur="500" fill="hold"/>
                                        <p:tgtEl>
                                          <p:spTgt spid="35"/>
                                        </p:tgtEl>
                                        <p:attrNameLst>
                                          <p:attrName>ppt_x</p:attrName>
                                        </p:attrNameLst>
                                      </p:cBhvr>
                                      <p:tavLst>
                                        <p:tav tm="0">
                                          <p:val>
                                            <p:strVal val="#ppt_x"/>
                                          </p:val>
                                        </p:tav>
                                        <p:tav tm="100000">
                                          <p:val>
                                            <p:strVal val="#ppt_x"/>
                                          </p:val>
                                        </p:tav>
                                      </p:tavLst>
                                    </p:anim>
                                    <p:anim calcmode="lin" valueType="num">
                                      <p:cBhvr additive="base">
                                        <p:cTn id="117" dur="500" fill="hold"/>
                                        <p:tgtEl>
                                          <p:spTgt spid="35"/>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36"/>
                                        </p:tgtEl>
                                        <p:attrNameLst>
                                          <p:attrName>style.visibility</p:attrName>
                                        </p:attrNameLst>
                                      </p:cBhvr>
                                      <p:to>
                                        <p:strVal val="visible"/>
                                      </p:to>
                                    </p:set>
                                    <p:anim calcmode="lin" valueType="num">
                                      <p:cBhvr additive="base">
                                        <p:cTn id="120" dur="500" fill="hold"/>
                                        <p:tgtEl>
                                          <p:spTgt spid="36"/>
                                        </p:tgtEl>
                                        <p:attrNameLst>
                                          <p:attrName>ppt_x</p:attrName>
                                        </p:attrNameLst>
                                      </p:cBhvr>
                                      <p:tavLst>
                                        <p:tav tm="0">
                                          <p:val>
                                            <p:strVal val="#ppt_x"/>
                                          </p:val>
                                        </p:tav>
                                        <p:tav tm="100000">
                                          <p:val>
                                            <p:strVal val="#ppt_x"/>
                                          </p:val>
                                        </p:tav>
                                      </p:tavLst>
                                    </p:anim>
                                    <p:anim calcmode="lin" valueType="num">
                                      <p:cBhvr additive="base">
                                        <p:cTn id="12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28"/>
                                        </p:tgtEl>
                                        <p:attrNameLst>
                                          <p:attrName>style.visibility</p:attrName>
                                        </p:attrNameLst>
                                      </p:cBhvr>
                                      <p:to>
                                        <p:strVal val="visible"/>
                                      </p:to>
                                    </p:set>
                                    <p:anim calcmode="lin" valueType="num">
                                      <p:cBhvr additive="base">
                                        <p:cTn id="126" dur="500" fill="hold"/>
                                        <p:tgtEl>
                                          <p:spTgt spid="28"/>
                                        </p:tgtEl>
                                        <p:attrNameLst>
                                          <p:attrName>ppt_x</p:attrName>
                                        </p:attrNameLst>
                                      </p:cBhvr>
                                      <p:tavLst>
                                        <p:tav tm="0">
                                          <p:val>
                                            <p:strVal val="#ppt_x"/>
                                          </p:val>
                                        </p:tav>
                                        <p:tav tm="100000">
                                          <p:val>
                                            <p:strVal val="#ppt_x"/>
                                          </p:val>
                                        </p:tav>
                                      </p:tavLst>
                                    </p:anim>
                                    <p:anim calcmode="lin" valueType="num">
                                      <p:cBhvr additive="base">
                                        <p:cTn id="127" dur="500" fill="hold"/>
                                        <p:tgtEl>
                                          <p:spTgt spid="28"/>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37"/>
                                        </p:tgtEl>
                                        <p:attrNameLst>
                                          <p:attrName>style.visibility</p:attrName>
                                        </p:attrNameLst>
                                      </p:cBhvr>
                                      <p:to>
                                        <p:strVal val="visible"/>
                                      </p:to>
                                    </p:set>
                                    <p:anim calcmode="lin" valueType="num">
                                      <p:cBhvr additive="base">
                                        <p:cTn id="130" dur="500" fill="hold"/>
                                        <p:tgtEl>
                                          <p:spTgt spid="37"/>
                                        </p:tgtEl>
                                        <p:attrNameLst>
                                          <p:attrName>ppt_x</p:attrName>
                                        </p:attrNameLst>
                                      </p:cBhvr>
                                      <p:tavLst>
                                        <p:tav tm="0">
                                          <p:val>
                                            <p:strVal val="#ppt_x"/>
                                          </p:val>
                                        </p:tav>
                                        <p:tav tm="100000">
                                          <p:val>
                                            <p:strVal val="#ppt_x"/>
                                          </p:val>
                                        </p:tav>
                                      </p:tavLst>
                                    </p:anim>
                                    <p:anim calcmode="lin" valueType="num">
                                      <p:cBhvr additive="base">
                                        <p:cTn id="131"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3"/>
                                        </p:tgtEl>
                                        <p:attrNameLst>
                                          <p:attrName>style.visibility</p:attrName>
                                        </p:attrNameLst>
                                      </p:cBhvr>
                                      <p:to>
                                        <p:strVal val="visible"/>
                                      </p:to>
                                    </p:set>
                                    <p:anim calcmode="lin" valueType="num">
                                      <p:cBhvr additive="base">
                                        <p:cTn id="136" dur="500" fill="hold"/>
                                        <p:tgtEl>
                                          <p:spTgt spid="3"/>
                                        </p:tgtEl>
                                        <p:attrNameLst>
                                          <p:attrName>ppt_x</p:attrName>
                                        </p:attrNameLst>
                                      </p:cBhvr>
                                      <p:tavLst>
                                        <p:tav tm="0">
                                          <p:val>
                                            <p:strVal val="#ppt_x"/>
                                          </p:val>
                                        </p:tav>
                                        <p:tav tm="100000">
                                          <p:val>
                                            <p:strVal val="#ppt_x"/>
                                          </p:val>
                                        </p:tav>
                                      </p:tavLst>
                                    </p:anim>
                                    <p:anim calcmode="lin" valueType="num">
                                      <p:cBhvr additive="base">
                                        <p:cTn id="13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5" grpId="0"/>
      <p:bldP spid="4" grpId="0"/>
      <p:bldP spid="6" grpId="0"/>
      <p:bldP spid="12" grpId="0"/>
      <p:bldP spid="2" grpId="0" animBg="1"/>
      <p:bldP spid="18" grpId="0"/>
      <p:bldP spid="19" grpId="0"/>
      <p:bldP spid="20" grpId="0"/>
      <p:bldP spid="21" grpId="0"/>
      <p:bldP spid="23" grpId="0"/>
      <p:bldP spid="24" grpId="0"/>
      <p:bldP spid="25" grpId="0"/>
      <p:bldP spid="27" grpId="0"/>
      <p:bldP spid="28" grpId="0" animBg="1"/>
      <p:bldP spid="30" grpId="0"/>
      <p:bldP spid="31" grpId="0"/>
      <p:bldP spid="32" grpId="0"/>
      <p:bldP spid="33" grpId="0"/>
      <p:bldP spid="35" grpId="0"/>
      <p:bldP spid="36" grpId="0"/>
      <p:bldP spid="37" grpId="0"/>
      <p:bldP spid="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7034" y="1921491"/>
            <a:ext cx="603050"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Proof</a:t>
            </a:r>
            <a:endParaRPr lang="id-ID" sz="1600" dirty="0">
              <a:solidFill>
                <a:srgbClr val="646464"/>
              </a:solidFill>
              <a:latin typeface="Raleway" panose="020B0003030101060003" pitchFamily="34" charset="0"/>
            </a:endParaRPr>
          </a:p>
        </p:txBody>
      </p:sp>
      <p:sp>
        <p:nvSpPr>
          <p:cNvPr id="4" name="TextBox 3"/>
          <p:cNvSpPr txBox="1"/>
          <p:nvPr/>
        </p:nvSpPr>
        <p:spPr>
          <a:xfrm>
            <a:off x="777034" y="1404811"/>
            <a:ext cx="1005403"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证明</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777034" y="2712973"/>
            <a:ext cx="10637932" cy="1446550"/>
          </a:xfrm>
          <a:prstGeom prst="rect">
            <a:avLst/>
          </a:prstGeom>
          <a:noFill/>
        </p:spPr>
        <p:txBody>
          <a:bodyPr wrap="square" rtlCol="0">
            <a:spAutoFit/>
          </a:bodyPr>
          <a:lstStyle/>
          <a:p>
            <a:pPr>
              <a:lnSpc>
                <a:spcPct val="110000"/>
              </a:lnSpc>
              <a:buClr>
                <a:srgbClr val="FF6D6D"/>
              </a:buClr>
            </a:pPr>
            <a:r>
              <a:rPr lang="zh-CN" altLang="en-US" sz="1600" b="1" dirty="0">
                <a:solidFill>
                  <a:srgbClr val="646464"/>
                </a:solidFill>
                <a:latin typeface="微软雅黑" panose="020B0503020204020204" pitchFamily="34" charset="-122"/>
                <a:ea typeface="微软雅黑" panose="020B0503020204020204" pitchFamily="34" charset="-122"/>
              </a:rPr>
              <a:t>假设区间</a:t>
            </a:r>
            <a:r>
              <a:rPr lang="en-US" altLang="zh-CN" sz="1600" b="1" dirty="0">
                <a:solidFill>
                  <a:srgbClr val="646464"/>
                </a:solidFill>
                <a:latin typeface="微软雅黑" panose="020B0503020204020204" pitchFamily="34" charset="-122"/>
                <a:ea typeface="微软雅黑" panose="020B0503020204020204" pitchFamily="34" charset="-122"/>
              </a:rPr>
              <a:t>[</a:t>
            </a:r>
            <a:r>
              <a:rPr lang="en-US" altLang="zh-CN" sz="1600" b="1" dirty="0" err="1">
                <a:solidFill>
                  <a:srgbClr val="646464"/>
                </a:solidFill>
                <a:latin typeface="微软雅黑" panose="020B0503020204020204" pitchFamily="34" charset="-122"/>
                <a:ea typeface="微软雅黑" panose="020B0503020204020204" pitchFamily="34" charset="-122"/>
              </a:rPr>
              <a:t>i</a:t>
            </a:r>
            <a:r>
              <a:rPr lang="en-US" altLang="zh-CN" sz="1600" b="1" dirty="0">
                <a:solidFill>
                  <a:srgbClr val="646464"/>
                </a:solidFill>
                <a:latin typeface="微软雅黑" panose="020B0503020204020204" pitchFamily="34" charset="-122"/>
                <a:ea typeface="微软雅黑" panose="020B0503020204020204" pitchFamily="34" charset="-122"/>
              </a:rPr>
              <a:t>, k]</a:t>
            </a:r>
            <a:r>
              <a:rPr lang="zh-CN" altLang="en-US" sz="1600" b="1" dirty="0">
                <a:solidFill>
                  <a:srgbClr val="646464"/>
                </a:solidFill>
                <a:latin typeface="微软雅黑" panose="020B0503020204020204" pitchFamily="34" charset="-122"/>
                <a:ea typeface="微软雅黑" panose="020B0503020204020204" pitchFamily="34" charset="-122"/>
              </a:rPr>
              <a:t>被分为</a:t>
            </a:r>
            <a:r>
              <a:rPr lang="en-US" altLang="zh-CN" sz="1600" b="1" dirty="0">
                <a:solidFill>
                  <a:srgbClr val="646464"/>
                </a:solidFill>
                <a:latin typeface="微软雅黑" panose="020B0503020204020204" pitchFamily="34" charset="-122"/>
                <a:ea typeface="微软雅黑" panose="020B0503020204020204" pitchFamily="34" charset="-122"/>
              </a:rPr>
              <a:t>[</a:t>
            </a:r>
            <a:r>
              <a:rPr lang="en-US" altLang="zh-CN" sz="1600" b="1" dirty="0" err="1">
                <a:solidFill>
                  <a:srgbClr val="646464"/>
                </a:solidFill>
                <a:latin typeface="微软雅黑" panose="020B0503020204020204" pitchFamily="34" charset="-122"/>
                <a:ea typeface="微软雅黑" panose="020B0503020204020204" pitchFamily="34" charset="-122"/>
              </a:rPr>
              <a:t>i</a:t>
            </a:r>
            <a:r>
              <a:rPr lang="en-US" altLang="zh-CN" sz="1600" b="1" dirty="0">
                <a:solidFill>
                  <a:srgbClr val="646464"/>
                </a:solidFill>
                <a:latin typeface="微软雅黑" panose="020B0503020204020204" pitchFamily="34" charset="-122"/>
                <a:ea typeface="微软雅黑" panose="020B0503020204020204" pitchFamily="34" charset="-122"/>
              </a:rPr>
              <a:t>, j]</a:t>
            </a:r>
            <a:r>
              <a:rPr lang="zh-CN" altLang="en-US" sz="1600" b="1" dirty="0">
                <a:solidFill>
                  <a:srgbClr val="646464"/>
                </a:solidFill>
                <a:latin typeface="微软雅黑" panose="020B0503020204020204" pitchFamily="34" charset="-122"/>
                <a:ea typeface="微软雅黑" panose="020B0503020204020204" pitchFamily="34" charset="-122"/>
              </a:rPr>
              <a:t>和</a:t>
            </a:r>
            <a:r>
              <a:rPr lang="en-US" altLang="zh-CN" sz="1600" b="1" dirty="0">
                <a:solidFill>
                  <a:srgbClr val="646464"/>
                </a:solidFill>
                <a:latin typeface="微软雅黑" panose="020B0503020204020204" pitchFamily="34" charset="-122"/>
                <a:ea typeface="微软雅黑" panose="020B0503020204020204" pitchFamily="34" charset="-122"/>
              </a:rPr>
              <a:t>[j+1, k]</a:t>
            </a:r>
            <a:r>
              <a:rPr lang="zh-CN" altLang="en-US" sz="1600" b="1" dirty="0">
                <a:solidFill>
                  <a:srgbClr val="646464"/>
                </a:solidFill>
                <a:latin typeface="微软雅黑" panose="020B0503020204020204" pitchFamily="34" charset="-122"/>
                <a:ea typeface="微软雅黑" panose="020B0503020204020204" pitchFamily="34" charset="-122"/>
              </a:rPr>
              <a:t>两个子区间。</a:t>
            </a:r>
            <a:endParaRPr lang="en-US" altLang="zh-CN" sz="1600" b="1" dirty="0" smtClean="0">
              <a:solidFill>
                <a:srgbClr val="646464"/>
              </a:solidFill>
              <a:latin typeface="微软雅黑" panose="020B0503020204020204" pitchFamily="34" charset="-122"/>
              <a:ea typeface="微软雅黑" panose="020B0503020204020204" pitchFamily="34" charset="-122"/>
            </a:endParaRPr>
          </a:p>
          <a:p>
            <a:pPr marL="342900" indent="-342900">
              <a:lnSpc>
                <a:spcPct val="110000"/>
              </a:lnSpc>
              <a:buClr>
                <a:srgbClr val="FF6D6D"/>
              </a:buClr>
              <a:buFont typeface="+mj-lt"/>
              <a:buAutoNum type="alphaUcPeriod"/>
            </a:pPr>
            <a:r>
              <a:rPr lang="zh-CN" altLang="en-US" sz="1600" b="1" dirty="0" smtClean="0">
                <a:solidFill>
                  <a:srgbClr val="646464"/>
                </a:solidFill>
                <a:latin typeface="微软雅黑" panose="020B0503020204020204" pitchFamily="34" charset="-122"/>
                <a:ea typeface="微软雅黑" panose="020B0503020204020204" pitchFamily="34" charset="-122"/>
              </a:rPr>
              <a:t>区间</a:t>
            </a:r>
            <a:r>
              <a:rPr lang="en-US" altLang="zh-CN" sz="1600" b="1" dirty="0" smtClean="0">
                <a:solidFill>
                  <a:srgbClr val="646464"/>
                </a:solidFill>
                <a:latin typeface="微软雅黑" panose="020B0503020204020204" pitchFamily="34" charset="-122"/>
                <a:ea typeface="微软雅黑" panose="020B0503020204020204" pitchFamily="34" charset="-122"/>
              </a:rPr>
              <a:t>[</a:t>
            </a:r>
            <a:r>
              <a:rPr lang="en-US" altLang="zh-CN" sz="1600" b="1" dirty="0" err="1" smtClean="0">
                <a:solidFill>
                  <a:srgbClr val="646464"/>
                </a:solidFill>
                <a:latin typeface="微软雅黑" panose="020B0503020204020204" pitchFamily="34" charset="-122"/>
                <a:ea typeface="微软雅黑" panose="020B0503020204020204" pitchFamily="34" charset="-122"/>
              </a:rPr>
              <a:t>i</a:t>
            </a:r>
            <a:r>
              <a:rPr lang="en-US" altLang="zh-CN" sz="1600" b="1" dirty="0" smtClean="0">
                <a:solidFill>
                  <a:srgbClr val="646464"/>
                </a:solidFill>
                <a:latin typeface="微软雅黑" panose="020B0503020204020204" pitchFamily="34" charset="-122"/>
                <a:ea typeface="微软雅黑" panose="020B0503020204020204" pitchFamily="34" charset="-122"/>
              </a:rPr>
              <a:t>, k]</a:t>
            </a:r>
            <a:r>
              <a:rPr lang="zh-CN" altLang="en-US" sz="1600" b="1" dirty="0" smtClean="0">
                <a:solidFill>
                  <a:srgbClr val="646464"/>
                </a:solidFill>
                <a:latin typeface="微软雅黑" panose="020B0503020204020204" pitchFamily="34" charset="-122"/>
                <a:ea typeface="微软雅黑" panose="020B0503020204020204" pitchFamily="34" charset="-122"/>
              </a:rPr>
              <a:t>的最大空房间长度为以下三者的最大值：两个子区间内的最大空房间长度，跨过两个子区间的最大空房间长度。因而</a:t>
            </a:r>
            <a:r>
              <a:rPr lang="en-US" altLang="zh-CN" sz="1600" dirty="0" smtClean="0">
                <a:solidFill>
                  <a:srgbClr val="646464"/>
                </a:solidFill>
                <a:latin typeface="微软雅黑" panose="020B0503020204020204" pitchFamily="34" charset="-122"/>
                <a:ea typeface="微软雅黑" panose="020B0503020204020204" pitchFamily="34" charset="-122"/>
              </a:rPr>
              <a:t>max(l1</a:t>
            </a:r>
            <a:r>
              <a:rPr lang="en-US" altLang="zh-CN" sz="1600" dirty="0">
                <a:solidFill>
                  <a:srgbClr val="646464"/>
                </a:solidFill>
                <a:latin typeface="微软雅黑" panose="020B0503020204020204" pitchFamily="34" charset="-122"/>
                <a:ea typeface="微软雅黑" panose="020B0503020204020204" pitchFamily="34" charset="-122"/>
              </a:rPr>
              <a:t>, l2, rl1 + </a:t>
            </a:r>
            <a:r>
              <a:rPr lang="en-US" altLang="zh-CN" sz="1600" dirty="0" smtClean="0">
                <a:solidFill>
                  <a:srgbClr val="646464"/>
                </a:solidFill>
                <a:latin typeface="微软雅黑" panose="020B0503020204020204" pitchFamily="34" charset="-122"/>
                <a:ea typeface="微软雅黑" panose="020B0503020204020204" pitchFamily="34" charset="-122"/>
              </a:rPr>
              <a:t>ll2}</a:t>
            </a:r>
            <a:r>
              <a:rPr lang="zh-CN" altLang="en-US" sz="1600" b="1" dirty="0">
                <a:solidFill>
                  <a:srgbClr val="646464"/>
                </a:solidFill>
                <a:latin typeface="微软雅黑" panose="020B0503020204020204" pitchFamily="34" charset="-122"/>
                <a:ea typeface="微软雅黑" panose="020B0503020204020204" pitchFamily="34" charset="-122"/>
              </a:rPr>
              <a:t>即为</a:t>
            </a:r>
            <a:r>
              <a:rPr lang="en-US" altLang="zh-CN" sz="1600" b="1" dirty="0">
                <a:solidFill>
                  <a:srgbClr val="646464"/>
                </a:solidFill>
                <a:latin typeface="微软雅黑" panose="020B0503020204020204" pitchFamily="34" charset="-122"/>
                <a:ea typeface="微软雅黑" panose="020B0503020204020204" pitchFamily="34" charset="-122"/>
              </a:rPr>
              <a:t>[</a:t>
            </a:r>
            <a:r>
              <a:rPr lang="en-US" altLang="zh-CN" sz="1600" b="1" dirty="0" err="1">
                <a:solidFill>
                  <a:srgbClr val="646464"/>
                </a:solidFill>
                <a:latin typeface="微软雅黑" panose="020B0503020204020204" pitchFamily="34" charset="-122"/>
                <a:ea typeface="微软雅黑" panose="020B0503020204020204" pitchFamily="34" charset="-122"/>
              </a:rPr>
              <a:t>i</a:t>
            </a:r>
            <a:r>
              <a:rPr lang="en-US" altLang="zh-CN" sz="1600" b="1" dirty="0">
                <a:solidFill>
                  <a:srgbClr val="646464"/>
                </a:solidFill>
                <a:latin typeface="微软雅黑" panose="020B0503020204020204" pitchFamily="34" charset="-122"/>
                <a:ea typeface="微软雅黑" panose="020B0503020204020204" pitchFamily="34" charset="-122"/>
              </a:rPr>
              <a:t>, </a:t>
            </a:r>
            <a:r>
              <a:rPr lang="en-US" altLang="zh-CN" sz="1600" b="1" dirty="0" smtClean="0">
                <a:solidFill>
                  <a:srgbClr val="646464"/>
                </a:solidFill>
                <a:latin typeface="微软雅黑" panose="020B0503020204020204" pitchFamily="34" charset="-122"/>
                <a:ea typeface="微软雅黑" panose="020B0503020204020204" pitchFamily="34" charset="-122"/>
              </a:rPr>
              <a:t>k]</a:t>
            </a:r>
            <a:r>
              <a:rPr lang="zh-CN" altLang="en-US" sz="1600" b="1" dirty="0" smtClean="0">
                <a:solidFill>
                  <a:srgbClr val="646464"/>
                </a:solidFill>
                <a:latin typeface="微软雅黑" panose="020B0503020204020204" pitchFamily="34" charset="-122"/>
                <a:ea typeface="微软雅黑" panose="020B0503020204020204" pitchFamily="34" charset="-122"/>
              </a:rPr>
              <a:t>的最大空房间长度。</a:t>
            </a:r>
            <a:endParaRPr lang="en-US" altLang="zh-CN" sz="1600" b="1" dirty="0">
              <a:solidFill>
                <a:srgbClr val="646464"/>
              </a:solidFill>
              <a:latin typeface="微软雅黑" panose="020B0503020204020204" pitchFamily="34" charset="-122"/>
              <a:ea typeface="微软雅黑" panose="020B0503020204020204" pitchFamily="34" charset="-122"/>
            </a:endParaRPr>
          </a:p>
          <a:p>
            <a:pPr marL="342900" indent="-342900">
              <a:lnSpc>
                <a:spcPct val="110000"/>
              </a:lnSpc>
              <a:buClr>
                <a:srgbClr val="FF6D6D"/>
              </a:buClr>
              <a:buFont typeface="+mj-lt"/>
              <a:buAutoNum type="alphaUcPeriod"/>
            </a:pPr>
            <a:r>
              <a:rPr lang="zh-CN" altLang="en-US" sz="1600" b="1" dirty="0" smtClean="0">
                <a:solidFill>
                  <a:srgbClr val="646464"/>
                </a:solidFill>
                <a:latin typeface="微软雅黑" panose="020B0503020204020204" pitchFamily="34" charset="-122"/>
                <a:ea typeface="微软雅黑" panose="020B0503020204020204" pitchFamily="34" charset="-122"/>
              </a:rPr>
              <a:t>如果</a:t>
            </a:r>
            <a:r>
              <a:rPr lang="en-US" altLang="zh-CN" sz="1600" b="1" dirty="0" smtClean="0">
                <a:solidFill>
                  <a:srgbClr val="646464"/>
                </a:solidFill>
                <a:latin typeface="微软雅黑" panose="020B0503020204020204" pitchFamily="34" charset="-122"/>
                <a:ea typeface="微软雅黑" panose="020B0503020204020204" pitchFamily="34" charset="-122"/>
              </a:rPr>
              <a:t>[</a:t>
            </a:r>
            <a:r>
              <a:rPr lang="en-US" altLang="zh-CN" sz="1600" b="1" dirty="0" err="1" smtClean="0">
                <a:solidFill>
                  <a:srgbClr val="646464"/>
                </a:solidFill>
                <a:latin typeface="微软雅黑" panose="020B0503020204020204" pitchFamily="34" charset="-122"/>
                <a:ea typeface="微软雅黑" panose="020B0503020204020204" pitchFamily="34" charset="-122"/>
              </a:rPr>
              <a:t>i</a:t>
            </a:r>
            <a:r>
              <a:rPr lang="en-US" altLang="zh-CN" sz="1600" b="1" dirty="0" smtClean="0">
                <a:solidFill>
                  <a:srgbClr val="646464"/>
                </a:solidFill>
                <a:latin typeface="微软雅黑" panose="020B0503020204020204" pitchFamily="34" charset="-122"/>
                <a:ea typeface="微软雅黑" panose="020B0503020204020204" pitchFamily="34" charset="-122"/>
              </a:rPr>
              <a:t>, j]</a:t>
            </a:r>
            <a:r>
              <a:rPr lang="zh-CN" altLang="en-US" sz="1600" b="1" dirty="0" smtClean="0">
                <a:solidFill>
                  <a:srgbClr val="646464"/>
                </a:solidFill>
                <a:latin typeface="微软雅黑" panose="020B0503020204020204" pitchFamily="34" charset="-122"/>
                <a:ea typeface="微软雅黑" panose="020B0503020204020204" pitchFamily="34" charset="-122"/>
              </a:rPr>
              <a:t>都为空房间，显然</a:t>
            </a:r>
            <a:r>
              <a:rPr lang="en-US" altLang="zh-CN" sz="1600" b="1" dirty="0" smtClean="0">
                <a:solidFill>
                  <a:srgbClr val="646464"/>
                </a:solidFill>
                <a:latin typeface="微软雅黑" panose="020B0503020204020204" pitchFamily="34" charset="-122"/>
                <a:ea typeface="微软雅黑" panose="020B0503020204020204" pitchFamily="34" charset="-122"/>
              </a:rPr>
              <a:t>l1 + ll2</a:t>
            </a:r>
            <a:r>
              <a:rPr lang="zh-CN" altLang="en-US" sz="1600" b="1" dirty="0" smtClean="0">
                <a:solidFill>
                  <a:srgbClr val="646464"/>
                </a:solidFill>
                <a:latin typeface="微软雅黑" panose="020B0503020204020204" pitchFamily="34" charset="-122"/>
                <a:ea typeface="微软雅黑" panose="020B0503020204020204" pitchFamily="34" charset="-122"/>
              </a:rPr>
              <a:t>是原区间的</a:t>
            </a:r>
            <a:r>
              <a:rPr lang="en-US" altLang="zh-CN" sz="1600" b="1" dirty="0" err="1" smtClean="0">
                <a:solidFill>
                  <a:srgbClr val="646464"/>
                </a:solidFill>
                <a:latin typeface="微软雅黑" panose="020B0503020204020204" pitchFamily="34" charset="-122"/>
                <a:ea typeface="微软雅黑" panose="020B0503020204020204" pitchFamily="34" charset="-122"/>
              </a:rPr>
              <a:t>ll</a:t>
            </a:r>
            <a:r>
              <a:rPr lang="zh-CN" altLang="en-US" sz="1600" b="1" dirty="0" smtClean="0">
                <a:solidFill>
                  <a:srgbClr val="646464"/>
                </a:solidFill>
                <a:latin typeface="微软雅黑" panose="020B0503020204020204" pitchFamily="34" charset="-122"/>
                <a:ea typeface="微软雅黑" panose="020B0503020204020204" pitchFamily="34" charset="-122"/>
              </a:rPr>
              <a:t>值</a:t>
            </a:r>
            <a:r>
              <a:rPr lang="en-US" altLang="zh-CN" sz="1600" b="1" dirty="0" smtClean="0">
                <a:solidFill>
                  <a:srgbClr val="646464"/>
                </a:solidFill>
                <a:latin typeface="微软雅黑" panose="020B0503020204020204" pitchFamily="34" charset="-122"/>
                <a:ea typeface="微软雅黑" panose="020B0503020204020204" pitchFamily="34" charset="-122"/>
              </a:rPr>
              <a:t>; </a:t>
            </a:r>
            <a:r>
              <a:rPr lang="zh-CN" altLang="en-US" sz="1600" b="1" dirty="0" smtClean="0">
                <a:solidFill>
                  <a:srgbClr val="646464"/>
                </a:solidFill>
                <a:latin typeface="微软雅黑" panose="020B0503020204020204" pitchFamily="34" charset="-122"/>
                <a:ea typeface="微软雅黑" panose="020B0503020204020204" pitchFamily="34" charset="-122"/>
              </a:rPr>
              <a:t>否则</a:t>
            </a:r>
            <a:r>
              <a:rPr lang="en-US" altLang="zh-CN" sz="1600" b="1" dirty="0" err="1" smtClean="0">
                <a:solidFill>
                  <a:srgbClr val="646464"/>
                </a:solidFill>
                <a:latin typeface="微软雅黑" panose="020B0503020204020204" pitchFamily="34" charset="-122"/>
                <a:ea typeface="微软雅黑" panose="020B0503020204020204" pitchFamily="34" charset="-122"/>
              </a:rPr>
              <a:t>ll</a:t>
            </a:r>
            <a:r>
              <a:rPr lang="en-US" altLang="zh-CN" sz="1600" b="1" dirty="0" smtClean="0">
                <a:solidFill>
                  <a:srgbClr val="646464"/>
                </a:solidFill>
                <a:latin typeface="微软雅黑" panose="020B0503020204020204" pitchFamily="34" charset="-122"/>
                <a:ea typeface="微软雅黑" panose="020B0503020204020204" pitchFamily="34" charset="-122"/>
              </a:rPr>
              <a:t> = ll1;</a:t>
            </a:r>
          </a:p>
          <a:p>
            <a:pPr marL="342900" indent="-342900">
              <a:lnSpc>
                <a:spcPct val="110000"/>
              </a:lnSpc>
              <a:buClr>
                <a:srgbClr val="FF6D6D"/>
              </a:buClr>
              <a:buFont typeface="+mj-lt"/>
              <a:buAutoNum type="alphaUcPeriod"/>
            </a:pPr>
            <a:r>
              <a:rPr lang="zh-CN" altLang="en-US" sz="1600" b="1" dirty="0" smtClean="0">
                <a:solidFill>
                  <a:srgbClr val="646464"/>
                </a:solidFill>
                <a:latin typeface="微软雅黑" panose="020B0503020204020204" pitchFamily="34" charset="-122"/>
                <a:ea typeface="微软雅黑" panose="020B0503020204020204" pitchFamily="34" charset="-122"/>
              </a:rPr>
              <a:t>如果</a:t>
            </a:r>
            <a:r>
              <a:rPr lang="en-US" altLang="zh-CN" sz="1600" b="1" dirty="0" smtClean="0">
                <a:solidFill>
                  <a:srgbClr val="646464"/>
                </a:solidFill>
                <a:latin typeface="微软雅黑" panose="020B0503020204020204" pitchFamily="34" charset="-122"/>
                <a:ea typeface="微软雅黑" panose="020B0503020204020204" pitchFamily="34" charset="-122"/>
              </a:rPr>
              <a:t>[j+1, k]</a:t>
            </a:r>
            <a:r>
              <a:rPr lang="zh-CN" altLang="en-US" sz="1600" b="1" dirty="0" smtClean="0">
                <a:solidFill>
                  <a:srgbClr val="646464"/>
                </a:solidFill>
                <a:latin typeface="微软雅黑" panose="020B0503020204020204" pitchFamily="34" charset="-122"/>
                <a:ea typeface="微软雅黑" panose="020B0503020204020204" pitchFamily="34" charset="-122"/>
              </a:rPr>
              <a:t>都为空房间，同理</a:t>
            </a:r>
            <a:r>
              <a:rPr lang="en-US" altLang="zh-CN" sz="1600" b="1" dirty="0" smtClean="0">
                <a:solidFill>
                  <a:srgbClr val="646464"/>
                </a:solidFill>
                <a:latin typeface="微软雅黑" panose="020B0503020204020204" pitchFamily="34" charset="-122"/>
                <a:ea typeface="微软雅黑" panose="020B0503020204020204" pitchFamily="34" charset="-122"/>
              </a:rPr>
              <a:t> rl1 + l2</a:t>
            </a:r>
            <a:r>
              <a:rPr lang="zh-CN" altLang="en-US" sz="1600" b="1" dirty="0" smtClean="0">
                <a:solidFill>
                  <a:srgbClr val="646464"/>
                </a:solidFill>
                <a:latin typeface="微软雅黑" panose="020B0503020204020204" pitchFamily="34" charset="-122"/>
                <a:ea typeface="微软雅黑" panose="020B0503020204020204" pitchFamily="34" charset="-122"/>
              </a:rPr>
              <a:t>是原区间的</a:t>
            </a:r>
            <a:r>
              <a:rPr lang="en-US" altLang="zh-CN" sz="1600" b="1" dirty="0" err="1" smtClean="0">
                <a:solidFill>
                  <a:srgbClr val="646464"/>
                </a:solidFill>
                <a:latin typeface="微软雅黑" panose="020B0503020204020204" pitchFamily="34" charset="-122"/>
                <a:ea typeface="微软雅黑" panose="020B0503020204020204" pitchFamily="34" charset="-122"/>
              </a:rPr>
              <a:t>rl</a:t>
            </a:r>
            <a:r>
              <a:rPr lang="zh-CN" altLang="en-US" sz="1600" b="1" dirty="0" smtClean="0">
                <a:solidFill>
                  <a:srgbClr val="646464"/>
                </a:solidFill>
                <a:latin typeface="微软雅黑" panose="020B0503020204020204" pitchFamily="34" charset="-122"/>
                <a:ea typeface="微软雅黑" panose="020B0503020204020204" pitchFamily="34" charset="-122"/>
              </a:rPr>
              <a:t>值</a:t>
            </a:r>
            <a:r>
              <a:rPr lang="en-US" altLang="zh-CN" sz="1600" b="1" dirty="0" smtClean="0">
                <a:solidFill>
                  <a:srgbClr val="646464"/>
                </a:solidFill>
                <a:latin typeface="微软雅黑" panose="020B0503020204020204" pitchFamily="34" charset="-122"/>
                <a:ea typeface="微软雅黑" panose="020B0503020204020204" pitchFamily="34" charset="-122"/>
              </a:rPr>
              <a:t>; </a:t>
            </a:r>
            <a:r>
              <a:rPr lang="zh-CN" altLang="en-US" sz="1600" b="1" dirty="0" smtClean="0">
                <a:solidFill>
                  <a:srgbClr val="646464"/>
                </a:solidFill>
                <a:latin typeface="微软雅黑" panose="020B0503020204020204" pitchFamily="34" charset="-122"/>
                <a:ea typeface="微软雅黑" panose="020B0503020204020204" pitchFamily="34" charset="-122"/>
              </a:rPr>
              <a:t>否则</a:t>
            </a:r>
            <a:r>
              <a:rPr lang="en-US" altLang="zh-CN" sz="1600" b="1" dirty="0" err="1" smtClean="0">
                <a:solidFill>
                  <a:srgbClr val="646464"/>
                </a:solidFill>
                <a:latin typeface="微软雅黑" panose="020B0503020204020204" pitchFamily="34" charset="-122"/>
                <a:ea typeface="微软雅黑" panose="020B0503020204020204" pitchFamily="34" charset="-122"/>
              </a:rPr>
              <a:t>rl</a:t>
            </a:r>
            <a:r>
              <a:rPr lang="en-US" altLang="zh-CN" sz="1600" b="1" dirty="0" smtClean="0">
                <a:solidFill>
                  <a:srgbClr val="646464"/>
                </a:solidFill>
                <a:latin typeface="微软雅黑" panose="020B0503020204020204" pitchFamily="34" charset="-122"/>
                <a:ea typeface="微软雅黑" panose="020B0503020204020204" pitchFamily="34" charset="-122"/>
              </a:rPr>
              <a:t> = rl2;</a:t>
            </a:r>
          </a:p>
        </p:txBody>
      </p:sp>
      <p:cxnSp>
        <p:nvCxnSpPr>
          <p:cNvPr id="3" name="直接箭头连接符 2"/>
          <p:cNvCxnSpPr/>
          <p:nvPr/>
        </p:nvCxnSpPr>
        <p:spPr>
          <a:xfrm flipH="1">
            <a:off x="4238368" y="4806778"/>
            <a:ext cx="259491"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6462584" y="4806778"/>
            <a:ext cx="259492"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表格 13"/>
          <p:cNvGraphicFramePr>
            <a:graphicFrameLocks noGrp="1"/>
          </p:cNvGraphicFramePr>
          <p:nvPr>
            <p:extLst/>
          </p:nvPr>
        </p:nvGraphicFramePr>
        <p:xfrm>
          <a:off x="3754492" y="4312015"/>
          <a:ext cx="3560704" cy="370840"/>
        </p:xfrm>
        <a:graphic>
          <a:graphicData uri="http://schemas.openxmlformats.org/drawingml/2006/table">
            <a:tbl>
              <a:tblPr firstRow="1" bandRow="1">
                <a:tableStyleId>{5C22544A-7EE6-4342-B048-85BDC9FD1C3A}</a:tableStyleId>
              </a:tblPr>
              <a:tblGrid>
                <a:gridCol w="508672">
                  <a:extLst>
                    <a:ext uri="{9D8B030D-6E8A-4147-A177-3AD203B41FA5}">
                      <a16:colId xmlns:a16="http://schemas.microsoft.com/office/drawing/2014/main" val="2700532922"/>
                    </a:ext>
                  </a:extLst>
                </a:gridCol>
                <a:gridCol w="508672">
                  <a:extLst>
                    <a:ext uri="{9D8B030D-6E8A-4147-A177-3AD203B41FA5}">
                      <a16:colId xmlns:a16="http://schemas.microsoft.com/office/drawing/2014/main" val="4194501608"/>
                    </a:ext>
                  </a:extLst>
                </a:gridCol>
                <a:gridCol w="508672">
                  <a:extLst>
                    <a:ext uri="{9D8B030D-6E8A-4147-A177-3AD203B41FA5}">
                      <a16:colId xmlns:a16="http://schemas.microsoft.com/office/drawing/2014/main" val="3860874823"/>
                    </a:ext>
                  </a:extLst>
                </a:gridCol>
                <a:gridCol w="508672">
                  <a:extLst>
                    <a:ext uri="{9D8B030D-6E8A-4147-A177-3AD203B41FA5}">
                      <a16:colId xmlns:a16="http://schemas.microsoft.com/office/drawing/2014/main" val="2640685303"/>
                    </a:ext>
                  </a:extLst>
                </a:gridCol>
                <a:gridCol w="508672">
                  <a:extLst>
                    <a:ext uri="{9D8B030D-6E8A-4147-A177-3AD203B41FA5}">
                      <a16:colId xmlns:a16="http://schemas.microsoft.com/office/drawing/2014/main" val="3052768143"/>
                    </a:ext>
                  </a:extLst>
                </a:gridCol>
                <a:gridCol w="508672">
                  <a:extLst>
                    <a:ext uri="{9D8B030D-6E8A-4147-A177-3AD203B41FA5}">
                      <a16:colId xmlns:a16="http://schemas.microsoft.com/office/drawing/2014/main" val="2515725806"/>
                    </a:ext>
                  </a:extLst>
                </a:gridCol>
                <a:gridCol w="508672">
                  <a:extLst>
                    <a:ext uri="{9D8B030D-6E8A-4147-A177-3AD203B41FA5}">
                      <a16:colId xmlns:a16="http://schemas.microsoft.com/office/drawing/2014/main" val="2375609003"/>
                    </a:ext>
                  </a:extLst>
                </a:gridCol>
              </a:tblGrid>
              <a:tr h="370840">
                <a:tc>
                  <a:txBody>
                    <a:bodyPr/>
                    <a:lstStyle/>
                    <a:p>
                      <a:r>
                        <a:rPr lang="en-US" altLang="zh-CN" dirty="0" smtClean="0"/>
                        <a:t>2</a:t>
                      </a:r>
                      <a:endParaRPr lang="zh-CN" altLang="en-US" dirty="0"/>
                    </a:p>
                  </a:txBody>
                  <a:tcPr>
                    <a:solidFill>
                      <a:srgbClr val="989898"/>
                    </a:solidFill>
                  </a:tcPr>
                </a:tc>
                <a:tc>
                  <a:txBody>
                    <a:bodyPr/>
                    <a:lstStyle/>
                    <a:p>
                      <a:r>
                        <a:rPr lang="en-US" altLang="zh-CN" dirty="0" smtClean="0"/>
                        <a:t>3</a:t>
                      </a:r>
                      <a:endParaRPr lang="zh-CN" altLang="en-US" dirty="0"/>
                    </a:p>
                  </a:txBody>
                  <a:tcPr>
                    <a:solidFill>
                      <a:srgbClr val="989898"/>
                    </a:solidFill>
                  </a:tcPr>
                </a:tc>
                <a:tc>
                  <a:txBody>
                    <a:bodyPr/>
                    <a:lstStyle/>
                    <a:p>
                      <a:r>
                        <a:rPr lang="en-US" altLang="zh-CN" dirty="0" smtClean="0"/>
                        <a:t>4</a:t>
                      </a:r>
                      <a:endParaRPr lang="zh-CN" altLang="en-US" dirty="0"/>
                    </a:p>
                  </a:txBody>
                  <a:tcPr>
                    <a:solidFill>
                      <a:srgbClr val="989898"/>
                    </a:solidFill>
                  </a:tcPr>
                </a:tc>
                <a:tc>
                  <a:txBody>
                    <a:bodyPr/>
                    <a:lstStyle/>
                    <a:p>
                      <a:r>
                        <a:rPr lang="en-US" altLang="zh-CN" dirty="0" smtClean="0"/>
                        <a:t>5</a:t>
                      </a:r>
                      <a:endParaRPr lang="zh-CN" altLang="en-US" dirty="0"/>
                    </a:p>
                  </a:txBody>
                  <a:tcPr>
                    <a:solidFill>
                      <a:srgbClr val="989898"/>
                    </a:solidFill>
                  </a:tcPr>
                </a:tc>
                <a:tc>
                  <a:txBody>
                    <a:bodyPr/>
                    <a:lstStyle/>
                    <a:p>
                      <a:r>
                        <a:rPr lang="en-US" altLang="zh-CN" dirty="0" smtClean="0"/>
                        <a:t>6</a:t>
                      </a:r>
                      <a:endParaRPr lang="zh-CN" altLang="en-US" dirty="0"/>
                    </a:p>
                  </a:txBody>
                  <a:tcPr>
                    <a:solidFill>
                      <a:srgbClr val="989898"/>
                    </a:solidFill>
                  </a:tcPr>
                </a:tc>
                <a:tc>
                  <a:txBody>
                    <a:bodyPr/>
                    <a:lstStyle/>
                    <a:p>
                      <a:r>
                        <a:rPr lang="en-US" altLang="zh-CN" dirty="0" smtClean="0"/>
                        <a:t>7</a:t>
                      </a:r>
                      <a:endParaRPr lang="zh-CN" altLang="en-US" dirty="0"/>
                    </a:p>
                  </a:txBody>
                  <a:tcPr>
                    <a:solidFill>
                      <a:srgbClr val="FF6D6D"/>
                    </a:solidFill>
                  </a:tcPr>
                </a:tc>
                <a:tc>
                  <a:txBody>
                    <a:bodyPr/>
                    <a:lstStyle/>
                    <a:p>
                      <a:r>
                        <a:rPr lang="en-US" altLang="zh-CN" dirty="0" smtClean="0"/>
                        <a:t>8</a:t>
                      </a:r>
                      <a:endParaRPr lang="zh-CN" altLang="en-US" dirty="0"/>
                    </a:p>
                  </a:txBody>
                  <a:tcPr>
                    <a:solidFill>
                      <a:srgbClr val="FF6D6D"/>
                    </a:solidFill>
                  </a:tcPr>
                </a:tc>
                <a:extLst>
                  <a:ext uri="{0D108BD9-81ED-4DB2-BD59-A6C34878D82A}">
                    <a16:rowId xmlns:a16="http://schemas.microsoft.com/office/drawing/2014/main" val="620205846"/>
                  </a:ext>
                </a:extLst>
              </a:tr>
            </a:tbl>
          </a:graphicData>
        </a:graphic>
      </p:graphicFrame>
      <p:graphicFrame>
        <p:nvGraphicFramePr>
          <p:cNvPr id="15" name="表格 14"/>
          <p:cNvGraphicFramePr>
            <a:graphicFrameLocks noGrp="1"/>
          </p:cNvGraphicFramePr>
          <p:nvPr>
            <p:extLst/>
          </p:nvPr>
        </p:nvGraphicFramePr>
        <p:xfrm>
          <a:off x="3149532" y="5387901"/>
          <a:ext cx="1527933"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gridCol w="509311">
                  <a:extLst>
                    <a:ext uri="{9D8B030D-6E8A-4147-A177-3AD203B41FA5}">
                      <a16:colId xmlns:a16="http://schemas.microsoft.com/office/drawing/2014/main" val="3860874823"/>
                    </a:ext>
                  </a:extLst>
                </a:gridCol>
              </a:tblGrid>
              <a:tr h="370840">
                <a:tc>
                  <a:txBody>
                    <a:bodyPr/>
                    <a:lstStyle/>
                    <a:p>
                      <a:r>
                        <a:rPr lang="en-US" altLang="zh-CN" dirty="0" smtClean="0"/>
                        <a:t>2</a:t>
                      </a:r>
                      <a:endParaRPr lang="zh-CN" altLang="en-US" dirty="0"/>
                    </a:p>
                  </a:txBody>
                  <a:tcPr>
                    <a:solidFill>
                      <a:srgbClr val="989898"/>
                    </a:solidFill>
                  </a:tcPr>
                </a:tc>
                <a:tc>
                  <a:txBody>
                    <a:bodyPr/>
                    <a:lstStyle/>
                    <a:p>
                      <a:r>
                        <a:rPr lang="en-US" altLang="zh-CN" dirty="0" smtClean="0"/>
                        <a:t>3</a:t>
                      </a:r>
                      <a:endParaRPr lang="zh-CN" altLang="en-US" dirty="0"/>
                    </a:p>
                  </a:txBody>
                  <a:tcPr>
                    <a:solidFill>
                      <a:srgbClr val="989898"/>
                    </a:solidFill>
                  </a:tcPr>
                </a:tc>
                <a:tc>
                  <a:txBody>
                    <a:bodyPr/>
                    <a:lstStyle/>
                    <a:p>
                      <a:r>
                        <a:rPr lang="en-US" altLang="zh-CN" dirty="0" smtClean="0"/>
                        <a:t>4</a:t>
                      </a:r>
                      <a:endParaRPr lang="zh-CN" altLang="en-US" dirty="0"/>
                    </a:p>
                  </a:txBody>
                  <a:tcPr>
                    <a:solidFill>
                      <a:srgbClr val="989898"/>
                    </a:solidFill>
                  </a:tcPr>
                </a:tc>
                <a:extLst>
                  <a:ext uri="{0D108BD9-81ED-4DB2-BD59-A6C34878D82A}">
                    <a16:rowId xmlns:a16="http://schemas.microsoft.com/office/drawing/2014/main" val="620205846"/>
                  </a:ext>
                </a:extLst>
              </a:tr>
            </a:tbl>
          </a:graphicData>
        </a:graphic>
      </p:graphicFrame>
      <p:graphicFrame>
        <p:nvGraphicFramePr>
          <p:cNvPr id="16" name="表格 15"/>
          <p:cNvGraphicFramePr>
            <a:graphicFrameLocks noGrp="1"/>
          </p:cNvGraphicFramePr>
          <p:nvPr>
            <p:extLst/>
          </p:nvPr>
        </p:nvGraphicFramePr>
        <p:xfrm>
          <a:off x="5915824" y="5387901"/>
          <a:ext cx="2037244" cy="370840"/>
        </p:xfrm>
        <a:graphic>
          <a:graphicData uri="http://schemas.openxmlformats.org/drawingml/2006/table">
            <a:tbl>
              <a:tblPr firstRow="1" bandRow="1">
                <a:tableStyleId>{5C22544A-7EE6-4342-B048-85BDC9FD1C3A}</a:tableStyleId>
              </a:tblPr>
              <a:tblGrid>
                <a:gridCol w="509311">
                  <a:extLst>
                    <a:ext uri="{9D8B030D-6E8A-4147-A177-3AD203B41FA5}">
                      <a16:colId xmlns:a16="http://schemas.microsoft.com/office/drawing/2014/main" val="2700532922"/>
                    </a:ext>
                  </a:extLst>
                </a:gridCol>
                <a:gridCol w="509311">
                  <a:extLst>
                    <a:ext uri="{9D8B030D-6E8A-4147-A177-3AD203B41FA5}">
                      <a16:colId xmlns:a16="http://schemas.microsoft.com/office/drawing/2014/main" val="4194501608"/>
                    </a:ext>
                  </a:extLst>
                </a:gridCol>
                <a:gridCol w="509311">
                  <a:extLst>
                    <a:ext uri="{9D8B030D-6E8A-4147-A177-3AD203B41FA5}">
                      <a16:colId xmlns:a16="http://schemas.microsoft.com/office/drawing/2014/main" val="3860874823"/>
                    </a:ext>
                  </a:extLst>
                </a:gridCol>
                <a:gridCol w="509311">
                  <a:extLst>
                    <a:ext uri="{9D8B030D-6E8A-4147-A177-3AD203B41FA5}">
                      <a16:colId xmlns:a16="http://schemas.microsoft.com/office/drawing/2014/main" val="2640685303"/>
                    </a:ext>
                  </a:extLst>
                </a:gridCol>
              </a:tblGrid>
              <a:tr h="370840">
                <a:tc>
                  <a:txBody>
                    <a:bodyPr/>
                    <a:lstStyle/>
                    <a:p>
                      <a:r>
                        <a:rPr lang="en-US" altLang="zh-CN" dirty="0" smtClean="0"/>
                        <a:t>5</a:t>
                      </a:r>
                      <a:endParaRPr lang="zh-CN" altLang="en-US" dirty="0"/>
                    </a:p>
                  </a:txBody>
                  <a:tcPr>
                    <a:solidFill>
                      <a:srgbClr val="989898"/>
                    </a:solidFill>
                  </a:tcPr>
                </a:tc>
                <a:tc>
                  <a:txBody>
                    <a:bodyPr/>
                    <a:lstStyle/>
                    <a:p>
                      <a:r>
                        <a:rPr lang="en-US" altLang="zh-CN" dirty="0" smtClean="0"/>
                        <a:t>6</a:t>
                      </a:r>
                      <a:endParaRPr lang="zh-CN" altLang="en-US" dirty="0"/>
                    </a:p>
                  </a:txBody>
                  <a:tcPr>
                    <a:solidFill>
                      <a:srgbClr val="989898"/>
                    </a:solidFill>
                  </a:tcPr>
                </a:tc>
                <a:tc>
                  <a:txBody>
                    <a:bodyPr/>
                    <a:lstStyle/>
                    <a:p>
                      <a:r>
                        <a:rPr lang="en-US" altLang="zh-CN" dirty="0" smtClean="0"/>
                        <a:t>7</a:t>
                      </a:r>
                      <a:endParaRPr lang="zh-CN" altLang="en-US" dirty="0"/>
                    </a:p>
                  </a:txBody>
                  <a:tcPr>
                    <a:solidFill>
                      <a:srgbClr val="FF6D6D"/>
                    </a:solidFill>
                  </a:tcPr>
                </a:tc>
                <a:tc>
                  <a:txBody>
                    <a:bodyPr/>
                    <a:lstStyle/>
                    <a:p>
                      <a:r>
                        <a:rPr lang="en-US" altLang="zh-CN" dirty="0" smtClean="0"/>
                        <a:t>8</a:t>
                      </a:r>
                      <a:endParaRPr lang="zh-CN" altLang="en-US" dirty="0"/>
                    </a:p>
                  </a:txBody>
                  <a:tcPr>
                    <a:solidFill>
                      <a:srgbClr val="FF6D6D"/>
                    </a:solidFill>
                  </a:tcPr>
                </a:tc>
                <a:extLst>
                  <a:ext uri="{0D108BD9-81ED-4DB2-BD59-A6C34878D82A}">
                    <a16:rowId xmlns:a16="http://schemas.microsoft.com/office/drawing/2014/main" val="620205846"/>
                  </a:ext>
                </a:extLst>
              </a:tr>
            </a:tbl>
          </a:graphicData>
        </a:graphic>
      </p:graphicFrame>
      <p:sp>
        <p:nvSpPr>
          <p:cNvPr id="18" name="文本框 17"/>
          <p:cNvSpPr txBox="1"/>
          <p:nvPr/>
        </p:nvSpPr>
        <p:spPr>
          <a:xfrm>
            <a:off x="7315196" y="4375078"/>
            <a:ext cx="1345796"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{5, </a:t>
            </a:r>
            <a:r>
              <a:rPr lang="en-US" altLang="zh-CN" sz="1400" dirty="0">
                <a:solidFill>
                  <a:srgbClr val="646464"/>
                </a:solidFill>
                <a:latin typeface="Raleway" panose="020B0003030101060003" pitchFamily="34" charset="0"/>
              </a:rPr>
              <a:t>5</a:t>
            </a:r>
            <a:r>
              <a:rPr lang="en-US" altLang="zh-CN" sz="1400" dirty="0" smtClean="0">
                <a:solidFill>
                  <a:srgbClr val="646464"/>
                </a:solidFill>
                <a:latin typeface="Raleway" panose="020B0003030101060003" pitchFamily="34" charset="0"/>
              </a:rPr>
              <a:t>, </a:t>
            </a:r>
            <a:r>
              <a:rPr lang="en-US" altLang="zh-CN" sz="1400" dirty="0">
                <a:solidFill>
                  <a:srgbClr val="646464"/>
                </a:solidFill>
                <a:latin typeface="Raleway" panose="020B0003030101060003" pitchFamily="34" charset="0"/>
              </a:rPr>
              <a:t>0</a:t>
            </a:r>
            <a:r>
              <a:rPr lang="en-US" altLang="zh-CN" sz="1400" dirty="0" smtClean="0">
                <a:solidFill>
                  <a:srgbClr val="646464"/>
                </a:solidFill>
                <a:latin typeface="Raleway" panose="020B0003030101060003" pitchFamily="34" charset="0"/>
              </a:rPr>
              <a:t>, </a:t>
            </a:r>
            <a:r>
              <a:rPr lang="en-US" altLang="zh-CN" sz="1400" dirty="0">
                <a:solidFill>
                  <a:srgbClr val="646464"/>
                </a:solidFill>
                <a:latin typeface="Raleway" panose="020B0003030101060003" pitchFamily="34" charset="0"/>
              </a:rPr>
              <a:t>2</a:t>
            </a:r>
            <a:r>
              <a:rPr lang="en-US" altLang="zh-CN" sz="1400" dirty="0" smtClean="0">
                <a:solidFill>
                  <a:srgbClr val="646464"/>
                </a:solidFill>
                <a:latin typeface="Raleway" panose="020B0003030101060003" pitchFamily="34" charset="0"/>
              </a:rPr>
              <a:t>, </a:t>
            </a:r>
            <a:r>
              <a:rPr lang="en-US" altLang="zh-CN" sz="1400" dirty="0">
                <a:solidFill>
                  <a:srgbClr val="646464"/>
                </a:solidFill>
                <a:latin typeface="Raleway" panose="020B0003030101060003" pitchFamily="34" charset="0"/>
              </a:rPr>
              <a:t>8</a:t>
            </a:r>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
        <p:nvSpPr>
          <p:cNvPr id="19" name="文本框 18"/>
          <p:cNvSpPr txBox="1"/>
          <p:nvPr/>
        </p:nvSpPr>
        <p:spPr>
          <a:xfrm>
            <a:off x="4623747" y="5450964"/>
            <a:ext cx="1345796"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{3, 3, 3, </a:t>
            </a:r>
            <a:r>
              <a:rPr lang="en-US" altLang="zh-CN" sz="1400" dirty="0">
                <a:solidFill>
                  <a:srgbClr val="646464"/>
                </a:solidFill>
                <a:latin typeface="Raleway" panose="020B0003030101060003" pitchFamily="34" charset="0"/>
              </a:rPr>
              <a:t>2</a:t>
            </a:r>
            <a:r>
              <a:rPr lang="en-US" altLang="zh-CN" sz="1400" dirty="0" smtClean="0">
                <a:solidFill>
                  <a:srgbClr val="646464"/>
                </a:solidFill>
                <a:latin typeface="Raleway" panose="020B0003030101060003" pitchFamily="34" charset="0"/>
              </a:rPr>
              <a:t>, 4}</a:t>
            </a:r>
            <a:endParaRPr lang="zh-CN" altLang="en-US" sz="1400" dirty="0">
              <a:solidFill>
                <a:srgbClr val="646464"/>
              </a:solidFill>
              <a:latin typeface="Raleway" panose="020B0003030101060003" pitchFamily="34" charset="0"/>
            </a:endParaRPr>
          </a:p>
        </p:txBody>
      </p:sp>
      <p:sp>
        <p:nvSpPr>
          <p:cNvPr id="20" name="文本框 19"/>
          <p:cNvSpPr txBox="1"/>
          <p:nvPr/>
        </p:nvSpPr>
        <p:spPr>
          <a:xfrm>
            <a:off x="7988094" y="5450963"/>
            <a:ext cx="1345796" cy="307777"/>
          </a:xfrm>
          <a:prstGeom prst="rect">
            <a:avLst/>
          </a:prstGeom>
        </p:spPr>
        <p:txBody>
          <a:bodyPr wrap="square" rtlCol="0">
            <a:spAutoFit/>
          </a:bodyPr>
          <a:lstStyle/>
          <a:p>
            <a:r>
              <a:rPr lang="en-US" altLang="zh-CN" sz="1400" dirty="0" smtClean="0">
                <a:solidFill>
                  <a:srgbClr val="646464"/>
                </a:solidFill>
                <a:latin typeface="Raleway" panose="020B0003030101060003" pitchFamily="34" charset="0"/>
              </a:rPr>
              <a:t>{2, </a:t>
            </a:r>
            <a:r>
              <a:rPr lang="en-US" altLang="zh-CN" sz="1400" dirty="0">
                <a:solidFill>
                  <a:srgbClr val="646464"/>
                </a:solidFill>
                <a:latin typeface="Raleway" panose="020B0003030101060003" pitchFamily="34" charset="0"/>
              </a:rPr>
              <a:t>2</a:t>
            </a:r>
            <a:r>
              <a:rPr lang="en-US" altLang="zh-CN" sz="1400" dirty="0" smtClean="0">
                <a:solidFill>
                  <a:srgbClr val="646464"/>
                </a:solidFill>
                <a:latin typeface="Raleway" panose="020B0003030101060003" pitchFamily="34" charset="0"/>
              </a:rPr>
              <a:t>, </a:t>
            </a:r>
            <a:r>
              <a:rPr lang="en-US" altLang="zh-CN" sz="1400" dirty="0">
                <a:solidFill>
                  <a:srgbClr val="646464"/>
                </a:solidFill>
                <a:latin typeface="Raleway" panose="020B0003030101060003" pitchFamily="34" charset="0"/>
              </a:rPr>
              <a:t>0</a:t>
            </a:r>
            <a:r>
              <a:rPr lang="en-US" altLang="zh-CN" sz="1400" dirty="0" smtClean="0">
                <a:solidFill>
                  <a:srgbClr val="646464"/>
                </a:solidFill>
                <a:latin typeface="Raleway" panose="020B0003030101060003" pitchFamily="34" charset="0"/>
              </a:rPr>
              <a:t>, 5, </a:t>
            </a:r>
            <a:r>
              <a:rPr lang="en-US" altLang="zh-CN" sz="1400" dirty="0">
                <a:solidFill>
                  <a:srgbClr val="646464"/>
                </a:solidFill>
                <a:latin typeface="Raleway" panose="020B0003030101060003" pitchFamily="34" charset="0"/>
              </a:rPr>
              <a:t>8</a:t>
            </a:r>
            <a:r>
              <a:rPr lang="en-US" altLang="zh-CN" sz="1400" dirty="0" smtClean="0">
                <a:solidFill>
                  <a:srgbClr val="646464"/>
                </a:solidFill>
                <a:latin typeface="Raleway" panose="020B0003030101060003" pitchFamily="34" charset="0"/>
              </a:rPr>
              <a:t>}</a:t>
            </a:r>
            <a:endParaRPr lang="zh-CN" altLang="en-US" sz="1400" dirty="0">
              <a:solidFill>
                <a:srgbClr val="646464"/>
              </a:solidFill>
              <a:latin typeface="Raleway" panose="020B0003030101060003" pitchFamily="34" charset="0"/>
            </a:endParaRPr>
          </a:p>
        </p:txBody>
      </p:sp>
    </p:spTree>
    <p:extLst>
      <p:ext uri="{BB962C8B-B14F-4D97-AF65-F5344CB8AC3E}">
        <p14:creationId xmlns:p14="http://schemas.microsoft.com/office/powerpoint/2010/main" val="18968823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fade">
                                      <p:cBhvr>
                                        <p:cTn id="20" dur="500"/>
                                        <p:tgtEl>
                                          <p:spTgt spid="1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xEl>
                                              <p:pRg st="3" end="3"/>
                                            </p:txEl>
                                          </p:spTgt>
                                        </p:tgtEl>
                                        <p:attrNameLst>
                                          <p:attrName>style.visibility</p:attrName>
                                        </p:attrNameLst>
                                      </p:cBhvr>
                                      <p:to>
                                        <p:strVal val="visible"/>
                                      </p:to>
                                    </p:set>
                                    <p:animEffect transition="in" filter="fade">
                                      <p:cBhvr>
                                        <p:cTn id="30" dur="500"/>
                                        <p:tgtEl>
                                          <p:spTgt spid="1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fill="hold"/>
                                        <p:tgtEl>
                                          <p:spTgt spid="8"/>
                                        </p:tgtEl>
                                        <p:attrNameLst>
                                          <p:attrName>ppt_x</p:attrName>
                                        </p:attrNameLst>
                                      </p:cBhvr>
                                      <p:tavLst>
                                        <p:tav tm="0">
                                          <p:val>
                                            <p:strVal val="#ppt_x"/>
                                          </p:val>
                                        </p:tav>
                                        <p:tav tm="100000">
                                          <p:val>
                                            <p:strVal val="#ppt_x"/>
                                          </p:val>
                                        </p:tav>
                                      </p:tavLst>
                                    </p:anim>
                                    <p:anim calcmode="lin" valueType="num">
                                      <p:cBhvr additive="base">
                                        <p:cTn id="6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3" grpId="0" build="p"/>
      <p:bldP spid="18" grpId="0"/>
      <p:bldP spid="19" grpId="0"/>
      <p:bldP spid="2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7034" y="1921491"/>
            <a:ext cx="1990160"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Segment-data </a:t>
            </a:r>
            <a:r>
              <a:rPr lang="en-US" altLang="zh-CN" sz="1600" dirty="0" err="1" smtClean="0">
                <a:solidFill>
                  <a:srgbClr val="646464"/>
                </a:solidFill>
                <a:latin typeface="Raleway" panose="020B0003030101060003" pitchFamily="34" charset="0"/>
              </a:rPr>
              <a:t>struction</a:t>
            </a:r>
            <a:endParaRPr lang="id-ID" sz="1600" dirty="0">
              <a:solidFill>
                <a:srgbClr val="646464"/>
              </a:solidFill>
              <a:latin typeface="Raleway" panose="020B0003030101060003" pitchFamily="34" charset="0"/>
            </a:endParaRPr>
          </a:p>
        </p:txBody>
      </p:sp>
      <p:sp>
        <p:nvSpPr>
          <p:cNvPr id="4" name="TextBox 3"/>
          <p:cNvSpPr txBox="1"/>
          <p:nvPr/>
        </p:nvSpPr>
        <p:spPr>
          <a:xfrm>
            <a:off x="777034" y="1404811"/>
            <a:ext cx="3235181"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线段树</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smtClean="0">
                <a:solidFill>
                  <a:srgbClr val="4B4B4B"/>
                </a:solidFill>
                <a:latin typeface="微软雅黑" panose="020B0503020204020204" pitchFamily="34" charset="-122"/>
                <a:ea typeface="微软雅黑" panose="020B0503020204020204" pitchFamily="34" charset="-122"/>
              </a:rPr>
              <a:t>数据结构</a:t>
            </a:r>
            <a:endParaRPr lang="id-ID" altLang="zh-CN" sz="3200" dirty="0">
              <a:solidFill>
                <a:srgbClr val="4B4B4B"/>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TextBox 12"/>
              <p:cNvSpPr txBox="1"/>
              <p:nvPr/>
            </p:nvSpPr>
            <p:spPr>
              <a:xfrm>
                <a:off x="777034" y="2309547"/>
                <a:ext cx="8626458" cy="1526187"/>
              </a:xfrm>
              <a:prstGeom prst="rect">
                <a:avLst/>
              </a:prstGeom>
              <a:noFill/>
            </p:spPr>
            <p:txBody>
              <a:bodyPr wrap="square" rtlCol="0">
                <a:spAutoFit/>
              </a:bodyPr>
              <a:lstStyle>
                <a:defPPr>
                  <a:defRPr lang="id-ID"/>
                </a:defPPr>
                <a:lvl1pPr>
                  <a:lnSpc>
                    <a:spcPct val="110000"/>
                  </a:lnSpc>
                  <a:buClr>
                    <a:srgbClr val="FF6D6D"/>
                  </a:buClr>
                  <a:defRPr sz="1600" b="1">
                    <a:solidFill>
                      <a:srgbClr val="646464"/>
                    </a:solidFill>
                    <a:latin typeface="微软雅黑" panose="020B0503020204020204" pitchFamily="34" charset="-122"/>
                    <a:ea typeface="微软雅黑" panose="020B0503020204020204" pitchFamily="34" charset="-122"/>
                  </a:defRPr>
                </a:lvl1pPr>
              </a:lstStyle>
              <a:p>
                <a:r>
                  <a:rPr lang="en-US" altLang="zh-CN" dirty="0"/>
                  <a:t>a. </a:t>
                </a:r>
                <a:r>
                  <a:rPr lang="zh-CN" altLang="en-US" dirty="0"/>
                  <a:t>为了确保查询和更改操作的复杂度为</a:t>
                </a:r>
                <a:r>
                  <a:rPr lang="en-US" altLang="zh-CN" dirty="0"/>
                  <a:t>O(</a:t>
                </a:r>
                <a:r>
                  <a:rPr lang="en-US" altLang="zh-CN" dirty="0" err="1"/>
                  <a:t>logn</a:t>
                </a:r>
                <a:r>
                  <a:rPr lang="en-US" altLang="zh-CN" dirty="0"/>
                  <a:t>)</a:t>
                </a:r>
                <a:r>
                  <a:rPr lang="zh-CN" altLang="en-US" dirty="0"/>
                  <a:t>，我们还需要进入标志位</a:t>
                </a:r>
                <a:r>
                  <a:rPr lang="en-US" altLang="zh-CN" dirty="0"/>
                  <a:t>, </a:t>
                </a:r>
                <a:r>
                  <a:rPr lang="zh-CN" altLang="en-US" dirty="0"/>
                  <a:t>因而使用六元组</a:t>
                </a:r>
                <a:r>
                  <a:rPr lang="en-US" altLang="zh-CN" dirty="0"/>
                  <a:t>{l, </a:t>
                </a:r>
                <a:r>
                  <a:rPr lang="en-US" altLang="zh-CN" dirty="0" err="1"/>
                  <a:t>ll</a:t>
                </a:r>
                <a:r>
                  <a:rPr lang="en-US" altLang="zh-CN" dirty="0"/>
                  <a:t>, </a:t>
                </a:r>
                <a:r>
                  <a:rPr lang="en-US" altLang="zh-CN" dirty="0" err="1"/>
                  <a:t>rl</a:t>
                </a:r>
                <a:r>
                  <a:rPr lang="en-US" altLang="zh-CN" dirty="0"/>
                  <a:t>, left, right, </a:t>
                </a:r>
                <a:r>
                  <a:rPr lang="en-US" altLang="zh-CN" dirty="0" err="1"/>
                  <a:t>addmark</a:t>
                </a:r>
                <a:r>
                  <a:rPr lang="en-US" altLang="zh-CN" dirty="0"/>
                  <a:t>}</a:t>
                </a:r>
                <a:r>
                  <a:rPr lang="zh-CN" altLang="en-US" dirty="0"/>
                  <a:t>来表示区间。</a:t>
                </a:r>
                <a:endParaRPr lang="en-US" altLang="zh-CN" dirty="0"/>
              </a:p>
              <a:p>
                <a:r>
                  <a:rPr lang="en-US" altLang="zh-CN" dirty="0"/>
                  <a:t>b. </a:t>
                </a:r>
                <a:r>
                  <a:rPr lang="zh-CN" altLang="en-US" dirty="0"/>
                  <a:t>因为线段树为平衡二叉树，使用数组保存结果</a:t>
                </a:r>
                <a:r>
                  <a:rPr lang="en-US" altLang="zh-CN" dirty="0"/>
                  <a:t>;</a:t>
                </a:r>
              </a:p>
              <a:p>
                <a:r>
                  <a:rPr lang="en-US" altLang="zh-CN" dirty="0"/>
                  <a:t>c. </a:t>
                </a:r>
                <a:r>
                  <a:rPr lang="zh-CN" altLang="en-US" dirty="0"/>
                  <a:t>因为数据规模为</a:t>
                </a:r>
                <a:r>
                  <a:rPr lang="en-US" altLang="zh-CN" dirty="0"/>
                  <a:t>50000</a:t>
                </a:r>
                <a:r>
                  <a:rPr lang="zh-CN" altLang="en-US" dirty="0"/>
                  <a:t>，数组大小应该大于</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panose="02040503050406030204" pitchFamily="18" charset="0"/>
                          </a:rPr>
                          <m:t>𝟐</m:t>
                        </m:r>
                      </m:e>
                      <m:sup>
                        <m:r>
                          <m:rPr>
                            <m:nor/>
                          </m:rPr>
                          <a:rPr lang="en-US" altLang="zh-CN" dirty="0"/>
                          <m:t>[</m:t>
                        </m:r>
                        <m:r>
                          <m:rPr>
                            <m:nor/>
                          </m:rPr>
                          <a:rPr lang="en-US" altLang="zh-CN" dirty="0"/>
                          <m:t>log</m:t>
                        </m:r>
                        <m:r>
                          <m:rPr>
                            <m:nor/>
                          </m:rPr>
                          <a:rPr lang="en-US" altLang="zh-CN" dirty="0"/>
                          <m:t>250000](</m:t>
                        </m:r>
                        <m:r>
                          <a:rPr lang="zh-CN" altLang="en-US" dirty="0">
                            <a:latin typeface="Cambria Math" panose="02040503050406030204" pitchFamily="18" charset="0"/>
                          </a:rPr>
                          <m:t>取上界</m:t>
                        </m:r>
                        <m:r>
                          <m:rPr>
                            <m:nor/>
                          </m:rPr>
                          <a:rPr lang="en-US" altLang="zh-CN" dirty="0"/>
                          <m:t>) + 1 </m:t>
                        </m:r>
                      </m:sup>
                    </m:sSup>
                  </m:oMath>
                </a14:m>
                <a:r>
                  <a:rPr lang="en-US" altLang="zh-CN" dirty="0"/>
                  <a:t> = 217 = 131,072</a:t>
                </a:r>
              </a:p>
              <a:p>
                <a:r>
                  <a:rPr lang="zh-CN" altLang="en-US" dirty="0"/>
                  <a:t>综上，数据结构定义如下。</a:t>
                </a:r>
                <a:endParaRPr lang="en-US" altLang="zh-CN" dirty="0"/>
              </a:p>
            </p:txBody>
          </p:sp>
        </mc:Choice>
        <mc:Fallback xmlns="">
          <p:sp>
            <p:nvSpPr>
              <p:cNvPr id="13" name="TextBox 12"/>
              <p:cNvSpPr txBox="1">
                <a:spLocks noRot="1" noChangeAspect="1" noMove="1" noResize="1" noEditPoints="1" noAdjustHandles="1" noChangeArrowheads="1" noChangeShapeType="1" noTextEdit="1"/>
              </p:cNvSpPr>
              <p:nvPr/>
            </p:nvSpPr>
            <p:spPr>
              <a:xfrm>
                <a:off x="777034" y="2309547"/>
                <a:ext cx="8626458" cy="1526187"/>
              </a:xfrm>
              <a:prstGeom prst="rect">
                <a:avLst/>
              </a:prstGeom>
              <a:blipFill>
                <a:blip r:embed="rId2"/>
                <a:stretch>
                  <a:fillRect l="-353" t="-800" r="-1554" b="-3200"/>
                </a:stretch>
              </a:blipFill>
            </p:spPr>
            <p:txBody>
              <a:bodyPr/>
              <a:lstStyle/>
              <a:p>
                <a:r>
                  <a:rPr lang="zh-CN" altLang="en-US">
                    <a:noFill/>
                  </a:rPr>
                  <a:t> </a:t>
                </a:r>
              </a:p>
            </p:txBody>
          </p:sp>
        </mc:Fallback>
      </mc:AlternateContent>
      <p:pic>
        <p:nvPicPr>
          <p:cNvPr id="3" name="图片 2" descr="屏幕剪辑"/>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7033" y="3885236"/>
            <a:ext cx="3267514" cy="1774159"/>
          </a:xfrm>
          <a:prstGeom prst="rect">
            <a:avLst/>
          </a:prstGeom>
        </p:spPr>
      </p:pic>
    </p:spTree>
    <p:extLst>
      <p:ext uri="{BB962C8B-B14F-4D97-AF65-F5344CB8AC3E}">
        <p14:creationId xmlns:p14="http://schemas.microsoft.com/office/powerpoint/2010/main" val="30467861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xEl>
                                              <p:pRg st="1" end="1"/>
                                            </p:txEl>
                                          </p:spTgt>
                                        </p:tgtEl>
                                        <p:attrNameLst>
                                          <p:attrName>style.visibility</p:attrName>
                                        </p:attrNameLst>
                                      </p:cBhvr>
                                      <p:to>
                                        <p:strVal val="visible"/>
                                      </p:to>
                                    </p:set>
                                    <p:animEffect transition="in" filter="fade">
                                      <p:cBhvr>
                                        <p:cTn id="20" dur="500"/>
                                        <p:tgtEl>
                                          <p:spTgt spid="1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xEl>
                                              <p:pRg st="3" end="3"/>
                                            </p:txEl>
                                          </p:spTgt>
                                        </p:tgtEl>
                                        <p:attrNameLst>
                                          <p:attrName>style.visibility</p:attrName>
                                        </p:attrNameLst>
                                      </p:cBhvr>
                                      <p:to>
                                        <p:strVal val="visible"/>
                                      </p:to>
                                    </p:set>
                                    <p:animEffect transition="in" filter="fade">
                                      <p:cBhvr>
                                        <p:cTn id="30" dur="500"/>
                                        <p:tgtEl>
                                          <p:spTgt spid="1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1410964"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Segment-build()</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2414444"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线段树</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smtClean="0">
                <a:solidFill>
                  <a:srgbClr val="4B4B4B"/>
                </a:solidFill>
                <a:latin typeface="微软雅黑" panose="020B0503020204020204" pitchFamily="34" charset="-122"/>
                <a:ea typeface="微软雅黑" panose="020B0503020204020204" pitchFamily="34" charset="-122"/>
              </a:rPr>
              <a:t>建</a:t>
            </a:r>
            <a:r>
              <a:rPr lang="zh-CN" altLang="en-US" sz="3200" dirty="0">
                <a:solidFill>
                  <a:srgbClr val="4B4B4B"/>
                </a:solidFill>
                <a:latin typeface="微软雅黑" panose="020B0503020204020204" pitchFamily="34" charset="-122"/>
                <a:ea typeface="微软雅黑" panose="020B0503020204020204" pitchFamily="34" charset="-122"/>
              </a:rPr>
              <a:t>树</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2" name="矩形 1"/>
          <p:cNvSpPr/>
          <p:nvPr/>
        </p:nvSpPr>
        <p:spPr>
          <a:xfrm>
            <a:off x="1385107" y="4258313"/>
            <a:ext cx="907445"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3" name="文本框 2"/>
          <p:cNvSpPr txBox="1"/>
          <p:nvPr/>
        </p:nvSpPr>
        <p:spPr>
          <a:xfrm>
            <a:off x="1491572" y="4739745"/>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(1,1)</a:t>
            </a:r>
            <a:endParaRPr lang="zh-CN" altLang="en-US" sz="1500" b="1" dirty="0">
              <a:solidFill>
                <a:srgbClr val="646464"/>
              </a:solidFill>
              <a:latin typeface="Raleway" panose="020B0003030101060003" pitchFamily="34" charset="0"/>
            </a:endParaRPr>
          </a:p>
        </p:txBody>
      </p:sp>
      <p:sp>
        <p:nvSpPr>
          <p:cNvPr id="17" name="文本框 16"/>
          <p:cNvSpPr txBox="1"/>
          <p:nvPr/>
        </p:nvSpPr>
        <p:spPr>
          <a:xfrm>
            <a:off x="2559803" y="4761229"/>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(2,2)</a:t>
            </a:r>
            <a:endParaRPr lang="zh-CN" altLang="en-US" sz="1500" b="1" dirty="0">
              <a:solidFill>
                <a:srgbClr val="646464"/>
              </a:solidFill>
              <a:latin typeface="Raleway" panose="020B0003030101060003" pitchFamily="34" charset="0"/>
            </a:endParaRPr>
          </a:p>
        </p:txBody>
      </p:sp>
      <p:sp>
        <p:nvSpPr>
          <p:cNvPr id="18" name="文本框 17"/>
          <p:cNvSpPr txBox="1"/>
          <p:nvPr/>
        </p:nvSpPr>
        <p:spPr>
          <a:xfrm>
            <a:off x="3766859" y="4774243"/>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(3,3)</a:t>
            </a:r>
            <a:endParaRPr lang="zh-CN" altLang="en-US" sz="1500" b="1" dirty="0">
              <a:solidFill>
                <a:srgbClr val="646464"/>
              </a:solidFill>
              <a:latin typeface="Raleway" panose="020B0003030101060003" pitchFamily="34" charset="0"/>
            </a:endParaRPr>
          </a:p>
        </p:txBody>
      </p:sp>
      <p:sp>
        <p:nvSpPr>
          <p:cNvPr id="19" name="文本框 18"/>
          <p:cNvSpPr txBox="1"/>
          <p:nvPr/>
        </p:nvSpPr>
        <p:spPr>
          <a:xfrm>
            <a:off x="4528875" y="4774243"/>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(4,5)</a:t>
            </a:r>
            <a:endParaRPr lang="zh-CN" altLang="en-US" sz="1500" b="1" dirty="0">
              <a:solidFill>
                <a:srgbClr val="646464"/>
              </a:solidFill>
              <a:latin typeface="Raleway" panose="020B0003030101060003" pitchFamily="34" charset="0"/>
            </a:endParaRPr>
          </a:p>
        </p:txBody>
      </p:sp>
      <p:sp>
        <p:nvSpPr>
          <p:cNvPr id="20" name="文本框 19"/>
          <p:cNvSpPr txBox="1"/>
          <p:nvPr/>
        </p:nvSpPr>
        <p:spPr>
          <a:xfrm>
            <a:off x="4014505" y="5830194"/>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(4,4)</a:t>
            </a:r>
            <a:endParaRPr lang="zh-CN" altLang="en-US" sz="1500" b="1" dirty="0">
              <a:solidFill>
                <a:srgbClr val="646464"/>
              </a:solidFill>
              <a:latin typeface="Raleway" panose="020B0003030101060003" pitchFamily="34" charset="0"/>
            </a:endParaRPr>
          </a:p>
        </p:txBody>
      </p:sp>
      <p:sp>
        <p:nvSpPr>
          <p:cNvPr id="21" name="文本框 20"/>
          <p:cNvSpPr txBox="1"/>
          <p:nvPr/>
        </p:nvSpPr>
        <p:spPr>
          <a:xfrm>
            <a:off x="4757333" y="5830194"/>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a:t>
            </a:r>
            <a:r>
              <a:rPr lang="en-US" altLang="zh-CN" sz="1500" b="1" dirty="0">
                <a:solidFill>
                  <a:srgbClr val="646464"/>
                </a:solidFill>
                <a:latin typeface="Raleway" panose="020B0003030101060003" pitchFamily="34" charset="0"/>
              </a:rPr>
              <a:t>5</a:t>
            </a:r>
            <a:r>
              <a:rPr lang="en-US" altLang="zh-CN" sz="1500" b="1" dirty="0" smtClean="0">
                <a:solidFill>
                  <a:srgbClr val="646464"/>
                </a:solidFill>
                <a:latin typeface="Raleway" panose="020B0003030101060003" pitchFamily="34" charset="0"/>
              </a:rPr>
              <a:t>,5)</a:t>
            </a:r>
            <a:endParaRPr lang="zh-CN" altLang="en-US" sz="1500" b="1" dirty="0">
              <a:solidFill>
                <a:srgbClr val="646464"/>
              </a:solidFill>
              <a:latin typeface="Raleway" panose="020B0003030101060003" pitchFamily="34" charset="0"/>
            </a:endParaRPr>
          </a:p>
        </p:txBody>
      </p:sp>
      <p:sp>
        <p:nvSpPr>
          <p:cNvPr id="22" name="文本框 21"/>
          <p:cNvSpPr txBox="1"/>
          <p:nvPr/>
        </p:nvSpPr>
        <p:spPr>
          <a:xfrm>
            <a:off x="7981885" y="5822586"/>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(9,9)</a:t>
            </a:r>
            <a:endParaRPr lang="zh-CN" altLang="en-US" sz="1500" b="1" dirty="0">
              <a:solidFill>
                <a:srgbClr val="646464"/>
              </a:solidFill>
              <a:latin typeface="Raleway" panose="020B0003030101060003" pitchFamily="34" charset="0"/>
            </a:endParaRPr>
          </a:p>
        </p:txBody>
      </p:sp>
      <p:sp>
        <p:nvSpPr>
          <p:cNvPr id="23" name="文本框 22"/>
          <p:cNvSpPr txBox="1"/>
          <p:nvPr/>
        </p:nvSpPr>
        <p:spPr>
          <a:xfrm>
            <a:off x="8697408" y="5822586"/>
            <a:ext cx="804938"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(10,10)</a:t>
            </a:r>
            <a:endParaRPr lang="zh-CN" altLang="en-US" sz="1500" b="1" dirty="0">
              <a:solidFill>
                <a:srgbClr val="646464"/>
              </a:solidFill>
              <a:latin typeface="Raleway" panose="020B0003030101060003" pitchFamily="34" charset="0"/>
            </a:endParaRPr>
          </a:p>
        </p:txBody>
      </p:sp>
      <p:sp>
        <p:nvSpPr>
          <p:cNvPr id="26" name="矩形 25"/>
          <p:cNvSpPr/>
          <p:nvPr/>
        </p:nvSpPr>
        <p:spPr>
          <a:xfrm>
            <a:off x="2406460" y="4263786"/>
            <a:ext cx="901099"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27" name="矩形 26"/>
          <p:cNvSpPr/>
          <p:nvPr/>
        </p:nvSpPr>
        <p:spPr>
          <a:xfrm>
            <a:off x="3379356" y="4259757"/>
            <a:ext cx="919415" cy="485942"/>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28" name="矩形 27"/>
          <p:cNvSpPr/>
          <p:nvPr/>
        </p:nvSpPr>
        <p:spPr>
          <a:xfrm>
            <a:off x="4370569" y="4263082"/>
            <a:ext cx="905908" cy="482617"/>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(2,2,2,-1)</a:t>
            </a:r>
            <a:endParaRPr lang="zh-CN" altLang="en-US" sz="1600" dirty="0"/>
          </a:p>
        </p:txBody>
      </p:sp>
      <p:sp>
        <p:nvSpPr>
          <p:cNvPr id="29" name="矩形 28"/>
          <p:cNvSpPr/>
          <p:nvPr/>
        </p:nvSpPr>
        <p:spPr>
          <a:xfrm>
            <a:off x="3521677" y="5284003"/>
            <a:ext cx="882880"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31" name="矩形 30"/>
          <p:cNvSpPr/>
          <p:nvPr/>
        </p:nvSpPr>
        <p:spPr>
          <a:xfrm>
            <a:off x="7563145" y="5255121"/>
            <a:ext cx="1007345" cy="481913"/>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32" name="矩形 31"/>
          <p:cNvSpPr/>
          <p:nvPr/>
        </p:nvSpPr>
        <p:spPr>
          <a:xfrm>
            <a:off x="8649661" y="5255121"/>
            <a:ext cx="951539" cy="481913"/>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35" name="矩形 34"/>
          <p:cNvSpPr/>
          <p:nvPr/>
        </p:nvSpPr>
        <p:spPr>
          <a:xfrm>
            <a:off x="4685772" y="1330269"/>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(10,10,10,-1)</a:t>
            </a:r>
            <a:endParaRPr lang="zh-CN" altLang="en-US" sz="1600" dirty="0"/>
          </a:p>
        </p:txBody>
      </p:sp>
      <p:sp>
        <p:nvSpPr>
          <p:cNvPr id="36" name="文本框 35"/>
          <p:cNvSpPr txBox="1"/>
          <p:nvPr/>
        </p:nvSpPr>
        <p:spPr>
          <a:xfrm>
            <a:off x="4925826" y="1808611"/>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a:t>
            </a:r>
            <a:r>
              <a:rPr lang="en-US" altLang="zh-CN" sz="1500" b="1" dirty="0" smtClean="0">
                <a:solidFill>
                  <a:srgbClr val="646464"/>
                </a:solidFill>
                <a:latin typeface="Raleway" panose="020B0003030101060003" pitchFamily="34" charset="0"/>
              </a:rPr>
              <a:t>1,10)</a:t>
            </a:r>
            <a:endParaRPr lang="zh-CN" altLang="en-US" sz="1500" b="1" dirty="0">
              <a:solidFill>
                <a:srgbClr val="646464"/>
              </a:solidFill>
              <a:latin typeface="Raleway" panose="020B0003030101060003" pitchFamily="34" charset="0"/>
            </a:endParaRPr>
          </a:p>
        </p:txBody>
      </p:sp>
      <p:cxnSp>
        <p:nvCxnSpPr>
          <p:cNvPr id="37" name="直接箭头连接符 36"/>
          <p:cNvCxnSpPr>
            <a:endCxn id="40" idx="0"/>
          </p:cNvCxnSpPr>
          <p:nvPr/>
        </p:nvCxnSpPr>
        <p:spPr>
          <a:xfrm flipH="1">
            <a:off x="4259895" y="1831429"/>
            <a:ext cx="428333" cy="430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41" idx="0"/>
          </p:cNvCxnSpPr>
          <p:nvPr/>
        </p:nvCxnSpPr>
        <p:spPr>
          <a:xfrm>
            <a:off x="5933740" y="1849824"/>
            <a:ext cx="426671" cy="447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649233" y="2262093"/>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(5,5,5,-1)</a:t>
            </a:r>
            <a:endParaRPr lang="zh-CN" altLang="en-US" sz="1600" dirty="0"/>
          </a:p>
        </p:txBody>
      </p:sp>
      <p:sp>
        <p:nvSpPr>
          <p:cNvPr id="41" name="矩形 40"/>
          <p:cNvSpPr/>
          <p:nvPr/>
        </p:nvSpPr>
        <p:spPr>
          <a:xfrm>
            <a:off x="5749749" y="2297021"/>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(5,5,5,-1)</a:t>
            </a:r>
            <a:endParaRPr lang="zh-CN" altLang="en-US" sz="1600" dirty="0"/>
          </a:p>
        </p:txBody>
      </p:sp>
      <p:sp>
        <p:nvSpPr>
          <p:cNvPr id="44" name="文本框 43"/>
          <p:cNvSpPr txBox="1"/>
          <p:nvPr/>
        </p:nvSpPr>
        <p:spPr>
          <a:xfrm>
            <a:off x="3868350" y="2776497"/>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a:t>
            </a:r>
            <a:r>
              <a:rPr lang="en-US" altLang="zh-CN" sz="1500" b="1" dirty="0" smtClean="0">
                <a:solidFill>
                  <a:srgbClr val="646464"/>
                </a:solidFill>
                <a:latin typeface="Raleway" panose="020B0003030101060003" pitchFamily="34" charset="0"/>
              </a:rPr>
              <a:t>1,5)</a:t>
            </a:r>
            <a:endParaRPr lang="zh-CN" altLang="en-US" sz="1500" b="1" dirty="0">
              <a:solidFill>
                <a:srgbClr val="646464"/>
              </a:solidFill>
              <a:latin typeface="Raleway" panose="020B0003030101060003" pitchFamily="34" charset="0"/>
            </a:endParaRPr>
          </a:p>
        </p:txBody>
      </p:sp>
      <p:sp>
        <p:nvSpPr>
          <p:cNvPr id="45" name="文本框 44"/>
          <p:cNvSpPr txBox="1"/>
          <p:nvPr/>
        </p:nvSpPr>
        <p:spPr>
          <a:xfrm>
            <a:off x="6352741" y="2777482"/>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(6,10)</a:t>
            </a:r>
            <a:endParaRPr lang="zh-CN" altLang="en-US" sz="1500" b="1" dirty="0">
              <a:solidFill>
                <a:srgbClr val="646464"/>
              </a:solidFill>
              <a:latin typeface="Raleway" panose="020B0003030101060003" pitchFamily="34" charset="0"/>
            </a:endParaRPr>
          </a:p>
        </p:txBody>
      </p:sp>
      <p:cxnSp>
        <p:nvCxnSpPr>
          <p:cNvPr id="47" name="直接箭头连接符 46"/>
          <p:cNvCxnSpPr>
            <a:endCxn id="49" idx="0"/>
          </p:cNvCxnSpPr>
          <p:nvPr/>
        </p:nvCxnSpPr>
        <p:spPr>
          <a:xfrm flipH="1">
            <a:off x="2938635" y="2783067"/>
            <a:ext cx="710598" cy="5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50" idx="0"/>
          </p:cNvCxnSpPr>
          <p:nvPr/>
        </p:nvCxnSpPr>
        <p:spPr>
          <a:xfrm>
            <a:off x="4332397" y="2784439"/>
            <a:ext cx="209160" cy="507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2466550" y="3294440"/>
            <a:ext cx="944169"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(2,2,2,-1)</a:t>
            </a:r>
            <a:endParaRPr lang="zh-CN" altLang="en-US" sz="1600" dirty="0"/>
          </a:p>
        </p:txBody>
      </p:sp>
      <p:sp>
        <p:nvSpPr>
          <p:cNvPr id="50" name="矩形 49"/>
          <p:cNvSpPr/>
          <p:nvPr/>
        </p:nvSpPr>
        <p:spPr>
          <a:xfrm>
            <a:off x="4097698" y="3291871"/>
            <a:ext cx="887718" cy="469068"/>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(3,3,3,-1)</a:t>
            </a:r>
            <a:endParaRPr lang="zh-CN" altLang="en-US" sz="1600" dirty="0"/>
          </a:p>
        </p:txBody>
      </p:sp>
      <p:sp>
        <p:nvSpPr>
          <p:cNvPr id="51" name="文本框 50"/>
          <p:cNvSpPr txBox="1"/>
          <p:nvPr/>
        </p:nvSpPr>
        <p:spPr>
          <a:xfrm>
            <a:off x="2559804" y="3763508"/>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a:t>
            </a:r>
            <a:r>
              <a:rPr lang="en-US" altLang="zh-CN" sz="1500" b="1" dirty="0" smtClean="0">
                <a:solidFill>
                  <a:srgbClr val="646464"/>
                </a:solidFill>
                <a:latin typeface="Raleway" panose="020B0003030101060003" pitchFamily="34" charset="0"/>
              </a:rPr>
              <a:t>1,2)</a:t>
            </a:r>
            <a:endParaRPr lang="zh-CN" altLang="en-US" sz="1500" b="1" dirty="0">
              <a:solidFill>
                <a:srgbClr val="646464"/>
              </a:solidFill>
              <a:latin typeface="Raleway" panose="020B0003030101060003" pitchFamily="34" charset="0"/>
            </a:endParaRPr>
          </a:p>
        </p:txBody>
      </p:sp>
      <p:sp>
        <p:nvSpPr>
          <p:cNvPr id="52" name="文本框 51"/>
          <p:cNvSpPr txBox="1"/>
          <p:nvPr/>
        </p:nvSpPr>
        <p:spPr>
          <a:xfrm>
            <a:off x="4204734" y="3821980"/>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(3,5)</a:t>
            </a:r>
            <a:endParaRPr lang="zh-CN" altLang="en-US" sz="1500" b="1" dirty="0">
              <a:solidFill>
                <a:srgbClr val="646464"/>
              </a:solidFill>
              <a:latin typeface="Raleway" panose="020B0003030101060003" pitchFamily="34" charset="0"/>
            </a:endParaRPr>
          </a:p>
        </p:txBody>
      </p:sp>
      <p:sp>
        <p:nvSpPr>
          <p:cNvPr id="58" name="矩形 57"/>
          <p:cNvSpPr/>
          <p:nvPr/>
        </p:nvSpPr>
        <p:spPr>
          <a:xfrm>
            <a:off x="5933740" y="3306281"/>
            <a:ext cx="924436" cy="470299"/>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(2,2,2,-1)</a:t>
            </a:r>
            <a:endParaRPr lang="zh-CN" altLang="en-US" sz="1600" dirty="0"/>
          </a:p>
        </p:txBody>
      </p:sp>
      <p:sp>
        <p:nvSpPr>
          <p:cNvPr id="59" name="矩形 58"/>
          <p:cNvSpPr/>
          <p:nvPr/>
        </p:nvSpPr>
        <p:spPr>
          <a:xfrm>
            <a:off x="7329453" y="3306281"/>
            <a:ext cx="913010" cy="462546"/>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(3,3,3,-1)</a:t>
            </a:r>
            <a:endParaRPr lang="zh-CN" altLang="en-US" sz="1600" dirty="0"/>
          </a:p>
        </p:txBody>
      </p:sp>
      <p:sp>
        <p:nvSpPr>
          <p:cNvPr id="60" name="文本框 59"/>
          <p:cNvSpPr txBox="1"/>
          <p:nvPr/>
        </p:nvSpPr>
        <p:spPr>
          <a:xfrm>
            <a:off x="5976456" y="3833337"/>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a:t>
            </a:r>
            <a:r>
              <a:rPr lang="en-US" altLang="zh-CN" sz="1500" b="1" dirty="0" smtClean="0">
                <a:solidFill>
                  <a:srgbClr val="646464"/>
                </a:solidFill>
                <a:latin typeface="Raleway" panose="020B0003030101060003" pitchFamily="34" charset="0"/>
              </a:rPr>
              <a:t>1,2)</a:t>
            </a:r>
            <a:endParaRPr lang="zh-CN" altLang="en-US" sz="1500" b="1" dirty="0">
              <a:solidFill>
                <a:srgbClr val="646464"/>
              </a:solidFill>
              <a:latin typeface="Raleway" panose="020B0003030101060003" pitchFamily="34" charset="0"/>
            </a:endParaRPr>
          </a:p>
        </p:txBody>
      </p:sp>
      <p:sp>
        <p:nvSpPr>
          <p:cNvPr id="61" name="文本框 60"/>
          <p:cNvSpPr txBox="1"/>
          <p:nvPr/>
        </p:nvSpPr>
        <p:spPr>
          <a:xfrm>
            <a:off x="7563145" y="3776352"/>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(3,5)</a:t>
            </a:r>
            <a:endParaRPr lang="zh-CN" altLang="en-US" sz="1500" b="1" dirty="0">
              <a:solidFill>
                <a:srgbClr val="646464"/>
              </a:solidFill>
              <a:latin typeface="Raleway" panose="020B0003030101060003" pitchFamily="34" charset="0"/>
            </a:endParaRPr>
          </a:p>
        </p:txBody>
      </p:sp>
      <p:cxnSp>
        <p:nvCxnSpPr>
          <p:cNvPr id="62" name="直接箭头连接符 61"/>
          <p:cNvCxnSpPr>
            <a:endCxn id="58" idx="0"/>
          </p:cNvCxnSpPr>
          <p:nvPr/>
        </p:nvCxnSpPr>
        <p:spPr>
          <a:xfrm>
            <a:off x="6296025" y="2799658"/>
            <a:ext cx="99933" cy="506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59" idx="0"/>
          </p:cNvCxnSpPr>
          <p:nvPr/>
        </p:nvCxnSpPr>
        <p:spPr>
          <a:xfrm>
            <a:off x="6971073" y="2852103"/>
            <a:ext cx="814885" cy="45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2" idx="0"/>
          </p:cNvCxnSpPr>
          <p:nvPr/>
        </p:nvCxnSpPr>
        <p:spPr>
          <a:xfrm flipH="1">
            <a:off x="1838830" y="3769863"/>
            <a:ext cx="808916" cy="488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endCxn id="26" idx="0"/>
          </p:cNvCxnSpPr>
          <p:nvPr/>
        </p:nvCxnSpPr>
        <p:spPr>
          <a:xfrm flipH="1">
            <a:off x="2857010" y="3769863"/>
            <a:ext cx="112020" cy="49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5366053" y="4265391"/>
            <a:ext cx="872536" cy="481913"/>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82" name="文本框 81"/>
          <p:cNvSpPr txBox="1"/>
          <p:nvPr/>
        </p:nvSpPr>
        <p:spPr>
          <a:xfrm>
            <a:off x="5555391" y="4734443"/>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(6,6)</a:t>
            </a:r>
            <a:endParaRPr lang="zh-CN" altLang="en-US" sz="1500" b="1" dirty="0">
              <a:solidFill>
                <a:srgbClr val="646464"/>
              </a:solidFill>
              <a:latin typeface="Raleway" panose="020B0003030101060003" pitchFamily="34" charset="0"/>
            </a:endParaRPr>
          </a:p>
        </p:txBody>
      </p:sp>
      <p:sp>
        <p:nvSpPr>
          <p:cNvPr id="83" name="文本框 82"/>
          <p:cNvSpPr txBox="1"/>
          <p:nvPr/>
        </p:nvSpPr>
        <p:spPr>
          <a:xfrm>
            <a:off x="6290617" y="4734442"/>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(7,7)</a:t>
            </a:r>
            <a:endParaRPr lang="zh-CN" altLang="en-US" sz="1500" b="1" dirty="0">
              <a:solidFill>
                <a:srgbClr val="646464"/>
              </a:solidFill>
              <a:latin typeface="Raleway" panose="020B0003030101060003" pitchFamily="34" charset="0"/>
            </a:endParaRPr>
          </a:p>
        </p:txBody>
      </p:sp>
      <p:sp>
        <p:nvSpPr>
          <p:cNvPr id="84" name="文本框 83"/>
          <p:cNvSpPr txBox="1"/>
          <p:nvPr/>
        </p:nvSpPr>
        <p:spPr>
          <a:xfrm>
            <a:off x="7413768" y="4729373"/>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(8,8)</a:t>
            </a:r>
            <a:endParaRPr lang="zh-CN" altLang="en-US" sz="1500" b="1" dirty="0">
              <a:solidFill>
                <a:srgbClr val="646464"/>
              </a:solidFill>
              <a:latin typeface="Raleway" panose="020B0003030101060003" pitchFamily="34" charset="0"/>
            </a:endParaRPr>
          </a:p>
        </p:txBody>
      </p:sp>
      <p:sp>
        <p:nvSpPr>
          <p:cNvPr id="85" name="文本框 84"/>
          <p:cNvSpPr txBox="1"/>
          <p:nvPr/>
        </p:nvSpPr>
        <p:spPr>
          <a:xfrm>
            <a:off x="8471884" y="4721106"/>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(9,10)</a:t>
            </a:r>
            <a:endParaRPr lang="zh-CN" altLang="en-US" sz="1500" b="1" dirty="0">
              <a:solidFill>
                <a:srgbClr val="646464"/>
              </a:solidFill>
              <a:latin typeface="Raleway" panose="020B0003030101060003" pitchFamily="34" charset="0"/>
            </a:endParaRPr>
          </a:p>
        </p:txBody>
      </p:sp>
      <p:sp>
        <p:nvSpPr>
          <p:cNvPr id="86" name="矩形 85"/>
          <p:cNvSpPr/>
          <p:nvPr/>
        </p:nvSpPr>
        <p:spPr>
          <a:xfrm>
            <a:off x="6300969" y="4250705"/>
            <a:ext cx="936996" cy="481913"/>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87" name="矩形 86"/>
          <p:cNvSpPr/>
          <p:nvPr/>
        </p:nvSpPr>
        <p:spPr>
          <a:xfrm>
            <a:off x="7300344" y="4238489"/>
            <a:ext cx="936765" cy="481913"/>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88" name="矩形 87"/>
          <p:cNvSpPr/>
          <p:nvPr/>
        </p:nvSpPr>
        <p:spPr>
          <a:xfrm>
            <a:off x="8299488" y="4238488"/>
            <a:ext cx="942119" cy="481913"/>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(2,2,2,-1)</a:t>
            </a:r>
            <a:endParaRPr lang="zh-CN" altLang="en-US" sz="1600" dirty="0"/>
          </a:p>
        </p:txBody>
      </p:sp>
      <p:cxnSp>
        <p:nvCxnSpPr>
          <p:cNvPr id="89" name="直接箭头连接符 88"/>
          <p:cNvCxnSpPr>
            <a:endCxn id="88" idx="0"/>
          </p:cNvCxnSpPr>
          <p:nvPr/>
        </p:nvCxnSpPr>
        <p:spPr>
          <a:xfrm>
            <a:off x="7893740" y="3775646"/>
            <a:ext cx="876808" cy="46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endCxn id="87" idx="0"/>
          </p:cNvCxnSpPr>
          <p:nvPr/>
        </p:nvCxnSpPr>
        <p:spPr>
          <a:xfrm>
            <a:off x="7563145" y="3796724"/>
            <a:ext cx="205582" cy="44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endCxn id="27" idx="0"/>
          </p:cNvCxnSpPr>
          <p:nvPr/>
        </p:nvCxnSpPr>
        <p:spPr>
          <a:xfrm flipH="1">
            <a:off x="3839064" y="3736419"/>
            <a:ext cx="262234" cy="523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28" idx="0"/>
          </p:cNvCxnSpPr>
          <p:nvPr/>
        </p:nvCxnSpPr>
        <p:spPr>
          <a:xfrm>
            <a:off x="4685772" y="3791459"/>
            <a:ext cx="137751" cy="471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flipH="1">
            <a:off x="5947984" y="3771099"/>
            <a:ext cx="102066" cy="44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endCxn id="86" idx="0"/>
          </p:cNvCxnSpPr>
          <p:nvPr/>
        </p:nvCxnSpPr>
        <p:spPr>
          <a:xfrm>
            <a:off x="6474224" y="3770343"/>
            <a:ext cx="295243" cy="48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endCxn id="29" idx="0"/>
          </p:cNvCxnSpPr>
          <p:nvPr/>
        </p:nvCxnSpPr>
        <p:spPr>
          <a:xfrm flipH="1">
            <a:off x="3963117" y="4747304"/>
            <a:ext cx="592898" cy="536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H="1">
            <a:off x="4811754" y="4787292"/>
            <a:ext cx="150692" cy="54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endCxn id="31" idx="0"/>
          </p:cNvCxnSpPr>
          <p:nvPr/>
        </p:nvCxnSpPr>
        <p:spPr>
          <a:xfrm flipH="1">
            <a:off x="8066818" y="4710365"/>
            <a:ext cx="577492" cy="5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endCxn id="32" idx="0"/>
          </p:cNvCxnSpPr>
          <p:nvPr/>
        </p:nvCxnSpPr>
        <p:spPr>
          <a:xfrm>
            <a:off x="8967468" y="4756233"/>
            <a:ext cx="157963" cy="498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8890622" y="1355373"/>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a:t>
            </a:r>
            <a:r>
              <a:rPr lang="en-US" altLang="zh-CN" sz="1600" dirty="0" err="1" smtClean="0"/>
              <a:t>l,ll,rl,mark</a:t>
            </a:r>
            <a:r>
              <a:rPr lang="en-US" altLang="zh-CN" sz="1600" dirty="0" smtClean="0"/>
              <a:t>)</a:t>
            </a:r>
            <a:endParaRPr lang="zh-CN" altLang="en-US" sz="1600" dirty="0"/>
          </a:p>
        </p:txBody>
      </p:sp>
      <p:sp>
        <p:nvSpPr>
          <p:cNvPr id="111" name="文本框 110"/>
          <p:cNvSpPr txBox="1"/>
          <p:nvPr/>
        </p:nvSpPr>
        <p:spPr>
          <a:xfrm>
            <a:off x="9054063" y="1867511"/>
            <a:ext cx="894442"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a:t>
            </a:r>
            <a:r>
              <a:rPr lang="en-US" altLang="zh-CN" sz="1500" b="1" dirty="0" err="1" smtClean="0">
                <a:solidFill>
                  <a:srgbClr val="646464"/>
                </a:solidFill>
                <a:latin typeface="Raleway" panose="020B0003030101060003" pitchFamily="34" charset="0"/>
              </a:rPr>
              <a:t>left,right</a:t>
            </a:r>
            <a:r>
              <a:rPr lang="en-US" altLang="zh-CN" sz="1500" b="1" dirty="0" smtClean="0">
                <a:solidFill>
                  <a:srgbClr val="646464"/>
                </a:solidFill>
                <a:latin typeface="Raleway" panose="020B0003030101060003" pitchFamily="34" charset="0"/>
              </a:rPr>
              <a:t>)</a:t>
            </a:r>
            <a:endParaRPr lang="zh-CN" altLang="en-US" sz="1500" b="1" dirty="0">
              <a:solidFill>
                <a:srgbClr val="646464"/>
              </a:solidFill>
              <a:latin typeface="Raleway" panose="020B0003030101060003" pitchFamily="34" charset="0"/>
            </a:endParaRPr>
          </a:p>
        </p:txBody>
      </p:sp>
      <p:sp>
        <p:nvSpPr>
          <p:cNvPr id="114" name="矩形 113"/>
          <p:cNvSpPr/>
          <p:nvPr/>
        </p:nvSpPr>
        <p:spPr>
          <a:xfrm>
            <a:off x="8890622" y="2370191"/>
            <a:ext cx="1221324" cy="481912"/>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a:t>
            </a:r>
            <a:r>
              <a:rPr lang="en-US" altLang="zh-CN" sz="1600" dirty="0" err="1" smtClean="0"/>
              <a:t>l,ll,rl,mark</a:t>
            </a:r>
            <a:r>
              <a:rPr lang="en-US" altLang="zh-CN" sz="1600" dirty="0" smtClean="0"/>
              <a:t>)</a:t>
            </a:r>
            <a:endParaRPr lang="zh-CN" altLang="en-US" sz="1600" dirty="0"/>
          </a:p>
        </p:txBody>
      </p:sp>
      <p:sp>
        <p:nvSpPr>
          <p:cNvPr id="115" name="文本框 114"/>
          <p:cNvSpPr txBox="1"/>
          <p:nvPr/>
        </p:nvSpPr>
        <p:spPr>
          <a:xfrm>
            <a:off x="9054063" y="2878849"/>
            <a:ext cx="894442"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a:t>
            </a:r>
            <a:r>
              <a:rPr lang="en-US" altLang="zh-CN" sz="1500" b="1" dirty="0" err="1" smtClean="0">
                <a:solidFill>
                  <a:srgbClr val="646464"/>
                </a:solidFill>
                <a:latin typeface="Raleway" panose="020B0003030101060003" pitchFamily="34" charset="0"/>
              </a:rPr>
              <a:t>left,right</a:t>
            </a:r>
            <a:r>
              <a:rPr lang="en-US" altLang="zh-CN" sz="1500" b="1" dirty="0" smtClean="0">
                <a:solidFill>
                  <a:srgbClr val="646464"/>
                </a:solidFill>
                <a:latin typeface="Raleway" panose="020B0003030101060003" pitchFamily="34" charset="0"/>
              </a:rPr>
              <a:t>)</a:t>
            </a:r>
            <a:endParaRPr lang="zh-CN" altLang="en-US" sz="1500" b="1" dirty="0">
              <a:solidFill>
                <a:srgbClr val="646464"/>
              </a:solidFill>
              <a:latin typeface="Raleway" panose="020B0003030101060003" pitchFamily="34" charset="0"/>
            </a:endParaRPr>
          </a:p>
        </p:txBody>
      </p:sp>
      <p:sp>
        <p:nvSpPr>
          <p:cNvPr id="116" name="文本框 115"/>
          <p:cNvSpPr txBox="1"/>
          <p:nvPr/>
        </p:nvSpPr>
        <p:spPr>
          <a:xfrm>
            <a:off x="10355470" y="2534752"/>
            <a:ext cx="852108" cy="323165"/>
          </a:xfrm>
          <a:prstGeom prst="rect">
            <a:avLst/>
          </a:prstGeom>
          <a:noFill/>
        </p:spPr>
        <p:txBody>
          <a:bodyPr wrap="square" rtlCol="0">
            <a:spAutoFit/>
          </a:bodyPr>
          <a:lstStyle/>
          <a:p>
            <a:r>
              <a:rPr lang="zh-CN" altLang="en-US" sz="1500" b="1" dirty="0" smtClean="0">
                <a:solidFill>
                  <a:srgbClr val="646464"/>
                </a:solidFill>
                <a:latin typeface="微软雅黑" panose="020B0503020204020204" pitchFamily="34" charset="-122"/>
                <a:ea typeface="微软雅黑" panose="020B0503020204020204" pitchFamily="34" charset="-122"/>
              </a:rPr>
              <a:t>叶结点</a:t>
            </a:r>
            <a:endParaRPr lang="zh-CN" altLang="en-US" sz="1500" b="1" dirty="0">
              <a:solidFill>
                <a:srgbClr val="646464"/>
              </a:solidFill>
              <a:latin typeface="微软雅黑" panose="020B0503020204020204" pitchFamily="34" charset="-122"/>
              <a:ea typeface="微软雅黑" panose="020B0503020204020204" pitchFamily="34" charset="-122"/>
            </a:endParaRPr>
          </a:p>
        </p:txBody>
      </p:sp>
      <p:sp>
        <p:nvSpPr>
          <p:cNvPr id="117" name="文本框 116"/>
          <p:cNvSpPr txBox="1"/>
          <p:nvPr/>
        </p:nvSpPr>
        <p:spPr>
          <a:xfrm>
            <a:off x="10349544" y="1544346"/>
            <a:ext cx="1055741" cy="323165"/>
          </a:xfrm>
          <a:prstGeom prst="rect">
            <a:avLst/>
          </a:prstGeom>
          <a:noFill/>
        </p:spPr>
        <p:txBody>
          <a:bodyPr wrap="square" rtlCol="0">
            <a:spAutoFit/>
          </a:bodyPr>
          <a:lstStyle/>
          <a:p>
            <a:r>
              <a:rPr lang="zh-CN" altLang="en-US" sz="1500" b="1" dirty="0" smtClean="0">
                <a:solidFill>
                  <a:srgbClr val="646464"/>
                </a:solidFill>
                <a:latin typeface="微软雅黑" panose="020B0503020204020204" pitchFamily="34" charset="-122"/>
                <a:ea typeface="微软雅黑" panose="020B0503020204020204" pitchFamily="34" charset="-122"/>
              </a:rPr>
              <a:t>内部结点</a:t>
            </a:r>
            <a:endParaRPr lang="zh-CN" altLang="en-US" sz="1500" b="1" dirty="0">
              <a:solidFill>
                <a:srgbClr val="646464"/>
              </a:solidFill>
              <a:latin typeface="微软雅黑" panose="020B0503020204020204" pitchFamily="34" charset="-122"/>
              <a:ea typeface="微软雅黑" panose="020B0503020204020204" pitchFamily="34" charset="-122"/>
            </a:endParaRPr>
          </a:p>
        </p:txBody>
      </p:sp>
      <p:sp>
        <p:nvSpPr>
          <p:cNvPr id="66" name="矩形 65"/>
          <p:cNvSpPr/>
          <p:nvPr/>
        </p:nvSpPr>
        <p:spPr>
          <a:xfrm>
            <a:off x="4422299" y="5291890"/>
            <a:ext cx="908043"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67" name="矩形 66"/>
          <p:cNvSpPr/>
          <p:nvPr/>
        </p:nvSpPr>
        <p:spPr>
          <a:xfrm>
            <a:off x="7575068" y="5263388"/>
            <a:ext cx="1007345"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69" name="矩形 68"/>
          <p:cNvSpPr/>
          <p:nvPr/>
        </p:nvSpPr>
        <p:spPr>
          <a:xfrm>
            <a:off x="8637738" y="5263388"/>
            <a:ext cx="951539"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70" name="矩形 69"/>
          <p:cNvSpPr/>
          <p:nvPr/>
        </p:nvSpPr>
        <p:spPr>
          <a:xfrm>
            <a:off x="5354131" y="4250704"/>
            <a:ext cx="872536"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71" name="矩形 70"/>
          <p:cNvSpPr/>
          <p:nvPr/>
        </p:nvSpPr>
        <p:spPr>
          <a:xfrm>
            <a:off x="6289240" y="4247460"/>
            <a:ext cx="936996"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72" name="矩形 71"/>
          <p:cNvSpPr/>
          <p:nvPr/>
        </p:nvSpPr>
        <p:spPr>
          <a:xfrm>
            <a:off x="7300344" y="4238474"/>
            <a:ext cx="936765"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Tree>
    <p:extLst>
      <p:ext uri="{BB962C8B-B14F-4D97-AF65-F5344CB8AC3E}">
        <p14:creationId xmlns:p14="http://schemas.microsoft.com/office/powerpoint/2010/main" val="14961228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fade">
                                      <p:cBhvr>
                                        <p:cTn id="79" dur="500"/>
                                        <p:tgtEl>
                                          <p:spTgt spid="45"/>
                                        </p:tgtEl>
                                      </p:cBhvr>
                                    </p:animEffect>
                                  </p:childTnLst>
                                </p:cTn>
                              </p:par>
                              <p:par>
                                <p:cTn id="80" presetID="10" presetClass="entr" presetSubtype="0" fill="hold"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fade">
                                      <p:cBhvr>
                                        <p:cTn id="82" dur="500"/>
                                        <p:tgtEl>
                                          <p:spTgt spid="47"/>
                                        </p:tgtEl>
                                      </p:cBhvr>
                                    </p:animEffect>
                                  </p:childTnLst>
                                </p:cTn>
                              </p:par>
                              <p:par>
                                <p:cTn id="83" presetID="10" presetClass="entr" presetSubtype="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500"/>
                                        <p:tgtEl>
                                          <p:spTgt spid="4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fade">
                                      <p:cBhvr>
                                        <p:cTn id="94" dur="500"/>
                                        <p:tgtEl>
                                          <p:spTgt spid="5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500"/>
                                        <p:tgtEl>
                                          <p:spTgt spid="5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9"/>
                                        </p:tgtEl>
                                        <p:attrNameLst>
                                          <p:attrName>style.visibility</p:attrName>
                                        </p:attrNameLst>
                                      </p:cBhvr>
                                      <p:to>
                                        <p:strVal val="visible"/>
                                      </p:to>
                                    </p:set>
                                    <p:animEffect transition="in" filter="fade">
                                      <p:cBhvr>
                                        <p:cTn id="103" dur="500"/>
                                        <p:tgtEl>
                                          <p:spTgt spid="5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0"/>
                                        </p:tgtEl>
                                        <p:attrNameLst>
                                          <p:attrName>style.visibility</p:attrName>
                                        </p:attrNameLst>
                                      </p:cBhvr>
                                      <p:to>
                                        <p:strVal val="visible"/>
                                      </p:to>
                                    </p:set>
                                    <p:animEffect transition="in" filter="fade">
                                      <p:cBhvr>
                                        <p:cTn id="106" dur="500"/>
                                        <p:tgtEl>
                                          <p:spTgt spid="6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fade">
                                      <p:cBhvr>
                                        <p:cTn id="109" dur="500"/>
                                        <p:tgtEl>
                                          <p:spTgt spid="61"/>
                                        </p:tgtEl>
                                      </p:cBhvr>
                                    </p:animEffect>
                                  </p:childTnLst>
                                </p:cTn>
                              </p:par>
                              <p:par>
                                <p:cTn id="110" presetID="10" presetClass="entr" presetSubtype="0" fill="hold" nodeType="with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par>
                                <p:cTn id="113" presetID="10" presetClass="entr" presetSubtype="0" fill="hold"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500"/>
                                        <p:tgtEl>
                                          <p:spTgt spid="68"/>
                                        </p:tgtEl>
                                      </p:cBhvr>
                                    </p:animEffect>
                                  </p:childTnLst>
                                </p:cTn>
                              </p:par>
                              <p:par>
                                <p:cTn id="116" presetID="10" presetClass="entr" presetSubtype="0" fill="hold"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fade">
                                      <p:cBhvr>
                                        <p:cTn id="118" dur="500"/>
                                        <p:tgtEl>
                                          <p:spTgt spid="74"/>
                                        </p:tgtEl>
                                      </p:cBhvr>
                                    </p:animEffect>
                                  </p:childTnLst>
                                </p:cTn>
                              </p:par>
                              <p:par>
                                <p:cTn id="119" presetID="10" presetClass="entr" presetSubtype="0" fill="hold" nodeType="withEffect">
                                  <p:stCondLst>
                                    <p:cond delay="0"/>
                                  </p:stCondLst>
                                  <p:childTnLst>
                                    <p:set>
                                      <p:cBhvr>
                                        <p:cTn id="120" dur="1" fill="hold">
                                          <p:stCondLst>
                                            <p:cond delay="0"/>
                                          </p:stCondLst>
                                        </p:cTn>
                                        <p:tgtEl>
                                          <p:spTgt spid="75"/>
                                        </p:tgtEl>
                                        <p:attrNameLst>
                                          <p:attrName>style.visibility</p:attrName>
                                        </p:attrNameLst>
                                      </p:cBhvr>
                                      <p:to>
                                        <p:strVal val="visible"/>
                                      </p:to>
                                    </p:set>
                                    <p:animEffect transition="in" filter="fade">
                                      <p:cBhvr>
                                        <p:cTn id="121" dur="500"/>
                                        <p:tgtEl>
                                          <p:spTgt spid="7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81"/>
                                        </p:tgtEl>
                                        <p:attrNameLst>
                                          <p:attrName>style.visibility</p:attrName>
                                        </p:attrNameLst>
                                      </p:cBhvr>
                                      <p:to>
                                        <p:strVal val="visible"/>
                                      </p:to>
                                    </p:set>
                                    <p:animEffect transition="in" filter="fade">
                                      <p:cBhvr>
                                        <p:cTn id="124" dur="500"/>
                                        <p:tgtEl>
                                          <p:spTgt spid="8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82"/>
                                        </p:tgtEl>
                                        <p:attrNameLst>
                                          <p:attrName>style.visibility</p:attrName>
                                        </p:attrNameLst>
                                      </p:cBhvr>
                                      <p:to>
                                        <p:strVal val="visible"/>
                                      </p:to>
                                    </p:set>
                                    <p:animEffect transition="in" filter="fade">
                                      <p:cBhvr>
                                        <p:cTn id="127" dur="500"/>
                                        <p:tgtEl>
                                          <p:spTgt spid="82"/>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83"/>
                                        </p:tgtEl>
                                        <p:attrNameLst>
                                          <p:attrName>style.visibility</p:attrName>
                                        </p:attrNameLst>
                                      </p:cBhvr>
                                      <p:to>
                                        <p:strVal val="visible"/>
                                      </p:to>
                                    </p:set>
                                    <p:animEffect transition="in" filter="fade">
                                      <p:cBhvr>
                                        <p:cTn id="130" dur="500"/>
                                        <p:tgtEl>
                                          <p:spTgt spid="8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84"/>
                                        </p:tgtEl>
                                        <p:attrNameLst>
                                          <p:attrName>style.visibility</p:attrName>
                                        </p:attrNameLst>
                                      </p:cBhvr>
                                      <p:to>
                                        <p:strVal val="visible"/>
                                      </p:to>
                                    </p:set>
                                    <p:animEffect transition="in" filter="fade">
                                      <p:cBhvr>
                                        <p:cTn id="133" dur="500"/>
                                        <p:tgtEl>
                                          <p:spTgt spid="84"/>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85"/>
                                        </p:tgtEl>
                                        <p:attrNameLst>
                                          <p:attrName>style.visibility</p:attrName>
                                        </p:attrNameLst>
                                      </p:cBhvr>
                                      <p:to>
                                        <p:strVal val="visible"/>
                                      </p:to>
                                    </p:set>
                                    <p:animEffect transition="in" filter="fade">
                                      <p:cBhvr>
                                        <p:cTn id="136" dur="500"/>
                                        <p:tgtEl>
                                          <p:spTgt spid="85"/>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6"/>
                                        </p:tgtEl>
                                        <p:attrNameLst>
                                          <p:attrName>style.visibility</p:attrName>
                                        </p:attrNameLst>
                                      </p:cBhvr>
                                      <p:to>
                                        <p:strVal val="visible"/>
                                      </p:to>
                                    </p:set>
                                    <p:animEffect transition="in" filter="fade">
                                      <p:cBhvr>
                                        <p:cTn id="139" dur="500"/>
                                        <p:tgtEl>
                                          <p:spTgt spid="86"/>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87"/>
                                        </p:tgtEl>
                                        <p:attrNameLst>
                                          <p:attrName>style.visibility</p:attrName>
                                        </p:attrNameLst>
                                      </p:cBhvr>
                                      <p:to>
                                        <p:strVal val="visible"/>
                                      </p:to>
                                    </p:set>
                                    <p:animEffect transition="in" filter="fade">
                                      <p:cBhvr>
                                        <p:cTn id="142" dur="500"/>
                                        <p:tgtEl>
                                          <p:spTgt spid="87"/>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88"/>
                                        </p:tgtEl>
                                        <p:attrNameLst>
                                          <p:attrName>style.visibility</p:attrName>
                                        </p:attrNameLst>
                                      </p:cBhvr>
                                      <p:to>
                                        <p:strVal val="visible"/>
                                      </p:to>
                                    </p:set>
                                    <p:animEffect transition="in" filter="fade">
                                      <p:cBhvr>
                                        <p:cTn id="145" dur="500"/>
                                        <p:tgtEl>
                                          <p:spTgt spid="88"/>
                                        </p:tgtEl>
                                      </p:cBhvr>
                                    </p:animEffect>
                                  </p:childTnLst>
                                </p:cTn>
                              </p:par>
                              <p:par>
                                <p:cTn id="146" presetID="10" presetClass="entr" presetSubtype="0" fill="hold" nodeType="withEffect">
                                  <p:stCondLst>
                                    <p:cond delay="0"/>
                                  </p:stCondLst>
                                  <p:childTnLst>
                                    <p:set>
                                      <p:cBhvr>
                                        <p:cTn id="147" dur="1" fill="hold">
                                          <p:stCondLst>
                                            <p:cond delay="0"/>
                                          </p:stCondLst>
                                        </p:cTn>
                                        <p:tgtEl>
                                          <p:spTgt spid="89"/>
                                        </p:tgtEl>
                                        <p:attrNameLst>
                                          <p:attrName>style.visibility</p:attrName>
                                        </p:attrNameLst>
                                      </p:cBhvr>
                                      <p:to>
                                        <p:strVal val="visible"/>
                                      </p:to>
                                    </p:set>
                                    <p:animEffect transition="in" filter="fade">
                                      <p:cBhvr>
                                        <p:cTn id="148" dur="500"/>
                                        <p:tgtEl>
                                          <p:spTgt spid="89"/>
                                        </p:tgtEl>
                                      </p:cBhvr>
                                    </p:animEffect>
                                  </p:childTnLst>
                                </p:cTn>
                              </p:par>
                              <p:par>
                                <p:cTn id="149" presetID="10" presetClass="entr" presetSubtype="0" fill="hold" nodeType="withEffect">
                                  <p:stCondLst>
                                    <p:cond delay="0"/>
                                  </p:stCondLst>
                                  <p:childTnLst>
                                    <p:set>
                                      <p:cBhvr>
                                        <p:cTn id="150" dur="1" fill="hold">
                                          <p:stCondLst>
                                            <p:cond delay="0"/>
                                          </p:stCondLst>
                                        </p:cTn>
                                        <p:tgtEl>
                                          <p:spTgt spid="90"/>
                                        </p:tgtEl>
                                        <p:attrNameLst>
                                          <p:attrName>style.visibility</p:attrName>
                                        </p:attrNameLst>
                                      </p:cBhvr>
                                      <p:to>
                                        <p:strVal val="visible"/>
                                      </p:to>
                                    </p:set>
                                    <p:animEffect transition="in" filter="fade">
                                      <p:cBhvr>
                                        <p:cTn id="151" dur="500"/>
                                        <p:tgtEl>
                                          <p:spTgt spid="90"/>
                                        </p:tgtEl>
                                      </p:cBhvr>
                                    </p:animEffect>
                                  </p:childTnLst>
                                </p:cTn>
                              </p:par>
                              <p:par>
                                <p:cTn id="152" presetID="10" presetClass="entr" presetSubtype="0" fill="hold" nodeType="withEffect">
                                  <p:stCondLst>
                                    <p:cond delay="0"/>
                                  </p:stCondLst>
                                  <p:childTnLst>
                                    <p:set>
                                      <p:cBhvr>
                                        <p:cTn id="153" dur="1" fill="hold">
                                          <p:stCondLst>
                                            <p:cond delay="0"/>
                                          </p:stCondLst>
                                        </p:cTn>
                                        <p:tgtEl>
                                          <p:spTgt spid="93"/>
                                        </p:tgtEl>
                                        <p:attrNameLst>
                                          <p:attrName>style.visibility</p:attrName>
                                        </p:attrNameLst>
                                      </p:cBhvr>
                                      <p:to>
                                        <p:strVal val="visible"/>
                                      </p:to>
                                    </p:set>
                                    <p:animEffect transition="in" filter="fade">
                                      <p:cBhvr>
                                        <p:cTn id="154" dur="500"/>
                                        <p:tgtEl>
                                          <p:spTgt spid="93"/>
                                        </p:tgtEl>
                                      </p:cBhvr>
                                    </p:animEffect>
                                  </p:childTnLst>
                                </p:cTn>
                              </p:par>
                              <p:par>
                                <p:cTn id="155" presetID="10" presetClass="entr" presetSubtype="0" fill="hold" nodeType="withEffect">
                                  <p:stCondLst>
                                    <p:cond delay="0"/>
                                  </p:stCondLst>
                                  <p:childTnLst>
                                    <p:set>
                                      <p:cBhvr>
                                        <p:cTn id="156" dur="1" fill="hold">
                                          <p:stCondLst>
                                            <p:cond delay="0"/>
                                          </p:stCondLst>
                                        </p:cTn>
                                        <p:tgtEl>
                                          <p:spTgt spid="95"/>
                                        </p:tgtEl>
                                        <p:attrNameLst>
                                          <p:attrName>style.visibility</p:attrName>
                                        </p:attrNameLst>
                                      </p:cBhvr>
                                      <p:to>
                                        <p:strVal val="visible"/>
                                      </p:to>
                                    </p:set>
                                    <p:animEffect transition="in" filter="fade">
                                      <p:cBhvr>
                                        <p:cTn id="157" dur="500"/>
                                        <p:tgtEl>
                                          <p:spTgt spid="95"/>
                                        </p:tgtEl>
                                      </p:cBhvr>
                                    </p:animEffect>
                                  </p:childTnLst>
                                </p:cTn>
                              </p:par>
                              <p:par>
                                <p:cTn id="158" presetID="10" presetClass="entr" presetSubtype="0" fill="hold" nodeType="withEffect">
                                  <p:stCondLst>
                                    <p:cond delay="0"/>
                                  </p:stCondLst>
                                  <p:childTnLst>
                                    <p:set>
                                      <p:cBhvr>
                                        <p:cTn id="159" dur="1" fill="hold">
                                          <p:stCondLst>
                                            <p:cond delay="0"/>
                                          </p:stCondLst>
                                        </p:cTn>
                                        <p:tgtEl>
                                          <p:spTgt spid="97"/>
                                        </p:tgtEl>
                                        <p:attrNameLst>
                                          <p:attrName>style.visibility</p:attrName>
                                        </p:attrNameLst>
                                      </p:cBhvr>
                                      <p:to>
                                        <p:strVal val="visible"/>
                                      </p:to>
                                    </p:set>
                                    <p:animEffect transition="in" filter="fade">
                                      <p:cBhvr>
                                        <p:cTn id="160" dur="500"/>
                                        <p:tgtEl>
                                          <p:spTgt spid="97"/>
                                        </p:tgtEl>
                                      </p:cBhvr>
                                    </p:animEffect>
                                  </p:childTnLst>
                                </p:cTn>
                              </p:par>
                              <p:par>
                                <p:cTn id="161" presetID="10" presetClass="entr" presetSubtype="0" fill="hold" nodeType="withEffect">
                                  <p:stCondLst>
                                    <p:cond delay="0"/>
                                  </p:stCondLst>
                                  <p:childTnLst>
                                    <p:set>
                                      <p:cBhvr>
                                        <p:cTn id="162" dur="1" fill="hold">
                                          <p:stCondLst>
                                            <p:cond delay="0"/>
                                          </p:stCondLst>
                                        </p:cTn>
                                        <p:tgtEl>
                                          <p:spTgt spid="100"/>
                                        </p:tgtEl>
                                        <p:attrNameLst>
                                          <p:attrName>style.visibility</p:attrName>
                                        </p:attrNameLst>
                                      </p:cBhvr>
                                      <p:to>
                                        <p:strVal val="visible"/>
                                      </p:to>
                                    </p:set>
                                    <p:animEffect transition="in" filter="fade">
                                      <p:cBhvr>
                                        <p:cTn id="163" dur="500"/>
                                        <p:tgtEl>
                                          <p:spTgt spid="100"/>
                                        </p:tgtEl>
                                      </p:cBhvr>
                                    </p:animEffect>
                                  </p:childTnLst>
                                </p:cTn>
                              </p:par>
                              <p:par>
                                <p:cTn id="164" presetID="10" presetClass="entr" presetSubtype="0" fill="hold" nodeType="withEffect">
                                  <p:stCondLst>
                                    <p:cond delay="0"/>
                                  </p:stCondLst>
                                  <p:childTnLst>
                                    <p:set>
                                      <p:cBhvr>
                                        <p:cTn id="165" dur="1" fill="hold">
                                          <p:stCondLst>
                                            <p:cond delay="0"/>
                                          </p:stCondLst>
                                        </p:cTn>
                                        <p:tgtEl>
                                          <p:spTgt spid="102"/>
                                        </p:tgtEl>
                                        <p:attrNameLst>
                                          <p:attrName>style.visibility</p:attrName>
                                        </p:attrNameLst>
                                      </p:cBhvr>
                                      <p:to>
                                        <p:strVal val="visible"/>
                                      </p:to>
                                    </p:set>
                                    <p:animEffect transition="in" filter="fade">
                                      <p:cBhvr>
                                        <p:cTn id="166" dur="500"/>
                                        <p:tgtEl>
                                          <p:spTgt spid="102"/>
                                        </p:tgtEl>
                                      </p:cBhvr>
                                    </p:animEffect>
                                  </p:childTnLst>
                                </p:cTn>
                              </p:par>
                              <p:par>
                                <p:cTn id="167" presetID="10" presetClass="entr" presetSubtype="0" fill="hold" nodeType="withEffect">
                                  <p:stCondLst>
                                    <p:cond delay="0"/>
                                  </p:stCondLst>
                                  <p:childTnLst>
                                    <p:set>
                                      <p:cBhvr>
                                        <p:cTn id="168" dur="1" fill="hold">
                                          <p:stCondLst>
                                            <p:cond delay="0"/>
                                          </p:stCondLst>
                                        </p:cTn>
                                        <p:tgtEl>
                                          <p:spTgt spid="104"/>
                                        </p:tgtEl>
                                        <p:attrNameLst>
                                          <p:attrName>style.visibility</p:attrName>
                                        </p:attrNameLst>
                                      </p:cBhvr>
                                      <p:to>
                                        <p:strVal val="visible"/>
                                      </p:to>
                                    </p:set>
                                    <p:animEffect transition="in" filter="fade">
                                      <p:cBhvr>
                                        <p:cTn id="169" dur="500"/>
                                        <p:tgtEl>
                                          <p:spTgt spid="104"/>
                                        </p:tgtEl>
                                      </p:cBhvr>
                                    </p:animEffect>
                                  </p:childTnLst>
                                </p:cTn>
                              </p:par>
                              <p:par>
                                <p:cTn id="170" presetID="10" presetClass="entr" presetSubtype="0" fill="hold" nodeType="withEffect">
                                  <p:stCondLst>
                                    <p:cond delay="0"/>
                                  </p:stCondLst>
                                  <p:childTnLst>
                                    <p:set>
                                      <p:cBhvr>
                                        <p:cTn id="171" dur="1" fill="hold">
                                          <p:stCondLst>
                                            <p:cond delay="0"/>
                                          </p:stCondLst>
                                        </p:cTn>
                                        <p:tgtEl>
                                          <p:spTgt spid="106"/>
                                        </p:tgtEl>
                                        <p:attrNameLst>
                                          <p:attrName>style.visibility</p:attrName>
                                        </p:attrNameLst>
                                      </p:cBhvr>
                                      <p:to>
                                        <p:strVal val="visible"/>
                                      </p:to>
                                    </p:set>
                                    <p:animEffect transition="in" filter="fade">
                                      <p:cBhvr>
                                        <p:cTn id="172" dur="500"/>
                                        <p:tgtEl>
                                          <p:spTgt spid="106"/>
                                        </p:tgtEl>
                                      </p:cBhvr>
                                    </p:animEffect>
                                  </p:childTnLst>
                                </p:cTn>
                              </p:par>
                              <p:par>
                                <p:cTn id="173" presetID="10" presetClass="entr" presetSubtype="0" fill="hold" nodeType="withEffect">
                                  <p:stCondLst>
                                    <p:cond delay="0"/>
                                  </p:stCondLst>
                                  <p:childTnLst>
                                    <p:set>
                                      <p:cBhvr>
                                        <p:cTn id="174" dur="1" fill="hold">
                                          <p:stCondLst>
                                            <p:cond delay="0"/>
                                          </p:stCondLst>
                                        </p:cTn>
                                        <p:tgtEl>
                                          <p:spTgt spid="108"/>
                                        </p:tgtEl>
                                        <p:attrNameLst>
                                          <p:attrName>style.visibility</p:attrName>
                                        </p:attrNameLst>
                                      </p:cBhvr>
                                      <p:to>
                                        <p:strVal val="visible"/>
                                      </p:to>
                                    </p:set>
                                    <p:animEffect transition="in" filter="fade">
                                      <p:cBhvr>
                                        <p:cTn id="175" dur="500"/>
                                        <p:tgtEl>
                                          <p:spTgt spid="108"/>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10"/>
                                        </p:tgtEl>
                                        <p:attrNameLst>
                                          <p:attrName>style.visibility</p:attrName>
                                        </p:attrNameLst>
                                      </p:cBhvr>
                                      <p:to>
                                        <p:strVal val="visible"/>
                                      </p:to>
                                    </p:set>
                                    <p:animEffect transition="in" filter="fade">
                                      <p:cBhvr>
                                        <p:cTn id="178" dur="500"/>
                                        <p:tgtEl>
                                          <p:spTgt spid="11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11"/>
                                        </p:tgtEl>
                                        <p:attrNameLst>
                                          <p:attrName>style.visibility</p:attrName>
                                        </p:attrNameLst>
                                      </p:cBhvr>
                                      <p:to>
                                        <p:strVal val="visible"/>
                                      </p:to>
                                    </p:set>
                                    <p:animEffect transition="in" filter="fade">
                                      <p:cBhvr>
                                        <p:cTn id="181" dur="500"/>
                                        <p:tgtEl>
                                          <p:spTgt spid="11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14"/>
                                        </p:tgtEl>
                                        <p:attrNameLst>
                                          <p:attrName>style.visibility</p:attrName>
                                        </p:attrNameLst>
                                      </p:cBhvr>
                                      <p:to>
                                        <p:strVal val="visible"/>
                                      </p:to>
                                    </p:set>
                                    <p:animEffect transition="in" filter="fade">
                                      <p:cBhvr>
                                        <p:cTn id="184" dur="500"/>
                                        <p:tgtEl>
                                          <p:spTgt spid="114"/>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15"/>
                                        </p:tgtEl>
                                        <p:attrNameLst>
                                          <p:attrName>style.visibility</p:attrName>
                                        </p:attrNameLst>
                                      </p:cBhvr>
                                      <p:to>
                                        <p:strVal val="visible"/>
                                      </p:to>
                                    </p:set>
                                    <p:animEffect transition="in" filter="fade">
                                      <p:cBhvr>
                                        <p:cTn id="187" dur="500"/>
                                        <p:tgtEl>
                                          <p:spTgt spid="115"/>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16"/>
                                        </p:tgtEl>
                                        <p:attrNameLst>
                                          <p:attrName>style.visibility</p:attrName>
                                        </p:attrNameLst>
                                      </p:cBhvr>
                                      <p:to>
                                        <p:strVal val="visible"/>
                                      </p:to>
                                    </p:set>
                                    <p:animEffect transition="in" filter="fade">
                                      <p:cBhvr>
                                        <p:cTn id="190" dur="500"/>
                                        <p:tgtEl>
                                          <p:spTgt spid="116"/>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17"/>
                                        </p:tgtEl>
                                        <p:attrNameLst>
                                          <p:attrName>style.visibility</p:attrName>
                                        </p:attrNameLst>
                                      </p:cBhvr>
                                      <p:to>
                                        <p:strVal val="visible"/>
                                      </p:to>
                                    </p:set>
                                    <p:animEffect transition="in" filter="fade">
                                      <p:cBhvr>
                                        <p:cTn id="193" dur="500"/>
                                        <p:tgtEl>
                                          <p:spTgt spid="117"/>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66"/>
                                        </p:tgtEl>
                                        <p:attrNameLst>
                                          <p:attrName>style.visibility</p:attrName>
                                        </p:attrNameLst>
                                      </p:cBhvr>
                                      <p:to>
                                        <p:strVal val="visible"/>
                                      </p:to>
                                    </p:set>
                                    <p:animEffect transition="in" filter="fade">
                                      <p:cBhvr>
                                        <p:cTn id="196" dur="500"/>
                                        <p:tgtEl>
                                          <p:spTgt spid="66"/>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67"/>
                                        </p:tgtEl>
                                        <p:attrNameLst>
                                          <p:attrName>style.visibility</p:attrName>
                                        </p:attrNameLst>
                                      </p:cBhvr>
                                      <p:to>
                                        <p:strVal val="visible"/>
                                      </p:to>
                                    </p:set>
                                    <p:animEffect transition="in" filter="fade">
                                      <p:cBhvr>
                                        <p:cTn id="199" dur="500"/>
                                        <p:tgtEl>
                                          <p:spTgt spid="67"/>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9"/>
                                        </p:tgtEl>
                                        <p:attrNameLst>
                                          <p:attrName>style.visibility</p:attrName>
                                        </p:attrNameLst>
                                      </p:cBhvr>
                                      <p:to>
                                        <p:strVal val="visible"/>
                                      </p:to>
                                    </p:set>
                                    <p:animEffect transition="in" filter="fade">
                                      <p:cBhvr>
                                        <p:cTn id="202" dur="500"/>
                                        <p:tgtEl>
                                          <p:spTgt spid="69"/>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70"/>
                                        </p:tgtEl>
                                        <p:attrNameLst>
                                          <p:attrName>style.visibility</p:attrName>
                                        </p:attrNameLst>
                                      </p:cBhvr>
                                      <p:to>
                                        <p:strVal val="visible"/>
                                      </p:to>
                                    </p:set>
                                    <p:animEffect transition="in" filter="fade">
                                      <p:cBhvr>
                                        <p:cTn id="205" dur="500"/>
                                        <p:tgtEl>
                                          <p:spTgt spid="70"/>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fade">
                                      <p:cBhvr>
                                        <p:cTn id="208" dur="500"/>
                                        <p:tgtEl>
                                          <p:spTgt spid="71"/>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72"/>
                                        </p:tgtEl>
                                        <p:attrNameLst>
                                          <p:attrName>style.visibility</p:attrName>
                                        </p:attrNameLst>
                                      </p:cBhvr>
                                      <p:to>
                                        <p:strVal val="visible"/>
                                      </p:to>
                                    </p:set>
                                    <p:animEffect transition="in" filter="fade">
                                      <p:cBhvr>
                                        <p:cTn id="21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animBg="1"/>
      <p:bldP spid="3" grpId="0"/>
      <p:bldP spid="17" grpId="0"/>
      <p:bldP spid="18" grpId="0"/>
      <p:bldP spid="19" grpId="0"/>
      <p:bldP spid="20" grpId="0"/>
      <p:bldP spid="21" grpId="0"/>
      <p:bldP spid="22" grpId="0"/>
      <p:bldP spid="23" grpId="0"/>
      <p:bldP spid="26" grpId="0" animBg="1"/>
      <p:bldP spid="27" grpId="0" animBg="1"/>
      <p:bldP spid="28" grpId="0" animBg="1"/>
      <p:bldP spid="29" grpId="0" animBg="1"/>
      <p:bldP spid="31" grpId="0" animBg="1"/>
      <p:bldP spid="32" grpId="0" animBg="1"/>
      <p:bldP spid="35" grpId="0" animBg="1"/>
      <p:bldP spid="36" grpId="0"/>
      <p:bldP spid="40" grpId="0" animBg="1"/>
      <p:bldP spid="41" grpId="0" animBg="1"/>
      <p:bldP spid="44" grpId="0"/>
      <p:bldP spid="45" grpId="0"/>
      <p:bldP spid="49" grpId="0" animBg="1"/>
      <p:bldP spid="50" grpId="0" animBg="1"/>
      <p:bldP spid="51" grpId="0"/>
      <p:bldP spid="52" grpId="0"/>
      <p:bldP spid="58" grpId="0" animBg="1"/>
      <p:bldP spid="59" grpId="0" animBg="1"/>
      <p:bldP spid="60" grpId="0"/>
      <p:bldP spid="61" grpId="0"/>
      <p:bldP spid="81" grpId="0" animBg="1"/>
      <p:bldP spid="82" grpId="0"/>
      <p:bldP spid="83" grpId="0"/>
      <p:bldP spid="84" grpId="0"/>
      <p:bldP spid="85" grpId="0"/>
      <p:bldP spid="86" grpId="0" animBg="1"/>
      <p:bldP spid="87" grpId="0" animBg="1"/>
      <p:bldP spid="88" grpId="0" animBg="1"/>
      <p:bldP spid="110" grpId="0" animBg="1"/>
      <p:bldP spid="111" grpId="0"/>
      <p:bldP spid="114" grpId="0" animBg="1"/>
      <p:bldP spid="115" grpId="0"/>
      <p:bldP spid="116" grpId="0"/>
      <p:bldP spid="117" grpId="0"/>
      <p:bldP spid="66" grpId="0" animBg="1"/>
      <p:bldP spid="67" grpId="0" animBg="1"/>
      <p:bldP spid="69" grpId="0" animBg="1"/>
      <p:bldP spid="70" grpId="0" animBg="1"/>
      <p:bldP spid="71" grpId="0" animBg="1"/>
      <p:bldP spid="7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1554143"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Segment-update()</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2414444"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线段树</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smtClean="0">
                <a:solidFill>
                  <a:srgbClr val="4B4B4B"/>
                </a:solidFill>
                <a:latin typeface="微软雅黑" panose="020B0503020204020204" pitchFamily="34" charset="-122"/>
                <a:ea typeface="微软雅黑" panose="020B0503020204020204" pitchFamily="34" charset="-122"/>
              </a:rPr>
              <a:t>更新</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2" name="矩形 1"/>
          <p:cNvSpPr/>
          <p:nvPr/>
        </p:nvSpPr>
        <p:spPr>
          <a:xfrm>
            <a:off x="1385107" y="4258313"/>
            <a:ext cx="907445"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3" name="文本框 2"/>
          <p:cNvSpPr txBox="1"/>
          <p:nvPr/>
        </p:nvSpPr>
        <p:spPr>
          <a:xfrm>
            <a:off x="1491572" y="4739745"/>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(1,1)</a:t>
            </a:r>
            <a:endParaRPr lang="zh-CN" altLang="en-US" sz="1500" b="1" dirty="0">
              <a:solidFill>
                <a:srgbClr val="646464"/>
              </a:solidFill>
              <a:latin typeface="Raleway" panose="020B0003030101060003" pitchFamily="34" charset="0"/>
            </a:endParaRPr>
          </a:p>
        </p:txBody>
      </p:sp>
      <p:sp>
        <p:nvSpPr>
          <p:cNvPr id="17" name="文本框 16"/>
          <p:cNvSpPr txBox="1"/>
          <p:nvPr/>
        </p:nvSpPr>
        <p:spPr>
          <a:xfrm>
            <a:off x="2559803" y="4761229"/>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(2,2)</a:t>
            </a:r>
            <a:endParaRPr lang="zh-CN" altLang="en-US" sz="1500" b="1" dirty="0">
              <a:solidFill>
                <a:srgbClr val="646464"/>
              </a:solidFill>
              <a:latin typeface="Raleway" panose="020B0003030101060003" pitchFamily="34" charset="0"/>
            </a:endParaRPr>
          </a:p>
        </p:txBody>
      </p:sp>
      <p:sp>
        <p:nvSpPr>
          <p:cNvPr id="18" name="文本框 17"/>
          <p:cNvSpPr txBox="1"/>
          <p:nvPr/>
        </p:nvSpPr>
        <p:spPr>
          <a:xfrm>
            <a:off x="3633348" y="4762259"/>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(3,3)</a:t>
            </a:r>
            <a:endParaRPr lang="zh-CN" altLang="en-US" sz="1500" b="1" dirty="0">
              <a:solidFill>
                <a:srgbClr val="646464"/>
              </a:solidFill>
              <a:latin typeface="Raleway" panose="020B0003030101060003" pitchFamily="34" charset="0"/>
            </a:endParaRPr>
          </a:p>
        </p:txBody>
      </p:sp>
      <p:sp>
        <p:nvSpPr>
          <p:cNvPr id="19" name="文本框 18"/>
          <p:cNvSpPr txBox="1"/>
          <p:nvPr/>
        </p:nvSpPr>
        <p:spPr>
          <a:xfrm>
            <a:off x="4528875" y="4774243"/>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(4,5)</a:t>
            </a:r>
            <a:endParaRPr lang="zh-CN" altLang="en-US" sz="1500" b="1" dirty="0">
              <a:solidFill>
                <a:srgbClr val="646464"/>
              </a:solidFill>
              <a:latin typeface="Raleway" panose="020B0003030101060003" pitchFamily="34" charset="0"/>
            </a:endParaRPr>
          </a:p>
        </p:txBody>
      </p:sp>
      <p:sp>
        <p:nvSpPr>
          <p:cNvPr id="20" name="文本框 19"/>
          <p:cNvSpPr txBox="1"/>
          <p:nvPr/>
        </p:nvSpPr>
        <p:spPr>
          <a:xfrm>
            <a:off x="4014505" y="5830194"/>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(4,4)</a:t>
            </a:r>
            <a:endParaRPr lang="zh-CN" altLang="en-US" sz="1500" b="1" dirty="0">
              <a:solidFill>
                <a:srgbClr val="646464"/>
              </a:solidFill>
              <a:latin typeface="Raleway" panose="020B0003030101060003" pitchFamily="34" charset="0"/>
            </a:endParaRPr>
          </a:p>
        </p:txBody>
      </p:sp>
      <p:sp>
        <p:nvSpPr>
          <p:cNvPr id="21" name="文本框 20"/>
          <p:cNvSpPr txBox="1"/>
          <p:nvPr/>
        </p:nvSpPr>
        <p:spPr>
          <a:xfrm>
            <a:off x="4757333" y="5830194"/>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a:t>
            </a:r>
            <a:r>
              <a:rPr lang="en-US" altLang="zh-CN" sz="1500" b="1" dirty="0">
                <a:solidFill>
                  <a:srgbClr val="646464"/>
                </a:solidFill>
                <a:latin typeface="Raleway" panose="020B0003030101060003" pitchFamily="34" charset="0"/>
              </a:rPr>
              <a:t>5</a:t>
            </a:r>
            <a:r>
              <a:rPr lang="en-US" altLang="zh-CN" sz="1500" b="1" dirty="0" smtClean="0">
                <a:solidFill>
                  <a:srgbClr val="646464"/>
                </a:solidFill>
                <a:latin typeface="Raleway" panose="020B0003030101060003" pitchFamily="34" charset="0"/>
              </a:rPr>
              <a:t>,5)</a:t>
            </a:r>
            <a:endParaRPr lang="zh-CN" altLang="en-US" sz="1500" b="1" dirty="0">
              <a:solidFill>
                <a:srgbClr val="646464"/>
              </a:solidFill>
              <a:latin typeface="Raleway" panose="020B0003030101060003" pitchFamily="34" charset="0"/>
            </a:endParaRPr>
          </a:p>
        </p:txBody>
      </p:sp>
      <p:sp>
        <p:nvSpPr>
          <p:cNvPr id="22" name="文本框 21"/>
          <p:cNvSpPr txBox="1"/>
          <p:nvPr/>
        </p:nvSpPr>
        <p:spPr>
          <a:xfrm>
            <a:off x="7981885" y="5822586"/>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(9,9)</a:t>
            </a:r>
            <a:endParaRPr lang="zh-CN" altLang="en-US" sz="1500" b="1" dirty="0">
              <a:solidFill>
                <a:srgbClr val="646464"/>
              </a:solidFill>
              <a:latin typeface="Raleway" panose="020B0003030101060003" pitchFamily="34" charset="0"/>
            </a:endParaRPr>
          </a:p>
        </p:txBody>
      </p:sp>
      <p:sp>
        <p:nvSpPr>
          <p:cNvPr id="23" name="文本框 22"/>
          <p:cNvSpPr txBox="1"/>
          <p:nvPr/>
        </p:nvSpPr>
        <p:spPr>
          <a:xfrm>
            <a:off x="8697408" y="5822586"/>
            <a:ext cx="804938"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(10,10)</a:t>
            </a:r>
            <a:endParaRPr lang="zh-CN" altLang="en-US" sz="1500" b="1" dirty="0">
              <a:solidFill>
                <a:srgbClr val="646464"/>
              </a:solidFill>
              <a:latin typeface="Raleway" panose="020B0003030101060003" pitchFamily="34" charset="0"/>
            </a:endParaRPr>
          </a:p>
        </p:txBody>
      </p:sp>
      <p:sp>
        <p:nvSpPr>
          <p:cNvPr id="26" name="矩形 25"/>
          <p:cNvSpPr/>
          <p:nvPr/>
        </p:nvSpPr>
        <p:spPr>
          <a:xfrm>
            <a:off x="2406460" y="4263786"/>
            <a:ext cx="901099"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27" name="矩形 26"/>
          <p:cNvSpPr/>
          <p:nvPr/>
        </p:nvSpPr>
        <p:spPr>
          <a:xfrm>
            <a:off x="3379356" y="4259757"/>
            <a:ext cx="919415" cy="485942"/>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28" name="矩形 27"/>
          <p:cNvSpPr/>
          <p:nvPr/>
        </p:nvSpPr>
        <p:spPr>
          <a:xfrm>
            <a:off x="4370569" y="4263082"/>
            <a:ext cx="905908" cy="482617"/>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(2,2,2,-1)</a:t>
            </a:r>
            <a:endParaRPr lang="zh-CN" altLang="en-US" sz="1600" dirty="0"/>
          </a:p>
        </p:txBody>
      </p:sp>
      <p:sp>
        <p:nvSpPr>
          <p:cNvPr id="29" name="矩形 28"/>
          <p:cNvSpPr/>
          <p:nvPr/>
        </p:nvSpPr>
        <p:spPr>
          <a:xfrm>
            <a:off x="3521677" y="5284003"/>
            <a:ext cx="882880"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30" name="矩形 29"/>
          <p:cNvSpPr/>
          <p:nvPr/>
        </p:nvSpPr>
        <p:spPr>
          <a:xfrm>
            <a:off x="4483727" y="5284002"/>
            <a:ext cx="908043"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31" name="矩形 30"/>
          <p:cNvSpPr/>
          <p:nvPr/>
        </p:nvSpPr>
        <p:spPr>
          <a:xfrm>
            <a:off x="7563145" y="5255121"/>
            <a:ext cx="1007345"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32" name="矩形 31"/>
          <p:cNvSpPr/>
          <p:nvPr/>
        </p:nvSpPr>
        <p:spPr>
          <a:xfrm>
            <a:off x="8649661" y="5255121"/>
            <a:ext cx="951539"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35" name="矩形 34"/>
          <p:cNvSpPr/>
          <p:nvPr/>
        </p:nvSpPr>
        <p:spPr>
          <a:xfrm>
            <a:off x="4685772" y="1330269"/>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(10,10,10,-1)</a:t>
            </a:r>
            <a:endParaRPr lang="zh-CN" altLang="en-US" sz="1600" dirty="0"/>
          </a:p>
        </p:txBody>
      </p:sp>
      <p:sp>
        <p:nvSpPr>
          <p:cNvPr id="36" name="文本框 35"/>
          <p:cNvSpPr txBox="1"/>
          <p:nvPr/>
        </p:nvSpPr>
        <p:spPr>
          <a:xfrm>
            <a:off x="4925826" y="1808611"/>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a:t>
            </a:r>
            <a:r>
              <a:rPr lang="en-US" altLang="zh-CN" sz="1500" b="1" dirty="0" smtClean="0">
                <a:solidFill>
                  <a:srgbClr val="646464"/>
                </a:solidFill>
                <a:latin typeface="Raleway" panose="020B0003030101060003" pitchFamily="34" charset="0"/>
              </a:rPr>
              <a:t>1,10)</a:t>
            </a:r>
            <a:endParaRPr lang="zh-CN" altLang="en-US" sz="1500" b="1" dirty="0">
              <a:solidFill>
                <a:srgbClr val="646464"/>
              </a:solidFill>
              <a:latin typeface="Raleway" panose="020B0003030101060003" pitchFamily="34" charset="0"/>
            </a:endParaRPr>
          </a:p>
        </p:txBody>
      </p:sp>
      <p:cxnSp>
        <p:nvCxnSpPr>
          <p:cNvPr id="37" name="直接箭头连接符 36"/>
          <p:cNvCxnSpPr>
            <a:endCxn id="40" idx="0"/>
          </p:cNvCxnSpPr>
          <p:nvPr/>
        </p:nvCxnSpPr>
        <p:spPr>
          <a:xfrm flipH="1">
            <a:off x="4259895" y="1831429"/>
            <a:ext cx="428333" cy="430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41" idx="0"/>
          </p:cNvCxnSpPr>
          <p:nvPr/>
        </p:nvCxnSpPr>
        <p:spPr>
          <a:xfrm>
            <a:off x="5933740" y="1849824"/>
            <a:ext cx="426671" cy="447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649233" y="2262093"/>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(5,5,5,-1)</a:t>
            </a:r>
            <a:endParaRPr lang="zh-CN" altLang="en-US" sz="1600" dirty="0"/>
          </a:p>
        </p:txBody>
      </p:sp>
      <p:sp>
        <p:nvSpPr>
          <p:cNvPr id="41" name="矩形 40"/>
          <p:cNvSpPr/>
          <p:nvPr/>
        </p:nvSpPr>
        <p:spPr>
          <a:xfrm>
            <a:off x="5749749" y="2297021"/>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(5,5,5,-1)</a:t>
            </a:r>
            <a:endParaRPr lang="zh-CN" altLang="en-US" sz="1600" dirty="0"/>
          </a:p>
        </p:txBody>
      </p:sp>
      <p:sp>
        <p:nvSpPr>
          <p:cNvPr id="44" name="文本框 43"/>
          <p:cNvSpPr txBox="1"/>
          <p:nvPr/>
        </p:nvSpPr>
        <p:spPr>
          <a:xfrm>
            <a:off x="3868350" y="2776497"/>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a:t>
            </a:r>
            <a:r>
              <a:rPr lang="en-US" altLang="zh-CN" sz="1500" b="1" dirty="0" smtClean="0">
                <a:solidFill>
                  <a:srgbClr val="646464"/>
                </a:solidFill>
                <a:latin typeface="Raleway" panose="020B0003030101060003" pitchFamily="34" charset="0"/>
              </a:rPr>
              <a:t>1,5)</a:t>
            </a:r>
            <a:endParaRPr lang="zh-CN" altLang="en-US" sz="1500" b="1" dirty="0">
              <a:solidFill>
                <a:srgbClr val="646464"/>
              </a:solidFill>
              <a:latin typeface="Raleway" panose="020B0003030101060003" pitchFamily="34" charset="0"/>
            </a:endParaRPr>
          </a:p>
        </p:txBody>
      </p:sp>
      <p:sp>
        <p:nvSpPr>
          <p:cNvPr id="45" name="文本框 44"/>
          <p:cNvSpPr txBox="1"/>
          <p:nvPr/>
        </p:nvSpPr>
        <p:spPr>
          <a:xfrm>
            <a:off x="6352741" y="2777482"/>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(6,10)</a:t>
            </a:r>
            <a:endParaRPr lang="zh-CN" altLang="en-US" sz="1500" b="1" dirty="0">
              <a:solidFill>
                <a:srgbClr val="646464"/>
              </a:solidFill>
              <a:latin typeface="Raleway" panose="020B0003030101060003" pitchFamily="34" charset="0"/>
            </a:endParaRPr>
          </a:p>
        </p:txBody>
      </p:sp>
      <p:cxnSp>
        <p:nvCxnSpPr>
          <p:cNvPr id="47" name="直接箭头连接符 46"/>
          <p:cNvCxnSpPr>
            <a:endCxn id="49" idx="0"/>
          </p:cNvCxnSpPr>
          <p:nvPr/>
        </p:nvCxnSpPr>
        <p:spPr>
          <a:xfrm flipH="1">
            <a:off x="2938635" y="2783067"/>
            <a:ext cx="710598" cy="5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50" idx="0"/>
          </p:cNvCxnSpPr>
          <p:nvPr/>
        </p:nvCxnSpPr>
        <p:spPr>
          <a:xfrm>
            <a:off x="4332397" y="2784439"/>
            <a:ext cx="209160" cy="507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2466550" y="3294440"/>
            <a:ext cx="944169"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(2,2,2,-1)</a:t>
            </a:r>
            <a:endParaRPr lang="zh-CN" altLang="en-US" sz="1600" dirty="0"/>
          </a:p>
        </p:txBody>
      </p:sp>
      <p:sp>
        <p:nvSpPr>
          <p:cNvPr id="50" name="矩形 49"/>
          <p:cNvSpPr/>
          <p:nvPr/>
        </p:nvSpPr>
        <p:spPr>
          <a:xfrm>
            <a:off x="4097698" y="3291871"/>
            <a:ext cx="887718" cy="469068"/>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(3,3,3,-1)</a:t>
            </a:r>
            <a:endParaRPr lang="zh-CN" altLang="en-US" sz="1600" dirty="0"/>
          </a:p>
        </p:txBody>
      </p:sp>
      <p:sp>
        <p:nvSpPr>
          <p:cNvPr id="51" name="文本框 50"/>
          <p:cNvSpPr txBox="1"/>
          <p:nvPr/>
        </p:nvSpPr>
        <p:spPr>
          <a:xfrm>
            <a:off x="2559804" y="3763508"/>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a:t>
            </a:r>
            <a:r>
              <a:rPr lang="en-US" altLang="zh-CN" sz="1500" b="1" dirty="0" smtClean="0">
                <a:solidFill>
                  <a:srgbClr val="646464"/>
                </a:solidFill>
                <a:latin typeface="Raleway" panose="020B0003030101060003" pitchFamily="34" charset="0"/>
              </a:rPr>
              <a:t>1,2)</a:t>
            </a:r>
            <a:endParaRPr lang="zh-CN" altLang="en-US" sz="1500" b="1" dirty="0">
              <a:solidFill>
                <a:srgbClr val="646464"/>
              </a:solidFill>
              <a:latin typeface="Raleway" panose="020B0003030101060003" pitchFamily="34" charset="0"/>
            </a:endParaRPr>
          </a:p>
        </p:txBody>
      </p:sp>
      <p:sp>
        <p:nvSpPr>
          <p:cNvPr id="52" name="文本框 51"/>
          <p:cNvSpPr txBox="1"/>
          <p:nvPr/>
        </p:nvSpPr>
        <p:spPr>
          <a:xfrm>
            <a:off x="4204734" y="3821980"/>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(3,5)</a:t>
            </a:r>
            <a:endParaRPr lang="zh-CN" altLang="en-US" sz="1500" b="1" dirty="0">
              <a:solidFill>
                <a:srgbClr val="646464"/>
              </a:solidFill>
              <a:latin typeface="Raleway" panose="020B0003030101060003" pitchFamily="34" charset="0"/>
            </a:endParaRPr>
          </a:p>
        </p:txBody>
      </p:sp>
      <p:sp>
        <p:nvSpPr>
          <p:cNvPr id="58" name="矩形 57"/>
          <p:cNvSpPr/>
          <p:nvPr/>
        </p:nvSpPr>
        <p:spPr>
          <a:xfrm>
            <a:off x="5933740" y="3306281"/>
            <a:ext cx="924436" cy="470299"/>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(2,2,2,-1)</a:t>
            </a:r>
            <a:endParaRPr lang="zh-CN" altLang="en-US" sz="1600" dirty="0"/>
          </a:p>
        </p:txBody>
      </p:sp>
      <p:sp>
        <p:nvSpPr>
          <p:cNvPr id="59" name="矩形 58"/>
          <p:cNvSpPr/>
          <p:nvPr/>
        </p:nvSpPr>
        <p:spPr>
          <a:xfrm>
            <a:off x="7329453" y="3306281"/>
            <a:ext cx="913010" cy="462546"/>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(3,3,3,-1)</a:t>
            </a:r>
            <a:endParaRPr lang="zh-CN" altLang="en-US" sz="1600" dirty="0"/>
          </a:p>
        </p:txBody>
      </p:sp>
      <p:sp>
        <p:nvSpPr>
          <p:cNvPr id="60" name="文本框 59"/>
          <p:cNvSpPr txBox="1"/>
          <p:nvPr/>
        </p:nvSpPr>
        <p:spPr>
          <a:xfrm>
            <a:off x="5976456" y="3833337"/>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a:t>
            </a:r>
            <a:r>
              <a:rPr lang="en-US" altLang="zh-CN" sz="1500" b="1" dirty="0" smtClean="0">
                <a:solidFill>
                  <a:srgbClr val="646464"/>
                </a:solidFill>
                <a:latin typeface="Raleway" panose="020B0003030101060003" pitchFamily="34" charset="0"/>
              </a:rPr>
              <a:t>1,2)</a:t>
            </a:r>
            <a:endParaRPr lang="zh-CN" altLang="en-US" sz="1500" b="1" dirty="0">
              <a:solidFill>
                <a:srgbClr val="646464"/>
              </a:solidFill>
              <a:latin typeface="Raleway" panose="020B0003030101060003" pitchFamily="34" charset="0"/>
            </a:endParaRPr>
          </a:p>
        </p:txBody>
      </p:sp>
      <p:sp>
        <p:nvSpPr>
          <p:cNvPr id="61" name="文本框 60"/>
          <p:cNvSpPr txBox="1"/>
          <p:nvPr/>
        </p:nvSpPr>
        <p:spPr>
          <a:xfrm>
            <a:off x="7563145" y="3776352"/>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(3,5)</a:t>
            </a:r>
            <a:endParaRPr lang="zh-CN" altLang="en-US" sz="1500" b="1" dirty="0">
              <a:solidFill>
                <a:srgbClr val="646464"/>
              </a:solidFill>
              <a:latin typeface="Raleway" panose="020B0003030101060003" pitchFamily="34" charset="0"/>
            </a:endParaRPr>
          </a:p>
        </p:txBody>
      </p:sp>
      <p:cxnSp>
        <p:nvCxnSpPr>
          <p:cNvPr id="62" name="直接箭头连接符 61"/>
          <p:cNvCxnSpPr>
            <a:endCxn id="58" idx="0"/>
          </p:cNvCxnSpPr>
          <p:nvPr/>
        </p:nvCxnSpPr>
        <p:spPr>
          <a:xfrm>
            <a:off x="6296025" y="2799658"/>
            <a:ext cx="99933" cy="506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59" idx="0"/>
          </p:cNvCxnSpPr>
          <p:nvPr/>
        </p:nvCxnSpPr>
        <p:spPr>
          <a:xfrm>
            <a:off x="6971073" y="2852103"/>
            <a:ext cx="814885" cy="45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2" idx="0"/>
          </p:cNvCxnSpPr>
          <p:nvPr/>
        </p:nvCxnSpPr>
        <p:spPr>
          <a:xfrm flipH="1">
            <a:off x="1838830" y="3769863"/>
            <a:ext cx="808916" cy="488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endCxn id="26" idx="0"/>
          </p:cNvCxnSpPr>
          <p:nvPr/>
        </p:nvCxnSpPr>
        <p:spPr>
          <a:xfrm flipH="1">
            <a:off x="2857010" y="3769863"/>
            <a:ext cx="112020" cy="49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5366053" y="4265391"/>
            <a:ext cx="872536"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82" name="文本框 81"/>
          <p:cNvSpPr txBox="1"/>
          <p:nvPr/>
        </p:nvSpPr>
        <p:spPr>
          <a:xfrm>
            <a:off x="5555391" y="4734443"/>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(6,6)</a:t>
            </a:r>
            <a:endParaRPr lang="zh-CN" altLang="en-US" sz="1500" b="1" dirty="0">
              <a:solidFill>
                <a:srgbClr val="646464"/>
              </a:solidFill>
              <a:latin typeface="Raleway" panose="020B0003030101060003" pitchFamily="34" charset="0"/>
            </a:endParaRPr>
          </a:p>
        </p:txBody>
      </p:sp>
      <p:sp>
        <p:nvSpPr>
          <p:cNvPr id="83" name="文本框 82"/>
          <p:cNvSpPr txBox="1"/>
          <p:nvPr/>
        </p:nvSpPr>
        <p:spPr>
          <a:xfrm>
            <a:off x="6290617" y="4734442"/>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(7,7)</a:t>
            </a:r>
            <a:endParaRPr lang="zh-CN" altLang="en-US" sz="1500" b="1" dirty="0">
              <a:solidFill>
                <a:srgbClr val="646464"/>
              </a:solidFill>
              <a:latin typeface="Raleway" panose="020B0003030101060003" pitchFamily="34" charset="0"/>
            </a:endParaRPr>
          </a:p>
        </p:txBody>
      </p:sp>
      <p:sp>
        <p:nvSpPr>
          <p:cNvPr id="84" name="文本框 83"/>
          <p:cNvSpPr txBox="1"/>
          <p:nvPr/>
        </p:nvSpPr>
        <p:spPr>
          <a:xfrm>
            <a:off x="7413768" y="4729373"/>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(8,8)</a:t>
            </a:r>
            <a:endParaRPr lang="zh-CN" altLang="en-US" sz="1500" b="1" dirty="0">
              <a:solidFill>
                <a:srgbClr val="646464"/>
              </a:solidFill>
              <a:latin typeface="Raleway" panose="020B0003030101060003" pitchFamily="34" charset="0"/>
            </a:endParaRPr>
          </a:p>
        </p:txBody>
      </p:sp>
      <p:sp>
        <p:nvSpPr>
          <p:cNvPr id="85" name="文本框 84"/>
          <p:cNvSpPr txBox="1"/>
          <p:nvPr/>
        </p:nvSpPr>
        <p:spPr>
          <a:xfrm>
            <a:off x="8471884" y="4721106"/>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(9,10)</a:t>
            </a:r>
            <a:endParaRPr lang="zh-CN" altLang="en-US" sz="1500" b="1" dirty="0">
              <a:solidFill>
                <a:srgbClr val="646464"/>
              </a:solidFill>
              <a:latin typeface="Raleway" panose="020B0003030101060003" pitchFamily="34" charset="0"/>
            </a:endParaRPr>
          </a:p>
        </p:txBody>
      </p:sp>
      <p:sp>
        <p:nvSpPr>
          <p:cNvPr id="86" name="矩形 85"/>
          <p:cNvSpPr/>
          <p:nvPr/>
        </p:nvSpPr>
        <p:spPr>
          <a:xfrm>
            <a:off x="6300969" y="4250705"/>
            <a:ext cx="936996"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87" name="矩形 86"/>
          <p:cNvSpPr/>
          <p:nvPr/>
        </p:nvSpPr>
        <p:spPr>
          <a:xfrm>
            <a:off x="7300344" y="4238489"/>
            <a:ext cx="936765"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88" name="矩形 87"/>
          <p:cNvSpPr/>
          <p:nvPr/>
        </p:nvSpPr>
        <p:spPr>
          <a:xfrm>
            <a:off x="8299488" y="4238488"/>
            <a:ext cx="942119" cy="481913"/>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(2,2,2,-1)</a:t>
            </a:r>
            <a:endParaRPr lang="zh-CN" altLang="en-US" sz="1600" dirty="0"/>
          </a:p>
        </p:txBody>
      </p:sp>
      <p:cxnSp>
        <p:nvCxnSpPr>
          <p:cNvPr id="89" name="直接箭头连接符 88"/>
          <p:cNvCxnSpPr>
            <a:endCxn id="88" idx="0"/>
          </p:cNvCxnSpPr>
          <p:nvPr/>
        </p:nvCxnSpPr>
        <p:spPr>
          <a:xfrm>
            <a:off x="7893740" y="3775646"/>
            <a:ext cx="876808" cy="46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endCxn id="87" idx="0"/>
          </p:cNvCxnSpPr>
          <p:nvPr/>
        </p:nvCxnSpPr>
        <p:spPr>
          <a:xfrm>
            <a:off x="7563145" y="3796724"/>
            <a:ext cx="205582" cy="44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endCxn id="27" idx="0"/>
          </p:cNvCxnSpPr>
          <p:nvPr/>
        </p:nvCxnSpPr>
        <p:spPr>
          <a:xfrm flipH="1">
            <a:off x="3839064" y="3736419"/>
            <a:ext cx="262234" cy="523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28" idx="0"/>
          </p:cNvCxnSpPr>
          <p:nvPr/>
        </p:nvCxnSpPr>
        <p:spPr>
          <a:xfrm>
            <a:off x="4685772" y="3791459"/>
            <a:ext cx="137751" cy="471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flipH="1">
            <a:off x="5947984" y="3771099"/>
            <a:ext cx="102066" cy="44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endCxn id="86" idx="0"/>
          </p:cNvCxnSpPr>
          <p:nvPr/>
        </p:nvCxnSpPr>
        <p:spPr>
          <a:xfrm>
            <a:off x="6474224" y="3770343"/>
            <a:ext cx="295243" cy="48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endCxn id="29" idx="0"/>
          </p:cNvCxnSpPr>
          <p:nvPr/>
        </p:nvCxnSpPr>
        <p:spPr>
          <a:xfrm flipH="1">
            <a:off x="3963117" y="4747304"/>
            <a:ext cx="592898" cy="536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H="1">
            <a:off x="4811754" y="4787292"/>
            <a:ext cx="150692" cy="54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endCxn id="31" idx="0"/>
          </p:cNvCxnSpPr>
          <p:nvPr/>
        </p:nvCxnSpPr>
        <p:spPr>
          <a:xfrm flipH="1">
            <a:off x="8066818" y="4710365"/>
            <a:ext cx="577492" cy="5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endCxn id="32" idx="0"/>
          </p:cNvCxnSpPr>
          <p:nvPr/>
        </p:nvCxnSpPr>
        <p:spPr>
          <a:xfrm>
            <a:off x="8967468" y="4756233"/>
            <a:ext cx="157963" cy="498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8890622" y="1355373"/>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a:t>
            </a:r>
            <a:r>
              <a:rPr lang="en-US" altLang="zh-CN" sz="1600" dirty="0" err="1" smtClean="0"/>
              <a:t>l,ll,rl,mark</a:t>
            </a:r>
            <a:r>
              <a:rPr lang="en-US" altLang="zh-CN" sz="1600" dirty="0" smtClean="0"/>
              <a:t>)</a:t>
            </a:r>
            <a:endParaRPr lang="zh-CN" altLang="en-US" sz="1600" dirty="0"/>
          </a:p>
        </p:txBody>
      </p:sp>
      <p:sp>
        <p:nvSpPr>
          <p:cNvPr id="111" name="文本框 110"/>
          <p:cNvSpPr txBox="1"/>
          <p:nvPr/>
        </p:nvSpPr>
        <p:spPr>
          <a:xfrm>
            <a:off x="9054063" y="1867511"/>
            <a:ext cx="894442"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a:t>
            </a:r>
            <a:r>
              <a:rPr lang="en-US" altLang="zh-CN" sz="1500" b="1" dirty="0" err="1" smtClean="0">
                <a:solidFill>
                  <a:srgbClr val="646464"/>
                </a:solidFill>
                <a:latin typeface="Raleway" panose="020B0003030101060003" pitchFamily="34" charset="0"/>
              </a:rPr>
              <a:t>left,right</a:t>
            </a:r>
            <a:r>
              <a:rPr lang="en-US" altLang="zh-CN" sz="1500" b="1" dirty="0" smtClean="0">
                <a:solidFill>
                  <a:srgbClr val="646464"/>
                </a:solidFill>
                <a:latin typeface="Raleway" panose="020B0003030101060003" pitchFamily="34" charset="0"/>
              </a:rPr>
              <a:t>)</a:t>
            </a:r>
            <a:endParaRPr lang="zh-CN" altLang="en-US" sz="1500" b="1" dirty="0">
              <a:solidFill>
                <a:srgbClr val="646464"/>
              </a:solidFill>
              <a:latin typeface="Raleway" panose="020B0003030101060003" pitchFamily="34" charset="0"/>
            </a:endParaRPr>
          </a:p>
        </p:txBody>
      </p:sp>
      <p:sp>
        <p:nvSpPr>
          <p:cNvPr id="114" name="矩形 113"/>
          <p:cNvSpPr/>
          <p:nvPr/>
        </p:nvSpPr>
        <p:spPr>
          <a:xfrm>
            <a:off x="8890622" y="2370191"/>
            <a:ext cx="1221324" cy="481912"/>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a:t>
            </a:r>
            <a:r>
              <a:rPr lang="en-US" altLang="zh-CN" sz="1600" dirty="0" err="1" smtClean="0"/>
              <a:t>l,ll,rl,mark</a:t>
            </a:r>
            <a:r>
              <a:rPr lang="en-US" altLang="zh-CN" sz="1600" dirty="0" smtClean="0"/>
              <a:t>)</a:t>
            </a:r>
            <a:endParaRPr lang="zh-CN" altLang="en-US" sz="1600" dirty="0"/>
          </a:p>
        </p:txBody>
      </p:sp>
      <p:sp>
        <p:nvSpPr>
          <p:cNvPr id="115" name="文本框 114"/>
          <p:cNvSpPr txBox="1"/>
          <p:nvPr/>
        </p:nvSpPr>
        <p:spPr>
          <a:xfrm>
            <a:off x="9054063" y="2878849"/>
            <a:ext cx="894442"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a:t>
            </a:r>
            <a:r>
              <a:rPr lang="en-US" altLang="zh-CN" sz="1500" b="1" dirty="0" err="1" smtClean="0">
                <a:solidFill>
                  <a:srgbClr val="646464"/>
                </a:solidFill>
                <a:latin typeface="Raleway" panose="020B0003030101060003" pitchFamily="34" charset="0"/>
              </a:rPr>
              <a:t>left,right</a:t>
            </a:r>
            <a:r>
              <a:rPr lang="en-US" altLang="zh-CN" sz="1500" b="1" dirty="0" smtClean="0">
                <a:solidFill>
                  <a:srgbClr val="646464"/>
                </a:solidFill>
                <a:latin typeface="Raleway" panose="020B0003030101060003" pitchFamily="34" charset="0"/>
              </a:rPr>
              <a:t>)</a:t>
            </a:r>
            <a:endParaRPr lang="zh-CN" altLang="en-US" sz="1500" b="1" dirty="0">
              <a:solidFill>
                <a:srgbClr val="646464"/>
              </a:solidFill>
              <a:latin typeface="Raleway" panose="020B0003030101060003" pitchFamily="34" charset="0"/>
            </a:endParaRPr>
          </a:p>
        </p:txBody>
      </p:sp>
      <p:sp>
        <p:nvSpPr>
          <p:cNvPr id="116" name="文本框 115"/>
          <p:cNvSpPr txBox="1"/>
          <p:nvPr/>
        </p:nvSpPr>
        <p:spPr>
          <a:xfrm>
            <a:off x="10355470" y="2534752"/>
            <a:ext cx="852108" cy="323165"/>
          </a:xfrm>
          <a:prstGeom prst="rect">
            <a:avLst/>
          </a:prstGeom>
          <a:noFill/>
        </p:spPr>
        <p:txBody>
          <a:bodyPr wrap="square" rtlCol="0">
            <a:spAutoFit/>
          </a:bodyPr>
          <a:lstStyle/>
          <a:p>
            <a:r>
              <a:rPr lang="zh-CN" altLang="en-US" sz="1500" b="1" dirty="0" smtClean="0">
                <a:solidFill>
                  <a:srgbClr val="646464"/>
                </a:solidFill>
                <a:latin typeface="微软雅黑" panose="020B0503020204020204" pitchFamily="34" charset="-122"/>
                <a:ea typeface="微软雅黑" panose="020B0503020204020204" pitchFamily="34" charset="-122"/>
              </a:rPr>
              <a:t>叶结点</a:t>
            </a:r>
            <a:endParaRPr lang="zh-CN" altLang="en-US" sz="1500" b="1" dirty="0">
              <a:solidFill>
                <a:srgbClr val="646464"/>
              </a:solidFill>
              <a:latin typeface="微软雅黑" panose="020B0503020204020204" pitchFamily="34" charset="-122"/>
              <a:ea typeface="微软雅黑" panose="020B0503020204020204" pitchFamily="34" charset="-122"/>
            </a:endParaRPr>
          </a:p>
        </p:txBody>
      </p:sp>
      <p:sp>
        <p:nvSpPr>
          <p:cNvPr id="117" name="文本框 116"/>
          <p:cNvSpPr txBox="1"/>
          <p:nvPr/>
        </p:nvSpPr>
        <p:spPr>
          <a:xfrm>
            <a:off x="10349544" y="1544346"/>
            <a:ext cx="1055741" cy="323165"/>
          </a:xfrm>
          <a:prstGeom prst="rect">
            <a:avLst/>
          </a:prstGeom>
          <a:noFill/>
        </p:spPr>
        <p:txBody>
          <a:bodyPr wrap="square" rtlCol="0">
            <a:spAutoFit/>
          </a:bodyPr>
          <a:lstStyle/>
          <a:p>
            <a:r>
              <a:rPr lang="zh-CN" altLang="en-US" sz="1500" b="1" dirty="0" smtClean="0">
                <a:solidFill>
                  <a:srgbClr val="646464"/>
                </a:solidFill>
                <a:latin typeface="微软雅黑" panose="020B0503020204020204" pitchFamily="34" charset="-122"/>
                <a:ea typeface="微软雅黑" panose="020B0503020204020204" pitchFamily="34" charset="-122"/>
              </a:rPr>
              <a:t>内部结点</a:t>
            </a:r>
            <a:endParaRPr lang="zh-CN" altLang="en-US" sz="1500" b="1" dirty="0">
              <a:solidFill>
                <a:srgbClr val="646464"/>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777034" y="1772408"/>
            <a:ext cx="2530525" cy="553998"/>
          </a:xfrm>
          <a:prstGeom prst="rect">
            <a:avLst/>
          </a:prstGeom>
          <a:noFill/>
        </p:spPr>
        <p:txBody>
          <a:bodyPr wrap="square" rtlCol="0">
            <a:spAutoFit/>
          </a:bodyPr>
          <a:lstStyle/>
          <a:p>
            <a:r>
              <a:rPr lang="en-US" altLang="zh-CN" sz="1500" b="1" dirty="0" smtClean="0">
                <a:solidFill>
                  <a:srgbClr val="646464"/>
                </a:solidFill>
                <a:latin typeface="微软雅黑" panose="020B0503020204020204" pitchFamily="34" charset="-122"/>
                <a:ea typeface="微软雅黑" panose="020B0503020204020204" pitchFamily="34" charset="-122"/>
              </a:rPr>
              <a:t>Update(1,3,0)</a:t>
            </a:r>
          </a:p>
          <a:p>
            <a:r>
              <a:rPr lang="en-US" altLang="zh-CN" sz="1500" b="1" dirty="0" smtClean="0">
                <a:solidFill>
                  <a:srgbClr val="646464"/>
                </a:solidFill>
                <a:latin typeface="微软雅黑" panose="020B0503020204020204" pitchFamily="34" charset="-122"/>
                <a:ea typeface="微软雅黑" panose="020B0503020204020204" pitchFamily="34" charset="-122"/>
              </a:rPr>
              <a:t>// </a:t>
            </a:r>
            <a:r>
              <a:rPr lang="zh-CN" altLang="en-US" sz="1500" b="1" dirty="0" smtClean="0">
                <a:solidFill>
                  <a:srgbClr val="646464"/>
                </a:solidFill>
                <a:latin typeface="微软雅黑" panose="020B0503020204020204" pitchFamily="34" charset="-122"/>
                <a:ea typeface="微软雅黑" panose="020B0503020204020204" pitchFamily="34" charset="-122"/>
              </a:rPr>
              <a:t>将</a:t>
            </a:r>
            <a:r>
              <a:rPr lang="en-US" altLang="zh-CN" sz="1500" b="1" dirty="0" smtClean="0">
                <a:solidFill>
                  <a:srgbClr val="646464"/>
                </a:solidFill>
                <a:latin typeface="微软雅黑" panose="020B0503020204020204" pitchFamily="34" charset="-122"/>
                <a:ea typeface="微软雅黑" panose="020B0503020204020204" pitchFamily="34" charset="-122"/>
              </a:rPr>
              <a:t>1-3</a:t>
            </a:r>
            <a:r>
              <a:rPr lang="zh-CN" altLang="en-US" sz="1500" b="1" dirty="0">
                <a:solidFill>
                  <a:srgbClr val="646464"/>
                </a:solidFill>
                <a:latin typeface="微软雅黑" panose="020B0503020204020204" pitchFamily="34" charset="-122"/>
                <a:ea typeface="微软雅黑" panose="020B0503020204020204" pitchFamily="34" charset="-122"/>
              </a:rPr>
              <a:t>号</a:t>
            </a:r>
            <a:r>
              <a:rPr lang="zh-CN" altLang="en-US" sz="1500" b="1" dirty="0" smtClean="0">
                <a:solidFill>
                  <a:srgbClr val="646464"/>
                </a:solidFill>
                <a:latin typeface="微软雅黑" panose="020B0503020204020204" pitchFamily="34" charset="-122"/>
                <a:ea typeface="微软雅黑" panose="020B0503020204020204" pitchFamily="34" charset="-122"/>
              </a:rPr>
              <a:t>房间设为已使用</a:t>
            </a:r>
            <a:endParaRPr lang="zh-CN" altLang="en-US" sz="1500" b="1" dirty="0">
              <a:solidFill>
                <a:srgbClr val="646464"/>
              </a:solidFill>
              <a:latin typeface="微软雅黑" panose="020B0503020204020204" pitchFamily="34" charset="-122"/>
              <a:ea typeface="微软雅黑" panose="020B0503020204020204" pitchFamily="34" charset="-122"/>
            </a:endParaRPr>
          </a:p>
        </p:txBody>
      </p:sp>
      <p:cxnSp>
        <p:nvCxnSpPr>
          <p:cNvPr id="6" name="直接箭头连接符 5"/>
          <p:cNvCxnSpPr/>
          <p:nvPr/>
        </p:nvCxnSpPr>
        <p:spPr>
          <a:xfrm flipH="1">
            <a:off x="4170457" y="1789575"/>
            <a:ext cx="382614" cy="379750"/>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73" name="直接箭头连接符 72"/>
          <p:cNvCxnSpPr/>
          <p:nvPr/>
        </p:nvCxnSpPr>
        <p:spPr>
          <a:xfrm flipH="1">
            <a:off x="2845465" y="2697474"/>
            <a:ext cx="678095" cy="501418"/>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76" name="直接箭头连接符 75"/>
          <p:cNvCxnSpPr/>
          <p:nvPr/>
        </p:nvCxnSpPr>
        <p:spPr>
          <a:xfrm>
            <a:off x="4489467" y="2779725"/>
            <a:ext cx="159803" cy="399572"/>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78" name="直接箭头连接符 77"/>
          <p:cNvCxnSpPr/>
          <p:nvPr/>
        </p:nvCxnSpPr>
        <p:spPr>
          <a:xfrm flipH="1">
            <a:off x="3656009" y="3645853"/>
            <a:ext cx="310432" cy="549626"/>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91" name="矩形 90"/>
          <p:cNvSpPr/>
          <p:nvPr/>
        </p:nvSpPr>
        <p:spPr>
          <a:xfrm>
            <a:off x="2456652" y="3288015"/>
            <a:ext cx="944169"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(0,0,0,0)</a:t>
            </a:r>
            <a:endParaRPr lang="zh-CN" altLang="en-US" sz="1600" dirty="0"/>
          </a:p>
        </p:txBody>
      </p:sp>
      <p:sp>
        <p:nvSpPr>
          <p:cNvPr id="92" name="矩形 91"/>
          <p:cNvSpPr/>
          <p:nvPr/>
        </p:nvSpPr>
        <p:spPr>
          <a:xfrm>
            <a:off x="3380617" y="4270291"/>
            <a:ext cx="919415" cy="485942"/>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(0,0,0,0)</a:t>
            </a:r>
            <a:endParaRPr lang="zh-CN" altLang="en-US" sz="1600" dirty="0"/>
          </a:p>
        </p:txBody>
      </p:sp>
      <p:sp>
        <p:nvSpPr>
          <p:cNvPr id="94" name="矩形 93"/>
          <p:cNvSpPr/>
          <p:nvPr/>
        </p:nvSpPr>
        <p:spPr>
          <a:xfrm>
            <a:off x="4087800" y="3287806"/>
            <a:ext cx="887718" cy="469068"/>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(2,0,2,-1)</a:t>
            </a:r>
            <a:endParaRPr lang="zh-CN" altLang="en-US" sz="1600" dirty="0"/>
          </a:p>
        </p:txBody>
      </p:sp>
      <p:sp>
        <p:nvSpPr>
          <p:cNvPr id="96" name="矩形 95"/>
          <p:cNvSpPr/>
          <p:nvPr/>
        </p:nvSpPr>
        <p:spPr>
          <a:xfrm>
            <a:off x="3648904" y="2270775"/>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(2,0,2,-1)</a:t>
            </a:r>
            <a:endParaRPr lang="zh-CN" altLang="en-US" sz="1600" dirty="0"/>
          </a:p>
        </p:txBody>
      </p:sp>
      <p:sp>
        <p:nvSpPr>
          <p:cNvPr id="98" name="矩形 97"/>
          <p:cNvSpPr/>
          <p:nvPr/>
        </p:nvSpPr>
        <p:spPr>
          <a:xfrm>
            <a:off x="4685772" y="1330269"/>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(7,0,7,-1)</a:t>
            </a:r>
            <a:endParaRPr lang="zh-CN" altLang="en-US" sz="1600" dirty="0"/>
          </a:p>
        </p:txBody>
      </p:sp>
    </p:spTree>
    <p:extLst>
      <p:ext uri="{BB962C8B-B14F-4D97-AF65-F5344CB8AC3E}">
        <p14:creationId xmlns:p14="http://schemas.microsoft.com/office/powerpoint/2010/main" val="34884596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10"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10" presetClass="entr" presetSubtype="0" fill="hold"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10" presetClass="entr" presetSubtype="0" fill="hold"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500"/>
                                        <p:tgtEl>
                                          <p:spTgt spid="47"/>
                                        </p:tgtEl>
                                      </p:cBhvr>
                                    </p:animEffect>
                                  </p:childTnLst>
                                </p:cTn>
                              </p:par>
                              <p:par>
                                <p:cTn id="86" presetID="10" presetClass="entr" presetSubtype="0" fill="hold"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fade">
                                      <p:cBhvr>
                                        <p:cTn id="91" dur="500"/>
                                        <p:tgtEl>
                                          <p:spTgt spid="4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fade">
                                      <p:cBhvr>
                                        <p:cTn id="94" dur="500"/>
                                        <p:tgtEl>
                                          <p:spTgt spid="5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fade">
                                      <p:cBhvr>
                                        <p:cTn id="97" dur="500"/>
                                        <p:tgtEl>
                                          <p:spTgt spid="5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fade">
                                      <p:cBhvr>
                                        <p:cTn id="100" dur="500"/>
                                        <p:tgtEl>
                                          <p:spTgt spid="5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fade">
                                      <p:cBhvr>
                                        <p:cTn id="103" dur="500"/>
                                        <p:tgtEl>
                                          <p:spTgt spid="5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fade">
                                      <p:cBhvr>
                                        <p:cTn id="106" dur="500"/>
                                        <p:tgtEl>
                                          <p:spTgt spid="5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fade">
                                      <p:cBhvr>
                                        <p:cTn id="109" dur="500"/>
                                        <p:tgtEl>
                                          <p:spTgt spid="6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1"/>
                                        </p:tgtEl>
                                        <p:attrNameLst>
                                          <p:attrName>style.visibility</p:attrName>
                                        </p:attrNameLst>
                                      </p:cBhvr>
                                      <p:to>
                                        <p:strVal val="visible"/>
                                      </p:to>
                                    </p:set>
                                    <p:animEffect transition="in" filter="fade">
                                      <p:cBhvr>
                                        <p:cTn id="112" dur="500"/>
                                        <p:tgtEl>
                                          <p:spTgt spid="61"/>
                                        </p:tgtEl>
                                      </p:cBhvr>
                                    </p:animEffect>
                                  </p:childTnLst>
                                </p:cTn>
                              </p:par>
                              <p:par>
                                <p:cTn id="113" presetID="10" presetClass="entr" presetSubtype="0" fill="hold"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fade">
                                      <p:cBhvr>
                                        <p:cTn id="115" dur="500"/>
                                        <p:tgtEl>
                                          <p:spTgt spid="62"/>
                                        </p:tgtEl>
                                      </p:cBhvr>
                                    </p:animEffect>
                                  </p:childTnLst>
                                </p:cTn>
                              </p:par>
                              <p:par>
                                <p:cTn id="116" presetID="10" presetClass="entr" presetSubtype="0" fill="hold"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fade">
                                      <p:cBhvr>
                                        <p:cTn id="118" dur="500"/>
                                        <p:tgtEl>
                                          <p:spTgt spid="68"/>
                                        </p:tgtEl>
                                      </p:cBhvr>
                                    </p:animEffect>
                                  </p:childTnLst>
                                </p:cTn>
                              </p:par>
                              <p:par>
                                <p:cTn id="119" presetID="10" presetClass="entr" presetSubtype="0" fill="hold" nodeType="withEffect">
                                  <p:stCondLst>
                                    <p:cond delay="0"/>
                                  </p:stCondLst>
                                  <p:childTnLst>
                                    <p:set>
                                      <p:cBhvr>
                                        <p:cTn id="120" dur="1" fill="hold">
                                          <p:stCondLst>
                                            <p:cond delay="0"/>
                                          </p:stCondLst>
                                        </p:cTn>
                                        <p:tgtEl>
                                          <p:spTgt spid="74"/>
                                        </p:tgtEl>
                                        <p:attrNameLst>
                                          <p:attrName>style.visibility</p:attrName>
                                        </p:attrNameLst>
                                      </p:cBhvr>
                                      <p:to>
                                        <p:strVal val="visible"/>
                                      </p:to>
                                    </p:set>
                                    <p:animEffect transition="in" filter="fade">
                                      <p:cBhvr>
                                        <p:cTn id="121" dur="500"/>
                                        <p:tgtEl>
                                          <p:spTgt spid="74"/>
                                        </p:tgtEl>
                                      </p:cBhvr>
                                    </p:animEffect>
                                  </p:childTnLst>
                                </p:cTn>
                              </p:par>
                              <p:par>
                                <p:cTn id="122" presetID="10" presetClass="entr" presetSubtype="0" fill="hold" nodeType="withEffect">
                                  <p:stCondLst>
                                    <p:cond delay="0"/>
                                  </p:stCondLst>
                                  <p:childTnLst>
                                    <p:set>
                                      <p:cBhvr>
                                        <p:cTn id="123" dur="1" fill="hold">
                                          <p:stCondLst>
                                            <p:cond delay="0"/>
                                          </p:stCondLst>
                                        </p:cTn>
                                        <p:tgtEl>
                                          <p:spTgt spid="75"/>
                                        </p:tgtEl>
                                        <p:attrNameLst>
                                          <p:attrName>style.visibility</p:attrName>
                                        </p:attrNameLst>
                                      </p:cBhvr>
                                      <p:to>
                                        <p:strVal val="visible"/>
                                      </p:to>
                                    </p:set>
                                    <p:animEffect transition="in" filter="fade">
                                      <p:cBhvr>
                                        <p:cTn id="124" dur="500"/>
                                        <p:tgtEl>
                                          <p:spTgt spid="75"/>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81"/>
                                        </p:tgtEl>
                                        <p:attrNameLst>
                                          <p:attrName>style.visibility</p:attrName>
                                        </p:attrNameLst>
                                      </p:cBhvr>
                                      <p:to>
                                        <p:strVal val="visible"/>
                                      </p:to>
                                    </p:set>
                                    <p:animEffect transition="in" filter="fade">
                                      <p:cBhvr>
                                        <p:cTn id="127" dur="500"/>
                                        <p:tgtEl>
                                          <p:spTgt spid="8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fade">
                                      <p:cBhvr>
                                        <p:cTn id="130" dur="500"/>
                                        <p:tgtEl>
                                          <p:spTgt spid="8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83"/>
                                        </p:tgtEl>
                                        <p:attrNameLst>
                                          <p:attrName>style.visibility</p:attrName>
                                        </p:attrNameLst>
                                      </p:cBhvr>
                                      <p:to>
                                        <p:strVal val="visible"/>
                                      </p:to>
                                    </p:set>
                                    <p:animEffect transition="in" filter="fade">
                                      <p:cBhvr>
                                        <p:cTn id="133" dur="500"/>
                                        <p:tgtEl>
                                          <p:spTgt spid="83"/>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84"/>
                                        </p:tgtEl>
                                        <p:attrNameLst>
                                          <p:attrName>style.visibility</p:attrName>
                                        </p:attrNameLst>
                                      </p:cBhvr>
                                      <p:to>
                                        <p:strVal val="visible"/>
                                      </p:to>
                                    </p:set>
                                    <p:animEffect transition="in" filter="fade">
                                      <p:cBhvr>
                                        <p:cTn id="136" dur="500"/>
                                        <p:tgtEl>
                                          <p:spTgt spid="84"/>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5"/>
                                        </p:tgtEl>
                                        <p:attrNameLst>
                                          <p:attrName>style.visibility</p:attrName>
                                        </p:attrNameLst>
                                      </p:cBhvr>
                                      <p:to>
                                        <p:strVal val="visible"/>
                                      </p:to>
                                    </p:set>
                                    <p:animEffect transition="in" filter="fade">
                                      <p:cBhvr>
                                        <p:cTn id="139" dur="500"/>
                                        <p:tgtEl>
                                          <p:spTgt spid="8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86"/>
                                        </p:tgtEl>
                                        <p:attrNameLst>
                                          <p:attrName>style.visibility</p:attrName>
                                        </p:attrNameLst>
                                      </p:cBhvr>
                                      <p:to>
                                        <p:strVal val="visible"/>
                                      </p:to>
                                    </p:set>
                                    <p:animEffect transition="in" filter="fade">
                                      <p:cBhvr>
                                        <p:cTn id="142" dur="500"/>
                                        <p:tgtEl>
                                          <p:spTgt spid="8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87"/>
                                        </p:tgtEl>
                                        <p:attrNameLst>
                                          <p:attrName>style.visibility</p:attrName>
                                        </p:attrNameLst>
                                      </p:cBhvr>
                                      <p:to>
                                        <p:strVal val="visible"/>
                                      </p:to>
                                    </p:set>
                                    <p:animEffect transition="in" filter="fade">
                                      <p:cBhvr>
                                        <p:cTn id="145" dur="500"/>
                                        <p:tgtEl>
                                          <p:spTgt spid="8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88"/>
                                        </p:tgtEl>
                                        <p:attrNameLst>
                                          <p:attrName>style.visibility</p:attrName>
                                        </p:attrNameLst>
                                      </p:cBhvr>
                                      <p:to>
                                        <p:strVal val="visible"/>
                                      </p:to>
                                    </p:set>
                                    <p:animEffect transition="in" filter="fade">
                                      <p:cBhvr>
                                        <p:cTn id="148" dur="500"/>
                                        <p:tgtEl>
                                          <p:spTgt spid="88"/>
                                        </p:tgtEl>
                                      </p:cBhvr>
                                    </p:animEffect>
                                  </p:childTnLst>
                                </p:cTn>
                              </p:par>
                              <p:par>
                                <p:cTn id="149" presetID="10" presetClass="entr" presetSubtype="0" fill="hold" nodeType="withEffect">
                                  <p:stCondLst>
                                    <p:cond delay="0"/>
                                  </p:stCondLst>
                                  <p:childTnLst>
                                    <p:set>
                                      <p:cBhvr>
                                        <p:cTn id="150" dur="1" fill="hold">
                                          <p:stCondLst>
                                            <p:cond delay="0"/>
                                          </p:stCondLst>
                                        </p:cTn>
                                        <p:tgtEl>
                                          <p:spTgt spid="89"/>
                                        </p:tgtEl>
                                        <p:attrNameLst>
                                          <p:attrName>style.visibility</p:attrName>
                                        </p:attrNameLst>
                                      </p:cBhvr>
                                      <p:to>
                                        <p:strVal val="visible"/>
                                      </p:to>
                                    </p:set>
                                    <p:animEffect transition="in" filter="fade">
                                      <p:cBhvr>
                                        <p:cTn id="151" dur="500"/>
                                        <p:tgtEl>
                                          <p:spTgt spid="89"/>
                                        </p:tgtEl>
                                      </p:cBhvr>
                                    </p:animEffect>
                                  </p:childTnLst>
                                </p:cTn>
                              </p:par>
                              <p:par>
                                <p:cTn id="152" presetID="10" presetClass="entr" presetSubtype="0" fill="hold" nodeType="withEffect">
                                  <p:stCondLst>
                                    <p:cond delay="0"/>
                                  </p:stCondLst>
                                  <p:childTnLst>
                                    <p:set>
                                      <p:cBhvr>
                                        <p:cTn id="153" dur="1" fill="hold">
                                          <p:stCondLst>
                                            <p:cond delay="0"/>
                                          </p:stCondLst>
                                        </p:cTn>
                                        <p:tgtEl>
                                          <p:spTgt spid="90"/>
                                        </p:tgtEl>
                                        <p:attrNameLst>
                                          <p:attrName>style.visibility</p:attrName>
                                        </p:attrNameLst>
                                      </p:cBhvr>
                                      <p:to>
                                        <p:strVal val="visible"/>
                                      </p:to>
                                    </p:set>
                                    <p:animEffect transition="in" filter="fade">
                                      <p:cBhvr>
                                        <p:cTn id="154" dur="500"/>
                                        <p:tgtEl>
                                          <p:spTgt spid="90"/>
                                        </p:tgtEl>
                                      </p:cBhvr>
                                    </p:animEffect>
                                  </p:childTnLst>
                                </p:cTn>
                              </p:par>
                              <p:par>
                                <p:cTn id="155" presetID="10" presetClass="entr" presetSubtype="0" fill="hold" nodeType="withEffect">
                                  <p:stCondLst>
                                    <p:cond delay="0"/>
                                  </p:stCondLst>
                                  <p:childTnLst>
                                    <p:set>
                                      <p:cBhvr>
                                        <p:cTn id="156" dur="1" fill="hold">
                                          <p:stCondLst>
                                            <p:cond delay="0"/>
                                          </p:stCondLst>
                                        </p:cTn>
                                        <p:tgtEl>
                                          <p:spTgt spid="93"/>
                                        </p:tgtEl>
                                        <p:attrNameLst>
                                          <p:attrName>style.visibility</p:attrName>
                                        </p:attrNameLst>
                                      </p:cBhvr>
                                      <p:to>
                                        <p:strVal val="visible"/>
                                      </p:to>
                                    </p:set>
                                    <p:animEffect transition="in" filter="fade">
                                      <p:cBhvr>
                                        <p:cTn id="157" dur="500"/>
                                        <p:tgtEl>
                                          <p:spTgt spid="93"/>
                                        </p:tgtEl>
                                      </p:cBhvr>
                                    </p:animEffect>
                                  </p:childTnLst>
                                </p:cTn>
                              </p:par>
                              <p:par>
                                <p:cTn id="158" presetID="10" presetClass="entr" presetSubtype="0" fill="hold" nodeType="withEffect">
                                  <p:stCondLst>
                                    <p:cond delay="0"/>
                                  </p:stCondLst>
                                  <p:childTnLst>
                                    <p:set>
                                      <p:cBhvr>
                                        <p:cTn id="159" dur="1" fill="hold">
                                          <p:stCondLst>
                                            <p:cond delay="0"/>
                                          </p:stCondLst>
                                        </p:cTn>
                                        <p:tgtEl>
                                          <p:spTgt spid="95"/>
                                        </p:tgtEl>
                                        <p:attrNameLst>
                                          <p:attrName>style.visibility</p:attrName>
                                        </p:attrNameLst>
                                      </p:cBhvr>
                                      <p:to>
                                        <p:strVal val="visible"/>
                                      </p:to>
                                    </p:set>
                                    <p:animEffect transition="in" filter="fade">
                                      <p:cBhvr>
                                        <p:cTn id="160" dur="500"/>
                                        <p:tgtEl>
                                          <p:spTgt spid="95"/>
                                        </p:tgtEl>
                                      </p:cBhvr>
                                    </p:animEffect>
                                  </p:childTnLst>
                                </p:cTn>
                              </p:par>
                              <p:par>
                                <p:cTn id="161" presetID="10" presetClass="entr" presetSubtype="0" fill="hold" nodeType="withEffect">
                                  <p:stCondLst>
                                    <p:cond delay="0"/>
                                  </p:stCondLst>
                                  <p:childTnLst>
                                    <p:set>
                                      <p:cBhvr>
                                        <p:cTn id="162" dur="1" fill="hold">
                                          <p:stCondLst>
                                            <p:cond delay="0"/>
                                          </p:stCondLst>
                                        </p:cTn>
                                        <p:tgtEl>
                                          <p:spTgt spid="97"/>
                                        </p:tgtEl>
                                        <p:attrNameLst>
                                          <p:attrName>style.visibility</p:attrName>
                                        </p:attrNameLst>
                                      </p:cBhvr>
                                      <p:to>
                                        <p:strVal val="visible"/>
                                      </p:to>
                                    </p:set>
                                    <p:animEffect transition="in" filter="fade">
                                      <p:cBhvr>
                                        <p:cTn id="163" dur="500"/>
                                        <p:tgtEl>
                                          <p:spTgt spid="97"/>
                                        </p:tgtEl>
                                      </p:cBhvr>
                                    </p:animEffect>
                                  </p:childTnLst>
                                </p:cTn>
                              </p:par>
                              <p:par>
                                <p:cTn id="164" presetID="10" presetClass="entr" presetSubtype="0" fill="hold" nodeType="withEffect">
                                  <p:stCondLst>
                                    <p:cond delay="0"/>
                                  </p:stCondLst>
                                  <p:childTnLst>
                                    <p:set>
                                      <p:cBhvr>
                                        <p:cTn id="165" dur="1" fill="hold">
                                          <p:stCondLst>
                                            <p:cond delay="0"/>
                                          </p:stCondLst>
                                        </p:cTn>
                                        <p:tgtEl>
                                          <p:spTgt spid="100"/>
                                        </p:tgtEl>
                                        <p:attrNameLst>
                                          <p:attrName>style.visibility</p:attrName>
                                        </p:attrNameLst>
                                      </p:cBhvr>
                                      <p:to>
                                        <p:strVal val="visible"/>
                                      </p:to>
                                    </p:set>
                                    <p:animEffect transition="in" filter="fade">
                                      <p:cBhvr>
                                        <p:cTn id="166" dur="500"/>
                                        <p:tgtEl>
                                          <p:spTgt spid="100"/>
                                        </p:tgtEl>
                                      </p:cBhvr>
                                    </p:animEffect>
                                  </p:childTnLst>
                                </p:cTn>
                              </p:par>
                              <p:par>
                                <p:cTn id="167" presetID="10" presetClass="entr" presetSubtype="0" fill="hold" nodeType="withEffect">
                                  <p:stCondLst>
                                    <p:cond delay="0"/>
                                  </p:stCondLst>
                                  <p:childTnLst>
                                    <p:set>
                                      <p:cBhvr>
                                        <p:cTn id="168" dur="1" fill="hold">
                                          <p:stCondLst>
                                            <p:cond delay="0"/>
                                          </p:stCondLst>
                                        </p:cTn>
                                        <p:tgtEl>
                                          <p:spTgt spid="102"/>
                                        </p:tgtEl>
                                        <p:attrNameLst>
                                          <p:attrName>style.visibility</p:attrName>
                                        </p:attrNameLst>
                                      </p:cBhvr>
                                      <p:to>
                                        <p:strVal val="visible"/>
                                      </p:to>
                                    </p:set>
                                    <p:animEffect transition="in" filter="fade">
                                      <p:cBhvr>
                                        <p:cTn id="169" dur="500"/>
                                        <p:tgtEl>
                                          <p:spTgt spid="102"/>
                                        </p:tgtEl>
                                      </p:cBhvr>
                                    </p:animEffect>
                                  </p:childTnLst>
                                </p:cTn>
                              </p:par>
                              <p:par>
                                <p:cTn id="170" presetID="10" presetClass="entr" presetSubtype="0" fill="hold" nodeType="withEffect">
                                  <p:stCondLst>
                                    <p:cond delay="0"/>
                                  </p:stCondLst>
                                  <p:childTnLst>
                                    <p:set>
                                      <p:cBhvr>
                                        <p:cTn id="171" dur="1" fill="hold">
                                          <p:stCondLst>
                                            <p:cond delay="0"/>
                                          </p:stCondLst>
                                        </p:cTn>
                                        <p:tgtEl>
                                          <p:spTgt spid="104"/>
                                        </p:tgtEl>
                                        <p:attrNameLst>
                                          <p:attrName>style.visibility</p:attrName>
                                        </p:attrNameLst>
                                      </p:cBhvr>
                                      <p:to>
                                        <p:strVal val="visible"/>
                                      </p:to>
                                    </p:set>
                                    <p:animEffect transition="in" filter="fade">
                                      <p:cBhvr>
                                        <p:cTn id="172" dur="500"/>
                                        <p:tgtEl>
                                          <p:spTgt spid="104"/>
                                        </p:tgtEl>
                                      </p:cBhvr>
                                    </p:animEffect>
                                  </p:childTnLst>
                                </p:cTn>
                              </p:par>
                              <p:par>
                                <p:cTn id="173" presetID="10" presetClass="entr" presetSubtype="0" fill="hold" nodeType="withEffect">
                                  <p:stCondLst>
                                    <p:cond delay="0"/>
                                  </p:stCondLst>
                                  <p:childTnLst>
                                    <p:set>
                                      <p:cBhvr>
                                        <p:cTn id="174" dur="1" fill="hold">
                                          <p:stCondLst>
                                            <p:cond delay="0"/>
                                          </p:stCondLst>
                                        </p:cTn>
                                        <p:tgtEl>
                                          <p:spTgt spid="106"/>
                                        </p:tgtEl>
                                        <p:attrNameLst>
                                          <p:attrName>style.visibility</p:attrName>
                                        </p:attrNameLst>
                                      </p:cBhvr>
                                      <p:to>
                                        <p:strVal val="visible"/>
                                      </p:to>
                                    </p:set>
                                    <p:animEffect transition="in" filter="fade">
                                      <p:cBhvr>
                                        <p:cTn id="175" dur="500"/>
                                        <p:tgtEl>
                                          <p:spTgt spid="106"/>
                                        </p:tgtEl>
                                      </p:cBhvr>
                                    </p:animEffect>
                                  </p:childTnLst>
                                </p:cTn>
                              </p:par>
                              <p:par>
                                <p:cTn id="176" presetID="10" presetClass="entr" presetSubtype="0" fill="hold" nodeType="withEffect">
                                  <p:stCondLst>
                                    <p:cond delay="0"/>
                                  </p:stCondLst>
                                  <p:childTnLst>
                                    <p:set>
                                      <p:cBhvr>
                                        <p:cTn id="177" dur="1" fill="hold">
                                          <p:stCondLst>
                                            <p:cond delay="0"/>
                                          </p:stCondLst>
                                        </p:cTn>
                                        <p:tgtEl>
                                          <p:spTgt spid="108"/>
                                        </p:tgtEl>
                                        <p:attrNameLst>
                                          <p:attrName>style.visibility</p:attrName>
                                        </p:attrNameLst>
                                      </p:cBhvr>
                                      <p:to>
                                        <p:strVal val="visible"/>
                                      </p:to>
                                    </p:set>
                                    <p:animEffect transition="in" filter="fade">
                                      <p:cBhvr>
                                        <p:cTn id="178" dur="500"/>
                                        <p:tgtEl>
                                          <p:spTgt spid="108"/>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11"/>
                                        </p:tgtEl>
                                        <p:attrNameLst>
                                          <p:attrName>style.visibility</p:attrName>
                                        </p:attrNameLst>
                                      </p:cBhvr>
                                      <p:to>
                                        <p:strVal val="visible"/>
                                      </p:to>
                                    </p:set>
                                    <p:animEffect transition="in" filter="fade">
                                      <p:cBhvr>
                                        <p:cTn id="181" dur="500"/>
                                        <p:tgtEl>
                                          <p:spTgt spid="11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10"/>
                                        </p:tgtEl>
                                        <p:attrNameLst>
                                          <p:attrName>style.visibility</p:attrName>
                                        </p:attrNameLst>
                                      </p:cBhvr>
                                      <p:to>
                                        <p:strVal val="visible"/>
                                      </p:to>
                                    </p:set>
                                    <p:animEffect transition="in" filter="fade">
                                      <p:cBhvr>
                                        <p:cTn id="184" dur="500"/>
                                        <p:tgtEl>
                                          <p:spTgt spid="110"/>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14"/>
                                        </p:tgtEl>
                                        <p:attrNameLst>
                                          <p:attrName>style.visibility</p:attrName>
                                        </p:attrNameLst>
                                      </p:cBhvr>
                                      <p:to>
                                        <p:strVal val="visible"/>
                                      </p:to>
                                    </p:set>
                                    <p:animEffect transition="in" filter="fade">
                                      <p:cBhvr>
                                        <p:cTn id="187" dur="500"/>
                                        <p:tgtEl>
                                          <p:spTgt spid="1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15"/>
                                        </p:tgtEl>
                                        <p:attrNameLst>
                                          <p:attrName>style.visibility</p:attrName>
                                        </p:attrNameLst>
                                      </p:cBhvr>
                                      <p:to>
                                        <p:strVal val="visible"/>
                                      </p:to>
                                    </p:set>
                                    <p:animEffect transition="in" filter="fade">
                                      <p:cBhvr>
                                        <p:cTn id="190" dur="500"/>
                                        <p:tgtEl>
                                          <p:spTgt spid="11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16"/>
                                        </p:tgtEl>
                                        <p:attrNameLst>
                                          <p:attrName>style.visibility</p:attrName>
                                        </p:attrNameLst>
                                      </p:cBhvr>
                                      <p:to>
                                        <p:strVal val="visible"/>
                                      </p:to>
                                    </p:set>
                                    <p:animEffect transition="in" filter="fade">
                                      <p:cBhvr>
                                        <p:cTn id="193" dur="500"/>
                                        <p:tgtEl>
                                          <p:spTgt spid="11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17"/>
                                        </p:tgtEl>
                                        <p:attrNameLst>
                                          <p:attrName>style.visibility</p:attrName>
                                        </p:attrNameLst>
                                      </p:cBhvr>
                                      <p:to>
                                        <p:strVal val="visible"/>
                                      </p:to>
                                    </p:set>
                                    <p:animEffect transition="in" filter="fade">
                                      <p:cBhvr>
                                        <p:cTn id="196" dur="500"/>
                                        <p:tgtEl>
                                          <p:spTgt spid="117"/>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66"/>
                                        </p:tgtEl>
                                        <p:attrNameLst>
                                          <p:attrName>style.visibility</p:attrName>
                                        </p:attrNameLst>
                                      </p:cBhvr>
                                      <p:to>
                                        <p:strVal val="visible"/>
                                      </p:to>
                                    </p:set>
                                    <p:animEffect transition="in" filter="fade">
                                      <p:cBhvr>
                                        <p:cTn id="201" dur="500"/>
                                        <p:tgtEl>
                                          <p:spTgt spid="66"/>
                                        </p:tgtEl>
                                      </p:cBhvr>
                                    </p:animEffec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nodeType="clickEffect">
                                  <p:stCondLst>
                                    <p:cond delay="0"/>
                                  </p:stCondLst>
                                  <p:childTnLst>
                                    <p:set>
                                      <p:cBhvr>
                                        <p:cTn id="205" dur="1" fill="hold">
                                          <p:stCondLst>
                                            <p:cond delay="0"/>
                                          </p:stCondLst>
                                        </p:cTn>
                                        <p:tgtEl>
                                          <p:spTgt spid="6"/>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nodeType="clickEffect">
                                  <p:stCondLst>
                                    <p:cond delay="0"/>
                                  </p:stCondLst>
                                  <p:childTnLst>
                                    <p:set>
                                      <p:cBhvr>
                                        <p:cTn id="209" dur="1" fill="hold">
                                          <p:stCondLst>
                                            <p:cond delay="0"/>
                                          </p:stCondLst>
                                        </p:cTn>
                                        <p:tgtEl>
                                          <p:spTgt spid="73"/>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91"/>
                                        </p:tgtEl>
                                        <p:attrNameLst>
                                          <p:attrName>style.visibility</p:attrName>
                                        </p:attrNameLst>
                                      </p:cBhvr>
                                      <p:to>
                                        <p:strVal val="visible"/>
                                      </p:to>
                                    </p:set>
                                    <p:animEffect transition="in" filter="fade">
                                      <p:cBhvr>
                                        <p:cTn id="214" dur="500"/>
                                        <p:tgtEl>
                                          <p:spTgt spid="91"/>
                                        </p:tgtEl>
                                      </p:cBhvr>
                                    </p:animEffec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73"/>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76"/>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78"/>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grpId="0" nodeType="clickEffect">
                                  <p:stCondLst>
                                    <p:cond delay="0"/>
                                  </p:stCondLst>
                                  <p:childTnLst>
                                    <p:set>
                                      <p:cBhvr>
                                        <p:cTn id="230" dur="1" fill="hold">
                                          <p:stCondLst>
                                            <p:cond delay="0"/>
                                          </p:stCondLst>
                                        </p:cTn>
                                        <p:tgtEl>
                                          <p:spTgt spid="92"/>
                                        </p:tgtEl>
                                        <p:attrNameLst>
                                          <p:attrName>style.visibility</p:attrName>
                                        </p:attrNameLst>
                                      </p:cBhvr>
                                      <p:to>
                                        <p:strVal val="visible"/>
                                      </p:to>
                                    </p:set>
                                    <p:animEffect transition="in" filter="fade">
                                      <p:cBhvr>
                                        <p:cTn id="231" dur="500"/>
                                        <p:tgtEl>
                                          <p:spTgt spid="92"/>
                                        </p:tgtEl>
                                      </p:cBhvr>
                                    </p:animEffec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nodeType="clickEffect">
                                  <p:stCondLst>
                                    <p:cond delay="0"/>
                                  </p:stCondLst>
                                  <p:childTnLst>
                                    <p:set>
                                      <p:cBhvr>
                                        <p:cTn id="235" dur="1" fill="hold">
                                          <p:stCondLst>
                                            <p:cond delay="0"/>
                                          </p:stCondLst>
                                        </p:cTn>
                                        <p:tgtEl>
                                          <p:spTgt spid="78"/>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94"/>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nodeType="clickEffect">
                                  <p:stCondLst>
                                    <p:cond delay="0"/>
                                  </p:stCondLst>
                                  <p:childTnLst>
                                    <p:set>
                                      <p:cBhvr>
                                        <p:cTn id="243" dur="1" fill="hold">
                                          <p:stCondLst>
                                            <p:cond delay="0"/>
                                          </p:stCondLst>
                                        </p:cTn>
                                        <p:tgtEl>
                                          <p:spTgt spid="76"/>
                                        </p:tgtEl>
                                        <p:attrNameLst>
                                          <p:attrName>style.visibility</p:attrName>
                                        </p:attrNameLst>
                                      </p:cBhvr>
                                      <p:to>
                                        <p:strVal val="hidden"/>
                                      </p:to>
                                    </p:set>
                                  </p:childTnLst>
                                </p:cTn>
                              </p:par>
                            </p:childTnLst>
                          </p:cTn>
                        </p:par>
                      </p:childTnLst>
                    </p:cTn>
                  </p:par>
                  <p:par>
                    <p:cTn id="244" fill="hold">
                      <p:stCondLst>
                        <p:cond delay="indefinite"/>
                      </p:stCondLst>
                      <p:childTnLst>
                        <p:par>
                          <p:cTn id="245" fill="hold">
                            <p:stCondLst>
                              <p:cond delay="0"/>
                            </p:stCondLst>
                            <p:childTnLst>
                              <p:par>
                                <p:cTn id="246" presetID="1" presetClass="entr" presetSubtype="0" fill="hold" grpId="0" nodeType="clickEffect">
                                  <p:stCondLst>
                                    <p:cond delay="0"/>
                                  </p:stCondLst>
                                  <p:childTnLst>
                                    <p:set>
                                      <p:cBhvr>
                                        <p:cTn id="247" dur="1" fill="hold">
                                          <p:stCondLst>
                                            <p:cond delay="0"/>
                                          </p:stCondLst>
                                        </p:cTn>
                                        <p:tgtEl>
                                          <p:spTgt spid="96"/>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nodeType="clickEffect">
                                  <p:stCondLst>
                                    <p:cond delay="0"/>
                                  </p:stCondLst>
                                  <p:childTnLst>
                                    <p:set>
                                      <p:cBhvr>
                                        <p:cTn id="251" dur="1" fill="hold">
                                          <p:stCondLst>
                                            <p:cond delay="0"/>
                                          </p:stCondLst>
                                        </p:cTn>
                                        <p:tgtEl>
                                          <p:spTgt spid="6"/>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grpId="0" nodeType="clickEffect">
                                  <p:stCondLst>
                                    <p:cond delay="0"/>
                                  </p:stCondLst>
                                  <p:childTnLst>
                                    <p:set>
                                      <p:cBhvr>
                                        <p:cTn id="255"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animBg="1"/>
      <p:bldP spid="3" grpId="0"/>
      <p:bldP spid="17" grpId="0"/>
      <p:bldP spid="18" grpId="0"/>
      <p:bldP spid="19" grpId="0"/>
      <p:bldP spid="20" grpId="0"/>
      <p:bldP spid="21" grpId="0"/>
      <p:bldP spid="22" grpId="0"/>
      <p:bldP spid="23" grpId="0"/>
      <p:bldP spid="26" grpId="0" animBg="1"/>
      <p:bldP spid="27" grpId="0" animBg="1"/>
      <p:bldP spid="28" grpId="0" animBg="1"/>
      <p:bldP spid="29" grpId="0" animBg="1"/>
      <p:bldP spid="30" grpId="0" animBg="1"/>
      <p:bldP spid="31" grpId="0" animBg="1"/>
      <p:bldP spid="32" grpId="0" animBg="1"/>
      <p:bldP spid="35" grpId="0" animBg="1"/>
      <p:bldP spid="36" grpId="0"/>
      <p:bldP spid="40" grpId="0" animBg="1"/>
      <p:bldP spid="41" grpId="0" animBg="1"/>
      <p:bldP spid="44" grpId="0"/>
      <p:bldP spid="45" grpId="0"/>
      <p:bldP spid="49" grpId="0" animBg="1"/>
      <p:bldP spid="50" grpId="0" animBg="1"/>
      <p:bldP spid="51" grpId="0"/>
      <p:bldP spid="52" grpId="0"/>
      <p:bldP spid="58" grpId="0" animBg="1"/>
      <p:bldP spid="59" grpId="0" animBg="1"/>
      <p:bldP spid="60" grpId="0"/>
      <p:bldP spid="61" grpId="0"/>
      <p:bldP spid="81" grpId="0" animBg="1"/>
      <p:bldP spid="82" grpId="0"/>
      <p:bldP spid="83" grpId="0"/>
      <p:bldP spid="84" grpId="0"/>
      <p:bldP spid="85" grpId="0"/>
      <p:bldP spid="86" grpId="0" animBg="1"/>
      <p:bldP spid="87" grpId="0" animBg="1"/>
      <p:bldP spid="88" grpId="0" animBg="1"/>
      <p:bldP spid="110" grpId="0" animBg="1"/>
      <p:bldP spid="111" grpId="0"/>
      <p:bldP spid="114" grpId="0" animBg="1"/>
      <p:bldP spid="115" grpId="0"/>
      <p:bldP spid="116" grpId="0"/>
      <p:bldP spid="117" grpId="0"/>
      <p:bldP spid="66" grpId="0"/>
      <p:bldP spid="91" grpId="0" animBg="1"/>
      <p:bldP spid="92" grpId="0" animBg="1"/>
      <p:bldP spid="94" grpId="0" animBg="1"/>
      <p:bldP spid="96" grpId="0" animBg="1"/>
      <p:bldP spid="9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034" y="1016819"/>
            <a:ext cx="1463286"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Segment-query()</a:t>
            </a:r>
            <a:endParaRPr lang="id-ID" sz="1600" dirty="0">
              <a:solidFill>
                <a:srgbClr val="646464"/>
              </a:solidFill>
              <a:latin typeface="Raleway" panose="020B0003030101060003" pitchFamily="34" charset="0"/>
            </a:endParaRPr>
          </a:p>
        </p:txBody>
      </p:sp>
      <p:sp>
        <p:nvSpPr>
          <p:cNvPr id="9" name="TextBox 8"/>
          <p:cNvSpPr txBox="1"/>
          <p:nvPr/>
        </p:nvSpPr>
        <p:spPr>
          <a:xfrm>
            <a:off x="777034" y="500139"/>
            <a:ext cx="2414444" cy="584775"/>
          </a:xfrm>
          <a:prstGeom prst="rect">
            <a:avLst/>
          </a:prstGeom>
          <a:noFill/>
        </p:spPr>
        <p:txBody>
          <a:bodyPr wrap="none" rtlCol="0">
            <a:spAutoFit/>
          </a:bodyPr>
          <a:lstStyle/>
          <a:p>
            <a:r>
              <a:rPr lang="zh-CN" altLang="en-US" sz="3200" dirty="0" smtClean="0">
                <a:solidFill>
                  <a:srgbClr val="4B4B4B"/>
                </a:solidFill>
                <a:latin typeface="微软雅黑" panose="020B0503020204020204" pitchFamily="34" charset="-122"/>
                <a:ea typeface="微软雅黑" panose="020B0503020204020204" pitchFamily="34" charset="-122"/>
              </a:rPr>
              <a:t>线段树</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smtClean="0">
                <a:solidFill>
                  <a:srgbClr val="4B4B4B"/>
                </a:solidFill>
                <a:latin typeface="微软雅黑" panose="020B0503020204020204" pitchFamily="34" charset="-122"/>
                <a:ea typeface="微软雅黑" panose="020B0503020204020204" pitchFamily="34" charset="-122"/>
              </a:rPr>
              <a:t>查询</a:t>
            </a:r>
            <a:endParaRPr lang="id-ID" sz="3200" dirty="0">
              <a:solidFill>
                <a:srgbClr val="4B4B4B"/>
              </a:solidFill>
              <a:latin typeface="微软雅黑" panose="020B0503020204020204" pitchFamily="34" charset="-122"/>
              <a:ea typeface="微软雅黑" panose="020B0503020204020204" pitchFamily="34" charset="-122"/>
            </a:endParaRPr>
          </a:p>
        </p:txBody>
      </p:sp>
      <p:sp>
        <p:nvSpPr>
          <p:cNvPr id="2" name="矩形 1"/>
          <p:cNvSpPr/>
          <p:nvPr/>
        </p:nvSpPr>
        <p:spPr>
          <a:xfrm>
            <a:off x="1385107" y="4258313"/>
            <a:ext cx="907445"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3" name="文本框 2"/>
          <p:cNvSpPr txBox="1"/>
          <p:nvPr/>
        </p:nvSpPr>
        <p:spPr>
          <a:xfrm>
            <a:off x="1491572" y="4739745"/>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(1,1)</a:t>
            </a:r>
            <a:endParaRPr lang="zh-CN" altLang="en-US" sz="1500" b="1" dirty="0">
              <a:solidFill>
                <a:srgbClr val="646464"/>
              </a:solidFill>
              <a:latin typeface="Raleway" panose="020B0003030101060003" pitchFamily="34" charset="0"/>
            </a:endParaRPr>
          </a:p>
        </p:txBody>
      </p:sp>
      <p:sp>
        <p:nvSpPr>
          <p:cNvPr id="17" name="文本框 16"/>
          <p:cNvSpPr txBox="1"/>
          <p:nvPr/>
        </p:nvSpPr>
        <p:spPr>
          <a:xfrm>
            <a:off x="2559803" y="4761229"/>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(2,2)</a:t>
            </a:r>
            <a:endParaRPr lang="zh-CN" altLang="en-US" sz="1500" b="1" dirty="0">
              <a:solidFill>
                <a:srgbClr val="646464"/>
              </a:solidFill>
              <a:latin typeface="Raleway" panose="020B0003030101060003" pitchFamily="34" charset="0"/>
            </a:endParaRPr>
          </a:p>
        </p:txBody>
      </p:sp>
      <p:sp>
        <p:nvSpPr>
          <p:cNvPr id="18" name="文本框 17"/>
          <p:cNvSpPr txBox="1"/>
          <p:nvPr/>
        </p:nvSpPr>
        <p:spPr>
          <a:xfrm>
            <a:off x="3633348" y="4762259"/>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(3,3)</a:t>
            </a:r>
            <a:endParaRPr lang="zh-CN" altLang="en-US" sz="1500" b="1" dirty="0">
              <a:solidFill>
                <a:srgbClr val="646464"/>
              </a:solidFill>
              <a:latin typeface="Raleway" panose="020B0003030101060003" pitchFamily="34" charset="0"/>
            </a:endParaRPr>
          </a:p>
        </p:txBody>
      </p:sp>
      <p:sp>
        <p:nvSpPr>
          <p:cNvPr id="19" name="文本框 18"/>
          <p:cNvSpPr txBox="1"/>
          <p:nvPr/>
        </p:nvSpPr>
        <p:spPr>
          <a:xfrm>
            <a:off x="4528875" y="4774243"/>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(4,5)</a:t>
            </a:r>
            <a:endParaRPr lang="zh-CN" altLang="en-US" sz="1500" b="1" dirty="0">
              <a:solidFill>
                <a:srgbClr val="646464"/>
              </a:solidFill>
              <a:latin typeface="Raleway" panose="020B0003030101060003" pitchFamily="34" charset="0"/>
            </a:endParaRPr>
          </a:p>
        </p:txBody>
      </p:sp>
      <p:sp>
        <p:nvSpPr>
          <p:cNvPr id="20" name="文本框 19"/>
          <p:cNvSpPr txBox="1"/>
          <p:nvPr/>
        </p:nvSpPr>
        <p:spPr>
          <a:xfrm>
            <a:off x="4014505" y="5830194"/>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(4,4)</a:t>
            </a:r>
            <a:endParaRPr lang="zh-CN" altLang="en-US" sz="1500" b="1" dirty="0">
              <a:solidFill>
                <a:srgbClr val="646464"/>
              </a:solidFill>
              <a:latin typeface="Raleway" panose="020B0003030101060003" pitchFamily="34" charset="0"/>
            </a:endParaRPr>
          </a:p>
        </p:txBody>
      </p:sp>
      <p:sp>
        <p:nvSpPr>
          <p:cNvPr id="21" name="文本框 20"/>
          <p:cNvSpPr txBox="1"/>
          <p:nvPr/>
        </p:nvSpPr>
        <p:spPr>
          <a:xfrm>
            <a:off x="4757333" y="5830194"/>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a:t>
            </a:r>
            <a:r>
              <a:rPr lang="en-US" altLang="zh-CN" sz="1500" b="1" dirty="0">
                <a:solidFill>
                  <a:srgbClr val="646464"/>
                </a:solidFill>
                <a:latin typeface="Raleway" panose="020B0003030101060003" pitchFamily="34" charset="0"/>
              </a:rPr>
              <a:t>5</a:t>
            </a:r>
            <a:r>
              <a:rPr lang="en-US" altLang="zh-CN" sz="1500" b="1" dirty="0" smtClean="0">
                <a:solidFill>
                  <a:srgbClr val="646464"/>
                </a:solidFill>
                <a:latin typeface="Raleway" panose="020B0003030101060003" pitchFamily="34" charset="0"/>
              </a:rPr>
              <a:t>,5)</a:t>
            </a:r>
            <a:endParaRPr lang="zh-CN" altLang="en-US" sz="1500" b="1" dirty="0">
              <a:solidFill>
                <a:srgbClr val="646464"/>
              </a:solidFill>
              <a:latin typeface="Raleway" panose="020B0003030101060003" pitchFamily="34" charset="0"/>
            </a:endParaRPr>
          </a:p>
        </p:txBody>
      </p:sp>
      <p:sp>
        <p:nvSpPr>
          <p:cNvPr id="22" name="文本框 21"/>
          <p:cNvSpPr txBox="1"/>
          <p:nvPr/>
        </p:nvSpPr>
        <p:spPr>
          <a:xfrm>
            <a:off x="7981885" y="5822586"/>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(9,9)</a:t>
            </a:r>
            <a:endParaRPr lang="zh-CN" altLang="en-US" sz="1500" b="1" dirty="0">
              <a:solidFill>
                <a:srgbClr val="646464"/>
              </a:solidFill>
              <a:latin typeface="Raleway" panose="020B0003030101060003" pitchFamily="34" charset="0"/>
            </a:endParaRPr>
          </a:p>
        </p:txBody>
      </p:sp>
      <p:sp>
        <p:nvSpPr>
          <p:cNvPr id="23" name="文本框 22"/>
          <p:cNvSpPr txBox="1"/>
          <p:nvPr/>
        </p:nvSpPr>
        <p:spPr>
          <a:xfrm>
            <a:off x="8697408" y="5822586"/>
            <a:ext cx="804938"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(10,10)</a:t>
            </a:r>
            <a:endParaRPr lang="zh-CN" altLang="en-US" sz="1500" b="1" dirty="0">
              <a:solidFill>
                <a:srgbClr val="646464"/>
              </a:solidFill>
              <a:latin typeface="Raleway" panose="020B0003030101060003" pitchFamily="34" charset="0"/>
            </a:endParaRPr>
          </a:p>
        </p:txBody>
      </p:sp>
      <p:sp>
        <p:nvSpPr>
          <p:cNvPr id="26" name="矩形 25"/>
          <p:cNvSpPr/>
          <p:nvPr/>
        </p:nvSpPr>
        <p:spPr>
          <a:xfrm>
            <a:off x="2406460" y="4263786"/>
            <a:ext cx="901099"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27" name="矩形 26"/>
          <p:cNvSpPr/>
          <p:nvPr/>
        </p:nvSpPr>
        <p:spPr>
          <a:xfrm>
            <a:off x="3379356" y="4259757"/>
            <a:ext cx="919415" cy="48594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28" name="矩形 27"/>
          <p:cNvSpPr/>
          <p:nvPr/>
        </p:nvSpPr>
        <p:spPr>
          <a:xfrm>
            <a:off x="4370569" y="4263082"/>
            <a:ext cx="905908" cy="482617"/>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(2,2,2,-1)</a:t>
            </a:r>
            <a:endParaRPr lang="zh-CN" altLang="en-US" sz="1600" dirty="0"/>
          </a:p>
        </p:txBody>
      </p:sp>
      <p:sp>
        <p:nvSpPr>
          <p:cNvPr id="29" name="矩形 28"/>
          <p:cNvSpPr/>
          <p:nvPr/>
        </p:nvSpPr>
        <p:spPr>
          <a:xfrm>
            <a:off x="3521677" y="5284003"/>
            <a:ext cx="882880"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30" name="矩形 29"/>
          <p:cNvSpPr/>
          <p:nvPr/>
        </p:nvSpPr>
        <p:spPr>
          <a:xfrm>
            <a:off x="4483727" y="5284002"/>
            <a:ext cx="908043"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31" name="矩形 30"/>
          <p:cNvSpPr/>
          <p:nvPr/>
        </p:nvSpPr>
        <p:spPr>
          <a:xfrm>
            <a:off x="7563145" y="5255121"/>
            <a:ext cx="1007345"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32" name="矩形 31"/>
          <p:cNvSpPr/>
          <p:nvPr/>
        </p:nvSpPr>
        <p:spPr>
          <a:xfrm>
            <a:off x="8649661" y="5255121"/>
            <a:ext cx="951539"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35" name="矩形 34"/>
          <p:cNvSpPr/>
          <p:nvPr/>
        </p:nvSpPr>
        <p:spPr>
          <a:xfrm>
            <a:off x="4685772" y="1330269"/>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(10,10,10,-1)</a:t>
            </a:r>
            <a:endParaRPr lang="zh-CN" altLang="en-US" sz="1600" dirty="0"/>
          </a:p>
        </p:txBody>
      </p:sp>
      <p:sp>
        <p:nvSpPr>
          <p:cNvPr id="36" name="文本框 35"/>
          <p:cNvSpPr txBox="1"/>
          <p:nvPr/>
        </p:nvSpPr>
        <p:spPr>
          <a:xfrm>
            <a:off x="4925826" y="1808611"/>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a:t>
            </a:r>
            <a:r>
              <a:rPr lang="en-US" altLang="zh-CN" sz="1500" b="1" dirty="0" smtClean="0">
                <a:solidFill>
                  <a:srgbClr val="646464"/>
                </a:solidFill>
                <a:latin typeface="Raleway" panose="020B0003030101060003" pitchFamily="34" charset="0"/>
              </a:rPr>
              <a:t>1,10)</a:t>
            </a:r>
            <a:endParaRPr lang="zh-CN" altLang="en-US" sz="1500" b="1" dirty="0">
              <a:solidFill>
                <a:srgbClr val="646464"/>
              </a:solidFill>
              <a:latin typeface="Raleway" panose="020B0003030101060003" pitchFamily="34" charset="0"/>
            </a:endParaRPr>
          </a:p>
        </p:txBody>
      </p:sp>
      <p:cxnSp>
        <p:nvCxnSpPr>
          <p:cNvPr id="37" name="直接箭头连接符 36"/>
          <p:cNvCxnSpPr>
            <a:endCxn id="40" idx="0"/>
          </p:cNvCxnSpPr>
          <p:nvPr/>
        </p:nvCxnSpPr>
        <p:spPr>
          <a:xfrm flipH="1">
            <a:off x="4259895" y="1831429"/>
            <a:ext cx="428333" cy="430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41" idx="0"/>
          </p:cNvCxnSpPr>
          <p:nvPr/>
        </p:nvCxnSpPr>
        <p:spPr>
          <a:xfrm>
            <a:off x="5933740" y="1849824"/>
            <a:ext cx="426671" cy="447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649233" y="2262093"/>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(5,5,5,-1)</a:t>
            </a:r>
            <a:endParaRPr lang="zh-CN" altLang="en-US" sz="1600" dirty="0"/>
          </a:p>
        </p:txBody>
      </p:sp>
      <p:sp>
        <p:nvSpPr>
          <p:cNvPr id="41" name="矩形 40"/>
          <p:cNvSpPr/>
          <p:nvPr/>
        </p:nvSpPr>
        <p:spPr>
          <a:xfrm>
            <a:off x="5749749" y="2297021"/>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(5,5,5,-1)</a:t>
            </a:r>
            <a:endParaRPr lang="zh-CN" altLang="en-US" sz="1600" dirty="0"/>
          </a:p>
        </p:txBody>
      </p:sp>
      <p:sp>
        <p:nvSpPr>
          <p:cNvPr id="44" name="文本框 43"/>
          <p:cNvSpPr txBox="1"/>
          <p:nvPr/>
        </p:nvSpPr>
        <p:spPr>
          <a:xfrm>
            <a:off x="3868350" y="2776497"/>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a:t>
            </a:r>
            <a:r>
              <a:rPr lang="en-US" altLang="zh-CN" sz="1500" b="1" dirty="0" smtClean="0">
                <a:solidFill>
                  <a:srgbClr val="646464"/>
                </a:solidFill>
                <a:latin typeface="Raleway" panose="020B0003030101060003" pitchFamily="34" charset="0"/>
              </a:rPr>
              <a:t>1,5)</a:t>
            </a:r>
            <a:endParaRPr lang="zh-CN" altLang="en-US" sz="1500" b="1" dirty="0">
              <a:solidFill>
                <a:srgbClr val="646464"/>
              </a:solidFill>
              <a:latin typeface="Raleway" panose="020B0003030101060003" pitchFamily="34" charset="0"/>
            </a:endParaRPr>
          </a:p>
        </p:txBody>
      </p:sp>
      <p:sp>
        <p:nvSpPr>
          <p:cNvPr id="45" name="文本框 44"/>
          <p:cNvSpPr txBox="1"/>
          <p:nvPr/>
        </p:nvSpPr>
        <p:spPr>
          <a:xfrm>
            <a:off x="6352741" y="2777482"/>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(6,10)</a:t>
            </a:r>
            <a:endParaRPr lang="zh-CN" altLang="en-US" sz="1500" b="1" dirty="0">
              <a:solidFill>
                <a:srgbClr val="646464"/>
              </a:solidFill>
              <a:latin typeface="Raleway" panose="020B0003030101060003" pitchFamily="34" charset="0"/>
            </a:endParaRPr>
          </a:p>
        </p:txBody>
      </p:sp>
      <p:cxnSp>
        <p:nvCxnSpPr>
          <p:cNvPr id="47" name="直接箭头连接符 46"/>
          <p:cNvCxnSpPr>
            <a:endCxn id="49" idx="0"/>
          </p:cNvCxnSpPr>
          <p:nvPr/>
        </p:nvCxnSpPr>
        <p:spPr>
          <a:xfrm flipH="1">
            <a:off x="2938635" y="2783067"/>
            <a:ext cx="710598" cy="5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50" idx="0"/>
          </p:cNvCxnSpPr>
          <p:nvPr/>
        </p:nvCxnSpPr>
        <p:spPr>
          <a:xfrm>
            <a:off x="4332397" y="2784439"/>
            <a:ext cx="209160" cy="507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2466550" y="3294440"/>
            <a:ext cx="944169" cy="481912"/>
          </a:xfrm>
          <a:prstGeom prst="rect">
            <a:avLst/>
          </a:prstGeom>
          <a:solidFill>
            <a:srgbClr val="DE64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(2,2,2,-1)</a:t>
            </a:r>
            <a:endParaRPr lang="zh-CN" altLang="en-US" sz="1600" dirty="0"/>
          </a:p>
        </p:txBody>
      </p:sp>
      <p:sp>
        <p:nvSpPr>
          <p:cNvPr id="50" name="矩形 49"/>
          <p:cNvSpPr/>
          <p:nvPr/>
        </p:nvSpPr>
        <p:spPr>
          <a:xfrm>
            <a:off x="4097698" y="3291871"/>
            <a:ext cx="887718" cy="469068"/>
          </a:xfrm>
          <a:prstGeom prst="rect">
            <a:avLst/>
          </a:prstGeom>
          <a:solidFill>
            <a:srgbClr val="DE64D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(3,3,3,-1)</a:t>
            </a:r>
            <a:endParaRPr lang="zh-CN" altLang="en-US" sz="1600" dirty="0"/>
          </a:p>
        </p:txBody>
      </p:sp>
      <p:sp>
        <p:nvSpPr>
          <p:cNvPr id="51" name="文本框 50"/>
          <p:cNvSpPr txBox="1"/>
          <p:nvPr/>
        </p:nvSpPr>
        <p:spPr>
          <a:xfrm>
            <a:off x="2559804" y="3763508"/>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a:t>
            </a:r>
            <a:r>
              <a:rPr lang="en-US" altLang="zh-CN" sz="1500" b="1" dirty="0" smtClean="0">
                <a:solidFill>
                  <a:srgbClr val="646464"/>
                </a:solidFill>
                <a:latin typeface="Raleway" panose="020B0003030101060003" pitchFamily="34" charset="0"/>
              </a:rPr>
              <a:t>1,2)</a:t>
            </a:r>
            <a:endParaRPr lang="zh-CN" altLang="en-US" sz="1500" b="1" dirty="0">
              <a:solidFill>
                <a:srgbClr val="646464"/>
              </a:solidFill>
              <a:latin typeface="Raleway" panose="020B0003030101060003" pitchFamily="34" charset="0"/>
            </a:endParaRPr>
          </a:p>
        </p:txBody>
      </p:sp>
      <p:sp>
        <p:nvSpPr>
          <p:cNvPr id="52" name="文本框 51"/>
          <p:cNvSpPr txBox="1"/>
          <p:nvPr/>
        </p:nvSpPr>
        <p:spPr>
          <a:xfrm>
            <a:off x="4204734" y="3821980"/>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(3,5)</a:t>
            </a:r>
            <a:endParaRPr lang="zh-CN" altLang="en-US" sz="1500" b="1" dirty="0">
              <a:solidFill>
                <a:srgbClr val="646464"/>
              </a:solidFill>
              <a:latin typeface="Raleway" panose="020B0003030101060003" pitchFamily="34" charset="0"/>
            </a:endParaRPr>
          </a:p>
        </p:txBody>
      </p:sp>
      <p:sp>
        <p:nvSpPr>
          <p:cNvPr id="58" name="矩形 57"/>
          <p:cNvSpPr/>
          <p:nvPr/>
        </p:nvSpPr>
        <p:spPr>
          <a:xfrm>
            <a:off x="5933740" y="3306281"/>
            <a:ext cx="924436" cy="470299"/>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(2,2,2,-1)</a:t>
            </a:r>
            <a:endParaRPr lang="zh-CN" altLang="en-US" sz="1600" dirty="0"/>
          </a:p>
        </p:txBody>
      </p:sp>
      <p:sp>
        <p:nvSpPr>
          <p:cNvPr id="59" name="矩形 58"/>
          <p:cNvSpPr/>
          <p:nvPr/>
        </p:nvSpPr>
        <p:spPr>
          <a:xfrm>
            <a:off x="7329453" y="3306281"/>
            <a:ext cx="913010" cy="462546"/>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(3,3,3,-1)</a:t>
            </a:r>
            <a:endParaRPr lang="zh-CN" altLang="en-US" sz="1600" dirty="0"/>
          </a:p>
        </p:txBody>
      </p:sp>
      <p:sp>
        <p:nvSpPr>
          <p:cNvPr id="60" name="文本框 59"/>
          <p:cNvSpPr txBox="1"/>
          <p:nvPr/>
        </p:nvSpPr>
        <p:spPr>
          <a:xfrm>
            <a:off x="5976456" y="3833337"/>
            <a:ext cx="567559" cy="323165"/>
          </a:xfrm>
          <a:prstGeom prst="rect">
            <a:avLst/>
          </a:prstGeom>
          <a:noFill/>
        </p:spPr>
        <p:txBody>
          <a:bodyPr wrap="square" rtlCol="0">
            <a:spAutoFit/>
          </a:bodyPr>
          <a:lstStyle/>
          <a:p>
            <a:r>
              <a:rPr lang="en-US" altLang="zh-CN" sz="1500" b="1" dirty="0">
                <a:solidFill>
                  <a:srgbClr val="646464"/>
                </a:solidFill>
                <a:latin typeface="Raleway" panose="020B0003030101060003" pitchFamily="34" charset="0"/>
              </a:rPr>
              <a:t>(</a:t>
            </a:r>
            <a:r>
              <a:rPr lang="en-US" altLang="zh-CN" sz="1500" b="1" dirty="0" smtClean="0">
                <a:solidFill>
                  <a:srgbClr val="646464"/>
                </a:solidFill>
                <a:latin typeface="Raleway" panose="020B0003030101060003" pitchFamily="34" charset="0"/>
              </a:rPr>
              <a:t>1,2)</a:t>
            </a:r>
            <a:endParaRPr lang="zh-CN" altLang="en-US" sz="1500" b="1" dirty="0">
              <a:solidFill>
                <a:srgbClr val="646464"/>
              </a:solidFill>
              <a:latin typeface="Raleway" panose="020B0003030101060003" pitchFamily="34" charset="0"/>
            </a:endParaRPr>
          </a:p>
        </p:txBody>
      </p:sp>
      <p:sp>
        <p:nvSpPr>
          <p:cNvPr id="61" name="文本框 60"/>
          <p:cNvSpPr txBox="1"/>
          <p:nvPr/>
        </p:nvSpPr>
        <p:spPr>
          <a:xfrm>
            <a:off x="7563145" y="3776352"/>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(3,5)</a:t>
            </a:r>
            <a:endParaRPr lang="zh-CN" altLang="en-US" sz="1500" b="1" dirty="0">
              <a:solidFill>
                <a:srgbClr val="646464"/>
              </a:solidFill>
              <a:latin typeface="Raleway" panose="020B0003030101060003" pitchFamily="34" charset="0"/>
            </a:endParaRPr>
          </a:p>
        </p:txBody>
      </p:sp>
      <p:cxnSp>
        <p:nvCxnSpPr>
          <p:cNvPr id="62" name="直接箭头连接符 61"/>
          <p:cNvCxnSpPr>
            <a:endCxn id="58" idx="0"/>
          </p:cNvCxnSpPr>
          <p:nvPr/>
        </p:nvCxnSpPr>
        <p:spPr>
          <a:xfrm>
            <a:off x="6296025" y="2799658"/>
            <a:ext cx="99933" cy="506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59" idx="0"/>
          </p:cNvCxnSpPr>
          <p:nvPr/>
        </p:nvCxnSpPr>
        <p:spPr>
          <a:xfrm>
            <a:off x="6971073" y="2852103"/>
            <a:ext cx="814885" cy="454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2" idx="0"/>
          </p:cNvCxnSpPr>
          <p:nvPr/>
        </p:nvCxnSpPr>
        <p:spPr>
          <a:xfrm flipH="1">
            <a:off x="1838830" y="3769863"/>
            <a:ext cx="808916" cy="488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endCxn id="26" idx="0"/>
          </p:cNvCxnSpPr>
          <p:nvPr/>
        </p:nvCxnSpPr>
        <p:spPr>
          <a:xfrm flipH="1">
            <a:off x="2857010" y="3769863"/>
            <a:ext cx="112020" cy="49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5366053" y="4265391"/>
            <a:ext cx="872536"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82" name="文本框 81"/>
          <p:cNvSpPr txBox="1"/>
          <p:nvPr/>
        </p:nvSpPr>
        <p:spPr>
          <a:xfrm>
            <a:off x="5555391" y="4734443"/>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(6,6)</a:t>
            </a:r>
            <a:endParaRPr lang="zh-CN" altLang="en-US" sz="1500" b="1" dirty="0">
              <a:solidFill>
                <a:srgbClr val="646464"/>
              </a:solidFill>
              <a:latin typeface="Raleway" panose="020B0003030101060003" pitchFamily="34" charset="0"/>
            </a:endParaRPr>
          </a:p>
        </p:txBody>
      </p:sp>
      <p:sp>
        <p:nvSpPr>
          <p:cNvPr id="83" name="文本框 82"/>
          <p:cNvSpPr txBox="1"/>
          <p:nvPr/>
        </p:nvSpPr>
        <p:spPr>
          <a:xfrm>
            <a:off x="6290617" y="4734442"/>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(7,7)</a:t>
            </a:r>
            <a:endParaRPr lang="zh-CN" altLang="en-US" sz="1500" b="1" dirty="0">
              <a:solidFill>
                <a:srgbClr val="646464"/>
              </a:solidFill>
              <a:latin typeface="Raleway" panose="020B0003030101060003" pitchFamily="34" charset="0"/>
            </a:endParaRPr>
          </a:p>
        </p:txBody>
      </p:sp>
      <p:sp>
        <p:nvSpPr>
          <p:cNvPr id="84" name="文本框 83"/>
          <p:cNvSpPr txBox="1"/>
          <p:nvPr/>
        </p:nvSpPr>
        <p:spPr>
          <a:xfrm>
            <a:off x="7413768" y="4729373"/>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(8,8)</a:t>
            </a:r>
            <a:endParaRPr lang="zh-CN" altLang="en-US" sz="1500" b="1" dirty="0">
              <a:solidFill>
                <a:srgbClr val="646464"/>
              </a:solidFill>
              <a:latin typeface="Raleway" panose="020B0003030101060003" pitchFamily="34" charset="0"/>
            </a:endParaRPr>
          </a:p>
        </p:txBody>
      </p:sp>
      <p:sp>
        <p:nvSpPr>
          <p:cNvPr id="85" name="文本框 84"/>
          <p:cNvSpPr txBox="1"/>
          <p:nvPr/>
        </p:nvSpPr>
        <p:spPr>
          <a:xfrm>
            <a:off x="8471884" y="4721106"/>
            <a:ext cx="567559"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(9,10)</a:t>
            </a:r>
            <a:endParaRPr lang="zh-CN" altLang="en-US" sz="1500" b="1" dirty="0">
              <a:solidFill>
                <a:srgbClr val="646464"/>
              </a:solidFill>
              <a:latin typeface="Raleway" panose="020B0003030101060003" pitchFamily="34" charset="0"/>
            </a:endParaRPr>
          </a:p>
        </p:txBody>
      </p:sp>
      <p:sp>
        <p:nvSpPr>
          <p:cNvPr id="86" name="矩形 85"/>
          <p:cNvSpPr/>
          <p:nvPr/>
        </p:nvSpPr>
        <p:spPr>
          <a:xfrm>
            <a:off x="6300969" y="4250705"/>
            <a:ext cx="936996"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87" name="矩形 86"/>
          <p:cNvSpPr/>
          <p:nvPr/>
        </p:nvSpPr>
        <p:spPr>
          <a:xfrm>
            <a:off x="7300344" y="4238489"/>
            <a:ext cx="936765" cy="481913"/>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(1,1,1,-1)</a:t>
            </a:r>
            <a:endParaRPr lang="zh-CN" altLang="en-US" sz="1600" dirty="0"/>
          </a:p>
        </p:txBody>
      </p:sp>
      <p:sp>
        <p:nvSpPr>
          <p:cNvPr id="88" name="矩形 87"/>
          <p:cNvSpPr/>
          <p:nvPr/>
        </p:nvSpPr>
        <p:spPr>
          <a:xfrm>
            <a:off x="8299488" y="4238488"/>
            <a:ext cx="942119" cy="481913"/>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(2,2,2,-1)</a:t>
            </a:r>
            <a:endParaRPr lang="zh-CN" altLang="en-US" sz="1600" dirty="0"/>
          </a:p>
        </p:txBody>
      </p:sp>
      <p:cxnSp>
        <p:nvCxnSpPr>
          <p:cNvPr id="89" name="直接箭头连接符 88"/>
          <p:cNvCxnSpPr>
            <a:endCxn id="88" idx="0"/>
          </p:cNvCxnSpPr>
          <p:nvPr/>
        </p:nvCxnSpPr>
        <p:spPr>
          <a:xfrm>
            <a:off x="7893740" y="3775646"/>
            <a:ext cx="876808" cy="462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endCxn id="87" idx="0"/>
          </p:cNvCxnSpPr>
          <p:nvPr/>
        </p:nvCxnSpPr>
        <p:spPr>
          <a:xfrm>
            <a:off x="7563145" y="3796724"/>
            <a:ext cx="205582" cy="44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endCxn id="27" idx="0"/>
          </p:cNvCxnSpPr>
          <p:nvPr/>
        </p:nvCxnSpPr>
        <p:spPr>
          <a:xfrm flipH="1">
            <a:off x="3839064" y="3736419"/>
            <a:ext cx="262234" cy="523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28" idx="0"/>
          </p:cNvCxnSpPr>
          <p:nvPr/>
        </p:nvCxnSpPr>
        <p:spPr>
          <a:xfrm>
            <a:off x="4685772" y="3791459"/>
            <a:ext cx="137751" cy="471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flipH="1">
            <a:off x="5947984" y="3771099"/>
            <a:ext cx="102066" cy="44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endCxn id="86" idx="0"/>
          </p:cNvCxnSpPr>
          <p:nvPr/>
        </p:nvCxnSpPr>
        <p:spPr>
          <a:xfrm>
            <a:off x="6474224" y="3770343"/>
            <a:ext cx="295243" cy="48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endCxn id="29" idx="0"/>
          </p:cNvCxnSpPr>
          <p:nvPr/>
        </p:nvCxnSpPr>
        <p:spPr>
          <a:xfrm flipH="1">
            <a:off x="3963117" y="4747304"/>
            <a:ext cx="592898" cy="536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H="1">
            <a:off x="4811754" y="4787292"/>
            <a:ext cx="150692" cy="54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endCxn id="31" idx="0"/>
          </p:cNvCxnSpPr>
          <p:nvPr/>
        </p:nvCxnSpPr>
        <p:spPr>
          <a:xfrm flipH="1">
            <a:off x="8066818" y="4710365"/>
            <a:ext cx="577492" cy="544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endCxn id="32" idx="0"/>
          </p:cNvCxnSpPr>
          <p:nvPr/>
        </p:nvCxnSpPr>
        <p:spPr>
          <a:xfrm>
            <a:off x="8967468" y="4756233"/>
            <a:ext cx="157963" cy="498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8890622" y="1355373"/>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a:t>
            </a:r>
            <a:r>
              <a:rPr lang="en-US" altLang="zh-CN" sz="1600" dirty="0" err="1" smtClean="0"/>
              <a:t>l,ll,rl,mark</a:t>
            </a:r>
            <a:r>
              <a:rPr lang="en-US" altLang="zh-CN" sz="1600" dirty="0" smtClean="0"/>
              <a:t>)</a:t>
            </a:r>
            <a:endParaRPr lang="zh-CN" altLang="en-US" sz="1600" dirty="0"/>
          </a:p>
        </p:txBody>
      </p:sp>
      <p:sp>
        <p:nvSpPr>
          <p:cNvPr id="111" name="文本框 110"/>
          <p:cNvSpPr txBox="1"/>
          <p:nvPr/>
        </p:nvSpPr>
        <p:spPr>
          <a:xfrm>
            <a:off x="9054063" y="1867511"/>
            <a:ext cx="894442"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a:t>
            </a:r>
            <a:r>
              <a:rPr lang="en-US" altLang="zh-CN" sz="1500" b="1" dirty="0" err="1" smtClean="0">
                <a:solidFill>
                  <a:srgbClr val="646464"/>
                </a:solidFill>
                <a:latin typeface="Raleway" panose="020B0003030101060003" pitchFamily="34" charset="0"/>
              </a:rPr>
              <a:t>left,right</a:t>
            </a:r>
            <a:r>
              <a:rPr lang="en-US" altLang="zh-CN" sz="1500" b="1" dirty="0" smtClean="0">
                <a:solidFill>
                  <a:srgbClr val="646464"/>
                </a:solidFill>
                <a:latin typeface="Raleway" panose="020B0003030101060003" pitchFamily="34" charset="0"/>
              </a:rPr>
              <a:t>)</a:t>
            </a:r>
            <a:endParaRPr lang="zh-CN" altLang="en-US" sz="1500" b="1" dirty="0">
              <a:solidFill>
                <a:srgbClr val="646464"/>
              </a:solidFill>
              <a:latin typeface="Raleway" panose="020B0003030101060003" pitchFamily="34" charset="0"/>
            </a:endParaRPr>
          </a:p>
        </p:txBody>
      </p:sp>
      <p:sp>
        <p:nvSpPr>
          <p:cNvPr id="114" name="矩形 113"/>
          <p:cNvSpPr/>
          <p:nvPr/>
        </p:nvSpPr>
        <p:spPr>
          <a:xfrm>
            <a:off x="8890622" y="2370191"/>
            <a:ext cx="1221324" cy="481912"/>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a:t>
            </a:r>
            <a:r>
              <a:rPr lang="en-US" altLang="zh-CN" sz="1600" dirty="0" err="1" smtClean="0"/>
              <a:t>l,ll,rl,mark</a:t>
            </a:r>
            <a:r>
              <a:rPr lang="en-US" altLang="zh-CN" sz="1600" dirty="0" smtClean="0"/>
              <a:t>)</a:t>
            </a:r>
            <a:endParaRPr lang="zh-CN" altLang="en-US" sz="1600" dirty="0"/>
          </a:p>
        </p:txBody>
      </p:sp>
      <p:sp>
        <p:nvSpPr>
          <p:cNvPr id="115" name="文本框 114"/>
          <p:cNvSpPr txBox="1"/>
          <p:nvPr/>
        </p:nvSpPr>
        <p:spPr>
          <a:xfrm>
            <a:off x="9054063" y="2878849"/>
            <a:ext cx="894442" cy="323165"/>
          </a:xfrm>
          <a:prstGeom prst="rect">
            <a:avLst/>
          </a:prstGeom>
          <a:noFill/>
        </p:spPr>
        <p:txBody>
          <a:bodyPr wrap="square" rtlCol="0">
            <a:spAutoFit/>
          </a:bodyPr>
          <a:lstStyle/>
          <a:p>
            <a:r>
              <a:rPr lang="en-US" altLang="zh-CN" sz="1500" b="1" dirty="0" smtClean="0">
                <a:solidFill>
                  <a:srgbClr val="646464"/>
                </a:solidFill>
                <a:latin typeface="Raleway" panose="020B0003030101060003" pitchFamily="34" charset="0"/>
              </a:rPr>
              <a:t>(</a:t>
            </a:r>
            <a:r>
              <a:rPr lang="en-US" altLang="zh-CN" sz="1500" b="1" dirty="0" err="1" smtClean="0">
                <a:solidFill>
                  <a:srgbClr val="646464"/>
                </a:solidFill>
                <a:latin typeface="Raleway" panose="020B0003030101060003" pitchFamily="34" charset="0"/>
              </a:rPr>
              <a:t>left,right</a:t>
            </a:r>
            <a:r>
              <a:rPr lang="en-US" altLang="zh-CN" sz="1500" b="1" dirty="0" smtClean="0">
                <a:solidFill>
                  <a:srgbClr val="646464"/>
                </a:solidFill>
                <a:latin typeface="Raleway" panose="020B0003030101060003" pitchFamily="34" charset="0"/>
              </a:rPr>
              <a:t>)</a:t>
            </a:r>
            <a:endParaRPr lang="zh-CN" altLang="en-US" sz="1500" b="1" dirty="0">
              <a:solidFill>
                <a:srgbClr val="646464"/>
              </a:solidFill>
              <a:latin typeface="Raleway" panose="020B0003030101060003" pitchFamily="34" charset="0"/>
            </a:endParaRPr>
          </a:p>
        </p:txBody>
      </p:sp>
      <p:sp>
        <p:nvSpPr>
          <p:cNvPr id="116" name="文本框 115"/>
          <p:cNvSpPr txBox="1"/>
          <p:nvPr/>
        </p:nvSpPr>
        <p:spPr>
          <a:xfrm>
            <a:off x="10355470" y="2534752"/>
            <a:ext cx="852108" cy="323165"/>
          </a:xfrm>
          <a:prstGeom prst="rect">
            <a:avLst/>
          </a:prstGeom>
          <a:noFill/>
        </p:spPr>
        <p:txBody>
          <a:bodyPr wrap="square" rtlCol="0">
            <a:spAutoFit/>
          </a:bodyPr>
          <a:lstStyle/>
          <a:p>
            <a:r>
              <a:rPr lang="zh-CN" altLang="en-US" sz="1500" b="1" dirty="0" smtClean="0">
                <a:solidFill>
                  <a:srgbClr val="646464"/>
                </a:solidFill>
                <a:latin typeface="微软雅黑" panose="020B0503020204020204" pitchFamily="34" charset="-122"/>
                <a:ea typeface="微软雅黑" panose="020B0503020204020204" pitchFamily="34" charset="-122"/>
              </a:rPr>
              <a:t>叶结点</a:t>
            </a:r>
            <a:endParaRPr lang="zh-CN" altLang="en-US" sz="1500" b="1" dirty="0">
              <a:solidFill>
                <a:srgbClr val="646464"/>
              </a:solidFill>
              <a:latin typeface="微软雅黑" panose="020B0503020204020204" pitchFamily="34" charset="-122"/>
              <a:ea typeface="微软雅黑" panose="020B0503020204020204" pitchFamily="34" charset="-122"/>
            </a:endParaRPr>
          </a:p>
        </p:txBody>
      </p:sp>
      <p:sp>
        <p:nvSpPr>
          <p:cNvPr id="117" name="文本框 116"/>
          <p:cNvSpPr txBox="1"/>
          <p:nvPr/>
        </p:nvSpPr>
        <p:spPr>
          <a:xfrm>
            <a:off x="10349544" y="1544346"/>
            <a:ext cx="1055741" cy="323165"/>
          </a:xfrm>
          <a:prstGeom prst="rect">
            <a:avLst/>
          </a:prstGeom>
          <a:noFill/>
        </p:spPr>
        <p:txBody>
          <a:bodyPr wrap="square" rtlCol="0">
            <a:spAutoFit/>
          </a:bodyPr>
          <a:lstStyle/>
          <a:p>
            <a:r>
              <a:rPr lang="zh-CN" altLang="en-US" sz="1500" b="1" dirty="0" smtClean="0">
                <a:solidFill>
                  <a:srgbClr val="646464"/>
                </a:solidFill>
                <a:latin typeface="微软雅黑" panose="020B0503020204020204" pitchFamily="34" charset="-122"/>
                <a:ea typeface="微软雅黑" panose="020B0503020204020204" pitchFamily="34" charset="-122"/>
              </a:rPr>
              <a:t>内部结点</a:t>
            </a:r>
            <a:endParaRPr lang="zh-CN" altLang="en-US" sz="1500" b="1" dirty="0">
              <a:solidFill>
                <a:srgbClr val="646464"/>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777034" y="1772408"/>
            <a:ext cx="2530525" cy="784830"/>
          </a:xfrm>
          <a:prstGeom prst="rect">
            <a:avLst/>
          </a:prstGeom>
          <a:noFill/>
        </p:spPr>
        <p:txBody>
          <a:bodyPr wrap="square" rtlCol="0">
            <a:spAutoFit/>
          </a:bodyPr>
          <a:lstStyle/>
          <a:p>
            <a:r>
              <a:rPr lang="en-US" altLang="zh-CN" sz="1500" b="1" dirty="0" smtClean="0">
                <a:solidFill>
                  <a:srgbClr val="646464"/>
                </a:solidFill>
                <a:latin typeface="微软雅黑" panose="020B0503020204020204" pitchFamily="34" charset="-122"/>
                <a:ea typeface="微软雅黑" panose="020B0503020204020204" pitchFamily="34" charset="-122"/>
              </a:rPr>
              <a:t>query(3)</a:t>
            </a:r>
          </a:p>
          <a:p>
            <a:r>
              <a:rPr lang="en-US" altLang="zh-CN" sz="1500" b="1" dirty="0" smtClean="0">
                <a:solidFill>
                  <a:srgbClr val="646464"/>
                </a:solidFill>
                <a:latin typeface="微软雅黑" panose="020B0503020204020204" pitchFamily="34" charset="-122"/>
                <a:ea typeface="微软雅黑" panose="020B0503020204020204" pitchFamily="34" charset="-122"/>
              </a:rPr>
              <a:t>//</a:t>
            </a:r>
            <a:r>
              <a:rPr lang="zh-CN" altLang="en-US" sz="1500" b="1" dirty="0" smtClean="0">
                <a:solidFill>
                  <a:srgbClr val="646464"/>
                </a:solidFill>
                <a:latin typeface="微软雅黑" panose="020B0503020204020204" pitchFamily="34" charset="-122"/>
                <a:ea typeface="微软雅黑" panose="020B0503020204020204" pitchFamily="34" charset="-122"/>
              </a:rPr>
              <a:t>查找空余三个房间的最小首地址</a:t>
            </a:r>
            <a:endParaRPr lang="zh-CN" altLang="en-US" sz="1500" b="1" dirty="0">
              <a:solidFill>
                <a:srgbClr val="646464"/>
              </a:solidFill>
              <a:latin typeface="微软雅黑" panose="020B0503020204020204" pitchFamily="34" charset="-122"/>
              <a:ea typeface="微软雅黑" panose="020B0503020204020204" pitchFamily="34" charset="-122"/>
            </a:endParaRPr>
          </a:p>
        </p:txBody>
      </p:sp>
      <p:cxnSp>
        <p:nvCxnSpPr>
          <p:cNvPr id="6" name="直接箭头连接符 5"/>
          <p:cNvCxnSpPr/>
          <p:nvPr/>
        </p:nvCxnSpPr>
        <p:spPr>
          <a:xfrm flipH="1">
            <a:off x="4170457" y="1789575"/>
            <a:ext cx="382614" cy="379750"/>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91" name="矩形 90"/>
          <p:cNvSpPr/>
          <p:nvPr/>
        </p:nvSpPr>
        <p:spPr>
          <a:xfrm>
            <a:off x="2457689" y="3293172"/>
            <a:ext cx="944169"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(0,0,0,0)</a:t>
            </a:r>
            <a:endParaRPr lang="zh-CN" altLang="en-US" sz="1600" dirty="0"/>
          </a:p>
        </p:txBody>
      </p:sp>
      <p:sp>
        <p:nvSpPr>
          <p:cNvPr id="92" name="矩形 91"/>
          <p:cNvSpPr/>
          <p:nvPr/>
        </p:nvSpPr>
        <p:spPr>
          <a:xfrm>
            <a:off x="3374459" y="4253803"/>
            <a:ext cx="919415" cy="485942"/>
          </a:xfrm>
          <a:prstGeom prst="rect">
            <a:avLst/>
          </a:prstGeom>
          <a:solidFill>
            <a:srgbClr val="98989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(0,0,0,0)</a:t>
            </a:r>
            <a:endParaRPr lang="zh-CN" altLang="en-US" sz="1600" dirty="0"/>
          </a:p>
        </p:txBody>
      </p:sp>
      <p:sp>
        <p:nvSpPr>
          <p:cNvPr id="94" name="矩形 93"/>
          <p:cNvSpPr/>
          <p:nvPr/>
        </p:nvSpPr>
        <p:spPr>
          <a:xfrm>
            <a:off x="4099078" y="3286278"/>
            <a:ext cx="887718" cy="469068"/>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(2,0,2,-1)</a:t>
            </a:r>
            <a:endParaRPr lang="zh-CN" altLang="en-US" sz="1600" dirty="0"/>
          </a:p>
        </p:txBody>
      </p:sp>
      <p:sp>
        <p:nvSpPr>
          <p:cNvPr id="96" name="矩形 95"/>
          <p:cNvSpPr/>
          <p:nvPr/>
        </p:nvSpPr>
        <p:spPr>
          <a:xfrm>
            <a:off x="3646185" y="2260488"/>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(2,0,2,-1)</a:t>
            </a:r>
            <a:endParaRPr lang="zh-CN" altLang="en-US" sz="1600" dirty="0"/>
          </a:p>
        </p:txBody>
      </p:sp>
      <p:sp>
        <p:nvSpPr>
          <p:cNvPr id="98" name="矩形 97"/>
          <p:cNvSpPr/>
          <p:nvPr/>
        </p:nvSpPr>
        <p:spPr>
          <a:xfrm>
            <a:off x="4688637" y="1320285"/>
            <a:ext cx="1221324" cy="481912"/>
          </a:xfrm>
          <a:prstGeom prst="rect">
            <a:avLst/>
          </a:prstGeom>
          <a:solidFill>
            <a:srgbClr val="FF6D6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(7,0,7,-1)</a:t>
            </a:r>
            <a:endParaRPr lang="zh-CN" altLang="en-US" sz="1600" dirty="0"/>
          </a:p>
        </p:txBody>
      </p:sp>
      <p:sp>
        <p:nvSpPr>
          <p:cNvPr id="13" name="矩形 12"/>
          <p:cNvSpPr/>
          <p:nvPr/>
        </p:nvSpPr>
        <p:spPr>
          <a:xfrm>
            <a:off x="4221656" y="2334359"/>
            <a:ext cx="175803" cy="34334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6170188" y="2375575"/>
            <a:ext cx="175803" cy="34334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p:cNvSpPr txBox="1"/>
          <p:nvPr/>
        </p:nvSpPr>
        <p:spPr>
          <a:xfrm>
            <a:off x="9581416" y="3453187"/>
            <a:ext cx="1626162" cy="553998"/>
          </a:xfrm>
          <a:prstGeom prst="rect">
            <a:avLst/>
          </a:prstGeom>
          <a:noFill/>
        </p:spPr>
        <p:txBody>
          <a:bodyPr wrap="square" rtlCol="0">
            <a:spAutoFit/>
          </a:bodyPr>
          <a:lstStyle/>
          <a:p>
            <a:r>
              <a:rPr lang="en-US" altLang="zh-CN" sz="1500" b="1" dirty="0" smtClean="0">
                <a:solidFill>
                  <a:srgbClr val="646464"/>
                </a:solidFill>
                <a:latin typeface="微软雅黑" panose="020B0503020204020204" pitchFamily="34" charset="-122"/>
                <a:ea typeface="微软雅黑" panose="020B0503020204020204" pitchFamily="34" charset="-122"/>
              </a:rPr>
              <a:t>5+2 &gt;= 3,</a:t>
            </a:r>
          </a:p>
          <a:p>
            <a:r>
              <a:rPr lang="zh-CN" altLang="en-US" sz="1500" b="1" dirty="0" smtClean="0">
                <a:solidFill>
                  <a:srgbClr val="646464"/>
                </a:solidFill>
                <a:latin typeface="微软雅黑" panose="020B0503020204020204" pitchFamily="34" charset="-122"/>
                <a:ea typeface="微软雅黑" panose="020B0503020204020204" pitchFamily="34" charset="-122"/>
              </a:rPr>
              <a:t>返回首地址：</a:t>
            </a:r>
            <a:r>
              <a:rPr lang="en-US" altLang="zh-CN" sz="1500" b="1" dirty="0" smtClean="0">
                <a:solidFill>
                  <a:srgbClr val="646464"/>
                </a:solidFill>
                <a:latin typeface="微软雅黑" panose="020B0503020204020204" pitchFamily="34" charset="-122"/>
                <a:ea typeface="微软雅黑" panose="020B0503020204020204" pitchFamily="34" charset="-122"/>
              </a:rPr>
              <a:t>4</a:t>
            </a:r>
            <a:endParaRPr lang="zh-CN" altLang="en-US" sz="1500" b="1" dirty="0">
              <a:solidFill>
                <a:srgbClr val="646464"/>
              </a:solidFill>
              <a:latin typeface="微软雅黑" panose="020B0503020204020204" pitchFamily="34" charset="-122"/>
              <a:ea typeface="微软雅黑" panose="020B0503020204020204" pitchFamily="34" charset="-122"/>
            </a:endParaRPr>
          </a:p>
        </p:txBody>
      </p:sp>
      <p:sp>
        <p:nvSpPr>
          <p:cNvPr id="15" name="右箭头 14"/>
          <p:cNvSpPr/>
          <p:nvPr/>
        </p:nvSpPr>
        <p:spPr>
          <a:xfrm>
            <a:off x="8652309" y="3493846"/>
            <a:ext cx="707537" cy="425613"/>
          </a:xfrm>
          <a:prstGeom prst="rightArrow">
            <a:avLst/>
          </a:prstGeom>
          <a:solidFill>
            <a:srgbClr val="98989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箭头连接符 76"/>
          <p:cNvCxnSpPr/>
          <p:nvPr/>
        </p:nvCxnSpPr>
        <p:spPr>
          <a:xfrm>
            <a:off x="6072239" y="1774498"/>
            <a:ext cx="484329" cy="460284"/>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8287060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fade">
                                      <p:cBhvr>
                                        <p:cTn id="55" dur="500"/>
                                        <p:tgtEl>
                                          <p:spTgt spid="9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nodeType="withEffect">
                                  <p:stCondLst>
                                    <p:cond delay="0"/>
                                  </p:stCondLst>
                                  <p:childTnLst>
                                    <p:set>
                                      <p:cBhvr>
                                        <p:cTn id="87" dur="1" fill="hold">
                                          <p:stCondLst>
                                            <p:cond delay="0"/>
                                          </p:stCondLst>
                                        </p:cTn>
                                        <p:tgtEl>
                                          <p:spTgt spid="47"/>
                                        </p:tgtEl>
                                        <p:attrNameLst>
                                          <p:attrName>style.visibility</p:attrName>
                                        </p:attrNameLst>
                                      </p:cBhvr>
                                      <p:to>
                                        <p:strVal val="visible"/>
                                      </p:to>
                                    </p:set>
                                    <p:animEffect transition="in" filter="fade">
                                      <p:cBhvr>
                                        <p:cTn id="88" dur="500"/>
                                        <p:tgtEl>
                                          <p:spTgt spid="47"/>
                                        </p:tgtEl>
                                      </p:cBhvr>
                                    </p:animEffect>
                                  </p:childTnLst>
                                </p:cTn>
                              </p:par>
                              <p:par>
                                <p:cTn id="89" presetID="10" presetClass="entr" presetSubtype="0"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fade">
                                      <p:cBhvr>
                                        <p:cTn id="94" dur="500"/>
                                        <p:tgtEl>
                                          <p:spTgt spid="4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500"/>
                                        <p:tgtEl>
                                          <p:spTgt spid="50"/>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fade">
                                      <p:cBhvr>
                                        <p:cTn id="100" dur="500"/>
                                        <p:tgtEl>
                                          <p:spTgt spid="5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fade">
                                      <p:cBhvr>
                                        <p:cTn id="103" dur="500"/>
                                        <p:tgtEl>
                                          <p:spTgt spid="52"/>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gtEl>
                                        <p:attrNameLst>
                                          <p:attrName>style.visibility</p:attrName>
                                        </p:attrNameLst>
                                      </p:cBhvr>
                                      <p:to>
                                        <p:strVal val="visible"/>
                                      </p:to>
                                    </p:set>
                                    <p:animEffect transition="in" filter="fade">
                                      <p:cBhvr>
                                        <p:cTn id="106" dur="500"/>
                                        <p:tgtEl>
                                          <p:spTgt spid="5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fade">
                                      <p:cBhvr>
                                        <p:cTn id="109" dur="500"/>
                                        <p:tgtEl>
                                          <p:spTgt spid="5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fade">
                                      <p:cBhvr>
                                        <p:cTn id="112" dur="500"/>
                                        <p:tgtEl>
                                          <p:spTgt spid="6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500"/>
                                        <p:tgtEl>
                                          <p:spTgt spid="61"/>
                                        </p:tgtEl>
                                      </p:cBhvr>
                                    </p:animEffect>
                                  </p:childTnLst>
                                </p:cTn>
                              </p:par>
                              <p:par>
                                <p:cTn id="116" presetID="10" presetClass="entr" presetSubtype="0" fill="hold" nodeType="withEffect">
                                  <p:stCondLst>
                                    <p:cond delay="0"/>
                                  </p:stCondLst>
                                  <p:childTnLst>
                                    <p:set>
                                      <p:cBhvr>
                                        <p:cTn id="117" dur="1" fill="hold">
                                          <p:stCondLst>
                                            <p:cond delay="0"/>
                                          </p:stCondLst>
                                        </p:cTn>
                                        <p:tgtEl>
                                          <p:spTgt spid="62"/>
                                        </p:tgtEl>
                                        <p:attrNameLst>
                                          <p:attrName>style.visibility</p:attrName>
                                        </p:attrNameLst>
                                      </p:cBhvr>
                                      <p:to>
                                        <p:strVal val="visible"/>
                                      </p:to>
                                    </p:set>
                                    <p:animEffect transition="in" filter="fade">
                                      <p:cBhvr>
                                        <p:cTn id="118" dur="500"/>
                                        <p:tgtEl>
                                          <p:spTgt spid="62"/>
                                        </p:tgtEl>
                                      </p:cBhvr>
                                    </p:animEffect>
                                  </p:childTnLst>
                                </p:cTn>
                              </p:par>
                              <p:par>
                                <p:cTn id="119" presetID="10" presetClass="entr" presetSubtype="0" fill="hold" nodeType="with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fade">
                                      <p:cBhvr>
                                        <p:cTn id="121" dur="500"/>
                                        <p:tgtEl>
                                          <p:spTgt spid="68"/>
                                        </p:tgtEl>
                                      </p:cBhvr>
                                    </p:animEffect>
                                  </p:childTnLst>
                                </p:cTn>
                              </p:par>
                              <p:par>
                                <p:cTn id="122" presetID="10" presetClass="entr" presetSubtype="0" fill="hold" nodeType="withEffect">
                                  <p:stCondLst>
                                    <p:cond delay="0"/>
                                  </p:stCondLst>
                                  <p:childTnLst>
                                    <p:set>
                                      <p:cBhvr>
                                        <p:cTn id="123" dur="1" fill="hold">
                                          <p:stCondLst>
                                            <p:cond delay="0"/>
                                          </p:stCondLst>
                                        </p:cTn>
                                        <p:tgtEl>
                                          <p:spTgt spid="74"/>
                                        </p:tgtEl>
                                        <p:attrNameLst>
                                          <p:attrName>style.visibility</p:attrName>
                                        </p:attrNameLst>
                                      </p:cBhvr>
                                      <p:to>
                                        <p:strVal val="visible"/>
                                      </p:to>
                                    </p:set>
                                    <p:animEffect transition="in" filter="fade">
                                      <p:cBhvr>
                                        <p:cTn id="124" dur="500"/>
                                        <p:tgtEl>
                                          <p:spTgt spid="74"/>
                                        </p:tgtEl>
                                      </p:cBhvr>
                                    </p:animEffect>
                                  </p:childTnLst>
                                </p:cTn>
                              </p:par>
                              <p:par>
                                <p:cTn id="125" presetID="10" presetClass="entr" presetSubtype="0" fill="hold" nodeType="withEffect">
                                  <p:stCondLst>
                                    <p:cond delay="0"/>
                                  </p:stCondLst>
                                  <p:childTnLst>
                                    <p:set>
                                      <p:cBhvr>
                                        <p:cTn id="126" dur="1" fill="hold">
                                          <p:stCondLst>
                                            <p:cond delay="0"/>
                                          </p:stCondLst>
                                        </p:cTn>
                                        <p:tgtEl>
                                          <p:spTgt spid="75"/>
                                        </p:tgtEl>
                                        <p:attrNameLst>
                                          <p:attrName>style.visibility</p:attrName>
                                        </p:attrNameLst>
                                      </p:cBhvr>
                                      <p:to>
                                        <p:strVal val="visible"/>
                                      </p:to>
                                    </p:set>
                                    <p:animEffect transition="in" filter="fade">
                                      <p:cBhvr>
                                        <p:cTn id="127" dur="500"/>
                                        <p:tgtEl>
                                          <p:spTgt spid="7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81"/>
                                        </p:tgtEl>
                                        <p:attrNameLst>
                                          <p:attrName>style.visibility</p:attrName>
                                        </p:attrNameLst>
                                      </p:cBhvr>
                                      <p:to>
                                        <p:strVal val="visible"/>
                                      </p:to>
                                    </p:set>
                                    <p:animEffect transition="in" filter="fade">
                                      <p:cBhvr>
                                        <p:cTn id="130" dur="500"/>
                                        <p:tgtEl>
                                          <p:spTgt spid="81"/>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82"/>
                                        </p:tgtEl>
                                        <p:attrNameLst>
                                          <p:attrName>style.visibility</p:attrName>
                                        </p:attrNameLst>
                                      </p:cBhvr>
                                      <p:to>
                                        <p:strVal val="visible"/>
                                      </p:to>
                                    </p:set>
                                    <p:animEffect transition="in" filter="fade">
                                      <p:cBhvr>
                                        <p:cTn id="133" dur="500"/>
                                        <p:tgtEl>
                                          <p:spTgt spid="82"/>
                                        </p:tgtEl>
                                      </p:cBhvr>
                                    </p:animEffect>
                                  </p:childTnLst>
                                </p:cTn>
                              </p:par>
                              <p:par>
                                <p:cTn id="134" presetID="1" presetClass="entr" presetSubtype="0" fill="hold" grpId="0" nodeType="withEffect">
                                  <p:stCondLst>
                                    <p:cond delay="0"/>
                                  </p:stCondLst>
                                  <p:childTnLst>
                                    <p:set>
                                      <p:cBhvr>
                                        <p:cTn id="135" dur="1" fill="hold">
                                          <p:stCondLst>
                                            <p:cond delay="0"/>
                                          </p:stCondLst>
                                        </p:cTn>
                                        <p:tgtEl>
                                          <p:spTgt spid="94"/>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9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91"/>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92"/>
                                        </p:tgtEl>
                                        <p:attrNameLst>
                                          <p:attrName>style.visibility</p:attrName>
                                        </p:attrNameLst>
                                      </p:cBhvr>
                                      <p:to>
                                        <p:strVal val="visible"/>
                                      </p:to>
                                    </p:set>
                                  </p:childTnLst>
                                </p:cTn>
                              </p:par>
                              <p:par>
                                <p:cTn id="142" presetID="10" presetClass="entr" presetSubtype="0" fill="hold" grpId="0" nodeType="withEffect">
                                  <p:stCondLst>
                                    <p:cond delay="0"/>
                                  </p:stCondLst>
                                  <p:childTnLst>
                                    <p:set>
                                      <p:cBhvr>
                                        <p:cTn id="143" dur="1" fill="hold">
                                          <p:stCondLst>
                                            <p:cond delay="0"/>
                                          </p:stCondLst>
                                        </p:cTn>
                                        <p:tgtEl>
                                          <p:spTgt spid="83"/>
                                        </p:tgtEl>
                                        <p:attrNameLst>
                                          <p:attrName>style.visibility</p:attrName>
                                        </p:attrNameLst>
                                      </p:cBhvr>
                                      <p:to>
                                        <p:strVal val="visible"/>
                                      </p:to>
                                    </p:set>
                                    <p:animEffect transition="in" filter="fade">
                                      <p:cBhvr>
                                        <p:cTn id="144" dur="500"/>
                                        <p:tgtEl>
                                          <p:spTgt spid="83"/>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84"/>
                                        </p:tgtEl>
                                        <p:attrNameLst>
                                          <p:attrName>style.visibility</p:attrName>
                                        </p:attrNameLst>
                                      </p:cBhvr>
                                      <p:to>
                                        <p:strVal val="visible"/>
                                      </p:to>
                                    </p:set>
                                    <p:animEffect transition="in" filter="fade">
                                      <p:cBhvr>
                                        <p:cTn id="147" dur="500"/>
                                        <p:tgtEl>
                                          <p:spTgt spid="84"/>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85"/>
                                        </p:tgtEl>
                                        <p:attrNameLst>
                                          <p:attrName>style.visibility</p:attrName>
                                        </p:attrNameLst>
                                      </p:cBhvr>
                                      <p:to>
                                        <p:strVal val="visible"/>
                                      </p:to>
                                    </p:set>
                                    <p:animEffect transition="in" filter="fade">
                                      <p:cBhvr>
                                        <p:cTn id="150" dur="500"/>
                                        <p:tgtEl>
                                          <p:spTgt spid="85"/>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86"/>
                                        </p:tgtEl>
                                        <p:attrNameLst>
                                          <p:attrName>style.visibility</p:attrName>
                                        </p:attrNameLst>
                                      </p:cBhvr>
                                      <p:to>
                                        <p:strVal val="visible"/>
                                      </p:to>
                                    </p:set>
                                    <p:animEffect transition="in" filter="fade">
                                      <p:cBhvr>
                                        <p:cTn id="153" dur="500"/>
                                        <p:tgtEl>
                                          <p:spTgt spid="86"/>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87"/>
                                        </p:tgtEl>
                                        <p:attrNameLst>
                                          <p:attrName>style.visibility</p:attrName>
                                        </p:attrNameLst>
                                      </p:cBhvr>
                                      <p:to>
                                        <p:strVal val="visible"/>
                                      </p:to>
                                    </p:set>
                                    <p:animEffect transition="in" filter="fade">
                                      <p:cBhvr>
                                        <p:cTn id="156" dur="500"/>
                                        <p:tgtEl>
                                          <p:spTgt spid="87"/>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88"/>
                                        </p:tgtEl>
                                        <p:attrNameLst>
                                          <p:attrName>style.visibility</p:attrName>
                                        </p:attrNameLst>
                                      </p:cBhvr>
                                      <p:to>
                                        <p:strVal val="visible"/>
                                      </p:to>
                                    </p:set>
                                    <p:animEffect transition="in" filter="fade">
                                      <p:cBhvr>
                                        <p:cTn id="159" dur="500"/>
                                        <p:tgtEl>
                                          <p:spTgt spid="88"/>
                                        </p:tgtEl>
                                      </p:cBhvr>
                                    </p:animEffect>
                                  </p:childTnLst>
                                </p:cTn>
                              </p:par>
                              <p:par>
                                <p:cTn id="160" presetID="10" presetClass="entr" presetSubtype="0" fill="hold" nodeType="with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fade">
                                      <p:cBhvr>
                                        <p:cTn id="162" dur="500"/>
                                        <p:tgtEl>
                                          <p:spTgt spid="89"/>
                                        </p:tgtEl>
                                      </p:cBhvr>
                                    </p:animEffect>
                                  </p:childTnLst>
                                </p:cTn>
                              </p:par>
                              <p:par>
                                <p:cTn id="163" presetID="10" presetClass="entr" presetSubtype="0" fill="hold" nodeType="withEffect">
                                  <p:stCondLst>
                                    <p:cond delay="0"/>
                                  </p:stCondLst>
                                  <p:childTnLst>
                                    <p:set>
                                      <p:cBhvr>
                                        <p:cTn id="164" dur="1" fill="hold">
                                          <p:stCondLst>
                                            <p:cond delay="0"/>
                                          </p:stCondLst>
                                        </p:cTn>
                                        <p:tgtEl>
                                          <p:spTgt spid="90"/>
                                        </p:tgtEl>
                                        <p:attrNameLst>
                                          <p:attrName>style.visibility</p:attrName>
                                        </p:attrNameLst>
                                      </p:cBhvr>
                                      <p:to>
                                        <p:strVal val="visible"/>
                                      </p:to>
                                    </p:set>
                                    <p:animEffect transition="in" filter="fade">
                                      <p:cBhvr>
                                        <p:cTn id="165" dur="500"/>
                                        <p:tgtEl>
                                          <p:spTgt spid="90"/>
                                        </p:tgtEl>
                                      </p:cBhvr>
                                    </p:animEffect>
                                  </p:childTnLst>
                                </p:cTn>
                              </p:par>
                              <p:par>
                                <p:cTn id="166" presetID="10" presetClass="entr" presetSubtype="0" fill="hold" nodeType="withEffect">
                                  <p:stCondLst>
                                    <p:cond delay="0"/>
                                  </p:stCondLst>
                                  <p:childTnLst>
                                    <p:set>
                                      <p:cBhvr>
                                        <p:cTn id="167" dur="1" fill="hold">
                                          <p:stCondLst>
                                            <p:cond delay="0"/>
                                          </p:stCondLst>
                                        </p:cTn>
                                        <p:tgtEl>
                                          <p:spTgt spid="93"/>
                                        </p:tgtEl>
                                        <p:attrNameLst>
                                          <p:attrName>style.visibility</p:attrName>
                                        </p:attrNameLst>
                                      </p:cBhvr>
                                      <p:to>
                                        <p:strVal val="visible"/>
                                      </p:to>
                                    </p:set>
                                    <p:animEffect transition="in" filter="fade">
                                      <p:cBhvr>
                                        <p:cTn id="168" dur="500"/>
                                        <p:tgtEl>
                                          <p:spTgt spid="93"/>
                                        </p:tgtEl>
                                      </p:cBhvr>
                                    </p:animEffect>
                                  </p:childTnLst>
                                </p:cTn>
                              </p:par>
                              <p:par>
                                <p:cTn id="169" presetID="10" presetClass="entr" presetSubtype="0" fill="hold" nodeType="withEffect">
                                  <p:stCondLst>
                                    <p:cond delay="0"/>
                                  </p:stCondLst>
                                  <p:childTnLst>
                                    <p:set>
                                      <p:cBhvr>
                                        <p:cTn id="170" dur="1" fill="hold">
                                          <p:stCondLst>
                                            <p:cond delay="0"/>
                                          </p:stCondLst>
                                        </p:cTn>
                                        <p:tgtEl>
                                          <p:spTgt spid="95"/>
                                        </p:tgtEl>
                                        <p:attrNameLst>
                                          <p:attrName>style.visibility</p:attrName>
                                        </p:attrNameLst>
                                      </p:cBhvr>
                                      <p:to>
                                        <p:strVal val="visible"/>
                                      </p:to>
                                    </p:set>
                                    <p:animEffect transition="in" filter="fade">
                                      <p:cBhvr>
                                        <p:cTn id="171" dur="500"/>
                                        <p:tgtEl>
                                          <p:spTgt spid="95"/>
                                        </p:tgtEl>
                                      </p:cBhvr>
                                    </p:animEffect>
                                  </p:childTnLst>
                                </p:cTn>
                              </p:par>
                              <p:par>
                                <p:cTn id="172" presetID="10" presetClass="entr" presetSubtype="0" fill="hold" nodeType="withEffect">
                                  <p:stCondLst>
                                    <p:cond delay="0"/>
                                  </p:stCondLst>
                                  <p:childTnLst>
                                    <p:set>
                                      <p:cBhvr>
                                        <p:cTn id="173" dur="1" fill="hold">
                                          <p:stCondLst>
                                            <p:cond delay="0"/>
                                          </p:stCondLst>
                                        </p:cTn>
                                        <p:tgtEl>
                                          <p:spTgt spid="97"/>
                                        </p:tgtEl>
                                        <p:attrNameLst>
                                          <p:attrName>style.visibility</p:attrName>
                                        </p:attrNameLst>
                                      </p:cBhvr>
                                      <p:to>
                                        <p:strVal val="visible"/>
                                      </p:to>
                                    </p:set>
                                    <p:animEffect transition="in" filter="fade">
                                      <p:cBhvr>
                                        <p:cTn id="174" dur="500"/>
                                        <p:tgtEl>
                                          <p:spTgt spid="97"/>
                                        </p:tgtEl>
                                      </p:cBhvr>
                                    </p:animEffect>
                                  </p:childTnLst>
                                </p:cTn>
                              </p:par>
                              <p:par>
                                <p:cTn id="175" presetID="10" presetClass="entr" presetSubtype="0" fill="hold" nodeType="with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fade">
                                      <p:cBhvr>
                                        <p:cTn id="177" dur="500"/>
                                        <p:tgtEl>
                                          <p:spTgt spid="100"/>
                                        </p:tgtEl>
                                      </p:cBhvr>
                                    </p:animEffect>
                                  </p:childTnLst>
                                </p:cTn>
                              </p:par>
                              <p:par>
                                <p:cTn id="178" presetID="10" presetClass="entr" presetSubtype="0" fill="hold" nodeType="withEffect">
                                  <p:stCondLst>
                                    <p:cond delay="0"/>
                                  </p:stCondLst>
                                  <p:childTnLst>
                                    <p:set>
                                      <p:cBhvr>
                                        <p:cTn id="179" dur="1" fill="hold">
                                          <p:stCondLst>
                                            <p:cond delay="0"/>
                                          </p:stCondLst>
                                        </p:cTn>
                                        <p:tgtEl>
                                          <p:spTgt spid="102"/>
                                        </p:tgtEl>
                                        <p:attrNameLst>
                                          <p:attrName>style.visibility</p:attrName>
                                        </p:attrNameLst>
                                      </p:cBhvr>
                                      <p:to>
                                        <p:strVal val="visible"/>
                                      </p:to>
                                    </p:set>
                                    <p:animEffect transition="in" filter="fade">
                                      <p:cBhvr>
                                        <p:cTn id="180" dur="500"/>
                                        <p:tgtEl>
                                          <p:spTgt spid="102"/>
                                        </p:tgtEl>
                                      </p:cBhvr>
                                    </p:animEffect>
                                  </p:childTnLst>
                                </p:cTn>
                              </p:par>
                              <p:par>
                                <p:cTn id="181" presetID="10" presetClass="entr" presetSubtype="0" fill="hold" nodeType="withEffect">
                                  <p:stCondLst>
                                    <p:cond delay="0"/>
                                  </p:stCondLst>
                                  <p:childTnLst>
                                    <p:set>
                                      <p:cBhvr>
                                        <p:cTn id="182" dur="1" fill="hold">
                                          <p:stCondLst>
                                            <p:cond delay="0"/>
                                          </p:stCondLst>
                                        </p:cTn>
                                        <p:tgtEl>
                                          <p:spTgt spid="104"/>
                                        </p:tgtEl>
                                        <p:attrNameLst>
                                          <p:attrName>style.visibility</p:attrName>
                                        </p:attrNameLst>
                                      </p:cBhvr>
                                      <p:to>
                                        <p:strVal val="visible"/>
                                      </p:to>
                                    </p:set>
                                    <p:animEffect transition="in" filter="fade">
                                      <p:cBhvr>
                                        <p:cTn id="183" dur="500"/>
                                        <p:tgtEl>
                                          <p:spTgt spid="104"/>
                                        </p:tgtEl>
                                      </p:cBhvr>
                                    </p:animEffect>
                                  </p:childTnLst>
                                </p:cTn>
                              </p:par>
                              <p:par>
                                <p:cTn id="184" presetID="10" presetClass="entr" presetSubtype="0" fill="hold" nodeType="withEffect">
                                  <p:stCondLst>
                                    <p:cond delay="0"/>
                                  </p:stCondLst>
                                  <p:childTnLst>
                                    <p:set>
                                      <p:cBhvr>
                                        <p:cTn id="185" dur="1" fill="hold">
                                          <p:stCondLst>
                                            <p:cond delay="0"/>
                                          </p:stCondLst>
                                        </p:cTn>
                                        <p:tgtEl>
                                          <p:spTgt spid="106"/>
                                        </p:tgtEl>
                                        <p:attrNameLst>
                                          <p:attrName>style.visibility</p:attrName>
                                        </p:attrNameLst>
                                      </p:cBhvr>
                                      <p:to>
                                        <p:strVal val="visible"/>
                                      </p:to>
                                    </p:set>
                                    <p:animEffect transition="in" filter="fade">
                                      <p:cBhvr>
                                        <p:cTn id="186" dur="500"/>
                                        <p:tgtEl>
                                          <p:spTgt spid="106"/>
                                        </p:tgtEl>
                                      </p:cBhvr>
                                    </p:animEffect>
                                  </p:childTnLst>
                                </p:cTn>
                              </p:par>
                              <p:par>
                                <p:cTn id="187" presetID="10" presetClass="entr" presetSubtype="0" fill="hold" nodeType="withEffect">
                                  <p:stCondLst>
                                    <p:cond delay="0"/>
                                  </p:stCondLst>
                                  <p:childTnLst>
                                    <p:set>
                                      <p:cBhvr>
                                        <p:cTn id="188" dur="1" fill="hold">
                                          <p:stCondLst>
                                            <p:cond delay="0"/>
                                          </p:stCondLst>
                                        </p:cTn>
                                        <p:tgtEl>
                                          <p:spTgt spid="108"/>
                                        </p:tgtEl>
                                        <p:attrNameLst>
                                          <p:attrName>style.visibility</p:attrName>
                                        </p:attrNameLst>
                                      </p:cBhvr>
                                      <p:to>
                                        <p:strVal val="visible"/>
                                      </p:to>
                                    </p:set>
                                    <p:animEffect transition="in" filter="fade">
                                      <p:cBhvr>
                                        <p:cTn id="189" dur="500"/>
                                        <p:tgtEl>
                                          <p:spTgt spid="108"/>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11"/>
                                        </p:tgtEl>
                                        <p:attrNameLst>
                                          <p:attrName>style.visibility</p:attrName>
                                        </p:attrNameLst>
                                      </p:cBhvr>
                                      <p:to>
                                        <p:strVal val="visible"/>
                                      </p:to>
                                    </p:set>
                                    <p:animEffect transition="in" filter="fade">
                                      <p:cBhvr>
                                        <p:cTn id="192" dur="500"/>
                                        <p:tgtEl>
                                          <p:spTgt spid="111"/>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10"/>
                                        </p:tgtEl>
                                        <p:attrNameLst>
                                          <p:attrName>style.visibility</p:attrName>
                                        </p:attrNameLst>
                                      </p:cBhvr>
                                      <p:to>
                                        <p:strVal val="visible"/>
                                      </p:to>
                                    </p:set>
                                    <p:animEffect transition="in" filter="fade">
                                      <p:cBhvr>
                                        <p:cTn id="195" dur="500"/>
                                        <p:tgtEl>
                                          <p:spTgt spid="110"/>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14"/>
                                        </p:tgtEl>
                                        <p:attrNameLst>
                                          <p:attrName>style.visibility</p:attrName>
                                        </p:attrNameLst>
                                      </p:cBhvr>
                                      <p:to>
                                        <p:strVal val="visible"/>
                                      </p:to>
                                    </p:set>
                                    <p:animEffect transition="in" filter="fade">
                                      <p:cBhvr>
                                        <p:cTn id="198" dur="500"/>
                                        <p:tgtEl>
                                          <p:spTgt spid="114"/>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15"/>
                                        </p:tgtEl>
                                        <p:attrNameLst>
                                          <p:attrName>style.visibility</p:attrName>
                                        </p:attrNameLst>
                                      </p:cBhvr>
                                      <p:to>
                                        <p:strVal val="visible"/>
                                      </p:to>
                                    </p:set>
                                    <p:animEffect transition="in" filter="fade">
                                      <p:cBhvr>
                                        <p:cTn id="201" dur="500"/>
                                        <p:tgtEl>
                                          <p:spTgt spid="115"/>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16"/>
                                        </p:tgtEl>
                                        <p:attrNameLst>
                                          <p:attrName>style.visibility</p:attrName>
                                        </p:attrNameLst>
                                      </p:cBhvr>
                                      <p:to>
                                        <p:strVal val="visible"/>
                                      </p:to>
                                    </p:set>
                                    <p:animEffect transition="in" filter="fade">
                                      <p:cBhvr>
                                        <p:cTn id="204" dur="500"/>
                                        <p:tgtEl>
                                          <p:spTgt spid="116"/>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117"/>
                                        </p:tgtEl>
                                        <p:attrNameLst>
                                          <p:attrName>style.visibility</p:attrName>
                                        </p:attrNameLst>
                                      </p:cBhvr>
                                      <p:to>
                                        <p:strVal val="visible"/>
                                      </p:to>
                                    </p:set>
                                    <p:animEffect transition="in" filter="fade">
                                      <p:cBhvr>
                                        <p:cTn id="207" dur="500"/>
                                        <p:tgtEl>
                                          <p:spTgt spid="117"/>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66"/>
                                        </p:tgtEl>
                                        <p:attrNameLst>
                                          <p:attrName>style.visibility</p:attrName>
                                        </p:attrNameLst>
                                      </p:cBhvr>
                                      <p:to>
                                        <p:strVal val="visible"/>
                                      </p:to>
                                    </p:set>
                                    <p:animEffect transition="in" filter="fade">
                                      <p:cBhvr>
                                        <p:cTn id="210" dur="500"/>
                                        <p:tgtEl>
                                          <p:spTgt spid="66"/>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6"/>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6"/>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7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nodeType="clickEffect">
                                  <p:stCondLst>
                                    <p:cond delay="0"/>
                                  </p:stCondLst>
                                  <p:childTnLst>
                                    <p:set>
                                      <p:cBhvr>
                                        <p:cTn id="226" dur="1" fill="hold">
                                          <p:stCondLst>
                                            <p:cond delay="0"/>
                                          </p:stCondLst>
                                        </p:cTn>
                                        <p:tgtEl>
                                          <p:spTgt spid="77"/>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3"/>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99"/>
                                        </p:tgtEl>
                                        <p:attrNameLst>
                                          <p:attrName>style.visibility</p:attrName>
                                        </p:attrNameLst>
                                      </p:cBhvr>
                                      <p:to>
                                        <p:strVal val="visible"/>
                                      </p:to>
                                    </p:set>
                                  </p:childTnLst>
                                </p:cTn>
                              </p:par>
                            </p:childTnLst>
                          </p:cTn>
                        </p:par>
                        <p:par>
                          <p:cTn id="233" fill="hold">
                            <p:stCondLst>
                              <p:cond delay="0"/>
                            </p:stCondLst>
                            <p:childTnLst>
                              <p:par>
                                <p:cTn id="234" presetID="2" presetClass="entr" presetSubtype="4" fill="hold" grpId="0" nodeType="afterEffect">
                                  <p:stCondLst>
                                    <p:cond delay="1000"/>
                                  </p:stCondLst>
                                  <p:childTnLst>
                                    <p:set>
                                      <p:cBhvr>
                                        <p:cTn id="235" dur="1" fill="hold">
                                          <p:stCondLst>
                                            <p:cond delay="0"/>
                                          </p:stCondLst>
                                        </p:cTn>
                                        <p:tgtEl>
                                          <p:spTgt spid="15"/>
                                        </p:tgtEl>
                                        <p:attrNameLst>
                                          <p:attrName>style.visibility</p:attrName>
                                        </p:attrNameLst>
                                      </p:cBhvr>
                                      <p:to>
                                        <p:strVal val="visible"/>
                                      </p:to>
                                    </p:set>
                                    <p:anim calcmode="lin" valueType="num">
                                      <p:cBhvr additive="base">
                                        <p:cTn id="236" dur="500" fill="hold"/>
                                        <p:tgtEl>
                                          <p:spTgt spid="15"/>
                                        </p:tgtEl>
                                        <p:attrNameLst>
                                          <p:attrName>ppt_x</p:attrName>
                                        </p:attrNameLst>
                                      </p:cBhvr>
                                      <p:tavLst>
                                        <p:tav tm="0">
                                          <p:val>
                                            <p:strVal val="#ppt_x"/>
                                          </p:val>
                                        </p:tav>
                                        <p:tav tm="100000">
                                          <p:val>
                                            <p:strVal val="#ppt_x"/>
                                          </p:val>
                                        </p:tav>
                                      </p:tavLst>
                                    </p:anim>
                                    <p:anim calcmode="lin" valueType="num">
                                      <p:cBhvr additive="base">
                                        <p:cTn id="237" dur="500" fill="hold"/>
                                        <p:tgtEl>
                                          <p:spTgt spid="15"/>
                                        </p:tgtEl>
                                        <p:attrNameLst>
                                          <p:attrName>ppt_y</p:attrName>
                                        </p:attrNameLst>
                                      </p:cBhvr>
                                      <p:tavLst>
                                        <p:tav tm="0">
                                          <p:val>
                                            <p:strVal val="1+#ppt_h/2"/>
                                          </p:val>
                                        </p:tav>
                                        <p:tav tm="100000">
                                          <p:val>
                                            <p:strVal val="#ppt_y"/>
                                          </p:val>
                                        </p:tav>
                                      </p:tavLst>
                                    </p:anim>
                                  </p:childTnLst>
                                </p:cTn>
                              </p:par>
                              <p:par>
                                <p:cTn id="238" presetID="2" presetClass="entr" presetSubtype="4" fill="hold" grpId="0" nodeType="withEffect">
                                  <p:stCondLst>
                                    <p:cond delay="1000"/>
                                  </p:stCondLst>
                                  <p:childTnLst>
                                    <p:set>
                                      <p:cBhvr>
                                        <p:cTn id="239" dur="1" fill="hold">
                                          <p:stCondLst>
                                            <p:cond delay="0"/>
                                          </p:stCondLst>
                                        </p:cTn>
                                        <p:tgtEl>
                                          <p:spTgt spid="101"/>
                                        </p:tgtEl>
                                        <p:attrNameLst>
                                          <p:attrName>style.visibility</p:attrName>
                                        </p:attrNameLst>
                                      </p:cBhvr>
                                      <p:to>
                                        <p:strVal val="visible"/>
                                      </p:to>
                                    </p:set>
                                    <p:anim calcmode="lin" valueType="num">
                                      <p:cBhvr additive="base">
                                        <p:cTn id="240" dur="500" fill="hold"/>
                                        <p:tgtEl>
                                          <p:spTgt spid="101"/>
                                        </p:tgtEl>
                                        <p:attrNameLst>
                                          <p:attrName>ppt_x</p:attrName>
                                        </p:attrNameLst>
                                      </p:cBhvr>
                                      <p:tavLst>
                                        <p:tav tm="0">
                                          <p:val>
                                            <p:strVal val="#ppt_x"/>
                                          </p:val>
                                        </p:tav>
                                        <p:tav tm="100000">
                                          <p:val>
                                            <p:strVal val="#ppt_x"/>
                                          </p:val>
                                        </p:tav>
                                      </p:tavLst>
                                    </p:anim>
                                    <p:anim calcmode="lin" valueType="num">
                                      <p:cBhvr additive="base">
                                        <p:cTn id="241"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animBg="1"/>
      <p:bldP spid="3" grpId="0"/>
      <p:bldP spid="17" grpId="0"/>
      <p:bldP spid="18" grpId="0"/>
      <p:bldP spid="19" grpId="0"/>
      <p:bldP spid="20" grpId="0"/>
      <p:bldP spid="21" grpId="0"/>
      <p:bldP spid="22" grpId="0"/>
      <p:bldP spid="23" grpId="0"/>
      <p:bldP spid="26" grpId="0" animBg="1"/>
      <p:bldP spid="27" grpId="0" animBg="1"/>
      <p:bldP spid="28" grpId="0" animBg="1"/>
      <p:bldP spid="29" grpId="0" animBg="1"/>
      <p:bldP spid="30" grpId="0" animBg="1"/>
      <p:bldP spid="31" grpId="0" animBg="1"/>
      <p:bldP spid="32" grpId="0" animBg="1"/>
      <p:bldP spid="35" grpId="0" animBg="1"/>
      <p:bldP spid="36" grpId="0"/>
      <p:bldP spid="40" grpId="0" animBg="1"/>
      <p:bldP spid="41" grpId="0" animBg="1"/>
      <p:bldP spid="44" grpId="0"/>
      <p:bldP spid="45" grpId="0"/>
      <p:bldP spid="49" grpId="0" animBg="1"/>
      <p:bldP spid="50" grpId="0" animBg="1"/>
      <p:bldP spid="51" grpId="0"/>
      <p:bldP spid="52" grpId="0"/>
      <p:bldP spid="58" grpId="0" animBg="1"/>
      <p:bldP spid="59" grpId="0" animBg="1"/>
      <p:bldP spid="60" grpId="0"/>
      <p:bldP spid="61" grpId="0"/>
      <p:bldP spid="81" grpId="0" animBg="1"/>
      <p:bldP spid="82" grpId="0"/>
      <p:bldP spid="83" grpId="0"/>
      <p:bldP spid="84" grpId="0"/>
      <p:bldP spid="85" grpId="0"/>
      <p:bldP spid="86" grpId="0" animBg="1"/>
      <p:bldP spid="87" grpId="0" animBg="1"/>
      <p:bldP spid="88" grpId="0" animBg="1"/>
      <p:bldP spid="110" grpId="0" animBg="1"/>
      <p:bldP spid="111" grpId="0"/>
      <p:bldP spid="114" grpId="0" animBg="1"/>
      <p:bldP spid="115" grpId="0"/>
      <p:bldP spid="116" grpId="0"/>
      <p:bldP spid="117" grpId="0"/>
      <p:bldP spid="66" grpId="0"/>
      <p:bldP spid="91" grpId="0" animBg="1"/>
      <p:bldP spid="92" grpId="0" animBg="1"/>
      <p:bldP spid="94" grpId="0" animBg="1"/>
      <p:bldP spid="96" grpId="0" animBg="1"/>
      <p:bldP spid="98" grpId="0" animBg="1"/>
      <p:bldP spid="13" grpId="0" animBg="1"/>
      <p:bldP spid="99" grpId="0" animBg="1"/>
      <p:bldP spid="101" grpId="0"/>
      <p:bldP spid="1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p:nvPr/>
        </p:nvSpPr>
        <p:spPr>
          <a:xfrm>
            <a:off x="777034" y="1100296"/>
            <a:ext cx="11414966" cy="11914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endParaRPr>
          </a:p>
        </p:txBody>
      </p:sp>
      <p:sp>
        <p:nvSpPr>
          <p:cNvPr id="15" name="Rectangle 7"/>
          <p:cNvSpPr/>
          <p:nvPr/>
        </p:nvSpPr>
        <p:spPr>
          <a:xfrm>
            <a:off x="3423912" y="1100296"/>
            <a:ext cx="8768089" cy="1191491"/>
          </a:xfrm>
          <a:prstGeom prst="rect">
            <a:avLst/>
          </a:prstGeom>
          <a:gradFill flip="none" rotWithShape="1">
            <a:gsLst>
              <a:gs pos="0">
                <a:srgbClr val="FF6D6D">
                  <a:tint val="66000"/>
                  <a:satMod val="160000"/>
                  <a:lumMod val="42000"/>
                  <a:lumOff val="58000"/>
                </a:srgbClr>
              </a:gs>
              <a:gs pos="50000">
                <a:srgbClr val="FF6D6D">
                  <a:tint val="44500"/>
                  <a:satMod val="160000"/>
                </a:srgbClr>
              </a:gs>
              <a:gs pos="100000">
                <a:srgbClr val="FF6D6D">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777034" y="1921491"/>
            <a:ext cx="1410964" cy="338554"/>
          </a:xfrm>
          <a:prstGeom prst="rect">
            <a:avLst/>
          </a:prstGeom>
        </p:spPr>
        <p:txBody>
          <a:bodyPr wrap="none">
            <a:spAutoFit/>
          </a:bodyPr>
          <a:lstStyle/>
          <a:p>
            <a:r>
              <a:rPr lang="en-US" altLang="zh-CN" sz="1600" dirty="0">
                <a:solidFill>
                  <a:srgbClr val="646464"/>
                </a:solidFill>
                <a:latin typeface="Raleway" panose="020B0003030101060003" pitchFamily="34" charset="0"/>
              </a:rPr>
              <a:t>Segment-build()</a:t>
            </a:r>
            <a:endParaRPr lang="id-ID" altLang="zh-CN" sz="1600" dirty="0">
              <a:solidFill>
                <a:srgbClr val="646464"/>
              </a:solidFill>
              <a:latin typeface="Raleway" panose="020B0003030101060003" pitchFamily="34" charset="0"/>
            </a:endParaRPr>
          </a:p>
        </p:txBody>
      </p:sp>
      <p:sp>
        <p:nvSpPr>
          <p:cNvPr id="4" name="TextBox 3"/>
          <p:cNvSpPr txBox="1"/>
          <p:nvPr/>
        </p:nvSpPr>
        <p:spPr>
          <a:xfrm>
            <a:off x="777034" y="1404811"/>
            <a:ext cx="2414444"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线段树</a:t>
            </a:r>
            <a:r>
              <a:rPr lang="en-US" altLang="zh-CN" sz="3200" dirty="0">
                <a:solidFill>
                  <a:srgbClr val="4B4B4B"/>
                </a:solidFill>
                <a:latin typeface="微软雅黑" panose="020B0503020204020204" pitchFamily="34" charset="-122"/>
                <a:ea typeface="微软雅黑" panose="020B0503020204020204" pitchFamily="34" charset="-122"/>
              </a:rPr>
              <a:t>-</a:t>
            </a:r>
            <a:r>
              <a:rPr lang="zh-CN" altLang="en-US" sz="3200" dirty="0">
                <a:solidFill>
                  <a:srgbClr val="4B4B4B"/>
                </a:solidFill>
                <a:latin typeface="微软雅黑" panose="020B0503020204020204" pitchFamily="34" charset="-122"/>
                <a:ea typeface="微软雅黑" panose="020B0503020204020204" pitchFamily="34" charset="-122"/>
              </a:rPr>
              <a:t>建树</a:t>
            </a:r>
            <a:endParaRPr lang="id-ID" altLang="zh-CN" sz="3200" dirty="0">
              <a:solidFill>
                <a:srgbClr val="4B4B4B"/>
              </a:solidFill>
              <a:latin typeface="微软雅黑" panose="020B0503020204020204" pitchFamily="34" charset="-122"/>
              <a:ea typeface="微软雅黑" panose="020B0503020204020204" pitchFamily="34" charset="-122"/>
            </a:endParaRPr>
          </a:p>
        </p:txBody>
      </p:sp>
      <p:pic>
        <p:nvPicPr>
          <p:cNvPr id="2" name="图片 1" descr="屏幕剪辑"/>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7034" y="2506266"/>
            <a:ext cx="9416264" cy="3177842"/>
          </a:xfrm>
          <a:prstGeom prst="rect">
            <a:avLst/>
          </a:prstGeom>
        </p:spPr>
      </p:pic>
    </p:spTree>
    <p:extLst>
      <p:ext uri="{BB962C8B-B14F-4D97-AF65-F5344CB8AC3E}">
        <p14:creationId xmlns:p14="http://schemas.microsoft.com/office/powerpoint/2010/main" val="11657197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5" grpId="0"/>
      <p:bldP spid="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p:nvPr/>
        </p:nvSpPr>
        <p:spPr>
          <a:xfrm>
            <a:off x="777034" y="1100296"/>
            <a:ext cx="11414966" cy="11914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endParaRPr>
          </a:p>
        </p:txBody>
      </p:sp>
      <p:sp>
        <p:nvSpPr>
          <p:cNvPr id="15" name="Rectangle 7"/>
          <p:cNvSpPr/>
          <p:nvPr/>
        </p:nvSpPr>
        <p:spPr>
          <a:xfrm>
            <a:off x="3423912" y="1100296"/>
            <a:ext cx="8768089" cy="1191491"/>
          </a:xfrm>
          <a:prstGeom prst="rect">
            <a:avLst/>
          </a:prstGeom>
          <a:gradFill flip="none" rotWithShape="1">
            <a:gsLst>
              <a:gs pos="0">
                <a:srgbClr val="FF6D6D">
                  <a:tint val="66000"/>
                  <a:satMod val="160000"/>
                  <a:lumMod val="42000"/>
                  <a:lumOff val="58000"/>
                </a:srgbClr>
              </a:gs>
              <a:gs pos="50000">
                <a:srgbClr val="FF6D6D">
                  <a:tint val="44500"/>
                  <a:satMod val="160000"/>
                </a:srgbClr>
              </a:gs>
              <a:gs pos="100000">
                <a:srgbClr val="FF6D6D">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777034" y="1921491"/>
            <a:ext cx="1799082"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Segment-pushdown()</a:t>
            </a:r>
            <a:endParaRPr lang="id-ID" altLang="zh-CN" sz="1600" dirty="0">
              <a:solidFill>
                <a:srgbClr val="646464"/>
              </a:solidFill>
              <a:latin typeface="Raleway" panose="020B0003030101060003" pitchFamily="34" charset="0"/>
            </a:endParaRPr>
          </a:p>
        </p:txBody>
      </p:sp>
      <p:sp>
        <p:nvSpPr>
          <p:cNvPr id="4" name="TextBox 3"/>
          <p:cNvSpPr txBox="1"/>
          <p:nvPr/>
        </p:nvSpPr>
        <p:spPr>
          <a:xfrm>
            <a:off x="777034" y="1404811"/>
            <a:ext cx="3235181"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线段树</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smtClean="0">
                <a:solidFill>
                  <a:srgbClr val="4B4B4B"/>
                </a:solidFill>
                <a:latin typeface="微软雅黑" panose="020B0503020204020204" pitchFamily="34" charset="-122"/>
                <a:ea typeface="微软雅黑" panose="020B0503020204020204" pitchFamily="34" charset="-122"/>
              </a:rPr>
              <a:t>延迟标记</a:t>
            </a:r>
            <a:endParaRPr lang="id-ID" altLang="zh-CN" sz="3200" dirty="0">
              <a:solidFill>
                <a:srgbClr val="4B4B4B"/>
              </a:solidFill>
              <a:latin typeface="微软雅黑" panose="020B0503020204020204" pitchFamily="34" charset="-122"/>
              <a:ea typeface="微软雅黑" panose="020B0503020204020204" pitchFamily="34" charset="-122"/>
            </a:endParaRPr>
          </a:p>
        </p:txBody>
      </p:sp>
      <p:pic>
        <p:nvPicPr>
          <p:cNvPr id="3" name="图片 2" descr="屏幕剪辑"/>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7034" y="2499696"/>
            <a:ext cx="9438154" cy="3307980"/>
          </a:xfrm>
          <a:prstGeom prst="rect">
            <a:avLst/>
          </a:prstGeom>
        </p:spPr>
      </p:pic>
    </p:spTree>
    <p:extLst>
      <p:ext uri="{BB962C8B-B14F-4D97-AF65-F5344CB8AC3E}">
        <p14:creationId xmlns:p14="http://schemas.microsoft.com/office/powerpoint/2010/main" val="35740050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5" grpId="0"/>
      <p:bldP spid="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p:nvPr/>
        </p:nvSpPr>
        <p:spPr>
          <a:xfrm>
            <a:off x="777034" y="1100296"/>
            <a:ext cx="11414966" cy="11914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endParaRPr>
          </a:p>
        </p:txBody>
      </p:sp>
      <p:sp>
        <p:nvSpPr>
          <p:cNvPr id="15" name="Rectangle 7"/>
          <p:cNvSpPr/>
          <p:nvPr/>
        </p:nvSpPr>
        <p:spPr>
          <a:xfrm>
            <a:off x="3423912" y="1100296"/>
            <a:ext cx="8768089" cy="1191491"/>
          </a:xfrm>
          <a:prstGeom prst="rect">
            <a:avLst/>
          </a:prstGeom>
          <a:gradFill flip="none" rotWithShape="1">
            <a:gsLst>
              <a:gs pos="0">
                <a:srgbClr val="FF6D6D">
                  <a:tint val="66000"/>
                  <a:satMod val="160000"/>
                  <a:lumMod val="42000"/>
                  <a:lumOff val="58000"/>
                </a:srgbClr>
              </a:gs>
              <a:gs pos="50000">
                <a:srgbClr val="FF6D6D">
                  <a:tint val="44500"/>
                  <a:satMod val="160000"/>
                </a:srgbClr>
              </a:gs>
              <a:gs pos="100000">
                <a:srgbClr val="FF6D6D">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777034" y="1921491"/>
            <a:ext cx="1554143" cy="338554"/>
          </a:xfrm>
          <a:prstGeom prst="rect">
            <a:avLst/>
          </a:prstGeom>
        </p:spPr>
        <p:txBody>
          <a:bodyPr wrap="none">
            <a:spAutoFit/>
          </a:bodyPr>
          <a:lstStyle/>
          <a:p>
            <a:r>
              <a:rPr lang="en-US" altLang="zh-CN" sz="1600" dirty="0" smtClean="0">
                <a:solidFill>
                  <a:srgbClr val="646464"/>
                </a:solidFill>
                <a:latin typeface="Raleway" panose="020B0003030101060003" pitchFamily="34" charset="0"/>
              </a:rPr>
              <a:t>Segment-update()</a:t>
            </a:r>
            <a:endParaRPr lang="id-ID" altLang="zh-CN" sz="1600" dirty="0">
              <a:solidFill>
                <a:srgbClr val="646464"/>
              </a:solidFill>
              <a:latin typeface="Raleway" panose="020B0003030101060003" pitchFamily="34" charset="0"/>
            </a:endParaRPr>
          </a:p>
        </p:txBody>
      </p:sp>
      <p:sp>
        <p:nvSpPr>
          <p:cNvPr id="4" name="TextBox 3"/>
          <p:cNvSpPr txBox="1"/>
          <p:nvPr/>
        </p:nvSpPr>
        <p:spPr>
          <a:xfrm>
            <a:off x="777034" y="1404811"/>
            <a:ext cx="2414444" cy="584775"/>
          </a:xfrm>
          <a:prstGeom prst="rect">
            <a:avLst/>
          </a:prstGeom>
          <a:noFill/>
        </p:spPr>
        <p:txBody>
          <a:bodyPr wrap="none" rtlCol="0">
            <a:spAutoFit/>
          </a:bodyPr>
          <a:lstStyle/>
          <a:p>
            <a:r>
              <a:rPr lang="zh-CN" altLang="en-US" sz="3200" dirty="0">
                <a:solidFill>
                  <a:srgbClr val="4B4B4B"/>
                </a:solidFill>
                <a:latin typeface="微软雅黑" panose="020B0503020204020204" pitchFamily="34" charset="-122"/>
                <a:ea typeface="微软雅黑" panose="020B0503020204020204" pitchFamily="34" charset="-122"/>
              </a:rPr>
              <a:t>线段树</a:t>
            </a:r>
            <a:r>
              <a:rPr lang="en-US" altLang="zh-CN" sz="3200" dirty="0" smtClean="0">
                <a:solidFill>
                  <a:srgbClr val="4B4B4B"/>
                </a:solidFill>
                <a:latin typeface="微软雅黑" panose="020B0503020204020204" pitchFamily="34" charset="-122"/>
                <a:ea typeface="微软雅黑" panose="020B0503020204020204" pitchFamily="34" charset="-122"/>
              </a:rPr>
              <a:t>-</a:t>
            </a:r>
            <a:r>
              <a:rPr lang="zh-CN" altLang="en-US" sz="3200" dirty="0" smtClean="0">
                <a:solidFill>
                  <a:srgbClr val="4B4B4B"/>
                </a:solidFill>
                <a:latin typeface="微软雅黑" panose="020B0503020204020204" pitchFamily="34" charset="-122"/>
                <a:ea typeface="微软雅黑" panose="020B0503020204020204" pitchFamily="34" charset="-122"/>
              </a:rPr>
              <a:t>更新</a:t>
            </a:r>
            <a:endParaRPr lang="id-ID" altLang="zh-CN" sz="3200" dirty="0">
              <a:solidFill>
                <a:srgbClr val="4B4B4B"/>
              </a:solidFill>
              <a:latin typeface="微软雅黑" panose="020B0503020204020204" pitchFamily="34" charset="-122"/>
              <a:ea typeface="微软雅黑" panose="020B0503020204020204" pitchFamily="34" charset="-122"/>
            </a:endParaRPr>
          </a:p>
        </p:txBody>
      </p:sp>
      <p:pic>
        <p:nvPicPr>
          <p:cNvPr id="2" name="图片 1" descr="屏幕剪辑"/>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7034" y="2506266"/>
            <a:ext cx="9558811" cy="3541574"/>
          </a:xfrm>
          <a:prstGeom prst="rect">
            <a:avLst/>
          </a:prstGeom>
        </p:spPr>
      </p:pic>
    </p:spTree>
    <p:extLst>
      <p:ext uri="{BB962C8B-B14F-4D97-AF65-F5344CB8AC3E}">
        <p14:creationId xmlns:p14="http://schemas.microsoft.com/office/powerpoint/2010/main" val="33837264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5"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935</TotalTime>
  <Words>8204</Words>
  <Application>Microsoft Office PowerPoint</Application>
  <PresentationFormat>宽屏</PresentationFormat>
  <Paragraphs>1552</Paragraphs>
  <Slides>102</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102</vt:i4>
      </vt:variant>
    </vt:vector>
  </HeadingPairs>
  <TitlesOfParts>
    <vt:vector size="115" baseType="lpstr">
      <vt:lpstr>PT Sans</vt:lpstr>
      <vt:lpstr>Raleway</vt:lpstr>
      <vt:lpstr>等线</vt:lpstr>
      <vt:lpstr>汉仪菱心体简</vt:lpstr>
      <vt:lpstr>宋体</vt:lpstr>
      <vt:lpstr>微软雅黑</vt:lpstr>
      <vt:lpstr>Agency FB</vt:lpstr>
      <vt:lpstr>Arial</vt:lpstr>
      <vt:lpstr>Calibri</vt:lpstr>
      <vt:lpstr>Calibri Light</vt:lpstr>
      <vt:lpstr>Cambria Math</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SignAddict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lastModifiedBy>朱锦辉</cp:lastModifiedBy>
  <cp:revision>514</cp:revision>
  <dcterms:created xsi:type="dcterms:W3CDTF">2014-06-26T04:26:00Z</dcterms:created>
  <dcterms:modified xsi:type="dcterms:W3CDTF">2018-01-12T17:04:26Z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