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5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7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8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9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0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1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2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3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4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5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6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7.xml" ContentType="application/vnd.openxmlformats-officedocument.presentationml.notesSlide+xml"/>
  <Override PartName="/ppt/tags/tag66.xml" ContentType="application/vnd.openxmlformats-officedocument.presentationml.tags+xml"/>
  <Override PartName="/ppt/notesSlides/notesSlide18.xml" ContentType="application/vnd.openxmlformats-officedocument.presentationml.notesSlide+xml"/>
  <Override PartName="/ppt/tags/tag67.xml" ContentType="application/vnd.openxmlformats-officedocument.presentationml.tags+xml"/>
  <Override PartName="/ppt/notesSlides/notesSlide19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0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1.xml" ContentType="application/vnd.openxmlformats-officedocument.presentationml.notesSlide+xml"/>
  <Override PartName="/ppt/tags/tag76.xml" ContentType="application/vnd.openxmlformats-officedocument.presentationml.tags+xml"/>
  <Override PartName="/ppt/notesSlides/notesSlide22.xml" ContentType="application/vnd.openxmlformats-officedocument.presentationml.notesSlide+xml"/>
  <Override PartName="/ppt/tags/tag77.xml" ContentType="application/vnd.openxmlformats-officedocument.presentationml.tags+xml"/>
  <Override PartName="/ppt/notesSlides/notesSlide23.xml" ContentType="application/vnd.openxmlformats-officedocument.presentationml.notesSlide+xml"/>
  <Override PartName="/ppt/tags/tag78.xml" ContentType="application/vnd.openxmlformats-officedocument.presentationml.tags+xml"/>
  <Override PartName="/ppt/notesSlides/notesSlide24.xml" ContentType="application/vnd.openxmlformats-officedocument.presentationml.notesSlide+xml"/>
  <Override PartName="/ppt/tags/tag79.xml" ContentType="application/vnd.openxmlformats-officedocument.presentationml.tags+xml"/>
  <Override PartName="/ppt/notesSlides/notesSlide25.xml" ContentType="application/vnd.openxmlformats-officedocument.presentationml.notesSlide+xml"/>
  <Override PartName="/ppt/tags/tag80.xml" ContentType="application/vnd.openxmlformats-officedocument.presentationml.tags+xml"/>
  <Override PartName="/ppt/notesSlides/notesSlide26.xml" ContentType="application/vnd.openxmlformats-officedocument.presentationml.notesSlide+xml"/>
  <Override PartName="/ppt/tags/tag81.xml" ContentType="application/vnd.openxmlformats-officedocument.presentationml.tags+xml"/>
  <Override PartName="/ppt/notesSlides/notesSlide27.xml" ContentType="application/vnd.openxmlformats-officedocument.presentationml.notesSlide+xml"/>
  <Override PartName="/ppt/tags/tag82.xml" ContentType="application/vnd.openxmlformats-officedocument.presentationml.tags+xml"/>
  <Override PartName="/ppt/notesSlides/notesSlide28.xml" ContentType="application/vnd.openxmlformats-officedocument.presentationml.notesSlide+xml"/>
  <Override PartName="/ppt/tags/tag83.xml" ContentType="application/vnd.openxmlformats-officedocument.presentationml.tags+xml"/>
  <Override PartName="/ppt/notesSlides/notesSlide29.xml" ContentType="application/vnd.openxmlformats-officedocument.presentationml.notesSlide+xml"/>
  <Override PartName="/ppt/tags/tag84.xml" ContentType="application/vnd.openxmlformats-officedocument.presentationml.tags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263" r:id="rId17"/>
    <p:sldId id="304" r:id="rId18"/>
    <p:sldId id="262" r:id="rId19"/>
    <p:sldId id="264" r:id="rId20"/>
    <p:sldId id="265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9144000" cy="5143500" type="screen16x9"/>
  <p:notesSz cx="6858000" cy="9144000"/>
  <p:embeddedFontLst>
    <p:embeddedFont>
      <p:font typeface="黑体" panose="02010609060101010101" pitchFamily="49" charset="-122"/>
      <p:regular r:id="rId33"/>
    </p:embeddedFont>
    <p:embeddedFont>
      <p:font typeface="微软雅黑" panose="020B0503020204020204" pitchFamily="34" charset="-122"/>
      <p:regular r:id="rId34"/>
      <p:bold r:id="rId35"/>
    </p:embeddedFont>
    <p:embeddedFont>
      <p:font typeface="Sniglet" panose="020B0604020202020204" charset="0"/>
      <p:regular r:id="rId36"/>
    </p:embeddedFont>
    <p:embeddedFont>
      <p:font typeface="Patrick Hand SC" panose="020B0604020202020204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1" d="100"/>
          <a:sy n="121" d="100"/>
        </p:scale>
        <p:origin x="-10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589530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846" y="2901461"/>
            <a:ext cx="5011616" cy="1266092"/>
          </a:xfrm>
        </p:spPr>
        <p:txBody>
          <a:bodyPr anchor="b">
            <a:normAutofit/>
          </a:bodyPr>
          <a:lstStyle>
            <a:lvl1pPr algn="ctr">
              <a:defRPr sz="33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846" y="4167554"/>
            <a:ext cx="5011616" cy="524150"/>
          </a:xfrm>
        </p:spPr>
        <p:txBody>
          <a:bodyPr anchor="ctr" anchorCtr="0"/>
          <a:lstStyle>
            <a:lvl1pPr marL="0" indent="0" algn="ctr">
              <a:buNone/>
              <a:defRPr sz="1800">
                <a:solidFill>
                  <a:schemeClr val="accent4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  <a:t>2017-07-05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</p:spPr>
        <p:txBody>
          <a:bodyPr>
            <a:normAutofit/>
          </a:bodyPr>
          <a:lstStyle/>
          <a:p>
            <a:fld id="{13D0CE79-49FB-443D-BEF8-6B709DE8FD0C}" type="datetimeFigureOut">
              <a:rPr lang="zh-CN" altLang="en-US" smtClean="0"/>
              <a:t>2017-07-05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</p:spPr>
        <p:txBody>
          <a:bodyPr>
            <a:normAutofit/>
          </a:bodyPr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628651" y="428627"/>
            <a:ext cx="7886701" cy="42374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049500" y="1437425"/>
            <a:ext cx="7020900" cy="270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081850" y="1435525"/>
            <a:ext cx="2229300" cy="2847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3425300" y="1435525"/>
            <a:ext cx="2229300" cy="2847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5768750" y="1435525"/>
            <a:ext cx="2229300" cy="2847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Image">
    <p:bg>
      <p:bgPr>
        <a:solidFill>
          <a:srgbClr val="2A95B7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821550" y="1507150"/>
            <a:ext cx="55008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 b="0"/>
            </a:lvl1pPr>
            <a:lvl2pPr lvl="1" rtl="0">
              <a:spcBef>
                <a:spcPts val="0"/>
              </a:spcBef>
              <a:buSzPct val="100000"/>
              <a:defRPr sz="4800" b="0"/>
            </a:lvl2pPr>
            <a:lvl3pPr lvl="2" rtl="0">
              <a:spcBef>
                <a:spcPts val="0"/>
              </a:spcBef>
              <a:buSzPct val="100000"/>
              <a:defRPr sz="4800" b="0"/>
            </a:lvl3pPr>
            <a:lvl4pPr lvl="3" rtl="0">
              <a:spcBef>
                <a:spcPts val="0"/>
              </a:spcBef>
              <a:buSzPct val="100000"/>
              <a:defRPr sz="4800" b="0"/>
            </a:lvl4pPr>
            <a:lvl5pPr lvl="4" rtl="0">
              <a:spcBef>
                <a:spcPts val="0"/>
              </a:spcBef>
              <a:buSzPct val="100000"/>
              <a:defRPr sz="4800" b="0"/>
            </a:lvl5pPr>
            <a:lvl6pPr lvl="5" rtl="0">
              <a:spcBef>
                <a:spcPts val="0"/>
              </a:spcBef>
              <a:buSzPct val="100000"/>
              <a:defRPr sz="4800" b="0"/>
            </a:lvl6pPr>
            <a:lvl7pPr lvl="6" rtl="0">
              <a:spcBef>
                <a:spcPts val="0"/>
              </a:spcBef>
              <a:buSzPct val="100000"/>
              <a:defRPr sz="4800" b="0"/>
            </a:lvl7pPr>
            <a:lvl8pPr lvl="7" rtl="0">
              <a:spcBef>
                <a:spcPts val="0"/>
              </a:spcBef>
              <a:buSzPct val="100000"/>
              <a:defRPr sz="4800" b="0"/>
            </a:lvl8pPr>
            <a:lvl9pPr lvl="8" rtl="0">
              <a:spcBef>
                <a:spcPts val="0"/>
              </a:spcBef>
              <a:buSzPct val="100000"/>
              <a:defRPr sz="4800" b="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821550" y="2535254"/>
            <a:ext cx="55008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049500" y="1459650"/>
            <a:ext cx="3417900" cy="2750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76724" y="1459650"/>
            <a:ext cx="3393599" cy="2750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 b="0"/>
            </a:lvl1pPr>
            <a:lvl2pPr lvl="1">
              <a:spcBef>
                <a:spcPts val="0"/>
              </a:spcBef>
              <a:buSzPct val="100000"/>
              <a:defRPr sz="6000" b="0"/>
            </a:lvl2pPr>
            <a:lvl3pPr lvl="2">
              <a:spcBef>
                <a:spcPts val="0"/>
              </a:spcBef>
              <a:buSzPct val="100000"/>
              <a:defRPr sz="6000" b="0"/>
            </a:lvl3pPr>
            <a:lvl4pPr lvl="3">
              <a:spcBef>
                <a:spcPts val="0"/>
              </a:spcBef>
              <a:buSzPct val="100000"/>
              <a:defRPr sz="6000" b="0"/>
            </a:lvl4pPr>
            <a:lvl5pPr lvl="4">
              <a:spcBef>
                <a:spcPts val="0"/>
              </a:spcBef>
              <a:buSzPct val="100000"/>
              <a:defRPr sz="6000" b="0"/>
            </a:lvl5pPr>
            <a:lvl6pPr lvl="5">
              <a:spcBef>
                <a:spcPts val="0"/>
              </a:spcBef>
              <a:buSzPct val="100000"/>
              <a:defRPr sz="6000" b="0"/>
            </a:lvl6pPr>
            <a:lvl7pPr lvl="6">
              <a:spcBef>
                <a:spcPts val="0"/>
              </a:spcBef>
              <a:buSzPct val="100000"/>
              <a:defRPr sz="6000" b="0"/>
            </a:lvl7pPr>
            <a:lvl8pPr lvl="7">
              <a:spcBef>
                <a:spcPts val="0"/>
              </a:spcBef>
              <a:buSzPct val="100000"/>
              <a:defRPr sz="6000" b="0"/>
            </a:lvl8pPr>
            <a:lvl9pPr lvl="8">
              <a:spcBef>
                <a:spcPts val="0"/>
              </a:spcBef>
              <a:buSzPct val="100000"/>
              <a:defRPr sz="6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  <a:t>2017-07-05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59523" y="1822487"/>
            <a:ext cx="4699674" cy="983087"/>
          </a:xfrm>
        </p:spPr>
        <p:txBody>
          <a:bodyPr anchor="b" anchorCtr="0">
            <a:normAutofit/>
          </a:bodyPr>
          <a:lstStyle>
            <a:lvl1pPr algn="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523" y="2826641"/>
            <a:ext cx="4699674" cy="496856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712914B9-F40B-4657-90B3-8AA5BF3599CF}" type="datetimeFigureOut">
              <a:rPr lang="zh-CN" altLang="en-US" smtClean="0"/>
              <a:t>2017-07-05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1DFB868-0FB9-41C7-B9A5-B83F3024AC3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59523" y="2805574"/>
            <a:ext cx="4699673" cy="475200"/>
          </a:xfrm>
          <a:prstGeom prst="rect">
            <a:avLst/>
          </a:prstGeom>
          <a:blipFill dpi="0" rotWithShape="1">
            <a:blip r:embed="rId8"/>
            <a:srcRect/>
            <a:stretch>
              <a:fillRect t="-2000"/>
            </a:stretch>
          </a:blipFill>
        </p:spPr>
        <p:txBody>
          <a:bodyPr vert="horz" lIns="68580" tIns="34290" rIns="68580" bIns="34290" rtlCol="0" anchor="t" anchorCtr="0">
            <a:normAutofit/>
          </a:bodyPr>
          <a:lstStyle>
            <a:defPPr>
              <a:defRPr lang="zh-CN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sz="12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459524" y="2250830"/>
            <a:ext cx="5789669" cy="840019"/>
            <a:chOff x="2000251" y="2886075"/>
            <a:chExt cx="4978400" cy="722312"/>
          </a:xfrm>
        </p:grpSpPr>
        <p:sp>
          <p:nvSpPr>
            <p:cNvPr id="8" name="椭圆 7"/>
            <p:cNvSpPr/>
            <p:nvPr>
              <p:custDataLst>
                <p:tags r:id="rId1"/>
              </p:custDataLst>
            </p:nvPr>
          </p:nvSpPr>
          <p:spPr>
            <a:xfrm>
              <a:off x="6648451" y="2886075"/>
              <a:ext cx="330200" cy="3302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lnSpcReduction="10000"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9" name="直接连接符 8"/>
            <p:cNvCxnSpPr/>
            <p:nvPr>
              <p:custDataLst>
                <p:tags r:id="rId2"/>
              </p:custDataLst>
            </p:nvPr>
          </p:nvCxnSpPr>
          <p:spPr>
            <a:xfrm>
              <a:off x="2000251" y="3371850"/>
              <a:ext cx="4187826" cy="0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10" name="椭圆 9"/>
            <p:cNvSpPr/>
            <p:nvPr>
              <p:custDataLst>
                <p:tags r:id="rId3"/>
              </p:custDataLst>
            </p:nvPr>
          </p:nvSpPr>
          <p:spPr>
            <a:xfrm>
              <a:off x="6170612" y="2951162"/>
              <a:ext cx="657225" cy="657225"/>
            </a:xfrm>
            <a:prstGeom prst="ellipse">
              <a:avLst/>
            </a:prstGeom>
            <a:noFill/>
            <a:ln w="63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" name="椭圆 10"/>
            <p:cNvSpPr/>
            <p:nvPr>
              <p:custDataLst>
                <p:tags r:id="rId4"/>
              </p:custDataLst>
            </p:nvPr>
          </p:nvSpPr>
          <p:spPr>
            <a:xfrm>
              <a:off x="6265864" y="3046410"/>
              <a:ext cx="466725" cy="466724"/>
            </a:xfrm>
            <a:prstGeom prst="ellipse">
              <a:avLst/>
            </a:prstGeom>
            <a:noFill/>
            <a:ln cmpd="sng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2" name="椭圆 11"/>
            <p:cNvSpPr/>
            <p:nvPr>
              <p:custDataLst>
                <p:tags r:id="rId5"/>
              </p:custDataLst>
            </p:nvPr>
          </p:nvSpPr>
          <p:spPr>
            <a:xfrm>
              <a:off x="6297616" y="3078162"/>
              <a:ext cx="403225" cy="403225"/>
            </a:xfrm>
            <a:prstGeom prst="ellipse">
              <a:avLst/>
            </a:prstGeom>
            <a:noFill/>
            <a:ln w="63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3" name="椭圆 12"/>
            <p:cNvSpPr/>
            <p:nvPr>
              <p:custDataLst>
                <p:tags r:id="rId6"/>
              </p:custDataLst>
            </p:nvPr>
          </p:nvSpPr>
          <p:spPr>
            <a:xfrm>
              <a:off x="6381750" y="3163888"/>
              <a:ext cx="233363" cy="2333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70000" lnSpcReduction="20000"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49098"/>
            <a:ext cx="3886200" cy="3683624"/>
          </a:xfrm>
        </p:spPr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49098"/>
            <a:ext cx="3886200" cy="3683624"/>
          </a:xfrm>
        </p:spPr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  <a:t>2017-07-05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  <a:t>2017-07-05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57350" y="1931921"/>
            <a:ext cx="5829300" cy="1215725"/>
          </a:xfrm>
        </p:spPr>
        <p:txBody>
          <a:bodyPr>
            <a:normAutofit/>
          </a:bodyPr>
          <a:lstStyle>
            <a:lvl1pPr algn="ctr">
              <a:defRPr sz="6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  <a:t>2017-07-05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1"/>
            </p:custDataLst>
          </p:nvPr>
        </p:nvSpPr>
        <p:spPr>
          <a:xfrm>
            <a:off x="2529987" y="3147646"/>
            <a:ext cx="4084027" cy="298938"/>
          </a:xfrm>
          <a:prstGeom prst="roundRect">
            <a:avLst>
              <a:gd name="adj" fmla="val 50000"/>
            </a:avLst>
          </a:prstGeom>
          <a:solidFill>
            <a:schemeClr val="accent2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7500" lnSpcReduction="20000"/>
          </a:bodyPr>
          <a:lstStyle/>
          <a:p>
            <a:pPr algn="ctr"/>
            <a:endParaRPr lang="en-US" altLang="zh-CN" sz="15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  <a:t>2017-07-05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2900"/>
            <a:ext cx="3938954" cy="834629"/>
          </a:xfrm>
          <a:solidFill>
            <a:schemeClr val="accent1"/>
          </a:solidFill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91836" y="342900"/>
            <a:ext cx="4223514" cy="4477116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54013"/>
            <a:ext cx="3309112" cy="341261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820016"/>
            <a:ext cx="2057400" cy="273844"/>
          </a:xfrm>
        </p:spPr>
        <p:txBody>
          <a:bodyPr>
            <a:normAutofit/>
          </a:bodyPr>
          <a:lstStyle/>
          <a:p>
            <a:fld id="{712914B9-F40B-4657-90B3-8AA5BF3599CF}" type="datetimeFigureOut">
              <a:rPr lang="zh-CN" altLang="en-US" smtClean="0"/>
              <a:t>2017-07-05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820016"/>
            <a:ext cx="3086100" cy="273844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820016"/>
            <a:ext cx="2057400" cy="273844"/>
          </a:xfrm>
        </p:spPr>
        <p:txBody>
          <a:bodyPr>
            <a:normAutofit/>
          </a:bodyPr>
          <a:lstStyle/>
          <a:p>
            <a:fld id="{C1DFB868-0FB9-41C7-B9A5-B83F3024AC3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0" y="1212698"/>
            <a:ext cx="3938953" cy="35808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anchor="ctr" anchorCtr="0">
            <a:normAutofit fontScale="25000" lnSpcReduction="20000"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 sz="2100" kern="1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14B9-F40B-4657-90B3-8AA5BF3599CF}" type="datetimeFigureOut">
              <a:rPr lang="zh-CN" altLang="en-US" smtClean="0"/>
              <a:t>2017-07-05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B868-0FB9-41C7-B9A5-B83F3024AC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628650" y="221091"/>
            <a:ext cx="7886700" cy="642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>
          <a:xfrm>
            <a:off x="628650" y="942976"/>
            <a:ext cx="7886700" cy="3689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914B9-F40B-4657-90B3-8AA5BF3599CF}" type="datetimeFigureOut">
              <a:rPr lang="zh-CN" altLang="en-US" smtClean="0"/>
              <a:t>2017-07-05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FB868-0FB9-41C7-B9A5-B83F3024AC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gradFill>
            <a:gsLst>
              <a:gs pos="0">
                <a:schemeClr val="accent4">
                  <a:lumMod val="75000"/>
                </a:schemeClr>
              </a:gs>
              <a:gs pos="51000">
                <a:schemeClr val="accent3">
                  <a:lumMod val="75000"/>
                </a:schemeClr>
              </a:gs>
              <a:gs pos="100000">
                <a:schemeClr val="accent2"/>
              </a:gs>
            </a:gsLst>
            <a:lin ang="10800000" scaled="0"/>
          </a:gra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00075" indent="-25654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25654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43330" indent="-21399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86230" indent="-21399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4.xml"/><Relationship Id="rId4" Type="http://schemas.openxmlformats.org/officeDocument/2006/relationships/tags" Target="../tags/tag4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11.emf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tags" Target="../tags/tag70.xml"/><Relationship Id="rId7" Type="http://schemas.openxmlformats.org/officeDocument/2006/relationships/notesSlide" Target="../notesSlides/notesSlide2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72.xml"/><Relationship Id="rId4" Type="http://schemas.openxmlformats.org/officeDocument/2006/relationships/tags" Target="../tags/tag7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9.xml"/><Relationship Id="rId5" Type="http://schemas.openxmlformats.org/officeDocument/2006/relationships/image" Target="../media/image13.png"/><Relationship Id="rId4" Type="http://schemas.openxmlformats.org/officeDocument/2006/relationships/hyperlink" Target="http://www.google.com/sheets/about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5.emf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6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7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image" Target="../media/image8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38.xml"/><Relationship Id="rId7" Type="http://schemas.openxmlformats.org/officeDocument/2006/relationships/image" Target="../media/image9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3483610" y="1812925"/>
            <a:ext cx="2176145" cy="115951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en-GB" dirty="0"/>
              <a:t>java8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440680" y="3370580"/>
            <a:ext cx="2740025" cy="1005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-</a:t>
            </a:r>
            <a:r>
              <a:rPr lang="en-US" altLang="en-GB" sz="6000" kern="1200" dirty="0">
                <a:gradFill>
                  <a:gsLst>
                    <a:gs pos="0">
                      <a:schemeClr val="accent4">
                        <a:lumMod val="75000"/>
                      </a:schemeClr>
                    </a:gs>
                    <a:gs pos="51000">
                      <a:schemeClr val="accent3">
                        <a:lumMod val="75000"/>
                      </a:schemeClr>
                    </a:gs>
                    <a:gs pos="100000">
                      <a:schemeClr val="accent2"/>
                    </a:gs>
                  </a:gsLst>
                  <a:lin ang="10800000" scaled="0"/>
                </a:gradFill>
                <a:latin typeface="+mj-lt"/>
                <a:ea typeface="+mj-ea"/>
                <a:cs typeface="+mj-cs"/>
              </a:rPr>
              <a:t>--Joyce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>
            <a:off x="628650" y="912969"/>
            <a:ext cx="7563200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  <a:gs pos="26000">
                  <a:schemeClr val="accent2"/>
                </a:gs>
                <a:gs pos="58000">
                  <a:schemeClr val="accent3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6730" y="220980"/>
            <a:ext cx="8546465" cy="642620"/>
          </a:xfrm>
        </p:spPr>
        <p:txBody>
          <a:bodyPr>
            <a:normAutofit fontScale="90000"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en-GB" smtClean="0"/>
              <a:t>1.2 Passing code to methods with behavior parameterization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28650" y="942975"/>
            <a:ext cx="3628390" cy="218884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en-GB" sz="1400" smtClean="0"/>
              <a:t>// java.util.Comparator</a:t>
            </a:r>
          </a:p>
          <a:p>
            <a:pPr>
              <a:lnSpc>
                <a:spcPct val="200000"/>
              </a:lnSpc>
            </a:pPr>
            <a:r>
              <a:rPr lang="en-US" altLang="en-GB" sz="1400" smtClean="0"/>
              <a:t>public interface Comparator&lt;T&gt; {</a:t>
            </a:r>
          </a:p>
          <a:p>
            <a:pPr>
              <a:lnSpc>
                <a:spcPct val="200000"/>
              </a:lnSpc>
            </a:pPr>
            <a:r>
              <a:rPr lang="en-US" altLang="en-GB" sz="1400" smtClean="0"/>
              <a:t>    public int compare(T o1, T o2);</a:t>
            </a:r>
          </a:p>
          <a:p>
            <a:pPr>
              <a:lnSpc>
                <a:spcPct val="200000"/>
              </a:lnSpc>
            </a:pPr>
            <a:r>
              <a:rPr lang="en-US" altLang="en-GB" sz="1400" smtClean="0"/>
              <a:t> }</a:t>
            </a:r>
          </a:p>
          <a:p>
            <a:pPr>
              <a:lnSpc>
                <a:spcPct val="200000"/>
              </a:lnSpc>
            </a:pPr>
            <a:endParaRPr lang="en-US" altLang="en-GB" smtClean="0"/>
          </a:p>
        </p:txBody>
      </p:sp>
      <p:sp>
        <p:nvSpPr>
          <p:cNvPr id="6" name="内容占位符 4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4369435" y="942975"/>
            <a:ext cx="4737100" cy="2188845"/>
          </a:xfrm>
          <a:prstGeom prst="rect">
            <a:avLst/>
          </a:prstGeom>
        </p:spPr>
        <p:txBody>
          <a:bodyPr vert="horz" lIns="91440" tIns="45720" rIns="91440" bIns="45720" rtlCol="0">
            <a:normAutofit fontScale="87500" lnSpcReduction="2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  <a:buNone/>
            </a:pPr>
            <a:r>
              <a:rPr lang="en-US" altLang="en-GB" sz="1400" smtClean="0"/>
              <a:t>inventory.sort(new Comparator&lt;Apple&gt;() {</a:t>
            </a:r>
          </a:p>
          <a:p>
            <a:pPr algn="l">
              <a:lnSpc>
                <a:spcPct val="200000"/>
              </a:lnSpc>
              <a:buNone/>
            </a:pPr>
            <a:r>
              <a:rPr lang="en-US" altLang="en-GB" sz="1400" smtClean="0"/>
              <a:t>  public int compare(Apple a1, Apple a2){</a:t>
            </a:r>
          </a:p>
          <a:p>
            <a:pPr algn="l">
              <a:lnSpc>
                <a:spcPct val="200000"/>
              </a:lnSpc>
              <a:buNone/>
            </a:pPr>
            <a:r>
              <a:rPr lang="en-US" altLang="en-GB" sz="1400" smtClean="0"/>
              <a:t>    return a1.getWeight().compareTo(a2.getWeight());</a:t>
            </a:r>
          </a:p>
          <a:p>
            <a:pPr algn="l">
              <a:lnSpc>
                <a:spcPct val="200000"/>
              </a:lnSpc>
              <a:buNone/>
            </a:pPr>
            <a:r>
              <a:rPr lang="en-US" altLang="en-GB" sz="1400" smtClean="0"/>
              <a:t>     }</a:t>
            </a:r>
          </a:p>
          <a:p>
            <a:pPr algn="l">
              <a:lnSpc>
                <a:spcPct val="200000"/>
              </a:lnSpc>
              <a:buNone/>
            </a:pPr>
            <a:r>
              <a:rPr lang="en-US" altLang="en-GB" sz="1400" smtClean="0"/>
              <a:t> });</a:t>
            </a:r>
          </a:p>
          <a:p>
            <a:pPr>
              <a:lnSpc>
                <a:spcPct val="200000"/>
              </a:lnSpc>
            </a:pPr>
            <a:endParaRPr lang="en-US" altLang="en-GB" smtClean="0"/>
          </a:p>
        </p:txBody>
      </p:sp>
      <p:sp>
        <p:nvSpPr>
          <p:cNvPr id="8" name="文本框 7"/>
          <p:cNvSpPr txBox="1"/>
          <p:nvPr/>
        </p:nvSpPr>
        <p:spPr>
          <a:xfrm>
            <a:off x="1329055" y="3712845"/>
            <a:ext cx="566928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inventory.sort(</a:t>
            </a:r>
          </a:p>
          <a:p>
            <a:r>
              <a:rPr lang="zh-CN" altLang="en-US"/>
              <a:t>(Apple a1, Apple a2) -&gt; a1.getWeight().compareTo(a2.getWeight()));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>
            <a:off x="628650" y="912969"/>
            <a:ext cx="7563200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  <a:gs pos="26000">
                  <a:schemeClr val="accent2"/>
                </a:gs>
                <a:gs pos="58000">
                  <a:schemeClr val="accent3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6730" y="220980"/>
            <a:ext cx="8546465" cy="64262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en-GB" smtClean="0"/>
              <a:t>1.3 Lamada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20000"/>
          </a:bodyPr>
          <a:lstStyle/>
          <a:p>
            <a:r>
              <a:rPr lang="zh-CN" altLang="en-US"/>
              <a:t>A lambda expression can be understood as a concise representation of an </a:t>
            </a:r>
            <a:r>
              <a:rPr lang="zh-CN" altLang="en-US">
                <a:solidFill>
                  <a:srgbClr val="FF0000"/>
                </a:solidFill>
              </a:rPr>
              <a:t>anonymous</a:t>
            </a:r>
            <a:r>
              <a:rPr lang="zh-CN" altLang="en-US"/>
              <a:t> function</a:t>
            </a:r>
          </a:p>
          <a:p>
            <a:r>
              <a:rPr lang="zh-CN" altLang="en-US"/>
              <a:t>that can be </a:t>
            </a:r>
            <a:r>
              <a:rPr lang="zh-CN" altLang="en-US">
                <a:solidFill>
                  <a:srgbClr val="FF0000"/>
                </a:solidFill>
              </a:rPr>
              <a:t>passed around</a:t>
            </a:r>
            <a:r>
              <a:rPr lang="zh-CN" altLang="en-US"/>
              <a:t>: it doesn</a:t>
            </a:r>
            <a:r>
              <a:rPr lang="en-US" altLang="zh-CN"/>
              <a:t>'</a:t>
            </a:r>
            <a:r>
              <a:rPr lang="zh-CN" altLang="en-US"/>
              <a:t>t have a name, but it has a list of parameters, a body, a</a:t>
            </a:r>
          </a:p>
          <a:p>
            <a:r>
              <a:rPr lang="zh-CN" altLang="en-US"/>
              <a:t>return type, and also possibly a list of exceptions that can be thrown. That</a:t>
            </a:r>
            <a:r>
              <a:rPr lang="en-US" altLang="zh-CN"/>
              <a:t>'</a:t>
            </a:r>
            <a:r>
              <a:rPr lang="zh-CN" altLang="en-US"/>
              <a:t>s one big definition;</a:t>
            </a:r>
          </a:p>
          <a:p>
            <a:r>
              <a:rPr lang="zh-CN" altLang="en-US"/>
              <a:t>let</a:t>
            </a:r>
            <a:r>
              <a:rPr lang="en-US" altLang="zh-CN"/>
              <a:t>'</a:t>
            </a:r>
            <a:r>
              <a:rPr lang="zh-CN" altLang="en-US"/>
              <a:t>s break it down:</a:t>
            </a:r>
          </a:p>
          <a:p>
            <a:r>
              <a:rPr lang="zh-CN" altLang="en-US">
                <a:solidFill>
                  <a:srgbClr val="FF0000"/>
                </a:solidFill>
              </a:rPr>
              <a:t>Anonymous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 We say anonymous because it doesn</a:t>
            </a:r>
            <a:r>
              <a:rPr lang="en-US" altLang="zh-CN"/>
              <a:t>'</a:t>
            </a:r>
            <a:r>
              <a:rPr lang="zh-CN" altLang="en-US"/>
              <a:t>t have an explicit name like a method would</a:t>
            </a:r>
          </a:p>
          <a:p>
            <a:r>
              <a:rPr lang="zh-CN" altLang="en-US"/>
              <a:t>normally have: less to write and think about!</a:t>
            </a:r>
          </a:p>
          <a:p>
            <a:r>
              <a:rPr lang="zh-CN" altLang="en-US">
                <a:solidFill>
                  <a:srgbClr val="FF0000"/>
                </a:solidFill>
              </a:rPr>
              <a:t>Function</a:t>
            </a:r>
            <a:r>
              <a:rPr lang="en-US" altLang="zh-CN">
                <a:solidFill>
                  <a:srgbClr val="FF0000"/>
                </a:solidFill>
              </a:rPr>
              <a:t>: </a:t>
            </a:r>
            <a:r>
              <a:rPr lang="zh-CN" altLang="en-US"/>
              <a:t> We say function because a lambda isn</a:t>
            </a:r>
            <a:r>
              <a:rPr lang="en-US" altLang="zh-CN"/>
              <a:t>'</a:t>
            </a:r>
            <a:r>
              <a:rPr lang="zh-CN" altLang="en-US"/>
              <a:t>t associated with a particular class like a </a:t>
            </a:r>
          </a:p>
          <a:p>
            <a:r>
              <a:rPr lang="zh-CN" altLang="en-US"/>
              <a:t>method is.But like a method, a lambda has a list of parameters, a body, a return type, and a </a:t>
            </a:r>
          </a:p>
          <a:p>
            <a:r>
              <a:rPr lang="zh-CN" altLang="en-US"/>
              <a:t>possible list of exceptions that can be thrown.</a:t>
            </a:r>
          </a:p>
          <a:p>
            <a:r>
              <a:rPr lang="zh-CN" altLang="en-US">
                <a:solidFill>
                  <a:srgbClr val="FF0000"/>
                </a:solidFill>
              </a:rPr>
              <a:t>Passed around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zh-CN" altLang="en-US"/>
              <a:t> A lambda expression can be passed as argument to a method or stored in a</a:t>
            </a:r>
          </a:p>
          <a:p>
            <a:r>
              <a:rPr lang="zh-CN" altLang="en-US"/>
              <a:t>variable.</a:t>
            </a:r>
          </a:p>
          <a:p>
            <a:r>
              <a:rPr lang="zh-CN" altLang="en-US">
                <a:solidFill>
                  <a:srgbClr val="FF0000"/>
                </a:solidFill>
              </a:rPr>
              <a:t>Concise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zh-CN" altLang="en-US"/>
              <a:t> You don</a:t>
            </a:r>
            <a:r>
              <a:rPr lang="en-US" altLang="zh-CN"/>
              <a:t>'</a:t>
            </a:r>
            <a:r>
              <a:rPr lang="zh-CN" altLang="en-US"/>
              <a:t>t need to write a lot of boilerplate like you do for anonymous classes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>
            <a:off x="628650" y="912969"/>
            <a:ext cx="7563200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  <a:gs pos="26000">
                  <a:schemeClr val="accent2"/>
                </a:gs>
                <a:gs pos="58000">
                  <a:schemeClr val="accent3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6730" y="220980"/>
            <a:ext cx="8546465" cy="64262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en-GB" smtClean="0"/>
              <a:t>1.3 Lamada</a:t>
            </a: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169670" y="1045845"/>
            <a:ext cx="6805295" cy="12299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420" y="2408555"/>
            <a:ext cx="8994775" cy="179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A list of parameters— In this case it mirrors the parameters of the compare method of a Comparator—two Apples.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An arrow— The arrow -&gt; separates the list of parameters from the body of the lambda.</a:t>
            </a:r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The body of the lambda— Compare two Apples using their weights. The expression is considered the lambda’s return value.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>
            <a:off x="628650" y="912969"/>
            <a:ext cx="7563200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  <a:gs pos="26000">
                  <a:schemeClr val="accent2"/>
                </a:gs>
                <a:gs pos="58000">
                  <a:schemeClr val="accent3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6730" y="220980"/>
            <a:ext cx="8546465" cy="64262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en-GB" dirty="0" smtClean="0"/>
              <a:t>1.3 </a:t>
            </a:r>
            <a:r>
              <a:rPr lang="en-US" altLang="en-GB" dirty="0" err="1" smtClean="0"/>
              <a:t>FunctionalInterface</a:t>
            </a:r>
            <a:endParaRPr lang="en-US" altLang="en-GB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functional interface has exactly one </a:t>
            </a:r>
            <a:r>
              <a:rPr lang="en-US" dirty="0" smtClean="0"/>
              <a:t>abstract</a:t>
            </a:r>
            <a:r>
              <a:rPr lang="en-US" dirty="0"/>
              <a:t> </a:t>
            </a:r>
            <a:r>
              <a:rPr lang="en-US" dirty="0" smtClean="0"/>
              <a:t>method</a:t>
            </a:r>
            <a:r>
              <a:rPr lang="en-US" dirty="0"/>
              <a:t>.  Since </a:t>
            </a:r>
            <a:r>
              <a:rPr lang="en-US" dirty="0" smtClean="0"/>
              <a:t>default </a:t>
            </a:r>
          </a:p>
          <a:p>
            <a:r>
              <a:rPr lang="en-US" dirty="0" smtClean="0"/>
              <a:t>methods have </a:t>
            </a:r>
            <a:r>
              <a:rPr lang="en-US" dirty="0"/>
              <a:t>an implementation, they are not abstract.  </a:t>
            </a:r>
            <a:r>
              <a:rPr lang="en-US" dirty="0" smtClean="0"/>
              <a:t>If </a:t>
            </a:r>
            <a:r>
              <a:rPr lang="en-US" dirty="0"/>
              <a:t>an interface </a:t>
            </a:r>
            <a:endParaRPr lang="en-US" dirty="0" smtClean="0"/>
          </a:p>
          <a:p>
            <a:r>
              <a:rPr lang="en-US" dirty="0" smtClean="0"/>
              <a:t>declares </a:t>
            </a:r>
            <a:r>
              <a:rPr lang="en-US" dirty="0"/>
              <a:t>an abstract method overriding one of </a:t>
            </a:r>
            <a:r>
              <a:rPr lang="en-US" dirty="0" smtClean="0"/>
              <a:t>the  </a:t>
            </a:r>
            <a:r>
              <a:rPr lang="en-US" dirty="0"/>
              <a:t>public methods of </a:t>
            </a:r>
            <a:endParaRPr lang="en-US" dirty="0" smtClean="0"/>
          </a:p>
          <a:p>
            <a:r>
              <a:rPr lang="en-US" dirty="0" smtClean="0"/>
              <a:t>Object, </a:t>
            </a:r>
            <a:r>
              <a:rPr lang="en-US" dirty="0"/>
              <a:t>that also </a:t>
            </a:r>
            <a:r>
              <a:rPr lang="en-US" dirty="0" smtClean="0"/>
              <a:t>does not </a:t>
            </a:r>
            <a:r>
              <a:rPr lang="en-US" dirty="0"/>
              <a:t>count toward the interface's abstract </a:t>
            </a:r>
            <a:r>
              <a:rPr lang="en-US" dirty="0" smtClean="0"/>
              <a:t>method </a:t>
            </a:r>
          </a:p>
          <a:p>
            <a:r>
              <a:rPr lang="en-US" dirty="0" smtClean="0"/>
              <a:t>count </a:t>
            </a:r>
            <a:r>
              <a:rPr lang="en-US" dirty="0"/>
              <a:t>since any implementation of the interface will have </a:t>
            </a:r>
            <a:r>
              <a:rPr lang="en-US" dirty="0" smtClean="0"/>
              <a:t>an implementation </a:t>
            </a:r>
          </a:p>
          <a:p>
            <a:r>
              <a:rPr lang="en-US" dirty="0" smtClean="0"/>
              <a:t>from Object </a:t>
            </a:r>
            <a:r>
              <a:rPr lang="en-US" dirty="0"/>
              <a:t>or </a:t>
            </a:r>
            <a:r>
              <a:rPr lang="en-US" dirty="0" smtClean="0"/>
              <a:t>elsewhere.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>
            <a:off x="628650" y="912969"/>
            <a:ext cx="7563200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  <a:gs pos="26000">
                  <a:schemeClr val="accent2"/>
                </a:gs>
                <a:gs pos="58000">
                  <a:schemeClr val="accent3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6730" y="220980"/>
            <a:ext cx="8546465" cy="64262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en-GB" dirty="0" smtClean="0"/>
              <a:t>1.4 Function</a:t>
            </a:r>
            <a:endParaRPr lang="en-US" altLang="en-GB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Supplier</a:t>
            </a:r>
          </a:p>
          <a:p>
            <a:endParaRPr lang="en-US" dirty="0" smtClean="0"/>
          </a:p>
          <a:p>
            <a:r>
              <a:rPr lang="en-US" dirty="0" smtClean="0"/>
              <a:t>Consumer</a:t>
            </a:r>
          </a:p>
          <a:p>
            <a:endParaRPr lang="en-US" dirty="0" smtClean="0"/>
          </a:p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r>
              <a:rPr lang="en-US" dirty="0" smtClean="0"/>
              <a:t>Predicate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Example1.</a:t>
            </a:r>
            <a:r>
              <a:rPr lang="en-US" b="1" dirty="0"/>
              <a:t> </a:t>
            </a:r>
            <a:r>
              <a:rPr lang="en-US" b="1" dirty="0" err="1"/>
              <a:t>BasicFunctionTest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498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>
            <a:off x="628650" y="912969"/>
            <a:ext cx="7563200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  <a:gs pos="26000">
                  <a:schemeClr val="accent2"/>
                </a:gs>
                <a:gs pos="58000">
                  <a:schemeClr val="accent3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6730" y="220980"/>
            <a:ext cx="8546465" cy="64262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en-GB" dirty="0" smtClean="0"/>
              <a:t>1.5 Method Reference</a:t>
            </a:r>
            <a:endParaRPr lang="en-US" altLang="en-GB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1479004"/>
            <a:ext cx="7222578" cy="53898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Ex:</a:t>
            </a:r>
          </a:p>
          <a:p>
            <a:r>
              <a:rPr lang="en-US" dirty="0" err="1" smtClean="0"/>
              <a:t>Methodreference</a:t>
            </a:r>
            <a:r>
              <a:rPr lang="en-US" dirty="0" smtClean="0"/>
              <a:t>.</a:t>
            </a:r>
            <a:r>
              <a:rPr lang="en-US" b="1" dirty="0"/>
              <a:t> </a:t>
            </a:r>
            <a:r>
              <a:rPr lang="en-US" b="1" dirty="0" err="1"/>
              <a:t>MethodReferenceTest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322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>
            <a:off x="628650" y="912969"/>
            <a:ext cx="7563200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  <a:gs pos="26000">
                  <a:schemeClr val="accent2"/>
                </a:gs>
                <a:gs pos="58000">
                  <a:schemeClr val="accent3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17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6730" y="220980"/>
            <a:ext cx="8546465" cy="64262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en-GB" dirty="0" smtClean="0"/>
              <a:t>2. Stream</a:t>
            </a:r>
            <a:endParaRPr lang="en-US" altLang="en-GB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24649" y="1119002"/>
            <a:ext cx="8371202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Much business logic entails database-like operations such as </a:t>
            </a:r>
            <a:r>
              <a:rPr lang="en-US" i="1" dirty="0"/>
              <a:t>grouping </a:t>
            </a:r>
            <a:r>
              <a:rPr lang="en-US" dirty="0"/>
              <a:t>a list of dishes by category (for</a:t>
            </a:r>
          </a:p>
          <a:p>
            <a:r>
              <a:rPr lang="en-US" dirty="0"/>
              <a:t>example, all vegetarian dishes) or </a:t>
            </a:r>
            <a:r>
              <a:rPr lang="en-US" i="1" dirty="0"/>
              <a:t>finding </a:t>
            </a:r>
            <a:r>
              <a:rPr lang="en-US" dirty="0"/>
              <a:t>the most expensive dish. How many times do you find</a:t>
            </a:r>
          </a:p>
          <a:p>
            <a:r>
              <a:rPr lang="en-US" dirty="0"/>
              <a:t>yourself </a:t>
            </a:r>
            <a:r>
              <a:rPr lang="en-US" dirty="0" err="1"/>
              <a:t>reimplementing</a:t>
            </a:r>
            <a:r>
              <a:rPr lang="en-US" dirty="0"/>
              <a:t> these operations using iterators? Most databases let you specify such</a:t>
            </a:r>
          </a:p>
          <a:p>
            <a:r>
              <a:rPr lang="en-US" dirty="0"/>
              <a:t>operations declaratively. For example, the following SQL query lets you select the names of dishes that</a:t>
            </a:r>
          </a:p>
          <a:p>
            <a:r>
              <a:rPr lang="en-US" dirty="0"/>
              <a:t>are low in calories: SELECT name FROM dishes WHERE calorie &lt; 400. As you can see, you</a:t>
            </a:r>
          </a:p>
          <a:p>
            <a:r>
              <a:rPr lang="en-US" dirty="0"/>
              <a:t>don’t need to implement how to filter using the attributes of a dish (for example, using an iterator and</a:t>
            </a:r>
          </a:p>
          <a:p>
            <a:r>
              <a:rPr lang="en-US" dirty="0"/>
              <a:t>an accumulator). Instead, you express only what you expect. This basic idea means that you worry less</a:t>
            </a:r>
          </a:p>
          <a:p>
            <a:r>
              <a:rPr lang="en-US" dirty="0"/>
              <a:t>about how to explicitly implement such queries—it’s handled for you! Why can’t you do something</a:t>
            </a:r>
          </a:p>
          <a:p>
            <a:r>
              <a:rPr lang="en-US" dirty="0"/>
              <a:t>similar with collections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How would you process a large collection of elements? To gain performance you’d need to process it in</a:t>
            </a:r>
          </a:p>
          <a:p>
            <a:r>
              <a:rPr lang="en-US" dirty="0"/>
              <a:t>parallel and leverage multicore architectures. But writing parallel code is complicated in comparison</a:t>
            </a:r>
          </a:p>
          <a:p>
            <a:r>
              <a:rPr lang="en-US" dirty="0"/>
              <a:t>to working with iterators. In addition, it’s no fun to debug!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>
            <a:off x="628650" y="912969"/>
            <a:ext cx="7563200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  <a:gs pos="26000">
                  <a:schemeClr val="accent2"/>
                </a:gs>
                <a:gs pos="58000">
                  <a:schemeClr val="accent3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17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6730" y="220980"/>
            <a:ext cx="8546465" cy="64262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en-GB" dirty="0" smtClean="0"/>
              <a:t>2. Stream</a:t>
            </a:r>
            <a:endParaRPr lang="en-US" altLang="en-GB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8525" y="1130300"/>
            <a:ext cx="2424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 stream</a:t>
            </a:r>
            <a:r>
              <a:rPr lang="en-US" dirty="0"/>
              <a:t>.</a:t>
            </a:r>
            <a:r>
              <a:rPr lang="en-US" dirty="0"/>
              <a:t> </a:t>
            </a:r>
            <a:r>
              <a:rPr lang="en-US" dirty="0" err="1"/>
              <a:t>SimpleExample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6481" y="1572435"/>
            <a:ext cx="233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/>
              <a:t>2)</a:t>
            </a:r>
            <a:r>
              <a:rPr lang="en-US" dirty="0" err="1"/>
              <a:t>Stream.SecondExample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19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 idx="4294967295"/>
          </p:nvPr>
        </p:nvSpPr>
        <p:spPr>
          <a:xfrm>
            <a:off x="2107550" y="2573950"/>
            <a:ext cx="49290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0"/>
              <a:t>BIG ONCEPT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subTitle" idx="4294967295"/>
          </p:nvPr>
        </p:nvSpPr>
        <p:spPr>
          <a:xfrm>
            <a:off x="2107449" y="3487750"/>
            <a:ext cx="49290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400"/>
              <a:t>Bring the attention of your audience over a key concept using icons or illustrations</a:t>
            </a:r>
          </a:p>
        </p:txBody>
      </p:sp>
      <p:sp>
        <p:nvSpPr>
          <p:cNvPr id="81" name="Shape 81"/>
          <p:cNvSpPr/>
          <p:nvPr/>
        </p:nvSpPr>
        <p:spPr>
          <a:xfrm>
            <a:off x="4469316" y="914747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82" name="Shape 82"/>
          <p:cNvSpPr/>
          <p:nvPr/>
        </p:nvSpPr>
        <p:spPr>
          <a:xfrm rot="1472950">
            <a:off x="3192175" y="1625406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4197645" y="778725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84" name="Shape 84"/>
          <p:cNvSpPr/>
          <p:nvPr/>
        </p:nvSpPr>
        <p:spPr>
          <a:xfrm rot="2487373">
            <a:off x="3966417" y="2364056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 two or three columns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1081850" y="1435525"/>
            <a:ext cx="2229300" cy="2847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Is the color of gold, butter and ripe lemons. In the spectrum of visible light, yellow is found between green and orange.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>
          <a:xfrm>
            <a:off x="3425300" y="1435525"/>
            <a:ext cx="2229300" cy="2847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Is the colour of the clear sky and the deep sea. It is located between violet and green on the optical spectrum.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3"/>
          </p:nvPr>
        </p:nvSpPr>
        <p:spPr>
          <a:xfrm>
            <a:off x="5768750" y="1435525"/>
            <a:ext cx="2229300" cy="2847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 lang="en-GB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090140" y="494550"/>
            <a:ext cx="7020900" cy="75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en-GB"/>
              <a:t>Outline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1009015" y="1139190"/>
            <a:ext cx="7102475" cy="354139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algn="l" rtl="0">
              <a:spcBef>
                <a:spcPts val="0"/>
              </a:spcBef>
              <a:buNone/>
            </a:pPr>
            <a:r>
              <a:rPr lang="en-US" altLang="en-GB" sz="2700">
                <a:gradFill>
                  <a:gsLst>
                    <a:gs pos="0">
                      <a:schemeClr val="accent4">
                        <a:lumMod val="75000"/>
                      </a:schemeClr>
                    </a:gs>
                    <a:gs pos="51000">
                      <a:schemeClr val="accent3">
                        <a:lumMod val="75000"/>
                      </a:schemeClr>
                    </a:gs>
                    <a:gs pos="100000">
                      <a:schemeClr val="accent2"/>
                    </a:gs>
                  </a:gsLst>
                  <a:lin ang="10800000" scaled="0"/>
                </a:gradFill>
                <a:latin typeface="+mj-lt"/>
                <a:ea typeface="+mj-ea"/>
                <a:cs typeface="+mj-cs"/>
              </a:rPr>
              <a:t>1.Function in java</a:t>
            </a:r>
          </a:p>
          <a:p>
            <a:pPr marL="0" lvl="0" algn="l" rtl="0">
              <a:spcBef>
                <a:spcPts val="0"/>
              </a:spcBef>
              <a:buNone/>
            </a:pPr>
            <a:endParaRPr lang="en-US" altLang="en-GB" sz="2700">
              <a:gradFill>
                <a:gsLst>
                  <a:gs pos="0">
                    <a:schemeClr val="accent4">
                      <a:lumMod val="75000"/>
                    </a:schemeClr>
                  </a:gs>
                  <a:gs pos="51000">
                    <a:schemeClr val="accent3">
                      <a:lumMod val="75000"/>
                    </a:schemeClr>
                  </a:gs>
                  <a:gs pos="100000">
                    <a:schemeClr val="accent2"/>
                  </a:gs>
                </a:gsLst>
                <a:lin ang="10800000" scaled="0"/>
              </a:gradFill>
              <a:latin typeface="+mj-lt"/>
              <a:ea typeface="+mj-ea"/>
              <a:cs typeface="+mj-cs"/>
            </a:endParaRPr>
          </a:p>
          <a:p>
            <a:pPr marL="0" lvl="0" algn="l" rtl="0">
              <a:spcBef>
                <a:spcPts val="0"/>
              </a:spcBef>
              <a:buNone/>
            </a:pPr>
            <a:r>
              <a:rPr lang="en-US" altLang="en-GB" sz="2700">
                <a:gradFill>
                  <a:gsLst>
                    <a:gs pos="0">
                      <a:schemeClr val="accent4">
                        <a:lumMod val="75000"/>
                      </a:schemeClr>
                    </a:gs>
                    <a:gs pos="51000">
                      <a:schemeClr val="accent3">
                        <a:lumMod val="75000"/>
                      </a:schemeClr>
                    </a:gs>
                    <a:gs pos="100000">
                      <a:schemeClr val="accent2"/>
                    </a:gs>
                  </a:gsLst>
                  <a:lin ang="10800000" scaled="0"/>
                </a:gradFill>
                <a:latin typeface="+mj-lt"/>
                <a:ea typeface="+mj-ea"/>
                <a:cs typeface="+mj-cs"/>
              </a:rPr>
              <a:t>2.Stream</a:t>
            </a:r>
          </a:p>
          <a:p>
            <a:pPr marL="0" lvl="0" algn="l" rtl="0">
              <a:spcBef>
                <a:spcPts val="0"/>
              </a:spcBef>
              <a:buNone/>
            </a:pPr>
            <a:endParaRPr lang="en-US" altLang="en-GB" sz="2700">
              <a:gradFill>
                <a:gsLst>
                  <a:gs pos="0">
                    <a:schemeClr val="accent4">
                      <a:lumMod val="75000"/>
                    </a:schemeClr>
                  </a:gs>
                  <a:gs pos="51000">
                    <a:schemeClr val="accent3">
                      <a:lumMod val="75000"/>
                    </a:schemeClr>
                  </a:gs>
                  <a:gs pos="100000">
                    <a:schemeClr val="accent2"/>
                  </a:gs>
                </a:gsLst>
                <a:lin ang="10800000" scaled="0"/>
              </a:gradFill>
              <a:latin typeface="+mj-lt"/>
              <a:ea typeface="+mj-ea"/>
              <a:cs typeface="+mj-cs"/>
            </a:endParaRPr>
          </a:p>
          <a:p>
            <a:pPr marL="0" lvl="0" algn="l" rtl="0">
              <a:spcBef>
                <a:spcPts val="0"/>
              </a:spcBef>
              <a:buNone/>
            </a:pPr>
            <a:r>
              <a:rPr lang="en-US" altLang="en-GB" sz="2700">
                <a:gradFill>
                  <a:gsLst>
                    <a:gs pos="0">
                      <a:schemeClr val="accent4">
                        <a:lumMod val="75000"/>
                      </a:schemeClr>
                    </a:gs>
                    <a:gs pos="51000">
                      <a:schemeClr val="accent3">
                        <a:lumMod val="75000"/>
                      </a:schemeClr>
                    </a:gs>
                    <a:gs pos="100000">
                      <a:schemeClr val="accent2"/>
                    </a:gs>
                  </a:gsLst>
                  <a:lin ang="10800000" scaled="0"/>
                </a:gradFill>
                <a:latin typeface="+mj-lt"/>
                <a:ea typeface="+mj-ea"/>
                <a:cs typeface="+mj-cs"/>
              </a:rPr>
              <a:t>3.Optional</a:t>
            </a:r>
          </a:p>
          <a:p>
            <a:pPr marL="0" lvl="0" algn="l" rtl="0">
              <a:spcBef>
                <a:spcPts val="0"/>
              </a:spcBef>
              <a:buNone/>
            </a:pPr>
            <a:endParaRPr lang="en-US" altLang="en-GB" sz="2700">
              <a:gradFill>
                <a:gsLst>
                  <a:gs pos="0">
                    <a:schemeClr val="accent4">
                      <a:lumMod val="75000"/>
                    </a:schemeClr>
                  </a:gs>
                  <a:gs pos="51000">
                    <a:schemeClr val="accent3">
                      <a:lumMod val="75000"/>
                    </a:schemeClr>
                  </a:gs>
                  <a:gs pos="100000">
                    <a:schemeClr val="accent2"/>
                  </a:gs>
                </a:gsLst>
                <a:lin ang="10800000" scaled="0"/>
              </a:gradFill>
              <a:latin typeface="+mj-lt"/>
              <a:ea typeface="+mj-ea"/>
              <a:cs typeface="+mj-cs"/>
            </a:endParaRPr>
          </a:p>
          <a:p>
            <a:pPr marL="0" lvl="0" algn="l" rtl="0">
              <a:spcBef>
                <a:spcPts val="0"/>
              </a:spcBef>
              <a:buNone/>
            </a:pPr>
            <a:r>
              <a:rPr lang="en-US" altLang="en-GB" sz="2700">
                <a:gradFill>
                  <a:gsLst>
                    <a:gs pos="0">
                      <a:schemeClr val="accent4">
                        <a:lumMod val="75000"/>
                      </a:schemeClr>
                    </a:gs>
                    <a:gs pos="51000">
                      <a:schemeClr val="accent3">
                        <a:lumMod val="75000"/>
                      </a:schemeClr>
                    </a:gs>
                    <a:gs pos="100000">
                      <a:schemeClr val="accent2"/>
                    </a:gs>
                  </a:gsLst>
                  <a:lin ang="10800000" scaled="0"/>
                </a:gradFill>
                <a:latin typeface="+mj-lt"/>
                <a:ea typeface="+mj-ea"/>
                <a:cs typeface="+mj-cs"/>
              </a:rPr>
              <a:t>3.Joda Time</a:t>
            </a:r>
          </a:p>
          <a:p>
            <a:pPr marL="0" lvl="0" algn="l" rtl="0">
              <a:spcBef>
                <a:spcPts val="0"/>
              </a:spcBef>
              <a:buNone/>
            </a:pPr>
            <a:endParaRPr lang="en-US" altLang="en-GB" sz="2700">
              <a:gradFill>
                <a:gsLst>
                  <a:gs pos="0">
                    <a:schemeClr val="accent4">
                      <a:lumMod val="75000"/>
                    </a:schemeClr>
                  </a:gs>
                  <a:gs pos="51000">
                    <a:schemeClr val="accent3">
                      <a:lumMod val="75000"/>
                    </a:schemeClr>
                  </a:gs>
                  <a:gs pos="100000">
                    <a:schemeClr val="accent2"/>
                  </a:gs>
                </a:gsLst>
                <a:lin ang="10800000" scaled="0"/>
              </a:gradFill>
              <a:latin typeface="+mj-lt"/>
              <a:ea typeface="+mj-ea"/>
              <a:cs typeface="+mj-cs"/>
            </a:endParaRPr>
          </a:p>
          <a:p>
            <a:pPr marL="0" lvl="0" algn="l" rtl="0">
              <a:spcBef>
                <a:spcPts val="0"/>
              </a:spcBef>
              <a:buNone/>
            </a:pPr>
            <a:r>
              <a:rPr lang="en-US" altLang="en-GB" sz="2700">
                <a:gradFill>
                  <a:gsLst>
                    <a:gs pos="0">
                      <a:schemeClr val="accent4">
                        <a:lumMod val="75000"/>
                      </a:schemeClr>
                    </a:gs>
                    <a:gs pos="51000">
                      <a:schemeClr val="accent3">
                        <a:lumMod val="75000"/>
                      </a:schemeClr>
                    </a:gs>
                    <a:gs pos="100000">
                      <a:schemeClr val="accent2"/>
                    </a:gs>
                  </a:gsLst>
                  <a:lin ang="10800000" scaled="0"/>
                </a:gradFill>
                <a:latin typeface="+mj-lt"/>
                <a:ea typeface="+mj-ea"/>
                <a:cs typeface="+mj-cs"/>
              </a:rPr>
              <a:t>4.Stream Source Analyze</a:t>
            </a:r>
          </a:p>
        </p:txBody>
      </p:sp>
    </p:spTree>
    <p:custDataLst>
      <p:tags r:id="rId1"/>
    </p:custData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1143001" y="857846"/>
            <a:ext cx="2647485" cy="40500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anchor="ctr" anchorCtr="0">
            <a:normAutofit fontScale="25000" lnSpcReduction="20000"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 sz="2100" kern="1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mtClean="0"/>
              <a:t>A picture is worth a thousand words</a:t>
            </a:r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idx="1"/>
            <p:custDataLst>
              <p:tags r:id="rId4"/>
            </p:custDataLst>
          </p:nvPr>
        </p:nvPicPr>
        <p:blipFill>
          <a:blip r:embed="rId8"/>
          <a:srcRect t="16619" b="16619"/>
          <a:stretch>
            <a:fillRect/>
          </a:stretch>
        </p:blipFill>
        <p:spPr>
          <a:xfrm>
            <a:off x="4291836" y="469765"/>
            <a:ext cx="4223514" cy="4223385"/>
          </a:xfrm>
        </p:spPr>
      </p:pic>
      <p:sp>
        <p:nvSpPr>
          <p:cNvPr id="5" name="文本占位符 4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altLang="zh-CN" smtClean="0"/>
              <a:t>Lorem ipsum dolor sit amet, consectetur adipisicing elit, sed do eiusmod tempor incididunt ut labore et dolore magna aliqua. </a:t>
            </a:r>
            <a:endParaRPr lang="zh-CN" altLang="en-US" dirty="0"/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mtClean="0"/>
              <a:t>A complex idea can be conveyed with just a single still image, namely making it possible to absorb large amounts of data quickly.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75846" y="2901461"/>
            <a:ext cx="5011616" cy="1266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rtl="0">
              <a:spcBef>
                <a:spcPts val="0"/>
              </a:spcBef>
              <a:buNone/>
            </a:pPr>
            <a:r>
              <a:rPr lang="en-GB" smtClean="0"/>
              <a:t>89,526,124</a:t>
            </a:r>
          </a:p>
        </p:txBody>
      </p:sp>
      <p:sp>
        <p:nvSpPr>
          <p:cNvPr id="7" name="副标题 6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75846" y="4167554"/>
            <a:ext cx="5011616" cy="52415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-GB" smtClean="0"/>
              <a:t>Whoa! That’s a big number, aren’t you proud?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ctrTitle" idx="4294967295"/>
          </p:nvPr>
        </p:nvSpPr>
        <p:spPr>
          <a:xfrm>
            <a:off x="3318525" y="876600"/>
            <a:ext cx="3445200" cy="89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3600"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rPr>
              <a:t>89,526,124$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subTitle" idx="4294967295"/>
          </p:nvPr>
        </p:nvSpPr>
        <p:spPr>
          <a:xfrm>
            <a:off x="3318525" y="1335107"/>
            <a:ext cx="34452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2400"/>
              <a:t>That’s a lot of money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ctrTitle" idx="4294967295"/>
          </p:nvPr>
        </p:nvSpPr>
        <p:spPr>
          <a:xfrm>
            <a:off x="3318525" y="3200692"/>
            <a:ext cx="3445200" cy="89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3600"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rPr>
              <a:t>100%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subTitle" idx="4294967295"/>
          </p:nvPr>
        </p:nvSpPr>
        <p:spPr>
          <a:xfrm>
            <a:off x="3318525" y="3659200"/>
            <a:ext cx="34452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2400"/>
              <a:t>Total success!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ctrTitle" idx="4294967295"/>
          </p:nvPr>
        </p:nvSpPr>
        <p:spPr>
          <a:xfrm>
            <a:off x="3318525" y="2038646"/>
            <a:ext cx="3445200" cy="89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3600"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rPr>
              <a:t>185,244 users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subTitle" idx="4294967295"/>
          </p:nvPr>
        </p:nvSpPr>
        <p:spPr>
          <a:xfrm>
            <a:off x="3318525" y="2497154"/>
            <a:ext cx="34452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2400"/>
              <a:t>And a lot of users</a:t>
            </a:r>
          </a:p>
        </p:txBody>
      </p:sp>
      <p:sp>
        <p:nvSpPr>
          <p:cNvPr id="155" name="Shape 155"/>
          <p:cNvSpPr/>
          <p:nvPr/>
        </p:nvSpPr>
        <p:spPr>
          <a:xfrm>
            <a:off x="2636170" y="2277520"/>
            <a:ext cx="589582" cy="624330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2636167" y="3464630"/>
            <a:ext cx="646268" cy="596907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2600060" y="1146156"/>
            <a:ext cx="718468" cy="568583"/>
          </a:xfrm>
          <a:custGeom>
            <a:avLst/>
            <a:gdLst/>
            <a:ahLst/>
            <a:cxnLst/>
            <a:rect l="0" t="0" r="0" b="0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Our process is easy</a:t>
            </a:r>
          </a:p>
        </p:txBody>
      </p:sp>
      <p:sp>
        <p:nvSpPr>
          <p:cNvPr id="163" name="Shape 163"/>
          <p:cNvSpPr/>
          <p:nvPr/>
        </p:nvSpPr>
        <p:spPr>
          <a:xfrm>
            <a:off x="1130925" y="1909250"/>
            <a:ext cx="2409600" cy="1325100"/>
          </a:xfrm>
          <a:prstGeom prst="homePlate">
            <a:avLst>
              <a:gd name="adj" fmla="val 30129"/>
            </a:avLst>
          </a:prstGeom>
          <a:solidFill>
            <a:schemeClr val="lt1"/>
          </a:solidFill>
          <a:ln w="38100" cap="flat" cmpd="sng">
            <a:solidFill>
              <a:srgbClr val="2A95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800">
                <a:solidFill>
                  <a:srgbClr val="434343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rPr>
              <a:t>first</a:t>
            </a:r>
          </a:p>
        </p:txBody>
      </p:sp>
      <p:sp>
        <p:nvSpPr>
          <p:cNvPr id="164" name="Shape 164"/>
          <p:cNvSpPr/>
          <p:nvPr/>
        </p:nvSpPr>
        <p:spPr>
          <a:xfrm>
            <a:off x="3296782" y="1909250"/>
            <a:ext cx="2455800" cy="1325100"/>
          </a:xfrm>
          <a:prstGeom prst="chevron">
            <a:avLst>
              <a:gd name="adj" fmla="val 29853"/>
            </a:avLst>
          </a:prstGeom>
          <a:solidFill>
            <a:schemeClr val="lt1"/>
          </a:solidFill>
          <a:ln w="38100" cap="flat" cmpd="sng">
            <a:solidFill>
              <a:srgbClr val="2A95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800">
                <a:solidFill>
                  <a:srgbClr val="434343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rPr>
              <a:t>second</a:t>
            </a:r>
          </a:p>
        </p:txBody>
      </p:sp>
      <p:sp>
        <p:nvSpPr>
          <p:cNvPr id="165" name="Shape 165"/>
          <p:cNvSpPr/>
          <p:nvPr/>
        </p:nvSpPr>
        <p:spPr>
          <a:xfrm>
            <a:off x="5508978" y="1909250"/>
            <a:ext cx="2455800" cy="1325100"/>
          </a:xfrm>
          <a:prstGeom prst="chevron">
            <a:avLst>
              <a:gd name="adj" fmla="val 29853"/>
            </a:avLst>
          </a:prstGeom>
          <a:solidFill>
            <a:schemeClr val="lt1"/>
          </a:solidFill>
          <a:ln w="38100" cap="flat" cmpd="sng">
            <a:solidFill>
              <a:srgbClr val="2A95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800">
                <a:solidFill>
                  <a:srgbClr val="434343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rPr>
              <a:t>last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Let’s review some concepts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1081850" y="1435525"/>
            <a:ext cx="2229300" cy="148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2"/>
          </p:nvPr>
        </p:nvSpPr>
        <p:spPr>
          <a:xfrm>
            <a:off x="3425300" y="1435525"/>
            <a:ext cx="2229300" cy="148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/>
              <a:t>Is the colour of the clear sky and the deep sea. It is located between violet and green on the optical spectrum.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3"/>
          </p:nvPr>
        </p:nvSpPr>
        <p:spPr>
          <a:xfrm>
            <a:off x="5768750" y="1435525"/>
            <a:ext cx="2229300" cy="148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1081850" y="2807125"/>
            <a:ext cx="2229300" cy="148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2"/>
          </p:nvPr>
        </p:nvSpPr>
        <p:spPr>
          <a:xfrm>
            <a:off x="3425300" y="2807125"/>
            <a:ext cx="2229300" cy="148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/>
              <a:t>Is the colour of the clear sky and the deep sea. It is located between violet and green on the optical spectrum.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3"/>
          </p:nvPr>
        </p:nvSpPr>
        <p:spPr>
          <a:xfrm>
            <a:off x="5768750" y="2807125"/>
            <a:ext cx="2229300" cy="148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1604425" y="3720500"/>
            <a:ext cx="5935200" cy="51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You can insert graphs from </a:t>
            </a:r>
            <a:r>
              <a:rPr lang="en-GB" u="sng">
                <a:hlinkClick r:id="rId4"/>
              </a:rPr>
              <a:t>Google Sheets</a:t>
            </a:r>
          </a:p>
        </p:txBody>
      </p:sp>
      <p:pic>
        <p:nvPicPr>
          <p:cNvPr id="182" name="Shape 182" title="Chart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2583000" y="585525"/>
            <a:ext cx="3978000" cy="3299349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4294967295"/>
          </p:nvPr>
        </p:nvSpPr>
        <p:spPr>
          <a:xfrm>
            <a:off x="1547450" y="529575"/>
            <a:ext cx="2780400" cy="3938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 b="1">
                <a:solidFill>
                  <a:srgbClr val="2A95B7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Show and explain your web, app or software projects using these gadget templates.</a:t>
            </a:r>
          </a:p>
        </p:txBody>
      </p:sp>
      <p:sp>
        <p:nvSpPr>
          <p:cNvPr id="188" name="Shape 188"/>
          <p:cNvSpPr/>
          <p:nvPr/>
        </p:nvSpPr>
        <p:spPr>
          <a:xfrm>
            <a:off x="5221125" y="836850"/>
            <a:ext cx="1653285" cy="3317460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A95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5295469" y="1115059"/>
            <a:ext cx="1504499" cy="26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800">
                <a:solidFill>
                  <a:srgbClr val="999999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rPr>
              <a:t>Place your screenshot here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5366599" y="888725"/>
            <a:ext cx="1553245" cy="3268691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A95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4294967295"/>
          </p:nvPr>
        </p:nvSpPr>
        <p:spPr>
          <a:xfrm>
            <a:off x="1547450" y="529575"/>
            <a:ext cx="2780400" cy="3938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 b="1">
                <a:solidFill>
                  <a:srgbClr val="2A95B7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Show and explain your web, app or software projects using these gadget templates.</a:t>
            </a:r>
          </a:p>
        </p:txBody>
      </p:sp>
      <p:sp>
        <p:nvSpPr>
          <p:cNvPr id="196" name="Shape 196"/>
          <p:cNvSpPr/>
          <p:nvPr/>
        </p:nvSpPr>
        <p:spPr>
          <a:xfrm>
            <a:off x="5466099" y="1357400"/>
            <a:ext cx="1320900" cy="23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800">
                <a:solidFill>
                  <a:srgbClr val="999999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rPr>
              <a:t>Place your screenshot here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4939650" y="782074"/>
            <a:ext cx="2423232" cy="3427063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A95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4294967295"/>
          </p:nvPr>
        </p:nvSpPr>
        <p:spPr>
          <a:xfrm>
            <a:off x="1547450" y="529575"/>
            <a:ext cx="2780400" cy="3938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 b="1">
                <a:solidFill>
                  <a:srgbClr val="2A95B7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Show and explain your web, app or software projects using these gadget templates.</a:t>
            </a:r>
          </a:p>
        </p:txBody>
      </p:sp>
      <p:sp>
        <p:nvSpPr>
          <p:cNvPr id="203" name="Shape 203"/>
          <p:cNvSpPr/>
          <p:nvPr/>
        </p:nvSpPr>
        <p:spPr>
          <a:xfrm>
            <a:off x="5113075" y="1115050"/>
            <a:ext cx="2075700" cy="27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800">
                <a:solidFill>
                  <a:srgbClr val="999999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rPr>
              <a:t>Place your screenshot here</a:t>
            </a: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3962150" y="999794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2A95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4294967295"/>
          </p:nvPr>
        </p:nvSpPr>
        <p:spPr>
          <a:xfrm>
            <a:off x="1090250" y="529575"/>
            <a:ext cx="2780400" cy="3938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 b="1">
                <a:solidFill>
                  <a:srgbClr val="2A95B7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Show and explain your web, app or software projects using these gadget templates.</a:t>
            </a:r>
          </a:p>
        </p:txBody>
      </p:sp>
      <p:sp>
        <p:nvSpPr>
          <p:cNvPr id="210" name="Shape 210"/>
          <p:cNvSpPr/>
          <p:nvPr/>
        </p:nvSpPr>
        <p:spPr>
          <a:xfrm>
            <a:off x="4120873" y="1162625"/>
            <a:ext cx="3542699" cy="225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800">
                <a:solidFill>
                  <a:srgbClr val="999999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rPr>
              <a:t>Place your screenshot here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>
            <a:off x="628650" y="912969"/>
            <a:ext cx="7563200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  <a:gs pos="26000">
                  <a:schemeClr val="accent2"/>
                </a:gs>
                <a:gs pos="58000">
                  <a:schemeClr val="accent3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-US" altLang="en-GB" smtClean="0"/>
              <a:t>1.1 Default Method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mtClean="0"/>
              <a:t>Default methods are added to Java 8 largely to support library designers by enabling them to write more evolvable interfaces.</a:t>
            </a:r>
            <a:r>
              <a:rPr lang="en-US" altLang="en-GB" smtClean="0"/>
              <a:t>Few </a:t>
            </a:r>
            <a:r>
              <a:rPr lang="en-GB" smtClean="0"/>
              <a:t>programmers will need to write default methods themselves and because they facilitate program evolution rather than helping write any particular program</a:t>
            </a:r>
            <a:r>
              <a:rPr lang="en-US" altLang="en-GB" smtClean="0"/>
              <a:t>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2093925" y="1100975"/>
            <a:ext cx="5976300" cy="75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6000"/>
              <a:t>Thanks!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2093925" y="1894625"/>
            <a:ext cx="5100900" cy="216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 b="1"/>
              <a:t>Any questions?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/>
              <a:t>You can find me at: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@username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user@mail.me</a:t>
            </a:r>
          </a:p>
        </p:txBody>
      </p:sp>
      <p:sp>
        <p:nvSpPr>
          <p:cNvPr id="217" name="Shape 217"/>
          <p:cNvSpPr/>
          <p:nvPr/>
        </p:nvSpPr>
        <p:spPr>
          <a:xfrm flipH="1">
            <a:off x="1082113" y="898786"/>
            <a:ext cx="923990" cy="851362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2A95B7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>
            <a:off x="628650" y="912969"/>
            <a:ext cx="7563200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  <a:gs pos="26000">
                  <a:schemeClr val="accent2"/>
                </a:gs>
                <a:gs pos="58000">
                  <a:schemeClr val="accent3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-US" altLang="en-GB" smtClean="0"/>
              <a:t>Default Method Example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2370" y="1081405"/>
            <a:ext cx="6456045" cy="34632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>
            <a:off x="628650" y="912969"/>
            <a:ext cx="7563200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  <a:gs pos="26000">
                  <a:schemeClr val="accent2"/>
                </a:gs>
                <a:gs pos="58000">
                  <a:schemeClr val="accent3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6730" y="220980"/>
            <a:ext cx="8546465" cy="642620"/>
          </a:xfrm>
        </p:spPr>
        <p:txBody>
          <a:bodyPr>
            <a:normAutofit fontScale="90000"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en-GB" smtClean="0"/>
              <a:t>1.2 Passing code to methods with behavior parameterization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en-GB" smtClean="0"/>
              <a:t>Writing code that can cope with changing requirements is difficult. Let’s walk through an example that we’ll gradually improve, showing some best practices for making your code more flexible.</a:t>
            </a:r>
          </a:p>
          <a:p>
            <a:pPr>
              <a:lnSpc>
                <a:spcPct val="200000"/>
              </a:lnSpc>
            </a:pPr>
            <a:endParaRPr lang="en-US" altLang="en-GB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570" y="2769870"/>
            <a:ext cx="7315835" cy="21907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>
            <a:off x="628650" y="912969"/>
            <a:ext cx="7563200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  <a:gs pos="26000">
                  <a:schemeClr val="accent2"/>
                </a:gs>
                <a:gs pos="58000">
                  <a:schemeClr val="accent3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6730" y="220980"/>
            <a:ext cx="8546465" cy="642620"/>
          </a:xfrm>
        </p:spPr>
        <p:txBody>
          <a:bodyPr>
            <a:normAutofit fontScale="90000"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en-GB" smtClean="0"/>
              <a:t>1.2 Passing code to methods with behavior parameterization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en-GB" smtClean="0"/>
              <a:t>You saw in the previous section that you need a better way than adding lots of parameters to cope with changing requirements. Let’s step back and find a better level of abstraction.</a:t>
            </a:r>
            <a:r>
              <a:rPr lang="en-US" altLang="en-GB" smtClean="0">
                <a:solidFill>
                  <a:srgbClr val="FF0000"/>
                </a:solidFill>
              </a:rPr>
              <a:t>Strategy design pattern</a:t>
            </a:r>
            <a:r>
              <a:rPr lang="en-US" altLang="en-GB" smtClean="0"/>
              <a:t>.</a:t>
            </a:r>
          </a:p>
          <a:p>
            <a:pPr>
              <a:lnSpc>
                <a:spcPct val="200000"/>
              </a:lnSpc>
            </a:pPr>
            <a:endParaRPr lang="en-US" altLang="en-GB" smtClean="0"/>
          </a:p>
          <a:p>
            <a:pPr>
              <a:lnSpc>
                <a:spcPct val="200000"/>
              </a:lnSpc>
            </a:pPr>
            <a:endParaRPr lang="en-US" altLang="en-GB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5540" y="2705735"/>
            <a:ext cx="6852920" cy="24155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>
            <a:off x="628650" y="912969"/>
            <a:ext cx="7563200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  <a:gs pos="26000">
                  <a:schemeClr val="accent2"/>
                </a:gs>
                <a:gs pos="58000">
                  <a:schemeClr val="accent3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6730" y="220980"/>
            <a:ext cx="8546465" cy="642620"/>
          </a:xfrm>
        </p:spPr>
        <p:txBody>
          <a:bodyPr>
            <a:normAutofit fontScale="90000"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en-GB" smtClean="0"/>
              <a:t>1.2 Passing code to methods with behavior parameterization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endParaRPr lang="en-US" altLang="en-GB" smtClean="0"/>
          </a:p>
          <a:p>
            <a:pPr>
              <a:lnSpc>
                <a:spcPct val="200000"/>
              </a:lnSpc>
            </a:pPr>
            <a:endParaRPr lang="en-US" altLang="en-GB" smtClean="0"/>
          </a:p>
          <a:p>
            <a:pPr>
              <a:lnSpc>
                <a:spcPct val="200000"/>
              </a:lnSpc>
            </a:pPr>
            <a:endParaRPr lang="en-US" altLang="en-GB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5240" y="942975"/>
            <a:ext cx="6746240" cy="42551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>
            <a:off x="628650" y="912969"/>
            <a:ext cx="7563200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  <a:gs pos="26000">
                  <a:schemeClr val="accent2"/>
                </a:gs>
                <a:gs pos="58000">
                  <a:schemeClr val="accent3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6730" y="220980"/>
            <a:ext cx="8546465" cy="642620"/>
          </a:xfrm>
        </p:spPr>
        <p:txBody>
          <a:bodyPr>
            <a:normAutofit fontScale="90000"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en-GB" smtClean="0"/>
              <a:t>1.2 Passing code to methods with behavior parameterization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endParaRPr lang="en-US" altLang="en-GB" smtClean="0"/>
          </a:p>
          <a:p>
            <a:pPr>
              <a:lnSpc>
                <a:spcPct val="200000"/>
              </a:lnSpc>
            </a:pPr>
            <a:endParaRPr lang="en-US" altLang="en-GB" smtClean="0"/>
          </a:p>
          <a:p>
            <a:pPr>
              <a:lnSpc>
                <a:spcPct val="200000"/>
              </a:lnSpc>
            </a:pPr>
            <a:endParaRPr lang="en-US" altLang="en-GB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415" y="1438275"/>
            <a:ext cx="7836535" cy="22669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>
            <a:off x="628650" y="912969"/>
            <a:ext cx="7563200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4"/>
                </a:gs>
                <a:gs pos="26000">
                  <a:schemeClr val="accent2"/>
                </a:gs>
                <a:gs pos="58000">
                  <a:schemeClr val="accent3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6730" y="220980"/>
            <a:ext cx="8546465" cy="642620"/>
          </a:xfrm>
        </p:spPr>
        <p:txBody>
          <a:bodyPr>
            <a:normAutofit fontScale="90000"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en-GB" smtClean="0"/>
              <a:t>1.2 Passing code to methods with behavior parameterization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endParaRPr lang="en-US" altLang="en-GB" smtClean="0"/>
          </a:p>
          <a:p>
            <a:pPr>
              <a:lnSpc>
                <a:spcPct val="200000"/>
              </a:lnSpc>
            </a:pPr>
            <a:endParaRPr lang="en-US" altLang="en-GB" smtClean="0"/>
          </a:p>
          <a:p>
            <a:pPr>
              <a:lnSpc>
                <a:spcPct val="200000"/>
              </a:lnSpc>
            </a:pPr>
            <a:endParaRPr lang="en-US" altLang="en-GB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730" y="942975"/>
            <a:ext cx="8249285" cy="628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915" y="1480820"/>
            <a:ext cx="7290435" cy="37992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85_19*i*0"/>
  <p:tag name="KSO_WM_TEMPLATE_CATEGORY" val="custom"/>
  <p:tag name="KSO_WM_TEMPLATE_INDEX" val="18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4"/>
  <p:tag name="KSO_WM_SLIDE_ID" val="custom16046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99"/>
  <p:tag name="KSO_WM_SLIDE_SIZE" val="828*38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64_2*i*2"/>
  <p:tag name="KSO_WM_TEMPLATE_CATEGORY" val="custom"/>
  <p:tag name="KSO_WM_TEMPLATE_INDEX" val="160464"/>
  <p:tag name="KSO_WM_UNIT_INDEX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a"/>
  <p:tag name="KSO_WM_UNIT_INDEX" val="1"/>
  <p:tag name="KSO_WM_UNIT_ID" val="custom160464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f"/>
  <p:tag name="KSO_WM_UNIT_INDEX" val="1"/>
  <p:tag name="KSO_WM_UNIT_ID" val="custom160464_2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4"/>
  <p:tag name="KSO_WM_SLIDE_ID" val="custom16046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99"/>
  <p:tag name="KSO_WM_SLIDE_SIZE" val="828*38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64_2*i*2"/>
  <p:tag name="KSO_WM_TEMPLATE_CATEGORY" val="custom"/>
  <p:tag name="KSO_WM_TEMPLATE_INDEX" val="160464"/>
  <p:tag name="KSO_WM_UNIT_INDEX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a"/>
  <p:tag name="KSO_WM_UNIT_INDEX" val="1"/>
  <p:tag name="KSO_WM_UNIT_ID" val="custom160464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6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4"/>
  <p:tag name="KSO_WM_SLIDE_ID" val="custom16046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99"/>
  <p:tag name="KSO_WM_SLIDE_SIZE" val="828*38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64_2*i*2"/>
  <p:tag name="KSO_WM_TEMPLATE_CATEGORY" val="custom"/>
  <p:tag name="KSO_WM_TEMPLATE_INDEX" val="160464"/>
  <p:tag name="KSO_WM_UNIT_INDEX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a"/>
  <p:tag name="KSO_WM_UNIT_INDEX" val="1"/>
  <p:tag name="KSO_WM_UNIT_ID" val="custom160464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f"/>
  <p:tag name="KSO_WM_UNIT_INDEX" val="1"/>
  <p:tag name="KSO_WM_UNIT_ID" val="custom160464_2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4"/>
  <p:tag name="KSO_WM_SLIDE_ID" val="custom16046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99"/>
  <p:tag name="KSO_WM_SLIDE_SIZE" val="828*38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64_2*i*2"/>
  <p:tag name="KSO_WM_TEMPLATE_CATEGORY" val="custom"/>
  <p:tag name="KSO_WM_TEMPLATE_INDEX" val="160464"/>
  <p:tag name="KSO_WM_UNIT_INDEX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a"/>
  <p:tag name="KSO_WM_UNIT_INDEX" val="1"/>
  <p:tag name="KSO_WM_UNIT_ID" val="custom160464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f"/>
  <p:tag name="KSO_WM_UNIT_INDEX" val="1"/>
  <p:tag name="KSO_WM_UNIT_ID" val="custom160464_2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4"/>
  <p:tag name="KSO_WM_SLIDE_ID" val="custom16046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99"/>
  <p:tag name="KSO_WM_SLIDE_SIZE" val="828*38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64_2*i*2"/>
  <p:tag name="KSO_WM_TEMPLATE_CATEGORY" val="custom"/>
  <p:tag name="KSO_WM_TEMPLATE_INDEX" val="160464"/>
  <p:tag name="KSO_WM_UNIT_INDEX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85_12*i*0"/>
  <p:tag name="KSO_WM_TEMPLATE_CATEGORY" val="custom"/>
  <p:tag name="KSO_WM_TEMPLATE_INDEX" val="18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a"/>
  <p:tag name="KSO_WM_UNIT_INDEX" val="1"/>
  <p:tag name="KSO_WM_UNIT_ID" val="custom160464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f"/>
  <p:tag name="KSO_WM_UNIT_INDEX" val="1"/>
  <p:tag name="KSO_WM_UNIT_ID" val="custom160464_2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4"/>
  <p:tag name="KSO_WM_SLIDE_ID" val="custom16046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99"/>
  <p:tag name="KSO_WM_SLIDE_SIZE" val="828*38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64_2*i*2"/>
  <p:tag name="KSO_WM_TEMPLATE_CATEGORY" val="custom"/>
  <p:tag name="KSO_WM_TEMPLATE_INDEX" val="160464"/>
  <p:tag name="KSO_WM_UNIT_INDEX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a"/>
  <p:tag name="KSO_WM_UNIT_INDEX" val="1"/>
  <p:tag name="KSO_WM_UNIT_ID" val="custom160464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f"/>
  <p:tag name="KSO_WM_UNIT_INDEX" val="1"/>
  <p:tag name="KSO_WM_UNIT_ID" val="custom160464_2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4"/>
  <p:tag name="KSO_WM_SLIDE_ID" val="custom16046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99"/>
  <p:tag name="KSO_WM_SLIDE_SIZE" val="828*38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64_2*i*2"/>
  <p:tag name="KSO_WM_TEMPLATE_CATEGORY" val="custom"/>
  <p:tag name="KSO_WM_TEMPLATE_INDEX" val="160464"/>
  <p:tag name="KSO_WM_UNIT_INDEX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a"/>
  <p:tag name="KSO_WM_UNIT_INDEX" val="1"/>
  <p:tag name="KSO_WM_UNIT_ID" val="custom160464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f"/>
  <p:tag name="KSO_WM_UNIT_INDEX" val="1"/>
  <p:tag name="KSO_WM_UNIT_ID" val="custom160464_2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85_12*i*1"/>
  <p:tag name="KSO_WM_TEMPLATE_CATEGORY" val="custom"/>
  <p:tag name="KSO_WM_TEMPLATE_INDEX" val="18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4"/>
  <p:tag name="KSO_WM_SLIDE_ID" val="custom16046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99"/>
  <p:tag name="KSO_WM_SLIDE_SIZE" val="828*38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64_2*i*2"/>
  <p:tag name="KSO_WM_TEMPLATE_CATEGORY" val="custom"/>
  <p:tag name="KSO_WM_TEMPLATE_INDEX" val="160464"/>
  <p:tag name="KSO_WM_UNIT_INDEX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a"/>
  <p:tag name="KSO_WM_UNIT_INDEX" val="1"/>
  <p:tag name="KSO_WM_UNIT_ID" val="custom160464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f"/>
  <p:tag name="KSO_WM_UNIT_INDEX" val="1"/>
  <p:tag name="KSO_WM_UNIT_ID" val="custom160464_2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f"/>
  <p:tag name="KSO_WM_UNIT_INDEX" val="1"/>
  <p:tag name="KSO_WM_UNIT_ID" val="custom160464_2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4"/>
  <p:tag name="KSO_WM_SLIDE_ID" val="custom16046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99"/>
  <p:tag name="KSO_WM_SLIDE_SIZE" val="828*38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64_2*i*2"/>
  <p:tag name="KSO_WM_TEMPLATE_CATEGORY" val="custom"/>
  <p:tag name="KSO_WM_TEMPLATE_INDEX" val="160464"/>
  <p:tag name="KSO_WM_UNIT_INDEX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a"/>
  <p:tag name="KSO_WM_UNIT_INDEX" val="1"/>
  <p:tag name="KSO_WM_UNIT_ID" val="custom160464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4"/>
  <p:tag name="KSO_WM_SLIDE_ID" val="custom16046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99"/>
  <p:tag name="KSO_WM_SLIDE_SIZE" val="828*38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64_2*i*2"/>
  <p:tag name="KSO_WM_TEMPLATE_CATEGORY" val="custom"/>
  <p:tag name="KSO_WM_TEMPLATE_INDEX" val="160464"/>
  <p:tag name="KSO_WM_UNIT_INDEX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85_12*i*2"/>
  <p:tag name="KSO_WM_TEMPLATE_CATEGORY" val="custom"/>
  <p:tag name="KSO_WM_TEMPLATE_INDEX" val="18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a"/>
  <p:tag name="KSO_WM_UNIT_INDEX" val="1"/>
  <p:tag name="KSO_WM_UNIT_ID" val="custom160464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4"/>
  <p:tag name="KSO_WM_SLIDE_ID" val="custom16046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99"/>
  <p:tag name="KSO_WM_SLIDE_SIZE" val="828*38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64_2*i*2"/>
  <p:tag name="KSO_WM_TEMPLATE_CATEGORY" val="custom"/>
  <p:tag name="KSO_WM_TEMPLATE_INDEX" val="160464"/>
  <p:tag name="KSO_WM_UNIT_INDEX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a"/>
  <p:tag name="KSO_WM_UNIT_INDEX" val="1"/>
  <p:tag name="KSO_WM_UNIT_ID" val="custom160464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4"/>
  <p:tag name="KSO_WM_SLIDE_ID" val="custom16046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99"/>
  <p:tag name="KSO_WM_SLIDE_SIZE" val="828*38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64_2*i*2"/>
  <p:tag name="KSO_WM_TEMPLATE_CATEGORY" val="custom"/>
  <p:tag name="KSO_WM_TEMPLATE_INDEX" val="160464"/>
  <p:tag name="KSO_WM_UNIT_INDEX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a"/>
  <p:tag name="KSO_WM_UNIT_INDEX" val="1"/>
  <p:tag name="KSO_WM_UNIT_ID" val="custom160464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4"/>
  <p:tag name="KSO_WM_SLIDE_ID" val="custom16046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99"/>
  <p:tag name="KSO_WM_SLIDE_SIZE" val="828*38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64_2*i*2"/>
  <p:tag name="KSO_WM_TEMPLATE_CATEGORY" val="custom"/>
  <p:tag name="KSO_WM_TEMPLATE_INDEX" val="160464"/>
  <p:tag name="KSO_WM_UNIT_INDEX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a"/>
  <p:tag name="KSO_WM_UNIT_INDEX" val="1"/>
  <p:tag name="KSO_WM_UNIT_ID" val="custom160464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85_12*i*3"/>
  <p:tag name="KSO_WM_TEMPLATE_CATEGORY" val="custom"/>
  <p:tag name="KSO_WM_TEMPLATE_INDEX" val="18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4"/>
  <p:tag name="KSO_WM_SLIDE_ID" val="custom160464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00"/>
  <p:tag name="KSO_WM_SLIDE_SIZE" val="828*38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64_3*i*3"/>
  <p:tag name="KSO_WM_TEMPLATE_CATEGORY" val="custom"/>
  <p:tag name="KSO_WM_TEMPLATE_INDEX" val="160464"/>
  <p:tag name="KSO_WM_UNIT_INDEX" val="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a"/>
  <p:tag name="KSO_WM_UNIT_INDEX" val="1"/>
  <p:tag name="KSO_WM_UNIT_ID" val="custom160464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4"/>
  <p:tag name="KSO_WM_SLIDE_ID" val="custom160464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00"/>
  <p:tag name="KSO_WM_SLIDE_SIZE" val="828*38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64_3*i*3"/>
  <p:tag name="KSO_WM_TEMPLATE_CATEGORY" val="custom"/>
  <p:tag name="KSO_WM_TEMPLATE_INDEX" val="160464"/>
  <p:tag name="KSO_WM_UNIT_INDEX" val="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a"/>
  <p:tag name="KSO_WM_UNIT_INDEX" val="1"/>
  <p:tag name="KSO_WM_UNIT_ID" val="custom160464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4"/>
  <p:tag name="KSO_WM_SLIDE_ID" val="custom160464_19"/>
  <p:tag name="KSO_WM_SLIDE_INDEX" val="19"/>
  <p:tag name="KSO_WM_SLIDE_ITEM_CNT" val="2"/>
  <p:tag name="KSO_WM_SLIDE_LAYOUT" val="a_f_d"/>
  <p:tag name="KSO_WM_SLIDE_LAYOUT_CNT" val="1_1_1"/>
  <p:tag name="KSO_WM_SLIDE_TYPE" val="text"/>
  <p:tag name="KSO_WM_BEAUTIFY_FLAG" val="#wm#"/>
  <p:tag name="KSO_WM_TAG_VERSION" val="1.0"/>
  <p:tag name="KSO_WM_SLIDE_POSITION" val="66*36"/>
  <p:tag name="KSO_WM_SLIDE_SIZE" val="828*47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64_19*i*0"/>
  <p:tag name="KSO_WM_TEMPLATE_CATEGORY" val="custom"/>
  <p:tag name="KSO_WM_TEMPLATE_INDEX" val="160464"/>
  <p:tag name="KSO_WM_UNIT_INDEX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85_12*i*4"/>
  <p:tag name="KSO_WM_TEMPLATE_CATEGORY" val="custom"/>
  <p:tag name="KSO_WM_TEMPLATE_INDEX" val="18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a"/>
  <p:tag name="KSO_WM_UNIT_INDEX" val="1"/>
  <p:tag name="KSO_WM_UNIT_ID" val="custom160464_19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d"/>
  <p:tag name="KSO_WM_UNIT_INDEX" val="1"/>
  <p:tag name="KSO_WM_UNIT_ID" val="custom160464_19*d*1"/>
  <p:tag name="KSO_WM_UNIT_CLEAR" val="0"/>
  <p:tag name="KSO_WM_UNIT_LAYERLEVEL" val="1"/>
  <p:tag name="KSO_WM_UNIT_VALUE" val="1657*1563"/>
  <p:tag name="KSO_WM_UNIT_HIGHLIGHT" val="0"/>
  <p:tag name="KSO_WM_UNIT_COMPATIBLE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f"/>
  <p:tag name="KSO_WM_UNIT_INDEX" val="1"/>
  <p:tag name="KSO_WM_UNIT_ID" val="custom160464_19*f*1"/>
  <p:tag name="KSO_WM_UNIT_CLEAR" val="1"/>
  <p:tag name="KSO_WM_UNIT_LAYERLEVEL" val="1"/>
  <p:tag name="KSO_WM_UNIT_VALUE" val="112"/>
  <p:tag name="KSO_WM_UNIT_HIGHLIGHT" val="0"/>
  <p:tag name="KSO_WM_UNIT_COMPATIBLE" val="0"/>
  <p:tag name="KSO_WM_UNIT_PRESET_TEXT_INDEX" val="5"/>
  <p:tag name="KSO_WM_UNIT_PRESET_TEXT_LEN" val="12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6、19、20、25、27"/>
  <p:tag name="KSO_WM_TEMPLATE_CATEGORY" val="custom"/>
  <p:tag name="KSO_WM_TEMPLATE_INDEX" val="160464"/>
  <p:tag name="KSO_WM_SLIDE_ID" val="custom160464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a"/>
  <p:tag name="KSO_WM_UNIT_INDEX" val="1"/>
  <p:tag name="KSO_WM_UNIT_ID" val="custom160464_1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64"/>
  <p:tag name="KSO_WM_UNIT_TYPE" val="b"/>
  <p:tag name="KSO_WM_UNIT_INDEX" val="1"/>
  <p:tag name="KSO_WM_UNIT_ID" val="custom160464_1*b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4"/>
  <p:tag name="KSO_WM_UNIT_PRESET_TEXT_LEN" val="2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85_12*i*5"/>
  <p:tag name="KSO_WM_TEMPLATE_CATEGORY" val="custom"/>
  <p:tag name="KSO_WM_TEMPLATE_INDEX" val="18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6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85_29*i*1"/>
  <p:tag name="KSO_WM_TEMPLATE_CATEGORY" val="custom"/>
  <p:tag name="KSO_WM_TEMPLATE_INDEX" val="160185"/>
</p:tagLst>
</file>

<file path=ppt/theme/theme1.xml><?xml version="1.0" encoding="utf-8"?>
<a:theme xmlns:a="http://schemas.openxmlformats.org/drawingml/2006/main" name="1_A000120140530A99PPBG">
  <a:themeElements>
    <a:clrScheme name="160185.185">
      <a:dk1>
        <a:srgbClr val="333333"/>
      </a:dk1>
      <a:lt1>
        <a:sysClr val="window" lastClr="FFFFFF"/>
      </a:lt1>
      <a:dk2>
        <a:srgbClr val="333333"/>
      </a:dk2>
      <a:lt2>
        <a:srgbClr val="FFFFFF"/>
      </a:lt2>
      <a:accent1>
        <a:srgbClr val="2CBEBB"/>
      </a:accent1>
      <a:accent2>
        <a:srgbClr val="269C6C"/>
      </a:accent2>
      <a:accent3>
        <a:srgbClr val="CFD80A"/>
      </a:accent3>
      <a:accent4>
        <a:srgbClr val="FFBE16"/>
      </a:accent4>
      <a:accent5>
        <a:srgbClr val="FF7F41"/>
      </a:accent5>
      <a:accent6>
        <a:srgbClr val="FFC000"/>
      </a:accent6>
      <a:hlink>
        <a:srgbClr val="00B0F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1242</Words>
  <Application>Microsoft Office PowerPoint</Application>
  <PresentationFormat>全屏显示(16:9)</PresentationFormat>
  <Paragraphs>149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Arial</vt:lpstr>
      <vt:lpstr>黑体</vt:lpstr>
      <vt:lpstr>微软雅黑</vt:lpstr>
      <vt:lpstr>Sniglet</vt:lpstr>
      <vt:lpstr>Patrick Hand SC</vt:lpstr>
      <vt:lpstr>1_A000120140530A99PPBG</vt:lpstr>
      <vt:lpstr>java8</vt:lpstr>
      <vt:lpstr>Outline</vt:lpstr>
      <vt:lpstr>1.1 Default Method</vt:lpstr>
      <vt:lpstr>Default Method Example</vt:lpstr>
      <vt:lpstr>1.2 Passing code to methods with behavior parameterization</vt:lpstr>
      <vt:lpstr>1.2 Passing code to methods with behavior parameterization</vt:lpstr>
      <vt:lpstr>1.2 Passing code to methods with behavior parameterization</vt:lpstr>
      <vt:lpstr>1.2 Passing code to methods with behavior parameterization</vt:lpstr>
      <vt:lpstr>1.2 Passing code to methods with behavior parameterization</vt:lpstr>
      <vt:lpstr>1.2 Passing code to methods with behavior parameterization</vt:lpstr>
      <vt:lpstr>1.3 Lamada</vt:lpstr>
      <vt:lpstr>1.3 Lamada</vt:lpstr>
      <vt:lpstr>1.3 FunctionalInterface</vt:lpstr>
      <vt:lpstr>1.4 Function</vt:lpstr>
      <vt:lpstr>1.5 Method Reference</vt:lpstr>
      <vt:lpstr>2. Stream</vt:lpstr>
      <vt:lpstr>2. Stream</vt:lpstr>
      <vt:lpstr>BIG ONCEPT</vt:lpstr>
      <vt:lpstr>In two or three columns</vt:lpstr>
      <vt:lpstr>A picture is worth a thousand words</vt:lpstr>
      <vt:lpstr>PowerPoint 演示文稿</vt:lpstr>
      <vt:lpstr>89,526,124$</vt:lpstr>
      <vt:lpstr>Our process is easy</vt:lpstr>
      <vt:lpstr>Let’s review some concepts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/>
  <cp:lastModifiedBy>JoyceTeng</cp:lastModifiedBy>
  <cp:revision>22</cp:revision>
  <dcterms:created xsi:type="dcterms:W3CDTF">2017-07-03T12:24:50Z</dcterms:created>
  <dcterms:modified xsi:type="dcterms:W3CDTF">2017-07-05T10:28:57Z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