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328" r:id="rId7"/>
    <p:sldId id="293" r:id="rId8"/>
    <p:sldId id="294" r:id="rId9"/>
    <p:sldId id="295" r:id="rId10"/>
    <p:sldId id="296" r:id="rId11"/>
    <p:sldId id="297" r:id="rId12"/>
    <p:sldId id="299" r:id="rId13"/>
    <p:sldId id="301" r:id="rId14"/>
    <p:sldId id="356" r:id="rId15"/>
    <p:sldId id="302" r:id="rId16"/>
    <p:sldId id="303" r:id="rId17"/>
    <p:sldId id="263" r:id="rId18"/>
    <p:sldId id="319" r:id="rId19"/>
    <p:sldId id="304" r:id="rId20"/>
    <p:sldId id="321" r:id="rId21"/>
    <p:sldId id="322" r:id="rId22"/>
    <p:sldId id="323" r:id="rId23"/>
    <p:sldId id="324" r:id="rId24"/>
    <p:sldId id="262" r:id="rId25"/>
    <p:sldId id="325" r:id="rId26"/>
    <p:sldId id="326" r:id="rId27"/>
    <p:sldId id="270" r:id="rId28"/>
    <p:sldId id="279" r:id="rId29"/>
  </p:sldIdLst>
  <p:sldSz cx="9144000" cy="5143500" type="screen16x9"/>
  <p:notesSz cx="6858000" cy="9144000"/>
  <p:embeddedFontLst>
    <p:embeddedFont>
      <p:font typeface="黑体" panose="02010609060101010101" pitchFamily="49" charset="-122"/>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02" y="-42"/>
      </p:cViewPr>
      <p:guideLst>
        <p:guide orient="horz" pos="1619"/>
        <p:guide pos="282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846" y="2901461"/>
            <a:ext cx="5011616" cy="1266092"/>
          </a:xfrm>
        </p:spPr>
        <p:txBody>
          <a:bodyPr anchor="b">
            <a:normAutofit/>
          </a:bodyPr>
          <a:lstStyle>
            <a:lvl1pPr algn="ctr">
              <a:defRPr sz="33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846" y="4167554"/>
            <a:ext cx="5011616" cy="524150"/>
          </a:xfrm>
        </p:spPr>
        <p:txBody>
          <a:bodyPr anchor="ctr" anchorCtr="0"/>
          <a:lstStyle>
            <a:lvl1pPr marL="0" indent="0" algn="ctr">
              <a:buNone/>
              <a:defRPr sz="1800">
                <a:solidFill>
                  <a:schemeClr val="accent4">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628650" y="4767264"/>
            <a:ext cx="2057400" cy="273844"/>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4767264"/>
            <a:ext cx="3086100" cy="273844"/>
          </a:xfrm>
        </p:spPr>
        <p:txBody>
          <a:bodyPr>
            <a:normAutofit/>
          </a:bodyPr>
          <a:lstStyle/>
          <a:p>
            <a:endParaRPr lang="zh-CN" altLang="en-US"/>
          </a:p>
        </p:txBody>
      </p:sp>
      <p:sp>
        <p:nvSpPr>
          <p:cNvPr id="8" name="灯片编号占位符 4"/>
          <p:cNvSpPr>
            <a:spLocks noGrp="1"/>
          </p:cNvSpPr>
          <p:nvPr>
            <p:ph type="sldNum" sz="quarter" idx="12"/>
          </p:nvPr>
        </p:nvSpPr>
        <p:spPr>
          <a:xfrm>
            <a:off x="6457950" y="4767264"/>
            <a:ext cx="2057400" cy="273844"/>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1" y="428627"/>
            <a:ext cx="7886701" cy="4237435"/>
          </a:xfrm>
        </p:spPr>
        <p:txBody>
          <a:bodyPr>
            <a:normAutofit/>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a:spLocks noGrp="1"/>
          </p:cNvSpPr>
          <p:nvPr>
            <p:ph type="body" idx="1"/>
          </p:nvPr>
        </p:nvSpPr>
        <p:spPr>
          <a:xfrm>
            <a:off x="1049500" y="1437425"/>
            <a:ext cx="7020900" cy="2706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a:spLocks noGrp="1"/>
          </p:cNvSpPr>
          <p:nvPr>
            <p:ph type="body" idx="1"/>
          </p:nvPr>
        </p:nvSpPr>
        <p:spPr>
          <a:xfrm>
            <a:off x="10818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6" name="Shape 26"/>
          <p:cNvSpPr txBox="1">
            <a:spLocks noGrp="1"/>
          </p:cNvSpPr>
          <p:nvPr>
            <p:ph type="body" idx="2"/>
          </p:nvPr>
        </p:nvSpPr>
        <p:spPr>
          <a:xfrm>
            <a:off x="342530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7" name="Shape 27"/>
          <p:cNvSpPr txBox="1">
            <a:spLocks noGrp="1"/>
          </p:cNvSpPr>
          <p:nvPr>
            <p:ph type="body" idx="3"/>
          </p:nvPr>
        </p:nvSpPr>
        <p:spPr>
          <a:xfrm>
            <a:off x="57687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ig Image">
    <p:bg>
      <p:bgPr>
        <a:solidFill>
          <a:srgbClr val="2A95B7"/>
        </a:solidFill>
        <a:effectLst/>
      </p:bgPr>
    </p:bg>
    <p:spTree>
      <p:nvGrpSpPr>
        <p:cNvPr id="1" name="Shape 3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821550" y="1507150"/>
            <a:ext cx="5500800" cy="1159800"/>
          </a:xfrm>
          <a:prstGeom prst="rect">
            <a:avLst/>
          </a:prstGeom>
        </p:spPr>
        <p:txBody>
          <a:bodyPr lIns="91425" tIns="91425" rIns="91425" bIns="91425" anchor="b" anchorCtr="0"/>
          <a:lstStyle>
            <a:lvl1pPr lvl="0" rtl="0">
              <a:spcBef>
                <a:spcPts val="0"/>
              </a:spcBef>
              <a:buSzPct val="100000"/>
              <a:defRPr sz="4800" b="0"/>
            </a:lvl1pPr>
            <a:lvl2pPr lvl="1" rtl="0">
              <a:spcBef>
                <a:spcPts val="0"/>
              </a:spcBef>
              <a:buSzPct val="100000"/>
              <a:defRPr sz="4800" b="0"/>
            </a:lvl2pPr>
            <a:lvl3pPr lvl="2" rtl="0">
              <a:spcBef>
                <a:spcPts val="0"/>
              </a:spcBef>
              <a:buSzPct val="100000"/>
              <a:defRPr sz="4800" b="0"/>
            </a:lvl3pPr>
            <a:lvl4pPr lvl="3" rtl="0">
              <a:spcBef>
                <a:spcPts val="0"/>
              </a:spcBef>
              <a:buSzPct val="100000"/>
              <a:defRPr sz="4800" b="0"/>
            </a:lvl4pPr>
            <a:lvl5pPr lvl="4" rtl="0">
              <a:spcBef>
                <a:spcPts val="0"/>
              </a:spcBef>
              <a:buSzPct val="100000"/>
              <a:defRPr sz="4800" b="0"/>
            </a:lvl5pPr>
            <a:lvl6pPr lvl="5" rtl="0">
              <a:spcBef>
                <a:spcPts val="0"/>
              </a:spcBef>
              <a:buSzPct val="100000"/>
              <a:defRPr sz="4800" b="0"/>
            </a:lvl6pPr>
            <a:lvl7pPr lvl="6" rtl="0">
              <a:spcBef>
                <a:spcPts val="0"/>
              </a:spcBef>
              <a:buSzPct val="100000"/>
              <a:defRPr sz="4800" b="0"/>
            </a:lvl7pPr>
            <a:lvl8pPr lvl="7" rtl="0">
              <a:spcBef>
                <a:spcPts val="0"/>
              </a:spcBef>
              <a:buSzPct val="100000"/>
              <a:defRPr sz="4800" b="0"/>
            </a:lvl8pPr>
            <a:lvl9pPr lvl="8" rtl="0">
              <a:spcBef>
                <a:spcPts val="0"/>
              </a:spcBef>
              <a:buSzPct val="100000"/>
              <a:defRPr sz="4800" b="0"/>
            </a:lvl9pPr>
          </a:lstStyle>
          <a:p/>
        </p:txBody>
      </p:sp>
      <p:sp>
        <p:nvSpPr>
          <p:cNvPr id="12" name="Shape 12"/>
          <p:cNvSpPr txBox="1">
            <a:spLocks noGrp="1"/>
          </p:cNvSpPr>
          <p:nvPr>
            <p:ph type="subTitle" idx="1"/>
          </p:nvPr>
        </p:nvSpPr>
        <p:spPr>
          <a:xfrm>
            <a:off x="1821550" y="2535254"/>
            <a:ext cx="5500800" cy="784800"/>
          </a:xfrm>
          <a:prstGeom prst="rect">
            <a:avLst/>
          </a:prstGeom>
        </p:spPr>
        <p:txBody>
          <a:bodyPr lIns="91425" tIns="91425" rIns="91425" bIns="91425" anchor="t" anchorCtr="0"/>
          <a:lstStyle>
            <a:lvl1pPr lvl="0" rtl="0">
              <a:spcBef>
                <a:spcPts val="0"/>
              </a:spcBef>
              <a:buClr>
                <a:schemeClr val="dk2"/>
              </a:buClr>
              <a:buNone/>
              <a:defRPr>
                <a:solidFill>
                  <a:schemeClr val="dk2"/>
                </a:solidFill>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a:spLocks noGrp="1"/>
          </p:cNvSpPr>
          <p:nvPr>
            <p:ph type="body" idx="1"/>
          </p:nvPr>
        </p:nvSpPr>
        <p:spPr>
          <a:xfrm>
            <a:off x="1049500" y="1459650"/>
            <a:ext cx="3417900"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22" name="Shape 22"/>
          <p:cNvSpPr txBox="1">
            <a:spLocks noGrp="1"/>
          </p:cNvSpPr>
          <p:nvPr>
            <p:ph type="body" idx="2"/>
          </p:nvPr>
        </p:nvSpPr>
        <p:spPr>
          <a:xfrm>
            <a:off x="4676724" y="1459650"/>
            <a:ext cx="3393599"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9523" y="1822487"/>
            <a:ext cx="4699674" cy="983087"/>
          </a:xfrm>
        </p:spPr>
        <p:txBody>
          <a:bodyPr anchor="b" anchorCtr="0">
            <a:normAutofit/>
          </a:bodyPr>
          <a:lstStyle>
            <a:lvl1pPr algn="r">
              <a:defRPr sz="36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1459523" y="2826641"/>
            <a:ext cx="4699674" cy="496856"/>
          </a:xfrm>
        </p:spPr>
        <p:txBody>
          <a:bodyPr>
            <a:normAutofit/>
          </a:bodyPr>
          <a:lstStyle>
            <a:lvl1pPr marL="0" indent="0" algn="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1DFB868-0FB9-41C7-B9A5-B83F3024AC3F}" type="slidenum">
              <a:rPr lang="zh-CN" altLang="en-US" smtClean="0"/>
            </a:fld>
            <a:endParaRPr lang="zh-CN" altLang="en-US"/>
          </a:p>
        </p:txBody>
      </p:sp>
      <p:sp>
        <p:nvSpPr>
          <p:cNvPr id="7" name="文本框 6"/>
          <p:cNvSpPr txBox="1"/>
          <p:nvPr/>
        </p:nvSpPr>
        <p:spPr>
          <a:xfrm>
            <a:off x="1459523" y="2805574"/>
            <a:ext cx="4699673" cy="475200"/>
          </a:xfrm>
          <a:prstGeom prst="rect">
            <a:avLst/>
          </a:prstGeom>
          <a:blipFill dpi="0" rotWithShape="1">
            <a:blip r:embed="rId2"/>
            <a:srcRect/>
            <a:stretch>
              <a:fillRect t="-2000"/>
            </a:stretch>
          </a:blipFill>
        </p:spPr>
        <p:txBody>
          <a:bodyPr vert="horz" lIns="68580" tIns="34290" rIns="68580" bIns="34290" rtlCol="0" anchor="t" anchorCtr="0">
            <a:normAutofit/>
          </a:bodyPr>
          <a:lstStyle>
            <a:defPPr>
              <a:defRPr lang="zh-CN"/>
            </a:defPPr>
            <a:lvl1pPr indent="0" algn="r">
              <a:lnSpc>
                <a:spcPct val="90000"/>
              </a:lnSpc>
              <a:spcBef>
                <a:spcPts val="1000"/>
              </a:spcBef>
              <a:buFont typeface="Arial" panose="020B0604020202020204" pitchFamily="34" charset="0"/>
              <a:buNone/>
              <a:defRPr sz="1600">
                <a:solidFill>
                  <a:schemeClr val="bg1">
                    <a:lumMod val="50000"/>
                  </a:schemeClr>
                </a:solidFill>
              </a:defRPr>
            </a:lvl1pPr>
            <a:lvl2pPr indent="0" algn="ctr">
              <a:lnSpc>
                <a:spcPct val="90000"/>
              </a:lnSpc>
              <a:spcBef>
                <a:spcPts val="500"/>
              </a:spcBef>
              <a:buFont typeface="Arial" panose="020B0604020202020204" pitchFamily="34" charset="0"/>
              <a:buNone/>
              <a:defRPr sz="2000">
                <a:solidFill>
                  <a:schemeClr val="tx1">
                    <a:tint val="75000"/>
                  </a:schemeClr>
                </a:solidFill>
              </a:defRPr>
            </a:lvl2pPr>
            <a:lvl3pPr indent="0" algn="ctr">
              <a:lnSpc>
                <a:spcPct val="90000"/>
              </a:lnSpc>
              <a:spcBef>
                <a:spcPts val="500"/>
              </a:spcBef>
              <a:buFont typeface="Arial" panose="020B0604020202020204" pitchFamily="34" charset="0"/>
              <a:buNone/>
              <a:defRPr>
                <a:solidFill>
                  <a:schemeClr val="tx1">
                    <a:tint val="75000"/>
                  </a:schemeClr>
                </a:solidFill>
              </a:defRPr>
            </a:lvl3pPr>
            <a:lvl4pPr indent="0" algn="ctr">
              <a:lnSpc>
                <a:spcPct val="90000"/>
              </a:lnSpc>
              <a:spcBef>
                <a:spcPts val="500"/>
              </a:spcBef>
              <a:buFont typeface="Arial" panose="020B0604020202020204" pitchFamily="34" charset="0"/>
              <a:buNone/>
              <a:defRPr sz="1600">
                <a:solidFill>
                  <a:schemeClr val="tx1">
                    <a:tint val="75000"/>
                  </a:schemeClr>
                </a:solidFill>
              </a:defRPr>
            </a:lvl4pPr>
            <a:lvl5pPr indent="0" algn="ctr">
              <a:lnSpc>
                <a:spcPct val="90000"/>
              </a:lnSpc>
              <a:spcBef>
                <a:spcPts val="500"/>
              </a:spcBef>
              <a:buFont typeface="Arial" panose="020B0604020202020204" pitchFamily="34" charset="0"/>
              <a:buNone/>
              <a:defRPr sz="1600">
                <a:solidFill>
                  <a:schemeClr val="tx1">
                    <a:tint val="75000"/>
                  </a:schemeClr>
                </a:solidFill>
              </a:defRPr>
            </a:lvl5pPr>
            <a:lvl6pPr indent="0" algn="ctr">
              <a:lnSpc>
                <a:spcPct val="90000"/>
              </a:lnSpc>
              <a:spcBef>
                <a:spcPts val="500"/>
              </a:spcBef>
              <a:buFont typeface="Arial" panose="020B0604020202020204" pitchFamily="34" charset="0"/>
              <a:buNone/>
              <a:defRPr sz="1600">
                <a:solidFill>
                  <a:schemeClr val="tx1">
                    <a:tint val="75000"/>
                  </a:schemeClr>
                </a:solidFill>
              </a:defRPr>
            </a:lvl6pPr>
            <a:lvl7pPr indent="0" algn="ctr">
              <a:lnSpc>
                <a:spcPct val="90000"/>
              </a:lnSpc>
              <a:spcBef>
                <a:spcPts val="500"/>
              </a:spcBef>
              <a:buFont typeface="Arial" panose="020B0604020202020204" pitchFamily="34" charset="0"/>
              <a:buNone/>
              <a:defRPr sz="1600">
                <a:solidFill>
                  <a:schemeClr val="tx1">
                    <a:tint val="75000"/>
                  </a:schemeClr>
                </a:solidFill>
              </a:defRPr>
            </a:lvl7pPr>
            <a:lvl8pPr indent="0" algn="ctr">
              <a:lnSpc>
                <a:spcPct val="90000"/>
              </a:lnSpc>
              <a:spcBef>
                <a:spcPts val="500"/>
              </a:spcBef>
              <a:buFont typeface="Arial" panose="020B0604020202020204" pitchFamily="34" charset="0"/>
              <a:buNone/>
              <a:defRPr sz="1600">
                <a:solidFill>
                  <a:schemeClr val="tx1">
                    <a:tint val="75000"/>
                  </a:schemeClr>
                </a:solidFill>
              </a:defRPr>
            </a:lvl8pPr>
            <a:lvl9pPr indent="0" algn="ctr">
              <a:lnSpc>
                <a:spcPct val="90000"/>
              </a:lnSpc>
              <a:spcBef>
                <a:spcPts val="500"/>
              </a:spcBef>
              <a:buFont typeface="Arial" panose="020B0604020202020204" pitchFamily="34" charset="0"/>
              <a:buNone/>
              <a:defRPr sz="1600">
                <a:solidFill>
                  <a:schemeClr val="tx1">
                    <a:tint val="75000"/>
                  </a:schemeClr>
                </a:solidFill>
              </a:defRPr>
            </a:lvl9pPr>
          </a:lstStyle>
          <a:p>
            <a:endParaRPr lang="zh-CN" altLang="en-US" sz="1200" dirty="0"/>
          </a:p>
        </p:txBody>
      </p:sp>
      <p:grpSp>
        <p:nvGrpSpPr>
          <p:cNvPr id="14" name="组合 13"/>
          <p:cNvGrpSpPr/>
          <p:nvPr/>
        </p:nvGrpSpPr>
        <p:grpSpPr>
          <a:xfrm>
            <a:off x="1459524" y="2250830"/>
            <a:ext cx="5789669" cy="840019"/>
            <a:chOff x="2000251" y="2886075"/>
            <a:chExt cx="4978400" cy="722312"/>
          </a:xfrm>
        </p:grpSpPr>
        <p:sp>
          <p:nvSpPr>
            <p:cNvPr id="8" name="椭圆 7"/>
            <p:cNvSpPr/>
            <p:nvPr>
              <p:custDataLst>
                <p:tags r:id="rId3"/>
              </p:custDataLst>
            </p:nvPr>
          </p:nvSpPr>
          <p:spPr>
            <a:xfrm>
              <a:off x="6648451" y="2886075"/>
              <a:ext cx="330200" cy="3302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cxnSp>
          <p:nvCxnSpPr>
            <p:cNvPr id="9" name="直接连接符 8"/>
            <p:cNvCxnSpPr/>
            <p:nvPr>
              <p:custDataLst>
                <p:tags r:id="rId4"/>
              </p:custDataLst>
            </p:nvPr>
          </p:nvCxnSpPr>
          <p:spPr>
            <a:xfrm>
              <a:off x="2000251" y="3371850"/>
              <a:ext cx="4187826" cy="0"/>
            </a:xfrm>
            <a:prstGeom prst="line">
              <a:avLst/>
            </a:prstGeom>
            <a:noFill/>
            <a:ln w="6350" cap="flat" cmpd="sng" algn="ctr">
              <a:solidFill>
                <a:schemeClr val="accent1">
                  <a:lumMod val="60000"/>
                  <a:lumOff val="40000"/>
                </a:schemeClr>
              </a:solidFill>
              <a:prstDash val="solid"/>
              <a:miter lim="800000"/>
            </a:ln>
            <a:effectLst/>
          </p:spPr>
        </p:cxnSp>
        <p:sp>
          <p:nvSpPr>
            <p:cNvPr id="10" name="椭圆 9"/>
            <p:cNvSpPr/>
            <p:nvPr>
              <p:custDataLst>
                <p:tags r:id="rId5"/>
              </p:custDataLst>
            </p:nvPr>
          </p:nvSpPr>
          <p:spPr>
            <a:xfrm>
              <a:off x="6170612" y="2951162"/>
              <a:ext cx="657225" cy="657225"/>
            </a:xfrm>
            <a:prstGeom prst="ellipse">
              <a:avLst/>
            </a:prstGeom>
            <a:no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1" name="椭圆 10"/>
            <p:cNvSpPr/>
            <p:nvPr>
              <p:custDataLst>
                <p:tags r:id="rId6"/>
              </p:custDataLst>
            </p:nvPr>
          </p:nvSpPr>
          <p:spPr>
            <a:xfrm>
              <a:off x="6265864" y="3046410"/>
              <a:ext cx="466725" cy="466724"/>
            </a:xfrm>
            <a:prstGeom prst="ellipse">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2" name="椭圆 11"/>
            <p:cNvSpPr/>
            <p:nvPr>
              <p:custDataLst>
                <p:tags r:id="rId7"/>
              </p:custDataLst>
            </p:nvPr>
          </p:nvSpPr>
          <p:spPr>
            <a:xfrm>
              <a:off x="6297616" y="3078162"/>
              <a:ext cx="403225" cy="403225"/>
            </a:xfrm>
            <a:prstGeom prst="ellipse">
              <a:avLst/>
            </a:pr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3" name="椭圆 12"/>
            <p:cNvSpPr/>
            <p:nvPr>
              <p:custDataLst>
                <p:tags r:id="rId8"/>
              </p:custDataLst>
            </p:nvPr>
          </p:nvSpPr>
          <p:spPr>
            <a:xfrm>
              <a:off x="6381750" y="3163888"/>
              <a:ext cx="233363" cy="233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lnSpcReduction="20000"/>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949098"/>
            <a:ext cx="3886200" cy="3683624"/>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629150" y="949098"/>
            <a:ext cx="3886200" cy="3683624"/>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1"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57350" y="1931921"/>
            <a:ext cx="5829300" cy="1215725"/>
          </a:xfrm>
        </p:spPr>
        <p:txBody>
          <a:bodyPr>
            <a:normAutofit/>
          </a:bodyPr>
          <a:lstStyle>
            <a:lvl1pPr algn="ctr">
              <a:defRPr sz="6600" b="1">
                <a:solidFill>
                  <a:schemeClr val="accent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529987" y="3147646"/>
            <a:ext cx="4084027" cy="298938"/>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7500" lnSpcReduction="20000"/>
          </a:bodyPr>
          <a:lstStyle/>
          <a:p>
            <a:pPr algn="ctr"/>
            <a:endParaRPr lang="en-US" altLang="zh-CN" sz="1500" dirty="0">
              <a:solidFill>
                <a:schemeClr val="accent1">
                  <a:lumMod val="75000"/>
                </a:schemeClr>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3938954" cy="834629"/>
          </a:xfrm>
          <a:solidFill>
            <a:schemeClr val="accent1"/>
          </a:solidFill>
        </p:spPr>
        <p:txBody>
          <a:bodyPr anchor="b">
            <a:normAutofit/>
          </a:bodyPr>
          <a:lstStyle>
            <a:lvl1pPr>
              <a:defRPr sz="2400">
                <a:solidFill>
                  <a:schemeClr val="bg1"/>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91836" y="342900"/>
            <a:ext cx="4223514" cy="4477116"/>
          </a:xfrm>
        </p:spPr>
        <p:txBody>
          <a:bodyPr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354013"/>
            <a:ext cx="3309112" cy="341261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820016"/>
            <a:ext cx="2057400" cy="273844"/>
          </a:xfrm>
        </p:spPr>
        <p:txBody>
          <a:bodyPr>
            <a:normAutofit/>
          </a:bodyPr>
          <a:lstStyle/>
          <a:p>
            <a:fld id="{712914B9-F40B-4657-90B3-8AA5BF3599CF}" type="datetimeFigureOut">
              <a:rPr lang="zh-CN" altLang="en-US" smtClean="0"/>
            </a:fld>
            <a:endParaRPr lang="zh-CN" altLang="en-US"/>
          </a:p>
        </p:txBody>
      </p:sp>
      <p:sp>
        <p:nvSpPr>
          <p:cNvPr id="6" name="Footer Placeholder 5"/>
          <p:cNvSpPr>
            <a:spLocks noGrp="1"/>
          </p:cNvSpPr>
          <p:nvPr>
            <p:ph type="ftr" sz="quarter" idx="11"/>
          </p:nvPr>
        </p:nvSpPr>
        <p:spPr>
          <a:xfrm>
            <a:off x="3028950" y="4820016"/>
            <a:ext cx="3086100" cy="273844"/>
          </a:xfrm>
        </p:spPr>
        <p:txBody>
          <a:bodyPr>
            <a:normAutofit/>
          </a:bodyPr>
          <a:lstStyle/>
          <a:p>
            <a:endParaRPr lang="zh-CN" altLang="en-US"/>
          </a:p>
        </p:txBody>
      </p:sp>
      <p:sp>
        <p:nvSpPr>
          <p:cNvPr id="7" name="Slide Number Placeholder 6"/>
          <p:cNvSpPr>
            <a:spLocks noGrp="1"/>
          </p:cNvSpPr>
          <p:nvPr>
            <p:ph type="sldNum" sz="quarter" idx="12"/>
          </p:nvPr>
        </p:nvSpPr>
        <p:spPr>
          <a:xfrm>
            <a:off x="6457950" y="4820016"/>
            <a:ext cx="2057400" cy="273844"/>
          </a:xfrm>
        </p:spPr>
        <p:txBody>
          <a:bodyPr>
            <a:normAutofit/>
          </a:bodyPr>
          <a:lstStyle/>
          <a:p>
            <a:fld id="{C1DFB868-0FB9-41C7-B9A5-B83F3024AC3F}" type="slidenum">
              <a:rPr lang="zh-CN" altLang="en-US" smtClean="0"/>
            </a:fld>
            <a:endParaRPr lang="zh-CN" altLang="en-US"/>
          </a:p>
        </p:txBody>
      </p:sp>
      <p:sp>
        <p:nvSpPr>
          <p:cNvPr id="11" name="矩形 10"/>
          <p:cNvSpPr/>
          <p:nvPr>
            <p:custDataLst>
              <p:tags r:id="rId2"/>
            </p:custDataLst>
          </p:nvPr>
        </p:nvSpPr>
        <p:spPr>
          <a:xfrm>
            <a:off x="0" y="1212698"/>
            <a:ext cx="3938953" cy="35808"/>
          </a:xfrm>
          <a:prstGeom prst="rect">
            <a:avLst/>
          </a:prstGeom>
          <a:solidFill>
            <a:schemeClr val="accent1"/>
          </a:solidFill>
        </p:spPr>
        <p:txBody>
          <a:bodyPr wrap="square" lIns="0" tIns="0" rIns="0" bIns="0" anchor="ctr" anchorCtr="0">
            <a:normAutofit fontScale="25000" lnSpcReduction="20000"/>
          </a:bodyPr>
          <a:lstStyle/>
          <a:p>
            <a:pPr algn="ctr">
              <a:lnSpc>
                <a:spcPct val="130000"/>
              </a:lnSpc>
              <a:spcBef>
                <a:spcPts val="600"/>
              </a:spcBef>
              <a:spcAft>
                <a:spcPts val="600"/>
              </a:spcAft>
            </a:pPr>
            <a:endParaRPr lang="zh-CN" altLang="zh-CN" sz="2100" kern="100">
              <a:solidFill>
                <a:schemeClr val="bg1"/>
              </a:solidFill>
              <a:latin typeface="微软雅黑" panose="020B0503020204020204" charset="-122"/>
              <a:ea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10.xml"/><Relationship Id="rId18" Type="http://schemas.openxmlformats.org/officeDocument/2006/relationships/tags" Target="../tags/tag9.xml"/><Relationship Id="rId17" Type="http://schemas.openxmlformats.org/officeDocument/2006/relationships/image" Target="../media/image3.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628650" y="221091"/>
            <a:ext cx="7886700" cy="64267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9"/>
            </p:custDataLst>
          </p:nvPr>
        </p:nvSpPr>
        <p:spPr>
          <a:xfrm>
            <a:off x="628650" y="942976"/>
            <a:ext cx="7886700" cy="368974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normAutofit/>
          </a:bodyPr>
          <a:lstStyle>
            <a:lvl1pPr algn="l">
              <a:defRPr sz="1350">
                <a:solidFill>
                  <a:schemeClr val="tx1">
                    <a:tint val="75000"/>
                  </a:schemeClr>
                </a:solidFill>
              </a:defRPr>
            </a:lvl1p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normAutofit/>
          </a:bodyPr>
          <a:lstStyle>
            <a:lvl1pPr algn="ctr">
              <a:defRPr sz="13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normAutofit/>
          </a:bodyPr>
          <a:lstStyle>
            <a:lvl1pPr algn="r">
              <a:defRPr sz="135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685800" rtl="0" eaLnBrk="1" latinLnBrk="0" hangingPunct="1">
        <a:lnSpc>
          <a:spcPct val="90000"/>
        </a:lnSpc>
        <a:spcBef>
          <a:spcPct val="0"/>
        </a:spcBef>
        <a:buNone/>
        <a:defRPr sz="2700" kern="12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defRPr>
      </a:lvl1pPr>
    </p:titleStyle>
    <p:bodyStyle>
      <a:lvl1pPr marL="257175" indent="-25654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600075" indent="-25654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942975" indent="-25654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43330" indent="-21399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86230" indent="-21399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image" Target="../media/image10.emf"/><Relationship Id="rId2" Type="http://schemas.openxmlformats.org/officeDocument/2006/relationships/tags" Target="../tags/tag42.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tags" Target="../tags/tag6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61.xml"/><Relationship Id="rId1" Type="http://schemas.openxmlformats.org/officeDocument/2006/relationships/tags" Target="../tags/tag60.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4.xml"/><Relationship Id="rId5" Type="http://schemas.openxmlformats.org/officeDocument/2006/relationships/tags" Target="../tags/tag6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67.xml"/><Relationship Id="rId1" Type="http://schemas.openxmlformats.org/officeDocument/2006/relationships/tags" Target="../tags/tag6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4.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image" Target="../media/image4.emf"/><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image" Target="../media/image5.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image" Target="../media/image6.pn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image" Target="../media/image7.png"/><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ags" Target="../tags/tag40.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3483610" y="1812925"/>
            <a:ext cx="2176145" cy="1159510"/>
          </a:xfrm>
          <a:prstGeom prst="rect">
            <a:avLst/>
          </a:prstGeom>
        </p:spPr>
        <p:txBody>
          <a:bodyPr lIns="91425" tIns="91425" rIns="91425" bIns="91425" anchor="ctr" anchorCtr="0">
            <a:noAutofit/>
          </a:bodyPr>
          <a:lstStyle/>
          <a:p>
            <a:pPr lvl="0">
              <a:spcBef>
                <a:spcPts val="0"/>
              </a:spcBef>
              <a:buNone/>
            </a:pPr>
            <a:r>
              <a:rPr lang="en-US" altLang="en-GB" dirty="0"/>
              <a:t>java8</a:t>
            </a:r>
            <a:endParaRPr lang="en-US" altLang="en-GB" dirty="0"/>
          </a:p>
        </p:txBody>
      </p:sp>
      <p:sp>
        <p:nvSpPr>
          <p:cNvPr id="2" name="文本框 1"/>
          <p:cNvSpPr txBox="1"/>
          <p:nvPr/>
        </p:nvSpPr>
        <p:spPr>
          <a:xfrm>
            <a:off x="5440680" y="3370580"/>
            <a:ext cx="2740025" cy="1005840"/>
          </a:xfrm>
          <a:prstGeom prst="rect">
            <a:avLst/>
          </a:prstGeom>
          <a:noFill/>
        </p:spPr>
        <p:txBody>
          <a:bodyPr wrap="none" rtlCol="0">
            <a:spAutoFit/>
          </a:bodyPr>
          <a:lstStyle/>
          <a:p>
            <a:r>
              <a:rPr lang="en-US" altLang="zh-CN"/>
              <a:t>-</a:t>
            </a:r>
            <a:r>
              <a:rPr lang="en-US" altLang="en-GB" sz="6000" kern="12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--Joyce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smtClean="0"/>
              <a:t>1.2 Lamada</a:t>
            </a:r>
            <a:endParaRPr lang="en-US" altLang="en-GB" smtClean="0"/>
          </a:p>
        </p:txBody>
      </p:sp>
      <p:sp>
        <p:nvSpPr>
          <p:cNvPr id="7" name="内容占位符 6"/>
          <p:cNvSpPr>
            <a:spLocks noGrp="1"/>
          </p:cNvSpPr>
          <p:nvPr>
            <p:ph idx="1"/>
          </p:nvPr>
        </p:nvSpPr>
        <p:spPr>
          <a:xfrm>
            <a:off x="628650" y="942975"/>
            <a:ext cx="7886700" cy="2281555"/>
          </a:xfrm>
        </p:spPr>
        <p:txBody>
          <a:bodyPr>
            <a:normAutofit/>
          </a:bodyPr>
          <a:lstStyle/>
          <a:p>
            <a:r>
              <a:rPr lang="zh-CN" altLang="en-US">
                <a:solidFill>
                  <a:srgbClr val="FF0000"/>
                </a:solidFill>
              </a:rPr>
              <a:t>Anonymous、Function、Passed around、Concise</a:t>
            </a:r>
            <a:r>
              <a:rPr lang="en-US" altLang="zh-CN">
                <a:solidFill>
                  <a:srgbClr val="FF0000"/>
                </a:solidFill>
              </a:rPr>
              <a:t>:</a:t>
            </a:r>
            <a:r>
              <a:rPr lang="zh-CN" altLang="en-US"/>
              <a:t> </a:t>
            </a:r>
            <a:endParaRPr lang="zh-CN" altLang="en-US"/>
          </a:p>
        </p:txBody>
      </p:sp>
      <p:pic>
        <p:nvPicPr>
          <p:cNvPr id="2" name="内容占位符 1"/>
          <p:cNvPicPr>
            <a:picLocks noGrp="1" noChangeAspect="1"/>
          </p:cNvPicPr>
          <p:nvPr/>
        </p:nvPicPr>
        <p:blipFill>
          <a:blip r:embed="rId3"/>
          <a:stretch>
            <a:fillRect/>
          </a:stretch>
        </p:blipFill>
        <p:spPr>
          <a:xfrm>
            <a:off x="1169670" y="1617345"/>
            <a:ext cx="6805295" cy="1229995"/>
          </a:xfrm>
          <a:prstGeom prst="rect">
            <a:avLst/>
          </a:prstGeom>
        </p:spPr>
      </p:pic>
      <p:sp>
        <p:nvSpPr>
          <p:cNvPr id="5" name="文本框 4"/>
          <p:cNvSpPr txBox="1"/>
          <p:nvPr/>
        </p:nvSpPr>
        <p:spPr>
          <a:xfrm>
            <a:off x="628650" y="3338195"/>
            <a:ext cx="7563485" cy="1814830"/>
          </a:xfrm>
          <a:prstGeom prst="rect">
            <a:avLst/>
          </a:prstGeom>
          <a:noFill/>
        </p:spPr>
        <p:txBody>
          <a:bodyPr wrap="square" rtlCol="0">
            <a:spAutoFit/>
          </a:bodyPr>
          <a:p>
            <a:pPr algn="l"/>
            <a:r>
              <a:rPr lang="zh-CN" altLang="en-US">
                <a:sym typeface="+mn-ea"/>
              </a:rPr>
              <a:t>A list of parameters— In this case it mirrors the parameters of the compare method of a Comparator—two Apples.</a:t>
            </a:r>
            <a:endParaRPr lang="zh-CN" altLang="en-US"/>
          </a:p>
          <a:p>
            <a:pPr algn="l"/>
            <a:endParaRPr lang="zh-CN" altLang="en-US"/>
          </a:p>
          <a:p>
            <a:pPr algn="l"/>
            <a:r>
              <a:rPr lang="zh-CN" altLang="en-US">
                <a:sym typeface="+mn-ea"/>
              </a:rPr>
              <a:t>An arrow— The arrow -&gt; separates the list of parameters from the body of the lambda.</a:t>
            </a:r>
            <a:endParaRPr lang="zh-CN" altLang="en-US"/>
          </a:p>
          <a:p>
            <a:pPr algn="l"/>
            <a:endParaRPr lang="zh-CN" altLang="en-US"/>
          </a:p>
          <a:p>
            <a:pPr algn="l"/>
            <a:endParaRPr lang="zh-CN" altLang="en-US"/>
          </a:p>
          <a:p>
            <a:pPr algn="l"/>
            <a:r>
              <a:rPr lang="zh-CN" altLang="en-US">
                <a:sym typeface="+mn-ea"/>
              </a:rPr>
              <a:t>The body of the lambda— Compare two Apples using their weights. The expression is considered the lambda’s return value.</a:t>
            </a:r>
            <a:endParaRPr lang="zh-CN" altLang="en-US"/>
          </a:p>
        </p:txBody>
      </p: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1.3 </a:t>
            </a:r>
            <a:r>
              <a:rPr lang="en-US" altLang="en-GB" dirty="0" err="1" smtClean="0"/>
              <a:t>FunctionalInterface</a:t>
            </a:r>
            <a:endParaRPr lang="en-US" altLang="en-GB" dirty="0" smtClean="0"/>
          </a:p>
        </p:txBody>
      </p:sp>
      <p:sp>
        <p:nvSpPr>
          <p:cNvPr id="6" name="内容占位符 5"/>
          <p:cNvSpPr>
            <a:spLocks noGrp="1"/>
          </p:cNvSpPr>
          <p:nvPr>
            <p:ph idx="1"/>
          </p:nvPr>
        </p:nvSpPr>
        <p:spPr/>
        <p:txBody>
          <a:bodyPr/>
          <a:lstStyle/>
          <a:p>
            <a:r>
              <a:rPr lang="en-US" dirty="0"/>
              <a:t>a functional interface has exactly one </a:t>
            </a:r>
            <a:r>
              <a:rPr lang="en-US" dirty="0" smtClean="0"/>
              <a:t>abstract</a:t>
            </a:r>
            <a:r>
              <a:rPr lang="en-US" dirty="0"/>
              <a:t> </a:t>
            </a:r>
            <a:r>
              <a:rPr lang="en-US" dirty="0" smtClean="0"/>
              <a:t>method</a:t>
            </a:r>
            <a:r>
              <a:rPr lang="en-US" dirty="0"/>
              <a:t>.  Since </a:t>
            </a:r>
            <a:r>
              <a:rPr lang="en-US" dirty="0" smtClean="0"/>
              <a:t>default </a:t>
            </a:r>
            <a:endParaRPr lang="en-US" dirty="0" smtClean="0"/>
          </a:p>
          <a:p>
            <a:r>
              <a:rPr lang="en-US" dirty="0" smtClean="0"/>
              <a:t>methods have </a:t>
            </a:r>
            <a:r>
              <a:rPr lang="en-US" dirty="0"/>
              <a:t>an implementation, they are not abstract.  </a:t>
            </a:r>
            <a:r>
              <a:rPr lang="en-US" dirty="0" smtClean="0"/>
              <a:t>If </a:t>
            </a:r>
            <a:r>
              <a:rPr lang="en-US" dirty="0"/>
              <a:t>an interface </a:t>
            </a:r>
            <a:endParaRPr lang="en-US" dirty="0" smtClean="0"/>
          </a:p>
          <a:p>
            <a:r>
              <a:rPr lang="en-US" dirty="0" smtClean="0"/>
              <a:t>declares </a:t>
            </a:r>
            <a:r>
              <a:rPr lang="en-US" dirty="0"/>
              <a:t>an abstract method overriding one of </a:t>
            </a:r>
            <a:r>
              <a:rPr lang="en-US" dirty="0" smtClean="0"/>
              <a:t>the  </a:t>
            </a:r>
            <a:r>
              <a:rPr lang="en-US" dirty="0"/>
              <a:t>public methods of </a:t>
            </a:r>
            <a:endParaRPr lang="en-US" dirty="0" smtClean="0"/>
          </a:p>
          <a:p>
            <a:r>
              <a:rPr lang="en-US" dirty="0" smtClean="0"/>
              <a:t>Object, </a:t>
            </a:r>
            <a:r>
              <a:rPr lang="en-US" dirty="0"/>
              <a:t>that also </a:t>
            </a:r>
            <a:r>
              <a:rPr lang="en-US" dirty="0" smtClean="0"/>
              <a:t>does not </a:t>
            </a:r>
            <a:r>
              <a:rPr lang="en-US" dirty="0"/>
              <a:t>count toward the interface's abstract </a:t>
            </a:r>
            <a:r>
              <a:rPr lang="en-US" dirty="0" smtClean="0"/>
              <a:t>method </a:t>
            </a:r>
            <a:endParaRPr lang="en-US" dirty="0" smtClean="0"/>
          </a:p>
          <a:p>
            <a:r>
              <a:rPr lang="en-US" dirty="0" smtClean="0"/>
              <a:t>count </a:t>
            </a:r>
            <a:r>
              <a:rPr lang="en-US" dirty="0"/>
              <a:t>since any implementation of the interface will have </a:t>
            </a:r>
            <a:r>
              <a:rPr lang="en-US" dirty="0" smtClean="0"/>
              <a:t>an implementation </a:t>
            </a:r>
            <a:endParaRPr lang="en-US" dirty="0" smtClean="0"/>
          </a:p>
          <a:p>
            <a:r>
              <a:rPr lang="en-US" dirty="0" smtClean="0"/>
              <a:t>from Object </a:t>
            </a:r>
            <a:r>
              <a:rPr lang="en-US" dirty="0"/>
              <a:t>or </a:t>
            </a:r>
            <a:r>
              <a:rPr lang="en-US" dirty="0" smtClean="0"/>
              <a:t>elsewhere.</a:t>
            </a:r>
            <a:endParaRPr lang="en-US" dirty="0" smtClean="0"/>
          </a:p>
          <a:p>
            <a:endParaRPr lang="zh-CN" altLang="en-US" dirty="0"/>
          </a:p>
          <a:p>
            <a:r>
              <a:rPr lang="en-US" altLang="zh-CN" dirty="0"/>
              <a:t>ex: example1.FunctionInterfaceTest</a:t>
            </a:r>
            <a:endParaRPr lang="en-US" altLang="zh-CN" dirty="0"/>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p:txBody>
          <a:bodyPr/>
          <a:lstStyle/>
          <a:p>
            <a:pPr lvl="0">
              <a:spcBef>
                <a:spcPts val="0"/>
              </a:spcBef>
              <a:buNone/>
            </a:pPr>
            <a:r>
              <a:rPr lang="en-US" altLang="en-GB" dirty="0" smtClean="0"/>
              <a:t>1.4 Default Method</a:t>
            </a:r>
            <a:endParaRPr lang="en-US" altLang="en-GB" dirty="0" smtClean="0"/>
          </a:p>
        </p:txBody>
      </p:sp>
      <p:sp>
        <p:nvSpPr>
          <p:cNvPr id="5" name="内容占位符 4"/>
          <p:cNvSpPr>
            <a:spLocks noGrp="1"/>
          </p:cNvSpPr>
          <p:nvPr>
            <p:ph idx="1"/>
            <p:custDataLst>
              <p:tags r:id="rId3"/>
            </p:custDataLst>
          </p:nvPr>
        </p:nvSpPr>
        <p:spPr/>
        <p:txBody>
          <a:bodyPr>
            <a:normAutofit/>
          </a:bodyPr>
          <a:lstStyle/>
          <a:p>
            <a:pPr>
              <a:lnSpc>
                <a:spcPct val="200000"/>
              </a:lnSpc>
            </a:pPr>
            <a:r>
              <a:rPr lang="en-GB" smtClean="0"/>
              <a:t>Default methods are added to Java 8 largely to support library designers by enabling them to write more evolvable interfaces.</a:t>
            </a:r>
            <a:r>
              <a:rPr lang="en-US" altLang="en-GB" smtClean="0"/>
              <a:t>Few </a:t>
            </a:r>
            <a:r>
              <a:rPr lang="en-GB" smtClean="0"/>
              <a:t>programmers will need to write default methods themselves and because they facilitate program evolution rather than helping write any particular program</a:t>
            </a:r>
            <a:r>
              <a:rPr lang="en-US" altLang="en-GB" smtClean="0"/>
              <a:t>.</a:t>
            </a:r>
            <a:endParaRPr lang="en-US" altLang="en-GB" smtClean="0"/>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1.5 Function</a:t>
            </a:r>
            <a:endParaRPr lang="en-US" altLang="en-GB" dirty="0" smtClean="0"/>
          </a:p>
        </p:txBody>
      </p:sp>
      <p:sp>
        <p:nvSpPr>
          <p:cNvPr id="6" name="内容占位符 5"/>
          <p:cNvSpPr>
            <a:spLocks noGrp="1"/>
          </p:cNvSpPr>
          <p:nvPr>
            <p:ph idx="1"/>
          </p:nvPr>
        </p:nvSpPr>
        <p:spPr/>
        <p:txBody>
          <a:bodyPr/>
          <a:lstStyle/>
          <a:p>
            <a:r>
              <a:rPr lang="en-US" dirty="0" smtClean="0"/>
              <a:t>Supplier</a:t>
            </a:r>
            <a:endParaRPr lang="en-US" dirty="0" smtClean="0"/>
          </a:p>
          <a:p>
            <a:endParaRPr lang="en-US" dirty="0" smtClean="0"/>
          </a:p>
          <a:p>
            <a:r>
              <a:rPr lang="en-US" dirty="0" smtClean="0"/>
              <a:t>Consumer</a:t>
            </a:r>
            <a:endParaRPr lang="en-US" dirty="0" smtClean="0"/>
          </a:p>
          <a:p>
            <a:endParaRPr lang="en-US" dirty="0" smtClean="0"/>
          </a:p>
          <a:p>
            <a:r>
              <a:rPr lang="en-US" dirty="0" smtClean="0"/>
              <a:t>Function</a:t>
            </a:r>
            <a:endParaRPr lang="en-US" dirty="0" smtClean="0"/>
          </a:p>
          <a:p>
            <a:endParaRPr lang="en-US" dirty="0" smtClean="0"/>
          </a:p>
          <a:p>
            <a:r>
              <a:rPr lang="en-US" dirty="0" smtClean="0"/>
              <a:t>Predicate</a:t>
            </a:r>
            <a:endParaRPr lang="en-US" dirty="0" smtClean="0"/>
          </a:p>
          <a:p>
            <a:endParaRPr lang="en-US" altLang="zh-CN" dirty="0" smtClean="0"/>
          </a:p>
          <a:p>
            <a:r>
              <a:rPr lang="en-US" altLang="zh-CN" dirty="0" smtClean="0"/>
              <a:t>Example1.</a:t>
            </a:r>
            <a:r>
              <a:rPr lang="en-US" b="1" dirty="0"/>
              <a:t> </a:t>
            </a:r>
            <a:r>
              <a:rPr lang="en-US" b="1" dirty="0" err="1"/>
              <a:t>BasicFunctionTest</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1.6 Method Reference</a:t>
            </a:r>
            <a:endParaRPr lang="en-US" altLang="en-GB" dirty="0" smtClean="0"/>
          </a:p>
        </p:txBody>
      </p:sp>
      <p:sp>
        <p:nvSpPr>
          <p:cNvPr id="6" name="内容占位符 5"/>
          <p:cNvSpPr>
            <a:spLocks noGrp="1"/>
          </p:cNvSpPr>
          <p:nvPr>
            <p:ph idx="1"/>
          </p:nvPr>
        </p:nvSpPr>
        <p:spPr>
          <a:xfrm>
            <a:off x="628650" y="1479004"/>
            <a:ext cx="7222578" cy="538983"/>
          </a:xfrm>
        </p:spPr>
        <p:txBody>
          <a:bodyPr>
            <a:normAutofit fontScale="85000" lnSpcReduction="20000"/>
          </a:bodyPr>
          <a:lstStyle/>
          <a:p>
            <a:r>
              <a:rPr lang="en-US" dirty="0" smtClean="0"/>
              <a:t>Ex:</a:t>
            </a:r>
            <a:endParaRPr lang="en-US" dirty="0" smtClean="0"/>
          </a:p>
          <a:p>
            <a:r>
              <a:rPr lang="en-US" dirty="0" err="1" smtClean="0"/>
              <a:t>Methodreference</a:t>
            </a:r>
            <a:r>
              <a:rPr lang="en-US" dirty="0" smtClean="0"/>
              <a:t>.</a:t>
            </a:r>
            <a:r>
              <a:rPr lang="en-US" b="1" dirty="0"/>
              <a:t> </a:t>
            </a:r>
            <a:r>
              <a:rPr lang="en-US" b="1" dirty="0" err="1"/>
              <a:t>MethodReferenceTest</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2. Stream</a:t>
            </a:r>
            <a:endParaRPr lang="en-US" altLang="en-GB" dirty="0" smtClean="0"/>
          </a:p>
        </p:txBody>
      </p:sp>
      <p:sp>
        <p:nvSpPr>
          <p:cNvPr id="3" name="TextBox 2"/>
          <p:cNvSpPr txBox="1"/>
          <p:nvPr/>
        </p:nvSpPr>
        <p:spPr>
          <a:xfrm>
            <a:off x="224649" y="1119002"/>
            <a:ext cx="8371202" cy="2891790"/>
          </a:xfrm>
          <a:prstGeom prst="rect">
            <a:avLst/>
          </a:prstGeom>
          <a:noFill/>
        </p:spPr>
        <p:txBody>
          <a:bodyPr wrap="square" rtlCol="0">
            <a:spAutoFit/>
          </a:bodyPr>
          <a:lstStyle/>
          <a:p>
            <a:r>
              <a:rPr lang="en-US" sz="2000" dirty="0"/>
              <a:t>How would you process a large collection of elements To gain </a:t>
            </a:r>
            <a:endParaRPr lang="en-US" sz="2000" dirty="0"/>
          </a:p>
          <a:p>
            <a:endParaRPr lang="en-US" sz="2000" dirty="0"/>
          </a:p>
          <a:p>
            <a:r>
              <a:rPr lang="en-US" sz="2000" dirty="0"/>
              <a:t>performance you’d need to process it in parallel and leverage multicore</a:t>
            </a:r>
            <a:endParaRPr lang="en-US" sz="2000" dirty="0"/>
          </a:p>
          <a:p>
            <a:endParaRPr lang="en-US" sz="2000" dirty="0"/>
          </a:p>
          <a:p>
            <a:r>
              <a:rPr lang="en-US" sz="2000" dirty="0"/>
              <a:t>architectures. But writing parallel code is complicated in comparison</a:t>
            </a:r>
            <a:endParaRPr lang="en-US" sz="2000" dirty="0"/>
          </a:p>
          <a:p>
            <a:endParaRPr lang="en-US" sz="2000" dirty="0"/>
          </a:p>
          <a:p>
            <a:r>
              <a:rPr lang="en-US" sz="2000" dirty="0"/>
              <a:t>to working with iterators. In addition, it’s no fun to debug!</a:t>
            </a:r>
            <a:endParaRPr lang="en-US" sz="2000" dirty="0"/>
          </a:p>
          <a:p>
            <a:endParaRPr lang="en-US" dirty="0"/>
          </a:p>
          <a:p>
            <a:endParaRPr lang="en-US" dirty="0"/>
          </a:p>
          <a:p>
            <a:endParaRPr lang="en-US" dirty="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Collection VS Stream</a:t>
            </a:r>
            <a:endParaRPr lang="en-US" altLang="en-GB" dirty="0" smtClean="0"/>
          </a:p>
        </p:txBody>
      </p:sp>
      <p:sp>
        <p:nvSpPr>
          <p:cNvPr id="3" name="TextBox 2"/>
          <p:cNvSpPr txBox="1"/>
          <p:nvPr/>
        </p:nvSpPr>
        <p:spPr>
          <a:xfrm>
            <a:off x="224649" y="1119002"/>
            <a:ext cx="8371202" cy="944880"/>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4" name="图片 3"/>
          <p:cNvPicPr>
            <a:picLocks noChangeAspect="1"/>
          </p:cNvPicPr>
          <p:nvPr/>
        </p:nvPicPr>
        <p:blipFill>
          <a:blip r:embed="rId3"/>
          <a:stretch>
            <a:fillRect/>
          </a:stretch>
        </p:blipFill>
        <p:spPr>
          <a:xfrm>
            <a:off x="4454525" y="913130"/>
            <a:ext cx="4451350" cy="3588385"/>
          </a:xfrm>
          <a:prstGeom prst="rect">
            <a:avLst/>
          </a:prstGeom>
        </p:spPr>
      </p:pic>
      <p:pic>
        <p:nvPicPr>
          <p:cNvPr id="6" name="图片 5"/>
          <p:cNvPicPr>
            <a:picLocks noChangeAspect="1"/>
          </p:cNvPicPr>
          <p:nvPr/>
        </p:nvPicPr>
        <p:blipFill>
          <a:blip r:embed="rId4"/>
          <a:stretch>
            <a:fillRect/>
          </a:stretch>
        </p:blipFill>
        <p:spPr>
          <a:xfrm>
            <a:off x="75565" y="913130"/>
            <a:ext cx="4378960" cy="3487420"/>
          </a:xfrm>
          <a:prstGeom prst="rect">
            <a:avLst/>
          </a:prstGeom>
        </p:spPr>
      </p:pic>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Stream Operation</a:t>
            </a:r>
            <a:endParaRPr lang="en-US" altLang="en-GB" dirty="0" smtClean="0"/>
          </a:p>
        </p:txBody>
      </p:sp>
      <p:sp>
        <p:nvSpPr>
          <p:cNvPr id="3" name="TextBox 2"/>
          <p:cNvSpPr txBox="1"/>
          <p:nvPr/>
        </p:nvSpPr>
        <p:spPr>
          <a:xfrm>
            <a:off x="970915" y="1517015"/>
            <a:ext cx="2529840" cy="306705"/>
          </a:xfrm>
          <a:prstGeom prst="rect">
            <a:avLst/>
          </a:prstGeom>
          <a:noFill/>
        </p:spPr>
        <p:txBody>
          <a:bodyPr wrap="square" rtlCol="0">
            <a:spAutoFit/>
          </a:bodyPr>
          <a:lstStyle/>
          <a:p>
            <a:r>
              <a:rPr lang="en-US" dirty="0" smtClean="0"/>
              <a:t>Stream</a:t>
            </a:r>
            <a:r>
              <a:rPr lang="en-US" dirty="0"/>
              <a:t>.</a:t>
            </a:r>
            <a:r>
              <a:rPr lang="en-US" dirty="0" err="1"/>
              <a:t>SimpleExample</a:t>
            </a:r>
            <a:endParaRPr lang="en-US" dirty="0"/>
          </a:p>
        </p:txBody>
      </p:sp>
      <p:sp>
        <p:nvSpPr>
          <p:cNvPr id="2" name="TextBox 1"/>
          <p:cNvSpPr txBox="1"/>
          <p:nvPr/>
        </p:nvSpPr>
        <p:spPr>
          <a:xfrm>
            <a:off x="971176" y="1898825"/>
            <a:ext cx="2101850" cy="306705"/>
          </a:xfrm>
          <a:prstGeom prst="rect">
            <a:avLst/>
          </a:prstGeom>
          <a:noFill/>
        </p:spPr>
        <p:txBody>
          <a:bodyPr wrap="none" rtlCol="0">
            <a:spAutoFit/>
          </a:bodyPr>
          <a:lstStyle/>
          <a:p>
            <a:r>
              <a:rPr lang="en-US" dirty="0" err="1"/>
              <a:t>Stream.SecondExample</a:t>
            </a:r>
            <a:endParaRPr lang="en-US" dirty="0"/>
          </a:p>
        </p:txBody>
      </p:sp>
      <p:sp>
        <p:nvSpPr>
          <p:cNvPr id="4" name="TextBox 1"/>
          <p:cNvSpPr txBox="1"/>
          <p:nvPr/>
        </p:nvSpPr>
        <p:spPr>
          <a:xfrm>
            <a:off x="971176" y="2857675"/>
            <a:ext cx="2111375" cy="306705"/>
          </a:xfrm>
          <a:prstGeom prst="rect">
            <a:avLst/>
          </a:prstGeom>
          <a:noFill/>
        </p:spPr>
        <p:txBody>
          <a:bodyPr wrap="none" rtlCol="0">
            <a:spAutoFit/>
          </a:bodyPr>
          <a:lstStyle/>
          <a:p>
            <a:pPr algn="l"/>
            <a:r>
              <a:rPr lang="en-US" dirty="0" err="1"/>
              <a:t>Stream.MapAndFlatMap</a:t>
            </a:r>
            <a:endParaRPr lang="en-US" dirty="0" err="1"/>
          </a:p>
        </p:txBody>
      </p:sp>
      <p:sp>
        <p:nvSpPr>
          <p:cNvPr id="6" name="文本框 5"/>
          <p:cNvSpPr txBox="1"/>
          <p:nvPr/>
        </p:nvSpPr>
        <p:spPr>
          <a:xfrm>
            <a:off x="767080" y="1143635"/>
            <a:ext cx="2308225" cy="304800"/>
          </a:xfrm>
          <a:prstGeom prst="rect">
            <a:avLst/>
          </a:prstGeom>
          <a:noFill/>
        </p:spPr>
        <p:txBody>
          <a:bodyPr wrap="square" rtlCol="0">
            <a:spAutoFit/>
          </a:bodyPr>
          <a:lstStyle/>
          <a:p>
            <a:r>
              <a:rPr lang="en-US" altLang="zh-CN"/>
              <a:t>1.introduction</a:t>
            </a:r>
            <a:endParaRPr lang="en-US" altLang="zh-CN"/>
          </a:p>
        </p:txBody>
      </p:sp>
      <p:sp>
        <p:nvSpPr>
          <p:cNvPr id="7" name="文本框 6"/>
          <p:cNvSpPr txBox="1"/>
          <p:nvPr/>
        </p:nvSpPr>
        <p:spPr>
          <a:xfrm>
            <a:off x="767080" y="2354580"/>
            <a:ext cx="3319145" cy="304800"/>
          </a:xfrm>
          <a:prstGeom prst="rect">
            <a:avLst/>
          </a:prstGeom>
          <a:noFill/>
        </p:spPr>
        <p:txBody>
          <a:bodyPr wrap="square" rtlCol="0">
            <a:spAutoFit/>
          </a:bodyPr>
          <a:lstStyle/>
          <a:p>
            <a:r>
              <a:rPr lang="en-US" altLang="zh-CN"/>
              <a:t>2.compare map with flatmap</a:t>
            </a:r>
            <a:endParaRPr lang="en-US" altLang="zh-CN"/>
          </a:p>
        </p:txBody>
      </p:sp>
      <p:sp>
        <p:nvSpPr>
          <p:cNvPr id="8" name="文本框 7"/>
          <p:cNvSpPr txBox="1"/>
          <p:nvPr/>
        </p:nvSpPr>
        <p:spPr>
          <a:xfrm>
            <a:off x="767080" y="3312795"/>
            <a:ext cx="1231265" cy="304800"/>
          </a:xfrm>
          <a:prstGeom prst="rect">
            <a:avLst/>
          </a:prstGeom>
          <a:noFill/>
        </p:spPr>
        <p:txBody>
          <a:bodyPr wrap="none" rtlCol="0">
            <a:spAutoFit/>
          </a:bodyPr>
          <a:lstStyle/>
          <a:p>
            <a:r>
              <a:rPr lang="en-US" altLang="zh-CN"/>
              <a:t>3.comparator</a:t>
            </a:r>
            <a:endParaRPr lang="en-US" altLang="zh-CN"/>
          </a:p>
        </p:txBody>
      </p:sp>
      <p:sp>
        <p:nvSpPr>
          <p:cNvPr id="9" name="文本框 8"/>
          <p:cNvSpPr txBox="1"/>
          <p:nvPr/>
        </p:nvSpPr>
        <p:spPr>
          <a:xfrm>
            <a:off x="970915" y="3827145"/>
            <a:ext cx="3580130" cy="306705"/>
          </a:xfrm>
          <a:prstGeom prst="rect">
            <a:avLst/>
          </a:prstGeom>
          <a:noFill/>
        </p:spPr>
        <p:txBody>
          <a:bodyPr wrap="square" rtlCol="0">
            <a:spAutoFit/>
          </a:bodyPr>
          <a:lstStyle/>
          <a:p>
            <a:r>
              <a:rPr lang="en-US" altLang="zh-CN"/>
              <a:t>Stream.ComparatorTest</a:t>
            </a:r>
            <a:endParaRPr lang="en-US" altLang="zh-CN"/>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Intermediate and terminal operations</a:t>
            </a:r>
            <a:endParaRPr lang="en-US" altLang="en-GB" dirty="0" smtClean="0"/>
          </a:p>
        </p:txBody>
      </p:sp>
      <p:sp>
        <p:nvSpPr>
          <p:cNvPr id="3" name="TextBox 2"/>
          <p:cNvSpPr txBox="1"/>
          <p:nvPr/>
        </p:nvSpPr>
        <p:spPr>
          <a:xfrm>
            <a:off x="224649" y="1119002"/>
            <a:ext cx="8371202" cy="944880"/>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2" name="图片 1"/>
          <p:cNvPicPr>
            <a:picLocks noChangeAspect="1"/>
          </p:cNvPicPr>
          <p:nvPr/>
        </p:nvPicPr>
        <p:blipFill>
          <a:blip r:embed="rId3"/>
          <a:stretch>
            <a:fillRect/>
          </a:stretch>
        </p:blipFill>
        <p:spPr>
          <a:xfrm>
            <a:off x="426085" y="1052830"/>
            <a:ext cx="3973195" cy="4096385"/>
          </a:xfrm>
          <a:prstGeom prst="rect">
            <a:avLst/>
          </a:prstGeom>
        </p:spPr>
      </p:pic>
      <p:pic>
        <p:nvPicPr>
          <p:cNvPr id="7" name="图片 6"/>
          <p:cNvPicPr>
            <a:picLocks noChangeAspect="1"/>
          </p:cNvPicPr>
          <p:nvPr/>
        </p:nvPicPr>
        <p:blipFill>
          <a:blip r:embed="rId4"/>
          <a:stretch>
            <a:fillRect/>
          </a:stretch>
        </p:blipFill>
        <p:spPr>
          <a:xfrm>
            <a:off x="4603750" y="1909445"/>
            <a:ext cx="3835400" cy="1682750"/>
          </a:xfrm>
          <a:prstGeom prst="rect">
            <a:avLst/>
          </a:prstGeom>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Collect</a:t>
            </a:r>
            <a:endParaRPr lang="en-US" altLang="en-GB" dirty="0" smtClean="0"/>
          </a:p>
        </p:txBody>
      </p:sp>
      <p:sp>
        <p:nvSpPr>
          <p:cNvPr id="29" name="流程图: 过程 28"/>
          <p:cNvSpPr/>
          <p:nvPr/>
        </p:nvSpPr>
        <p:spPr>
          <a:xfrm>
            <a:off x="3584575" y="1045210"/>
            <a:ext cx="181102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Collector</a:t>
            </a:r>
            <a:endParaRPr lang="zh-CN" altLang="en-US"/>
          </a:p>
        </p:txBody>
      </p:sp>
      <p:sp>
        <p:nvSpPr>
          <p:cNvPr id="30" name="流程图: 过程 29"/>
          <p:cNvSpPr/>
          <p:nvPr/>
        </p:nvSpPr>
        <p:spPr>
          <a:xfrm>
            <a:off x="37465" y="2600325"/>
            <a:ext cx="150876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supplier</a:t>
            </a:r>
            <a:endParaRPr lang="zh-CN" altLang="en-US"/>
          </a:p>
        </p:txBody>
      </p:sp>
      <p:sp>
        <p:nvSpPr>
          <p:cNvPr id="34" name="流程图: 过程 33"/>
          <p:cNvSpPr/>
          <p:nvPr/>
        </p:nvSpPr>
        <p:spPr>
          <a:xfrm>
            <a:off x="1886585" y="2600325"/>
            <a:ext cx="150876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accumulator</a:t>
            </a:r>
            <a:endParaRPr lang="zh-CN" altLang="en-US"/>
          </a:p>
        </p:txBody>
      </p:sp>
      <p:sp>
        <p:nvSpPr>
          <p:cNvPr id="35" name="流程图: 过程 34"/>
          <p:cNvSpPr/>
          <p:nvPr/>
        </p:nvSpPr>
        <p:spPr>
          <a:xfrm>
            <a:off x="3735705" y="2600325"/>
            <a:ext cx="150876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combiner</a:t>
            </a:r>
            <a:endParaRPr lang="zh-CN" altLang="en-US"/>
          </a:p>
        </p:txBody>
      </p:sp>
      <p:sp>
        <p:nvSpPr>
          <p:cNvPr id="36" name="流程图: 过程 35"/>
          <p:cNvSpPr/>
          <p:nvPr/>
        </p:nvSpPr>
        <p:spPr>
          <a:xfrm>
            <a:off x="5584825" y="2600325"/>
            <a:ext cx="150876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finisher</a:t>
            </a:r>
            <a:endParaRPr lang="zh-CN" altLang="en-US"/>
          </a:p>
        </p:txBody>
      </p:sp>
      <p:sp>
        <p:nvSpPr>
          <p:cNvPr id="37" name="流程图: 过程 36"/>
          <p:cNvSpPr/>
          <p:nvPr/>
        </p:nvSpPr>
        <p:spPr>
          <a:xfrm>
            <a:off x="7433945" y="2600325"/>
            <a:ext cx="150876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characteristics</a:t>
            </a:r>
            <a:endParaRPr lang="zh-CN" altLang="en-US"/>
          </a:p>
        </p:txBody>
      </p:sp>
      <p:sp>
        <p:nvSpPr>
          <p:cNvPr id="38" name="流程图: 过程 37"/>
          <p:cNvSpPr/>
          <p:nvPr/>
        </p:nvSpPr>
        <p:spPr>
          <a:xfrm>
            <a:off x="3584575" y="3643630"/>
            <a:ext cx="181102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Collectors</a:t>
            </a:r>
            <a:endParaRPr lang="zh-CN" altLang="en-US"/>
          </a:p>
        </p:txBody>
      </p:sp>
      <p:sp>
        <p:nvSpPr>
          <p:cNvPr id="39" name="流程图: 过程 38"/>
          <p:cNvSpPr/>
          <p:nvPr/>
        </p:nvSpPr>
        <p:spPr>
          <a:xfrm>
            <a:off x="2271395" y="4669155"/>
            <a:ext cx="181102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CollectorImpl</a:t>
            </a:r>
            <a:endParaRPr lang="zh-CN" altLang="en-US"/>
          </a:p>
        </p:txBody>
      </p:sp>
      <p:cxnSp>
        <p:nvCxnSpPr>
          <p:cNvPr id="40" name="肘形连接符 39"/>
          <p:cNvCxnSpPr>
            <a:stCxn id="29" idx="2"/>
            <a:endCxn id="30" idx="0"/>
          </p:cNvCxnSpPr>
          <p:nvPr/>
        </p:nvCxnSpPr>
        <p:spPr>
          <a:xfrm rot="5400000">
            <a:off x="2149475" y="259080"/>
            <a:ext cx="983615" cy="3698240"/>
          </a:xfrm>
          <a:prstGeom prst="bentConnector3">
            <a:avLst>
              <a:gd name="adj1" fmla="val 50000"/>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29" idx="2"/>
            <a:endCxn id="34" idx="0"/>
          </p:cNvCxnSpPr>
          <p:nvPr/>
        </p:nvCxnSpPr>
        <p:spPr>
          <a:xfrm rot="5400000">
            <a:off x="3074035" y="1183640"/>
            <a:ext cx="983615" cy="18491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a:off x="4500245" y="2111375"/>
            <a:ext cx="1861820" cy="4737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8" idx="2"/>
            <a:endCxn id="39" idx="0"/>
          </p:cNvCxnSpPr>
          <p:nvPr/>
        </p:nvCxnSpPr>
        <p:spPr>
          <a:xfrm rot="5400000">
            <a:off x="3606483" y="3785553"/>
            <a:ext cx="454025" cy="1313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769735" y="4802505"/>
            <a:ext cx="3009265" cy="304800"/>
          </a:xfrm>
          <a:prstGeom prst="rect">
            <a:avLst/>
          </a:prstGeom>
          <a:noFill/>
        </p:spPr>
        <p:txBody>
          <a:bodyPr wrap="square" rtlCol="0">
            <a:spAutoFit/>
          </a:bodyPr>
          <a:lstStyle/>
          <a:p>
            <a:r>
              <a:rPr lang="en-US" altLang="zh-CN"/>
              <a:t>ex:Stream.Collect</a:t>
            </a:r>
            <a:endParaRPr lang="en-US" altLang="zh-CN"/>
          </a:p>
        </p:txBody>
      </p:sp>
      <p:sp>
        <p:nvSpPr>
          <p:cNvPr id="50" name="流程图: 过程 49"/>
          <p:cNvSpPr/>
          <p:nvPr/>
        </p:nvSpPr>
        <p:spPr>
          <a:xfrm>
            <a:off x="4698365" y="4669155"/>
            <a:ext cx="1811020" cy="5715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reducing</a:t>
            </a:r>
            <a:endParaRPr lang="en-US" altLang="zh-CN"/>
          </a:p>
        </p:txBody>
      </p:sp>
      <p:cxnSp>
        <p:nvCxnSpPr>
          <p:cNvPr id="53" name="肘形连接符 52"/>
          <p:cNvCxnSpPr>
            <a:endCxn id="50" idx="0"/>
          </p:cNvCxnSpPr>
          <p:nvPr/>
        </p:nvCxnSpPr>
        <p:spPr>
          <a:xfrm>
            <a:off x="4485640" y="4434205"/>
            <a:ext cx="1118235" cy="2349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35" idx="0"/>
          </p:cNvCxnSpPr>
          <p:nvPr/>
        </p:nvCxnSpPr>
        <p:spPr>
          <a:xfrm rot="5400000" flipV="1">
            <a:off x="4234180" y="2343785"/>
            <a:ext cx="507365" cy="4445"/>
          </a:xfrm>
          <a:prstGeom prst="bentConnector3">
            <a:avLst>
              <a:gd name="adj1" fmla="val 500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35" idx="2"/>
            <a:endCxn id="38" idx="0"/>
          </p:cNvCxnSpPr>
          <p:nvPr/>
        </p:nvCxnSpPr>
        <p:spPr>
          <a:xfrm rot="5400000">
            <a:off x="4254500" y="3407410"/>
            <a:ext cx="47180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a:off x="6357620" y="2111375"/>
            <a:ext cx="1834515" cy="482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0140" y="494550"/>
            <a:ext cx="7020900" cy="750300"/>
          </a:xfrm>
          <a:prstGeom prst="rect">
            <a:avLst/>
          </a:prstGeom>
        </p:spPr>
        <p:txBody>
          <a:bodyPr lIns="91425" tIns="91425" rIns="91425" bIns="91425" anchor="t" anchorCtr="0">
            <a:noAutofit/>
          </a:bodyPr>
          <a:lstStyle/>
          <a:p>
            <a:pPr lvl="0" rtl="0">
              <a:spcBef>
                <a:spcPts val="0"/>
              </a:spcBef>
              <a:buNone/>
            </a:pPr>
            <a:r>
              <a:rPr lang="en-US" altLang="en-GB" dirty="0"/>
              <a:t>Outline</a:t>
            </a:r>
            <a:endParaRPr lang="en-US" altLang="en-GB" dirty="0"/>
          </a:p>
        </p:txBody>
      </p:sp>
      <p:sp>
        <p:nvSpPr>
          <p:cNvPr id="45" name="Shape 45"/>
          <p:cNvSpPr txBox="1">
            <a:spLocks noGrp="1"/>
          </p:cNvSpPr>
          <p:nvPr>
            <p:ph type="body" idx="2"/>
          </p:nvPr>
        </p:nvSpPr>
        <p:spPr>
          <a:xfrm>
            <a:off x="1009015" y="1139190"/>
            <a:ext cx="7102475" cy="3541395"/>
          </a:xfrm>
          <a:prstGeom prst="rect">
            <a:avLst/>
          </a:prstGeom>
        </p:spPr>
        <p:txBody>
          <a:bodyPr lIns="91425" tIns="91425" rIns="91425" bIns="91425" anchor="t" anchorCtr="0">
            <a:noAutofit/>
          </a:bodyPr>
          <a:lstStyle/>
          <a:p>
            <a:pPr marL="0" lvl="0" algn="l" rtl="0">
              <a:spcBef>
                <a:spcPts val="0"/>
              </a:spcBef>
              <a:buNone/>
            </a:pP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1.Function </a:t>
            </a:r>
            <a:r>
              <a:rPr lang="en-US" altLang="en-GB" sz="2700" dirty="0" smtClean="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programming in </a:t>
            </a: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java</a:t>
            </a: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2.Stream</a:t>
            </a: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3.Optional</a:t>
            </a: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4</a:t>
            </a:r>
            <a:r>
              <a:rPr lang="en-US" altLang="en-GB" sz="2700" dirty="0" smtClean="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.Joda </a:t>
            </a: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Time</a:t>
            </a: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5</a:t>
            </a:r>
            <a:r>
              <a:rPr lang="en-US" altLang="en-GB" sz="2700" dirty="0" smtClean="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.Analyze </a:t>
            </a:r>
            <a:r>
              <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sym typeface="+mn-ea"/>
              </a:rPr>
              <a:t>Stream Source</a:t>
            </a:r>
            <a:endParaRPr lang="en-US" altLang="en-GB" sz="27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p:txBody>
      </p:sp>
    </p:spTree>
    <p:custDataLst>
      <p:tags r:id="rId1"/>
    </p:custDataLst>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implementation</a:t>
            </a:r>
            <a:endParaRPr lang="en-US" altLang="en-GB" dirty="0" smtClean="0"/>
          </a:p>
        </p:txBody>
      </p:sp>
      <p:sp>
        <p:nvSpPr>
          <p:cNvPr id="2" name="文本框 1"/>
          <p:cNvSpPr txBox="1"/>
          <p:nvPr/>
        </p:nvSpPr>
        <p:spPr>
          <a:xfrm>
            <a:off x="628650" y="1388110"/>
            <a:ext cx="4314190" cy="304800"/>
          </a:xfrm>
          <a:prstGeom prst="rect">
            <a:avLst/>
          </a:prstGeom>
          <a:noFill/>
        </p:spPr>
        <p:txBody>
          <a:bodyPr wrap="square" rtlCol="0">
            <a:spAutoFit/>
          </a:bodyPr>
          <a:lstStyle/>
          <a:p>
            <a:r>
              <a:rPr lang="en-US" altLang="zh-CN"/>
              <a:t>Stream.CollectionsTest</a:t>
            </a:r>
            <a:endParaRPr lang="en-US" altLang="zh-CN"/>
          </a:p>
        </p:txBody>
      </p:sp>
    </p:spTree>
    <p:custDataLst>
      <p:tags r:id="rId3"/>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0955" y="33020"/>
            <a:ext cx="6353175" cy="5076825"/>
          </a:xfrm>
          <a:prstGeom prst="rect">
            <a:avLst/>
          </a:prstGeom>
        </p:spPr>
      </p:pic>
      <p:sp>
        <p:nvSpPr>
          <p:cNvPr id="3" name="文本框 2"/>
          <p:cNvSpPr txBox="1"/>
          <p:nvPr/>
        </p:nvSpPr>
        <p:spPr>
          <a:xfrm>
            <a:off x="6455410" y="3468370"/>
            <a:ext cx="1596390" cy="304800"/>
          </a:xfrm>
          <a:prstGeom prst="rect">
            <a:avLst/>
          </a:prstGeom>
          <a:noFill/>
        </p:spPr>
        <p:txBody>
          <a:bodyPr wrap="none" rtlCol="0">
            <a:spAutoFit/>
          </a:bodyPr>
          <a:lstStyle/>
          <a:p>
            <a:r>
              <a:rPr lang="en-US" altLang="zh-CN"/>
              <a:t>Custom Collector:</a:t>
            </a:r>
            <a:endParaRPr lang="en-US" altLang="zh-CN"/>
          </a:p>
        </p:txBody>
      </p:sp>
      <p:sp>
        <p:nvSpPr>
          <p:cNvPr id="4" name="文本框 3"/>
          <p:cNvSpPr txBox="1"/>
          <p:nvPr/>
        </p:nvSpPr>
        <p:spPr>
          <a:xfrm>
            <a:off x="6617970" y="3867785"/>
            <a:ext cx="2327275" cy="304800"/>
          </a:xfrm>
          <a:prstGeom prst="rect">
            <a:avLst/>
          </a:prstGeom>
          <a:noFill/>
        </p:spPr>
        <p:txBody>
          <a:bodyPr wrap="none" rtlCol="0">
            <a:spAutoFit/>
          </a:bodyPr>
          <a:lstStyle/>
          <a:p>
            <a:r>
              <a:rPr lang="en-US" altLang="zh-CN"/>
              <a:t>stream.MyCustomCollector</a:t>
            </a:r>
            <a:endParaRPr lang="en-US" altLang="zh-CN"/>
          </a:p>
        </p:txBody>
      </p:sp>
      <p:sp>
        <p:nvSpPr>
          <p:cNvPr id="6" name="文本框 5"/>
          <p:cNvSpPr txBox="1"/>
          <p:nvPr/>
        </p:nvSpPr>
        <p:spPr>
          <a:xfrm>
            <a:off x="6617970" y="4402455"/>
            <a:ext cx="2426335" cy="304800"/>
          </a:xfrm>
          <a:prstGeom prst="rect">
            <a:avLst/>
          </a:prstGeom>
          <a:noFill/>
        </p:spPr>
        <p:txBody>
          <a:bodyPr wrap="none" rtlCol="0">
            <a:spAutoFit/>
          </a:bodyPr>
          <a:lstStyle/>
          <a:p>
            <a:r>
              <a:rPr lang="en-US" altLang="zh-CN"/>
              <a:t>stream.MyCustomCollector2</a:t>
            </a:r>
            <a:endParaRPr lang="en-US" altLang="zh-CN"/>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idx="4294967295"/>
          </p:nvPr>
        </p:nvSpPr>
        <p:spPr>
          <a:xfrm>
            <a:off x="2107550" y="2573950"/>
            <a:ext cx="4929000" cy="1159800"/>
          </a:xfrm>
          <a:prstGeom prst="rect">
            <a:avLst/>
          </a:prstGeom>
        </p:spPr>
        <p:txBody>
          <a:bodyPr lIns="91425" tIns="91425" rIns="91425" bIns="91425" anchor="t" anchorCtr="0">
            <a:noAutofit/>
          </a:bodyPr>
          <a:lstStyle/>
          <a:p>
            <a:pPr lvl="0" algn="ctr" rtl="0">
              <a:spcBef>
                <a:spcPts val="0"/>
              </a:spcBef>
              <a:buNone/>
            </a:pPr>
            <a:r>
              <a:rPr lang="en-US" altLang="en-GB" sz="6000"/>
              <a:t>Performance</a:t>
            </a:r>
            <a:endParaRPr lang="en-US" altLang="en-GB" sz="6000"/>
          </a:p>
        </p:txBody>
      </p:sp>
      <p:sp>
        <p:nvSpPr>
          <p:cNvPr id="80" name="Shape 80"/>
          <p:cNvSpPr txBox="1">
            <a:spLocks noGrp="1"/>
          </p:cNvSpPr>
          <p:nvPr>
            <p:ph type="subTitle" idx="4294967295"/>
          </p:nvPr>
        </p:nvSpPr>
        <p:spPr>
          <a:xfrm>
            <a:off x="2107449" y="3487750"/>
            <a:ext cx="4929000" cy="784800"/>
          </a:xfrm>
          <a:prstGeom prst="rect">
            <a:avLst/>
          </a:prstGeom>
        </p:spPr>
        <p:txBody>
          <a:bodyPr lIns="91425" tIns="91425" rIns="91425" bIns="91425" anchor="t" anchorCtr="0">
            <a:noAutofit/>
            <a:scene3d>
              <a:camera prst="orthographicFront"/>
              <a:lightRig rig="soft" dir="t">
                <a:rot lat="0" lon="0" rev="15600000"/>
              </a:lightRig>
            </a:scene3d>
            <a:sp3d extrusionH="57150" prstMaterial="softEdge">
              <a:bevelT w="25400" h="38100"/>
            </a:sp3d>
          </a:bodyPr>
          <a:lstStyle/>
          <a:p>
            <a:pPr lvl="0" algn="ctr" rtl="0">
              <a:spcBef>
                <a:spcPts val="0"/>
              </a:spcBef>
              <a:buNone/>
            </a:pPr>
            <a:r>
              <a:rPr lang="en-US" altLang="en-GB">
                <a:solidFill>
                  <a:schemeClr val="accent4"/>
                </a:solidFill>
                <a:effectLst/>
              </a:rPr>
              <a:t>serialization or parallelism</a:t>
            </a:r>
            <a:endParaRPr lang="en-US" altLang="en-GB">
              <a:solidFill>
                <a:schemeClr val="accent4"/>
              </a:solidFill>
              <a:effectLst/>
            </a:endParaRPr>
          </a:p>
        </p:txBody>
      </p:sp>
      <p:sp>
        <p:nvSpPr>
          <p:cNvPr id="81" name="Shape 81"/>
          <p:cNvSpPr/>
          <p:nvPr/>
        </p:nvSpPr>
        <p:spPr>
          <a:xfrm>
            <a:off x="4469316" y="914747"/>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2" name="Shape 82"/>
          <p:cNvSpPr/>
          <p:nvPr/>
        </p:nvSpPr>
        <p:spPr>
          <a:xfrm rot="1472950">
            <a:off x="3192175" y="1625406"/>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3" name="Shape 83"/>
          <p:cNvSpPr/>
          <p:nvPr/>
        </p:nvSpPr>
        <p:spPr>
          <a:xfrm>
            <a:off x="4197645" y="778725"/>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4" name="Shape 84"/>
          <p:cNvSpPr/>
          <p:nvPr/>
        </p:nvSpPr>
        <p:spPr>
          <a:xfrm rot="2487373">
            <a:off x="3966417" y="2364056"/>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文本框 1"/>
          <p:cNvSpPr txBox="1"/>
          <p:nvPr/>
        </p:nvSpPr>
        <p:spPr>
          <a:xfrm>
            <a:off x="3265170" y="4177665"/>
            <a:ext cx="2763520" cy="304800"/>
          </a:xfrm>
          <a:prstGeom prst="rect">
            <a:avLst/>
          </a:prstGeom>
          <a:noFill/>
        </p:spPr>
        <p:txBody>
          <a:bodyPr wrap="none" rtlCol="0">
            <a:spAutoFit/>
          </a:bodyPr>
          <a:lstStyle/>
          <a:p>
            <a:r>
              <a:rPr lang="en-US" altLang="zh-CN"/>
              <a:t>ex:stream.PerformanceCompare</a:t>
            </a:r>
            <a:endParaRPr lang="en-US" altLang="zh-CN"/>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3.Optional</a:t>
            </a:r>
            <a:endParaRPr lang="en-US" altLang="en-GB" dirty="0" smtClean="0"/>
          </a:p>
        </p:txBody>
      </p:sp>
      <p:sp>
        <p:nvSpPr>
          <p:cNvPr id="3" name="文本框 2"/>
          <p:cNvSpPr txBox="1"/>
          <p:nvPr/>
        </p:nvSpPr>
        <p:spPr>
          <a:xfrm>
            <a:off x="628650" y="1453515"/>
            <a:ext cx="7563485" cy="914400"/>
          </a:xfrm>
          <a:prstGeom prst="rect">
            <a:avLst/>
          </a:prstGeom>
          <a:noFill/>
        </p:spPr>
        <p:txBody>
          <a:bodyPr wrap="square" rtlCol="0">
            <a:spAutoFit/>
          </a:bodyPr>
          <a:lstStyle/>
          <a:p>
            <a:pPr algn="l"/>
            <a:r>
              <a:rPr lang="zh-CN" altLang="en-US" sz="1800"/>
              <a:t>A container object which may or may not contain a non-null value. If a </a:t>
            </a:r>
            <a:endParaRPr lang="zh-CN" altLang="en-US" sz="1800"/>
          </a:p>
          <a:p>
            <a:pPr algn="l"/>
            <a:endParaRPr lang="zh-CN" altLang="en-US" sz="1800"/>
          </a:p>
          <a:p>
            <a:pPr algn="l"/>
            <a:r>
              <a:rPr lang="zh-CN" altLang="en-US" sz="1800"/>
              <a:t>value is present, isPresent() will return true and </a:t>
            </a:r>
            <a:r>
              <a:rPr lang="en-US" altLang="zh-CN" sz="1800"/>
              <a:t>g</a:t>
            </a:r>
            <a:r>
              <a:rPr lang="zh-CN" altLang="en-US" sz="1800"/>
              <a:t>et() will return the value.</a:t>
            </a:r>
            <a:endParaRPr lang="zh-CN" altLang="en-US" sz="1800"/>
          </a:p>
        </p:txBody>
      </p:sp>
      <p:sp>
        <p:nvSpPr>
          <p:cNvPr id="4" name="文本框 3"/>
          <p:cNvSpPr txBox="1"/>
          <p:nvPr/>
        </p:nvSpPr>
        <p:spPr>
          <a:xfrm>
            <a:off x="978535" y="3027680"/>
            <a:ext cx="2052955" cy="944880"/>
          </a:xfrm>
          <a:prstGeom prst="rect">
            <a:avLst/>
          </a:prstGeom>
          <a:noFill/>
        </p:spPr>
        <p:txBody>
          <a:bodyPr wrap="none" rtlCol="0">
            <a:spAutoFit/>
          </a:bodyPr>
          <a:lstStyle/>
          <a:p>
            <a:pPr algn="l"/>
            <a:r>
              <a:rPr lang="en-US" altLang="zh-CN"/>
              <a:t>ex:</a:t>
            </a:r>
            <a:endParaRPr lang="en-US" altLang="zh-CN"/>
          </a:p>
          <a:p>
            <a:pPr algn="l"/>
            <a:r>
              <a:rPr lang="en-US" altLang="zh-CN"/>
              <a:t>example1.Optionaltest</a:t>
            </a:r>
            <a:endParaRPr lang="en-US" altLang="zh-CN"/>
          </a:p>
          <a:p>
            <a:pPr algn="l"/>
            <a:r>
              <a:rPr lang="en-US" altLang="zh-CN">
                <a:sym typeface="+mn-ea"/>
              </a:rPr>
              <a:t>example1.Optionaltest2</a:t>
            </a:r>
            <a:endParaRPr lang="en-US" altLang="zh-CN"/>
          </a:p>
          <a:p>
            <a:endParaRPr lang="en-US" altLang="zh-CN"/>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8" name="标题 17"/>
          <p:cNvSpPr>
            <a:spLocks noGrp="1"/>
          </p:cNvSpPr>
          <p:nvPr>
            <p:ph type="title"/>
            <p:custDataLst>
              <p:tags r:id="rId2"/>
            </p:custDataLst>
          </p:nvPr>
        </p:nvSpPr>
        <p:spPr>
          <a:xfrm>
            <a:off x="506730" y="220980"/>
            <a:ext cx="8546465" cy="642620"/>
          </a:xfrm>
        </p:spPr>
        <p:txBody>
          <a:bodyPr>
            <a:normAutofit/>
          </a:bodyPr>
          <a:lstStyle/>
          <a:p>
            <a:pPr lvl="0">
              <a:spcBef>
                <a:spcPts val="0"/>
              </a:spcBef>
              <a:buNone/>
            </a:pPr>
            <a:r>
              <a:rPr lang="en-US" altLang="en-GB" dirty="0" smtClean="0"/>
              <a:t>4.Joda data</a:t>
            </a:r>
            <a:endParaRPr lang="en-US" altLang="en-GB" dirty="0" smtClean="0"/>
          </a:p>
        </p:txBody>
      </p:sp>
      <p:sp>
        <p:nvSpPr>
          <p:cNvPr id="2" name="文本框 1"/>
          <p:cNvSpPr txBox="1"/>
          <p:nvPr/>
        </p:nvSpPr>
        <p:spPr>
          <a:xfrm>
            <a:off x="774065" y="1176655"/>
            <a:ext cx="2202180" cy="365760"/>
          </a:xfrm>
          <a:prstGeom prst="rect">
            <a:avLst/>
          </a:prstGeom>
          <a:noFill/>
        </p:spPr>
        <p:txBody>
          <a:bodyPr wrap="none" rtlCol="0">
            <a:spAutoFit/>
          </a:bodyPr>
          <a:lstStyle/>
          <a:p>
            <a:pPr algn="l"/>
            <a:r>
              <a:rPr lang="zh-CN" altLang="en-US" sz="1800"/>
              <a:t>http://www.joda.org/</a:t>
            </a:r>
            <a:endParaRPr lang="zh-CN" altLang="en-US" sz="1800"/>
          </a:p>
        </p:txBody>
      </p:sp>
      <p:sp>
        <p:nvSpPr>
          <p:cNvPr id="3" name="文本框 2"/>
          <p:cNvSpPr txBox="1"/>
          <p:nvPr/>
        </p:nvSpPr>
        <p:spPr>
          <a:xfrm>
            <a:off x="994410" y="2065655"/>
            <a:ext cx="1400175" cy="737235"/>
          </a:xfrm>
          <a:prstGeom prst="rect">
            <a:avLst/>
          </a:prstGeom>
          <a:noFill/>
        </p:spPr>
        <p:txBody>
          <a:bodyPr wrap="none" rtlCol="0">
            <a:spAutoFit/>
          </a:bodyPr>
          <a:lstStyle/>
          <a:p>
            <a:r>
              <a:rPr lang="en-US" altLang="zh-CN"/>
              <a:t>ex:</a:t>
            </a:r>
            <a:endParaRPr lang="en-US" altLang="zh-CN"/>
          </a:p>
          <a:p>
            <a:r>
              <a:rPr lang="en-US" altLang="zh-CN"/>
              <a:t>joda.JodaTest1</a:t>
            </a:r>
            <a:endParaRPr lang="en-US" altLang="zh-CN"/>
          </a:p>
          <a:p>
            <a:r>
              <a:rPr lang="en-US" altLang="zh-CN"/>
              <a:t>joda.JodaTest2</a:t>
            </a:r>
            <a:endParaRPr lang="en-US" altLang="zh-CN"/>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文本框 1"/>
          <p:cNvSpPr txBox="1"/>
          <p:nvPr/>
        </p:nvSpPr>
        <p:spPr>
          <a:xfrm>
            <a:off x="513080" y="3712845"/>
            <a:ext cx="4197985" cy="460375"/>
          </a:xfrm>
          <a:prstGeom prst="rect">
            <a:avLst/>
          </a:prstGeom>
          <a:noFill/>
        </p:spPr>
        <p:txBody>
          <a:bodyPr wrap="none" rtlCol="0">
            <a:spAutoFit/>
          </a:bodyPr>
          <a:lstStyle/>
          <a:p>
            <a:r>
              <a:rPr lang="en-GB" sz="2400" kern="12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Analyze Stream Source</a:t>
            </a:r>
            <a:r>
              <a:rPr lang="en-US" altLang="zh-CN" sz="2400"/>
              <a:t> </a:t>
            </a:r>
            <a:r>
              <a:rPr lang="en-GB" sz="2400" kern="12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Code</a:t>
            </a:r>
            <a:endParaRPr lang="en-US" altLang="zh-CN" sz="24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GB" sz="6000"/>
              <a:t>Thanks!</a:t>
            </a:r>
            <a:endParaRPr lang="en-GB" sz="6000"/>
          </a:p>
        </p:txBody>
      </p:sp>
      <p:sp>
        <p:nvSpPr>
          <p:cNvPr id="216" name="Shape 216"/>
          <p:cNvSpPr txBox="1">
            <a:spLocks noGrp="1"/>
          </p:cNvSpPr>
          <p:nvPr>
            <p:ph type="body" idx="1"/>
          </p:nvPr>
        </p:nvSpPr>
        <p:spPr>
          <a:xfrm>
            <a:off x="1482420" y="2465490"/>
            <a:ext cx="5100900" cy="2169000"/>
          </a:xfrm>
          <a:prstGeom prst="rect">
            <a:avLst/>
          </a:prstGeom>
        </p:spPr>
        <p:txBody>
          <a:bodyPr lIns="91425" tIns="91425" rIns="91425" bIns="91425" anchor="t" anchorCtr="0">
            <a:noAutofit/>
          </a:bodyPr>
          <a:lstStyle/>
          <a:p>
            <a:pPr lvl="0" rtl="0">
              <a:spcBef>
                <a:spcPts val="0"/>
              </a:spcBef>
              <a:buNone/>
            </a:pPr>
            <a:r>
              <a:rPr lang="en-GB" sz="60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Any questions?</a:t>
            </a:r>
            <a:endParaRPr lang="en-GB" sz="3600" b="1"/>
          </a:p>
          <a:p>
            <a:pPr lvl="0">
              <a:spcBef>
                <a:spcPts val="0"/>
              </a:spcBef>
              <a:buClr>
                <a:schemeClr val="dk1"/>
              </a:buClr>
              <a:buSzPct val="46000"/>
              <a:buFont typeface="Arial" panose="020B0604020202020204"/>
              <a:buNone/>
            </a:pPr>
            <a:endParaRPr lang="en-GB"/>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p:txBody>
          <a:bodyPr/>
          <a:lstStyle/>
          <a:p>
            <a:pPr lvl="0">
              <a:spcBef>
                <a:spcPts val="0"/>
              </a:spcBef>
            </a:pPr>
            <a:r>
              <a:rPr lang="en-US" altLang="en-GB" dirty="0"/>
              <a:t>Thinking functionally</a:t>
            </a:r>
            <a:endParaRPr lang="en-US" altLang="en-GB" dirty="0" smtClean="0"/>
          </a:p>
        </p:txBody>
      </p:sp>
      <p:sp>
        <p:nvSpPr>
          <p:cNvPr id="5" name="内容占位符 4"/>
          <p:cNvSpPr>
            <a:spLocks noGrp="1"/>
          </p:cNvSpPr>
          <p:nvPr>
            <p:ph idx="1"/>
            <p:custDataLst>
              <p:tags r:id="rId3"/>
            </p:custDataLst>
          </p:nvPr>
        </p:nvSpPr>
        <p:spPr>
          <a:xfrm>
            <a:off x="628649" y="942976"/>
            <a:ext cx="8050267" cy="3689747"/>
          </a:xfrm>
        </p:spPr>
        <p:txBody>
          <a:bodyPr>
            <a:normAutofit/>
          </a:bodyPr>
          <a:lstStyle/>
          <a:p>
            <a:pPr>
              <a:lnSpc>
                <a:spcPct val="200000"/>
              </a:lnSpc>
            </a:pPr>
            <a:r>
              <a:rPr lang="en-US" b="1" dirty="0" smtClean="0"/>
              <a:t>1.Side-effect free</a:t>
            </a:r>
            <a:endParaRPr lang="en-US" b="1" dirty="0" smtClean="0"/>
          </a:p>
          <a:p>
            <a:pPr>
              <a:lnSpc>
                <a:spcPct val="200000"/>
              </a:lnSpc>
            </a:pPr>
            <a:r>
              <a:rPr lang="en-US" altLang="en-GB" dirty="0" smtClean="0"/>
              <a:t>Our guideline is that to be regarded as functional style, a function or method can mutate only local variables. In addition, objects it references should be immutable. By this we mean all fields are final, and all fields of reference type refer transitively to other immutable objects</a:t>
            </a:r>
            <a:endParaRPr lang="en-US" altLang="en-GB" dirty="0" smtClean="0"/>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p:txBody>
          <a:bodyPr/>
          <a:lstStyle/>
          <a:p>
            <a:pPr lvl="0">
              <a:spcBef>
                <a:spcPts val="0"/>
              </a:spcBef>
            </a:pPr>
            <a:r>
              <a:rPr lang="en-US" altLang="en-GB" dirty="0"/>
              <a:t>Thinking functionally</a:t>
            </a:r>
            <a:endParaRPr lang="en-US" altLang="en-GB" dirty="0" smtClean="0"/>
          </a:p>
        </p:txBody>
      </p:sp>
      <p:sp>
        <p:nvSpPr>
          <p:cNvPr id="5" name="内容占位符 4"/>
          <p:cNvSpPr>
            <a:spLocks noGrp="1"/>
          </p:cNvSpPr>
          <p:nvPr>
            <p:ph idx="1"/>
            <p:custDataLst>
              <p:tags r:id="rId3"/>
            </p:custDataLst>
          </p:nvPr>
        </p:nvSpPr>
        <p:spPr/>
        <p:txBody>
          <a:bodyPr>
            <a:normAutofit/>
          </a:bodyPr>
          <a:lstStyle/>
          <a:p>
            <a:pPr>
              <a:lnSpc>
                <a:spcPct val="200000"/>
              </a:lnSpc>
            </a:pPr>
            <a:r>
              <a:rPr lang="en-US" b="1" dirty="0" smtClean="0"/>
              <a:t>2.</a:t>
            </a:r>
            <a:r>
              <a:rPr lang="en-US" b="1" dirty="0"/>
              <a:t> Declarative programming</a:t>
            </a:r>
            <a:endParaRPr lang="en-US" b="1" dirty="0" smtClean="0"/>
          </a:p>
          <a:p>
            <a:pPr>
              <a:lnSpc>
                <a:spcPct val="200000"/>
              </a:lnSpc>
            </a:pPr>
            <a:r>
              <a:rPr lang="en-US" altLang="en-GB" dirty="0"/>
              <a:t>There are two ways of thinking about implementing a system by writing a program. One </a:t>
            </a:r>
            <a:r>
              <a:rPr lang="en-US" altLang="en-GB" dirty="0" smtClean="0"/>
              <a:t>way centers </a:t>
            </a:r>
            <a:r>
              <a:rPr lang="en-US" altLang="en-GB" dirty="0"/>
              <a:t>on how things are done: “first do this, then update that, then </a:t>
            </a:r>
            <a:r>
              <a:rPr lang="en-US" altLang="en-GB" dirty="0" smtClean="0"/>
              <a:t>....The other way </a:t>
            </a:r>
            <a:r>
              <a:rPr lang="en-US" altLang="en-GB" dirty="0">
                <a:sym typeface="+mn-ea"/>
              </a:rPr>
              <a:t>centers instead on what’s to be done.</a:t>
            </a:r>
            <a:endParaRPr lang="en-US" altLang="en-GB" dirty="0">
              <a:sym typeface="+mn-ea"/>
            </a:endParaRPr>
          </a:p>
          <a:p>
            <a:pPr>
              <a:lnSpc>
                <a:spcPct val="200000"/>
              </a:lnSpc>
            </a:pPr>
            <a:r>
              <a:rPr lang="en-US" altLang="en-GB" dirty="0" smtClean="0"/>
              <a:t>ex: stream.PerformanceCompare</a:t>
            </a:r>
            <a:endParaRPr lang="en-US" altLang="en-GB" dirty="0" smtClean="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lstStyle/>
          <a:p>
            <a:pPr lvl="0">
              <a:spcBef>
                <a:spcPts val="0"/>
              </a:spcBef>
              <a:buNone/>
            </a:pPr>
            <a:r>
              <a:rPr lang="en-US" altLang="en-GB" smtClean="0"/>
              <a:t>1.1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lstStyle/>
          <a:p>
            <a:pPr>
              <a:lnSpc>
                <a:spcPct val="200000"/>
              </a:lnSpc>
            </a:pP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913765" y="1309370"/>
            <a:ext cx="7315835" cy="2190750"/>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lstStyle/>
          <a:p>
            <a:pPr lvl="0">
              <a:spcBef>
                <a:spcPts val="0"/>
              </a:spcBef>
              <a:buNone/>
            </a:pPr>
            <a:r>
              <a:rPr lang="en-US" altLang="en-GB" smtClean="0"/>
              <a:t>1.1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lnSpcReduction="20000"/>
          </a:bodyPr>
          <a:lstStyle/>
          <a:p>
            <a:pPr>
              <a:lnSpc>
                <a:spcPct val="200000"/>
              </a:lnSpc>
            </a:pPr>
            <a:r>
              <a:rPr lang="en-US" altLang="en-GB" smtClean="0">
                <a:solidFill>
                  <a:srgbClr val="FF0000"/>
                </a:solidFill>
              </a:rPr>
              <a:t>Strategy design pattern</a:t>
            </a:r>
            <a:endParaRPr lang="en-US" altLang="en-GB" smtClean="0"/>
          </a:p>
          <a:p>
            <a:pPr>
              <a:lnSpc>
                <a:spcPct val="200000"/>
              </a:lnSpc>
            </a:pPr>
            <a:endParaRPr lang="en-US" altLang="en-GB" smtClean="0"/>
          </a:p>
          <a:p>
            <a:pPr>
              <a:lnSpc>
                <a:spcPct val="200000"/>
              </a:lnSpc>
            </a:pPr>
            <a:endParaRPr lang="en-US" altLang="en-GB" smtClean="0"/>
          </a:p>
          <a:p>
            <a:pPr>
              <a:lnSpc>
                <a:spcPct val="200000"/>
              </a:lnSpc>
            </a:pPr>
            <a:endParaRPr lang="en-US" altLang="en-GB" smtClean="0"/>
          </a:p>
          <a:p>
            <a:pPr>
              <a:lnSpc>
                <a:spcPct val="200000"/>
              </a:lnSpc>
            </a:pPr>
            <a:endParaRPr lang="en-US" altLang="en-GB" smtClean="0"/>
          </a:p>
          <a:p>
            <a:pPr>
              <a:lnSpc>
                <a:spcPct val="200000"/>
              </a:lnSpc>
            </a:pPr>
            <a:r>
              <a:rPr lang="en-US" altLang="en-GB" smtClean="0">
                <a:solidFill>
                  <a:srgbClr val="FF0000"/>
                </a:solidFill>
              </a:rPr>
              <a:t>Java anonymous inner class</a:t>
            </a:r>
            <a:endParaRPr lang="en-US" altLang="en-GB" smtClean="0">
              <a:solidFill>
                <a:srgbClr val="FF0000"/>
              </a:solidFill>
            </a:endParaRPr>
          </a:p>
        </p:txBody>
      </p:sp>
      <p:pic>
        <p:nvPicPr>
          <p:cNvPr id="6" name="图片 5"/>
          <p:cNvPicPr>
            <a:picLocks noChangeAspect="1"/>
          </p:cNvPicPr>
          <p:nvPr/>
        </p:nvPicPr>
        <p:blipFill>
          <a:blip r:embed="rId4"/>
          <a:stretch>
            <a:fillRect/>
          </a:stretch>
        </p:blipFill>
        <p:spPr>
          <a:xfrm>
            <a:off x="918845" y="1750695"/>
            <a:ext cx="6852920" cy="2415540"/>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lstStyle/>
          <a:p>
            <a:pPr lvl="0">
              <a:spcBef>
                <a:spcPts val="0"/>
              </a:spcBef>
              <a:buNone/>
            </a:pPr>
            <a:r>
              <a:rPr lang="en-US" altLang="en-GB" smtClean="0"/>
              <a:t>1.1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lstStyle/>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1285240" y="942975"/>
            <a:ext cx="6746240" cy="4255135"/>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lstStyle/>
          <a:p>
            <a:pPr lvl="0">
              <a:spcBef>
                <a:spcPts val="0"/>
              </a:spcBef>
              <a:buNone/>
            </a:pPr>
            <a:r>
              <a:rPr lang="en-US" altLang="en-GB" smtClean="0"/>
              <a:t>1.1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lstStyle/>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6" name="图片 5"/>
          <p:cNvPicPr>
            <a:picLocks noChangeAspect="1"/>
          </p:cNvPicPr>
          <p:nvPr/>
        </p:nvPicPr>
        <p:blipFill>
          <a:blip r:embed="rId4"/>
          <a:stretch>
            <a:fillRect/>
          </a:stretch>
        </p:blipFill>
        <p:spPr>
          <a:xfrm>
            <a:off x="653415" y="1438275"/>
            <a:ext cx="7836535" cy="2266950"/>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lstStyle/>
          <a:p>
            <a:pPr lvl="0">
              <a:spcBef>
                <a:spcPts val="0"/>
              </a:spcBef>
              <a:buNone/>
            </a:pPr>
            <a:r>
              <a:rPr lang="en-US" altLang="en-GB" smtClean="0"/>
              <a:t>1.1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lstStyle/>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506730" y="942975"/>
            <a:ext cx="8249285" cy="628650"/>
          </a:xfrm>
          <a:prstGeom prst="rect">
            <a:avLst/>
          </a:prstGeom>
        </p:spPr>
      </p:pic>
      <p:pic>
        <p:nvPicPr>
          <p:cNvPr id="7" name="图片 6"/>
          <p:cNvPicPr>
            <a:picLocks noChangeAspect="1"/>
          </p:cNvPicPr>
          <p:nvPr/>
        </p:nvPicPr>
        <p:blipFill>
          <a:blip r:embed="rId5"/>
          <a:stretch>
            <a:fillRect/>
          </a:stretch>
        </p:blipFill>
        <p:spPr>
          <a:xfrm>
            <a:off x="1224915" y="1480820"/>
            <a:ext cx="7290435" cy="3799205"/>
          </a:xfrm>
          <a:prstGeom prst="rect">
            <a:avLst/>
          </a:prstGeom>
        </p:spPr>
      </p:pic>
    </p:spTree>
    <p:custDataLst>
      <p:tags r:id="rId6"/>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185_12*i*0"/>
  <p:tag name="KSO_WM_TEMPLATE_CATEGORY" val="custom"/>
  <p:tag name="KSO_WM_TEMPLATE_INDEX" val="185"/>
</p:tagLst>
</file>

<file path=ppt/tags/tag10.xml><?xml version="1.0" encoding="utf-8"?>
<p:tagLst xmlns:p="http://schemas.openxmlformats.org/presentationml/2006/main">
  <p:tag name="KSO_WM_TAG_VERSION" val="1.0"/>
  <p:tag name="KSO_WM_TEMPLATE_CATEGORY" val="custom"/>
  <p:tag name="KSO_WM_TEMPLATE_INDEX" val="160464"/>
</p:tagLst>
</file>

<file path=ppt/tags/tag11.xml><?xml version="1.0" encoding="utf-8"?>
<p:tagLst xmlns:p="http://schemas.openxmlformats.org/presentationml/2006/main">
  <p:tag name="KSO_WM_TEMPLATE_CATEGORY" val="custom"/>
  <p:tag name="KSO_WM_TEMPLATE_INDEX" val="160464"/>
</p:tagLst>
</file>

<file path=ppt/tags/tag12.xml><?xml version="1.0" encoding="utf-8"?>
<p:tagLst xmlns:p="http://schemas.openxmlformats.org/presentationml/2006/main">
  <p:tag name="KSO_WM_TEMPLATE_CATEGORY" val="custom"/>
  <p:tag name="KSO_WM_TEMPLATE_INDEX" val="160464"/>
</p:tagLst>
</file>

<file path=ppt/tags/tag13.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17.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BEAUTIFY_FLAG" val="#wm#"/>
  <p:tag name="KSO_WM_UNIT_TYPE" val="i"/>
  <p:tag name="KSO_WM_UNIT_ID" val="custom185_12*i*1"/>
  <p:tag name="KSO_WM_TEMPLATE_CATEGORY" val="custom"/>
  <p:tag name="KSO_WM_TEMPLATE_INDEX" val="185"/>
</p:tagLst>
</file>

<file path=ppt/tags/tag20.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1.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5.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9.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3.xml><?xml version="1.0" encoding="utf-8"?>
<p:tagLst xmlns:p="http://schemas.openxmlformats.org/presentationml/2006/main">
  <p:tag name="KSO_WM_TAG_VERSION" val="1.0"/>
  <p:tag name="KSO_WM_BEAUTIFY_FLAG" val="#wm#"/>
  <p:tag name="KSO_WM_UNIT_TYPE" val="i"/>
  <p:tag name="KSO_WM_UNIT_ID" val="custom185_12*i*2"/>
  <p:tag name="KSO_WM_TEMPLATE_CATEGORY" val="custom"/>
  <p:tag name="KSO_WM_TEMPLATE_INDEX" val="185"/>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33.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37.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UNIT_TYPE" val="i"/>
  <p:tag name="KSO_WM_UNIT_ID" val="custom185_12*i*3"/>
  <p:tag name="KSO_WM_TEMPLATE_CATEGORY" val="custom"/>
  <p:tag name="KSO_WM_TEMPLATE_INDEX" val="185"/>
</p:tagLst>
</file>

<file path=ppt/tags/tag40.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1.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4.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7.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5.xml><?xml version="1.0" encoding="utf-8"?>
<p:tagLst xmlns:p="http://schemas.openxmlformats.org/presentationml/2006/main">
  <p:tag name="KSO_WM_TAG_VERSION" val="1.0"/>
  <p:tag name="KSO_WM_BEAUTIFY_FLAG" val="#wm#"/>
  <p:tag name="KSO_WM_UNIT_TYPE" val="i"/>
  <p:tag name="KSO_WM_UNIT_ID" val="custom185_12*i*4"/>
  <p:tag name="KSO_WM_TEMPLATE_CATEGORY" val="custom"/>
  <p:tag name="KSO_WM_TEMPLATE_INDEX" val="185"/>
</p:tagLst>
</file>

<file path=ppt/tags/tag50.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51.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54.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57.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6.xml><?xml version="1.0" encoding="utf-8"?>
<p:tagLst xmlns:p="http://schemas.openxmlformats.org/presentationml/2006/main">
  <p:tag name="KSO_WM_TAG_VERSION" val="1.0"/>
  <p:tag name="KSO_WM_BEAUTIFY_FLAG" val="#wm#"/>
  <p:tag name="KSO_WM_UNIT_TYPE" val="i"/>
  <p:tag name="KSO_WM_UNIT_ID" val="custom185_12*i*5"/>
  <p:tag name="KSO_WM_TEMPLATE_CATEGORY" val="custom"/>
  <p:tag name="KSO_WM_TEMPLATE_INDEX" val="185"/>
</p:tagLst>
</file>

<file path=ppt/tags/tag60.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63.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66.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69.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7.xml><?xml version="1.0" encoding="utf-8"?>
<p:tagLst xmlns:p="http://schemas.openxmlformats.org/presentationml/2006/main">
  <p:tag name="KSO_WM_TAG_VERSION" val="1.0"/>
  <p:tag name="KSO_WM_BEAUTIFY_FLAG" val="#wm#"/>
  <p:tag name="KSO_WM_UNIT_TYPE" val="i"/>
  <p:tag name="KSO_WM_UNIT_ID" val="custom160185_29*i*1"/>
  <p:tag name="KSO_WM_TEMPLATE_CATEGORY" val="custom"/>
  <p:tag name="KSO_WM_TEMPLATE_INDEX" val="160185"/>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72.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75.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76.xml><?xml version="1.0" encoding="utf-8"?>
<p:tagLst xmlns:p="http://schemas.openxmlformats.org/presentationml/2006/main">
  <p:tag name="KSO_WM_TEMPLATE_CATEGORY" val="custom"/>
  <p:tag name="KSO_WM_TEMPLATE_INDEX" val="160464"/>
</p:tagLst>
</file>

<file path=ppt/tags/tag77.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8.xml><?xml version="1.0" encoding="utf-8"?>
<p:tagLst xmlns:p="http://schemas.openxmlformats.org/presentationml/2006/main">
  <p:tag name="KSO_WM_TAG_VERSION" val="1.0"/>
  <p:tag name="KSO_WM_BEAUTIFY_FLAG" val="#wm#"/>
  <p:tag name="KSO_WM_UNIT_TYPE" val="i"/>
  <p:tag name="KSO_WM_UNIT_ID" val="custom185_19*i*0"/>
  <p:tag name="KSO_WM_TEMPLATE_CATEGORY" val="custom"/>
  <p:tag name="KSO_WM_TEMPLATE_INDEX" val="185"/>
</p:tagLst>
</file>

<file path=ppt/tags/tag80.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83.xml><?xml version="1.0" encoding="utf-8"?>
<p:tagLst xmlns:p="http://schemas.openxmlformats.org/presentationml/2006/main">
  <p:tag name="KSO_WM_TEMPLATE_THUMBS_INDEX" val="1、9、12、16、19、20、25、27"/>
  <p:tag name="KSO_WM_TEMPLATE_CATEGORY" val="custom"/>
  <p:tag name="KSO_WM_TEMPLATE_INDEX" val="160464"/>
  <p:tag name="KSO_WM_SLIDE_ID" val="custom160464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84.xml><?xml version="1.0" encoding="utf-8"?>
<p:tagLst xmlns:p="http://schemas.openxmlformats.org/presentationml/2006/main">
  <p:tag name="KSO_WM_TEMPLATE_CATEGORY" val="custom"/>
  <p:tag name="KSO_WM_TEMPLATE_INDEX" val="160464"/>
</p:tagLst>
</file>

<file path=ppt/tags/tag9.xml><?xml version="1.0" encoding="utf-8"?>
<p:tagLst xmlns:p="http://schemas.openxmlformats.org/presentationml/2006/main">
  <p:tag name="KSO_WM_TAG_VERSION" val="1.0"/>
  <p:tag name="KSO_WM_TEMPLATE_CATEGORY" val="custom"/>
  <p:tag name="KSO_WM_TEMPLATE_INDEX" val="160464"/>
</p:tagLst>
</file>

<file path=ppt/theme/theme1.xml><?xml version="1.0" encoding="utf-8"?>
<a:theme xmlns:a="http://schemas.openxmlformats.org/drawingml/2006/main" name="1_A000120140530A99PPBG">
  <a:themeElements>
    <a:clrScheme name="160185.185">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演示</Application>
  <PresentationFormat>全屏显示(16:9)</PresentationFormat>
  <Paragraphs>203</Paragraphs>
  <Slides>26</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宋体</vt:lpstr>
      <vt:lpstr>Wingdings</vt:lpstr>
      <vt:lpstr>Arial</vt:lpstr>
      <vt:lpstr>黑体</vt:lpstr>
      <vt:lpstr>微软雅黑</vt:lpstr>
      <vt:lpstr>1_A000120140530A99PPBG</vt:lpstr>
      <vt:lpstr>java8</vt:lpstr>
      <vt:lpstr>Outline</vt:lpstr>
      <vt:lpstr>Thinking functionally</vt:lpstr>
      <vt:lpstr>Thinking functionally</vt:lpstr>
      <vt:lpstr>1.2 Passing code to methods with behavior parameterization</vt:lpstr>
      <vt:lpstr>1.2 Passing code to methods with behavior parameterization</vt:lpstr>
      <vt:lpstr>1.2 Passing code to methods with behavior parameterization</vt:lpstr>
      <vt:lpstr>1.2 Passing code to methods with behavior parameterization</vt:lpstr>
      <vt:lpstr>1.2 Passing code to methods with behavior parameterization</vt:lpstr>
      <vt:lpstr>1.3 Lamada</vt:lpstr>
      <vt:lpstr>1.3 FunctionalInterface</vt:lpstr>
      <vt:lpstr>1.1 Default Method</vt:lpstr>
      <vt:lpstr>1.4 Function</vt:lpstr>
      <vt:lpstr>1.5 Method Reference</vt:lpstr>
      <vt:lpstr>2. Stream</vt:lpstr>
      <vt:lpstr>Collection VS Stream</vt:lpstr>
      <vt:lpstr>Stream Operation</vt:lpstr>
      <vt:lpstr>Intermediate and terminal operations</vt:lpstr>
      <vt:lpstr>Collect</vt:lpstr>
      <vt:lpstr>implementation</vt:lpstr>
      <vt:lpstr>PowerPoint 演示文稿</vt:lpstr>
      <vt:lpstr>Performance</vt:lpstr>
      <vt:lpstr>3.Optional</vt:lpstr>
      <vt:lpstr>4.Joda data</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teng</cp:lastModifiedBy>
  <cp:revision>45</cp:revision>
  <dcterms:created xsi:type="dcterms:W3CDTF">2017-07-03T12:24:00Z</dcterms:created>
  <dcterms:modified xsi:type="dcterms:W3CDTF">2017-07-11T14:23:25Z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