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9"/>
  </p:notesMasterIdLst>
  <p:sldIdLst>
    <p:sldId id="259" r:id="rId2"/>
    <p:sldId id="265" r:id="rId3"/>
    <p:sldId id="266" r:id="rId4"/>
    <p:sldId id="273" r:id="rId5"/>
    <p:sldId id="291" r:id="rId6"/>
    <p:sldId id="300" r:id="rId7"/>
    <p:sldId id="301" r:id="rId8"/>
    <p:sldId id="292" r:id="rId9"/>
    <p:sldId id="294" r:id="rId10"/>
    <p:sldId id="307" r:id="rId11"/>
    <p:sldId id="269" r:id="rId12"/>
    <p:sldId id="299" r:id="rId13"/>
    <p:sldId id="270" r:id="rId14"/>
    <p:sldId id="304" r:id="rId15"/>
    <p:sldId id="271" r:id="rId16"/>
    <p:sldId id="295" r:id="rId17"/>
    <p:sldId id="272" r:id="rId18"/>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303" autoAdjust="0"/>
  </p:normalViewPr>
  <p:slideViewPr>
    <p:cSldViewPr snapToGrid="0" snapToObjects="1">
      <p:cViewPr varScale="1">
        <p:scale>
          <a:sx n="74" d="100"/>
          <a:sy n="74" d="100"/>
        </p:scale>
        <p:origin x="72" y="384"/>
      </p:cViewPr>
      <p:guideLst>
        <p:guide pos="3840"/>
        <p:guide orient="horz" pos="2160"/>
        <p:guide orient="horz" pos="232"/>
        <p:guide orient="horz" pos="4088"/>
        <p:guide pos="57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DCA54-8AD7-45B3-82CD-6D843322DD8E}" type="datetimeFigureOut">
              <a:rPr lang="zh-CN" altLang="en-US" smtClean="0"/>
              <a:t>2020-11-27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193A0-96FE-43D1-916E-E1F704C5E356}" type="slidenum">
              <a:rPr lang="zh-CN" altLang="en-US" smtClean="0"/>
              <a:t>‹#›</a:t>
            </a:fld>
            <a:endParaRPr lang="zh-CN" altLang="en-US"/>
          </a:p>
        </p:txBody>
      </p:sp>
    </p:spTree>
    <p:extLst>
      <p:ext uri="{BB962C8B-B14F-4D97-AF65-F5344CB8AC3E}">
        <p14:creationId xmlns:p14="http://schemas.microsoft.com/office/powerpoint/2010/main" val="29742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C193A0-96FE-43D1-916E-E1F704C5E356}" type="slidenum">
              <a:rPr lang="zh-CN" altLang="en-US" smtClean="0"/>
              <a:t>7</a:t>
            </a:fld>
            <a:endParaRPr lang="zh-CN" altLang="en-US"/>
          </a:p>
        </p:txBody>
      </p:sp>
    </p:spTree>
    <p:extLst>
      <p:ext uri="{BB962C8B-B14F-4D97-AF65-F5344CB8AC3E}">
        <p14:creationId xmlns:p14="http://schemas.microsoft.com/office/powerpoint/2010/main" val="421078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C193A0-96FE-43D1-916E-E1F704C5E356}" type="slidenum">
              <a:rPr lang="zh-CN" altLang="en-US" smtClean="0"/>
              <a:t>9</a:t>
            </a:fld>
            <a:endParaRPr lang="zh-CN" altLang="en-US"/>
          </a:p>
        </p:txBody>
      </p:sp>
    </p:spTree>
    <p:extLst>
      <p:ext uri="{BB962C8B-B14F-4D97-AF65-F5344CB8AC3E}">
        <p14:creationId xmlns:p14="http://schemas.microsoft.com/office/powerpoint/2010/main" val="3721673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C193A0-96FE-43D1-916E-E1F704C5E356}" type="slidenum">
              <a:rPr lang="zh-CN" altLang="en-US" smtClean="0"/>
              <a:t>10</a:t>
            </a:fld>
            <a:endParaRPr lang="zh-CN" altLang="en-US"/>
          </a:p>
        </p:txBody>
      </p:sp>
    </p:spTree>
    <p:extLst>
      <p:ext uri="{BB962C8B-B14F-4D97-AF65-F5344CB8AC3E}">
        <p14:creationId xmlns:p14="http://schemas.microsoft.com/office/powerpoint/2010/main" val="397364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Tree>
    <p:extLst>
      <p:ext uri="{BB962C8B-B14F-4D97-AF65-F5344CB8AC3E}">
        <p14:creationId xmlns:p14="http://schemas.microsoft.com/office/powerpoint/2010/main" val="18723644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Tree>
    <p:extLst>
      <p:ext uri="{BB962C8B-B14F-4D97-AF65-F5344CB8AC3E}">
        <p14:creationId xmlns:p14="http://schemas.microsoft.com/office/powerpoint/2010/main" val="2450075595"/>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Tree>
    <p:extLst>
      <p:ext uri="{BB962C8B-B14F-4D97-AF65-F5344CB8AC3E}">
        <p14:creationId xmlns:p14="http://schemas.microsoft.com/office/powerpoint/2010/main" val="508101870"/>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Tree>
    <p:extLst>
      <p:ext uri="{BB962C8B-B14F-4D97-AF65-F5344CB8AC3E}">
        <p14:creationId xmlns:p14="http://schemas.microsoft.com/office/powerpoint/2010/main" val="207532741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7"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9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12090" y="1832403"/>
            <a:ext cx="7609776" cy="1569660"/>
          </a:xfrm>
          <a:prstGeom prst="rect">
            <a:avLst/>
          </a:prstGeom>
        </p:spPr>
        <p:txBody>
          <a:bodyPr wrap="none">
            <a:spAutoFit/>
          </a:bodyPr>
          <a:lstStyle/>
          <a:p>
            <a:pPr algn="ctr"/>
            <a:r>
              <a:rPr lang="zh-CN" altLang="en-US" sz="4800" b="1" i="0" u="none" strike="noStrike" baseline="0" dirty="0">
                <a:latin typeface="宋体" panose="02010600030101010101" pitchFamily="2" charset="-122"/>
                <a:ea typeface="宋体" panose="02010600030101010101" pitchFamily="2" charset="-122"/>
              </a:rPr>
              <a:t>多层复杂网络上信息传播</a:t>
            </a:r>
            <a:endParaRPr lang="en-US" altLang="zh-CN" sz="4800" b="1" dirty="0">
              <a:latin typeface="宋体" panose="02010600030101010101" pitchFamily="2" charset="-122"/>
              <a:ea typeface="宋体" panose="02010600030101010101" pitchFamily="2" charset="-122"/>
            </a:endParaRPr>
          </a:p>
          <a:p>
            <a:pPr algn="ctr"/>
            <a:r>
              <a:rPr lang="zh-CN" altLang="en-US" sz="4800" b="1" dirty="0">
                <a:latin typeface="宋体" panose="02010600030101010101" pitchFamily="2" charset="-122"/>
                <a:ea typeface="宋体" panose="02010600030101010101" pitchFamily="2" charset="-122"/>
              </a:rPr>
              <a:t>与控制</a:t>
            </a:r>
            <a:r>
              <a:rPr lang="zh-CN" altLang="en-US" sz="4800" b="1" i="0" u="none" strike="noStrike" baseline="0" dirty="0">
                <a:latin typeface="宋体" panose="02010600030101010101" pitchFamily="2" charset="-122"/>
                <a:ea typeface="宋体" panose="02010600030101010101" pitchFamily="2" charset="-122"/>
              </a:rPr>
              <a:t>策略及仿真平台设计</a:t>
            </a:r>
            <a:endParaRPr lang="en-US" altLang="zh-CN" sz="4800" b="1" dirty="0"/>
          </a:p>
        </p:txBody>
      </p:sp>
      <p:sp>
        <p:nvSpPr>
          <p:cNvPr id="13" name="矩形 12"/>
          <p:cNvSpPr/>
          <p:nvPr/>
        </p:nvSpPr>
        <p:spPr>
          <a:xfrm>
            <a:off x="2875513" y="3870626"/>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latin typeface="+mj-ea"/>
                <a:ea typeface="+mj-ea"/>
              </a:rPr>
              <a:t>指导老师</a:t>
            </a:r>
            <a:endParaRPr lang="en-US" altLang="zh-CN" b="1" dirty="0">
              <a:solidFill>
                <a:schemeClr val="tx1"/>
              </a:solidFill>
              <a:latin typeface="+mj-ea"/>
              <a:ea typeface="+mj-ea"/>
            </a:endParaRPr>
          </a:p>
          <a:p>
            <a:pPr algn="ctr"/>
            <a:r>
              <a:rPr lang="zh-CN" altLang="en-US" b="1" dirty="0">
                <a:solidFill>
                  <a:schemeClr val="tx1"/>
                </a:solidFill>
                <a:latin typeface="+mj-ea"/>
                <a:ea typeface="+mj-ea"/>
              </a:rPr>
              <a:t>刘杰</a:t>
            </a:r>
            <a:endParaRPr lang="en-US" altLang="zh-CN" b="1" dirty="0">
              <a:solidFill>
                <a:schemeClr val="tx1"/>
              </a:solidFill>
              <a:latin typeface="+mj-ea"/>
              <a:ea typeface="+mj-ea"/>
            </a:endParaRPr>
          </a:p>
        </p:txBody>
      </p:sp>
      <p:sp>
        <p:nvSpPr>
          <p:cNvPr id="14" name="矩形 13"/>
          <p:cNvSpPr/>
          <p:nvPr/>
        </p:nvSpPr>
        <p:spPr>
          <a:xfrm>
            <a:off x="6525876" y="3870626"/>
            <a:ext cx="26839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solidFill>
                  <a:schemeClr val="tx1"/>
                </a:solidFill>
                <a:latin typeface="+mj-ea"/>
                <a:ea typeface="+mj-ea"/>
              </a:rPr>
              <a:t>报告人</a:t>
            </a:r>
            <a:endParaRPr lang="en-US" altLang="zh-CN" b="1" dirty="0">
              <a:solidFill>
                <a:schemeClr val="tx1"/>
              </a:solidFill>
              <a:latin typeface="+mj-ea"/>
              <a:ea typeface="+mj-ea"/>
            </a:endParaRPr>
          </a:p>
          <a:p>
            <a:pPr algn="ctr"/>
            <a:r>
              <a:rPr lang="zh-CN" altLang="en-US" b="1" dirty="0">
                <a:solidFill>
                  <a:schemeClr val="tx1"/>
                </a:solidFill>
                <a:latin typeface="+mj-ea"/>
                <a:ea typeface="+mj-ea"/>
              </a:rPr>
              <a:t>李朝辉</a:t>
            </a:r>
            <a:endParaRPr lang="en-US" altLang="zh-CN" b="1" dirty="0">
              <a:solidFill>
                <a:schemeClr val="tx1"/>
              </a:solidFill>
              <a:latin typeface="+mj-ea"/>
              <a:ea typeface="+mj-ea"/>
            </a:endParaRPr>
          </a:p>
        </p:txBody>
      </p:sp>
      <p:pic>
        <p:nvPicPr>
          <p:cNvPr id="4" name="图片 3">
            <a:extLst>
              <a:ext uri="{FF2B5EF4-FFF2-40B4-BE49-F238E27FC236}">
                <a16:creationId xmlns:a16="http://schemas.microsoft.com/office/drawing/2014/main" id="{7CB1C525-F138-4620-BA84-571DF5EEEEB1}"/>
              </a:ext>
            </a:extLst>
          </p:cNvPr>
          <p:cNvPicPr>
            <a:picLocks noChangeAspect="1"/>
          </p:cNvPicPr>
          <p:nvPr/>
        </p:nvPicPr>
        <p:blipFill>
          <a:blip r:embed="rId2"/>
          <a:stretch>
            <a:fillRect/>
          </a:stretch>
        </p:blipFill>
        <p:spPr>
          <a:xfrm>
            <a:off x="93326" y="18448"/>
            <a:ext cx="2381250" cy="571500"/>
          </a:xfrm>
          <a:prstGeom prst="rect">
            <a:avLst/>
          </a:prstGeom>
        </p:spPr>
      </p:pic>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2001125" cy="307777"/>
          </a:xfrm>
          <a:prstGeom prst="rect">
            <a:avLst/>
          </a:prstGeom>
        </p:spPr>
        <p:txBody>
          <a:bodyPr wrap="none">
            <a:spAutoFit/>
          </a:bodyPr>
          <a:lstStyle/>
          <a:p>
            <a:r>
              <a:rPr lang="en-US" altLang="zh-CN" sz="1400" b="1" dirty="0"/>
              <a:t>PART THREE </a:t>
            </a:r>
            <a:r>
              <a:rPr lang="zh-CN" altLang="en-US" sz="1400" b="1" dirty="0"/>
              <a:t>技术路线</a:t>
            </a:r>
          </a:p>
        </p:txBody>
      </p:sp>
      <p:sp>
        <p:nvSpPr>
          <p:cNvPr id="22" name="椭圆 21">
            <a:extLst>
              <a:ext uri="{FF2B5EF4-FFF2-40B4-BE49-F238E27FC236}">
                <a16:creationId xmlns:a16="http://schemas.microsoft.com/office/drawing/2014/main" id="{016EC780-120A-43B9-B2F4-6DBE502B9E04}"/>
              </a:ext>
            </a:extLst>
          </p:cNvPr>
          <p:cNvSpPr/>
          <p:nvPr/>
        </p:nvSpPr>
        <p:spPr>
          <a:xfrm>
            <a:off x="2001125" y="162304"/>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3" name="图片 2">
            <a:extLst>
              <a:ext uri="{FF2B5EF4-FFF2-40B4-BE49-F238E27FC236}">
                <a16:creationId xmlns:a16="http://schemas.microsoft.com/office/drawing/2014/main" id="{FA088AA8-8585-45D3-A3EF-F57B67091FAB}"/>
              </a:ext>
            </a:extLst>
          </p:cNvPr>
          <p:cNvPicPr>
            <a:picLocks noChangeAspect="1"/>
          </p:cNvPicPr>
          <p:nvPr/>
        </p:nvPicPr>
        <p:blipFill>
          <a:blip r:embed="rId3"/>
          <a:stretch>
            <a:fillRect/>
          </a:stretch>
        </p:blipFill>
        <p:spPr>
          <a:xfrm>
            <a:off x="192154" y="1845169"/>
            <a:ext cx="11807691" cy="2876284"/>
          </a:xfrm>
          <a:prstGeom prst="rect">
            <a:avLst/>
          </a:prstGeom>
        </p:spPr>
      </p:pic>
    </p:spTree>
    <p:extLst>
      <p:ext uri="{BB962C8B-B14F-4D97-AF65-F5344CB8AC3E}">
        <p14:creationId xmlns:p14="http://schemas.microsoft.com/office/powerpoint/2010/main" val="300980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FOUR</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工作基础</a:t>
            </a:r>
          </a:p>
        </p:txBody>
      </p:sp>
      <p:sp>
        <p:nvSpPr>
          <p:cNvPr id="4" name="矩形 3"/>
          <p:cNvSpPr/>
          <p:nvPr/>
        </p:nvSpPr>
        <p:spPr>
          <a:xfrm>
            <a:off x="4889817" y="4139690"/>
            <a:ext cx="2412366"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9786030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srcRect l="48897"/>
          <a:stretch/>
        </p:blipFill>
        <p:spPr>
          <a:xfrm>
            <a:off x="0" y="356349"/>
            <a:ext cx="3137336" cy="6145301"/>
          </a:xfrm>
          <a:prstGeom prst="rect">
            <a:avLst/>
          </a:prstGeom>
        </p:spPr>
      </p:pic>
      <p:grpSp>
        <p:nvGrpSpPr>
          <p:cNvPr id="77" name="组合 76"/>
          <p:cNvGrpSpPr/>
          <p:nvPr/>
        </p:nvGrpSpPr>
        <p:grpSpPr>
          <a:xfrm>
            <a:off x="-420747" y="639184"/>
            <a:ext cx="4494766" cy="5563200"/>
            <a:chOff x="-25400" y="646062"/>
            <a:chExt cx="4494766" cy="5563200"/>
          </a:xfrm>
        </p:grpSpPr>
        <p:grpSp>
          <p:nvGrpSpPr>
            <p:cNvPr id="12" name="组合 11"/>
            <p:cNvGrpSpPr/>
            <p:nvPr/>
          </p:nvGrpSpPr>
          <p:grpSpPr>
            <a:xfrm>
              <a:off x="-25400" y="702733"/>
              <a:ext cx="4470400" cy="2751667"/>
              <a:chOff x="-25400" y="702733"/>
              <a:chExt cx="4470400" cy="2751667"/>
            </a:xfrm>
          </p:grpSpPr>
          <p:sp>
            <p:nvSpPr>
              <p:cNvPr id="9" name="任意多边形 8"/>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flipV="1">
              <a:off x="-25400" y="3403598"/>
              <a:ext cx="4470400" cy="2751667"/>
              <a:chOff x="-25400" y="702733"/>
              <a:chExt cx="4470400" cy="2751667"/>
            </a:xfrm>
          </p:grpSpPr>
          <p:sp>
            <p:nvSpPr>
              <p:cNvPr id="14" name="任意多边形 13"/>
              <p:cNvSpPr/>
              <p:nvPr/>
            </p:nvSpPr>
            <p:spPr>
              <a:xfrm>
                <a:off x="-8467" y="702733"/>
                <a:ext cx="4453467" cy="2743200"/>
              </a:xfrm>
              <a:custGeom>
                <a:avLst/>
                <a:gdLst>
                  <a:gd name="connsiteX0" fmla="*/ 0 w 4453467"/>
                  <a:gd name="connsiteY0" fmla="*/ 2743200 h 2743200"/>
                  <a:gd name="connsiteX1" fmla="*/ 1837267 w 4453467"/>
                  <a:gd name="connsiteY1" fmla="*/ 0 h 2743200"/>
                  <a:gd name="connsiteX2" fmla="*/ 4453467 w 4453467"/>
                  <a:gd name="connsiteY2" fmla="*/ 0 h 2743200"/>
                </a:gdLst>
                <a:ahLst/>
                <a:cxnLst>
                  <a:cxn ang="0">
                    <a:pos x="connsiteX0" y="connsiteY0"/>
                  </a:cxn>
                  <a:cxn ang="0">
                    <a:pos x="connsiteX1" y="connsiteY1"/>
                  </a:cxn>
                  <a:cxn ang="0">
                    <a:pos x="connsiteX2" y="connsiteY2"/>
                  </a:cxn>
                </a:cxnLst>
                <a:rect l="l" t="t" r="r" b="b"/>
                <a:pathLst>
                  <a:path w="4453467" h="2743200">
                    <a:moveTo>
                      <a:pt x="0" y="2743200"/>
                    </a:moveTo>
                    <a:lnTo>
                      <a:pt x="1837267" y="0"/>
                    </a:lnTo>
                    <a:lnTo>
                      <a:pt x="4453467"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400" y="1786467"/>
                <a:ext cx="4445000" cy="1659466"/>
              </a:xfrm>
              <a:custGeom>
                <a:avLst/>
                <a:gdLst>
                  <a:gd name="connsiteX0" fmla="*/ 0 w 4445000"/>
                  <a:gd name="connsiteY0" fmla="*/ 1659466 h 1659466"/>
                  <a:gd name="connsiteX1" fmla="*/ 2472267 w 4445000"/>
                  <a:gd name="connsiteY1" fmla="*/ 0 h 1659466"/>
                  <a:gd name="connsiteX2" fmla="*/ 4445000 w 4445000"/>
                  <a:gd name="connsiteY2" fmla="*/ 0 h 1659466"/>
                </a:gdLst>
                <a:ahLst/>
                <a:cxnLst>
                  <a:cxn ang="0">
                    <a:pos x="connsiteX0" y="connsiteY0"/>
                  </a:cxn>
                  <a:cxn ang="0">
                    <a:pos x="connsiteX1" y="connsiteY1"/>
                  </a:cxn>
                  <a:cxn ang="0">
                    <a:pos x="connsiteX2" y="connsiteY2"/>
                  </a:cxn>
                </a:cxnLst>
                <a:rect l="l" t="t" r="r" b="b"/>
                <a:pathLst>
                  <a:path w="4445000" h="1659466">
                    <a:moveTo>
                      <a:pt x="0" y="1659466"/>
                    </a:moveTo>
                    <a:lnTo>
                      <a:pt x="2472267" y="0"/>
                    </a:lnTo>
                    <a:lnTo>
                      <a:pt x="44450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25400" y="2861733"/>
                <a:ext cx="4394200" cy="592667"/>
              </a:xfrm>
              <a:custGeom>
                <a:avLst/>
                <a:gdLst>
                  <a:gd name="connsiteX0" fmla="*/ 0 w 4394200"/>
                  <a:gd name="connsiteY0" fmla="*/ 592667 h 592667"/>
                  <a:gd name="connsiteX1" fmla="*/ 2912533 w 4394200"/>
                  <a:gd name="connsiteY1" fmla="*/ 0 h 592667"/>
                  <a:gd name="connsiteX2" fmla="*/ 4394200 w 4394200"/>
                  <a:gd name="connsiteY2" fmla="*/ 0 h 592667"/>
                </a:gdLst>
                <a:ahLst/>
                <a:cxnLst>
                  <a:cxn ang="0">
                    <a:pos x="connsiteX0" y="connsiteY0"/>
                  </a:cxn>
                  <a:cxn ang="0">
                    <a:pos x="connsiteX1" y="connsiteY1"/>
                  </a:cxn>
                  <a:cxn ang="0">
                    <a:pos x="connsiteX2" y="connsiteY2"/>
                  </a:cxn>
                </a:cxnLst>
                <a:rect l="l" t="t" r="r" b="b"/>
                <a:pathLst>
                  <a:path w="4394200" h="592667">
                    <a:moveTo>
                      <a:pt x="0" y="592667"/>
                    </a:moveTo>
                    <a:lnTo>
                      <a:pt x="2912533" y="0"/>
                    </a:lnTo>
                    <a:lnTo>
                      <a:pt x="439420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p:cNvSpPr/>
            <p:nvPr/>
          </p:nvSpPr>
          <p:spPr>
            <a:xfrm>
              <a:off x="4361366" y="646062"/>
              <a:ext cx="108000" cy="108000"/>
            </a:xfrm>
            <a:prstGeom prst="ellipse">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椭圆 17"/>
            <p:cNvSpPr/>
            <p:nvPr/>
          </p:nvSpPr>
          <p:spPr>
            <a:xfrm>
              <a:off x="4361366" y="1732467"/>
              <a:ext cx="108000" cy="108000"/>
            </a:xfrm>
            <a:prstGeom prst="ellipse">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椭圆 18"/>
            <p:cNvSpPr/>
            <p:nvPr/>
          </p:nvSpPr>
          <p:spPr>
            <a:xfrm>
              <a:off x="4361366" y="2814032"/>
              <a:ext cx="108000" cy="108000"/>
            </a:xfrm>
            <a:prstGeom prst="ellipse">
              <a:avLst/>
            </a:prstGeom>
            <a:solidFill>
              <a:srgbClr val="FFFF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4361366" y="3933800"/>
              <a:ext cx="108000" cy="108000"/>
            </a:xfrm>
            <a:prstGeom prst="ellipse">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4361366" y="5017531"/>
              <a:ext cx="108000" cy="108000"/>
            </a:xfrm>
            <a:prstGeom prst="ellipse">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4361366" y="6101262"/>
              <a:ext cx="108000" cy="108000"/>
            </a:xfrm>
            <a:prstGeom prst="ellipse">
              <a:avLst/>
            </a:prstGeom>
            <a:solidFill>
              <a:srgbClr val="00206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9" name="组合 78"/>
          <p:cNvGrpSpPr/>
          <p:nvPr/>
        </p:nvGrpSpPr>
        <p:grpSpPr>
          <a:xfrm>
            <a:off x="4554057" y="1485000"/>
            <a:ext cx="7074064" cy="509896"/>
            <a:chOff x="4568825" y="438589"/>
            <a:chExt cx="7074064" cy="509896"/>
          </a:xfrm>
        </p:grpSpPr>
        <p:sp>
          <p:nvSpPr>
            <p:cNvPr id="80" name="矩形 79"/>
            <p:cNvSpPr/>
            <p:nvPr/>
          </p:nvSpPr>
          <p:spPr>
            <a:xfrm>
              <a:off x="7189422" y="545313"/>
              <a:ext cx="4453467" cy="290977"/>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charset="0"/>
                  <a:ea typeface="微软雅黑" charset="0"/>
                </a:rPr>
                <a:t>网络上信息流向动力学和传播特性具有一定的了解。 </a:t>
              </a:r>
            </a:p>
          </p:txBody>
        </p:sp>
        <p:grpSp>
          <p:nvGrpSpPr>
            <p:cNvPr id="81" name="组合 80"/>
            <p:cNvGrpSpPr/>
            <p:nvPr/>
          </p:nvGrpSpPr>
          <p:grpSpPr>
            <a:xfrm>
              <a:off x="4568825" y="438589"/>
              <a:ext cx="2640040" cy="509896"/>
              <a:chOff x="888096" y="1000203"/>
              <a:chExt cx="4888005" cy="944066"/>
            </a:xfrm>
          </p:grpSpPr>
          <p:sp>
            <p:nvSpPr>
              <p:cNvPr id="83" name="矩形 82"/>
              <p:cNvSpPr/>
              <p:nvPr/>
            </p:nvSpPr>
            <p:spPr>
              <a:xfrm>
                <a:off x="911225" y="1045635"/>
                <a:ext cx="4828874" cy="8720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4" name="椭圆 83"/>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5" name="椭圆 84"/>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6" name="椭圆 85"/>
              <p:cNvSpPr/>
              <p:nvPr/>
            </p:nvSpPr>
            <p:spPr>
              <a:xfrm>
                <a:off x="5704100" y="1836268"/>
                <a:ext cx="72001" cy="720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7" name="椭圆 86"/>
              <p:cNvSpPr/>
              <p:nvPr/>
            </p:nvSpPr>
            <p:spPr>
              <a:xfrm>
                <a:off x="5668099" y="1045635"/>
                <a:ext cx="72001" cy="720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2" name="矩形 81"/>
            <p:cNvSpPr/>
            <p:nvPr/>
          </p:nvSpPr>
          <p:spPr>
            <a:xfrm>
              <a:off x="4594513" y="514633"/>
              <a:ext cx="2581709" cy="369332"/>
            </a:xfrm>
            <a:prstGeom prst="rect">
              <a:avLst/>
            </a:prstGeom>
          </p:spPr>
          <p:txBody>
            <a:bodyPr wrap="square">
              <a:spAutoFit/>
            </a:bodyPr>
            <a:lstStyle/>
            <a:p>
              <a:r>
                <a:rPr lang="zh-CN" altLang="en-US" dirty="0"/>
                <a:t>疫情期间网民情绪识别</a:t>
              </a:r>
            </a:p>
          </p:txBody>
        </p:sp>
      </p:grpSp>
      <p:grpSp>
        <p:nvGrpSpPr>
          <p:cNvPr id="88" name="组合 87"/>
          <p:cNvGrpSpPr/>
          <p:nvPr/>
        </p:nvGrpSpPr>
        <p:grpSpPr>
          <a:xfrm>
            <a:off x="4568825" y="2631798"/>
            <a:ext cx="6923603" cy="535575"/>
            <a:chOff x="4568825" y="438589"/>
            <a:chExt cx="6923603" cy="535575"/>
          </a:xfrm>
        </p:grpSpPr>
        <p:sp>
          <p:nvSpPr>
            <p:cNvPr id="89" name="矩形 88"/>
            <p:cNvSpPr/>
            <p:nvPr/>
          </p:nvSpPr>
          <p:spPr>
            <a:xfrm>
              <a:off x="7038961" y="463127"/>
              <a:ext cx="4453467" cy="511037"/>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charset="0"/>
                  <a:ea typeface="微软雅黑" charset="0"/>
                </a:rPr>
                <a:t>将复杂网络上的疾病传播与信息传播耦合，构成双层网络模型，将疾病模型引入到信息模型中起到了理论支持。</a:t>
              </a:r>
            </a:p>
          </p:txBody>
        </p:sp>
        <p:grpSp>
          <p:nvGrpSpPr>
            <p:cNvPr id="90" name="组合 89"/>
            <p:cNvGrpSpPr/>
            <p:nvPr/>
          </p:nvGrpSpPr>
          <p:grpSpPr>
            <a:xfrm>
              <a:off x="4568825" y="438589"/>
              <a:ext cx="2300757" cy="509896"/>
              <a:chOff x="888096" y="1000203"/>
              <a:chExt cx="4259825" cy="944066"/>
            </a:xfrm>
          </p:grpSpPr>
          <p:sp>
            <p:nvSpPr>
              <p:cNvPr id="92" name="矩形 9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椭圆 9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1" name="矩形 90"/>
            <p:cNvSpPr/>
            <p:nvPr/>
          </p:nvSpPr>
          <p:spPr>
            <a:xfrm>
              <a:off x="4677733" y="513965"/>
              <a:ext cx="2031325" cy="369332"/>
            </a:xfrm>
            <a:prstGeom prst="rect">
              <a:avLst/>
            </a:prstGeom>
          </p:spPr>
          <p:txBody>
            <a:bodyPr wrap="none">
              <a:spAutoFit/>
            </a:bodyPr>
            <a:lstStyle/>
            <a:p>
              <a:r>
                <a:rPr lang="zh-CN" altLang="en-US" dirty="0"/>
                <a:t>疾病传播模型耦合</a:t>
              </a:r>
            </a:p>
          </p:txBody>
        </p:sp>
      </p:grpSp>
      <p:grpSp>
        <p:nvGrpSpPr>
          <p:cNvPr id="97" name="组合 96"/>
          <p:cNvGrpSpPr/>
          <p:nvPr/>
        </p:nvGrpSpPr>
        <p:grpSpPr>
          <a:xfrm>
            <a:off x="4568825" y="3721573"/>
            <a:ext cx="7365281" cy="516081"/>
            <a:chOff x="4568825" y="432404"/>
            <a:chExt cx="7365281" cy="516081"/>
          </a:xfrm>
        </p:grpSpPr>
        <p:sp>
          <p:nvSpPr>
            <p:cNvPr id="98" name="矩形 97"/>
            <p:cNvSpPr/>
            <p:nvPr/>
          </p:nvSpPr>
          <p:spPr>
            <a:xfrm>
              <a:off x="6961426" y="432404"/>
              <a:ext cx="4972680" cy="511037"/>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charset="0"/>
                  <a:ea typeface="微软雅黑" charset="0"/>
                </a:rPr>
                <a:t>灵活使用</a:t>
              </a:r>
              <a:r>
                <a:rPr lang="en-US" altLang="zh-CN" sz="1100" dirty="0">
                  <a:solidFill>
                    <a:schemeClr val="bg1">
                      <a:lumMod val="50000"/>
                    </a:schemeClr>
                  </a:solidFill>
                  <a:latin typeface="微软雅黑" charset="0"/>
                  <a:ea typeface="微软雅黑" charset="0"/>
                </a:rPr>
                <a:t>python</a:t>
              </a:r>
              <a:r>
                <a:rPr lang="zh-CN" altLang="en-US" sz="1100" dirty="0">
                  <a:solidFill>
                    <a:schemeClr val="bg1">
                      <a:lumMod val="50000"/>
                    </a:schemeClr>
                  </a:solidFill>
                  <a:latin typeface="微软雅黑" charset="0"/>
                  <a:ea typeface="微软雅黑" charset="0"/>
                </a:rPr>
                <a:t>代码实现多层网络上的可视化工作。对常用的网络可视化包</a:t>
              </a:r>
              <a:r>
                <a:rPr lang="en-US" altLang="zh-CN" sz="1100" dirty="0" err="1">
                  <a:solidFill>
                    <a:schemeClr val="bg1">
                      <a:lumMod val="50000"/>
                    </a:schemeClr>
                  </a:solidFill>
                  <a:latin typeface="微软雅黑" charset="0"/>
                  <a:ea typeface="微软雅黑" charset="0"/>
                </a:rPr>
                <a:t>NetworkX</a:t>
              </a:r>
              <a:r>
                <a:rPr lang="zh-CN" altLang="en-US" sz="1100" dirty="0">
                  <a:solidFill>
                    <a:schemeClr val="bg1">
                      <a:lumMod val="50000"/>
                    </a:schemeClr>
                  </a:solidFill>
                  <a:latin typeface="微软雅黑" charset="0"/>
                  <a:ea typeface="微软雅黑" charset="0"/>
                </a:rPr>
                <a:t>和</a:t>
              </a:r>
              <a:r>
                <a:rPr lang="en-US" altLang="zh-CN" sz="1100" dirty="0">
                  <a:solidFill>
                    <a:schemeClr val="bg1">
                      <a:lumMod val="50000"/>
                    </a:schemeClr>
                  </a:solidFill>
                  <a:latin typeface="微软雅黑" charset="0"/>
                  <a:ea typeface="微软雅黑" charset="0"/>
                </a:rPr>
                <a:t>Multiplex</a:t>
              </a:r>
              <a:r>
                <a:rPr lang="zh-CN" altLang="en-US" sz="1100" dirty="0">
                  <a:solidFill>
                    <a:schemeClr val="bg1">
                      <a:lumMod val="50000"/>
                    </a:schemeClr>
                  </a:solidFill>
                  <a:latin typeface="微软雅黑" charset="0"/>
                  <a:ea typeface="微软雅黑" charset="0"/>
                </a:rPr>
                <a:t>有充分认识。</a:t>
              </a:r>
            </a:p>
          </p:txBody>
        </p:sp>
        <p:grpSp>
          <p:nvGrpSpPr>
            <p:cNvPr id="99" name="组合 98"/>
            <p:cNvGrpSpPr/>
            <p:nvPr/>
          </p:nvGrpSpPr>
          <p:grpSpPr>
            <a:xfrm>
              <a:off x="4568825" y="438589"/>
              <a:ext cx="2300757" cy="509896"/>
              <a:chOff x="888096" y="1000203"/>
              <a:chExt cx="4259825" cy="944066"/>
            </a:xfrm>
          </p:grpSpPr>
          <p:sp>
            <p:nvSpPr>
              <p:cNvPr id="101" name="矩形 100"/>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2" name="椭圆 101"/>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3" name="椭圆 102"/>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 name="椭圆 103"/>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5" name="椭圆 104"/>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0" name="矩形 99"/>
            <p:cNvSpPr/>
            <p:nvPr/>
          </p:nvSpPr>
          <p:spPr>
            <a:xfrm>
              <a:off x="4607713" y="513965"/>
              <a:ext cx="2262158" cy="369332"/>
            </a:xfrm>
            <a:prstGeom prst="rect">
              <a:avLst/>
            </a:prstGeom>
          </p:spPr>
          <p:txBody>
            <a:bodyPr wrap="none">
              <a:spAutoFit/>
            </a:bodyPr>
            <a:lstStyle/>
            <a:p>
              <a:r>
                <a:rPr lang="zh-CN" altLang="en-US" dirty="0"/>
                <a:t>多层复杂网络可视化</a:t>
              </a:r>
            </a:p>
          </p:txBody>
        </p:sp>
      </p:grpSp>
      <p:grpSp>
        <p:nvGrpSpPr>
          <p:cNvPr id="106" name="组合 105"/>
          <p:cNvGrpSpPr/>
          <p:nvPr/>
        </p:nvGrpSpPr>
        <p:grpSpPr>
          <a:xfrm>
            <a:off x="4554057" y="4815386"/>
            <a:ext cx="7345835" cy="1446775"/>
            <a:chOff x="4568825" y="438589"/>
            <a:chExt cx="7345835" cy="1446775"/>
          </a:xfrm>
        </p:grpSpPr>
        <p:sp>
          <p:nvSpPr>
            <p:cNvPr id="107" name="矩形 106"/>
            <p:cNvSpPr/>
            <p:nvPr/>
          </p:nvSpPr>
          <p:spPr>
            <a:xfrm>
              <a:off x="7169976" y="517955"/>
              <a:ext cx="4744684" cy="290977"/>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charset="0"/>
                  <a:ea typeface="微软雅黑" charset="0"/>
                </a:rPr>
                <a:t>使用</a:t>
              </a:r>
              <a:r>
                <a:rPr lang="en-US" altLang="zh-CN" sz="1100" dirty="0">
                  <a:solidFill>
                    <a:schemeClr val="bg1">
                      <a:lumMod val="50000"/>
                    </a:schemeClr>
                  </a:solidFill>
                  <a:latin typeface="微软雅黑" charset="0"/>
                  <a:ea typeface="微软雅黑" charset="0"/>
                </a:rPr>
                <a:t>GEMF</a:t>
              </a:r>
              <a:r>
                <a:rPr lang="zh-CN" altLang="en-US" sz="1100" dirty="0">
                  <a:solidFill>
                    <a:schemeClr val="bg1">
                      <a:lumMod val="50000"/>
                    </a:schemeClr>
                  </a:solidFill>
                  <a:latin typeface="微软雅黑" charset="0"/>
                  <a:ea typeface="微软雅黑" charset="0"/>
                </a:rPr>
                <a:t>方法成功建立多层复杂模型和简要的特征值的计算。</a:t>
              </a:r>
            </a:p>
          </p:txBody>
        </p:sp>
        <p:grpSp>
          <p:nvGrpSpPr>
            <p:cNvPr id="108" name="组合 107"/>
            <p:cNvGrpSpPr/>
            <p:nvPr/>
          </p:nvGrpSpPr>
          <p:grpSpPr>
            <a:xfrm>
              <a:off x="4568825" y="438589"/>
              <a:ext cx="5817734" cy="1446775"/>
              <a:chOff x="888096" y="1000203"/>
              <a:chExt cx="10771469" cy="2678686"/>
            </a:xfrm>
          </p:grpSpPr>
          <p:sp>
            <p:nvSpPr>
              <p:cNvPr id="110" name="矩形 109"/>
              <p:cNvSpPr/>
              <p:nvPr/>
            </p:nvSpPr>
            <p:spPr>
              <a:xfrm>
                <a:off x="911223" y="1045635"/>
                <a:ext cx="4617907" cy="8720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2" name="椭圆 111"/>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椭圆 112"/>
              <p:cNvSpPr/>
              <p:nvPr/>
            </p:nvSpPr>
            <p:spPr>
              <a:xfrm>
                <a:off x="5457131" y="1008985"/>
                <a:ext cx="72001" cy="720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4" name="椭圆 113"/>
              <p:cNvSpPr/>
              <p:nvPr/>
            </p:nvSpPr>
            <p:spPr>
              <a:xfrm>
                <a:off x="11587564" y="3606888"/>
                <a:ext cx="72001" cy="72001"/>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9" name="矩形 108"/>
            <p:cNvSpPr/>
            <p:nvPr/>
          </p:nvSpPr>
          <p:spPr>
            <a:xfrm>
              <a:off x="4568825" y="534316"/>
              <a:ext cx="2492990" cy="369332"/>
            </a:xfrm>
            <a:prstGeom prst="rect">
              <a:avLst/>
            </a:prstGeom>
          </p:spPr>
          <p:txBody>
            <a:bodyPr wrap="none">
              <a:spAutoFit/>
            </a:bodyPr>
            <a:lstStyle/>
            <a:p>
              <a:r>
                <a:rPr lang="zh-CN" altLang="en-US" dirty="0"/>
                <a:t>熟悉多层网络建模工具</a:t>
              </a:r>
            </a:p>
          </p:txBody>
        </p:sp>
      </p:grpSp>
      <p:grpSp>
        <p:nvGrpSpPr>
          <p:cNvPr id="115" name="组合 114"/>
          <p:cNvGrpSpPr/>
          <p:nvPr/>
        </p:nvGrpSpPr>
        <p:grpSpPr>
          <a:xfrm>
            <a:off x="4568825" y="5895223"/>
            <a:ext cx="7349745" cy="583411"/>
            <a:chOff x="4568825" y="438589"/>
            <a:chExt cx="7349745" cy="583411"/>
          </a:xfrm>
        </p:grpSpPr>
        <p:sp>
          <p:nvSpPr>
            <p:cNvPr id="116" name="矩形 115"/>
            <p:cNvSpPr/>
            <p:nvPr/>
          </p:nvSpPr>
          <p:spPr>
            <a:xfrm>
              <a:off x="6945890" y="510963"/>
              <a:ext cx="4972680" cy="511037"/>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charset="0"/>
                  <a:ea typeface="微软雅黑" charset="0"/>
                </a:rPr>
                <a:t>熟练使用</a:t>
              </a:r>
              <a:r>
                <a:rPr lang="en-US" altLang="zh-CN" sz="1100" dirty="0" err="1">
                  <a:solidFill>
                    <a:schemeClr val="bg1">
                      <a:lumMod val="50000"/>
                    </a:schemeClr>
                  </a:solidFill>
                  <a:latin typeface="微软雅黑" charset="0"/>
                  <a:ea typeface="微软雅黑" charset="0"/>
                </a:rPr>
                <a:t>matlab</a:t>
              </a:r>
              <a:r>
                <a:rPr lang="zh-CN" altLang="en-US" sz="1100" dirty="0">
                  <a:solidFill>
                    <a:schemeClr val="bg1">
                      <a:lumMod val="50000"/>
                    </a:schemeClr>
                  </a:solidFill>
                  <a:latin typeface="微软雅黑" charset="0"/>
                  <a:ea typeface="微软雅黑" charset="0"/>
                </a:rPr>
                <a:t>工具箱对一般常见模型进行仿真，做数值实验，对后期信息传播模型实验和图形化界面设计起来了很大帮助。</a:t>
              </a:r>
            </a:p>
          </p:txBody>
        </p:sp>
        <p:grpSp>
          <p:nvGrpSpPr>
            <p:cNvPr id="117" name="组合 116"/>
            <p:cNvGrpSpPr/>
            <p:nvPr/>
          </p:nvGrpSpPr>
          <p:grpSpPr>
            <a:xfrm>
              <a:off x="4568825" y="438589"/>
              <a:ext cx="2300757" cy="509896"/>
              <a:chOff x="888096" y="1000203"/>
              <a:chExt cx="4259825" cy="944066"/>
            </a:xfrm>
          </p:grpSpPr>
          <p:sp>
            <p:nvSpPr>
              <p:cNvPr id="119" name="矩形 118"/>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椭圆 119"/>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椭圆 120"/>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椭圆 121"/>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3" name="椭圆 122"/>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18" name="矩形 117"/>
            <p:cNvSpPr/>
            <p:nvPr/>
          </p:nvSpPr>
          <p:spPr>
            <a:xfrm>
              <a:off x="4619579" y="504768"/>
              <a:ext cx="2281394" cy="369332"/>
            </a:xfrm>
            <a:prstGeom prst="rect">
              <a:avLst/>
            </a:prstGeom>
          </p:spPr>
          <p:txBody>
            <a:bodyPr wrap="none">
              <a:spAutoFit/>
            </a:bodyPr>
            <a:lstStyle/>
            <a:p>
              <a:r>
                <a:rPr lang="en-US" altLang="zh-CN" dirty="0" err="1"/>
                <a:t>Matlab</a:t>
              </a:r>
              <a:r>
                <a:rPr lang="zh-CN" altLang="en-US" dirty="0"/>
                <a:t>疾病模型仿真</a:t>
              </a:r>
            </a:p>
          </p:txBody>
        </p:sp>
      </p:grpSp>
      <p:sp>
        <p:nvSpPr>
          <p:cNvPr id="125" name="文本框 124"/>
          <p:cNvSpPr txBox="1"/>
          <p:nvPr/>
        </p:nvSpPr>
        <p:spPr>
          <a:xfrm>
            <a:off x="4013200" y="1524000"/>
            <a:ext cx="378630" cy="523220"/>
          </a:xfrm>
          <a:prstGeom prst="rect">
            <a:avLst/>
          </a:prstGeom>
          <a:noFill/>
        </p:spPr>
        <p:txBody>
          <a:bodyPr wrap="none" rtlCol="0">
            <a:spAutoFit/>
          </a:bodyPr>
          <a:lstStyle/>
          <a:p>
            <a:r>
              <a:rPr lang="en-US" altLang="zh-CN" sz="2800" dirty="0"/>
              <a:t>2</a:t>
            </a:r>
            <a:endParaRPr lang="zh-CN" altLang="en-US" sz="2800" dirty="0"/>
          </a:p>
        </p:txBody>
      </p:sp>
      <p:sp>
        <p:nvSpPr>
          <p:cNvPr id="126" name="文本框 125"/>
          <p:cNvSpPr txBox="1"/>
          <p:nvPr/>
        </p:nvSpPr>
        <p:spPr>
          <a:xfrm>
            <a:off x="4013200" y="2616200"/>
            <a:ext cx="378630" cy="523220"/>
          </a:xfrm>
          <a:prstGeom prst="rect">
            <a:avLst/>
          </a:prstGeom>
          <a:noFill/>
        </p:spPr>
        <p:txBody>
          <a:bodyPr wrap="none" rtlCol="0">
            <a:spAutoFit/>
          </a:bodyPr>
          <a:lstStyle/>
          <a:p>
            <a:r>
              <a:rPr lang="en-US" altLang="zh-CN" sz="2800" dirty="0"/>
              <a:t>3</a:t>
            </a:r>
            <a:endParaRPr lang="zh-CN" altLang="en-US" sz="2800" dirty="0"/>
          </a:p>
        </p:txBody>
      </p:sp>
      <p:sp>
        <p:nvSpPr>
          <p:cNvPr id="127" name="文本框 126"/>
          <p:cNvSpPr txBox="1"/>
          <p:nvPr/>
        </p:nvSpPr>
        <p:spPr>
          <a:xfrm>
            <a:off x="4013200" y="3708400"/>
            <a:ext cx="378630" cy="523220"/>
          </a:xfrm>
          <a:prstGeom prst="rect">
            <a:avLst/>
          </a:prstGeom>
          <a:noFill/>
        </p:spPr>
        <p:txBody>
          <a:bodyPr wrap="none" rtlCol="0">
            <a:spAutoFit/>
          </a:bodyPr>
          <a:lstStyle/>
          <a:p>
            <a:r>
              <a:rPr lang="en-US" altLang="zh-CN" sz="2800" dirty="0"/>
              <a:t>4</a:t>
            </a:r>
            <a:endParaRPr lang="zh-CN" altLang="en-US" sz="2800" dirty="0"/>
          </a:p>
        </p:txBody>
      </p:sp>
      <p:sp>
        <p:nvSpPr>
          <p:cNvPr id="128" name="文本框 127"/>
          <p:cNvSpPr txBox="1"/>
          <p:nvPr/>
        </p:nvSpPr>
        <p:spPr>
          <a:xfrm>
            <a:off x="4013200" y="4800600"/>
            <a:ext cx="378630" cy="523220"/>
          </a:xfrm>
          <a:prstGeom prst="rect">
            <a:avLst/>
          </a:prstGeom>
          <a:noFill/>
        </p:spPr>
        <p:txBody>
          <a:bodyPr wrap="none" rtlCol="0">
            <a:spAutoFit/>
          </a:bodyPr>
          <a:lstStyle/>
          <a:p>
            <a:r>
              <a:rPr lang="en-US" altLang="zh-CN" sz="2800" dirty="0"/>
              <a:t>5</a:t>
            </a:r>
            <a:endParaRPr lang="zh-CN" altLang="en-US" sz="2800" dirty="0"/>
          </a:p>
        </p:txBody>
      </p:sp>
      <p:sp>
        <p:nvSpPr>
          <p:cNvPr id="129" name="文本框 128"/>
          <p:cNvSpPr txBox="1"/>
          <p:nvPr/>
        </p:nvSpPr>
        <p:spPr>
          <a:xfrm>
            <a:off x="4013200" y="5892800"/>
            <a:ext cx="378630" cy="523220"/>
          </a:xfrm>
          <a:prstGeom prst="rect">
            <a:avLst/>
          </a:prstGeom>
          <a:noFill/>
        </p:spPr>
        <p:txBody>
          <a:bodyPr wrap="none" rtlCol="0">
            <a:spAutoFit/>
          </a:bodyPr>
          <a:lstStyle/>
          <a:p>
            <a:r>
              <a:rPr lang="en-US" altLang="zh-CN" sz="2800" dirty="0"/>
              <a:t>6</a:t>
            </a:r>
            <a:endParaRPr lang="zh-CN" altLang="en-US" sz="2800" dirty="0"/>
          </a:p>
        </p:txBody>
      </p:sp>
      <p:pic>
        <p:nvPicPr>
          <p:cNvPr id="5" name="图片 4"/>
          <p:cNvPicPr>
            <a:picLocks noChangeAspect="1"/>
          </p:cNvPicPr>
          <p:nvPr/>
        </p:nvPicPr>
        <p:blipFill rotWithShape="1">
          <a:blip r:embed="rId3"/>
          <a:srcRect l="49574"/>
          <a:stretch/>
        </p:blipFill>
        <p:spPr>
          <a:xfrm>
            <a:off x="-8468" y="2435266"/>
            <a:ext cx="1002201" cy="1987468"/>
          </a:xfrm>
          <a:prstGeom prst="rect">
            <a:avLst/>
          </a:prstGeom>
        </p:spPr>
      </p:pic>
      <p:sp>
        <p:nvSpPr>
          <p:cNvPr id="71" name="矩形 70">
            <a:extLst>
              <a:ext uri="{FF2B5EF4-FFF2-40B4-BE49-F238E27FC236}">
                <a16:creationId xmlns:a16="http://schemas.microsoft.com/office/drawing/2014/main" id="{24D5DC58-6682-4E90-8420-2182B4166907}"/>
              </a:ext>
            </a:extLst>
          </p:cNvPr>
          <p:cNvSpPr/>
          <p:nvPr/>
        </p:nvSpPr>
        <p:spPr>
          <a:xfrm>
            <a:off x="0" y="10114"/>
            <a:ext cx="1924181" cy="307777"/>
          </a:xfrm>
          <a:prstGeom prst="rect">
            <a:avLst/>
          </a:prstGeom>
        </p:spPr>
        <p:txBody>
          <a:bodyPr wrap="none">
            <a:spAutoFit/>
          </a:bodyPr>
          <a:lstStyle/>
          <a:p>
            <a:r>
              <a:rPr lang="en-US" altLang="zh-CN" sz="1400" b="1" dirty="0"/>
              <a:t>PART FOUR </a:t>
            </a:r>
            <a:r>
              <a:rPr lang="zh-CN" altLang="en-US" sz="1400" b="1" dirty="0"/>
              <a:t>工作基础</a:t>
            </a:r>
          </a:p>
        </p:txBody>
      </p:sp>
      <p:sp>
        <p:nvSpPr>
          <p:cNvPr id="72" name="椭圆 71">
            <a:extLst>
              <a:ext uri="{FF2B5EF4-FFF2-40B4-BE49-F238E27FC236}">
                <a16:creationId xmlns:a16="http://schemas.microsoft.com/office/drawing/2014/main" id="{4B252897-5D13-4760-A294-974467A7CC89}"/>
              </a:ext>
            </a:extLst>
          </p:cNvPr>
          <p:cNvSpPr/>
          <p:nvPr/>
        </p:nvSpPr>
        <p:spPr>
          <a:xfrm>
            <a:off x="1924181" y="107331"/>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73" name="矩形 72">
            <a:extLst>
              <a:ext uri="{FF2B5EF4-FFF2-40B4-BE49-F238E27FC236}">
                <a16:creationId xmlns:a16="http://schemas.microsoft.com/office/drawing/2014/main" id="{A9064515-BF6A-4055-A64A-8DADF8958921}"/>
              </a:ext>
            </a:extLst>
          </p:cNvPr>
          <p:cNvSpPr/>
          <p:nvPr/>
        </p:nvSpPr>
        <p:spPr>
          <a:xfrm>
            <a:off x="4533341" y="460654"/>
            <a:ext cx="2978285" cy="47100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4" name="矩形 73">
            <a:extLst>
              <a:ext uri="{FF2B5EF4-FFF2-40B4-BE49-F238E27FC236}">
                <a16:creationId xmlns:a16="http://schemas.microsoft.com/office/drawing/2014/main" id="{79F34CDB-91AC-4FE7-852B-0BF888ACEDBE}"/>
              </a:ext>
            </a:extLst>
          </p:cNvPr>
          <p:cNvSpPr/>
          <p:nvPr/>
        </p:nvSpPr>
        <p:spPr>
          <a:xfrm>
            <a:off x="4453467" y="521658"/>
            <a:ext cx="3017173" cy="369332"/>
          </a:xfrm>
          <a:prstGeom prst="rect">
            <a:avLst/>
          </a:prstGeom>
        </p:spPr>
        <p:txBody>
          <a:bodyPr wrap="none">
            <a:spAutoFit/>
          </a:bodyPr>
          <a:lstStyle/>
          <a:p>
            <a:r>
              <a:rPr lang="zh-CN" altLang="en-US" dirty="0"/>
              <a:t>“智慧政务” 文本数据挖掘</a:t>
            </a:r>
          </a:p>
        </p:txBody>
      </p:sp>
      <p:sp>
        <p:nvSpPr>
          <p:cNvPr id="75" name="文本框 74">
            <a:extLst>
              <a:ext uri="{FF2B5EF4-FFF2-40B4-BE49-F238E27FC236}">
                <a16:creationId xmlns:a16="http://schemas.microsoft.com/office/drawing/2014/main" id="{01F5BA64-B94E-42CB-B9FD-1B1371483816}"/>
              </a:ext>
            </a:extLst>
          </p:cNvPr>
          <p:cNvSpPr txBox="1"/>
          <p:nvPr/>
        </p:nvSpPr>
        <p:spPr>
          <a:xfrm>
            <a:off x="3994209" y="411869"/>
            <a:ext cx="299838" cy="523220"/>
          </a:xfrm>
          <a:prstGeom prst="rect">
            <a:avLst/>
          </a:prstGeom>
          <a:noFill/>
        </p:spPr>
        <p:txBody>
          <a:bodyPr wrap="square" rtlCol="0">
            <a:spAutoFit/>
          </a:bodyPr>
          <a:lstStyle/>
          <a:p>
            <a:r>
              <a:rPr lang="en-US" altLang="zh-CN" sz="2800" dirty="0"/>
              <a:t>1</a:t>
            </a:r>
            <a:endParaRPr lang="zh-CN" altLang="en-US" sz="2800" dirty="0"/>
          </a:p>
        </p:txBody>
      </p:sp>
      <p:sp>
        <p:nvSpPr>
          <p:cNvPr id="76" name="矩形 75">
            <a:extLst>
              <a:ext uri="{FF2B5EF4-FFF2-40B4-BE49-F238E27FC236}">
                <a16:creationId xmlns:a16="http://schemas.microsoft.com/office/drawing/2014/main" id="{8AA2B109-88B6-4DD8-8BD7-77C0DED8B954}"/>
              </a:ext>
            </a:extLst>
          </p:cNvPr>
          <p:cNvSpPr/>
          <p:nvPr/>
        </p:nvSpPr>
        <p:spPr>
          <a:xfrm>
            <a:off x="7531261" y="521658"/>
            <a:ext cx="3697571" cy="290977"/>
          </a:xfrm>
          <a:prstGeom prst="rect">
            <a:avLst/>
          </a:prstGeom>
        </p:spPr>
        <p:txBody>
          <a:bodyPr wrap="square">
            <a:spAutoFit/>
          </a:bodyPr>
          <a:lstStyle/>
          <a:p>
            <a:pPr>
              <a:lnSpc>
                <a:spcPct val="130000"/>
              </a:lnSpc>
            </a:pPr>
            <a:r>
              <a:rPr lang="zh-CN" altLang="en-US" sz="1100" dirty="0">
                <a:solidFill>
                  <a:schemeClr val="bg1">
                    <a:lumMod val="50000"/>
                  </a:schemeClr>
                </a:solidFill>
                <a:latin typeface="微软雅黑" charset="0"/>
                <a:ea typeface="微软雅黑" charset="0"/>
              </a:rPr>
              <a:t>熟悉常规的信息文本处理过程。</a:t>
            </a:r>
          </a:p>
        </p:txBody>
      </p:sp>
      <p:sp>
        <p:nvSpPr>
          <p:cNvPr id="130" name="椭圆 129">
            <a:extLst>
              <a:ext uri="{FF2B5EF4-FFF2-40B4-BE49-F238E27FC236}">
                <a16:creationId xmlns:a16="http://schemas.microsoft.com/office/drawing/2014/main" id="{8C0595E9-B464-4553-B7AB-B0889B1E12F0}"/>
              </a:ext>
            </a:extLst>
          </p:cNvPr>
          <p:cNvSpPr/>
          <p:nvPr/>
        </p:nvSpPr>
        <p:spPr>
          <a:xfrm>
            <a:off x="7021820" y="5291488"/>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1" name="椭圆 130">
            <a:extLst>
              <a:ext uri="{FF2B5EF4-FFF2-40B4-BE49-F238E27FC236}">
                <a16:creationId xmlns:a16="http://schemas.microsoft.com/office/drawing/2014/main" id="{41CA1540-EB40-4810-A69F-8CE983E4CDFD}"/>
              </a:ext>
            </a:extLst>
          </p:cNvPr>
          <p:cNvSpPr/>
          <p:nvPr/>
        </p:nvSpPr>
        <p:spPr>
          <a:xfrm>
            <a:off x="7492182" y="923826"/>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2" name="椭圆 131">
            <a:extLst>
              <a:ext uri="{FF2B5EF4-FFF2-40B4-BE49-F238E27FC236}">
                <a16:creationId xmlns:a16="http://schemas.microsoft.com/office/drawing/2014/main" id="{6B579BFC-5714-40EC-828F-7840EFAD3CD4}"/>
              </a:ext>
            </a:extLst>
          </p:cNvPr>
          <p:cNvSpPr/>
          <p:nvPr/>
        </p:nvSpPr>
        <p:spPr>
          <a:xfrm>
            <a:off x="4537796" y="895615"/>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3" name="椭圆 132">
            <a:extLst>
              <a:ext uri="{FF2B5EF4-FFF2-40B4-BE49-F238E27FC236}">
                <a16:creationId xmlns:a16="http://schemas.microsoft.com/office/drawing/2014/main" id="{B72F836A-173C-43CF-AE22-72D6AA7CB24C}"/>
              </a:ext>
            </a:extLst>
          </p:cNvPr>
          <p:cNvSpPr/>
          <p:nvPr/>
        </p:nvSpPr>
        <p:spPr>
          <a:xfrm>
            <a:off x="4513897" y="447621"/>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4" name="椭圆 133">
            <a:extLst>
              <a:ext uri="{FF2B5EF4-FFF2-40B4-BE49-F238E27FC236}">
                <a16:creationId xmlns:a16="http://schemas.microsoft.com/office/drawing/2014/main" id="{21537EF4-76D6-4C34-8389-836A2FB2A1AD}"/>
              </a:ext>
            </a:extLst>
          </p:cNvPr>
          <p:cNvSpPr/>
          <p:nvPr/>
        </p:nvSpPr>
        <p:spPr>
          <a:xfrm>
            <a:off x="7482460" y="44661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23991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FIVE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预期成果</a:t>
            </a: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16048432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666A5106-EADB-4F10-AF9E-F36724EB2571}"/>
              </a:ext>
            </a:extLst>
          </p:cNvPr>
          <p:cNvSpPr/>
          <p:nvPr/>
        </p:nvSpPr>
        <p:spPr>
          <a:xfrm>
            <a:off x="0" y="8782"/>
            <a:ext cx="1813573" cy="307777"/>
          </a:xfrm>
          <a:prstGeom prst="rect">
            <a:avLst/>
          </a:prstGeom>
        </p:spPr>
        <p:txBody>
          <a:bodyPr wrap="none">
            <a:spAutoFit/>
          </a:bodyPr>
          <a:lstStyle/>
          <a:p>
            <a:r>
              <a:rPr lang="en-US" altLang="zh-CN" sz="1400" b="1" dirty="0"/>
              <a:t>PART FIVE </a:t>
            </a:r>
            <a:r>
              <a:rPr lang="zh-CN" altLang="en-US" sz="1400" b="1" dirty="0"/>
              <a:t>预期成果</a:t>
            </a:r>
          </a:p>
        </p:txBody>
      </p:sp>
      <p:sp>
        <p:nvSpPr>
          <p:cNvPr id="27" name="椭圆 26">
            <a:extLst>
              <a:ext uri="{FF2B5EF4-FFF2-40B4-BE49-F238E27FC236}">
                <a16:creationId xmlns:a16="http://schemas.microsoft.com/office/drawing/2014/main" id="{C16152C4-B747-4BD2-96CD-D58D113D3492}"/>
              </a:ext>
            </a:extLst>
          </p:cNvPr>
          <p:cNvSpPr/>
          <p:nvPr/>
        </p:nvSpPr>
        <p:spPr>
          <a:xfrm>
            <a:off x="1767675" y="105999"/>
            <a:ext cx="130917" cy="11334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11" name="图片 10">
            <a:extLst>
              <a:ext uri="{FF2B5EF4-FFF2-40B4-BE49-F238E27FC236}">
                <a16:creationId xmlns:a16="http://schemas.microsoft.com/office/drawing/2014/main" id="{3D67054A-4E82-4296-8B7B-7F7D85F21F89}"/>
              </a:ext>
            </a:extLst>
          </p:cNvPr>
          <p:cNvPicPr>
            <a:picLocks noChangeAspect="1"/>
          </p:cNvPicPr>
          <p:nvPr/>
        </p:nvPicPr>
        <p:blipFill>
          <a:blip r:embed="rId2"/>
          <a:stretch>
            <a:fillRect/>
          </a:stretch>
        </p:blipFill>
        <p:spPr>
          <a:xfrm>
            <a:off x="690176" y="1264525"/>
            <a:ext cx="10824019" cy="3858434"/>
          </a:xfrm>
          <a:prstGeom prst="rect">
            <a:avLst/>
          </a:prstGeom>
        </p:spPr>
      </p:pic>
    </p:spTree>
    <p:extLst>
      <p:ext uri="{BB962C8B-B14F-4D97-AF65-F5344CB8AC3E}">
        <p14:creationId xmlns:p14="http://schemas.microsoft.com/office/powerpoint/2010/main" val="332874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SIX</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进度安排</a:t>
            </a:r>
          </a:p>
        </p:txBody>
      </p:sp>
      <p:sp>
        <p:nvSpPr>
          <p:cNvPr id="4" name="矩形 3"/>
          <p:cNvSpPr/>
          <p:nvPr/>
        </p:nvSpPr>
        <p:spPr>
          <a:xfrm>
            <a:off x="4889817" y="4139690"/>
            <a:ext cx="2412366"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44394140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CC7CFDB-9945-489D-8033-C42F3BF5129A}"/>
              </a:ext>
            </a:extLst>
          </p:cNvPr>
          <p:cNvGrpSpPr/>
          <p:nvPr/>
        </p:nvGrpSpPr>
        <p:grpSpPr>
          <a:xfrm>
            <a:off x="-211666" y="2970613"/>
            <a:ext cx="12778491" cy="912541"/>
            <a:chOff x="0" y="2158337"/>
            <a:chExt cx="12778491" cy="912541"/>
          </a:xfrm>
        </p:grpSpPr>
        <p:sp>
          <p:nvSpPr>
            <p:cNvPr id="5" name="矩形 4">
              <a:extLst>
                <a:ext uri="{FF2B5EF4-FFF2-40B4-BE49-F238E27FC236}">
                  <a16:creationId xmlns:a16="http://schemas.microsoft.com/office/drawing/2014/main" id="{020DE05A-712D-4945-B24A-2DFA90D642A5}"/>
                </a:ext>
              </a:extLst>
            </p:cNvPr>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等腰三角形 5">
              <a:extLst>
                <a:ext uri="{FF2B5EF4-FFF2-40B4-BE49-F238E27FC236}">
                  <a16:creationId xmlns:a16="http://schemas.microsoft.com/office/drawing/2014/main" id="{0AB855D3-BD32-45BB-A9A0-D5B199726574}"/>
                </a:ext>
              </a:extLst>
            </p:cNvPr>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等腰三角形 6">
              <a:extLst>
                <a:ext uri="{FF2B5EF4-FFF2-40B4-BE49-F238E27FC236}">
                  <a16:creationId xmlns:a16="http://schemas.microsoft.com/office/drawing/2014/main" id="{27478AE6-E4E8-4D5E-A65D-F2E7010130EA}"/>
                </a:ext>
              </a:extLst>
            </p:cNvPr>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等腰三角形 7">
              <a:extLst>
                <a:ext uri="{FF2B5EF4-FFF2-40B4-BE49-F238E27FC236}">
                  <a16:creationId xmlns:a16="http://schemas.microsoft.com/office/drawing/2014/main" id="{0ECDE164-D9D2-411B-9E58-855B3E809088}"/>
                </a:ext>
              </a:extLst>
            </p:cNvPr>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等腰三角形 8">
              <a:extLst>
                <a:ext uri="{FF2B5EF4-FFF2-40B4-BE49-F238E27FC236}">
                  <a16:creationId xmlns:a16="http://schemas.microsoft.com/office/drawing/2014/main" id="{51A6F140-CA94-40B3-9930-776DD01D6A1C}"/>
                </a:ext>
              </a:extLst>
            </p:cNvPr>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等腰三角形 9">
              <a:extLst>
                <a:ext uri="{FF2B5EF4-FFF2-40B4-BE49-F238E27FC236}">
                  <a16:creationId xmlns:a16="http://schemas.microsoft.com/office/drawing/2014/main" id="{CD296B35-FFFA-4C41-B00E-7704942A47CD}"/>
                </a:ext>
              </a:extLst>
            </p:cNvPr>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等腰三角形 10">
              <a:extLst>
                <a:ext uri="{FF2B5EF4-FFF2-40B4-BE49-F238E27FC236}">
                  <a16:creationId xmlns:a16="http://schemas.microsoft.com/office/drawing/2014/main" id="{399190A2-4F05-4C0D-9EB2-AF7077AEAFC8}"/>
                </a:ext>
              </a:extLst>
            </p:cNvPr>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等腰三角形 11">
              <a:extLst>
                <a:ext uri="{FF2B5EF4-FFF2-40B4-BE49-F238E27FC236}">
                  <a16:creationId xmlns:a16="http://schemas.microsoft.com/office/drawing/2014/main" id="{C714C046-0C49-42BF-BAD3-4323B8ADB643}"/>
                </a:ext>
              </a:extLst>
            </p:cNvPr>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等腰三角形 12">
              <a:extLst>
                <a:ext uri="{FF2B5EF4-FFF2-40B4-BE49-F238E27FC236}">
                  <a16:creationId xmlns:a16="http://schemas.microsoft.com/office/drawing/2014/main" id="{9A86DF0A-2C2B-4E80-A5A2-92CD23768315}"/>
                </a:ext>
              </a:extLst>
            </p:cNvPr>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等腰三角形 13">
              <a:extLst>
                <a:ext uri="{FF2B5EF4-FFF2-40B4-BE49-F238E27FC236}">
                  <a16:creationId xmlns:a16="http://schemas.microsoft.com/office/drawing/2014/main" id="{E692E408-1F1E-4E66-B469-FB077A85800E}"/>
                </a:ext>
              </a:extLst>
            </p:cNvPr>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等腰三角形 14">
              <a:extLst>
                <a:ext uri="{FF2B5EF4-FFF2-40B4-BE49-F238E27FC236}">
                  <a16:creationId xmlns:a16="http://schemas.microsoft.com/office/drawing/2014/main" id="{D15EDFE6-6544-4A49-B554-0264009D5ECF}"/>
                </a:ext>
              </a:extLst>
            </p:cNvPr>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等腰三角形 15">
              <a:extLst>
                <a:ext uri="{FF2B5EF4-FFF2-40B4-BE49-F238E27FC236}">
                  <a16:creationId xmlns:a16="http://schemas.microsoft.com/office/drawing/2014/main" id="{070EBB47-0B35-48B4-867D-1753F8F9C597}"/>
                </a:ext>
              </a:extLst>
            </p:cNvPr>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等腰三角形 16">
              <a:extLst>
                <a:ext uri="{FF2B5EF4-FFF2-40B4-BE49-F238E27FC236}">
                  <a16:creationId xmlns:a16="http://schemas.microsoft.com/office/drawing/2014/main" id="{3C817276-8A0C-46C1-9A9F-5213CA5E45B4}"/>
                </a:ext>
              </a:extLst>
            </p:cNvPr>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8" name="直接连接符 17">
              <a:extLst>
                <a:ext uri="{FF2B5EF4-FFF2-40B4-BE49-F238E27FC236}">
                  <a16:creationId xmlns:a16="http://schemas.microsoft.com/office/drawing/2014/main" id="{632859D1-BEE4-4B46-9E22-85F29B90D919}"/>
                </a:ext>
              </a:extLst>
            </p:cNvPr>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椭圆 18">
            <a:extLst>
              <a:ext uri="{FF2B5EF4-FFF2-40B4-BE49-F238E27FC236}">
                <a16:creationId xmlns:a16="http://schemas.microsoft.com/office/drawing/2014/main" id="{87592495-040B-4619-8D60-4E7A7290570D}"/>
              </a:ext>
            </a:extLst>
          </p:cNvPr>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45B200E-CE98-4C9D-B818-3662C3148073}"/>
              </a:ext>
            </a:extLst>
          </p:cNvPr>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B2EA7E9-142D-49B8-8140-17FD4580035F}"/>
              </a:ext>
            </a:extLst>
          </p:cNvPr>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A6E00841-B239-42A3-8F63-6C359760ED38}"/>
              </a:ext>
            </a:extLst>
          </p:cNvPr>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8BFA6E36-A424-4596-91EC-BA9F68C8AAA3}"/>
              </a:ext>
            </a:extLst>
          </p:cNvPr>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D6CFF06F-046C-4538-84CE-91662518282C}"/>
              </a:ext>
            </a:extLst>
          </p:cNvPr>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8F1175E-B419-4998-9149-AA91DA3E9B00}"/>
              </a:ext>
            </a:extLst>
          </p:cNvPr>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C8747654-DD45-48E7-82EC-D02F0D1F3F58}"/>
              </a:ext>
            </a:extLst>
          </p:cNvPr>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983621E-CF35-48ED-A751-EC5C2DC592EC}"/>
              </a:ext>
            </a:extLst>
          </p:cNvPr>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A2651892-2D48-4014-B92B-790641005FFF}"/>
              </a:ext>
            </a:extLst>
          </p:cNvPr>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6A3E7C51-3165-4A78-A105-56F4430DF91B}"/>
              </a:ext>
            </a:extLst>
          </p:cNvPr>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5B00FAE-A43E-416F-A2CF-EA9364D17D80}"/>
              </a:ext>
            </a:extLst>
          </p:cNvPr>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37ED5AE-F904-4FD8-9E3C-FACD1575703C}"/>
              </a:ext>
            </a:extLst>
          </p:cNvPr>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3D402970-7DF0-430D-B015-45D402EA9C78}"/>
              </a:ext>
            </a:extLst>
          </p:cNvPr>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E67C3DC9-AD1E-42B9-BED9-B242D1B53B30}"/>
              </a:ext>
            </a:extLst>
          </p:cNvPr>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93415BFA-79E5-4E8E-89F8-EBEC22C11AA0}"/>
              </a:ext>
            </a:extLst>
          </p:cNvPr>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76DA6E01-FB11-4F4C-A8D0-EB7716A982DD}"/>
              </a:ext>
            </a:extLst>
          </p:cNvPr>
          <p:cNvSpPr/>
          <p:nvPr/>
        </p:nvSpPr>
        <p:spPr>
          <a:xfrm flipH="1">
            <a:off x="5054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D421B66F-5B8E-47D9-B30B-25194612EFFC}"/>
              </a:ext>
            </a:extLst>
          </p:cNvPr>
          <p:cNvSpPr/>
          <p:nvPr/>
        </p:nvSpPr>
        <p:spPr>
          <a:xfrm flipH="1">
            <a:off x="6121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5355C69A-7B74-4443-BAAA-DD61B785A145}"/>
              </a:ext>
            </a:extLst>
          </p:cNvPr>
          <p:cNvSpPr/>
          <p:nvPr/>
        </p:nvSpPr>
        <p:spPr>
          <a:xfrm flipH="1">
            <a:off x="7188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052107B9-E132-4A58-B754-688281F2411F}"/>
              </a:ext>
            </a:extLst>
          </p:cNvPr>
          <p:cNvSpPr/>
          <p:nvPr/>
        </p:nvSpPr>
        <p:spPr>
          <a:xfrm flipH="1">
            <a:off x="8255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888753EC-0967-4D5B-AE29-C2A99CEAF463}"/>
              </a:ext>
            </a:extLst>
          </p:cNvPr>
          <p:cNvSpPr/>
          <p:nvPr/>
        </p:nvSpPr>
        <p:spPr>
          <a:xfrm flipH="1">
            <a:off x="9321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01377AD2-C909-4D88-A7CD-F8C4FBE3C897}"/>
              </a:ext>
            </a:extLst>
          </p:cNvPr>
          <p:cNvSpPr/>
          <p:nvPr/>
        </p:nvSpPr>
        <p:spPr>
          <a:xfrm flipH="1">
            <a:off x="103886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3AE161D3-81C4-4CB6-BEF1-85F50B26FE15}"/>
              </a:ext>
            </a:extLst>
          </p:cNvPr>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9361EF0E-95CE-4C37-942F-1A81E2BE5C3B}"/>
              </a:ext>
            </a:extLst>
          </p:cNvPr>
          <p:cNvGrpSpPr/>
          <p:nvPr/>
        </p:nvGrpSpPr>
        <p:grpSpPr>
          <a:xfrm>
            <a:off x="287620" y="1879955"/>
            <a:ext cx="2300757" cy="802875"/>
            <a:chOff x="1356175" y="1093399"/>
            <a:chExt cx="2300757" cy="1589432"/>
          </a:xfrm>
        </p:grpSpPr>
        <p:sp>
          <p:nvSpPr>
            <p:cNvPr id="43" name="矩形 42">
              <a:extLst>
                <a:ext uri="{FF2B5EF4-FFF2-40B4-BE49-F238E27FC236}">
                  <a16:creationId xmlns:a16="http://schemas.microsoft.com/office/drawing/2014/main" id="{71B4CAB7-4B86-470F-A9AC-A0B466E5AABF}"/>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4" name="椭圆 43">
              <a:extLst>
                <a:ext uri="{FF2B5EF4-FFF2-40B4-BE49-F238E27FC236}">
                  <a16:creationId xmlns:a16="http://schemas.microsoft.com/office/drawing/2014/main" id="{BB94918A-4B2E-485B-8AB0-3B740E4896DE}"/>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a:extLst>
                <a:ext uri="{FF2B5EF4-FFF2-40B4-BE49-F238E27FC236}">
                  <a16:creationId xmlns:a16="http://schemas.microsoft.com/office/drawing/2014/main" id="{B99B7535-1D5C-4532-AAD0-61D0B26E66BF}"/>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a:extLst>
                <a:ext uri="{FF2B5EF4-FFF2-40B4-BE49-F238E27FC236}">
                  <a16:creationId xmlns:a16="http://schemas.microsoft.com/office/drawing/2014/main" id="{0BD699FA-414E-4C8F-9DAB-3AD9F5DB6514}"/>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46">
              <a:extLst>
                <a:ext uri="{FF2B5EF4-FFF2-40B4-BE49-F238E27FC236}">
                  <a16:creationId xmlns:a16="http://schemas.microsoft.com/office/drawing/2014/main" id="{313A37F1-DCC7-4CF5-A28D-6005B4A5649E}"/>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2" name="矩形 71">
            <a:extLst>
              <a:ext uri="{FF2B5EF4-FFF2-40B4-BE49-F238E27FC236}">
                <a16:creationId xmlns:a16="http://schemas.microsoft.com/office/drawing/2014/main" id="{E1CA397A-3C20-4790-9948-A70903599744}"/>
              </a:ext>
            </a:extLst>
          </p:cNvPr>
          <p:cNvSpPr/>
          <p:nvPr/>
        </p:nvSpPr>
        <p:spPr>
          <a:xfrm>
            <a:off x="309591" y="1930827"/>
            <a:ext cx="2105063" cy="307777"/>
          </a:xfrm>
          <a:prstGeom prst="rect">
            <a:avLst/>
          </a:prstGeom>
        </p:spPr>
        <p:txBody>
          <a:bodyPr wrap="none">
            <a:spAutoFit/>
          </a:bodyPr>
          <a:lstStyle/>
          <a:p>
            <a:r>
              <a:rPr lang="en-US" altLang="zh-CN" sz="1400" b="1" dirty="0"/>
              <a:t>2020.10.1</a:t>
            </a:r>
            <a:r>
              <a:rPr lang="zh-CN" altLang="en-US" sz="1400" b="1" dirty="0"/>
              <a:t> </a:t>
            </a:r>
            <a:r>
              <a:rPr lang="en-US" altLang="zh-CN" sz="1400" b="1" dirty="0"/>
              <a:t>– 2020.11.27</a:t>
            </a:r>
            <a:endParaRPr lang="zh-CN" altLang="en-US" sz="1400" b="1" dirty="0"/>
          </a:p>
        </p:txBody>
      </p:sp>
      <p:sp>
        <p:nvSpPr>
          <p:cNvPr id="73" name="矩形 72">
            <a:extLst>
              <a:ext uri="{FF2B5EF4-FFF2-40B4-BE49-F238E27FC236}">
                <a16:creationId xmlns:a16="http://schemas.microsoft.com/office/drawing/2014/main" id="{A7EA88D9-9545-4380-A1F5-1520DAF8FE7A}"/>
              </a:ext>
            </a:extLst>
          </p:cNvPr>
          <p:cNvSpPr/>
          <p:nvPr/>
        </p:nvSpPr>
        <p:spPr>
          <a:xfrm>
            <a:off x="391949" y="2298036"/>
            <a:ext cx="2188812" cy="290977"/>
          </a:xfrm>
          <a:prstGeom prst="rect">
            <a:avLst/>
          </a:prstGeom>
        </p:spPr>
        <p:txBody>
          <a:bodyPr wrap="square">
            <a:spAutoFit/>
          </a:bodyPr>
          <a:lstStyle/>
          <a:p>
            <a:pPr lvl="0">
              <a:lnSpc>
                <a:spcPct val="130000"/>
              </a:lnSpc>
            </a:pPr>
            <a:r>
              <a:rPr lang="zh-CN" altLang="en-US" sz="1100" b="1" dirty="0">
                <a:solidFill>
                  <a:schemeClr val="bg1">
                    <a:lumMod val="50000"/>
                  </a:schemeClr>
                </a:solidFill>
                <a:latin typeface="微软雅黑" charset="0"/>
                <a:ea typeface="微软雅黑" charset="0"/>
              </a:rPr>
              <a:t>确定论文方向，写出开题报告</a:t>
            </a:r>
          </a:p>
        </p:txBody>
      </p:sp>
      <p:sp>
        <p:nvSpPr>
          <p:cNvPr id="82" name="矩形 81">
            <a:extLst>
              <a:ext uri="{FF2B5EF4-FFF2-40B4-BE49-F238E27FC236}">
                <a16:creationId xmlns:a16="http://schemas.microsoft.com/office/drawing/2014/main" id="{8EBCA168-6380-4EBC-9BE1-F5DC9F641392}"/>
              </a:ext>
            </a:extLst>
          </p:cNvPr>
          <p:cNvSpPr/>
          <p:nvPr/>
        </p:nvSpPr>
        <p:spPr>
          <a:xfrm>
            <a:off x="0" y="60523"/>
            <a:ext cx="1722203" cy="307777"/>
          </a:xfrm>
          <a:prstGeom prst="rect">
            <a:avLst/>
          </a:prstGeom>
        </p:spPr>
        <p:txBody>
          <a:bodyPr wrap="none">
            <a:spAutoFit/>
          </a:bodyPr>
          <a:lstStyle/>
          <a:p>
            <a:r>
              <a:rPr lang="en-US" altLang="zh-CN" sz="1400" b="1" dirty="0"/>
              <a:t>PART SIX </a:t>
            </a:r>
            <a:r>
              <a:rPr lang="zh-CN" altLang="en-US" sz="1400" b="1" dirty="0"/>
              <a:t>进度安排</a:t>
            </a:r>
          </a:p>
        </p:txBody>
      </p:sp>
      <p:sp>
        <p:nvSpPr>
          <p:cNvPr id="83" name="椭圆 82">
            <a:extLst>
              <a:ext uri="{FF2B5EF4-FFF2-40B4-BE49-F238E27FC236}">
                <a16:creationId xmlns:a16="http://schemas.microsoft.com/office/drawing/2014/main" id="{89173C60-001D-497C-91CD-F37B91E4C05A}"/>
              </a:ext>
            </a:extLst>
          </p:cNvPr>
          <p:cNvSpPr/>
          <p:nvPr/>
        </p:nvSpPr>
        <p:spPr>
          <a:xfrm>
            <a:off x="1671033" y="157740"/>
            <a:ext cx="130917" cy="113341"/>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90" name="组合 89">
            <a:extLst>
              <a:ext uri="{FF2B5EF4-FFF2-40B4-BE49-F238E27FC236}">
                <a16:creationId xmlns:a16="http://schemas.microsoft.com/office/drawing/2014/main" id="{F91F474F-6D48-4A0C-AB4F-B6F60FECCB48}"/>
              </a:ext>
            </a:extLst>
          </p:cNvPr>
          <p:cNvGrpSpPr/>
          <p:nvPr/>
        </p:nvGrpSpPr>
        <p:grpSpPr>
          <a:xfrm>
            <a:off x="4663368" y="1862662"/>
            <a:ext cx="2945343" cy="802875"/>
            <a:chOff x="1356175" y="1093399"/>
            <a:chExt cx="2300757" cy="1589432"/>
          </a:xfrm>
        </p:grpSpPr>
        <p:sp>
          <p:nvSpPr>
            <p:cNvPr id="91" name="矩形 90">
              <a:extLst>
                <a:ext uri="{FF2B5EF4-FFF2-40B4-BE49-F238E27FC236}">
                  <a16:creationId xmlns:a16="http://schemas.microsoft.com/office/drawing/2014/main" id="{EFF5ECB4-7E49-42C7-ABE1-30CEA0896046}"/>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2" name="椭圆 91">
              <a:extLst>
                <a:ext uri="{FF2B5EF4-FFF2-40B4-BE49-F238E27FC236}">
                  <a16:creationId xmlns:a16="http://schemas.microsoft.com/office/drawing/2014/main" id="{BE23FB82-2078-41BC-BEFA-DA2D8B9E745B}"/>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a:extLst>
                <a:ext uri="{FF2B5EF4-FFF2-40B4-BE49-F238E27FC236}">
                  <a16:creationId xmlns:a16="http://schemas.microsoft.com/office/drawing/2014/main" id="{1971E285-95DF-48AB-B8C6-3F0F69D12692}"/>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a:extLst>
                <a:ext uri="{FF2B5EF4-FFF2-40B4-BE49-F238E27FC236}">
                  <a16:creationId xmlns:a16="http://schemas.microsoft.com/office/drawing/2014/main" id="{9E3594B0-38AE-473B-89E1-4CE092BF59D5}"/>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椭圆 94">
              <a:extLst>
                <a:ext uri="{FF2B5EF4-FFF2-40B4-BE49-F238E27FC236}">
                  <a16:creationId xmlns:a16="http://schemas.microsoft.com/office/drawing/2014/main" id="{72066BF9-84C6-4C28-97F1-6D43A17F60C4}"/>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96" name="矩形 95">
            <a:extLst>
              <a:ext uri="{FF2B5EF4-FFF2-40B4-BE49-F238E27FC236}">
                <a16:creationId xmlns:a16="http://schemas.microsoft.com/office/drawing/2014/main" id="{90D9B912-CF84-4D05-BC81-3C94B8B02F9A}"/>
              </a:ext>
            </a:extLst>
          </p:cNvPr>
          <p:cNvSpPr/>
          <p:nvPr/>
        </p:nvSpPr>
        <p:spPr>
          <a:xfrm>
            <a:off x="5146813" y="1950615"/>
            <a:ext cx="1899879" cy="307777"/>
          </a:xfrm>
          <a:prstGeom prst="rect">
            <a:avLst/>
          </a:prstGeom>
        </p:spPr>
        <p:txBody>
          <a:bodyPr wrap="none">
            <a:spAutoFit/>
          </a:bodyPr>
          <a:lstStyle/>
          <a:p>
            <a:r>
              <a:rPr lang="en-US" altLang="zh-CN" sz="1400" b="1" dirty="0"/>
              <a:t>2021.3.1</a:t>
            </a:r>
            <a:r>
              <a:rPr lang="zh-CN" altLang="en-US" sz="1400" b="1" dirty="0"/>
              <a:t> </a:t>
            </a:r>
            <a:r>
              <a:rPr lang="en-US" altLang="zh-CN" sz="1400" b="1" dirty="0"/>
              <a:t>– 2021.8.31</a:t>
            </a:r>
            <a:endParaRPr lang="zh-CN" altLang="en-US" sz="1400" b="1" dirty="0"/>
          </a:p>
        </p:txBody>
      </p:sp>
      <p:sp>
        <p:nvSpPr>
          <p:cNvPr id="97" name="矩形 96">
            <a:extLst>
              <a:ext uri="{FF2B5EF4-FFF2-40B4-BE49-F238E27FC236}">
                <a16:creationId xmlns:a16="http://schemas.microsoft.com/office/drawing/2014/main" id="{5027643A-27FB-406C-B7AC-4A527C827D47}"/>
              </a:ext>
            </a:extLst>
          </p:cNvPr>
          <p:cNvSpPr/>
          <p:nvPr/>
        </p:nvSpPr>
        <p:spPr>
          <a:xfrm>
            <a:off x="4811358" y="2280743"/>
            <a:ext cx="2787604" cy="290977"/>
          </a:xfrm>
          <a:prstGeom prst="rect">
            <a:avLst/>
          </a:prstGeom>
        </p:spPr>
        <p:txBody>
          <a:bodyPr wrap="square">
            <a:spAutoFit/>
          </a:bodyPr>
          <a:lstStyle/>
          <a:p>
            <a:pPr lvl="0">
              <a:lnSpc>
                <a:spcPct val="130000"/>
              </a:lnSpc>
            </a:pPr>
            <a:r>
              <a:rPr lang="zh-CN" altLang="en-US" sz="1100" b="1" dirty="0">
                <a:solidFill>
                  <a:schemeClr val="bg1">
                    <a:lumMod val="50000"/>
                  </a:schemeClr>
                </a:solidFill>
                <a:latin typeface="微软雅黑" charset="0"/>
                <a:ea typeface="微软雅黑" charset="0"/>
              </a:rPr>
              <a:t>进行代码编写与数值实验，得出实验结果</a:t>
            </a:r>
          </a:p>
        </p:txBody>
      </p:sp>
      <p:grpSp>
        <p:nvGrpSpPr>
          <p:cNvPr id="98" name="组合 97">
            <a:extLst>
              <a:ext uri="{FF2B5EF4-FFF2-40B4-BE49-F238E27FC236}">
                <a16:creationId xmlns:a16="http://schemas.microsoft.com/office/drawing/2014/main" id="{5AD5682D-A9E9-486E-8967-72AA3D9DC596}"/>
              </a:ext>
            </a:extLst>
          </p:cNvPr>
          <p:cNvGrpSpPr/>
          <p:nvPr/>
        </p:nvGrpSpPr>
        <p:grpSpPr>
          <a:xfrm>
            <a:off x="2545734" y="4111831"/>
            <a:ext cx="2624012" cy="802875"/>
            <a:chOff x="1356175" y="1093399"/>
            <a:chExt cx="2300757" cy="1589432"/>
          </a:xfrm>
        </p:grpSpPr>
        <p:sp>
          <p:nvSpPr>
            <p:cNvPr id="99" name="矩形 98">
              <a:extLst>
                <a:ext uri="{FF2B5EF4-FFF2-40B4-BE49-F238E27FC236}">
                  <a16:creationId xmlns:a16="http://schemas.microsoft.com/office/drawing/2014/main" id="{9CBC0C20-4C78-4EF4-BF6E-6BB066912077}"/>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0" name="椭圆 99">
              <a:extLst>
                <a:ext uri="{FF2B5EF4-FFF2-40B4-BE49-F238E27FC236}">
                  <a16:creationId xmlns:a16="http://schemas.microsoft.com/office/drawing/2014/main" id="{200B70D1-9A3B-40E9-9C52-5ECB4EB5BB82}"/>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1" name="椭圆 100">
              <a:extLst>
                <a:ext uri="{FF2B5EF4-FFF2-40B4-BE49-F238E27FC236}">
                  <a16:creationId xmlns:a16="http://schemas.microsoft.com/office/drawing/2014/main" id="{76D18BEB-0AC3-4EA1-83AC-5A9FCEF478D5}"/>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2" name="椭圆 101">
              <a:extLst>
                <a:ext uri="{FF2B5EF4-FFF2-40B4-BE49-F238E27FC236}">
                  <a16:creationId xmlns:a16="http://schemas.microsoft.com/office/drawing/2014/main" id="{0361892E-A566-4173-AE0B-59A7241A055D}"/>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3" name="椭圆 102">
              <a:extLst>
                <a:ext uri="{FF2B5EF4-FFF2-40B4-BE49-F238E27FC236}">
                  <a16:creationId xmlns:a16="http://schemas.microsoft.com/office/drawing/2014/main" id="{2835329E-950A-4DB4-AFF0-56C8D7244E11}"/>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4" name="矩形 103">
            <a:extLst>
              <a:ext uri="{FF2B5EF4-FFF2-40B4-BE49-F238E27FC236}">
                <a16:creationId xmlns:a16="http://schemas.microsoft.com/office/drawing/2014/main" id="{D2BF5840-9C6B-4177-A792-501D8C1E5E1A}"/>
              </a:ext>
            </a:extLst>
          </p:cNvPr>
          <p:cNvSpPr/>
          <p:nvPr/>
        </p:nvSpPr>
        <p:spPr>
          <a:xfrm>
            <a:off x="2852161" y="4185197"/>
            <a:ext cx="2002471" cy="307777"/>
          </a:xfrm>
          <a:prstGeom prst="rect">
            <a:avLst/>
          </a:prstGeom>
        </p:spPr>
        <p:txBody>
          <a:bodyPr wrap="none">
            <a:spAutoFit/>
          </a:bodyPr>
          <a:lstStyle/>
          <a:p>
            <a:r>
              <a:rPr lang="en-US" altLang="zh-CN" sz="1400" b="1" dirty="0"/>
              <a:t>2020.12.1</a:t>
            </a:r>
            <a:r>
              <a:rPr lang="zh-CN" altLang="en-US" sz="1400" b="1" dirty="0"/>
              <a:t> </a:t>
            </a:r>
            <a:r>
              <a:rPr lang="en-US" altLang="zh-CN" sz="1400" b="1" dirty="0"/>
              <a:t>– 2021.2.28</a:t>
            </a:r>
            <a:endParaRPr lang="zh-CN" altLang="en-US" sz="1400" b="1" dirty="0"/>
          </a:p>
        </p:txBody>
      </p:sp>
      <p:sp>
        <p:nvSpPr>
          <p:cNvPr id="105" name="矩形 104">
            <a:extLst>
              <a:ext uri="{FF2B5EF4-FFF2-40B4-BE49-F238E27FC236}">
                <a16:creationId xmlns:a16="http://schemas.microsoft.com/office/drawing/2014/main" id="{F227EAEE-0A6D-43D5-AA45-68629858987A}"/>
              </a:ext>
            </a:extLst>
          </p:cNvPr>
          <p:cNvSpPr/>
          <p:nvPr/>
        </p:nvSpPr>
        <p:spPr>
          <a:xfrm>
            <a:off x="2650063" y="4548585"/>
            <a:ext cx="2449162" cy="290977"/>
          </a:xfrm>
          <a:prstGeom prst="rect">
            <a:avLst/>
          </a:prstGeom>
        </p:spPr>
        <p:txBody>
          <a:bodyPr wrap="square">
            <a:spAutoFit/>
          </a:bodyPr>
          <a:lstStyle/>
          <a:p>
            <a:pPr lvl="0">
              <a:lnSpc>
                <a:spcPct val="130000"/>
              </a:lnSpc>
            </a:pPr>
            <a:r>
              <a:rPr lang="zh-CN" altLang="en-US" sz="1100" b="1" dirty="0">
                <a:solidFill>
                  <a:schemeClr val="bg1">
                    <a:lumMod val="50000"/>
                  </a:schemeClr>
                </a:solidFill>
                <a:latin typeface="微软雅黑" charset="0"/>
                <a:ea typeface="微软雅黑" charset="0"/>
              </a:rPr>
              <a:t>整理资料，开展研究，形成论文提纲</a:t>
            </a:r>
          </a:p>
        </p:txBody>
      </p:sp>
      <p:grpSp>
        <p:nvGrpSpPr>
          <p:cNvPr id="106" name="组合 105">
            <a:extLst>
              <a:ext uri="{FF2B5EF4-FFF2-40B4-BE49-F238E27FC236}">
                <a16:creationId xmlns:a16="http://schemas.microsoft.com/office/drawing/2014/main" id="{91064E1F-CF38-4198-ADB8-0CE01567275B}"/>
              </a:ext>
            </a:extLst>
          </p:cNvPr>
          <p:cNvGrpSpPr/>
          <p:nvPr/>
        </p:nvGrpSpPr>
        <p:grpSpPr>
          <a:xfrm>
            <a:off x="7111299" y="4033703"/>
            <a:ext cx="2300757" cy="802875"/>
            <a:chOff x="1356175" y="1093399"/>
            <a:chExt cx="2300757" cy="1589432"/>
          </a:xfrm>
        </p:grpSpPr>
        <p:sp>
          <p:nvSpPr>
            <p:cNvPr id="107" name="矩形 106">
              <a:extLst>
                <a:ext uri="{FF2B5EF4-FFF2-40B4-BE49-F238E27FC236}">
                  <a16:creationId xmlns:a16="http://schemas.microsoft.com/office/drawing/2014/main" id="{08AFC885-3468-48A3-BBE9-923E093233D9}"/>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椭圆 107">
              <a:extLst>
                <a:ext uri="{FF2B5EF4-FFF2-40B4-BE49-F238E27FC236}">
                  <a16:creationId xmlns:a16="http://schemas.microsoft.com/office/drawing/2014/main" id="{6214B36F-A6A8-4C10-A284-C35E14FED856}"/>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椭圆 108">
              <a:extLst>
                <a:ext uri="{FF2B5EF4-FFF2-40B4-BE49-F238E27FC236}">
                  <a16:creationId xmlns:a16="http://schemas.microsoft.com/office/drawing/2014/main" id="{EC36F5F0-B783-4E59-A774-59315186E028}"/>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椭圆 109">
              <a:extLst>
                <a:ext uri="{FF2B5EF4-FFF2-40B4-BE49-F238E27FC236}">
                  <a16:creationId xmlns:a16="http://schemas.microsoft.com/office/drawing/2014/main" id="{05F0E3EE-12DE-472E-AD00-AEEEF8DD9069}"/>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椭圆 110">
              <a:extLst>
                <a:ext uri="{FF2B5EF4-FFF2-40B4-BE49-F238E27FC236}">
                  <a16:creationId xmlns:a16="http://schemas.microsoft.com/office/drawing/2014/main" id="{AEF189C7-DC48-47A3-9915-51BEF4819D0D}"/>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12" name="矩形 111">
            <a:extLst>
              <a:ext uri="{FF2B5EF4-FFF2-40B4-BE49-F238E27FC236}">
                <a16:creationId xmlns:a16="http://schemas.microsoft.com/office/drawing/2014/main" id="{55C25F31-9FBA-4EDE-8ECC-E08712D452EC}"/>
              </a:ext>
            </a:extLst>
          </p:cNvPr>
          <p:cNvSpPr/>
          <p:nvPr/>
        </p:nvSpPr>
        <p:spPr>
          <a:xfrm>
            <a:off x="7243234" y="4084575"/>
            <a:ext cx="2002471" cy="307777"/>
          </a:xfrm>
          <a:prstGeom prst="rect">
            <a:avLst/>
          </a:prstGeom>
        </p:spPr>
        <p:txBody>
          <a:bodyPr wrap="none">
            <a:spAutoFit/>
          </a:bodyPr>
          <a:lstStyle/>
          <a:p>
            <a:r>
              <a:rPr lang="en-US" altLang="zh-CN" sz="1400" b="1" dirty="0"/>
              <a:t>2021.9.1</a:t>
            </a:r>
            <a:r>
              <a:rPr lang="zh-CN" altLang="en-US" sz="1400" b="1" dirty="0"/>
              <a:t> </a:t>
            </a:r>
            <a:r>
              <a:rPr lang="en-US" altLang="zh-CN" sz="1400" b="1" dirty="0"/>
              <a:t>– 2021.12.31</a:t>
            </a:r>
            <a:endParaRPr lang="zh-CN" altLang="en-US" sz="1400" b="1" dirty="0"/>
          </a:p>
        </p:txBody>
      </p:sp>
      <p:sp>
        <p:nvSpPr>
          <p:cNvPr id="113" name="矩形 112">
            <a:extLst>
              <a:ext uri="{FF2B5EF4-FFF2-40B4-BE49-F238E27FC236}">
                <a16:creationId xmlns:a16="http://schemas.microsoft.com/office/drawing/2014/main" id="{CFA17362-2B3B-471C-9231-AF9B3022B9F5}"/>
              </a:ext>
            </a:extLst>
          </p:cNvPr>
          <p:cNvSpPr/>
          <p:nvPr/>
        </p:nvSpPr>
        <p:spPr>
          <a:xfrm>
            <a:off x="7691455" y="4412170"/>
            <a:ext cx="1154518" cy="290977"/>
          </a:xfrm>
          <a:prstGeom prst="rect">
            <a:avLst/>
          </a:prstGeom>
        </p:spPr>
        <p:txBody>
          <a:bodyPr wrap="square">
            <a:spAutoFit/>
          </a:bodyPr>
          <a:lstStyle/>
          <a:p>
            <a:pPr lvl="0">
              <a:lnSpc>
                <a:spcPct val="130000"/>
              </a:lnSpc>
            </a:pPr>
            <a:r>
              <a:rPr lang="zh-CN" altLang="en-US" sz="1100" b="1" dirty="0">
                <a:solidFill>
                  <a:schemeClr val="bg1">
                    <a:lumMod val="50000"/>
                  </a:schemeClr>
                </a:solidFill>
                <a:latin typeface="微软雅黑" charset="0"/>
                <a:ea typeface="微软雅黑" charset="0"/>
              </a:rPr>
              <a:t>完成论文初稿</a:t>
            </a:r>
          </a:p>
        </p:txBody>
      </p:sp>
      <p:grpSp>
        <p:nvGrpSpPr>
          <p:cNvPr id="114" name="组合 113">
            <a:extLst>
              <a:ext uri="{FF2B5EF4-FFF2-40B4-BE49-F238E27FC236}">
                <a16:creationId xmlns:a16="http://schemas.microsoft.com/office/drawing/2014/main" id="{A2CE9F06-705A-47B0-84D1-C8314580F429}"/>
              </a:ext>
            </a:extLst>
          </p:cNvPr>
          <p:cNvGrpSpPr/>
          <p:nvPr/>
        </p:nvGrpSpPr>
        <p:grpSpPr>
          <a:xfrm>
            <a:off x="9695659" y="1937716"/>
            <a:ext cx="2300757" cy="802875"/>
            <a:chOff x="1356175" y="1093399"/>
            <a:chExt cx="2300757" cy="1589432"/>
          </a:xfrm>
        </p:grpSpPr>
        <p:sp>
          <p:nvSpPr>
            <p:cNvPr id="115" name="矩形 114">
              <a:extLst>
                <a:ext uri="{FF2B5EF4-FFF2-40B4-BE49-F238E27FC236}">
                  <a16:creationId xmlns:a16="http://schemas.microsoft.com/office/drawing/2014/main" id="{633668D2-9DAE-4FAF-AE72-74CF955E4D04}"/>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椭圆 115">
              <a:extLst>
                <a:ext uri="{FF2B5EF4-FFF2-40B4-BE49-F238E27FC236}">
                  <a16:creationId xmlns:a16="http://schemas.microsoft.com/office/drawing/2014/main" id="{C631EE76-8877-4F78-B841-F8D8E907B81E}"/>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7" name="椭圆 116">
              <a:extLst>
                <a:ext uri="{FF2B5EF4-FFF2-40B4-BE49-F238E27FC236}">
                  <a16:creationId xmlns:a16="http://schemas.microsoft.com/office/drawing/2014/main" id="{C5AFE41B-F3BE-4EFB-8E58-BD7F4FE9CFF6}"/>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8" name="椭圆 117">
              <a:extLst>
                <a:ext uri="{FF2B5EF4-FFF2-40B4-BE49-F238E27FC236}">
                  <a16:creationId xmlns:a16="http://schemas.microsoft.com/office/drawing/2014/main" id="{6E3A9FFF-1705-42A8-A9F5-F671217CEB54}"/>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9" name="椭圆 118">
              <a:extLst>
                <a:ext uri="{FF2B5EF4-FFF2-40B4-BE49-F238E27FC236}">
                  <a16:creationId xmlns:a16="http://schemas.microsoft.com/office/drawing/2014/main" id="{AD568ECA-9918-41DF-922B-D136F134D2C9}"/>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20" name="矩形 119">
            <a:extLst>
              <a:ext uri="{FF2B5EF4-FFF2-40B4-BE49-F238E27FC236}">
                <a16:creationId xmlns:a16="http://schemas.microsoft.com/office/drawing/2014/main" id="{D32B8C0B-EC06-453F-9EE3-02E101423A02}"/>
              </a:ext>
            </a:extLst>
          </p:cNvPr>
          <p:cNvSpPr/>
          <p:nvPr/>
        </p:nvSpPr>
        <p:spPr>
          <a:xfrm>
            <a:off x="9855200" y="2016863"/>
            <a:ext cx="1899879" cy="307777"/>
          </a:xfrm>
          <a:prstGeom prst="rect">
            <a:avLst/>
          </a:prstGeom>
        </p:spPr>
        <p:txBody>
          <a:bodyPr wrap="none">
            <a:spAutoFit/>
          </a:bodyPr>
          <a:lstStyle/>
          <a:p>
            <a:r>
              <a:rPr lang="en-US" altLang="zh-CN" sz="1400" b="1" dirty="0"/>
              <a:t>2022.1.1</a:t>
            </a:r>
            <a:r>
              <a:rPr lang="zh-CN" altLang="en-US" sz="1400" b="1" dirty="0"/>
              <a:t> </a:t>
            </a:r>
            <a:r>
              <a:rPr lang="en-US" altLang="zh-CN" sz="1400" b="1" dirty="0"/>
              <a:t>– 2022.2.28</a:t>
            </a:r>
            <a:endParaRPr lang="zh-CN" altLang="en-US" sz="1400" b="1" dirty="0"/>
          </a:p>
        </p:txBody>
      </p:sp>
      <p:sp>
        <p:nvSpPr>
          <p:cNvPr id="121" name="矩形 120">
            <a:extLst>
              <a:ext uri="{FF2B5EF4-FFF2-40B4-BE49-F238E27FC236}">
                <a16:creationId xmlns:a16="http://schemas.microsoft.com/office/drawing/2014/main" id="{B5AE9FC0-A3B8-433A-BD59-00DA29005F41}"/>
              </a:ext>
            </a:extLst>
          </p:cNvPr>
          <p:cNvSpPr/>
          <p:nvPr/>
        </p:nvSpPr>
        <p:spPr>
          <a:xfrm>
            <a:off x="10173933" y="2307907"/>
            <a:ext cx="1353434" cy="290977"/>
          </a:xfrm>
          <a:prstGeom prst="rect">
            <a:avLst/>
          </a:prstGeom>
        </p:spPr>
        <p:txBody>
          <a:bodyPr wrap="square">
            <a:spAutoFit/>
          </a:bodyPr>
          <a:lstStyle/>
          <a:p>
            <a:pPr lvl="0">
              <a:lnSpc>
                <a:spcPct val="130000"/>
              </a:lnSpc>
            </a:pPr>
            <a:r>
              <a:rPr lang="zh-CN" altLang="en-US" sz="1100" b="1" dirty="0">
                <a:solidFill>
                  <a:schemeClr val="bg1">
                    <a:lumMod val="50000"/>
                  </a:schemeClr>
                </a:solidFill>
                <a:latin typeface="微软雅黑" charset="0"/>
                <a:ea typeface="微软雅黑" charset="0"/>
              </a:rPr>
              <a:t>完成论文修改</a:t>
            </a:r>
            <a:r>
              <a:rPr lang="en-US" altLang="zh-CN" sz="1100" b="1" dirty="0">
                <a:solidFill>
                  <a:schemeClr val="bg1">
                    <a:lumMod val="50000"/>
                  </a:schemeClr>
                </a:solidFill>
                <a:latin typeface="微软雅黑" charset="0"/>
                <a:ea typeface="微软雅黑" charset="0"/>
              </a:rPr>
              <a:t>.</a:t>
            </a:r>
            <a:r>
              <a:rPr lang="zh-CN" altLang="en-US" sz="1100" b="1" dirty="0">
                <a:solidFill>
                  <a:schemeClr val="bg1">
                    <a:lumMod val="50000"/>
                  </a:schemeClr>
                </a:solidFill>
                <a:latin typeface="微软雅黑" charset="0"/>
                <a:ea typeface="微软雅黑" charset="0"/>
              </a:rPr>
              <a:t>定稿</a:t>
            </a:r>
          </a:p>
        </p:txBody>
      </p:sp>
    </p:spTree>
    <p:extLst>
      <p:ext uri="{BB962C8B-B14F-4D97-AF65-F5344CB8AC3E}">
        <p14:creationId xmlns:p14="http://schemas.microsoft.com/office/powerpoint/2010/main" val="22850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3676" y="2360410"/>
            <a:ext cx="5724644" cy="1569660"/>
          </a:xfrm>
          <a:prstGeom prst="rect">
            <a:avLst/>
          </a:prstGeom>
        </p:spPr>
        <p:txBody>
          <a:bodyPr wrap="none">
            <a:spAutoFit/>
          </a:bodyPr>
          <a:lstStyle/>
          <a:p>
            <a:pPr algn="ctr"/>
            <a:r>
              <a:rPr lang="zh-CN" altLang="en-US" sz="4800" b="1" dirty="0"/>
              <a:t>请各位老师指导点评</a:t>
            </a:r>
            <a:endParaRPr lang="en-US" altLang="zh-CN" sz="4800" b="1" dirty="0"/>
          </a:p>
          <a:p>
            <a:pPr algn="ctr"/>
            <a:r>
              <a:rPr lang="zh-CN" altLang="en-US" sz="4800" b="1" dirty="0"/>
              <a:t>谢谢大家！</a:t>
            </a:r>
            <a:endParaRPr lang="en-US" altLang="zh-CN" sz="4800" b="1" dirty="0"/>
          </a:p>
        </p:txBody>
      </p:sp>
      <p:sp>
        <p:nvSpPr>
          <p:cNvPr id="15" name="矩形 14"/>
          <p:cNvSpPr/>
          <p:nvPr/>
        </p:nvSpPr>
        <p:spPr>
          <a:xfrm>
            <a:off x="6464730" y="3967958"/>
            <a:ext cx="1896533"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chemeClr val="tx1"/>
                </a:solidFill>
                <a:latin typeface="+mj-ea"/>
                <a:ea typeface="+mj-ea"/>
              </a:rPr>
              <a:t>时间</a:t>
            </a:r>
            <a:endParaRPr lang="en-US" altLang="zh-CN" sz="1400" b="1" dirty="0">
              <a:solidFill>
                <a:schemeClr val="tx1"/>
              </a:solidFill>
              <a:latin typeface="+mj-ea"/>
              <a:ea typeface="+mj-ea"/>
            </a:endParaRPr>
          </a:p>
          <a:p>
            <a:pPr algn="ctr"/>
            <a:r>
              <a:rPr lang="en-US" altLang="zh-CN" sz="1400" b="1" dirty="0">
                <a:solidFill>
                  <a:schemeClr val="tx1"/>
                </a:solidFill>
                <a:latin typeface="+mj-ea"/>
                <a:ea typeface="+mj-ea"/>
              </a:rPr>
              <a:t>2020</a:t>
            </a:r>
            <a:r>
              <a:rPr lang="zh-CN" altLang="en-US" sz="1400" b="1" dirty="0">
                <a:solidFill>
                  <a:schemeClr val="tx1"/>
                </a:solidFill>
                <a:latin typeface="+mj-ea"/>
                <a:ea typeface="+mj-ea"/>
              </a:rPr>
              <a:t>年</a:t>
            </a:r>
            <a:r>
              <a:rPr lang="en-US" altLang="zh-CN" sz="1400" b="1" dirty="0">
                <a:solidFill>
                  <a:schemeClr val="tx1"/>
                </a:solidFill>
                <a:latin typeface="+mj-ea"/>
                <a:ea typeface="+mj-ea"/>
              </a:rPr>
              <a:t>11</a:t>
            </a:r>
            <a:r>
              <a:rPr lang="zh-CN" altLang="en-US" sz="1400" b="1" dirty="0">
                <a:solidFill>
                  <a:schemeClr val="tx1"/>
                </a:solidFill>
                <a:latin typeface="+mj-ea"/>
                <a:ea typeface="+mj-ea"/>
              </a:rPr>
              <a:t>月</a:t>
            </a:r>
            <a:endParaRPr lang="en-US" altLang="zh-CN" sz="1400" b="1" dirty="0">
              <a:solidFill>
                <a:schemeClr val="tx1"/>
              </a:solidFill>
              <a:latin typeface="+mj-ea"/>
              <a:ea typeface="+mj-ea"/>
            </a:endParaRPr>
          </a:p>
        </p:txBody>
      </p:sp>
      <p:sp>
        <p:nvSpPr>
          <p:cNvPr id="16" name="矩形 15"/>
          <p:cNvSpPr/>
          <p:nvPr/>
        </p:nvSpPr>
        <p:spPr>
          <a:xfrm>
            <a:off x="3788748" y="3958694"/>
            <a:ext cx="1802336" cy="5842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b="1" dirty="0">
                <a:solidFill>
                  <a:schemeClr val="tx1"/>
                </a:solidFill>
                <a:latin typeface="+mj-ea"/>
                <a:ea typeface="+mj-ea"/>
              </a:rPr>
              <a:t>报告人</a:t>
            </a:r>
            <a:endParaRPr lang="en-US" altLang="zh-CN" sz="1400" b="1" dirty="0">
              <a:solidFill>
                <a:schemeClr val="tx1"/>
              </a:solidFill>
              <a:latin typeface="+mj-ea"/>
              <a:ea typeface="+mj-ea"/>
            </a:endParaRPr>
          </a:p>
          <a:p>
            <a:pPr algn="ctr"/>
            <a:r>
              <a:rPr lang="zh-CN" altLang="en-US" sz="1400" b="1" dirty="0">
                <a:solidFill>
                  <a:schemeClr val="tx1"/>
                </a:solidFill>
                <a:latin typeface="+mj-ea"/>
                <a:ea typeface="+mj-ea"/>
              </a:rPr>
              <a:t>李朝辉</a:t>
            </a:r>
            <a:endParaRPr lang="en-US" altLang="zh-CN" sz="1400" b="1" dirty="0">
              <a:solidFill>
                <a:schemeClr val="tx1"/>
              </a:solidFill>
              <a:latin typeface="+mj-ea"/>
              <a:ea typeface="+mj-ea"/>
            </a:endParaRP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DF16E77-EB20-4BE7-9369-7236B46B8D0F}"/>
              </a:ext>
            </a:extLst>
          </p:cNvPr>
          <p:cNvPicPr>
            <a:picLocks noChangeAspect="1"/>
          </p:cNvPicPr>
          <p:nvPr/>
        </p:nvPicPr>
        <p:blipFill>
          <a:blip r:embed="rId2"/>
          <a:stretch>
            <a:fillRect/>
          </a:stretch>
        </p:blipFill>
        <p:spPr>
          <a:xfrm rot="21393143">
            <a:off x="986465" y="663206"/>
            <a:ext cx="10100071" cy="4272516"/>
          </a:xfrm>
          <a:prstGeom prst="rect">
            <a:avLst/>
          </a:prstGeom>
        </p:spPr>
      </p:pic>
      <p:sp>
        <p:nvSpPr>
          <p:cNvPr id="15" name="矩形 14"/>
          <p:cNvSpPr/>
          <p:nvPr/>
        </p:nvSpPr>
        <p:spPr>
          <a:xfrm>
            <a:off x="4852480" y="1776364"/>
            <a:ext cx="1877437" cy="1538883"/>
          </a:xfrm>
          <a:prstGeom prst="rect">
            <a:avLst/>
          </a:prstGeom>
        </p:spPr>
        <p:txBody>
          <a:bodyPr wrap="none">
            <a:spAutoFit/>
          </a:bodyPr>
          <a:lstStyle/>
          <a:p>
            <a:pPr algn="ctr"/>
            <a:r>
              <a:rPr lang="zh-CN" altLang="en-US" sz="6600" dirty="0">
                <a:latin typeface="+mj-lt"/>
              </a:rPr>
              <a:t>目录</a:t>
            </a:r>
            <a:endParaRPr lang="en-US" altLang="zh-CN" sz="6600" dirty="0">
              <a:latin typeface="+mj-lt"/>
            </a:endParaRPr>
          </a:p>
          <a:p>
            <a:pPr algn="ctr"/>
            <a:r>
              <a:rPr lang="en-US" altLang="zh-CN" sz="2800" dirty="0">
                <a:latin typeface="+mj-lt"/>
              </a:rPr>
              <a:t>CONTENT</a:t>
            </a:r>
          </a:p>
        </p:txBody>
      </p:sp>
      <p:sp>
        <p:nvSpPr>
          <p:cNvPr id="16" name="文本框 15"/>
          <p:cNvSpPr txBox="1"/>
          <p:nvPr/>
        </p:nvSpPr>
        <p:spPr>
          <a:xfrm>
            <a:off x="726712" y="4550992"/>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2531789" y="4556982"/>
            <a:ext cx="1587032"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4309062" y="4550992"/>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6343140" y="4550992"/>
            <a:ext cx="140510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kumimoji="1" lang="zh-CN" altLang="en-US" dirty="0">
              <a:latin typeface="+mj-lt"/>
              <a:ea typeface="微软雅黑" charset="0"/>
            </a:endParaRPr>
          </a:p>
        </p:txBody>
      </p:sp>
      <p:sp>
        <p:nvSpPr>
          <p:cNvPr id="20" name="文本框 19"/>
          <p:cNvSpPr txBox="1"/>
          <p:nvPr/>
        </p:nvSpPr>
        <p:spPr>
          <a:xfrm>
            <a:off x="8262732" y="4550992"/>
            <a:ext cx="1214679"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FIVE</a:t>
            </a:r>
            <a:endParaRPr kumimoji="1" lang="zh-CN" altLang="en-US" dirty="0">
              <a:latin typeface="+mj-lt"/>
              <a:ea typeface="微软雅黑" charset="0"/>
            </a:endParaRPr>
          </a:p>
        </p:txBody>
      </p:sp>
      <p:sp>
        <p:nvSpPr>
          <p:cNvPr id="21" name="文本框 20"/>
          <p:cNvSpPr txBox="1"/>
          <p:nvPr/>
        </p:nvSpPr>
        <p:spPr>
          <a:xfrm>
            <a:off x="10125106" y="4550992"/>
            <a:ext cx="1221273"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SIX</a:t>
            </a:r>
            <a:endParaRPr kumimoji="1" lang="zh-CN" altLang="en-US" dirty="0">
              <a:latin typeface="+mj-lt"/>
              <a:ea typeface="微软雅黑" charset="0"/>
            </a:endParaRPr>
          </a:p>
        </p:txBody>
      </p:sp>
      <p:sp>
        <p:nvSpPr>
          <p:cNvPr id="22" name="文本框 21"/>
          <p:cNvSpPr txBox="1"/>
          <p:nvPr/>
        </p:nvSpPr>
        <p:spPr>
          <a:xfrm>
            <a:off x="2489994" y="4086232"/>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研究现状</a:t>
            </a:r>
          </a:p>
        </p:txBody>
      </p:sp>
      <p:sp>
        <p:nvSpPr>
          <p:cNvPr id="23" name="文本框 22"/>
          <p:cNvSpPr txBox="1"/>
          <p:nvPr/>
        </p:nvSpPr>
        <p:spPr>
          <a:xfrm>
            <a:off x="4306140" y="4086233"/>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研究方案</a:t>
            </a:r>
          </a:p>
        </p:txBody>
      </p:sp>
      <p:sp>
        <p:nvSpPr>
          <p:cNvPr id="24" name="文本框 23"/>
          <p:cNvSpPr txBox="1"/>
          <p:nvPr/>
        </p:nvSpPr>
        <p:spPr>
          <a:xfrm>
            <a:off x="6170779" y="4086235"/>
            <a:ext cx="1751798" cy="597087"/>
          </a:xfrm>
          <a:prstGeom prst="rect">
            <a:avLst/>
          </a:prstGeom>
          <a:noFill/>
        </p:spPr>
        <p:txBody>
          <a:bodyPr wrap="square" rtlCol="0">
            <a:spAutoFit/>
          </a:bodyPr>
          <a:lstStyle/>
          <a:p>
            <a:pPr algn="ctr" defTabSz="609585">
              <a:lnSpc>
                <a:spcPct val="130000"/>
              </a:lnSpc>
            </a:pPr>
            <a:r>
              <a:rPr lang="zh-CN" altLang="en-US" sz="2800" b="1" dirty="0">
                <a:latin typeface="+mj-lt"/>
                <a:ea typeface="微软雅黑" charset="0"/>
              </a:rPr>
              <a:t>工作基础</a:t>
            </a:r>
          </a:p>
        </p:txBody>
      </p:sp>
      <p:sp>
        <p:nvSpPr>
          <p:cNvPr id="25" name="文本框 24"/>
          <p:cNvSpPr txBox="1"/>
          <p:nvPr/>
        </p:nvSpPr>
        <p:spPr>
          <a:xfrm>
            <a:off x="8030868" y="4086234"/>
            <a:ext cx="1751798" cy="597087"/>
          </a:xfrm>
          <a:prstGeom prst="rect">
            <a:avLst/>
          </a:prstGeom>
          <a:noFill/>
        </p:spPr>
        <p:txBody>
          <a:bodyPr wrap="square" rtlCol="0">
            <a:spAutoFit/>
          </a:bodyPr>
          <a:lstStyle/>
          <a:p>
            <a:pPr algn="ctr" defTabSz="609585">
              <a:lnSpc>
                <a:spcPct val="130000"/>
              </a:lnSpc>
            </a:pPr>
            <a:r>
              <a:rPr kumimoji="1" lang="zh-CN" altLang="en-US" sz="2800" b="1" dirty="0">
                <a:latin typeface="+mj-lt"/>
                <a:ea typeface="微软雅黑" charset="0"/>
              </a:rPr>
              <a:t>预期成果</a:t>
            </a:r>
          </a:p>
        </p:txBody>
      </p:sp>
      <p:sp>
        <p:nvSpPr>
          <p:cNvPr id="26" name="文本框 25"/>
          <p:cNvSpPr txBox="1"/>
          <p:nvPr/>
        </p:nvSpPr>
        <p:spPr>
          <a:xfrm>
            <a:off x="9885822" y="4092225"/>
            <a:ext cx="1751798" cy="597087"/>
          </a:xfrm>
          <a:prstGeom prst="rect">
            <a:avLst/>
          </a:prstGeom>
          <a:noFill/>
        </p:spPr>
        <p:txBody>
          <a:bodyPr wrap="square" rtlCol="0">
            <a:spAutoFit/>
          </a:bodyPr>
          <a:lstStyle/>
          <a:p>
            <a:pPr algn="ctr" defTabSz="609585">
              <a:lnSpc>
                <a:spcPct val="130000"/>
              </a:lnSpc>
            </a:pPr>
            <a:r>
              <a:rPr kumimoji="1" lang="zh-CN" altLang="en-US" sz="2800" b="1" dirty="0">
                <a:latin typeface="+mj-lt"/>
                <a:ea typeface="微软雅黑" charset="0"/>
              </a:rPr>
              <a:t>进度安排</a:t>
            </a:r>
          </a:p>
        </p:txBody>
      </p:sp>
      <p:sp>
        <p:nvSpPr>
          <p:cNvPr id="27" name="文本框 26"/>
          <p:cNvSpPr txBox="1"/>
          <p:nvPr/>
        </p:nvSpPr>
        <p:spPr>
          <a:xfrm>
            <a:off x="661823" y="4086235"/>
            <a:ext cx="1751798" cy="597087"/>
          </a:xfrm>
          <a:prstGeom prst="rect">
            <a:avLst/>
          </a:prstGeom>
          <a:noFill/>
        </p:spPr>
        <p:txBody>
          <a:bodyPr wrap="square" rtlCol="0">
            <a:spAutoFit/>
          </a:bodyPr>
          <a:lstStyle/>
          <a:p>
            <a:pPr algn="ctr" defTabSz="609585">
              <a:lnSpc>
                <a:spcPct val="130000"/>
              </a:lnSpc>
            </a:pPr>
            <a:r>
              <a:rPr kumimoji="1" lang="zh-CN" altLang="en-US" sz="2800" b="1" dirty="0">
                <a:latin typeface="+mj-lt"/>
                <a:ea typeface="微软雅黑" charset="0"/>
              </a:rPr>
              <a:t>背景意义</a:t>
            </a:r>
          </a:p>
        </p:txBody>
      </p:sp>
      <p:sp>
        <p:nvSpPr>
          <p:cNvPr id="30" name="矩形 29"/>
          <p:cNvSpPr/>
          <p:nvPr/>
        </p:nvSpPr>
        <p:spPr>
          <a:xfrm>
            <a:off x="661823" y="50262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p:cNvSpPr/>
          <p:nvPr/>
        </p:nvSpPr>
        <p:spPr>
          <a:xfrm>
            <a:off x="2519269" y="503226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p:cNvSpPr/>
          <p:nvPr/>
        </p:nvSpPr>
        <p:spPr>
          <a:xfrm>
            <a:off x="4382923"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6245297" y="502627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p:cNvSpPr/>
          <p:nvPr/>
        </p:nvSpPr>
        <p:spPr>
          <a:xfrm>
            <a:off x="8107671" y="5026276"/>
            <a:ext cx="1638300"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p:cNvSpPr/>
          <p:nvPr/>
        </p:nvSpPr>
        <p:spPr>
          <a:xfrm>
            <a:off x="9970045" y="5026276"/>
            <a:ext cx="1638300" cy="1133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3616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背景意义</a:t>
            </a: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8313608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3722914" cy="307777"/>
          </a:xfrm>
          <a:prstGeom prst="rect">
            <a:avLst/>
          </a:prstGeom>
        </p:spPr>
        <p:txBody>
          <a:bodyPr wrap="square">
            <a:spAutoFit/>
          </a:bodyPr>
          <a:lstStyle/>
          <a:p>
            <a:r>
              <a:rPr lang="en-US" altLang="zh-CN" sz="1400" b="1" dirty="0"/>
              <a:t>PART ONE </a:t>
            </a:r>
            <a:r>
              <a:rPr lang="zh-CN" altLang="en-US" sz="1400" b="1" dirty="0"/>
              <a:t>选题背景</a:t>
            </a:r>
          </a:p>
        </p:txBody>
      </p:sp>
      <p:sp>
        <p:nvSpPr>
          <p:cNvPr id="3" name="椭圆 2"/>
          <p:cNvSpPr/>
          <p:nvPr/>
        </p:nvSpPr>
        <p:spPr>
          <a:xfrm>
            <a:off x="1825243" y="162303"/>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13" name="组合 12"/>
          <p:cNvGrpSpPr/>
          <p:nvPr/>
        </p:nvGrpSpPr>
        <p:grpSpPr>
          <a:xfrm>
            <a:off x="370851" y="648632"/>
            <a:ext cx="2300757" cy="509896"/>
            <a:chOff x="888096" y="1000203"/>
            <a:chExt cx="4259825" cy="944066"/>
          </a:xfrm>
        </p:grpSpPr>
        <p:sp>
          <p:nvSpPr>
            <p:cNvPr id="5" name="矩形 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椭圆 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7" name="矩形 16"/>
          <p:cNvSpPr/>
          <p:nvPr/>
        </p:nvSpPr>
        <p:spPr>
          <a:xfrm>
            <a:off x="356068" y="729851"/>
            <a:ext cx="2262158" cy="369332"/>
          </a:xfrm>
          <a:prstGeom prst="rect">
            <a:avLst/>
          </a:prstGeom>
        </p:spPr>
        <p:txBody>
          <a:bodyPr wrap="none">
            <a:spAutoFit/>
          </a:bodyPr>
          <a:lstStyle/>
          <a:p>
            <a:r>
              <a:rPr lang="zh-CN" altLang="en-US" dirty="0"/>
              <a:t>复杂网络上信息传播</a:t>
            </a:r>
          </a:p>
        </p:txBody>
      </p:sp>
      <mc:AlternateContent xmlns:mc="http://schemas.openxmlformats.org/markup-compatibility/2006" xmlns:a14="http://schemas.microsoft.com/office/drawing/2010/main">
        <mc:Choice Requires="a14">
          <p:sp>
            <p:nvSpPr>
              <p:cNvPr id="18" name="矩形 17"/>
              <p:cNvSpPr/>
              <p:nvPr/>
            </p:nvSpPr>
            <p:spPr>
              <a:xfrm>
                <a:off x="243442" y="1251343"/>
                <a:ext cx="3163603" cy="1276568"/>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charset="0"/>
                    <a:ea typeface="微软雅黑" charset="0"/>
                  </a:rPr>
                  <a:t>复杂网络中的节点代表现实系统中的实体，而连边则代表实体间的联系。在这些不同类型的真实网络系统中，存在着大量的信息传播现象，例如，社交网络上谣言、广告的传播，计算机网络上病毒的传播</a:t>
                </a:r>
                <a14:m>
                  <m:oMath xmlns:m="http://schemas.openxmlformats.org/officeDocument/2006/math">
                    <m:sSup>
                      <m:sSupPr>
                        <m:ctrlPr>
                          <a:rPr lang="en-US" altLang="zh-CN" sz="1200" i="1">
                            <a:solidFill>
                              <a:schemeClr val="bg1">
                                <a:lumMod val="50000"/>
                              </a:schemeClr>
                            </a:solidFill>
                            <a:latin typeface="Cambria Math" panose="02040503050406030204" pitchFamily="18" charset="0"/>
                            <a:ea typeface="微软雅黑" charset="0"/>
                          </a:rPr>
                        </m:ctrlPr>
                      </m:sSupPr>
                      <m:e>
                        <m:r>
                          <a:rPr lang="zh-CN" altLang="en-US" sz="1200">
                            <a:solidFill>
                              <a:schemeClr val="bg1">
                                <a:lumMod val="50000"/>
                              </a:schemeClr>
                            </a:solidFill>
                            <a:latin typeface="Cambria Math" panose="02040503050406030204" pitchFamily="18" charset="0"/>
                            <a:ea typeface="微软雅黑" charset="0"/>
                          </a:rPr>
                          <m:t>等</m:t>
                        </m:r>
                      </m:e>
                      <m:sup>
                        <m:r>
                          <a:rPr lang="en-US" altLang="zh-CN" sz="1200">
                            <a:solidFill>
                              <a:schemeClr val="bg1">
                                <a:lumMod val="50000"/>
                              </a:schemeClr>
                            </a:solidFill>
                            <a:latin typeface="Cambria Math" panose="02040503050406030204" pitchFamily="18" charset="0"/>
                            <a:ea typeface="微软雅黑" charset="0"/>
                          </a:rPr>
                          <m:t>[1]</m:t>
                        </m:r>
                      </m:sup>
                    </m:sSup>
                    <m:r>
                      <a:rPr lang="en-US" altLang="zh-CN" sz="1200">
                        <a:solidFill>
                          <a:schemeClr val="bg1">
                            <a:lumMod val="50000"/>
                          </a:schemeClr>
                        </a:solidFill>
                        <a:latin typeface="Cambria Math" panose="02040503050406030204" pitchFamily="18" charset="0"/>
                        <a:ea typeface="微软雅黑" charset="0"/>
                      </a:rPr>
                      <m:t> </m:t>
                    </m:r>
                  </m:oMath>
                </a14:m>
                <a:r>
                  <a:rPr lang="zh-CN" altLang="en-US" sz="1200" dirty="0">
                    <a:solidFill>
                      <a:schemeClr val="bg1">
                        <a:lumMod val="50000"/>
                      </a:schemeClr>
                    </a:solidFill>
                    <a:latin typeface="微软雅黑" charset="0"/>
                    <a:ea typeface="微软雅黑" charset="0"/>
                  </a:rPr>
                  <a:t>。</a:t>
                </a:r>
              </a:p>
            </p:txBody>
          </p:sp>
        </mc:Choice>
        <mc:Fallback xmlns="">
          <p:sp>
            <p:nvSpPr>
              <p:cNvPr id="18" name="矩形 17"/>
              <p:cNvSpPr>
                <a:spLocks noRot="1" noChangeAspect="1" noMove="1" noResize="1" noEditPoints="1" noAdjustHandles="1" noChangeArrowheads="1" noChangeShapeType="1" noTextEdit="1"/>
              </p:cNvSpPr>
              <p:nvPr/>
            </p:nvSpPr>
            <p:spPr>
              <a:xfrm>
                <a:off x="243442" y="1251343"/>
                <a:ext cx="3163603" cy="1276568"/>
              </a:xfrm>
              <a:prstGeom prst="rect">
                <a:avLst/>
              </a:prstGeom>
              <a:blipFill>
                <a:blip r:embed="rId2"/>
                <a:stretch>
                  <a:fillRect l="-193" b="-2857"/>
                </a:stretch>
              </a:blipFill>
            </p:spPr>
            <p:txBody>
              <a:bodyPr/>
              <a:lstStyle/>
              <a:p>
                <a:r>
                  <a:rPr lang="zh-CN" altLang="en-US">
                    <a:noFill/>
                  </a:rPr>
                  <a:t> </a:t>
                </a:r>
              </a:p>
            </p:txBody>
          </p:sp>
        </mc:Fallback>
      </mc:AlternateContent>
      <p:grpSp>
        <p:nvGrpSpPr>
          <p:cNvPr id="35" name="组合 34"/>
          <p:cNvGrpSpPr/>
          <p:nvPr/>
        </p:nvGrpSpPr>
        <p:grpSpPr>
          <a:xfrm>
            <a:off x="4522859" y="675914"/>
            <a:ext cx="3120873" cy="509896"/>
            <a:chOff x="888096" y="1000203"/>
            <a:chExt cx="4259825" cy="944066"/>
          </a:xfrm>
        </p:grpSpPr>
        <p:sp>
          <p:nvSpPr>
            <p:cNvPr id="36" name="矩形 35"/>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椭圆 38"/>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椭圆 39"/>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41" name="矩形 40"/>
          <p:cNvSpPr/>
          <p:nvPr/>
        </p:nvSpPr>
        <p:spPr>
          <a:xfrm>
            <a:off x="4601017" y="747103"/>
            <a:ext cx="2989966" cy="369332"/>
          </a:xfrm>
          <a:prstGeom prst="rect">
            <a:avLst/>
          </a:prstGeom>
        </p:spPr>
        <p:txBody>
          <a:bodyPr wrap="square">
            <a:spAutoFit/>
          </a:bodyPr>
          <a:lstStyle/>
          <a:p>
            <a:r>
              <a:rPr lang="zh-CN" altLang="en-US" dirty="0"/>
              <a:t>信息传播中控制与干预策略</a:t>
            </a:r>
          </a:p>
        </p:txBody>
      </p:sp>
      <p:sp>
        <p:nvSpPr>
          <p:cNvPr id="42" name="矩形 41"/>
          <p:cNvSpPr/>
          <p:nvPr/>
        </p:nvSpPr>
        <p:spPr>
          <a:xfrm>
            <a:off x="4468274" y="1251343"/>
            <a:ext cx="3255452" cy="1269258"/>
          </a:xfrm>
          <a:prstGeom prst="rect">
            <a:avLst/>
          </a:prstGeom>
        </p:spPr>
        <p:txBody>
          <a:bodyPr wrap="square">
            <a:spAutoFit/>
          </a:bodyPr>
          <a:lstStyle/>
          <a:p>
            <a:pPr>
              <a:lnSpc>
                <a:spcPct val="130000"/>
              </a:lnSpc>
            </a:pPr>
            <a:r>
              <a:rPr lang="zh-CN" altLang="en-US" sz="1200" dirty="0">
                <a:solidFill>
                  <a:schemeClr val="bg1">
                    <a:lumMod val="50000"/>
                  </a:schemeClr>
                </a:solidFill>
                <a:latin typeface="微软雅黑" charset="0"/>
                <a:ea typeface="微软雅黑" charset="0"/>
              </a:rPr>
              <a:t>复杂网络中信息干预策略一般是基于网络结构中的节点或者连边的信息进行干预研究。通过的控制度值大的节点（如社交网络中朋友多的个体）或连边权重大的边（通信网络中流量大的连边）。</a:t>
            </a:r>
          </a:p>
        </p:txBody>
      </p:sp>
      <p:sp>
        <p:nvSpPr>
          <p:cNvPr id="34" name="文本框 33">
            <a:extLst>
              <a:ext uri="{FF2B5EF4-FFF2-40B4-BE49-F238E27FC236}">
                <a16:creationId xmlns:a16="http://schemas.microsoft.com/office/drawing/2014/main" id="{C2807F2F-4462-4352-97A2-2C0C8396A44D}"/>
              </a:ext>
            </a:extLst>
          </p:cNvPr>
          <p:cNvSpPr txBox="1"/>
          <p:nvPr/>
        </p:nvSpPr>
        <p:spPr>
          <a:xfrm>
            <a:off x="-1" y="6581001"/>
            <a:ext cx="5650993" cy="276999"/>
          </a:xfrm>
          <a:prstGeom prst="rect">
            <a:avLst/>
          </a:prstGeom>
          <a:noFill/>
        </p:spPr>
        <p:txBody>
          <a:bodyPr wrap="square">
            <a:spAutoFit/>
          </a:bodyPr>
          <a:lstStyle/>
          <a:p>
            <a:r>
              <a:rPr lang="en-US" altLang="zh-CN" sz="1200" dirty="0"/>
              <a:t>[1] </a:t>
            </a:r>
            <a:r>
              <a:rPr lang="zh-CN" altLang="en-US" sz="1200" dirty="0"/>
              <a:t>鲜佳君</a:t>
            </a:r>
            <a:r>
              <a:rPr lang="en-US" altLang="zh-CN" sz="1200" dirty="0"/>
              <a:t>. </a:t>
            </a:r>
            <a:r>
              <a:rPr lang="zh-CN" altLang="en-US" sz="1200" dirty="0"/>
              <a:t>复杂网络上的信息传播及其干预策略研究</a:t>
            </a:r>
            <a:r>
              <a:rPr lang="en-US" altLang="zh-CN" sz="1200" dirty="0"/>
              <a:t>[D].</a:t>
            </a:r>
            <a:r>
              <a:rPr lang="zh-CN" altLang="en-US" sz="1200" dirty="0"/>
              <a:t>电子科技大学</a:t>
            </a:r>
            <a:r>
              <a:rPr lang="en-US" altLang="zh-CN" sz="1200" dirty="0"/>
              <a:t>,2020.</a:t>
            </a:r>
            <a:endParaRPr lang="zh-CN" altLang="en-US" sz="1200" dirty="0"/>
          </a:p>
        </p:txBody>
      </p:sp>
      <p:cxnSp>
        <p:nvCxnSpPr>
          <p:cNvPr id="43" name="直接连接符 42">
            <a:extLst>
              <a:ext uri="{FF2B5EF4-FFF2-40B4-BE49-F238E27FC236}">
                <a16:creationId xmlns:a16="http://schemas.microsoft.com/office/drawing/2014/main" id="{B3DF889E-7DA8-4E84-A90C-B63FD944515B}"/>
              </a:ext>
            </a:extLst>
          </p:cNvPr>
          <p:cNvCxnSpPr>
            <a:cxnSpLocks/>
          </p:cNvCxnSpPr>
          <p:nvPr/>
        </p:nvCxnSpPr>
        <p:spPr>
          <a:xfrm>
            <a:off x="0" y="6582355"/>
            <a:ext cx="5138928"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BFBC27CF-1A3D-4CFA-9F4A-739364F8B1A4}"/>
              </a:ext>
            </a:extLst>
          </p:cNvPr>
          <p:cNvPicPr>
            <a:picLocks noChangeAspect="1"/>
          </p:cNvPicPr>
          <p:nvPr/>
        </p:nvPicPr>
        <p:blipFill>
          <a:blip r:embed="rId3"/>
          <a:stretch>
            <a:fillRect/>
          </a:stretch>
        </p:blipFill>
        <p:spPr>
          <a:xfrm>
            <a:off x="3433110" y="3291053"/>
            <a:ext cx="2543194" cy="2129324"/>
          </a:xfrm>
          <a:prstGeom prst="rect">
            <a:avLst/>
          </a:prstGeom>
        </p:spPr>
      </p:pic>
      <p:pic>
        <p:nvPicPr>
          <p:cNvPr id="24" name="图片 23">
            <a:extLst>
              <a:ext uri="{FF2B5EF4-FFF2-40B4-BE49-F238E27FC236}">
                <a16:creationId xmlns:a16="http://schemas.microsoft.com/office/drawing/2014/main" id="{EEEB8040-8B67-43A2-B0AC-8BDD896644A8}"/>
              </a:ext>
            </a:extLst>
          </p:cNvPr>
          <p:cNvPicPr>
            <a:picLocks noChangeAspect="1"/>
          </p:cNvPicPr>
          <p:nvPr/>
        </p:nvPicPr>
        <p:blipFill>
          <a:blip r:embed="rId4"/>
          <a:stretch>
            <a:fillRect/>
          </a:stretch>
        </p:blipFill>
        <p:spPr>
          <a:xfrm>
            <a:off x="6839950" y="2903078"/>
            <a:ext cx="2275073" cy="2710464"/>
          </a:xfrm>
          <a:prstGeom prst="rect">
            <a:avLst/>
          </a:prstGeom>
        </p:spPr>
      </p:pic>
      <p:pic>
        <p:nvPicPr>
          <p:cNvPr id="25" name="图片 24">
            <a:extLst>
              <a:ext uri="{FF2B5EF4-FFF2-40B4-BE49-F238E27FC236}">
                <a16:creationId xmlns:a16="http://schemas.microsoft.com/office/drawing/2014/main" id="{75A9422D-7CB6-4B59-A5C5-25C75E5A16EF}"/>
              </a:ext>
            </a:extLst>
          </p:cNvPr>
          <p:cNvPicPr>
            <a:picLocks noChangeAspect="1"/>
          </p:cNvPicPr>
          <p:nvPr/>
        </p:nvPicPr>
        <p:blipFill>
          <a:blip r:embed="rId5"/>
          <a:stretch>
            <a:fillRect/>
          </a:stretch>
        </p:blipFill>
        <p:spPr>
          <a:xfrm>
            <a:off x="340249" y="3302269"/>
            <a:ext cx="2229215" cy="2020818"/>
          </a:xfrm>
          <a:prstGeom prst="rect">
            <a:avLst/>
          </a:prstGeom>
        </p:spPr>
      </p:pic>
      <p:sp>
        <p:nvSpPr>
          <p:cNvPr id="26" name="箭头: 右 25">
            <a:extLst>
              <a:ext uri="{FF2B5EF4-FFF2-40B4-BE49-F238E27FC236}">
                <a16:creationId xmlns:a16="http://schemas.microsoft.com/office/drawing/2014/main" id="{70BF9534-F0D9-4584-B48E-DF6BE1AEE431}"/>
              </a:ext>
            </a:extLst>
          </p:cNvPr>
          <p:cNvSpPr/>
          <p:nvPr/>
        </p:nvSpPr>
        <p:spPr>
          <a:xfrm>
            <a:off x="2849539" y="4110237"/>
            <a:ext cx="423192" cy="296146"/>
          </a:xfrm>
          <a:prstGeom prst="right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bg1">
                  <a:lumMod val="65000"/>
                </a:schemeClr>
              </a:solidFill>
            </a:endParaRPr>
          </a:p>
        </p:txBody>
      </p:sp>
      <p:sp>
        <p:nvSpPr>
          <p:cNvPr id="28" name="箭头: 右 27">
            <a:extLst>
              <a:ext uri="{FF2B5EF4-FFF2-40B4-BE49-F238E27FC236}">
                <a16:creationId xmlns:a16="http://schemas.microsoft.com/office/drawing/2014/main" id="{E622CAB6-CE1A-4976-9519-F84EAAEBC242}"/>
              </a:ext>
            </a:extLst>
          </p:cNvPr>
          <p:cNvSpPr/>
          <p:nvPr/>
        </p:nvSpPr>
        <p:spPr>
          <a:xfrm>
            <a:off x="6215697" y="4110237"/>
            <a:ext cx="423192" cy="296146"/>
          </a:xfrm>
          <a:prstGeom prst="rightArrow">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bg1">
                  <a:lumMod val="65000"/>
                </a:schemeClr>
              </a:solidFill>
            </a:endParaRPr>
          </a:p>
        </p:txBody>
      </p:sp>
    </p:spTree>
    <p:extLst>
      <p:ext uri="{BB962C8B-B14F-4D97-AF65-F5344CB8AC3E}">
        <p14:creationId xmlns:p14="http://schemas.microsoft.com/office/powerpoint/2010/main" val="2988527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21589" cy="307777"/>
          </a:xfrm>
          <a:prstGeom prst="rect">
            <a:avLst/>
          </a:prstGeom>
        </p:spPr>
        <p:txBody>
          <a:bodyPr wrap="none">
            <a:spAutoFit/>
          </a:bodyPr>
          <a:lstStyle/>
          <a:p>
            <a:r>
              <a:rPr lang="en-US" altLang="zh-CN" sz="1400" b="1" dirty="0"/>
              <a:t>PART ONE </a:t>
            </a:r>
            <a:r>
              <a:rPr lang="zh-CN" altLang="en-US" sz="1400" b="1" dirty="0"/>
              <a:t>研究意义</a:t>
            </a:r>
          </a:p>
        </p:txBody>
      </p:sp>
      <p:sp>
        <p:nvSpPr>
          <p:cNvPr id="8" name="矩形 7"/>
          <p:cNvSpPr/>
          <p:nvPr/>
        </p:nvSpPr>
        <p:spPr>
          <a:xfrm>
            <a:off x="1144650" y="3526017"/>
            <a:ext cx="1967205" cy="307777"/>
          </a:xfrm>
          <a:prstGeom prst="rect">
            <a:avLst/>
          </a:prstGeom>
        </p:spPr>
        <p:txBody>
          <a:bodyPr wrap="none">
            <a:spAutoFit/>
          </a:bodyPr>
          <a:lstStyle/>
          <a:p>
            <a:r>
              <a:rPr lang="zh-CN" altLang="en-US" sz="1400" b="1" dirty="0"/>
              <a:t>单层</a:t>
            </a:r>
            <a:r>
              <a:rPr lang="zh-CN" altLang="en-US" sz="1400" b="1" dirty="0">
                <a:latin typeface="+mn-ea"/>
              </a:rPr>
              <a:t>网络扩展到多层</a:t>
            </a:r>
            <a:r>
              <a:rPr lang="en-US" altLang="zh-CN" sz="1400" b="1" baseline="30000" dirty="0">
                <a:latin typeface="+mn-ea"/>
              </a:rPr>
              <a:t>[2]</a:t>
            </a:r>
            <a:endParaRPr lang="zh-CN" altLang="en-US" sz="1400" b="1" baseline="30000" dirty="0">
              <a:latin typeface="+mn-ea"/>
            </a:endParaRPr>
          </a:p>
        </p:txBody>
      </p:sp>
      <p:sp>
        <p:nvSpPr>
          <p:cNvPr id="9" name="矩形 8"/>
          <p:cNvSpPr/>
          <p:nvPr/>
        </p:nvSpPr>
        <p:spPr>
          <a:xfrm>
            <a:off x="820559" y="3809005"/>
            <a:ext cx="2853723" cy="1611339"/>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charset="0"/>
                <a:ea typeface="微软雅黑" charset="0"/>
              </a:rPr>
              <a:t>复杂网络上的信息传播建模，以往研究考虑的多是单一渠道的信息传播，现如今信息传播的渠道更加复杂，信息可以同时在多个平台（例如，微博、微信、</a:t>
            </a:r>
            <a:r>
              <a:rPr lang="en-US" altLang="zh-CN" sz="1100" dirty="0">
                <a:solidFill>
                  <a:schemeClr val="bg1">
                    <a:lumMod val="50000"/>
                  </a:schemeClr>
                </a:solidFill>
                <a:latin typeface="微软雅黑" charset="0"/>
                <a:ea typeface="微软雅黑" charset="0"/>
              </a:rPr>
              <a:t>QQ</a:t>
            </a:r>
            <a:r>
              <a:rPr lang="zh-CN" altLang="en-US" sz="1100" dirty="0">
                <a:solidFill>
                  <a:schemeClr val="bg1">
                    <a:lumMod val="50000"/>
                  </a:schemeClr>
                </a:solidFill>
                <a:latin typeface="微软雅黑" charset="0"/>
                <a:ea typeface="微软雅黑" charset="0"/>
              </a:rPr>
              <a:t>、</a:t>
            </a:r>
            <a:r>
              <a:rPr lang="en-US" altLang="zh-CN" sz="1100" dirty="0">
                <a:solidFill>
                  <a:schemeClr val="bg1">
                    <a:lumMod val="50000"/>
                  </a:schemeClr>
                </a:solidFill>
                <a:latin typeface="微软雅黑" charset="0"/>
                <a:ea typeface="微软雅黑" charset="0"/>
              </a:rPr>
              <a:t>Twitter </a:t>
            </a:r>
            <a:r>
              <a:rPr lang="zh-CN" altLang="en-US" sz="1100" dirty="0">
                <a:solidFill>
                  <a:schemeClr val="bg1">
                    <a:lumMod val="50000"/>
                  </a:schemeClr>
                </a:solidFill>
                <a:latin typeface="微软雅黑" charset="0"/>
                <a:ea typeface="微软雅黑" charset="0"/>
              </a:rPr>
              <a:t>和电话等）以多种方式传播。因此，在对复杂网络上的信息传播进行建模分析时，需要考虑基于多层网络的信息传播建模与理论分析。</a:t>
            </a:r>
          </a:p>
        </p:txBody>
      </p:sp>
      <p:sp>
        <p:nvSpPr>
          <p:cNvPr id="10" name="矩形 9"/>
          <p:cNvSpPr/>
          <p:nvPr/>
        </p:nvSpPr>
        <p:spPr>
          <a:xfrm>
            <a:off x="4869677" y="3525312"/>
            <a:ext cx="2945247" cy="316946"/>
          </a:xfrm>
          <a:prstGeom prst="rect">
            <a:avLst/>
          </a:prstGeom>
        </p:spPr>
        <p:txBody>
          <a:bodyPr wrap="square">
            <a:spAutoFit/>
          </a:bodyPr>
          <a:lstStyle/>
          <a:p>
            <a:r>
              <a:rPr lang="zh-CN" altLang="en-US" sz="1400" b="1" dirty="0"/>
              <a:t>传播过程中疾病层与</a:t>
            </a:r>
            <a:r>
              <a:rPr lang="zh-CN" altLang="en-US" sz="1400" b="1" dirty="0">
                <a:latin typeface="+mn-ea"/>
              </a:rPr>
              <a:t>信息层</a:t>
            </a:r>
            <a:r>
              <a:rPr lang="zh-CN" altLang="en-US" sz="1400" b="1" dirty="0"/>
              <a:t>耦合</a:t>
            </a:r>
            <a:r>
              <a:rPr lang="en-US" altLang="zh-CN" sz="1400" b="1" baseline="30000" dirty="0"/>
              <a:t>[3]</a:t>
            </a:r>
            <a:endParaRPr lang="zh-CN" altLang="en-US" sz="1400" b="1" baseline="30000" dirty="0"/>
          </a:p>
        </p:txBody>
      </p:sp>
      <p:sp>
        <p:nvSpPr>
          <p:cNvPr id="11" name="矩形 10"/>
          <p:cNvSpPr/>
          <p:nvPr/>
        </p:nvSpPr>
        <p:spPr>
          <a:xfrm>
            <a:off x="4714129" y="3822536"/>
            <a:ext cx="3009272" cy="1611339"/>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charset="0"/>
                <a:ea typeface="微软雅黑" charset="0"/>
              </a:rPr>
              <a:t>在一般传染病</a:t>
            </a:r>
            <a:r>
              <a:rPr lang="en-US" altLang="zh-CN" sz="1100" dirty="0">
                <a:solidFill>
                  <a:schemeClr val="bg1">
                    <a:lumMod val="50000"/>
                  </a:schemeClr>
                </a:solidFill>
                <a:latin typeface="微软雅黑" charset="0"/>
                <a:ea typeface="微软雅黑" charset="0"/>
              </a:rPr>
              <a:t>SEIR</a:t>
            </a:r>
            <a:r>
              <a:rPr lang="zh-CN" altLang="en-US" sz="1100" dirty="0">
                <a:solidFill>
                  <a:schemeClr val="bg1">
                    <a:lumMod val="50000"/>
                  </a:schemeClr>
                </a:solidFill>
                <a:latin typeface="微软雅黑" charset="0"/>
                <a:ea typeface="微软雅黑" charset="0"/>
              </a:rPr>
              <a:t>模型中，加入信息层进行耦合。如上图中加入一个仓室“</a:t>
            </a:r>
            <a:r>
              <a:rPr lang="en-US" altLang="zh-CN" sz="1100" dirty="0">
                <a:solidFill>
                  <a:schemeClr val="bg1">
                    <a:lumMod val="50000"/>
                  </a:schemeClr>
                </a:solidFill>
                <a:latin typeface="微软雅黑" charset="0"/>
                <a:ea typeface="微软雅黑" charset="0"/>
              </a:rPr>
              <a:t>A</a:t>
            </a:r>
            <a:r>
              <a:rPr lang="zh-CN" altLang="en-US" sz="1100" dirty="0">
                <a:solidFill>
                  <a:schemeClr val="bg1">
                    <a:lumMod val="50000"/>
                  </a:schemeClr>
                </a:solidFill>
                <a:latin typeface="微软雅黑" charset="0"/>
                <a:ea typeface="微软雅黑" charset="0"/>
              </a:rPr>
              <a:t>”，表明个体对疾病传播过程中有一定警觉“</a:t>
            </a:r>
            <a:r>
              <a:rPr lang="en-US" altLang="zh-CN" sz="1100" dirty="0">
                <a:solidFill>
                  <a:schemeClr val="bg1">
                    <a:lumMod val="50000"/>
                  </a:schemeClr>
                </a:solidFill>
                <a:latin typeface="微软雅黑" charset="0"/>
                <a:ea typeface="微软雅黑" charset="0"/>
              </a:rPr>
              <a:t>Alert</a:t>
            </a:r>
            <a:r>
              <a:rPr lang="zh-CN" altLang="en-US" sz="1100" dirty="0">
                <a:solidFill>
                  <a:schemeClr val="bg1">
                    <a:lumMod val="50000"/>
                  </a:schemeClr>
                </a:solidFill>
                <a:latin typeface="微软雅黑" charset="0"/>
                <a:ea typeface="微软雅黑" charset="0"/>
              </a:rPr>
              <a:t>”，会注意防护，从而达到减少感染率的效果。在研究信息传播中，也借鉴传染病的仓室模型，对信息传播过程中实体间不同的状态（</a:t>
            </a:r>
            <a:r>
              <a:rPr lang="en-US" altLang="zh-CN" sz="1100" dirty="0">
                <a:solidFill>
                  <a:schemeClr val="bg1">
                    <a:lumMod val="50000"/>
                  </a:schemeClr>
                </a:solidFill>
                <a:latin typeface="微软雅黑" charset="0"/>
                <a:ea typeface="微软雅黑" charset="0"/>
              </a:rPr>
              <a:t>”</a:t>
            </a:r>
            <a:r>
              <a:rPr lang="zh-CN" altLang="en-US" sz="1100" dirty="0">
                <a:solidFill>
                  <a:schemeClr val="bg1">
                    <a:lumMod val="50000"/>
                  </a:schemeClr>
                </a:solidFill>
                <a:latin typeface="微软雅黑" charset="0"/>
                <a:ea typeface="微软雅黑" charset="0"/>
              </a:rPr>
              <a:t>冻结态</a:t>
            </a:r>
            <a:r>
              <a:rPr lang="en-US" altLang="zh-CN" sz="1100" dirty="0">
                <a:solidFill>
                  <a:schemeClr val="bg1">
                    <a:lumMod val="50000"/>
                  </a:schemeClr>
                </a:solidFill>
                <a:latin typeface="微软雅黑" charset="0"/>
                <a:ea typeface="微软雅黑" charset="0"/>
              </a:rPr>
              <a:t>-</a:t>
            </a:r>
            <a:r>
              <a:rPr lang="zh-CN" altLang="en-US" sz="1100" dirty="0">
                <a:solidFill>
                  <a:schemeClr val="bg1">
                    <a:lumMod val="50000"/>
                  </a:schemeClr>
                </a:solidFill>
                <a:latin typeface="微软雅黑" charset="0"/>
                <a:ea typeface="微软雅黑" charset="0"/>
              </a:rPr>
              <a:t>易感态</a:t>
            </a:r>
            <a:r>
              <a:rPr lang="en-US" altLang="zh-CN" sz="1100" dirty="0">
                <a:solidFill>
                  <a:schemeClr val="bg1">
                    <a:lumMod val="50000"/>
                  </a:schemeClr>
                </a:solidFill>
                <a:latin typeface="微软雅黑" charset="0"/>
                <a:ea typeface="微软雅黑" charset="0"/>
              </a:rPr>
              <a:t>-</a:t>
            </a:r>
            <a:r>
              <a:rPr lang="zh-CN" altLang="en-US" sz="1100" dirty="0">
                <a:solidFill>
                  <a:schemeClr val="bg1">
                    <a:lumMod val="50000"/>
                  </a:schemeClr>
                </a:solidFill>
                <a:latin typeface="微软雅黑" charset="0"/>
                <a:ea typeface="微软雅黑" charset="0"/>
              </a:rPr>
              <a:t>已知态</a:t>
            </a:r>
            <a:r>
              <a:rPr lang="en-US" altLang="zh-CN" sz="1100" dirty="0">
                <a:solidFill>
                  <a:schemeClr val="bg1">
                    <a:lumMod val="50000"/>
                  </a:schemeClr>
                </a:solidFill>
                <a:latin typeface="微软雅黑" charset="0"/>
                <a:ea typeface="微软雅黑" charset="0"/>
              </a:rPr>
              <a:t>-</a:t>
            </a:r>
            <a:r>
              <a:rPr lang="zh-CN" altLang="en-US" sz="1100" dirty="0">
                <a:solidFill>
                  <a:schemeClr val="bg1">
                    <a:lumMod val="50000"/>
                  </a:schemeClr>
                </a:solidFill>
                <a:latin typeface="微软雅黑" charset="0"/>
                <a:ea typeface="微软雅黑" charset="0"/>
              </a:rPr>
              <a:t>恢复态</a:t>
            </a:r>
            <a:r>
              <a:rPr lang="en-US" altLang="zh-CN" sz="1100" dirty="0">
                <a:solidFill>
                  <a:schemeClr val="bg1">
                    <a:lumMod val="50000"/>
                  </a:schemeClr>
                </a:solidFill>
                <a:latin typeface="微软雅黑" charset="0"/>
                <a:ea typeface="微软雅黑" charset="0"/>
              </a:rPr>
              <a:t>”</a:t>
            </a:r>
            <a:r>
              <a:rPr lang="zh-CN" altLang="en-US" sz="1100" dirty="0">
                <a:solidFill>
                  <a:schemeClr val="bg1">
                    <a:lumMod val="50000"/>
                  </a:schemeClr>
                </a:solidFill>
                <a:latin typeface="微软雅黑" charset="0"/>
                <a:ea typeface="微软雅黑" charset="0"/>
              </a:rPr>
              <a:t>）进行区分。</a:t>
            </a:r>
          </a:p>
        </p:txBody>
      </p:sp>
      <p:sp>
        <p:nvSpPr>
          <p:cNvPr id="12" name="矩形 11"/>
          <p:cNvSpPr/>
          <p:nvPr/>
        </p:nvSpPr>
        <p:spPr>
          <a:xfrm>
            <a:off x="9088425" y="3531351"/>
            <a:ext cx="1503938" cy="307777"/>
          </a:xfrm>
          <a:prstGeom prst="rect">
            <a:avLst/>
          </a:prstGeom>
        </p:spPr>
        <p:txBody>
          <a:bodyPr wrap="none">
            <a:spAutoFit/>
          </a:bodyPr>
          <a:lstStyle/>
          <a:p>
            <a:r>
              <a:rPr lang="en-US" altLang="zh-CN" sz="1400" b="1" dirty="0" err="1"/>
              <a:t>Matlab</a:t>
            </a:r>
            <a:r>
              <a:rPr lang="en-US" altLang="zh-CN" sz="1400" b="1" dirty="0"/>
              <a:t> GUI</a:t>
            </a:r>
            <a:r>
              <a:rPr lang="zh-CN" altLang="en-US" sz="1400" b="1" dirty="0"/>
              <a:t>制作</a:t>
            </a:r>
          </a:p>
        </p:txBody>
      </p:sp>
      <mc:AlternateContent xmlns:mc="http://schemas.openxmlformats.org/markup-compatibility/2006" xmlns:a14="http://schemas.microsoft.com/office/drawing/2010/main">
        <mc:Choice Requires="a14">
          <p:sp>
            <p:nvSpPr>
              <p:cNvPr id="13" name="矩形 12"/>
              <p:cNvSpPr/>
              <p:nvPr/>
            </p:nvSpPr>
            <p:spPr>
              <a:xfrm>
                <a:off x="8601700" y="3839128"/>
                <a:ext cx="2594406" cy="1391278"/>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charset="0"/>
                    <a:ea typeface="微软雅黑" charset="0"/>
                  </a:rPr>
                  <a:t>文章实验仿真部分，基于</a:t>
                </a:r>
                <a14:m>
                  <m:oMath xmlns:m="http://schemas.openxmlformats.org/officeDocument/2006/math">
                    <m:sSup>
                      <m:sSupPr>
                        <m:ctrlPr>
                          <a:rPr lang="en-US" altLang="zh-CN" sz="1100" i="1" smtClean="0">
                            <a:solidFill>
                              <a:schemeClr val="bg1">
                                <a:lumMod val="50000"/>
                              </a:schemeClr>
                            </a:solidFill>
                            <a:latin typeface="Cambria Math" panose="02040503050406030204" pitchFamily="18" charset="0"/>
                            <a:ea typeface="微软雅黑" charset="0"/>
                          </a:rPr>
                        </m:ctrlPr>
                      </m:sSupPr>
                      <m:e>
                        <m:r>
                          <a:rPr lang="en-US" altLang="zh-CN" sz="1100" i="1">
                            <a:solidFill>
                              <a:schemeClr val="bg1">
                                <a:lumMod val="50000"/>
                              </a:schemeClr>
                            </a:solidFill>
                            <a:latin typeface="Cambria Math" panose="02040503050406030204" pitchFamily="18" charset="0"/>
                            <a:ea typeface="微软雅黑" charset="0"/>
                          </a:rPr>
                          <m:t>𝑮𝑬𝑴</m:t>
                        </m:r>
                        <m:r>
                          <m:rPr>
                            <m:sty m:val="p"/>
                          </m:rPr>
                          <a:rPr lang="en-US" altLang="zh-CN" sz="1100" i="1">
                            <a:solidFill>
                              <a:schemeClr val="bg1">
                                <a:lumMod val="50000"/>
                              </a:schemeClr>
                            </a:solidFill>
                            <a:latin typeface="Cambria Math" panose="02040503050406030204" pitchFamily="18" charset="0"/>
                            <a:ea typeface="微软雅黑" charset="0"/>
                          </a:rPr>
                          <m:t>F</m:t>
                        </m:r>
                      </m:e>
                      <m:sup>
                        <m:r>
                          <a:rPr lang="en-US" altLang="zh-CN" sz="1100" i="1">
                            <a:solidFill>
                              <a:schemeClr val="bg1">
                                <a:lumMod val="50000"/>
                              </a:schemeClr>
                            </a:solidFill>
                            <a:latin typeface="Cambria Math" panose="02040503050406030204" pitchFamily="18" charset="0"/>
                            <a:ea typeface="微软雅黑" charset="0"/>
                          </a:rPr>
                          <m:t>[</m:t>
                        </m:r>
                        <m:r>
                          <a:rPr lang="en-US" altLang="zh-CN" sz="1100" b="0" i="1" smtClean="0">
                            <a:solidFill>
                              <a:schemeClr val="bg1">
                                <a:lumMod val="50000"/>
                              </a:schemeClr>
                            </a:solidFill>
                            <a:latin typeface="Cambria Math" panose="02040503050406030204" pitchFamily="18" charset="0"/>
                            <a:ea typeface="微软雅黑" charset="0"/>
                          </a:rPr>
                          <m:t>4</m:t>
                        </m:r>
                        <m:r>
                          <a:rPr lang="en-US" altLang="zh-CN" sz="1100" i="1">
                            <a:solidFill>
                              <a:schemeClr val="bg1">
                                <a:lumMod val="50000"/>
                              </a:schemeClr>
                            </a:solidFill>
                            <a:latin typeface="Cambria Math" panose="02040503050406030204" pitchFamily="18" charset="0"/>
                            <a:ea typeface="微软雅黑" charset="0"/>
                          </a:rPr>
                          <m:t>]</m:t>
                        </m:r>
                      </m:sup>
                    </m:sSup>
                  </m:oMath>
                </a14:m>
                <a:r>
                  <a:rPr lang="zh-CN" altLang="en-US" sz="1100" dirty="0">
                    <a:solidFill>
                      <a:schemeClr val="bg1">
                        <a:lumMod val="50000"/>
                      </a:schemeClr>
                    </a:solidFill>
                    <a:latin typeface="微软雅黑" charset="0"/>
                    <a:ea typeface="微软雅黑" charset="0"/>
                  </a:rPr>
                  <a:t>方法，模拟消息在不同网络层中之间传播。在数值模拟过程中，通过选择不同的参数值对实际数据进行拟合，最终选择合适参数值。这里，会做一个图形化用户界面，便于实验操作。</a:t>
                </a:r>
              </a:p>
            </p:txBody>
          </p:sp>
        </mc:Choice>
        <mc:Fallback xmlns="">
          <p:sp>
            <p:nvSpPr>
              <p:cNvPr id="13" name="矩形 12"/>
              <p:cNvSpPr>
                <a:spLocks noRot="1" noChangeAspect="1" noMove="1" noResize="1" noEditPoints="1" noAdjustHandles="1" noChangeArrowheads="1" noChangeShapeType="1" noTextEdit="1"/>
              </p:cNvSpPr>
              <p:nvPr/>
            </p:nvSpPr>
            <p:spPr>
              <a:xfrm>
                <a:off x="8601700" y="3839128"/>
                <a:ext cx="2594406" cy="1391278"/>
              </a:xfrm>
              <a:prstGeom prst="rect">
                <a:avLst/>
              </a:prstGeom>
              <a:blipFill>
                <a:blip r:embed="rId4"/>
                <a:stretch>
                  <a:fillRect r="-5164" b="-3070"/>
                </a:stretch>
              </a:blipFill>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B274FED-B771-4900-91B3-605625410132}"/>
              </a:ext>
            </a:extLst>
          </p:cNvPr>
          <p:cNvPicPr>
            <a:picLocks noChangeAspect="1"/>
          </p:cNvPicPr>
          <p:nvPr/>
        </p:nvPicPr>
        <p:blipFill>
          <a:blip r:embed="rId5"/>
          <a:stretch>
            <a:fillRect/>
          </a:stretch>
        </p:blipFill>
        <p:spPr>
          <a:xfrm>
            <a:off x="933353" y="1081374"/>
            <a:ext cx="2224412" cy="2074516"/>
          </a:xfrm>
          <a:prstGeom prst="rect">
            <a:avLst/>
          </a:prstGeom>
        </p:spPr>
      </p:pic>
      <p:pic>
        <p:nvPicPr>
          <p:cNvPr id="52" name="图片 51">
            <a:extLst>
              <a:ext uri="{FF2B5EF4-FFF2-40B4-BE49-F238E27FC236}">
                <a16:creationId xmlns:a16="http://schemas.microsoft.com/office/drawing/2014/main" id="{68FAC394-6DE8-4411-9D96-122BB8149573}"/>
              </a:ext>
            </a:extLst>
          </p:cNvPr>
          <p:cNvPicPr>
            <a:picLocks noChangeAspect="1"/>
          </p:cNvPicPr>
          <p:nvPr/>
        </p:nvPicPr>
        <p:blipFill>
          <a:blip r:embed="rId6"/>
          <a:stretch>
            <a:fillRect/>
          </a:stretch>
        </p:blipFill>
        <p:spPr>
          <a:xfrm>
            <a:off x="3420964" y="974568"/>
            <a:ext cx="4673740" cy="2203234"/>
          </a:xfrm>
          <a:prstGeom prst="rect">
            <a:avLst/>
          </a:prstGeom>
        </p:spPr>
      </p:pic>
      <p:pic>
        <p:nvPicPr>
          <p:cNvPr id="53" name="图片 52">
            <a:extLst>
              <a:ext uri="{FF2B5EF4-FFF2-40B4-BE49-F238E27FC236}">
                <a16:creationId xmlns:a16="http://schemas.microsoft.com/office/drawing/2014/main" id="{E48FEB68-BF51-4ABF-8143-91901FF7082D}"/>
              </a:ext>
            </a:extLst>
          </p:cNvPr>
          <p:cNvPicPr>
            <a:picLocks noChangeAspect="1"/>
          </p:cNvPicPr>
          <p:nvPr/>
        </p:nvPicPr>
        <p:blipFill>
          <a:blip r:embed="rId7"/>
          <a:stretch>
            <a:fillRect/>
          </a:stretch>
        </p:blipFill>
        <p:spPr>
          <a:xfrm>
            <a:off x="8699029" y="1398274"/>
            <a:ext cx="2497077" cy="1826221"/>
          </a:xfrm>
          <a:prstGeom prst="rect">
            <a:avLst/>
          </a:prstGeom>
        </p:spPr>
      </p:pic>
      <p:sp>
        <p:nvSpPr>
          <p:cNvPr id="14" name="文本框 13">
            <a:extLst>
              <a:ext uri="{FF2B5EF4-FFF2-40B4-BE49-F238E27FC236}">
                <a16:creationId xmlns:a16="http://schemas.microsoft.com/office/drawing/2014/main" id="{679427E3-A26A-4B87-ABD5-1A2C5C0D9515}"/>
              </a:ext>
            </a:extLst>
          </p:cNvPr>
          <p:cNvSpPr txBox="1"/>
          <p:nvPr/>
        </p:nvSpPr>
        <p:spPr>
          <a:xfrm>
            <a:off x="0" y="5966480"/>
            <a:ext cx="11904133" cy="830997"/>
          </a:xfrm>
          <a:prstGeom prst="rect">
            <a:avLst/>
          </a:prstGeom>
          <a:noFill/>
        </p:spPr>
        <p:txBody>
          <a:bodyPr wrap="square">
            <a:spAutoFit/>
          </a:bodyPr>
          <a:lstStyle/>
          <a:p>
            <a:r>
              <a:rPr lang="en-US" altLang="zh-CN" sz="1200" dirty="0"/>
              <a:t>[2]</a:t>
            </a:r>
            <a:r>
              <a:rPr lang="en-US" altLang="zh-CN" sz="1200" b="0" i="0" dirty="0">
                <a:solidFill>
                  <a:srgbClr val="000000"/>
                </a:solidFill>
                <a:effectLst/>
                <a:latin typeface="Microsoft YaHei" panose="020B0503020204020204" pitchFamily="34" charset="-122"/>
                <a:ea typeface="Microsoft YaHei" panose="020B0503020204020204" pitchFamily="34" charset="-122"/>
              </a:rPr>
              <a:t> </a:t>
            </a:r>
            <a:r>
              <a:rPr lang="en-US" altLang="zh-CN" sz="1200" b="0" i="0" dirty="0" err="1">
                <a:solidFill>
                  <a:srgbClr val="000000"/>
                </a:solidFill>
                <a:effectLst/>
                <a:latin typeface="Microsoft YaHei" panose="020B0503020204020204" pitchFamily="34" charset="-122"/>
                <a:ea typeface="Microsoft YaHei" panose="020B0503020204020204" pitchFamily="34" charset="-122"/>
              </a:rPr>
              <a:t>Kivela</a:t>
            </a:r>
            <a:r>
              <a:rPr lang="en-US" altLang="zh-CN" sz="1200" b="0" i="0" dirty="0">
                <a:solidFill>
                  <a:srgbClr val="000000"/>
                </a:solidFill>
                <a:effectLst/>
                <a:latin typeface="Microsoft YaHei" panose="020B0503020204020204" pitchFamily="34" charset="-122"/>
                <a:ea typeface="Microsoft YaHei" panose="020B0503020204020204" pitchFamily="34" charset="-122"/>
              </a:rPr>
              <a:t> M , Arenas A , Barthelemy M , et al. Multilayer Networks[J]. SSRN Electronic Journal, 2013.</a:t>
            </a:r>
          </a:p>
          <a:p>
            <a:r>
              <a:rPr lang="en-US" altLang="zh-CN" sz="1200" dirty="0"/>
              <a:t>[3] 2020.11.15 </a:t>
            </a:r>
            <a:r>
              <a:rPr lang="zh-CN" altLang="en-US" sz="1200" dirty="0"/>
              <a:t>新冠肺炎疫情建模与预测研讨会</a:t>
            </a:r>
            <a:r>
              <a:rPr lang="en-US" altLang="zh-CN" sz="1200" dirty="0"/>
              <a:t>--</a:t>
            </a:r>
            <a:r>
              <a:rPr lang="zh-CN" altLang="en-US" sz="1200" dirty="0"/>
              <a:t>张菊平</a:t>
            </a:r>
            <a:endParaRPr lang="en-US" altLang="zh-CN" sz="1200" dirty="0"/>
          </a:p>
          <a:p>
            <a:r>
              <a:rPr lang="en-US" altLang="zh-CN" sz="1200" dirty="0"/>
              <a:t>[4] </a:t>
            </a:r>
            <a:r>
              <a:rPr lang="en-US" altLang="zh-CN" sz="1200" b="0" i="0" dirty="0" err="1">
                <a:solidFill>
                  <a:srgbClr val="000000"/>
                </a:solidFill>
                <a:effectLst/>
                <a:latin typeface="Helvetica Neue"/>
              </a:rPr>
              <a:t>Sahneh</a:t>
            </a:r>
            <a:r>
              <a:rPr lang="en-US" altLang="zh-CN" sz="1200" b="0" i="0" dirty="0">
                <a:solidFill>
                  <a:srgbClr val="000000"/>
                </a:solidFill>
                <a:effectLst/>
                <a:latin typeface="Helvetica Neue"/>
              </a:rPr>
              <a:t> F D , </a:t>
            </a:r>
            <a:r>
              <a:rPr lang="en-US" altLang="zh-CN" sz="1200" b="0" i="0" dirty="0" err="1">
                <a:solidFill>
                  <a:srgbClr val="000000"/>
                </a:solidFill>
                <a:effectLst/>
                <a:latin typeface="Helvetica Neue"/>
              </a:rPr>
              <a:t>Scoglio</a:t>
            </a:r>
            <a:r>
              <a:rPr lang="en-US" altLang="zh-CN" sz="1200" b="0" i="0" dirty="0">
                <a:solidFill>
                  <a:srgbClr val="000000"/>
                </a:solidFill>
                <a:effectLst/>
                <a:latin typeface="Helvetica Neue"/>
              </a:rPr>
              <a:t> C , Van </a:t>
            </a:r>
            <a:r>
              <a:rPr lang="en-US" altLang="zh-CN" sz="1200" b="0" i="0" dirty="0" err="1">
                <a:solidFill>
                  <a:srgbClr val="000000"/>
                </a:solidFill>
                <a:effectLst/>
                <a:latin typeface="Helvetica Neue"/>
              </a:rPr>
              <a:t>Mieghem</a:t>
            </a:r>
            <a:r>
              <a:rPr lang="en-US" altLang="zh-CN" sz="1200" b="0" i="0" dirty="0">
                <a:solidFill>
                  <a:srgbClr val="000000"/>
                </a:solidFill>
                <a:effectLst/>
                <a:latin typeface="Helvetica Neue"/>
              </a:rPr>
              <a:t> P . Generalized Epidemic Mean-Field Model for Spreading Processes Over Multilayer Complex Networks[J]. IEEE/ACM Transactions on Networking, 2013, 21(5):1609-1620.</a:t>
            </a:r>
            <a:endParaRPr lang="zh-CN" altLang="en-US" sz="1200" dirty="0"/>
          </a:p>
        </p:txBody>
      </p:sp>
      <p:cxnSp>
        <p:nvCxnSpPr>
          <p:cNvPr id="15" name="直接连接符 14">
            <a:extLst>
              <a:ext uri="{FF2B5EF4-FFF2-40B4-BE49-F238E27FC236}">
                <a16:creationId xmlns:a16="http://schemas.microsoft.com/office/drawing/2014/main" id="{9807401B-8B1F-4695-9B50-2DC5C8206D54}"/>
              </a:ext>
            </a:extLst>
          </p:cNvPr>
          <p:cNvCxnSpPr>
            <a:cxnSpLocks/>
          </p:cNvCxnSpPr>
          <p:nvPr/>
        </p:nvCxnSpPr>
        <p:spPr>
          <a:xfrm>
            <a:off x="0" y="5943480"/>
            <a:ext cx="11557001"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E477347D-26B2-483B-8219-8411AE4BEDA0}"/>
              </a:ext>
            </a:extLst>
          </p:cNvPr>
          <p:cNvSpPr/>
          <p:nvPr/>
        </p:nvSpPr>
        <p:spPr>
          <a:xfrm>
            <a:off x="1821589" y="157740"/>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5367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TWO</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研究现状</a:t>
            </a: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56124222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3"/>
            <a:ext cx="1874872" cy="307777"/>
          </a:xfrm>
          <a:prstGeom prst="rect">
            <a:avLst/>
          </a:prstGeom>
        </p:spPr>
        <p:txBody>
          <a:bodyPr wrap="none">
            <a:spAutoFit/>
          </a:bodyPr>
          <a:lstStyle/>
          <a:p>
            <a:r>
              <a:rPr lang="en-US" altLang="zh-CN" sz="1400" b="1" dirty="0"/>
              <a:t>PART TWO </a:t>
            </a:r>
            <a:r>
              <a:rPr lang="zh-CN" altLang="en-US" sz="1400" b="1" dirty="0"/>
              <a:t>研究现状</a:t>
            </a:r>
          </a:p>
        </p:txBody>
      </p:sp>
      <p:sp>
        <p:nvSpPr>
          <p:cNvPr id="6" name="椭圆 5">
            <a:extLst>
              <a:ext uri="{FF2B5EF4-FFF2-40B4-BE49-F238E27FC236}">
                <a16:creationId xmlns:a16="http://schemas.microsoft.com/office/drawing/2014/main" id="{87118D87-1829-44F1-8D17-CD75ABB57E91}"/>
              </a:ext>
            </a:extLst>
          </p:cNvPr>
          <p:cNvSpPr/>
          <p:nvPr/>
        </p:nvSpPr>
        <p:spPr>
          <a:xfrm>
            <a:off x="1874872"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
        <p:nvSpPr>
          <p:cNvPr id="25" name="矩形 24">
            <a:extLst>
              <a:ext uri="{FF2B5EF4-FFF2-40B4-BE49-F238E27FC236}">
                <a16:creationId xmlns:a16="http://schemas.microsoft.com/office/drawing/2014/main" id="{EE1418C5-641C-4DA7-B79E-5A98B72BCA4B}"/>
              </a:ext>
            </a:extLst>
          </p:cNvPr>
          <p:cNvSpPr/>
          <p:nvPr/>
        </p:nvSpPr>
        <p:spPr>
          <a:xfrm>
            <a:off x="380814" y="471742"/>
            <a:ext cx="2853723" cy="549061"/>
          </a:xfrm>
          <a:prstGeom prst="rect">
            <a:avLst/>
          </a:prstGeom>
        </p:spPr>
        <p:txBody>
          <a:bodyPr wrap="square">
            <a:spAutoFit/>
          </a:bodyPr>
          <a:lstStyle/>
          <a:p>
            <a:pPr lvl="0">
              <a:lnSpc>
                <a:spcPct val="130000"/>
              </a:lnSpc>
            </a:pPr>
            <a:r>
              <a:rPr lang="zh-CN" altLang="en-US" sz="1200" dirty="0">
                <a:solidFill>
                  <a:schemeClr val="bg1">
                    <a:lumMod val="50000"/>
                  </a:schemeClr>
                </a:solidFill>
                <a:latin typeface="微软雅黑" charset="0"/>
                <a:ea typeface="微软雅黑" charset="0"/>
              </a:rPr>
              <a:t>电子科技大学吕林媛等人提出的模型</a:t>
            </a:r>
            <a:r>
              <a:rPr lang="en-US" altLang="zh-CN" sz="1200" baseline="30000" dirty="0">
                <a:solidFill>
                  <a:schemeClr val="bg1">
                    <a:lumMod val="50000"/>
                  </a:schemeClr>
                </a:solidFill>
                <a:latin typeface="微软雅黑" charset="0"/>
                <a:ea typeface="微软雅黑" charset="0"/>
              </a:rPr>
              <a:t>[5]</a:t>
            </a:r>
            <a:r>
              <a:rPr lang="zh-CN" altLang="en-US" sz="1200" dirty="0">
                <a:solidFill>
                  <a:schemeClr val="bg1">
                    <a:lumMod val="50000"/>
                  </a:schemeClr>
                </a:solidFill>
                <a:latin typeface="微软雅黑" charset="0"/>
                <a:ea typeface="微软雅黑" charset="0"/>
              </a:rPr>
              <a:t>，信息模型与疾病模型不同点。</a:t>
            </a:r>
          </a:p>
        </p:txBody>
      </p:sp>
      <p:sp>
        <p:nvSpPr>
          <p:cNvPr id="3" name="矩形 2">
            <a:extLst>
              <a:ext uri="{FF2B5EF4-FFF2-40B4-BE49-F238E27FC236}">
                <a16:creationId xmlns:a16="http://schemas.microsoft.com/office/drawing/2014/main" id="{B3CD7F42-0933-4A57-80CB-CDEF0945A9DC}"/>
              </a:ext>
            </a:extLst>
          </p:cNvPr>
          <p:cNvSpPr/>
          <p:nvPr/>
        </p:nvSpPr>
        <p:spPr>
          <a:xfrm>
            <a:off x="3904935" y="531454"/>
            <a:ext cx="1178100" cy="373130"/>
          </a:xfrm>
          <a:prstGeom prst="rect">
            <a:avLst/>
          </a:prstGeom>
          <a:solidFill>
            <a:schemeClr val="tx2">
              <a:lumMod val="60000"/>
              <a:lumOff val="4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记忆效应</a:t>
            </a:r>
          </a:p>
        </p:txBody>
      </p:sp>
      <p:sp>
        <p:nvSpPr>
          <p:cNvPr id="26" name="矩形 25">
            <a:extLst>
              <a:ext uri="{FF2B5EF4-FFF2-40B4-BE49-F238E27FC236}">
                <a16:creationId xmlns:a16="http://schemas.microsoft.com/office/drawing/2014/main" id="{4A3E661A-0018-4C54-B623-E2A65CB63943}"/>
              </a:ext>
            </a:extLst>
          </p:cNvPr>
          <p:cNvSpPr/>
          <p:nvPr/>
        </p:nvSpPr>
        <p:spPr>
          <a:xfrm>
            <a:off x="5566821" y="537030"/>
            <a:ext cx="1443683" cy="377005"/>
          </a:xfrm>
          <a:prstGeom prst="rect">
            <a:avLst/>
          </a:prstGeom>
          <a:solidFill>
            <a:schemeClr val="tx2">
              <a:lumMod val="60000"/>
              <a:lumOff val="4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社会加强作用</a:t>
            </a:r>
          </a:p>
        </p:txBody>
      </p:sp>
      <p:sp>
        <p:nvSpPr>
          <p:cNvPr id="27" name="矩形 26">
            <a:extLst>
              <a:ext uri="{FF2B5EF4-FFF2-40B4-BE49-F238E27FC236}">
                <a16:creationId xmlns:a16="http://schemas.microsoft.com/office/drawing/2014/main" id="{120D4FB0-9118-49C5-9932-61153CE3543B}"/>
              </a:ext>
            </a:extLst>
          </p:cNvPr>
          <p:cNvSpPr/>
          <p:nvPr/>
        </p:nvSpPr>
        <p:spPr>
          <a:xfrm>
            <a:off x="7599353" y="540528"/>
            <a:ext cx="1341586" cy="377006"/>
          </a:xfrm>
          <a:prstGeom prst="rect">
            <a:avLst/>
          </a:prstGeom>
          <a:solidFill>
            <a:schemeClr val="tx2">
              <a:lumMod val="60000"/>
              <a:lumOff val="4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t>非</a:t>
            </a:r>
            <a:r>
              <a:rPr lang="zh-CN" altLang="en-US" sz="1600" dirty="0"/>
              <a:t>冗余</a:t>
            </a:r>
            <a:r>
              <a:rPr lang="zh-CN" altLang="en-US" dirty="0"/>
              <a:t>连接</a:t>
            </a:r>
          </a:p>
        </p:txBody>
      </p:sp>
      <p:sp>
        <p:nvSpPr>
          <p:cNvPr id="28" name="矩形 27">
            <a:extLst>
              <a:ext uri="{FF2B5EF4-FFF2-40B4-BE49-F238E27FC236}">
                <a16:creationId xmlns:a16="http://schemas.microsoft.com/office/drawing/2014/main" id="{FBA98174-2BC7-4384-AFF6-ED59BD9D36B9}"/>
              </a:ext>
            </a:extLst>
          </p:cNvPr>
          <p:cNvSpPr/>
          <p:nvPr/>
        </p:nvSpPr>
        <p:spPr>
          <a:xfrm>
            <a:off x="380814" y="1096183"/>
            <a:ext cx="2853723" cy="731098"/>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charset="0"/>
                <a:ea typeface="微软雅黑" charset="0"/>
              </a:rPr>
              <a:t>郑木华等人研究</a:t>
            </a:r>
            <a:r>
              <a:rPr lang="en-US" altLang="zh-CN" sz="1100" dirty="0" err="1">
                <a:solidFill>
                  <a:schemeClr val="bg1">
                    <a:lumMod val="50000"/>
                  </a:schemeClr>
                </a:solidFill>
                <a:latin typeface="微软雅黑" charset="0"/>
                <a:ea typeface="微软雅黑" charset="0"/>
              </a:rPr>
              <a:t>Centola</a:t>
            </a:r>
            <a:r>
              <a:rPr lang="zh-CN" altLang="en-US" sz="1100" dirty="0">
                <a:solidFill>
                  <a:schemeClr val="bg1">
                    <a:lumMod val="50000"/>
                  </a:schemeClr>
                </a:solidFill>
                <a:latin typeface="微软雅黑" charset="0"/>
                <a:ea typeface="微软雅黑" charset="0"/>
              </a:rPr>
              <a:t>博士在线实验</a:t>
            </a:r>
            <a:r>
              <a:rPr lang="en-US" altLang="zh-CN" sz="1100" baseline="30000" dirty="0">
                <a:solidFill>
                  <a:schemeClr val="bg1">
                    <a:lumMod val="50000"/>
                  </a:schemeClr>
                </a:solidFill>
                <a:latin typeface="微软雅黑" charset="0"/>
                <a:ea typeface="微软雅黑" charset="0"/>
              </a:rPr>
              <a:t>[6]</a:t>
            </a:r>
            <a:r>
              <a:rPr lang="zh-CN" altLang="en-US" sz="1100" dirty="0">
                <a:solidFill>
                  <a:schemeClr val="bg1">
                    <a:lumMod val="50000"/>
                  </a:schemeClr>
                </a:solidFill>
                <a:latin typeface="微软雅黑" charset="0"/>
                <a:ea typeface="微软雅黑" charset="0"/>
              </a:rPr>
              <a:t>，得出社会加强和初始传播概率是影响信息传播的重要因素。</a:t>
            </a:r>
          </a:p>
        </p:txBody>
      </p:sp>
      <p:sp>
        <p:nvSpPr>
          <p:cNvPr id="29" name="矩形 28">
            <a:extLst>
              <a:ext uri="{FF2B5EF4-FFF2-40B4-BE49-F238E27FC236}">
                <a16:creationId xmlns:a16="http://schemas.microsoft.com/office/drawing/2014/main" id="{10C14053-A208-4E77-92ED-0A9AEB1B3E94}"/>
              </a:ext>
            </a:extLst>
          </p:cNvPr>
          <p:cNvSpPr/>
          <p:nvPr/>
        </p:nvSpPr>
        <p:spPr>
          <a:xfrm>
            <a:off x="3690730" y="1295652"/>
            <a:ext cx="1443683" cy="498225"/>
          </a:xfrm>
          <a:prstGeom prst="rect">
            <a:avLst/>
          </a:prstGeom>
          <a:solidFill>
            <a:schemeClr val="bg2">
              <a:lumMod val="75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unknown</a:t>
            </a:r>
            <a:endParaRPr lang="zh-CN" altLang="en-US" dirty="0"/>
          </a:p>
        </p:txBody>
      </p:sp>
      <p:sp>
        <p:nvSpPr>
          <p:cNvPr id="30" name="矩形 29">
            <a:extLst>
              <a:ext uri="{FF2B5EF4-FFF2-40B4-BE49-F238E27FC236}">
                <a16:creationId xmlns:a16="http://schemas.microsoft.com/office/drawing/2014/main" id="{AE3FDCDC-6A8D-4538-9E95-30E3B3F37C39}"/>
              </a:ext>
            </a:extLst>
          </p:cNvPr>
          <p:cNvSpPr/>
          <p:nvPr/>
        </p:nvSpPr>
        <p:spPr>
          <a:xfrm>
            <a:off x="5640525" y="1294460"/>
            <a:ext cx="1443683" cy="498225"/>
          </a:xfrm>
          <a:prstGeom prst="rect">
            <a:avLst/>
          </a:prstGeom>
          <a:solidFill>
            <a:schemeClr val="accent6">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known</a:t>
            </a:r>
            <a:endParaRPr lang="zh-CN" altLang="en-US" dirty="0"/>
          </a:p>
        </p:txBody>
      </p:sp>
      <p:sp>
        <p:nvSpPr>
          <p:cNvPr id="31" name="矩形 30">
            <a:extLst>
              <a:ext uri="{FF2B5EF4-FFF2-40B4-BE49-F238E27FC236}">
                <a16:creationId xmlns:a16="http://schemas.microsoft.com/office/drawing/2014/main" id="{C0217383-6580-4FD2-BE0A-340F55EC7AC3}"/>
              </a:ext>
            </a:extLst>
          </p:cNvPr>
          <p:cNvSpPr/>
          <p:nvPr/>
        </p:nvSpPr>
        <p:spPr>
          <a:xfrm>
            <a:off x="7612531" y="1294459"/>
            <a:ext cx="1443683" cy="498225"/>
          </a:xfrm>
          <a:prstGeom prst="rect">
            <a:avLst/>
          </a:prstGeom>
          <a:solidFill>
            <a:schemeClr val="accent2">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Approved</a:t>
            </a:r>
            <a:endParaRPr lang="zh-CN" altLang="en-US" dirty="0"/>
          </a:p>
        </p:txBody>
      </p:sp>
      <p:sp>
        <p:nvSpPr>
          <p:cNvPr id="32" name="矩形 31">
            <a:extLst>
              <a:ext uri="{FF2B5EF4-FFF2-40B4-BE49-F238E27FC236}">
                <a16:creationId xmlns:a16="http://schemas.microsoft.com/office/drawing/2014/main" id="{07333B24-7437-484A-B238-3022740D0B9A}"/>
              </a:ext>
            </a:extLst>
          </p:cNvPr>
          <p:cNvSpPr/>
          <p:nvPr/>
        </p:nvSpPr>
        <p:spPr>
          <a:xfrm>
            <a:off x="9584537" y="1294458"/>
            <a:ext cx="1443683" cy="498225"/>
          </a:xfrm>
          <a:prstGeom prst="rect">
            <a:avLst/>
          </a:prstGeom>
          <a:solidFill>
            <a:schemeClr val="accent5">
              <a:lumMod val="60000"/>
              <a:lumOff val="4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t>exhausted</a:t>
            </a:r>
            <a:endParaRPr lang="zh-CN" altLang="en-US" dirty="0"/>
          </a:p>
        </p:txBody>
      </p:sp>
      <p:cxnSp>
        <p:nvCxnSpPr>
          <p:cNvPr id="33" name="直接连接符 32">
            <a:extLst>
              <a:ext uri="{FF2B5EF4-FFF2-40B4-BE49-F238E27FC236}">
                <a16:creationId xmlns:a16="http://schemas.microsoft.com/office/drawing/2014/main" id="{C2BEC58C-63B7-4A8D-863B-87C9357048BA}"/>
              </a:ext>
            </a:extLst>
          </p:cNvPr>
          <p:cNvCxnSpPr>
            <a:cxnSpLocks/>
          </p:cNvCxnSpPr>
          <p:nvPr/>
        </p:nvCxnSpPr>
        <p:spPr>
          <a:xfrm>
            <a:off x="0" y="5943480"/>
            <a:ext cx="11557001"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7E0E5811-7F26-47F8-BB85-EA2BA85AAD32}"/>
              </a:ext>
            </a:extLst>
          </p:cNvPr>
          <p:cNvSpPr txBox="1"/>
          <p:nvPr/>
        </p:nvSpPr>
        <p:spPr>
          <a:xfrm>
            <a:off x="-35370" y="5943480"/>
            <a:ext cx="10821558" cy="830997"/>
          </a:xfrm>
          <a:prstGeom prst="rect">
            <a:avLst/>
          </a:prstGeom>
          <a:noFill/>
        </p:spPr>
        <p:txBody>
          <a:bodyPr wrap="square">
            <a:spAutoFit/>
          </a:bodyPr>
          <a:lstStyle/>
          <a:p>
            <a:r>
              <a:rPr lang="en-US" altLang="zh-CN" sz="1200" dirty="0"/>
              <a:t>[5] </a:t>
            </a:r>
            <a:r>
              <a:rPr lang="en-US" altLang="zh-CN" sz="1200" dirty="0" err="1"/>
              <a:t>Lv</a:t>
            </a:r>
            <a:r>
              <a:rPr lang="en-US" altLang="zh-CN" sz="1200" dirty="0"/>
              <a:t> L-Y et al, New Journal of Physics, 2011, 13(12):123005        [6] Zhen M-H et al, Physical Review E, 2013 88(1):012818</a:t>
            </a:r>
          </a:p>
          <a:p>
            <a:r>
              <a:rPr lang="en-US" altLang="zh-CN" sz="1200" dirty="0"/>
              <a:t>[7] </a:t>
            </a:r>
            <a:r>
              <a:rPr lang="zh-CN" altLang="en-US" sz="1200" dirty="0"/>
              <a:t>周涛 复杂网络研究的机遇与挑战  </a:t>
            </a:r>
            <a:r>
              <a:rPr lang="en-US" altLang="zh-CN" sz="1200" dirty="0"/>
              <a:t>2014                                    [8] W. Wang et al, Scientific Reports, 2014, 4: 5097</a:t>
            </a:r>
          </a:p>
          <a:p>
            <a:r>
              <a:rPr lang="en-US" altLang="zh-CN" sz="1200" dirty="0"/>
              <a:t>[9] M. De Domenico et al, </a:t>
            </a:r>
            <a:r>
              <a:rPr lang="fr-FR" altLang="zh-CN" sz="1200" dirty="0"/>
              <a:t>Nature Physics, 2016, 12(10): 901        </a:t>
            </a:r>
            <a:r>
              <a:rPr lang="en-US" altLang="zh-CN" sz="1200" dirty="0"/>
              <a:t>[10] W. Wang et al, Physical Review E, 2018, 98(6): 062320</a:t>
            </a:r>
          </a:p>
          <a:p>
            <a:r>
              <a:rPr lang="en-US" altLang="zh-CN" sz="1200" dirty="0"/>
              <a:t>[11] H. A. I. </a:t>
            </a:r>
            <a:r>
              <a:rPr lang="en-US" altLang="zh-CN" sz="1200" dirty="0" err="1"/>
              <a:t>Eddine</a:t>
            </a:r>
            <a:r>
              <a:rPr lang="en-US" altLang="zh-CN" sz="1200" dirty="0"/>
              <a:t> et al, Information Sciences,  2019                   [12] Riccardo, Francesco et al, Nature Human </a:t>
            </a:r>
            <a:r>
              <a:rPr lang="en-US" altLang="zh-CN" sz="1200" dirty="0" err="1"/>
              <a:t>Behaviour</a:t>
            </a:r>
            <a:r>
              <a:rPr lang="en-US" altLang="zh-CN" sz="1200" dirty="0"/>
              <a:t> ,  2020,10</a:t>
            </a:r>
            <a:endParaRPr lang="zh-CN" altLang="en-US" sz="1200" dirty="0"/>
          </a:p>
        </p:txBody>
      </p:sp>
      <p:sp>
        <p:nvSpPr>
          <p:cNvPr id="37" name="矩形 36">
            <a:extLst>
              <a:ext uri="{FF2B5EF4-FFF2-40B4-BE49-F238E27FC236}">
                <a16:creationId xmlns:a16="http://schemas.microsoft.com/office/drawing/2014/main" id="{E12BF31F-2AA1-4442-996A-73B8FC82F051}"/>
              </a:ext>
            </a:extLst>
          </p:cNvPr>
          <p:cNvSpPr/>
          <p:nvPr/>
        </p:nvSpPr>
        <p:spPr>
          <a:xfrm>
            <a:off x="380814" y="1945950"/>
            <a:ext cx="2853723" cy="511037"/>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charset="0"/>
                <a:ea typeface="微软雅黑" charset="0"/>
              </a:rPr>
              <a:t>周涛等结合大数据发展的宏观背景，指出动态网络结构演化对信息传播的影响</a:t>
            </a:r>
            <a:r>
              <a:rPr lang="en-US" altLang="zh-CN" sz="1100" baseline="30000" dirty="0">
                <a:solidFill>
                  <a:schemeClr val="bg1">
                    <a:lumMod val="50000"/>
                  </a:schemeClr>
                </a:solidFill>
                <a:latin typeface="微软雅黑" charset="0"/>
                <a:ea typeface="微软雅黑" charset="0"/>
              </a:rPr>
              <a:t>[7]</a:t>
            </a:r>
            <a:r>
              <a:rPr lang="zh-CN" altLang="en-US" sz="1100" dirty="0">
                <a:solidFill>
                  <a:schemeClr val="bg1">
                    <a:lumMod val="50000"/>
                  </a:schemeClr>
                </a:solidFill>
                <a:latin typeface="微软雅黑" charset="0"/>
                <a:ea typeface="微软雅黑" charset="0"/>
              </a:rPr>
              <a:t>。</a:t>
            </a:r>
          </a:p>
        </p:txBody>
      </p:sp>
      <p:sp>
        <p:nvSpPr>
          <p:cNvPr id="5" name="箭头: 右 4">
            <a:extLst>
              <a:ext uri="{FF2B5EF4-FFF2-40B4-BE49-F238E27FC236}">
                <a16:creationId xmlns:a16="http://schemas.microsoft.com/office/drawing/2014/main" id="{89752A0A-11E4-4FAD-8FDB-A0BF0E06C234}"/>
              </a:ext>
            </a:extLst>
          </p:cNvPr>
          <p:cNvSpPr/>
          <p:nvPr/>
        </p:nvSpPr>
        <p:spPr>
          <a:xfrm>
            <a:off x="5281888" y="1486319"/>
            <a:ext cx="195943" cy="181809"/>
          </a:xfrm>
          <a:prstGeom prst="rightArrow">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41" name="箭头: 右 40">
            <a:extLst>
              <a:ext uri="{FF2B5EF4-FFF2-40B4-BE49-F238E27FC236}">
                <a16:creationId xmlns:a16="http://schemas.microsoft.com/office/drawing/2014/main" id="{42615175-22FC-45AE-B7FA-5844E3D9F626}"/>
              </a:ext>
            </a:extLst>
          </p:cNvPr>
          <p:cNvSpPr/>
          <p:nvPr/>
        </p:nvSpPr>
        <p:spPr>
          <a:xfrm>
            <a:off x="7269670" y="1452665"/>
            <a:ext cx="195943" cy="181809"/>
          </a:xfrm>
          <a:prstGeom prst="rightArrow">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42" name="箭头: 右 41">
            <a:extLst>
              <a:ext uri="{FF2B5EF4-FFF2-40B4-BE49-F238E27FC236}">
                <a16:creationId xmlns:a16="http://schemas.microsoft.com/office/drawing/2014/main" id="{A4664139-302E-45E6-89DB-B2086B604B66}"/>
              </a:ext>
            </a:extLst>
          </p:cNvPr>
          <p:cNvSpPr/>
          <p:nvPr/>
        </p:nvSpPr>
        <p:spPr>
          <a:xfrm>
            <a:off x="9203132" y="1486319"/>
            <a:ext cx="195943" cy="181809"/>
          </a:xfrm>
          <a:prstGeom prst="rightArrow">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pic>
        <p:nvPicPr>
          <p:cNvPr id="43" name="图片 42">
            <a:extLst>
              <a:ext uri="{FF2B5EF4-FFF2-40B4-BE49-F238E27FC236}">
                <a16:creationId xmlns:a16="http://schemas.microsoft.com/office/drawing/2014/main" id="{CED395CB-D135-4100-BE2E-775CEA5F6ACD}"/>
              </a:ext>
            </a:extLst>
          </p:cNvPr>
          <p:cNvPicPr>
            <a:picLocks noChangeAspect="1"/>
          </p:cNvPicPr>
          <p:nvPr/>
        </p:nvPicPr>
        <p:blipFill>
          <a:blip r:embed="rId3"/>
          <a:stretch>
            <a:fillRect/>
          </a:stretch>
        </p:blipFill>
        <p:spPr>
          <a:xfrm>
            <a:off x="3690730" y="1933978"/>
            <a:ext cx="7677055" cy="3635314"/>
          </a:xfrm>
          <a:prstGeom prst="rect">
            <a:avLst/>
          </a:prstGeom>
        </p:spPr>
      </p:pic>
      <p:sp>
        <p:nvSpPr>
          <p:cNvPr id="44" name="矩形 43">
            <a:extLst>
              <a:ext uri="{FF2B5EF4-FFF2-40B4-BE49-F238E27FC236}">
                <a16:creationId xmlns:a16="http://schemas.microsoft.com/office/drawing/2014/main" id="{FB704197-1EB8-45E3-942F-27CD2C60C622}"/>
              </a:ext>
            </a:extLst>
          </p:cNvPr>
          <p:cNvSpPr/>
          <p:nvPr/>
        </p:nvSpPr>
        <p:spPr>
          <a:xfrm>
            <a:off x="380807" y="2570749"/>
            <a:ext cx="2853723" cy="731098"/>
          </a:xfrm>
          <a:prstGeom prst="rect">
            <a:avLst/>
          </a:prstGeom>
        </p:spPr>
        <p:txBody>
          <a:bodyPr wrap="square">
            <a:spAutoFit/>
          </a:bodyPr>
          <a:lstStyle/>
          <a:p>
            <a:pPr lvl="0">
              <a:lnSpc>
                <a:spcPct val="130000"/>
              </a:lnSpc>
            </a:pPr>
            <a:r>
              <a:rPr lang="en-US" altLang="zh-CN" sz="1100" dirty="0">
                <a:solidFill>
                  <a:schemeClr val="bg1">
                    <a:lumMod val="50000"/>
                  </a:schemeClr>
                </a:solidFill>
                <a:latin typeface="微软雅黑" charset="0"/>
                <a:ea typeface="微软雅黑" charset="0"/>
              </a:rPr>
              <a:t>Wang </a:t>
            </a:r>
            <a:r>
              <a:rPr lang="en-US" altLang="zh-CN" sz="1100" baseline="30000" dirty="0">
                <a:solidFill>
                  <a:schemeClr val="bg1">
                    <a:lumMod val="50000"/>
                  </a:schemeClr>
                </a:solidFill>
                <a:latin typeface="微软雅黑" charset="0"/>
                <a:ea typeface="微软雅黑" charset="0"/>
              </a:rPr>
              <a:t>[8] </a:t>
            </a:r>
            <a:r>
              <a:rPr lang="zh-CN" altLang="en-US" sz="1100" dirty="0">
                <a:solidFill>
                  <a:schemeClr val="bg1">
                    <a:lumMod val="50000"/>
                  </a:schemeClr>
                </a:solidFill>
                <a:latin typeface="微软雅黑" charset="0"/>
                <a:ea typeface="微软雅黑" charset="0"/>
              </a:rPr>
              <a:t>等人在研究信息和疾病的协同传播时发现调整层间度关联可以在不改变传播阈值的情况下抑制疾病传播。</a:t>
            </a:r>
          </a:p>
        </p:txBody>
      </p:sp>
      <p:sp>
        <p:nvSpPr>
          <p:cNvPr id="46" name="矩形 45">
            <a:extLst>
              <a:ext uri="{FF2B5EF4-FFF2-40B4-BE49-F238E27FC236}">
                <a16:creationId xmlns:a16="http://schemas.microsoft.com/office/drawing/2014/main" id="{D0BA006A-C424-4A65-B2A2-829D715C2BCE}"/>
              </a:ext>
            </a:extLst>
          </p:cNvPr>
          <p:cNvSpPr/>
          <p:nvPr/>
        </p:nvSpPr>
        <p:spPr>
          <a:xfrm>
            <a:off x="380806" y="3429000"/>
            <a:ext cx="2853723" cy="731098"/>
          </a:xfrm>
          <a:prstGeom prst="rect">
            <a:avLst/>
          </a:prstGeom>
        </p:spPr>
        <p:txBody>
          <a:bodyPr wrap="square">
            <a:spAutoFit/>
          </a:bodyPr>
          <a:lstStyle/>
          <a:p>
            <a:pPr lvl="0">
              <a:lnSpc>
                <a:spcPct val="130000"/>
              </a:lnSpc>
            </a:pPr>
            <a:r>
              <a:rPr lang="en-US" altLang="zh-CN" sz="1100" dirty="0">
                <a:solidFill>
                  <a:schemeClr val="bg1">
                    <a:lumMod val="50000"/>
                  </a:schemeClr>
                </a:solidFill>
                <a:latin typeface="微软雅黑" charset="0"/>
                <a:ea typeface="微软雅黑" charset="0"/>
              </a:rPr>
              <a:t>Domenico</a:t>
            </a:r>
            <a:r>
              <a:rPr lang="zh-CN" altLang="en-US" sz="1100" dirty="0">
                <a:solidFill>
                  <a:schemeClr val="bg1">
                    <a:lumMod val="50000"/>
                  </a:schemeClr>
                </a:solidFill>
                <a:latin typeface="微软雅黑" charset="0"/>
                <a:ea typeface="微软雅黑" charset="0"/>
              </a:rPr>
              <a:t>用离散马尔可夫链</a:t>
            </a:r>
            <a:r>
              <a:rPr lang="en-US" altLang="zh-CN" sz="1100" baseline="30000" dirty="0">
                <a:solidFill>
                  <a:schemeClr val="bg1">
                    <a:lumMod val="50000"/>
                  </a:schemeClr>
                </a:solidFill>
                <a:latin typeface="微软雅黑" charset="0"/>
                <a:ea typeface="微软雅黑" charset="0"/>
              </a:rPr>
              <a:t>[9]</a:t>
            </a:r>
            <a:r>
              <a:rPr lang="zh-CN" altLang="en-US" sz="1100" dirty="0">
                <a:solidFill>
                  <a:schemeClr val="bg1">
                    <a:lumMod val="50000"/>
                  </a:schemeClr>
                </a:solidFill>
                <a:latin typeface="微软雅黑" charset="0"/>
                <a:ea typeface="微软雅黑" charset="0"/>
              </a:rPr>
              <a:t>和</a:t>
            </a:r>
            <a:r>
              <a:rPr lang="en-US" altLang="zh-CN" sz="1100" dirty="0">
                <a:solidFill>
                  <a:schemeClr val="bg1">
                    <a:lumMod val="50000"/>
                  </a:schemeClr>
                </a:solidFill>
                <a:latin typeface="微软雅黑" charset="0"/>
                <a:ea typeface="微软雅黑" charset="0"/>
              </a:rPr>
              <a:t>Wang</a:t>
            </a:r>
            <a:r>
              <a:rPr lang="zh-CN" altLang="en-US" sz="1100" dirty="0">
                <a:solidFill>
                  <a:schemeClr val="bg1">
                    <a:lumMod val="50000"/>
                  </a:schemeClr>
                </a:solidFill>
                <a:latin typeface="微软雅黑" charset="0"/>
                <a:ea typeface="微软雅黑" charset="0"/>
              </a:rPr>
              <a:t>使用同质边划分理论 </a:t>
            </a:r>
            <a:r>
              <a:rPr lang="en-US" altLang="zh-CN" sz="1100" baseline="30000" dirty="0">
                <a:solidFill>
                  <a:schemeClr val="bg1">
                    <a:lumMod val="50000"/>
                  </a:schemeClr>
                </a:solidFill>
                <a:latin typeface="微软雅黑" charset="0"/>
                <a:ea typeface="微软雅黑" charset="0"/>
              </a:rPr>
              <a:t>[10] </a:t>
            </a:r>
            <a:r>
              <a:rPr lang="zh-CN" altLang="en-US" sz="1100" dirty="0">
                <a:solidFill>
                  <a:schemeClr val="bg1">
                    <a:lumMod val="50000"/>
                  </a:schemeClr>
                </a:solidFill>
                <a:latin typeface="微软雅黑" charset="0"/>
                <a:ea typeface="微软雅黑" charset="0"/>
              </a:rPr>
              <a:t>等方法来描述多层网络上相邻节点之间的动力学关联性。</a:t>
            </a:r>
          </a:p>
        </p:txBody>
      </p:sp>
      <p:sp>
        <p:nvSpPr>
          <p:cNvPr id="47" name="矩形 46">
            <a:extLst>
              <a:ext uri="{FF2B5EF4-FFF2-40B4-BE49-F238E27FC236}">
                <a16:creationId xmlns:a16="http://schemas.microsoft.com/office/drawing/2014/main" id="{C5B96D70-4CDF-4FB4-A37C-AA2904511253}"/>
              </a:ext>
            </a:extLst>
          </p:cNvPr>
          <p:cNvSpPr/>
          <p:nvPr/>
        </p:nvSpPr>
        <p:spPr>
          <a:xfrm>
            <a:off x="380805" y="4320691"/>
            <a:ext cx="2853723" cy="731098"/>
          </a:xfrm>
          <a:prstGeom prst="rect">
            <a:avLst/>
          </a:prstGeom>
        </p:spPr>
        <p:txBody>
          <a:bodyPr wrap="square">
            <a:spAutoFit/>
          </a:bodyPr>
          <a:lstStyle/>
          <a:p>
            <a:pPr lvl="0">
              <a:lnSpc>
                <a:spcPct val="130000"/>
              </a:lnSpc>
            </a:pPr>
            <a:r>
              <a:rPr lang="en-US" altLang="zh-CN" sz="1100" dirty="0" err="1">
                <a:solidFill>
                  <a:schemeClr val="bg1">
                    <a:lumMod val="50000"/>
                  </a:schemeClr>
                </a:solidFill>
                <a:latin typeface="微软雅黑" charset="0"/>
                <a:ea typeface="微软雅黑" charset="0"/>
              </a:rPr>
              <a:t>Eddine</a:t>
            </a:r>
            <a:r>
              <a:rPr lang="zh-CN" altLang="en-US" sz="1100" dirty="0">
                <a:solidFill>
                  <a:schemeClr val="bg1">
                    <a:lumMod val="50000"/>
                  </a:schemeClr>
                </a:solidFill>
                <a:latin typeface="微软雅黑" charset="0"/>
                <a:ea typeface="微软雅黑" charset="0"/>
              </a:rPr>
              <a:t>等人在多元在线社交网络中最大限度减少谣言</a:t>
            </a:r>
            <a:r>
              <a:rPr lang="en-US" altLang="zh-CN" sz="1100" baseline="30000" dirty="0">
                <a:solidFill>
                  <a:schemeClr val="bg1">
                    <a:lumMod val="50000"/>
                  </a:schemeClr>
                </a:solidFill>
                <a:latin typeface="微软雅黑" charset="0"/>
                <a:ea typeface="微软雅黑" charset="0"/>
              </a:rPr>
              <a:t>[11]</a:t>
            </a:r>
            <a:r>
              <a:rPr lang="zh-CN" altLang="en-US" sz="1100" dirty="0">
                <a:solidFill>
                  <a:schemeClr val="bg1">
                    <a:lumMod val="50000"/>
                  </a:schemeClr>
                </a:solidFill>
                <a:latin typeface="微软雅黑" charset="0"/>
                <a:ea typeface="微软雅黑" charset="0"/>
              </a:rPr>
              <a:t>的文章中构造出的的多层网络结构图（右图示）。</a:t>
            </a:r>
          </a:p>
        </p:txBody>
      </p:sp>
      <p:sp>
        <p:nvSpPr>
          <p:cNvPr id="48" name="文本框 47">
            <a:extLst>
              <a:ext uri="{FF2B5EF4-FFF2-40B4-BE49-F238E27FC236}">
                <a16:creationId xmlns:a16="http://schemas.microsoft.com/office/drawing/2014/main" id="{970798F7-D998-4A1A-A87E-CE122714E811}"/>
              </a:ext>
            </a:extLst>
          </p:cNvPr>
          <p:cNvSpPr txBox="1"/>
          <p:nvPr/>
        </p:nvSpPr>
        <p:spPr>
          <a:xfrm>
            <a:off x="6861445" y="5568108"/>
            <a:ext cx="1335623" cy="261610"/>
          </a:xfrm>
          <a:prstGeom prst="rect">
            <a:avLst/>
          </a:prstGeom>
          <a:noFill/>
        </p:spPr>
        <p:txBody>
          <a:bodyPr wrap="square">
            <a:spAutoFit/>
          </a:bodyPr>
          <a:lstStyle/>
          <a:p>
            <a:r>
              <a:rPr lang="zh-CN" altLang="en-US" sz="1100" dirty="0">
                <a:solidFill>
                  <a:schemeClr val="bg1">
                    <a:lumMod val="65000"/>
                  </a:schemeClr>
                </a:solidFill>
              </a:rPr>
              <a:t>多层网络结构 </a:t>
            </a:r>
            <a:r>
              <a:rPr lang="zh-CN" altLang="en-US" sz="1100" baseline="30000" dirty="0">
                <a:solidFill>
                  <a:schemeClr val="bg1">
                    <a:lumMod val="65000"/>
                  </a:schemeClr>
                </a:solidFill>
              </a:rPr>
              <a:t>[</a:t>
            </a:r>
            <a:r>
              <a:rPr lang="en-US" altLang="zh-CN" sz="1100" baseline="30000" dirty="0">
                <a:solidFill>
                  <a:schemeClr val="bg1">
                    <a:lumMod val="65000"/>
                  </a:schemeClr>
                </a:solidFill>
              </a:rPr>
              <a:t>11</a:t>
            </a:r>
            <a:r>
              <a:rPr lang="zh-CN" altLang="en-US" sz="1100" baseline="30000" dirty="0">
                <a:solidFill>
                  <a:schemeClr val="bg1">
                    <a:lumMod val="65000"/>
                  </a:schemeClr>
                </a:solidFill>
              </a:rPr>
              <a:t>]</a:t>
            </a:r>
          </a:p>
        </p:txBody>
      </p:sp>
      <p:sp>
        <p:nvSpPr>
          <p:cNvPr id="36" name="矩形 35">
            <a:extLst>
              <a:ext uri="{FF2B5EF4-FFF2-40B4-BE49-F238E27FC236}">
                <a16:creationId xmlns:a16="http://schemas.microsoft.com/office/drawing/2014/main" id="{2ADA34D5-2229-4037-B74A-1CB027A3D108}"/>
              </a:ext>
            </a:extLst>
          </p:cNvPr>
          <p:cNvSpPr/>
          <p:nvPr/>
        </p:nvSpPr>
        <p:spPr>
          <a:xfrm>
            <a:off x="380804" y="5112484"/>
            <a:ext cx="3162496" cy="731098"/>
          </a:xfrm>
          <a:prstGeom prst="rect">
            <a:avLst/>
          </a:prstGeom>
        </p:spPr>
        <p:txBody>
          <a:bodyPr wrap="square">
            <a:spAutoFit/>
          </a:bodyPr>
          <a:lstStyle/>
          <a:p>
            <a:pPr lvl="0">
              <a:lnSpc>
                <a:spcPct val="130000"/>
              </a:lnSpc>
            </a:pPr>
            <a:r>
              <a:rPr lang="en-US" altLang="zh-CN" sz="1100" dirty="0">
                <a:solidFill>
                  <a:schemeClr val="bg1">
                    <a:lumMod val="50000"/>
                  </a:schemeClr>
                </a:solidFill>
                <a:latin typeface="微软雅黑" charset="0"/>
                <a:ea typeface="微软雅黑" charset="0"/>
              </a:rPr>
              <a:t>Nature</a:t>
            </a:r>
            <a:r>
              <a:rPr lang="zh-CN" altLang="en-US" sz="1100">
                <a:solidFill>
                  <a:schemeClr val="bg1">
                    <a:lumMod val="50000"/>
                  </a:schemeClr>
                </a:solidFill>
                <a:latin typeface="微软雅黑" charset="0"/>
                <a:ea typeface="微软雅黑" charset="0"/>
              </a:rPr>
              <a:t>上强调一个词</a:t>
            </a:r>
            <a:r>
              <a:rPr lang="zh-CN" altLang="en-US" sz="1100" dirty="0">
                <a:solidFill>
                  <a:schemeClr val="bg1">
                    <a:lumMod val="50000"/>
                  </a:schemeClr>
                </a:solidFill>
                <a:latin typeface="微软雅黑" charset="0"/>
                <a:ea typeface="微软雅黑" charset="0"/>
              </a:rPr>
              <a:t>“</a:t>
            </a:r>
            <a:r>
              <a:rPr lang="en-US" altLang="zh-CN" sz="1100" dirty="0" err="1">
                <a:solidFill>
                  <a:schemeClr val="bg1">
                    <a:lumMod val="50000"/>
                  </a:schemeClr>
                </a:solidFill>
                <a:latin typeface="微软雅黑" charset="0"/>
                <a:ea typeface="微软雅黑" charset="0"/>
              </a:rPr>
              <a:t>infodemics</a:t>
            </a:r>
            <a:r>
              <a:rPr lang="zh-CN" altLang="en-US" sz="1100" dirty="0">
                <a:solidFill>
                  <a:schemeClr val="bg1">
                    <a:lumMod val="50000"/>
                  </a:schemeClr>
                </a:solidFill>
                <a:latin typeface="微软雅黑" charset="0"/>
                <a:ea typeface="微软雅黑" charset="0"/>
              </a:rPr>
              <a:t>”信息流行病。指伴随疾病的流行，各种信息特别是虚假信息大范围传播，造成巨大社会负面影响</a:t>
            </a:r>
            <a:r>
              <a:rPr lang="en-US" altLang="zh-CN" sz="1100" baseline="30000" dirty="0">
                <a:solidFill>
                  <a:schemeClr val="bg1">
                    <a:lumMod val="50000"/>
                  </a:schemeClr>
                </a:solidFill>
                <a:latin typeface="微软雅黑" charset="0"/>
                <a:ea typeface="微软雅黑" charset="0"/>
              </a:rPr>
              <a:t>[12]</a:t>
            </a:r>
            <a:r>
              <a:rPr lang="zh-CN" altLang="en-US" sz="1100" dirty="0">
                <a:solidFill>
                  <a:schemeClr val="bg1">
                    <a:lumMod val="50000"/>
                  </a:schemeClr>
                </a:solidFill>
                <a:latin typeface="微软雅黑" charset="0"/>
                <a:ea typeface="微软雅黑" charset="0"/>
              </a:rPr>
              <a:t>。</a:t>
            </a:r>
          </a:p>
        </p:txBody>
      </p:sp>
    </p:spTree>
    <p:extLst>
      <p:ext uri="{BB962C8B-B14F-4D97-AF65-F5344CB8AC3E}">
        <p14:creationId xmlns:p14="http://schemas.microsoft.com/office/powerpoint/2010/main" val="401550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THREE</a:t>
            </a:r>
          </a:p>
        </p:txBody>
      </p:sp>
      <p:sp>
        <p:nvSpPr>
          <p:cNvPr id="3" name="文本框 2"/>
          <p:cNvSpPr txBox="1"/>
          <p:nvPr/>
        </p:nvSpPr>
        <p:spPr>
          <a:xfrm>
            <a:off x="3936733" y="2417412"/>
            <a:ext cx="4318534" cy="1173976"/>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研究方案</a:t>
            </a:r>
          </a:p>
        </p:txBody>
      </p:sp>
      <p:sp>
        <p:nvSpPr>
          <p:cNvPr id="4" name="矩形 3"/>
          <p:cNvSpPr/>
          <p:nvPr/>
        </p:nvSpPr>
        <p:spPr>
          <a:xfrm>
            <a:off x="4889817" y="4139690"/>
            <a:ext cx="2412366"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233209842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图片 77">
            <a:extLst>
              <a:ext uri="{FF2B5EF4-FFF2-40B4-BE49-F238E27FC236}">
                <a16:creationId xmlns:a16="http://schemas.microsoft.com/office/drawing/2014/main" id="{610F8EEB-D6D2-4792-B2DD-7AC031CE3E96}"/>
              </a:ext>
            </a:extLst>
          </p:cNvPr>
          <p:cNvPicPr>
            <a:picLocks noChangeAspect="1"/>
          </p:cNvPicPr>
          <p:nvPr/>
        </p:nvPicPr>
        <p:blipFill>
          <a:blip r:embed="rId3"/>
          <a:stretch>
            <a:fillRect/>
          </a:stretch>
        </p:blipFill>
        <p:spPr>
          <a:xfrm>
            <a:off x="2905274" y="685800"/>
            <a:ext cx="8978958" cy="5486399"/>
          </a:xfrm>
          <a:prstGeom prst="rect">
            <a:avLst/>
          </a:prstGeom>
        </p:spPr>
      </p:pic>
      <p:sp>
        <p:nvSpPr>
          <p:cNvPr id="81" name="矩形 80">
            <a:extLst>
              <a:ext uri="{FF2B5EF4-FFF2-40B4-BE49-F238E27FC236}">
                <a16:creationId xmlns:a16="http://schemas.microsoft.com/office/drawing/2014/main" id="{C29516E8-A514-4A06-8087-9DD96B235F74}"/>
              </a:ext>
            </a:extLst>
          </p:cNvPr>
          <p:cNvSpPr/>
          <p:nvPr/>
        </p:nvSpPr>
        <p:spPr>
          <a:xfrm>
            <a:off x="3876094" y="164572"/>
            <a:ext cx="3262432" cy="461665"/>
          </a:xfrm>
          <a:prstGeom prst="rect">
            <a:avLst/>
          </a:prstGeom>
        </p:spPr>
        <p:txBody>
          <a:bodyPr wrap="none">
            <a:spAutoFit/>
          </a:bodyPr>
          <a:lstStyle/>
          <a:p>
            <a:r>
              <a:rPr lang="zh-CN" altLang="en-US" sz="2400" dirty="0"/>
              <a:t>研究方案主体框架内容</a:t>
            </a:r>
          </a:p>
        </p:txBody>
      </p:sp>
      <p:sp>
        <p:nvSpPr>
          <p:cNvPr id="7" name="矩形 6">
            <a:extLst>
              <a:ext uri="{FF2B5EF4-FFF2-40B4-BE49-F238E27FC236}">
                <a16:creationId xmlns:a16="http://schemas.microsoft.com/office/drawing/2014/main" id="{6FD97030-FDD4-4648-9692-84A1A95ACA47}"/>
              </a:ext>
            </a:extLst>
          </p:cNvPr>
          <p:cNvSpPr/>
          <p:nvPr/>
        </p:nvSpPr>
        <p:spPr>
          <a:xfrm>
            <a:off x="0" y="32734"/>
            <a:ext cx="2001125" cy="307777"/>
          </a:xfrm>
          <a:prstGeom prst="rect">
            <a:avLst/>
          </a:prstGeom>
        </p:spPr>
        <p:txBody>
          <a:bodyPr wrap="none">
            <a:spAutoFit/>
          </a:bodyPr>
          <a:lstStyle/>
          <a:p>
            <a:r>
              <a:rPr lang="en-US" altLang="zh-CN" sz="1400" b="1" dirty="0"/>
              <a:t>PART THREE </a:t>
            </a:r>
            <a:r>
              <a:rPr lang="zh-CN" altLang="en-US" sz="1400" b="1" dirty="0"/>
              <a:t>研究方案</a:t>
            </a:r>
          </a:p>
        </p:txBody>
      </p:sp>
      <p:sp>
        <p:nvSpPr>
          <p:cNvPr id="8" name="椭圆 7">
            <a:extLst>
              <a:ext uri="{FF2B5EF4-FFF2-40B4-BE49-F238E27FC236}">
                <a16:creationId xmlns:a16="http://schemas.microsoft.com/office/drawing/2014/main" id="{267D9575-046C-49D5-87FF-987619978328}"/>
              </a:ext>
            </a:extLst>
          </p:cNvPr>
          <p:cNvSpPr/>
          <p:nvPr/>
        </p:nvSpPr>
        <p:spPr>
          <a:xfrm>
            <a:off x="2001125" y="134515"/>
            <a:ext cx="130917" cy="113341"/>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p14="http://schemas.microsoft.com/office/powerpoint/2010/main" val="342396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3154</TotalTime>
  <Words>1177</Words>
  <Application>Microsoft Office PowerPoint</Application>
  <PresentationFormat>宽屏</PresentationFormat>
  <Paragraphs>111</Paragraphs>
  <Slides>17</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Helvetica Neue</vt:lpstr>
      <vt:lpstr>等线</vt:lpstr>
      <vt:lpstr>宋体</vt:lpstr>
      <vt:lpstr>微软雅黑</vt:lpstr>
      <vt:lpstr>微软雅黑</vt:lpstr>
      <vt:lpstr>Arial</vt:lpstr>
      <vt:lpstr>Cambria Math</vt:lpstr>
      <vt:lpstr>Segoe UI</vt:lpstr>
      <vt:lpstr>Segoe UI Light</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李 朝辉</cp:lastModifiedBy>
  <cp:revision>183</cp:revision>
  <dcterms:created xsi:type="dcterms:W3CDTF">2015-08-18T02:51:41Z</dcterms:created>
  <dcterms:modified xsi:type="dcterms:W3CDTF">2020-11-27T10:44:40Z</dcterms:modified>
  <cp:category>https://800sucai.taobao.com</cp:category>
  <cp:contentStatus>12sc.taobao.com</cp:contentStatus>
</cp:coreProperties>
</file>