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26" r:id="rId2"/>
    <p:sldId id="487" r:id="rId3"/>
    <p:sldId id="488" r:id="rId4"/>
    <p:sldId id="489" r:id="rId5"/>
    <p:sldId id="490" r:id="rId6"/>
    <p:sldId id="458" r:id="rId7"/>
    <p:sldId id="460" r:id="rId8"/>
    <p:sldId id="461" r:id="rId9"/>
    <p:sldId id="499" r:id="rId10"/>
    <p:sldId id="504" r:id="rId11"/>
    <p:sldId id="503" r:id="rId12"/>
    <p:sldId id="508" r:id="rId13"/>
    <p:sldId id="496" r:id="rId14"/>
    <p:sldId id="474" r:id="rId15"/>
    <p:sldId id="476" r:id="rId16"/>
    <p:sldId id="473" r:id="rId17"/>
    <p:sldId id="428" r:id="rId18"/>
    <p:sldId id="480" r:id="rId19"/>
    <p:sldId id="481" r:id="rId20"/>
    <p:sldId id="482" r:id="rId21"/>
    <p:sldId id="483" r:id="rId22"/>
  </p:sldIdLst>
  <p:sldSz cx="12192000" cy="6858000"/>
  <p:notesSz cx="6797675" cy="9926638"/>
  <p:custDataLst>
    <p:tags r:id="rId2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gfa Rotis Sans Serif" panose="00000400000000000000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gfa Rotis Sans Serif" panose="00000400000000000000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gfa Rotis Sans Serif" panose="00000400000000000000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gfa Rotis Sans Serif" panose="00000400000000000000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gfa Rotis Sans Serif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gfa Rotis Sans Serif" panose="00000400000000000000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gfa Rotis Sans Serif" panose="00000400000000000000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gfa Rotis Sans Serif" panose="00000400000000000000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gfa Rotis Sans Serif" panose="00000400000000000000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 &amp; Agenda" id="{99913A9F-4C59-4D5B-9376-559897B1AFD1}">
          <p14:sldIdLst/>
        </p14:section>
        <p14:section name="Hauptteil" id="{8E56BDE5-2AB3-486E-B2D2-C9B49052F391}">
          <p14:sldIdLst>
            <p14:sldId id="426"/>
            <p14:sldId id="487"/>
            <p14:sldId id="488"/>
            <p14:sldId id="489"/>
            <p14:sldId id="490"/>
            <p14:sldId id="458"/>
            <p14:sldId id="460"/>
            <p14:sldId id="461"/>
            <p14:sldId id="499"/>
            <p14:sldId id="504"/>
            <p14:sldId id="503"/>
            <p14:sldId id="508"/>
            <p14:sldId id="496"/>
            <p14:sldId id="474"/>
            <p14:sldId id="476"/>
            <p14:sldId id="473"/>
          </p14:sldIdLst>
        </p14:section>
        <p14:section name="Abschluss" id="{D6305475-1172-42B0-AEB7-CF3AC2646C7E}">
          <p14:sldIdLst>
            <p14:sldId id="428"/>
            <p14:sldId id="480"/>
            <p14:sldId id="481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ode" initials="MB" lastIdx="1" clrIdx="0"/>
  <p:cmAuthor id="2" name="Chen Hui" initials="CH" lastIdx="1" clrIdx="1">
    <p:extLst>
      <p:ext uri="{19B8F6BF-5375-455C-9EA6-DF929625EA0E}">
        <p15:presenceInfo xmlns:p15="http://schemas.microsoft.com/office/powerpoint/2012/main" userId="a22b1a5c11233f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BA6"/>
    <a:srgbClr val="47FFD1"/>
    <a:srgbClr val="8FAADC"/>
    <a:srgbClr val="2F528F"/>
    <a:srgbClr val="FFFF00"/>
    <a:srgbClr val="FFFFFF"/>
    <a:srgbClr val="00509B"/>
    <a:srgbClr val="67C758"/>
    <a:srgbClr val="C5E98B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2" autoAdjust="0"/>
    <p:restoredTop sz="93487" autoAdjust="0"/>
  </p:normalViewPr>
  <p:slideViewPr>
    <p:cSldViewPr snapToGrid="0" showGuides="1">
      <p:cViewPr varScale="1">
        <p:scale>
          <a:sx n="77" d="100"/>
          <a:sy n="77" d="100"/>
        </p:scale>
        <p:origin x="7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4" tIns="45862" rIns="91724" bIns="45862" numCol="1" anchor="t" anchorCtr="0" compatLnSpc="1">
            <a:prstTxWarp prst="textNoShape">
              <a:avLst/>
            </a:prstTxWarp>
          </a:bodyPr>
          <a:lstStyle>
            <a:lvl1pPr defTabSz="917441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de-DE" dirty="0">
              <a:latin typeface="Agfa Rotis Sans Serif" panose="0000040000000000000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4" tIns="45862" rIns="91724" bIns="45862" numCol="1" anchor="t" anchorCtr="0" compatLnSpc="1">
            <a:prstTxWarp prst="textNoShape">
              <a:avLst/>
            </a:prstTxWarp>
          </a:bodyPr>
          <a:lstStyle>
            <a:lvl1pPr algn="r" defTabSz="917441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de-DE" dirty="0">
              <a:latin typeface="Agfa Rotis Sans Serif" panose="00000400000000000000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45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4" tIns="45862" rIns="91724" bIns="45862" numCol="1" anchor="b" anchorCtr="0" compatLnSpc="1">
            <a:prstTxWarp prst="textNoShape">
              <a:avLst/>
            </a:prstTxWarp>
          </a:bodyPr>
          <a:lstStyle>
            <a:lvl1pPr defTabSz="917441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de-DE" dirty="0">
              <a:latin typeface="Agfa Rotis Sans Serif" panose="0000040000000000000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0845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4" tIns="45862" rIns="91724" bIns="45862" numCol="1" anchor="b" anchorCtr="0" compatLnSpc="1">
            <a:prstTxWarp prst="textNoShape">
              <a:avLst/>
            </a:prstTxWarp>
          </a:bodyPr>
          <a:lstStyle>
            <a:lvl1pPr algn="r" defTabSz="917441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4E925E-087F-4B9F-8F8B-C083727A122E}" type="slidenum">
              <a:rPr lang="de-DE" altLang="de-DE">
                <a:latin typeface="Agfa Rotis Sans Serif" panose="00000400000000000000"/>
              </a:rPr>
              <a:pPr>
                <a:defRPr/>
              </a:pPr>
              <a:t>‹#›</a:t>
            </a:fld>
            <a:endParaRPr lang="de-DE" altLang="de-DE" dirty="0">
              <a:latin typeface="Agfa Rotis Sans Serif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40401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4" tIns="45862" rIns="91724" bIns="45862" numCol="1" anchor="t" anchorCtr="0" compatLnSpc="1">
            <a:prstTxWarp prst="textNoShape">
              <a:avLst/>
            </a:prstTxWarp>
          </a:bodyPr>
          <a:lstStyle>
            <a:lvl1pPr defTabSz="917441" eaLnBrk="1" hangingPunct="1">
              <a:defRPr sz="1200" smtClean="0">
                <a:latin typeface="Agfa Rotis Sans Serif" panose="00000400000000000000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4" tIns="45862" rIns="91724" bIns="45862" numCol="1" anchor="t" anchorCtr="0" compatLnSpc="1">
            <a:prstTxWarp prst="textNoShape">
              <a:avLst/>
            </a:prstTxWarp>
          </a:bodyPr>
          <a:lstStyle>
            <a:lvl1pPr algn="r" defTabSz="917441" eaLnBrk="1" hangingPunct="1">
              <a:defRPr sz="1200" smtClean="0">
                <a:latin typeface="Agfa Rotis Sans Serif" panose="00000400000000000000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6193"/>
            <a:ext cx="4985772" cy="446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4" tIns="45862" rIns="91724" bIns="45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Klicken Sie, um die Formate des Vorlagentextes zu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45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4" tIns="45862" rIns="91724" bIns="45862" numCol="1" anchor="b" anchorCtr="0" compatLnSpc="1">
            <a:prstTxWarp prst="textNoShape">
              <a:avLst/>
            </a:prstTxWarp>
          </a:bodyPr>
          <a:lstStyle>
            <a:lvl1pPr defTabSz="917441" eaLnBrk="1" hangingPunct="1">
              <a:defRPr sz="1200" smtClean="0">
                <a:latin typeface="Agfa Rotis Sans Serif" panose="00000400000000000000"/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45"/>
            <a:ext cx="2945862" cy="49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24" tIns="45862" rIns="91724" bIns="45862" numCol="1" anchor="b" anchorCtr="0" compatLnSpc="1">
            <a:prstTxWarp prst="textNoShape">
              <a:avLst/>
            </a:prstTxWarp>
          </a:bodyPr>
          <a:lstStyle>
            <a:lvl1pPr algn="r" defTabSz="917441" eaLnBrk="1" hangingPunct="1">
              <a:defRPr sz="1200" smtClean="0">
                <a:latin typeface="Agfa Rotis Sans Serif" panose="00000400000000000000"/>
              </a:defRPr>
            </a:lvl1pPr>
          </a:lstStyle>
          <a:p>
            <a:pPr>
              <a:defRPr/>
            </a:pPr>
            <a:fld id="{24ACD6F2-185F-479D-AA4D-9B9F33231B6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74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gfa Rotis Sans Serif" panose="0000040000000000000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gfa Rotis Sans Serif" panose="0000040000000000000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gfa Rotis Sans Serif" panose="0000040000000000000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gfa Rotis Sans Serif" panose="0000040000000000000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gfa Rotis Sans Serif" panose="0000040000000000000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ACD6F2-185F-479D-AA4D-9B9F33231B60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63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942210" y="-2761"/>
            <a:ext cx="5249787" cy="4480615"/>
          </a:xfrm>
          <a:prstGeom prst="rect">
            <a:avLst/>
          </a:prstGeom>
        </p:spPr>
      </p:pic>
      <p:sp>
        <p:nvSpPr>
          <p:cNvPr id="12" name="Rechteck 4"/>
          <p:cNvSpPr/>
          <p:nvPr userDrawn="1"/>
        </p:nvSpPr>
        <p:spPr>
          <a:xfrm>
            <a:off x="13979" y="-6350"/>
            <a:ext cx="8610600" cy="6870700"/>
          </a:xfrm>
          <a:custGeom>
            <a:avLst/>
            <a:gdLst>
              <a:gd name="connsiteX0" fmla="*/ 0 w 2882900"/>
              <a:gd name="connsiteY0" fmla="*/ 0 h 6858000"/>
              <a:gd name="connsiteX1" fmla="*/ 2882900 w 2882900"/>
              <a:gd name="connsiteY1" fmla="*/ 0 h 6858000"/>
              <a:gd name="connsiteX2" fmla="*/ 2882900 w 2882900"/>
              <a:gd name="connsiteY2" fmla="*/ 6858000 h 6858000"/>
              <a:gd name="connsiteX3" fmla="*/ 0 w 2882900"/>
              <a:gd name="connsiteY3" fmla="*/ 6858000 h 6858000"/>
              <a:gd name="connsiteX4" fmla="*/ 0 w 2882900"/>
              <a:gd name="connsiteY4" fmla="*/ 0 h 6858000"/>
              <a:gd name="connsiteX0" fmla="*/ 0 w 5791200"/>
              <a:gd name="connsiteY0" fmla="*/ 0 h 6858000"/>
              <a:gd name="connsiteX1" fmla="*/ 5791200 w 5791200"/>
              <a:gd name="connsiteY1" fmla="*/ 25400 h 6858000"/>
              <a:gd name="connsiteX2" fmla="*/ 2882900 w 5791200"/>
              <a:gd name="connsiteY2" fmla="*/ 6858000 h 6858000"/>
              <a:gd name="connsiteX3" fmla="*/ 0 w 5791200"/>
              <a:gd name="connsiteY3" fmla="*/ 6858000 h 6858000"/>
              <a:gd name="connsiteX4" fmla="*/ 0 w 5791200"/>
              <a:gd name="connsiteY4" fmla="*/ 0 h 6858000"/>
              <a:gd name="connsiteX0" fmla="*/ 0 w 5791200"/>
              <a:gd name="connsiteY0" fmla="*/ 0 h 6858000"/>
              <a:gd name="connsiteX1" fmla="*/ 5791200 w 5791200"/>
              <a:gd name="connsiteY1" fmla="*/ 12700 h 6858000"/>
              <a:gd name="connsiteX2" fmla="*/ 2882900 w 5791200"/>
              <a:gd name="connsiteY2" fmla="*/ 6858000 h 6858000"/>
              <a:gd name="connsiteX3" fmla="*/ 0 w 5791200"/>
              <a:gd name="connsiteY3" fmla="*/ 6858000 h 6858000"/>
              <a:gd name="connsiteX4" fmla="*/ 0 w 5791200"/>
              <a:gd name="connsiteY4" fmla="*/ 0 h 6858000"/>
              <a:gd name="connsiteX0" fmla="*/ 0 w 5791200"/>
              <a:gd name="connsiteY0" fmla="*/ 0 h 6858000"/>
              <a:gd name="connsiteX1" fmla="*/ 5791200 w 5791200"/>
              <a:gd name="connsiteY1" fmla="*/ 0 h 6858000"/>
              <a:gd name="connsiteX2" fmla="*/ 2882900 w 5791200"/>
              <a:gd name="connsiteY2" fmla="*/ 6858000 h 6858000"/>
              <a:gd name="connsiteX3" fmla="*/ 0 w 5791200"/>
              <a:gd name="connsiteY3" fmla="*/ 6858000 h 6858000"/>
              <a:gd name="connsiteX4" fmla="*/ 0 w 5791200"/>
              <a:gd name="connsiteY4" fmla="*/ 0 h 6858000"/>
              <a:gd name="connsiteX0" fmla="*/ 0 w 7507521"/>
              <a:gd name="connsiteY0" fmla="*/ 12700 h 6870700"/>
              <a:gd name="connsiteX1" fmla="*/ 7507521 w 7507521"/>
              <a:gd name="connsiteY1" fmla="*/ 0 h 6870700"/>
              <a:gd name="connsiteX2" fmla="*/ 2882900 w 7507521"/>
              <a:gd name="connsiteY2" fmla="*/ 6870700 h 6870700"/>
              <a:gd name="connsiteX3" fmla="*/ 0 w 7507521"/>
              <a:gd name="connsiteY3" fmla="*/ 6870700 h 6870700"/>
              <a:gd name="connsiteX4" fmla="*/ 0 w 7507521"/>
              <a:gd name="connsiteY4" fmla="*/ 12700 h 6870700"/>
              <a:gd name="connsiteX0" fmla="*/ 0 w 7507521"/>
              <a:gd name="connsiteY0" fmla="*/ 12700 h 6870700"/>
              <a:gd name="connsiteX1" fmla="*/ 7507521 w 7507521"/>
              <a:gd name="connsiteY1" fmla="*/ 0 h 6870700"/>
              <a:gd name="connsiteX2" fmla="*/ 5330042 w 7507521"/>
              <a:gd name="connsiteY2" fmla="*/ 6870700 h 6870700"/>
              <a:gd name="connsiteX3" fmla="*/ 0 w 7507521"/>
              <a:gd name="connsiteY3" fmla="*/ 6870700 h 6870700"/>
              <a:gd name="connsiteX4" fmla="*/ 0 w 7507521"/>
              <a:gd name="connsiteY4" fmla="*/ 12700 h 6870700"/>
              <a:gd name="connsiteX0" fmla="*/ 0 w 7507521"/>
              <a:gd name="connsiteY0" fmla="*/ 10318 h 6870700"/>
              <a:gd name="connsiteX1" fmla="*/ 7507521 w 7507521"/>
              <a:gd name="connsiteY1" fmla="*/ 0 h 6870700"/>
              <a:gd name="connsiteX2" fmla="*/ 5330042 w 7507521"/>
              <a:gd name="connsiteY2" fmla="*/ 6870700 h 6870700"/>
              <a:gd name="connsiteX3" fmla="*/ 0 w 7507521"/>
              <a:gd name="connsiteY3" fmla="*/ 6870700 h 6870700"/>
              <a:gd name="connsiteX4" fmla="*/ 0 w 7507521"/>
              <a:gd name="connsiteY4" fmla="*/ 10318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7521" h="6870700">
                <a:moveTo>
                  <a:pt x="0" y="10318"/>
                </a:moveTo>
                <a:lnTo>
                  <a:pt x="7507521" y="0"/>
                </a:lnTo>
                <a:lnTo>
                  <a:pt x="5330042" y="6870700"/>
                </a:lnTo>
                <a:lnTo>
                  <a:pt x="0" y="6870700"/>
                </a:lnTo>
                <a:lnTo>
                  <a:pt x="0" y="103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gfa Rotis Sans Serif" panose="00000400000000000000"/>
              <a:cs typeface="Arial" panose="020B060402020202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7019" y="5808260"/>
            <a:ext cx="3106590" cy="89696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8155" y="5804727"/>
            <a:ext cx="1116865" cy="874820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1194430" y="4582047"/>
            <a:ext cx="4600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de-DE" b="1" dirty="0">
                <a:solidFill>
                  <a:schemeClr val="tx1"/>
                </a:solidFill>
                <a:latin typeface="Agfa Rotis Sans Serif" panose="00000400000000000000"/>
                <a:cs typeface="Arial" panose="020B0604020202020204" pitchFamily="34" charset="0"/>
              </a:rPr>
              <a:t>Institut für Mehrphasenprozesse</a:t>
            </a:r>
          </a:p>
          <a:p>
            <a:r>
              <a:rPr lang="de-DE" altLang="de-DE" dirty="0">
                <a:solidFill>
                  <a:schemeClr val="tx1"/>
                </a:solidFill>
                <a:latin typeface="Agfa Rotis Sans Serif" panose="00000400000000000000"/>
                <a:cs typeface="Arial" panose="020B0604020202020204" pitchFamily="34" charset="0"/>
              </a:rPr>
              <a:t>Prof. Prof.</a:t>
            </a:r>
            <a:r>
              <a:rPr lang="de-DE" altLang="de-DE" baseline="0" dirty="0">
                <a:solidFill>
                  <a:schemeClr val="tx1"/>
                </a:solidFill>
                <a:latin typeface="Agfa Rotis Sans Serif" panose="00000400000000000000"/>
                <a:cs typeface="Arial" panose="020B0604020202020204" pitchFamily="34" charset="0"/>
              </a:rPr>
              <a:t> </a:t>
            </a:r>
            <a:r>
              <a:rPr lang="de-DE" altLang="de-DE" dirty="0">
                <a:solidFill>
                  <a:schemeClr val="tx1"/>
                </a:solidFill>
                <a:latin typeface="Agfa Rotis Sans Serif" panose="00000400000000000000"/>
                <a:cs typeface="Arial" panose="020B0604020202020204" pitchFamily="34" charset="0"/>
              </a:rPr>
              <a:t>h.c. Dr.-Ing. B. Glasmacher, MSc.</a:t>
            </a:r>
            <a:endParaRPr lang="de-DE" dirty="0">
              <a:solidFill>
                <a:schemeClr val="tx1"/>
              </a:solidFill>
              <a:latin typeface="Agfa Rotis Sans Serif" panose="0000040000000000000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tx1"/>
                </a:solidFill>
                <a:latin typeface="Agfa Rotis Sans Serif" panose="00000400000000000000"/>
                <a:cs typeface="Arial" panose="020B0604020202020204" pitchFamily="34" charset="0"/>
              </a:rPr>
              <a:t>Callinstr</a:t>
            </a:r>
            <a:r>
              <a:rPr lang="de-DE" dirty="0">
                <a:solidFill>
                  <a:schemeClr val="tx1"/>
                </a:solidFill>
                <a:latin typeface="Agfa Rotis Sans Serif" panose="00000400000000000000"/>
                <a:cs typeface="Arial" panose="020B0604020202020204" pitchFamily="34" charset="0"/>
              </a:rPr>
              <a:t>. 36 | 30167 Hannover | Germany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194430" y="5903195"/>
            <a:ext cx="3040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de-DE" b="1" dirty="0">
                <a:solidFill>
                  <a:schemeClr val="tx1"/>
                </a:solidFill>
                <a:latin typeface="Agfa Rotis Sans Serif" panose="00000400000000000000"/>
                <a:cs typeface="Arial" panose="020B0604020202020204" pitchFamily="34" charset="0"/>
              </a:rPr>
              <a:t>www.imp.uni-hannover.de</a:t>
            </a:r>
            <a:endParaRPr lang="de-DE" dirty="0">
              <a:solidFill>
                <a:schemeClr val="tx1"/>
              </a:solidFill>
              <a:latin typeface="Agfa Rotis Sans Serif" panose="00000400000000000000"/>
              <a:cs typeface="Arial" panose="020B0604020202020204" pitchFamily="34" charset="0"/>
            </a:endParaRPr>
          </a:p>
        </p:txBody>
      </p:sp>
      <p:cxnSp>
        <p:nvCxnSpPr>
          <p:cNvPr id="10" name="Gerader Verbinder 9"/>
          <p:cNvCxnSpPr/>
          <p:nvPr userDrawn="1"/>
        </p:nvCxnSpPr>
        <p:spPr bwMode="auto">
          <a:xfrm>
            <a:off x="0" y="2120900"/>
            <a:ext cx="7112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platzhalt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234692" y="177599"/>
            <a:ext cx="7740908" cy="1231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gfa Rotis Sans Serif" panose="00000400000000000000"/>
              </a:defRPr>
            </a:lvl1pPr>
          </a:lstStyle>
          <a:p>
            <a:pPr lvl="0"/>
            <a:r>
              <a:rPr lang="de-DE" dirty="0"/>
              <a:t>&lt; Title &gt;</a:t>
            </a:r>
          </a:p>
        </p:txBody>
      </p:sp>
      <p:sp>
        <p:nvSpPr>
          <p:cNvPr id="29" name="Textplatzhalt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234692" y="1560491"/>
            <a:ext cx="3956308" cy="434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gfa Rotis Sans Serif" panose="00000400000000000000"/>
              </a:defRPr>
            </a:lvl1pPr>
          </a:lstStyle>
          <a:p>
            <a:pPr lvl="0"/>
            <a:r>
              <a:rPr lang="de-DE" dirty="0"/>
              <a:t>ESAO 2019</a:t>
            </a:r>
          </a:p>
        </p:txBody>
      </p:sp>
      <p:sp>
        <p:nvSpPr>
          <p:cNvPr id="30" name="Textplatzhalt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4864446" y="1574715"/>
            <a:ext cx="2707024" cy="43447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latin typeface="Agfa Rotis Sans Serif" panose="00000400000000000000"/>
              </a:defRPr>
            </a:lvl1pPr>
          </a:lstStyle>
          <a:p>
            <a:pPr lvl="0"/>
            <a:r>
              <a:rPr lang="de-DE" dirty="0"/>
              <a:t>&lt; Datum &gt;</a:t>
            </a:r>
          </a:p>
        </p:txBody>
      </p:sp>
      <p:sp>
        <p:nvSpPr>
          <p:cNvPr id="31" name="Textplatzhalt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194430" y="2827931"/>
            <a:ext cx="3956308" cy="434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gfa Rotis Sans Serif" panose="00000400000000000000"/>
              </a:defRPr>
            </a:lvl1pPr>
          </a:lstStyle>
          <a:p>
            <a:pPr lvl="0"/>
            <a:r>
              <a:rPr lang="de-DE" dirty="0"/>
              <a:t>&lt; </a:t>
            </a:r>
            <a:r>
              <a:rPr lang="de-DE" dirty="0" err="1"/>
              <a:t>presenting</a:t>
            </a:r>
            <a:r>
              <a:rPr lang="de-DE" dirty="0"/>
              <a:t> </a:t>
            </a:r>
            <a:r>
              <a:rPr lang="de-DE" dirty="0" err="1"/>
              <a:t>author</a:t>
            </a:r>
            <a:r>
              <a:rPr lang="de-DE" dirty="0"/>
              <a:t> &gt;</a:t>
            </a:r>
          </a:p>
        </p:txBody>
      </p:sp>
      <p:sp>
        <p:nvSpPr>
          <p:cNvPr id="32" name="Textplatzhalt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1194430" y="3890638"/>
            <a:ext cx="3956308" cy="434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gfa Rotis Sans Serif" panose="00000400000000000000"/>
              </a:defRPr>
            </a:lvl1pPr>
          </a:lstStyle>
          <a:p>
            <a:pPr lvl="0"/>
            <a:r>
              <a:rPr lang="de-DE" dirty="0"/>
              <a:t>&lt;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&gt;</a:t>
            </a:r>
          </a:p>
        </p:txBody>
      </p:sp>
      <p:pic>
        <p:nvPicPr>
          <p:cNvPr id="6" name="Grafik 5" descr="Benutzer">
            <a:extLst>
              <a:ext uri="{FF2B5EF4-FFF2-40B4-BE49-F238E27FC236}">
                <a16:creationId xmlns:a16="http://schemas.microsoft.com/office/drawing/2014/main" id="{BED675CB-F627-4664-8B80-8BE382CB475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74" y="3635352"/>
            <a:ext cx="914400" cy="914400"/>
          </a:xfrm>
          <a:prstGeom prst="rect">
            <a:avLst/>
          </a:prstGeom>
        </p:spPr>
      </p:pic>
      <p:pic>
        <p:nvPicPr>
          <p:cNvPr id="3" name="Grafik 2" descr="Dozent">
            <a:extLst>
              <a:ext uri="{FF2B5EF4-FFF2-40B4-BE49-F238E27FC236}">
                <a16:creationId xmlns:a16="http://schemas.microsoft.com/office/drawing/2014/main" id="{C6B34F25-7E33-411E-ADE9-6BD8202D302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388" y="2514600"/>
            <a:ext cx="914400" cy="914400"/>
          </a:xfrm>
          <a:prstGeom prst="rect">
            <a:avLst/>
          </a:prstGeom>
        </p:spPr>
      </p:pic>
      <p:pic>
        <p:nvPicPr>
          <p:cNvPr id="5" name="Grafik 4" descr="Welt">
            <a:extLst>
              <a:ext uri="{FF2B5EF4-FFF2-40B4-BE49-F238E27FC236}">
                <a16:creationId xmlns:a16="http://schemas.microsoft.com/office/drawing/2014/main" id="{797B3BF2-CC23-4FB4-8F45-63CDA83EFE2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292" y="5646050"/>
            <a:ext cx="914400" cy="914400"/>
          </a:xfrm>
          <a:prstGeom prst="rect">
            <a:avLst/>
          </a:prstGeom>
        </p:spPr>
      </p:pic>
      <p:pic>
        <p:nvPicPr>
          <p:cNvPr id="9" name="Grafik 8" descr="Markierung">
            <a:extLst>
              <a:ext uri="{FF2B5EF4-FFF2-40B4-BE49-F238E27FC236}">
                <a16:creationId xmlns:a16="http://schemas.microsoft.com/office/drawing/2014/main" id="{2B5E6BF6-13FF-4769-83A2-4C00909776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9540" y="45820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5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gfa Rotis Sans Serif" panose="000004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91161" y="6610350"/>
            <a:ext cx="243689" cy="1905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8FBAC-9AA0-4617-8A18-689D27A7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52"/>
            <a:ext cx="12192000" cy="1929145"/>
          </a:xfrm>
          <a:prstGeom prst="rect">
            <a:avLst/>
          </a:prstGeom>
          <a:solidFill>
            <a:srgbClr val="235BA6"/>
          </a:solidFill>
          <a:ln>
            <a:noFill/>
          </a:ln>
          <a:effectLst/>
        </p:spPr>
        <p:txBody>
          <a:bodyPr vert="horz" wrap="square" lIns="360000" tIns="360000" rIns="360000" bIns="360000" numCol="1" rtlCol="0" anchor="ctr" anchorCtr="0" compatLnSpc="1">
            <a:prstTxWarp prst="textNoShape">
              <a:avLst/>
            </a:prstTxWarp>
          </a:bodyPr>
          <a:lstStyle>
            <a:lvl1pPr algn="l">
              <a:defRPr kumimoji="0" lang="en-US" sz="11500" b="0" i="0" u="none" strike="noStrike" cap="small" normalizeH="0" baseline="0">
                <a:ln>
                  <a:noFill/>
                </a:ln>
                <a:solidFill>
                  <a:schemeClr val="bg1"/>
                </a:solidFill>
                <a:effectLst/>
                <a:latin typeface="Agfa Rotis Sans Serif" panose="00000400000000000000" pitchFamily="2" charset="0"/>
                <a:ea typeface="+mn-ea"/>
                <a:cs typeface="+mn-cs"/>
              </a:defRPr>
            </a:lvl1pPr>
          </a:lstStyle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B97BF-69A2-4205-8254-EF38A5E5BA82}"/>
              </a:ext>
            </a:extLst>
          </p:cNvPr>
          <p:cNvSpPr txBox="1"/>
          <p:nvPr userDrawn="1"/>
        </p:nvSpPr>
        <p:spPr>
          <a:xfrm>
            <a:off x="11175660" y="6525733"/>
            <a:ext cx="68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C61DCA8-C32B-4616-8B77-4F4A54992464}" type="slidenum">
              <a:rPr lang="en-US" sz="1800" smtClean="0"/>
              <a:pPr algn="r"/>
              <a:t>‹#›</a:t>
            </a:fld>
            <a:endParaRPr lang="en-US" sz="1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ED34FF-C5B6-4D76-9D56-C68494E3DC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4493"/>
            <a:ext cx="12192000" cy="4552507"/>
          </a:xfrm>
          <a:prstGeom prst="rect">
            <a:avLst/>
          </a:prstGeom>
        </p:spPr>
        <p:txBody>
          <a:bodyPr/>
          <a:lstStyle>
            <a:lvl1pPr>
              <a:defRPr>
                <a:latin typeface="Agfa Rotis Sans Serif" panose="00000400000000000000"/>
              </a:defRPr>
            </a:lvl1pPr>
          </a:lstStyle>
          <a:p>
            <a:endParaRPr lang="en-US" dirty="0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0FF52C6-DB2B-4A34-A575-6A385A92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31500" y="6477000"/>
            <a:ext cx="1460500" cy="76200"/>
          </a:xfrm>
          <a:prstGeom prst="rect">
            <a:avLst/>
          </a:prstGeom>
          <a:solidFill>
            <a:srgbClr val="235BA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de-DE" altLang="de-DE" dirty="0">
              <a:latin typeface="Agfa Rotis Sans Serif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052145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(Liste + Bildberei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F50E8-374F-4F75-981F-462FBE1B78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904240"/>
            <a:ext cx="11353800" cy="5400040"/>
          </a:xfrm>
          <a:prstGeom prst="rect">
            <a:avLst/>
          </a:prstGeom>
        </p:spPr>
        <p:txBody>
          <a:bodyPr/>
          <a:lstStyle>
            <a:lvl1pPr>
              <a:defRPr>
                <a:latin typeface="Agfa Rotis Sans Serif" panose="00000400000000000000"/>
              </a:defRPr>
            </a:lvl1pPr>
            <a:lvl2pPr>
              <a:defRPr>
                <a:latin typeface="Agfa Rotis Sans Serif" panose="00000400000000000000"/>
              </a:defRPr>
            </a:lvl2pPr>
            <a:lvl3pPr>
              <a:defRPr>
                <a:latin typeface="Agfa Rotis Sans Serif" panose="00000400000000000000"/>
              </a:defRPr>
            </a:lvl3pPr>
            <a:lvl4pPr>
              <a:defRPr>
                <a:latin typeface="Agfa Rotis Sans Serif" panose="00000400000000000000"/>
              </a:defRPr>
            </a:lvl4pPr>
            <a:lvl5pPr>
              <a:defRPr>
                <a:latin typeface="Agfa Rotis Sans Serif" panose="0000040000000000000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gfa Rotis Sans Serif" panose="000004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91161" y="6610350"/>
            <a:ext cx="243689" cy="1905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63F3B686-E696-4BB4-947C-7EEBBD7AC9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31500" y="6477000"/>
            <a:ext cx="1460500" cy="76200"/>
          </a:xfrm>
          <a:prstGeom prst="rect">
            <a:avLst/>
          </a:prstGeom>
          <a:solidFill>
            <a:srgbClr val="235BA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de-DE" altLang="de-DE" dirty="0">
              <a:latin typeface="Agfa Rotis Sans Serif" panose="0000040000000000000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8FBAC-9AA0-4617-8A18-689D27A7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52"/>
            <a:ext cx="12192000" cy="576000"/>
          </a:xfrm>
          <a:prstGeom prst="rect">
            <a:avLst/>
          </a:prstGeom>
          <a:solidFill>
            <a:srgbClr val="235BA6"/>
          </a:solidFill>
          <a:ln>
            <a:noFill/>
          </a:ln>
          <a:effectLst/>
        </p:spPr>
        <p:txBody>
          <a:bodyPr vert="horz" wrap="square" lIns="18000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l">
              <a:defRPr kumimoji="0" 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gfa Rotis Sans Serif" panose="00000400000000000000" pitchFamily="2" charset="0"/>
                <a:ea typeface="+mn-ea"/>
                <a:cs typeface="+mn-cs"/>
              </a:defRPr>
            </a:lvl1pPr>
          </a:lstStyle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B97BF-69A2-4205-8254-EF38A5E5BA82}"/>
              </a:ext>
            </a:extLst>
          </p:cNvPr>
          <p:cNvSpPr txBox="1"/>
          <p:nvPr userDrawn="1"/>
        </p:nvSpPr>
        <p:spPr>
          <a:xfrm>
            <a:off x="11175660" y="6525733"/>
            <a:ext cx="68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C61DCA8-C32B-4616-8B77-4F4A54992464}" type="slidenum">
              <a:rPr lang="en-US" sz="1800" smtClean="0"/>
              <a:pPr algn="r"/>
              <a:t>‹#›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66989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, singl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gfa Rotis Sans Serif" panose="000004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91161" y="6610350"/>
            <a:ext cx="243689" cy="1905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63F3B686-E696-4BB4-947C-7EEBBD7AC9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31500" y="6477000"/>
            <a:ext cx="1460500" cy="76200"/>
          </a:xfrm>
          <a:prstGeom prst="rect">
            <a:avLst/>
          </a:prstGeom>
          <a:solidFill>
            <a:srgbClr val="235BA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de-DE" altLang="de-DE" dirty="0">
              <a:latin typeface="Agfa Rotis Sans Serif" panose="0000040000000000000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8FBAC-9AA0-4617-8A18-689D27A7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52"/>
            <a:ext cx="12192000" cy="576000"/>
          </a:xfrm>
          <a:prstGeom prst="rect">
            <a:avLst/>
          </a:prstGeom>
          <a:solidFill>
            <a:srgbClr val="235BA6"/>
          </a:solidFill>
          <a:ln>
            <a:noFill/>
          </a:ln>
          <a:effectLst/>
        </p:spPr>
        <p:txBody>
          <a:bodyPr vert="horz" wrap="square" lIns="18000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l">
              <a:defRPr kumimoji="0" 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gfa Rotis Sans Serif" panose="00000400000000000000" pitchFamily="2" charset="0"/>
                <a:ea typeface="+mn-ea"/>
                <a:cs typeface="+mn-cs"/>
              </a:defRPr>
            </a:lvl1pPr>
          </a:lstStyle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B97BF-69A2-4205-8254-EF38A5E5BA82}"/>
              </a:ext>
            </a:extLst>
          </p:cNvPr>
          <p:cNvSpPr txBox="1"/>
          <p:nvPr userDrawn="1"/>
        </p:nvSpPr>
        <p:spPr>
          <a:xfrm>
            <a:off x="11175660" y="6525733"/>
            <a:ext cx="68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C61DCA8-C32B-4616-8B77-4F4A54992464}" type="slidenum">
              <a:rPr lang="en-US" sz="1800" smtClean="0"/>
              <a:pPr algn="r"/>
              <a:t>‹#›</a:t>
            </a:fld>
            <a:endParaRPr lang="en-US" sz="18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C34B544-A175-4F01-88AA-4087EDEDD0D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904240"/>
            <a:ext cx="11353800" cy="540004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2400"/>
              </a:spcBef>
              <a:buNone/>
              <a:defRPr sz="4000">
                <a:latin typeface="Agfa Rotis Sans Serif" panose="00000400000000000000"/>
              </a:defRPr>
            </a:lvl1pPr>
            <a:lvl2pPr algn="ctr">
              <a:spcBef>
                <a:spcPts val="2400"/>
              </a:spcBef>
              <a:defRPr>
                <a:latin typeface="Agfa Rotis Sans Serif" panose="00000400000000000000"/>
              </a:defRPr>
            </a:lvl2pPr>
            <a:lvl3pPr algn="ctr">
              <a:defRPr>
                <a:latin typeface="Agfa Rotis Sans Serif" panose="00000400000000000000"/>
              </a:defRPr>
            </a:lvl3pPr>
            <a:lvl4pPr algn="ctr">
              <a:defRPr>
                <a:latin typeface="Agfa Rotis Sans Serif" panose="00000400000000000000"/>
              </a:defRPr>
            </a:lvl4pPr>
            <a:lvl5pPr algn="ctr">
              <a:defRPr>
                <a:latin typeface="Agfa Rotis Sans Serif" panose="0000040000000000000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3072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gfa Rotis Sans Serif" panose="000004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91161" y="6610350"/>
            <a:ext cx="243689" cy="1905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63F3B686-E696-4BB4-947C-7EEBBD7AC9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31500" y="6477000"/>
            <a:ext cx="1460500" cy="76200"/>
          </a:xfrm>
          <a:prstGeom prst="rect">
            <a:avLst/>
          </a:prstGeom>
          <a:solidFill>
            <a:srgbClr val="235BA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de-DE" altLang="de-DE" dirty="0">
              <a:latin typeface="Agfa Rotis Sans Serif" panose="0000040000000000000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8FBAC-9AA0-4617-8A18-689D27A7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52"/>
            <a:ext cx="12192000" cy="576000"/>
          </a:xfrm>
          <a:prstGeom prst="rect">
            <a:avLst/>
          </a:prstGeom>
          <a:solidFill>
            <a:srgbClr val="235BA6"/>
          </a:solidFill>
          <a:ln>
            <a:noFill/>
          </a:ln>
          <a:effectLst/>
        </p:spPr>
        <p:txBody>
          <a:bodyPr vert="horz" wrap="square" lIns="18000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l">
              <a:defRPr kumimoji="0" 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gfa Rotis Sans Serif" panose="00000400000000000000" pitchFamily="2" charset="0"/>
                <a:ea typeface="+mn-ea"/>
                <a:cs typeface="+mn-cs"/>
              </a:defRPr>
            </a:lvl1pPr>
          </a:lstStyle>
          <a:p>
            <a:pPr marL="0" marR="0" lvl="0" indent="0" algn="l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B97BF-69A2-4205-8254-EF38A5E5BA82}"/>
              </a:ext>
            </a:extLst>
          </p:cNvPr>
          <p:cNvSpPr txBox="1"/>
          <p:nvPr userDrawn="1"/>
        </p:nvSpPr>
        <p:spPr>
          <a:xfrm>
            <a:off x="11175660" y="6525733"/>
            <a:ext cx="68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C61DCA8-C32B-4616-8B77-4F4A54992464}" type="slidenum">
              <a:rPr lang="en-US" sz="1800" smtClean="0"/>
              <a:pPr algn="r"/>
              <a:t>‹#›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72547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gfa Rotis Sans Serif" panose="000004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91161" y="6610350"/>
            <a:ext cx="243689" cy="1905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63F3B686-E696-4BB4-947C-7EEBBD7AC9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31500" y="6477000"/>
            <a:ext cx="1460500" cy="76200"/>
          </a:xfrm>
          <a:prstGeom prst="rect">
            <a:avLst/>
          </a:prstGeom>
          <a:solidFill>
            <a:srgbClr val="235BA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de-DE" altLang="de-DE" dirty="0">
              <a:latin typeface="Agfa Rotis Sans Serif" panose="0000040000000000000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B97BF-69A2-4205-8254-EF38A5E5BA82}"/>
              </a:ext>
            </a:extLst>
          </p:cNvPr>
          <p:cNvSpPr txBox="1"/>
          <p:nvPr userDrawn="1"/>
        </p:nvSpPr>
        <p:spPr>
          <a:xfrm>
            <a:off x="11175660" y="6525733"/>
            <a:ext cx="68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C61DCA8-C32B-4616-8B77-4F4A54992464}" type="slidenum">
              <a:rPr lang="en-US" sz="1800" smtClean="0"/>
              <a:pPr algn="r"/>
              <a:t>‹#›</a:t>
            </a:fld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28F6E-7EAA-4F47-B2C5-699D0D44C994}"/>
              </a:ext>
            </a:extLst>
          </p:cNvPr>
          <p:cNvSpPr/>
          <p:nvPr userDrawn="1"/>
        </p:nvSpPr>
        <p:spPr bwMode="auto">
          <a:xfrm>
            <a:off x="0" y="0"/>
            <a:ext cx="12192000" cy="6468583"/>
          </a:xfrm>
          <a:prstGeom prst="rect">
            <a:avLst/>
          </a:prstGeom>
          <a:solidFill>
            <a:srgbClr val="00509B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gfa Rotis Sans Serif" panose="00000400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301B60-0BF0-451D-9AA4-A15DAD7F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510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6000">
                <a:solidFill>
                  <a:schemeClr val="bg1"/>
                </a:solidFill>
                <a:latin typeface="Agfa Rotis Sans Serif" panose="0000040000000000000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1863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8FEA9EEF-BADC-4C83-B43C-612EA76EE4E1}"/>
              </a:ext>
            </a:extLst>
          </p:cNvPr>
          <p:cNvSpPr txBox="1"/>
          <p:nvPr userDrawn="1"/>
        </p:nvSpPr>
        <p:spPr>
          <a:xfrm>
            <a:off x="5756851" y="6649884"/>
            <a:ext cx="67829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gfa Rotis Sans Serif" panose="0000040000000000000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58" r:id="rId4"/>
    <p:sldLayoutId id="2147483660" r:id="rId5"/>
    <p:sldLayoutId id="2147483659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9AAF9B-70AD-4DBE-9AB9-A05DF7CE36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8860" y="743467"/>
            <a:ext cx="11353800" cy="81402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ea typeface="Microsoft YaHei" panose="020B0503020204020204" pitchFamily="34" charset="-122"/>
              </a:rPr>
              <a:t>Aber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329383-D3AC-4DA3-BACE-EA5978B5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Stand der Technik</a:t>
            </a:r>
            <a:endParaRPr lang="en-US" dirty="0">
              <a:latin typeface="Agfa Rotis Sans Serif" panose="00000400000000000000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862CC5-0498-1F42-E89A-911BB104F6B8}"/>
              </a:ext>
            </a:extLst>
          </p:cNvPr>
          <p:cNvSpPr txBox="1"/>
          <p:nvPr/>
        </p:nvSpPr>
        <p:spPr>
          <a:xfrm>
            <a:off x="753396" y="1377716"/>
            <a:ext cx="1114385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gfa Rotis Sans Serif" panose="00000400000000000000"/>
                <a:ea typeface="微软雅黑" panose="020B0503020204020204" pitchFamily="34" charset="-122"/>
              </a:rPr>
              <a:t>K</a:t>
            </a:r>
            <a:r>
              <a:rPr lang="de-DE" sz="2400" i="0" dirty="0">
                <a:solidFill>
                  <a:srgbClr val="000000"/>
                </a:solidFill>
                <a:effectLst/>
                <a:latin typeface="Agfa Rotis Sans Serif" panose="00000400000000000000"/>
                <a:ea typeface="微软雅黑" panose="020B0503020204020204" pitchFamily="34" charset="-122"/>
              </a:rPr>
              <a:t>ein </a:t>
            </a:r>
            <a:r>
              <a:rPr lang="de-DE" sz="2400" b="1" i="0" dirty="0">
                <a:solidFill>
                  <a:srgbClr val="000000"/>
                </a:solidFill>
                <a:effectLst/>
                <a:latin typeface="Agfa Rotis Sans Serif" panose="00000400000000000000"/>
                <a:ea typeface="微软雅黑" panose="020B0503020204020204" pitchFamily="34" charset="-122"/>
              </a:rPr>
              <a:t>vollständiges Verfahren</a:t>
            </a:r>
            <a:r>
              <a:rPr lang="de-DE" sz="2400" i="0" dirty="0">
                <a:solidFill>
                  <a:srgbClr val="000000"/>
                </a:solidFill>
                <a:effectLst/>
                <a:latin typeface="Agfa Rotis Sans Serif" panose="00000400000000000000"/>
                <a:ea typeface="微软雅黑" panose="020B0503020204020204" pitchFamily="34" charset="-122"/>
              </a:rPr>
              <a:t> vom Bild zur Datenbank vorhanden.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0000"/>
                </a:solidFill>
                <a:latin typeface="Agfa Rotis Sans Serif" panose="00000400000000000000"/>
                <a:ea typeface="微软雅黑" panose="020B0503020204020204" pitchFamily="34" charset="-122"/>
              </a:rPr>
              <a:t>Keine </a:t>
            </a:r>
            <a:r>
              <a:rPr lang="de-DE" sz="2400" b="1" dirty="0">
                <a:solidFill>
                  <a:srgbClr val="000000"/>
                </a:solidFill>
                <a:latin typeface="Agfa Rotis Sans Serif" panose="00000400000000000000"/>
                <a:ea typeface="微软雅黑" panose="020B0503020204020204" pitchFamily="34" charset="-122"/>
              </a:rPr>
              <a:t>ganzheitliche Erfassung</a:t>
            </a:r>
            <a:r>
              <a:rPr lang="de-DE" sz="2400" dirty="0">
                <a:solidFill>
                  <a:srgbClr val="000000"/>
                </a:solidFill>
                <a:latin typeface="Agfa Rotis Sans Serif" panose="00000400000000000000"/>
                <a:ea typeface="微软雅黑" panose="020B0503020204020204" pitchFamily="34" charset="-122"/>
              </a:rPr>
              <a:t> von v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Agfa Rotis Sans Serif" panose="00000400000000000000"/>
                <a:ea typeface="微软雅黑" panose="020B0503020204020204" pitchFamily="34" charset="-122"/>
              </a:rPr>
              <a:t>erschiedenen </a:t>
            </a:r>
            <a:r>
              <a:rPr lang="de-DE" sz="2400" b="1" i="0" dirty="0">
                <a:solidFill>
                  <a:srgbClr val="000000"/>
                </a:solidFill>
                <a:effectLst/>
                <a:latin typeface="Agfa Rotis Sans Serif" panose="00000400000000000000"/>
                <a:ea typeface="微软雅黑" panose="020B0503020204020204" pitchFamily="34" charset="-122"/>
              </a:rPr>
              <a:t>Variationen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Agfa Rotis Sans Serif" panose="00000400000000000000"/>
                <a:ea typeface="微软雅黑" panose="020B0503020204020204" pitchFamily="34" charset="-122"/>
              </a:rPr>
              <a:t> der Tabellen</a:t>
            </a:r>
            <a:endParaRPr lang="de-DE" sz="2400" dirty="0">
              <a:latin typeface="Agfa Rotis Sans Serif" panose="00000400000000000000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A0C12CB-8665-753B-75E2-17314DA7A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62682"/>
              </p:ext>
            </p:extLst>
          </p:nvPr>
        </p:nvGraphicFramePr>
        <p:xfrm>
          <a:off x="6468732" y="3068980"/>
          <a:ext cx="3496335" cy="1353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445">
                  <a:extLst>
                    <a:ext uri="{9D8B030D-6E8A-4147-A177-3AD203B41FA5}">
                      <a16:colId xmlns:a16="http://schemas.microsoft.com/office/drawing/2014/main" val="3420792175"/>
                    </a:ext>
                  </a:extLst>
                </a:gridCol>
                <a:gridCol w="1165445">
                  <a:extLst>
                    <a:ext uri="{9D8B030D-6E8A-4147-A177-3AD203B41FA5}">
                      <a16:colId xmlns:a16="http://schemas.microsoft.com/office/drawing/2014/main" val="1992526426"/>
                    </a:ext>
                  </a:extLst>
                </a:gridCol>
                <a:gridCol w="1165445">
                  <a:extLst>
                    <a:ext uri="{9D8B030D-6E8A-4147-A177-3AD203B41FA5}">
                      <a16:colId xmlns:a16="http://schemas.microsoft.com/office/drawing/2014/main" val="2274187303"/>
                    </a:ext>
                  </a:extLst>
                </a:gridCol>
              </a:tblGrid>
              <a:tr h="5406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column1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column2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90781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row1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value1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value2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37360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row2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value4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value5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12302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7E31248-9DED-B242-BC83-79D31DD5B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74768"/>
              </p:ext>
            </p:extLst>
          </p:nvPr>
        </p:nvGraphicFramePr>
        <p:xfrm>
          <a:off x="1462729" y="4844333"/>
          <a:ext cx="3496335" cy="1353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445">
                  <a:extLst>
                    <a:ext uri="{9D8B030D-6E8A-4147-A177-3AD203B41FA5}">
                      <a16:colId xmlns:a16="http://schemas.microsoft.com/office/drawing/2014/main" val="3420792175"/>
                    </a:ext>
                  </a:extLst>
                </a:gridCol>
                <a:gridCol w="1165445">
                  <a:extLst>
                    <a:ext uri="{9D8B030D-6E8A-4147-A177-3AD203B41FA5}">
                      <a16:colId xmlns:a16="http://schemas.microsoft.com/office/drawing/2014/main" val="1992526426"/>
                    </a:ext>
                  </a:extLst>
                </a:gridCol>
                <a:gridCol w="1165445">
                  <a:extLst>
                    <a:ext uri="{9D8B030D-6E8A-4147-A177-3AD203B41FA5}">
                      <a16:colId xmlns:a16="http://schemas.microsoft.com/office/drawing/2014/main" val="2274187303"/>
                    </a:ext>
                  </a:extLst>
                </a:gridCol>
              </a:tblGrid>
              <a:tr h="5406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column1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column2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90781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row1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value1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value2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37360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row2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value4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value5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12302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4F807E7-FD70-0F8F-A825-80AFC74AE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24863"/>
              </p:ext>
            </p:extLst>
          </p:nvPr>
        </p:nvGraphicFramePr>
        <p:xfrm>
          <a:off x="1462730" y="3068980"/>
          <a:ext cx="3496335" cy="1353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5445">
                  <a:extLst>
                    <a:ext uri="{9D8B030D-6E8A-4147-A177-3AD203B41FA5}">
                      <a16:colId xmlns:a16="http://schemas.microsoft.com/office/drawing/2014/main" val="3420792175"/>
                    </a:ext>
                  </a:extLst>
                </a:gridCol>
                <a:gridCol w="1165445">
                  <a:extLst>
                    <a:ext uri="{9D8B030D-6E8A-4147-A177-3AD203B41FA5}">
                      <a16:colId xmlns:a16="http://schemas.microsoft.com/office/drawing/2014/main" val="1992526426"/>
                    </a:ext>
                  </a:extLst>
                </a:gridCol>
                <a:gridCol w="1165445">
                  <a:extLst>
                    <a:ext uri="{9D8B030D-6E8A-4147-A177-3AD203B41FA5}">
                      <a16:colId xmlns:a16="http://schemas.microsoft.com/office/drawing/2014/main" val="2274187303"/>
                    </a:ext>
                  </a:extLst>
                </a:gridCol>
              </a:tblGrid>
              <a:tr h="5406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column1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column2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90781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row1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value1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value2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37360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row2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value4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value5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123021"/>
                  </a:ext>
                </a:extLst>
              </a:tr>
            </a:tbl>
          </a:graphicData>
        </a:graphic>
      </p:graphicFrame>
      <p:graphicFrame>
        <p:nvGraphicFramePr>
          <p:cNvPr id="8" name="表格 17">
            <a:extLst>
              <a:ext uri="{FF2B5EF4-FFF2-40B4-BE49-F238E27FC236}">
                <a16:creationId xmlns:a16="http://schemas.microsoft.com/office/drawing/2014/main" id="{19619F25-A21F-4F7D-B8B2-EFD049258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76167"/>
              </p:ext>
            </p:extLst>
          </p:nvPr>
        </p:nvGraphicFramePr>
        <p:xfrm>
          <a:off x="5795040" y="4840569"/>
          <a:ext cx="4906946" cy="1365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648">
                  <a:extLst>
                    <a:ext uri="{9D8B030D-6E8A-4147-A177-3AD203B41FA5}">
                      <a16:colId xmlns:a16="http://schemas.microsoft.com/office/drawing/2014/main" val="3420792175"/>
                    </a:ext>
                  </a:extLst>
                </a:gridCol>
                <a:gridCol w="817825">
                  <a:extLst>
                    <a:ext uri="{9D8B030D-6E8A-4147-A177-3AD203B41FA5}">
                      <a16:colId xmlns:a16="http://schemas.microsoft.com/office/drawing/2014/main" val="1992526426"/>
                    </a:ext>
                  </a:extLst>
                </a:gridCol>
                <a:gridCol w="892518">
                  <a:extLst>
                    <a:ext uri="{9D8B030D-6E8A-4147-A177-3AD203B41FA5}">
                      <a16:colId xmlns:a16="http://schemas.microsoft.com/office/drawing/2014/main" val="2933383008"/>
                    </a:ext>
                  </a:extLst>
                </a:gridCol>
                <a:gridCol w="1560955">
                  <a:extLst>
                    <a:ext uri="{9D8B030D-6E8A-4147-A177-3AD203B41FA5}">
                      <a16:colId xmlns:a16="http://schemas.microsoft.com/office/drawing/2014/main" val="2274187303"/>
                    </a:ext>
                  </a:extLst>
                </a:gridCol>
              </a:tblGrid>
              <a:tr h="27034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column1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column2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90781"/>
                  </a:ext>
                </a:extLst>
              </a:tr>
              <a:tr h="270343"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b="1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c1.1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b="1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c1.2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69041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row1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value1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value2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value3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37360"/>
                  </a:ext>
                </a:extLst>
              </a:tr>
              <a:tr h="406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cs typeface="Arial" panose="020B0604020202020204" pitchFamily="34" charset="0"/>
                        </a:rPr>
                        <a:t>row2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gfa Rotis Sans Serif" panose="0000040000000000000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value4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value5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gfa Rotis Sans Serif" panose="0000040000000000000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value6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123021"/>
                  </a:ext>
                </a:extLst>
              </a:tr>
            </a:tbl>
          </a:graphicData>
        </a:graphic>
      </p:graphicFrame>
      <p:sp>
        <p:nvSpPr>
          <p:cNvPr id="11" name="Rectangle 24">
            <a:extLst>
              <a:ext uri="{FF2B5EF4-FFF2-40B4-BE49-F238E27FC236}">
                <a16:creationId xmlns:a16="http://schemas.microsoft.com/office/drawing/2014/main" id="{921E01C3-92CE-4494-8A34-10A88DE72AD0}"/>
              </a:ext>
            </a:extLst>
          </p:cNvPr>
          <p:cNvSpPr/>
          <p:nvPr/>
        </p:nvSpPr>
        <p:spPr bwMode="auto">
          <a:xfrm>
            <a:off x="6390753" y="3068980"/>
            <a:ext cx="3758082" cy="13537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gfa Rotis Sans Serif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4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6000"/>
          </a:xfrm>
        </p:spPr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Tabellenstrukturanalyse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2955A0A5-63F7-41F1-85DE-921B03E4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34" y="2303616"/>
            <a:ext cx="3381847" cy="171473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223E7EA0-A16F-4CF7-8894-0FAFFD1B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789" y="4095770"/>
            <a:ext cx="3484929" cy="1777818"/>
          </a:xfrm>
          <a:prstGeom prst="rect">
            <a:avLst/>
          </a:prstGeom>
        </p:spPr>
      </p:pic>
      <p:sp>
        <p:nvSpPr>
          <p:cNvPr id="39" name="Content Placeholder 1">
            <a:extLst>
              <a:ext uri="{FF2B5EF4-FFF2-40B4-BE49-F238E27FC236}">
                <a16:creationId xmlns:a16="http://schemas.microsoft.com/office/drawing/2014/main" id="{6A06AEED-58B0-45D8-8B3C-1F8AE8B0D9F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940635"/>
            <a:ext cx="11418404" cy="39312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u="sng" dirty="0">
                <a:ea typeface="Microsoft YaHei" panose="020B0503020204020204" pitchFamily="34" charset="-122"/>
                <a:cs typeface="Arial" panose="020B0604020202020204" pitchFamily="34" charset="0"/>
              </a:rPr>
              <a:t>ZIEL: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ea typeface="Microsoft YaHei" panose="020B0503020204020204" pitchFamily="34" charset="-122"/>
                <a:cs typeface="Arial" panose="020B0604020202020204" pitchFamily="34" charset="0"/>
              </a:rPr>
              <a:t>Zu bestimmen, wie viele Spalten und Zeilen dieser Tabelle hat, zu welcher Spalte und Zeile eine Zelle gehört.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u="sng" dirty="0">
                <a:ea typeface="Microsoft YaHei" panose="020B0503020204020204" pitchFamily="34" charset="-122"/>
                <a:cs typeface="Arial" panose="020B0604020202020204" pitchFamily="34" charset="0"/>
              </a:rPr>
              <a:t>DURCH: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Lokalisierung</a:t>
            </a:r>
            <a:r>
              <a:rPr lang="de-DE" sz="2000" dirty="0">
                <a:ea typeface="Microsoft YaHei" panose="020B0503020204020204" pitchFamily="34" charset="-122"/>
                <a:cs typeface="Arial" panose="020B0604020202020204" pitchFamily="34" charset="0"/>
              </a:rPr>
              <a:t> und </a:t>
            </a:r>
            <a:r>
              <a:rPr lang="de-DE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Klassifizierung</a:t>
            </a:r>
            <a:r>
              <a:rPr lang="de-DE" sz="2000" dirty="0">
                <a:ea typeface="Microsoft YaHei" panose="020B0503020204020204" pitchFamily="34" charset="-122"/>
                <a:cs typeface="Arial" panose="020B0604020202020204" pitchFamily="34" charset="0"/>
              </a:rPr>
              <a:t> der Zellen in Spalten und Zeilen.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 dirty="0"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u="sng" dirty="0">
                <a:effectLst/>
                <a:ea typeface="Microsoft YaHei" panose="020B0503020204020204" pitchFamily="34" charset="-122"/>
                <a:cs typeface="Arial" panose="020B0604020202020204" pitchFamily="34" charset="0"/>
              </a:rPr>
              <a:t>Lokalisierung jeder Zelle durch …</a:t>
            </a:r>
            <a:endParaRPr lang="de-DE" sz="2000" u="sng" dirty="0">
              <a:ea typeface="Microsoft YaHei" panose="020B0503020204020204" pitchFamily="34" charset="-122"/>
            </a:endParaRP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>
                <a:ea typeface="Microsoft YaHei" panose="020B0503020204020204" pitchFamily="34" charset="-122"/>
              </a:rPr>
              <a:t>Linienwiederaufbau in Lücken zwischen Zellen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 b="1" dirty="0">
                <a:ea typeface="Microsoft YaHei" panose="020B0503020204020204" pitchFamily="34" charset="-122"/>
              </a:rPr>
              <a:t>Lokalisierung jedes Textblocks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 startAt="3"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70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6000"/>
          </a:xfrm>
        </p:spPr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Klassifizierung der Zellen in Spalten und Zeilen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5A6E786-2171-B934-306F-8E86B07BA5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904240"/>
            <a:ext cx="10986570" cy="266292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>
                <a:ea typeface="Microsoft YaHei" panose="020B0503020204020204" pitchFamily="34" charset="-122"/>
              </a:rPr>
              <a:t>K-</a:t>
            </a:r>
            <a:r>
              <a:rPr lang="de-DE" sz="2400" dirty="0" err="1">
                <a:ea typeface="Microsoft YaHei" panose="020B0503020204020204" pitchFamily="34" charset="-122"/>
              </a:rPr>
              <a:t>Means</a:t>
            </a:r>
            <a:r>
              <a:rPr lang="de-DE" sz="2400" dirty="0">
                <a:ea typeface="Microsoft YaHei" panose="020B0503020204020204" pitchFamily="34" charset="-122"/>
              </a:rPr>
              <a:t>-Clustering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de-DE" sz="2000" dirty="0">
                <a:ea typeface="Microsoft YaHei" panose="020B0503020204020204" pitchFamily="34" charset="-122"/>
              </a:rPr>
              <a:t>D</a:t>
            </a:r>
            <a:r>
              <a:rPr lang="de-DE" altLang="zh-CN" sz="2000" dirty="0">
                <a:ea typeface="Microsoft YaHei" panose="020B0503020204020204" pitchFamily="34" charset="-122"/>
              </a:rPr>
              <a:t>ie </a:t>
            </a:r>
            <a:r>
              <a:rPr lang="de-DE" sz="2000" dirty="0">
                <a:ea typeface="Microsoft YaHei" panose="020B0503020204020204" pitchFamily="34" charset="-122"/>
              </a:rPr>
              <a:t>horizontalen und vertikalen Koordinaten werden in mehrere Gruppen eingeteilt, sodass der Unterschied der Koordinatenwerte innerhalb einer Gruppe so gering wie möglich und zwischen Gruppen so groß wie möglich ist.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9ABF97-CF1F-4B2A-A891-CE246DFD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96" y="3878504"/>
            <a:ext cx="3181794" cy="1552792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80F2A0C-2873-49C0-AB91-6E9561F5A837}"/>
              </a:ext>
            </a:extLst>
          </p:cNvPr>
          <p:cNvGrpSpPr/>
          <p:nvPr/>
        </p:nvGrpSpPr>
        <p:grpSpPr>
          <a:xfrm>
            <a:off x="4557433" y="3616598"/>
            <a:ext cx="3504439" cy="1937543"/>
            <a:chOff x="4466997" y="4289837"/>
            <a:chExt cx="3504439" cy="1937543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901D3DF-00DA-44D1-A600-217C3E29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6997" y="4289837"/>
              <a:ext cx="3258005" cy="189574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BE52EBA-C61A-48F8-BF0E-51448B27C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2278" y="4685112"/>
              <a:ext cx="419158" cy="1419423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FC927440-24AC-4EC4-B259-3EEB8CB4B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713" y="6050266"/>
              <a:ext cx="1489069" cy="177114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5342786-7C61-49A6-A59E-B2892B4D72A8}"/>
              </a:ext>
            </a:extLst>
          </p:cNvPr>
          <p:cNvGrpSpPr/>
          <p:nvPr/>
        </p:nvGrpSpPr>
        <p:grpSpPr>
          <a:xfrm>
            <a:off x="7966665" y="3487829"/>
            <a:ext cx="3439005" cy="2157356"/>
            <a:chOff x="8217871" y="4171116"/>
            <a:chExt cx="3439005" cy="215735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6A2BD41-CAE7-4406-9831-1B8E6FB7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17871" y="4289837"/>
              <a:ext cx="3439005" cy="2038635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8B0CB752-2762-4A2B-9E67-1577D2C04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92721" y="4171116"/>
              <a:ext cx="1880955" cy="380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25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6000"/>
          </a:xfrm>
        </p:spPr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Klassifizierung der Zellen in Spalten und Zeilen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5A6E786-2171-B934-306F-8E86B07BA5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904241"/>
            <a:ext cx="11418404" cy="141942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de-DE" sz="2400" dirty="0">
                <a:ea typeface="Microsoft YaHei" panose="020B0503020204020204" pitchFamily="34" charset="-122"/>
              </a:rPr>
              <a:t>Mit Unterstützung neuronaler Netze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de-DE" sz="2000" dirty="0">
                <a:ea typeface="Microsoft YaHei" panose="020B0503020204020204" pitchFamily="34" charset="-122"/>
              </a:rPr>
              <a:t>Die Bereiche für jede Zeile oder Spalte werden direkt damit vorhergesagt.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9ABF97-CF1F-4B2A-A891-CE246DFD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0" y="3273081"/>
            <a:ext cx="3181794" cy="15527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0414F37-3FE4-4FC6-A27F-72D3BF1E5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102" y="3263033"/>
            <a:ext cx="3162741" cy="155279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912F2A1-E840-4F3A-BAAA-296013C104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9"/>
          <a:stretch/>
        </p:blipFill>
        <p:spPr>
          <a:xfrm>
            <a:off x="7966952" y="3232889"/>
            <a:ext cx="308478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8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Tabellenstrukturanalyse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5A6E786-2171-B934-306F-8E86B07BA5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406" y="1105208"/>
            <a:ext cx="11188631" cy="9833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ea typeface="Microsoft YaHei" panose="020B0503020204020204" pitchFamily="34" charset="-122"/>
              </a:rPr>
              <a:t>Nach Kombination der oben genannten Methoden wurden drei Verfahren zur Analyse der Tabellenstruktur implementiert und am Ende mit der Leistung verglichen.</a:t>
            </a:r>
          </a:p>
          <a:p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B908C166-A7BF-4497-98D8-5F3D4402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68367"/>
              </p:ext>
            </p:extLst>
          </p:nvPr>
        </p:nvGraphicFramePr>
        <p:xfrm>
          <a:off x="1426865" y="2157100"/>
          <a:ext cx="9375112" cy="36691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3778">
                  <a:extLst>
                    <a:ext uri="{9D8B030D-6E8A-4147-A177-3AD203B41FA5}">
                      <a16:colId xmlns:a16="http://schemas.microsoft.com/office/drawing/2014/main" val="1335146147"/>
                    </a:ext>
                  </a:extLst>
                </a:gridCol>
                <a:gridCol w="2343778">
                  <a:extLst>
                    <a:ext uri="{9D8B030D-6E8A-4147-A177-3AD203B41FA5}">
                      <a16:colId xmlns:a16="http://schemas.microsoft.com/office/drawing/2014/main" val="496581665"/>
                    </a:ext>
                  </a:extLst>
                </a:gridCol>
                <a:gridCol w="2343778">
                  <a:extLst>
                    <a:ext uri="{9D8B030D-6E8A-4147-A177-3AD203B41FA5}">
                      <a16:colId xmlns:a16="http://schemas.microsoft.com/office/drawing/2014/main" val="2503283469"/>
                    </a:ext>
                  </a:extLst>
                </a:gridCol>
                <a:gridCol w="2343778">
                  <a:extLst>
                    <a:ext uri="{9D8B030D-6E8A-4147-A177-3AD203B41FA5}">
                      <a16:colId xmlns:a16="http://schemas.microsoft.com/office/drawing/2014/main" val="3832497525"/>
                    </a:ext>
                  </a:extLst>
                </a:gridCol>
              </a:tblGrid>
              <a:tr h="917289">
                <a:tc>
                  <a:txBody>
                    <a:bodyPr/>
                    <a:lstStyle/>
                    <a:p>
                      <a:pPr algn="ctr"/>
                      <a:endParaRPr lang="de-DE" dirty="0">
                        <a:latin typeface="Agfa Rotis Sans Serif" panose="00000400000000000000"/>
                      </a:endParaRPr>
                    </a:p>
                  </a:txBody>
                  <a:tcPr anchor="ctr">
                    <a:solidFill>
                      <a:srgbClr val="235B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dirty="0" err="1">
                          <a:latin typeface="Agfa Rotis Sans Serif" panose="00000400000000000000"/>
                        </a:rPr>
                        <a:t>Lokalisierung</a:t>
                      </a:r>
                      <a:r>
                        <a:rPr lang="en-US" dirty="0">
                          <a:latin typeface="Agfa Rotis Sans Serif" panose="00000400000000000000"/>
                        </a:rPr>
                        <a:t> </a:t>
                      </a: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dirty="0" err="1">
                          <a:latin typeface="Agfa Rotis Sans Serif" panose="00000400000000000000"/>
                        </a:rPr>
                        <a:t>jeder</a:t>
                      </a:r>
                      <a:r>
                        <a:rPr lang="en-US" dirty="0">
                          <a:latin typeface="Agfa Rotis Sans Serif" panose="00000400000000000000"/>
                        </a:rPr>
                        <a:t> </a:t>
                      </a:r>
                      <a:r>
                        <a:rPr lang="en-US" dirty="0" err="1">
                          <a:latin typeface="Agfa Rotis Sans Serif" panose="00000400000000000000"/>
                        </a:rPr>
                        <a:t>Zelle</a:t>
                      </a:r>
                      <a:endParaRPr lang="de-DE" dirty="0">
                        <a:latin typeface="Agfa Rotis Sans Serif" panose="00000400000000000000"/>
                      </a:endParaRPr>
                    </a:p>
                  </a:txBody>
                  <a:tcPr anchor="ctr">
                    <a:solidFill>
                      <a:srgbClr val="235B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dirty="0" err="1">
                          <a:latin typeface="Agfa Rotis Sans Serif" panose="00000400000000000000"/>
                        </a:rPr>
                        <a:t>Zeilen-Klassifizierung</a:t>
                      </a:r>
                      <a:endParaRPr lang="de-DE" dirty="0">
                        <a:latin typeface="Agfa Rotis Sans Serif" panose="00000400000000000000"/>
                      </a:endParaRPr>
                    </a:p>
                  </a:txBody>
                  <a:tcPr anchor="ctr">
                    <a:solidFill>
                      <a:srgbClr val="235B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dirty="0" err="1">
                          <a:latin typeface="Agfa Rotis Sans Serif" panose="00000400000000000000"/>
                        </a:rPr>
                        <a:t>Spalten-Klassifizierung</a:t>
                      </a:r>
                      <a:endParaRPr lang="de-DE" dirty="0">
                        <a:latin typeface="Agfa Rotis Sans Serif" panose="00000400000000000000"/>
                      </a:endParaRPr>
                    </a:p>
                  </a:txBody>
                  <a:tcPr anchor="ctr">
                    <a:solidFill>
                      <a:srgbClr val="235B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79814"/>
                  </a:ext>
                </a:extLst>
              </a:tr>
              <a:tr h="9172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gfa Rotis Sans Serif" panose="00000400000000000000"/>
                        </a:rPr>
                        <a:t>Pipeline 1</a:t>
                      </a:r>
                      <a:endParaRPr lang="de-DE" b="1" dirty="0">
                        <a:solidFill>
                          <a:schemeClr val="bg1"/>
                        </a:solidFill>
                        <a:latin typeface="Agfa Rotis Sans Serif" panose="00000400000000000000"/>
                      </a:endParaRPr>
                    </a:p>
                  </a:txBody>
                  <a:tcPr anchor="ctr">
                    <a:solidFill>
                      <a:srgbClr val="235B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>
                          <a:latin typeface="Agfa Rotis Sans Serif" panose="00000400000000000000"/>
                          <a:ea typeface="Microsoft YaHei" panose="020B0503020204020204" pitchFamily="34" charset="-122"/>
                        </a:rPr>
                        <a:t>Linienwiederaufbau</a:t>
                      </a:r>
                      <a:endParaRPr lang="de-DE" sz="2000" b="0" dirty="0">
                        <a:latin typeface="Agfa Rotis Sans Serif" panose="000004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>
                          <a:latin typeface="Agfa Rotis Sans Serif" panose="00000400000000000000"/>
                        </a:rPr>
                        <a:t>K-</a:t>
                      </a:r>
                      <a:r>
                        <a:rPr lang="de-DE" sz="2000" b="0" dirty="0" err="1">
                          <a:latin typeface="Agfa Rotis Sans Serif" panose="00000400000000000000"/>
                        </a:rPr>
                        <a:t>Means</a:t>
                      </a:r>
                      <a:r>
                        <a:rPr lang="de-DE" sz="2000" b="0" dirty="0">
                          <a:latin typeface="Agfa Rotis Sans Serif" panose="00000400000000000000"/>
                        </a:rPr>
                        <a:t>-Clustering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>
                          <a:latin typeface="Agfa Rotis Sans Serif" panose="00000400000000000000"/>
                        </a:rPr>
                        <a:t>K-</a:t>
                      </a:r>
                      <a:r>
                        <a:rPr lang="de-DE" sz="2000" b="0" dirty="0" err="1">
                          <a:latin typeface="Agfa Rotis Sans Serif" panose="00000400000000000000"/>
                        </a:rPr>
                        <a:t>Means</a:t>
                      </a:r>
                      <a:r>
                        <a:rPr lang="de-DE" sz="2000" b="0" dirty="0">
                          <a:latin typeface="Agfa Rotis Sans Serif" panose="00000400000000000000"/>
                        </a:rPr>
                        <a:t>-Clustering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557362"/>
                  </a:ext>
                </a:extLst>
              </a:tr>
              <a:tr h="9172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gfa Rotis Sans Serif" panose="00000400000000000000"/>
                        </a:rPr>
                        <a:t>Pipeline 2</a:t>
                      </a:r>
                      <a:endParaRPr lang="de-DE" b="1" dirty="0">
                        <a:solidFill>
                          <a:schemeClr val="bg1"/>
                        </a:solidFill>
                        <a:latin typeface="Agfa Rotis Sans Serif" panose="00000400000000000000"/>
                      </a:endParaRPr>
                    </a:p>
                  </a:txBody>
                  <a:tcPr anchor="ctr">
                    <a:solidFill>
                      <a:srgbClr val="235B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latin typeface="Agfa Rotis Sans Serif" panose="00000400000000000000"/>
                        </a:rPr>
                        <a:t>Textbl</a:t>
                      </a:r>
                      <a:r>
                        <a:rPr lang="de-DE" sz="2000" b="0" dirty="0" err="1">
                          <a:latin typeface="Agfa Rotis Sans Serif" panose="00000400000000000000"/>
                        </a:rPr>
                        <a:t>öcke</a:t>
                      </a:r>
                      <a:endParaRPr lang="de-DE" sz="2000" b="0" dirty="0">
                        <a:latin typeface="Agfa Rotis Sans Serif" panose="000004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>
                          <a:latin typeface="Agfa Rotis Sans Serif" panose="00000400000000000000"/>
                        </a:rPr>
                        <a:t>K-</a:t>
                      </a:r>
                      <a:r>
                        <a:rPr lang="de-DE" sz="2000" b="0" dirty="0" err="1">
                          <a:latin typeface="Agfa Rotis Sans Serif" panose="00000400000000000000"/>
                        </a:rPr>
                        <a:t>Means</a:t>
                      </a:r>
                      <a:r>
                        <a:rPr lang="de-DE" sz="2000" b="0" dirty="0">
                          <a:latin typeface="Agfa Rotis Sans Serif" panose="00000400000000000000"/>
                        </a:rPr>
                        <a:t>-Clustering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>
                          <a:latin typeface="Agfa Rotis Sans Serif" panose="00000400000000000000"/>
                        </a:rPr>
                        <a:t>K-</a:t>
                      </a:r>
                      <a:r>
                        <a:rPr lang="de-DE" sz="2000" b="0" dirty="0" err="1">
                          <a:latin typeface="Agfa Rotis Sans Serif" panose="00000400000000000000"/>
                        </a:rPr>
                        <a:t>Means</a:t>
                      </a:r>
                      <a:r>
                        <a:rPr lang="de-DE" sz="2000" b="0" dirty="0">
                          <a:latin typeface="Agfa Rotis Sans Serif" panose="00000400000000000000"/>
                        </a:rPr>
                        <a:t>-Clustering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00951"/>
                  </a:ext>
                </a:extLst>
              </a:tr>
              <a:tr h="9172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gfa Rotis Sans Serif" panose="00000400000000000000"/>
                        </a:rPr>
                        <a:t>Pipeline 3</a:t>
                      </a:r>
                      <a:endParaRPr lang="de-DE" b="1" dirty="0">
                        <a:solidFill>
                          <a:schemeClr val="bg1"/>
                        </a:solidFill>
                        <a:latin typeface="Agfa Rotis Sans Serif" panose="00000400000000000000"/>
                      </a:endParaRPr>
                    </a:p>
                  </a:txBody>
                  <a:tcPr anchor="ctr">
                    <a:solidFill>
                      <a:srgbClr val="235B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Agfa Rotis Sans Serif" panose="00000400000000000000"/>
                        </a:rPr>
                        <a:t>Textbl</a:t>
                      </a:r>
                      <a:r>
                        <a:rPr lang="de-DE" sz="2000" b="0" dirty="0" err="1">
                          <a:latin typeface="Agfa Rotis Sans Serif" panose="00000400000000000000"/>
                        </a:rPr>
                        <a:t>öcke</a:t>
                      </a:r>
                      <a:endParaRPr lang="de-DE" sz="2000" b="0" dirty="0">
                        <a:latin typeface="Agfa Rotis Sans Serif" panose="0000040000000000000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>
                          <a:latin typeface="Agfa Rotis Sans Serif" panose="00000400000000000000"/>
                        </a:rPr>
                        <a:t>K-</a:t>
                      </a:r>
                      <a:r>
                        <a:rPr lang="de-DE" sz="2000" b="0" dirty="0" err="1">
                          <a:latin typeface="Agfa Rotis Sans Serif" panose="00000400000000000000"/>
                        </a:rPr>
                        <a:t>Means</a:t>
                      </a:r>
                      <a:r>
                        <a:rPr lang="de-DE" sz="2000" b="0" dirty="0">
                          <a:latin typeface="Agfa Rotis Sans Serif" panose="00000400000000000000"/>
                        </a:rPr>
                        <a:t>-Clustering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>
                          <a:latin typeface="Agfa Rotis Sans Serif" panose="00000400000000000000"/>
                        </a:rPr>
                        <a:t>Neuronale Netze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23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Texterkennung auf jeder Zelle und Tabellenrekonstruktion</a:t>
            </a:r>
          </a:p>
        </p:txBody>
      </p:sp>
      <p:graphicFrame>
        <p:nvGraphicFramePr>
          <p:cNvPr id="15" name="表格 16">
            <a:extLst>
              <a:ext uri="{FF2B5EF4-FFF2-40B4-BE49-F238E27FC236}">
                <a16:creationId xmlns:a16="http://schemas.microsoft.com/office/drawing/2014/main" id="{1D026EB4-47A6-4CE9-912F-F2F5D5D6F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93017"/>
              </p:ext>
            </p:extLst>
          </p:nvPr>
        </p:nvGraphicFramePr>
        <p:xfrm>
          <a:off x="807248" y="5948026"/>
          <a:ext cx="2241550" cy="349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7152">
                  <a:extLst>
                    <a:ext uri="{9D8B030D-6E8A-4147-A177-3AD203B41FA5}">
                      <a16:colId xmlns:a16="http://schemas.microsoft.com/office/drawing/2014/main" val="3420792175"/>
                    </a:ext>
                  </a:extLst>
                </a:gridCol>
                <a:gridCol w="824398">
                  <a:extLst>
                    <a:ext uri="{9D8B030D-6E8A-4147-A177-3AD203B41FA5}">
                      <a16:colId xmlns:a16="http://schemas.microsoft.com/office/drawing/2014/main" val="1992526426"/>
                    </a:ext>
                  </a:extLst>
                </a:gridCol>
              </a:tblGrid>
              <a:tr h="3490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value1</a:t>
                      </a:r>
                      <a:endParaRPr lang="de-DE" sz="1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37360"/>
                  </a:ext>
                </a:extLst>
              </a:tr>
            </a:tbl>
          </a:graphicData>
        </a:graphic>
      </p:graphicFrame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AC025121-555B-4507-9768-ED6526DF1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54628"/>
              </p:ext>
            </p:extLst>
          </p:nvPr>
        </p:nvGraphicFramePr>
        <p:xfrm>
          <a:off x="2351074" y="4984535"/>
          <a:ext cx="697725" cy="801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725">
                  <a:extLst>
                    <a:ext uri="{9D8B030D-6E8A-4147-A177-3AD203B41FA5}">
                      <a16:colId xmlns:a16="http://schemas.microsoft.com/office/drawing/2014/main" val="3420792175"/>
                    </a:ext>
                  </a:extLst>
                </a:gridCol>
              </a:tblGrid>
              <a:tr h="4574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90781"/>
                  </a:ext>
                </a:extLst>
              </a:tr>
              <a:tr h="343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row1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37360"/>
                  </a:ext>
                </a:extLst>
              </a:tr>
            </a:tbl>
          </a:graphicData>
        </a:graphic>
      </p:graphicFrame>
      <p:graphicFrame>
        <p:nvGraphicFramePr>
          <p:cNvPr id="17" name="表格 18">
            <a:extLst>
              <a:ext uri="{FF2B5EF4-FFF2-40B4-BE49-F238E27FC236}">
                <a16:creationId xmlns:a16="http://schemas.microsoft.com/office/drawing/2014/main" id="{A9B713A9-FB3B-42CE-B085-2328D8F7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2323"/>
              </p:ext>
            </p:extLst>
          </p:nvPr>
        </p:nvGraphicFramePr>
        <p:xfrm>
          <a:off x="803781" y="4859250"/>
          <a:ext cx="2241550" cy="403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3420792175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1992526426"/>
                    </a:ext>
                  </a:extLst>
                </a:gridCol>
              </a:tblGrid>
              <a:tr h="4031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column1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90781"/>
                  </a:ext>
                </a:extLst>
              </a:tr>
            </a:tbl>
          </a:graphicData>
        </a:graphic>
      </p:graphicFrame>
      <p:graphicFrame>
        <p:nvGraphicFramePr>
          <p:cNvPr id="18" name="表格 42">
            <a:extLst>
              <a:ext uri="{FF2B5EF4-FFF2-40B4-BE49-F238E27FC236}">
                <a16:creationId xmlns:a16="http://schemas.microsoft.com/office/drawing/2014/main" id="{C13F20ED-F211-42C0-9A70-06A4B3E5C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70295"/>
              </p:ext>
            </p:extLst>
          </p:nvPr>
        </p:nvGraphicFramePr>
        <p:xfrm>
          <a:off x="1873639" y="2202190"/>
          <a:ext cx="2241550" cy="1126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3420792175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1992526426"/>
                    </a:ext>
                  </a:extLst>
                </a:gridCol>
              </a:tblGrid>
              <a:tr h="642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column1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90781"/>
                  </a:ext>
                </a:extLst>
              </a:tr>
              <a:tr h="4833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row1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value1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537360"/>
                  </a:ext>
                </a:extLst>
              </a:tr>
            </a:tbl>
          </a:graphicData>
        </a:graphic>
      </p:graphicFrame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F9928F5-D906-4F6B-ADBD-512C97694C86}"/>
              </a:ext>
            </a:extLst>
          </p:cNvPr>
          <p:cNvGrpSpPr/>
          <p:nvPr/>
        </p:nvGrpSpPr>
        <p:grpSpPr>
          <a:xfrm>
            <a:off x="6028194" y="2033879"/>
            <a:ext cx="4070846" cy="1436163"/>
            <a:chOff x="3640594" y="2486876"/>
            <a:chExt cx="3538148" cy="1436163"/>
          </a:xfrm>
        </p:grpSpPr>
        <p:sp>
          <p:nvSpPr>
            <p:cNvPr id="19" name="文本框 61">
              <a:extLst>
                <a:ext uri="{FF2B5EF4-FFF2-40B4-BE49-F238E27FC236}">
                  <a16:creationId xmlns:a16="http://schemas.microsoft.com/office/drawing/2014/main" id="{7AE5CD84-A025-4BF1-B26C-6B9EF1DC1B3F}"/>
                </a:ext>
              </a:extLst>
            </p:cNvPr>
            <p:cNvSpPr txBox="1"/>
            <p:nvPr/>
          </p:nvSpPr>
          <p:spPr>
            <a:xfrm>
              <a:off x="3640594" y="2486876"/>
              <a:ext cx="340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[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197, 39, 147, 27, row_1, col_2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]</a:t>
              </a:r>
            </a:p>
          </p:txBody>
        </p:sp>
        <p:sp>
          <p:nvSpPr>
            <p:cNvPr id="20" name="文本框 62">
              <a:extLst>
                <a:ext uri="{FF2B5EF4-FFF2-40B4-BE49-F238E27FC236}">
                  <a16:creationId xmlns:a16="http://schemas.microsoft.com/office/drawing/2014/main" id="{C9049D22-B043-44E0-BA7C-296F767E3B41}"/>
                </a:ext>
              </a:extLst>
            </p:cNvPr>
            <p:cNvSpPr txBox="1"/>
            <p:nvPr/>
          </p:nvSpPr>
          <p:spPr>
            <a:xfrm>
              <a:off x="3640594" y="3029380"/>
              <a:ext cx="328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[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51, 132, 79, 27, row_2, col_1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]</a:t>
              </a:r>
            </a:p>
          </p:txBody>
        </p:sp>
        <p:sp>
          <p:nvSpPr>
            <p:cNvPr id="21" name="文本框 63">
              <a:extLst>
                <a:ext uri="{FF2B5EF4-FFF2-40B4-BE49-F238E27FC236}">
                  <a16:creationId xmlns:a16="http://schemas.microsoft.com/office/drawing/2014/main" id="{38BC67B9-E078-4555-90D8-C56A18E60EA5}"/>
                </a:ext>
              </a:extLst>
            </p:cNvPr>
            <p:cNvSpPr txBox="1"/>
            <p:nvPr/>
          </p:nvSpPr>
          <p:spPr>
            <a:xfrm>
              <a:off x="3640594" y="3553707"/>
              <a:ext cx="3538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[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218, 132, 103, 27, row_2, col_2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]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1E04E6C-50D9-4C10-A40E-CB42C3F675B8}"/>
              </a:ext>
            </a:extLst>
          </p:cNvPr>
          <p:cNvGrpSpPr/>
          <p:nvPr/>
        </p:nvGrpSpPr>
        <p:grpSpPr>
          <a:xfrm>
            <a:off x="4526216" y="4846320"/>
            <a:ext cx="3195384" cy="1466941"/>
            <a:chOff x="3428936" y="4419600"/>
            <a:chExt cx="3195384" cy="1466941"/>
          </a:xfrm>
        </p:grpSpPr>
        <p:sp>
          <p:nvSpPr>
            <p:cNvPr id="22" name="文本框 104">
              <a:extLst>
                <a:ext uri="{FF2B5EF4-FFF2-40B4-BE49-F238E27FC236}">
                  <a16:creationId xmlns:a16="http://schemas.microsoft.com/office/drawing/2014/main" id="{2FB56D9F-7A1C-4093-92AB-03F28FF5F3CB}"/>
                </a:ext>
              </a:extLst>
            </p:cNvPr>
            <p:cNvSpPr txBox="1"/>
            <p:nvPr/>
          </p:nvSpPr>
          <p:spPr>
            <a:xfrm>
              <a:off x="3428939" y="4419600"/>
              <a:ext cx="319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[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 „</a:t>
              </a:r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column1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“, row_1, col_2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]</a:t>
              </a:r>
            </a:p>
          </p:txBody>
        </p:sp>
        <p:sp>
          <p:nvSpPr>
            <p:cNvPr id="23" name="文本框 105">
              <a:extLst>
                <a:ext uri="{FF2B5EF4-FFF2-40B4-BE49-F238E27FC236}">
                  <a16:creationId xmlns:a16="http://schemas.microsoft.com/office/drawing/2014/main" id="{B8C43F29-EA44-4443-95AB-13A77D174E64}"/>
                </a:ext>
              </a:extLst>
            </p:cNvPr>
            <p:cNvSpPr txBox="1"/>
            <p:nvPr/>
          </p:nvSpPr>
          <p:spPr>
            <a:xfrm>
              <a:off x="3428936" y="4962104"/>
              <a:ext cx="2752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[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 „</a:t>
              </a:r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row1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“, row_2, col_1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]</a:t>
              </a:r>
            </a:p>
          </p:txBody>
        </p:sp>
        <p:sp>
          <p:nvSpPr>
            <p:cNvPr id="24" name="文本框 106">
              <a:extLst>
                <a:ext uri="{FF2B5EF4-FFF2-40B4-BE49-F238E27FC236}">
                  <a16:creationId xmlns:a16="http://schemas.microsoft.com/office/drawing/2014/main" id="{2931387A-E91C-482D-A575-879CEF73CF1A}"/>
                </a:ext>
              </a:extLst>
            </p:cNvPr>
            <p:cNvSpPr txBox="1"/>
            <p:nvPr/>
          </p:nvSpPr>
          <p:spPr>
            <a:xfrm>
              <a:off x="3428937" y="5486431"/>
              <a:ext cx="29466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[ 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„</a:t>
              </a:r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value1</a:t>
              </a:r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“, row_2, col_2</a:t>
              </a:r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]</a:t>
              </a:r>
            </a:p>
          </p:txBody>
        </p:sp>
      </p:grpSp>
      <p:graphicFrame>
        <p:nvGraphicFramePr>
          <p:cNvPr id="25" name="表格 2">
            <a:extLst>
              <a:ext uri="{FF2B5EF4-FFF2-40B4-BE49-F238E27FC236}">
                <a16:creationId xmlns:a16="http://schemas.microsoft.com/office/drawing/2014/main" id="{07DC7224-3556-4A3B-8B6F-AE9F99E5A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85857"/>
              </p:ext>
            </p:extLst>
          </p:nvPr>
        </p:nvGraphicFramePr>
        <p:xfrm>
          <a:off x="8427010" y="5183291"/>
          <a:ext cx="2447446" cy="850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2621">
                  <a:extLst>
                    <a:ext uri="{9D8B030D-6E8A-4147-A177-3AD203B41FA5}">
                      <a16:colId xmlns:a16="http://schemas.microsoft.com/office/drawing/2014/main" val="2446731765"/>
                    </a:ext>
                  </a:extLst>
                </a:gridCol>
                <a:gridCol w="1184825">
                  <a:extLst>
                    <a:ext uri="{9D8B030D-6E8A-4147-A177-3AD203B41FA5}">
                      <a16:colId xmlns:a16="http://schemas.microsoft.com/office/drawing/2014/main" val="2941718521"/>
                    </a:ext>
                  </a:extLst>
                </a:gridCol>
              </a:tblGrid>
              <a:tr h="446159">
                <a:tc>
                  <a:txBody>
                    <a:bodyPr/>
                    <a:lstStyle/>
                    <a:p>
                      <a:pPr marL="0" marR="0" lvl="0" indent="0" algn="ctr" defTabSz="102239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NaN</a:t>
                      </a:r>
                      <a:endParaRPr lang="de-DE" sz="18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239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column1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16472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marL="0" marR="0" lvl="0" indent="0" algn="ctr" defTabSz="102239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row1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2391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value1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37360"/>
                  </a:ext>
                </a:extLst>
              </a:tr>
            </a:tbl>
          </a:graphicData>
        </a:graphic>
      </p:graphicFrame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98475136-FBF8-4F11-A5B0-5FB1E73090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904241"/>
            <a:ext cx="11418404" cy="112459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Bisher: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de-DE" sz="2000" dirty="0">
                <a:ea typeface="Microsoft YaHei" panose="020B0503020204020204" pitchFamily="34" charset="-122"/>
              </a:rPr>
              <a:t>              </a:t>
            </a:r>
            <a:r>
              <a:rPr lang="de-DE" sz="2000" u="sng" dirty="0">
                <a:ea typeface="Microsoft YaHei" panose="020B0503020204020204" pitchFamily="34" charset="-122"/>
              </a:rPr>
              <a:t>Bestimmung des Tabellenbereichs</a:t>
            </a:r>
            <a:r>
              <a:rPr lang="de-DE" sz="2000" dirty="0">
                <a:ea typeface="Microsoft YaHei" panose="020B0503020204020204" pitchFamily="34" charset="-122"/>
              </a:rPr>
              <a:t>               </a:t>
            </a:r>
            <a:r>
              <a:rPr lang="de-DE" sz="2000" u="sng" dirty="0">
                <a:ea typeface="Microsoft YaHei" panose="020B0503020204020204" pitchFamily="34" charset="-122"/>
              </a:rPr>
              <a:t>Lokalisierung und Klassifizierung der Zellen</a:t>
            </a: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44832225-1F1D-4B57-84A4-A37B4A28BB9F}"/>
              </a:ext>
            </a:extLst>
          </p:cNvPr>
          <p:cNvSpPr txBox="1">
            <a:spLocks/>
          </p:cNvSpPr>
          <p:nvPr/>
        </p:nvSpPr>
        <p:spPr>
          <a:xfrm>
            <a:off x="419100" y="3635454"/>
            <a:ext cx="11418404" cy="122637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Dann: 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de-DE" sz="2400" dirty="0">
                <a:ea typeface="Microsoft YaHei" panose="020B0503020204020204" pitchFamily="34" charset="-122"/>
              </a:rPr>
              <a:t>            </a:t>
            </a:r>
            <a:r>
              <a:rPr lang="de-DE" sz="2000" u="sng" dirty="0">
                <a:ea typeface="Microsoft YaHei" panose="020B0503020204020204" pitchFamily="34" charset="-122"/>
              </a:rPr>
              <a:t>Abschneiden jeder Zelle</a:t>
            </a:r>
            <a:r>
              <a:rPr lang="de-DE" sz="2000" dirty="0">
                <a:ea typeface="Microsoft YaHei" panose="020B0503020204020204" pitchFamily="34" charset="-122"/>
              </a:rPr>
              <a:t>                 </a:t>
            </a:r>
            <a:r>
              <a:rPr lang="de-DE" sz="2000" u="sng" dirty="0">
                <a:ea typeface="Microsoft YaHei" panose="020B0503020204020204" pitchFamily="34" charset="-122"/>
              </a:rPr>
              <a:t>Erkennung des Inhalts</a:t>
            </a:r>
            <a:r>
              <a:rPr lang="de-DE" sz="2000" dirty="0">
                <a:ea typeface="Microsoft YaHei" panose="020B0503020204020204" pitchFamily="34" charset="-122"/>
              </a:rPr>
              <a:t>                 </a:t>
            </a:r>
            <a:r>
              <a:rPr lang="de-DE" sz="2000" u="sng" dirty="0">
                <a:ea typeface="Microsoft YaHei" panose="020B0503020204020204" pitchFamily="34" charset="-122"/>
              </a:rPr>
              <a:t>W</a:t>
            </a:r>
            <a:r>
              <a:rPr lang="de-DE" altLang="zh-CN" sz="2000" u="sng" dirty="0">
                <a:ea typeface="Microsoft YaHei" panose="020B0503020204020204" pitchFamily="34" charset="-122"/>
              </a:rPr>
              <a:t>iederaufbau in digitaler Form</a:t>
            </a:r>
            <a:endParaRPr lang="de-DE" sz="2000" u="sng" dirty="0">
              <a:ea typeface="Microsoft YaHei" panose="020B0503020204020204" pitchFamily="34" charset="-122"/>
            </a:endParaRPr>
          </a:p>
        </p:txBody>
      </p:sp>
      <p:sp>
        <p:nvSpPr>
          <p:cNvPr id="29" name="箭头: 下 76">
            <a:extLst>
              <a:ext uri="{FF2B5EF4-FFF2-40B4-BE49-F238E27FC236}">
                <a16:creationId xmlns:a16="http://schemas.microsoft.com/office/drawing/2014/main" id="{AE35EDDD-B2D6-4AA0-B6FA-2E433820B63C}"/>
              </a:ext>
            </a:extLst>
          </p:cNvPr>
          <p:cNvSpPr/>
          <p:nvPr/>
        </p:nvSpPr>
        <p:spPr>
          <a:xfrm rot="16200000">
            <a:off x="4962644" y="2489304"/>
            <a:ext cx="349045" cy="51052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箭头: 下 88">
            <a:extLst>
              <a:ext uri="{FF2B5EF4-FFF2-40B4-BE49-F238E27FC236}">
                <a16:creationId xmlns:a16="http://schemas.microsoft.com/office/drawing/2014/main" id="{E88B68E0-8634-4319-AA5A-8868E92E1B79}"/>
              </a:ext>
            </a:extLst>
          </p:cNvPr>
          <p:cNvSpPr/>
          <p:nvPr/>
        </p:nvSpPr>
        <p:spPr>
          <a:xfrm rot="16200000">
            <a:off x="3754459" y="4812330"/>
            <a:ext cx="349045" cy="51052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箭头: 下 89">
            <a:extLst>
              <a:ext uri="{FF2B5EF4-FFF2-40B4-BE49-F238E27FC236}">
                <a16:creationId xmlns:a16="http://schemas.microsoft.com/office/drawing/2014/main" id="{B5BAB4C5-6F20-438D-B1BB-8D2E74BA74A8}"/>
              </a:ext>
            </a:extLst>
          </p:cNvPr>
          <p:cNvSpPr/>
          <p:nvPr/>
        </p:nvSpPr>
        <p:spPr>
          <a:xfrm rot="16200000">
            <a:off x="3754459" y="5379497"/>
            <a:ext cx="349045" cy="51052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箭头: 下 90">
            <a:extLst>
              <a:ext uri="{FF2B5EF4-FFF2-40B4-BE49-F238E27FC236}">
                <a16:creationId xmlns:a16="http://schemas.microsoft.com/office/drawing/2014/main" id="{4E703DD9-95B5-47CF-B8DE-61AFFFD52630}"/>
              </a:ext>
            </a:extLst>
          </p:cNvPr>
          <p:cNvSpPr/>
          <p:nvPr/>
        </p:nvSpPr>
        <p:spPr>
          <a:xfrm rot="16200000">
            <a:off x="3754459" y="5908204"/>
            <a:ext cx="349045" cy="51052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箭头: 下 76">
            <a:extLst>
              <a:ext uri="{FF2B5EF4-FFF2-40B4-BE49-F238E27FC236}">
                <a16:creationId xmlns:a16="http://schemas.microsoft.com/office/drawing/2014/main" id="{30960DBA-A038-4877-B6B0-CE10AE17F7ED}"/>
              </a:ext>
            </a:extLst>
          </p:cNvPr>
          <p:cNvSpPr/>
          <p:nvPr/>
        </p:nvSpPr>
        <p:spPr>
          <a:xfrm rot="16200000">
            <a:off x="7697286" y="5304487"/>
            <a:ext cx="349045" cy="51052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8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Aber in rekonstruierter Tabelle ….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983D1671-BBCB-FFBF-A36B-1C410466E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144" y="1119709"/>
            <a:ext cx="11654545" cy="514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Agfa Rotis Sans Serif" panose="00000400000000000000"/>
                <a:ea typeface="Microsoft YaHei" panose="020B0503020204020204" pitchFamily="34" charset="-122"/>
              </a:rPr>
              <a:t>Nachverarbeitung (Normalisierung)</a:t>
            </a:r>
            <a:endParaRPr lang="de-DE" dirty="0">
              <a:latin typeface="Agfa Rotis Sans Serif" panose="00000400000000000000"/>
              <a:ea typeface="Microsoft YaHei" panose="020B0503020204020204" pitchFamily="34" charset="-122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5A6E786-2171-B934-306F-8E86B07BA5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0189" y="1001517"/>
            <a:ext cx="11098451" cy="5419603"/>
          </a:xfrm>
        </p:spPr>
        <p:txBody>
          <a:bodyPr/>
          <a:lstStyle/>
          <a:p>
            <a:pPr marL="0" indent="0">
              <a:buNone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ea typeface="Microsoft YaHei" panose="020B0503020204020204" pitchFamily="34" charset="-122"/>
              </a:rPr>
              <a:t>8 Regeln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ea typeface="Microsoft YaHei" panose="020B0503020204020204" pitchFamily="34" charset="-122"/>
              </a:rPr>
              <a:t>3 Annahme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ea typeface="Microsoft YaHei" panose="020B0503020204020204" pitchFamily="34" charset="-122"/>
              </a:rPr>
              <a:t>2 Gründe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ea typeface="Microsoft YaHei" panose="020B0503020204020204" pitchFamily="34" charset="-122"/>
              </a:rPr>
              <a:t>11 Schritte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10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sz="2000" dirty="0">
                <a:ea typeface="Microsoft YaHei" panose="020B0503020204020204" pitchFamily="34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ea typeface="Microsoft YaHei" panose="020B0503020204020204" pitchFamily="34" charset="-122"/>
              </a:rPr>
              <a:t>möglichst mehr Tabellenvarianten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ea typeface="Microsoft YaHei" panose="020B0503020204020204" pitchFamily="34" charset="-122"/>
              </a:rPr>
              <a:t>verarbeitet werden zu können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24C66F33-2965-4E7F-8F1F-C16894DAE7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111" y="1177479"/>
            <a:ext cx="6903313" cy="46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7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AD6ECE-DD7E-4199-AE78-EE49A35D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Agfa Rotis Sans Serif" panose="00000400000000000000"/>
                <a:ea typeface="Microsoft YaHei" panose="020B0503020204020204" pitchFamily="34" charset="-122"/>
              </a:rPr>
              <a:t>Ergebnisse</a:t>
            </a:r>
            <a:endParaRPr lang="en-US" dirty="0">
              <a:latin typeface="Agfa Rotis Sans Serif" panose="00000400000000000000"/>
              <a:ea typeface="Microsoft YaHei" panose="020B0503020204020204" pitchFamily="34" charset="-122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6384236-98AF-5152-8EF5-545709E87A8E}"/>
              </a:ext>
            </a:extLst>
          </p:cNvPr>
          <p:cNvSpPr txBox="1">
            <a:spLocks/>
          </p:cNvSpPr>
          <p:nvPr/>
        </p:nvSpPr>
        <p:spPr>
          <a:xfrm>
            <a:off x="419100" y="904240"/>
            <a:ext cx="113538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ea typeface="Microsoft YaHei" panose="020B0503020204020204" pitchFamily="34" charset="-122"/>
              </a:rPr>
              <a:t>Training der neuronalen Netze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56E461-EB89-19D0-F3FE-EB14F7AE5CEA}"/>
              </a:ext>
            </a:extLst>
          </p:cNvPr>
          <p:cNvSpPr txBox="1"/>
          <p:nvPr/>
        </p:nvSpPr>
        <p:spPr>
          <a:xfrm>
            <a:off x="419100" y="1544627"/>
            <a:ext cx="9214061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000000"/>
                </a:solidFill>
                <a:latin typeface="Agfa Rotis Sans Serif"/>
                <a:ea typeface="Microsoft YaHei" panose="020B0503020204020204" pitchFamily="34" charset="-122"/>
              </a:rPr>
              <a:t>Zur Tabellenbereichserkennung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000000"/>
                </a:solidFill>
                <a:latin typeface="Agfa Rotis Sans Serif"/>
                <a:ea typeface="Microsoft YaHei" panose="020B0503020204020204" pitchFamily="34" charset="-122"/>
              </a:rPr>
              <a:t>Zur Spaltenbereichserkennung (zur Unterstützung der Tabellenstrukturanalyse)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C2EFA3-16FF-9C9F-900B-599EE84E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24" y="2952632"/>
            <a:ext cx="9129551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1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AD6ECE-DD7E-4199-AE78-EE49A35D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Agfa Rotis Sans Serif" panose="00000400000000000000"/>
                <a:ea typeface="Microsoft YaHei" panose="020B0503020204020204" pitchFamily="34" charset="-122"/>
              </a:rPr>
              <a:t>Ergebnisse</a:t>
            </a:r>
            <a:endParaRPr lang="en-US" dirty="0">
              <a:latin typeface="Agfa Rotis Sans Serif" panose="00000400000000000000"/>
              <a:ea typeface="Microsoft YaHei" panose="020B0503020204020204" pitchFamily="34" charset="-122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6384236-98AF-5152-8EF5-545709E87A8E}"/>
              </a:ext>
            </a:extLst>
          </p:cNvPr>
          <p:cNvSpPr txBox="1">
            <a:spLocks/>
          </p:cNvSpPr>
          <p:nvPr/>
        </p:nvSpPr>
        <p:spPr>
          <a:xfrm>
            <a:off x="419100" y="904240"/>
            <a:ext cx="113538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ea typeface="Microsoft YaHei" panose="020B0503020204020204" pitchFamily="34" charset="-122"/>
              </a:rPr>
              <a:t>Tabellenbereichserkennung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60D582-06EF-2917-4710-BC04438C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73" y="2330568"/>
            <a:ext cx="911431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3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AD6ECE-DD7E-4199-AE78-EE49A35D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Agfa Rotis Sans Serif" panose="00000400000000000000"/>
                <a:ea typeface="Microsoft YaHei" panose="020B0503020204020204" pitchFamily="34" charset="-122"/>
              </a:rPr>
              <a:t>Ergebnisse</a:t>
            </a:r>
            <a:endParaRPr lang="en-US" dirty="0">
              <a:latin typeface="Agfa Rotis Sans Serif" panose="00000400000000000000"/>
              <a:ea typeface="Microsoft YaHei" panose="020B0503020204020204" pitchFamily="34" charset="-122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6384236-98AF-5152-8EF5-545709E87A8E}"/>
              </a:ext>
            </a:extLst>
          </p:cNvPr>
          <p:cNvSpPr txBox="1">
            <a:spLocks/>
          </p:cNvSpPr>
          <p:nvPr/>
        </p:nvSpPr>
        <p:spPr>
          <a:xfrm>
            <a:off x="308567" y="1034868"/>
            <a:ext cx="11353800" cy="576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ea typeface="Microsoft YaHei" panose="020B0503020204020204" pitchFamily="34" charset="-122"/>
              </a:rPr>
              <a:t>Tabellenstrukturanalyse und Nachverarbeitung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ECFED-9850-3974-B215-E26FF66D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62" y="2321959"/>
            <a:ext cx="7747076" cy="30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Vorverarbeitung der Dokumenten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180EF69-011B-450E-9908-57357A1BC465}"/>
              </a:ext>
            </a:extLst>
          </p:cNvPr>
          <p:cNvSpPr txBox="1">
            <a:spLocks/>
          </p:cNvSpPr>
          <p:nvPr/>
        </p:nvSpPr>
        <p:spPr>
          <a:xfrm>
            <a:off x="419100" y="1513840"/>
            <a:ext cx="11418404" cy="33426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Formatnormalisierung ( PDF oder JPG</a:t>
            </a:r>
            <a:r>
              <a:rPr lang="de-DE" sz="2400" dirty="0">
                <a:ea typeface="Microsoft YaHei" panose="020B0503020204020204" pitchFamily="34" charset="-122"/>
                <a:sym typeface="Wingdings" panose="05000000000000000000" pitchFamily="2" charset="2"/>
              </a:rPr>
              <a:t>--&gt; PNG </a:t>
            </a:r>
            <a:r>
              <a:rPr lang="de-DE" sz="2400" dirty="0"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2400" dirty="0" err="1">
                <a:ea typeface="Microsoft YaHei" panose="020B0503020204020204" pitchFamily="34" charset="-122"/>
              </a:rPr>
              <a:t>Binärisierung</a:t>
            </a:r>
            <a:r>
              <a:rPr lang="de-DE" sz="2400" dirty="0">
                <a:ea typeface="Microsoft YaHei" panose="020B0503020204020204" pitchFamily="34" charset="-122"/>
              </a:rPr>
              <a:t> ( bunt -&gt; schwarz-weiß )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Rauschunterdrückung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Neigungskorrektur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Randentfernung</a:t>
            </a:r>
          </a:p>
        </p:txBody>
      </p:sp>
    </p:spTree>
    <p:extLst>
      <p:ext uri="{BB962C8B-B14F-4D97-AF65-F5344CB8AC3E}">
        <p14:creationId xmlns:p14="http://schemas.microsoft.com/office/powerpoint/2010/main" val="3618371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57D6D-E8A7-4F3D-8403-DDC28B6E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Zusammenfassung</a:t>
            </a:r>
            <a:endParaRPr lang="en-US" dirty="0">
              <a:latin typeface="Agfa Rotis Sans Serif" panose="00000400000000000000"/>
              <a:ea typeface="Microsoft YaHei" panose="020B0503020204020204" pitchFamily="34" charset="-122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0DA25AB-F3FE-0ABC-B418-94C37AAFD9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099" y="904240"/>
            <a:ext cx="11583847" cy="5400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ea typeface="Microsoft YaHei" panose="020B0503020204020204" pitchFamily="34" charset="-122"/>
              </a:rPr>
              <a:t>Vorverarbeitung der Dokumente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ea typeface="Microsoft YaHei" panose="020B0503020204020204" pitchFamily="34" charset="-122"/>
              </a:rPr>
              <a:t>T</a:t>
            </a:r>
            <a:r>
              <a:rPr lang="de-DE" altLang="zh-CN" sz="2000" dirty="0">
                <a:ea typeface="Microsoft YaHei" panose="020B0503020204020204" pitchFamily="34" charset="-122"/>
              </a:rPr>
              <a:t>abellenbereichserkennung --&gt; drei Verfahren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ea typeface="Microsoft YaHei" panose="020B0503020204020204" pitchFamily="34" charset="-122"/>
              </a:rPr>
              <a:t>Tabellenstrukturanalyse --&gt; drei Verfahren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ea typeface="Microsoft YaHei" panose="020B0503020204020204" pitchFamily="34" charset="-122"/>
              </a:rPr>
              <a:t>Texterkennung auf jeder Zelle und Tabellenrekonstruktion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ea typeface="Microsoft YaHei" panose="020B0503020204020204" pitchFamily="34" charset="-122"/>
              </a:rPr>
              <a:t>Nachverarbeitung und Einschreibung in Datenbank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ea typeface="Microsoft YaHei" panose="020B0503020204020204" pitchFamily="34" charset="-122"/>
              </a:rPr>
              <a:t>Training der neuronalen Netze für Tabellenbereichserkennung und Tabellenstrukturanalyse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dirty="0">
                <a:ea typeface="Microsoft YaHei" panose="020B0503020204020204" pitchFamily="34" charset="-122"/>
              </a:rPr>
              <a:t>Erweiterung des Skripts auf die Stapelverarbeitung mehrerer Dokumente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altLang="zh-CN" sz="2000" dirty="0">
                <a:ea typeface="Microsoft YaHei" panose="020B0503020204020204" pitchFamily="34" charset="-122"/>
              </a:rPr>
              <a:t>Vergleich unterschiedlicher Lösungen zu jeder Teilaufgabe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35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E57D6D-E8A7-4F3D-8403-DDC28B6E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D</a:t>
            </a:r>
            <a:r>
              <a:rPr lang="de-DE" altLang="zh-CN" dirty="0">
                <a:latin typeface="Agfa Rotis Sans Serif" panose="00000400000000000000"/>
                <a:ea typeface="Microsoft YaHei" panose="020B0503020204020204" pitchFamily="34" charset="-122"/>
              </a:rPr>
              <a:t>ataset</a:t>
            </a:r>
            <a:endParaRPr lang="en-US" dirty="0">
              <a:latin typeface="Agfa Rotis Sans Serif" panose="00000400000000000000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70A304-2E3C-8A0B-707E-03C9EC35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13" y="2999381"/>
            <a:ext cx="10562418" cy="3461054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53A5460-BF8B-0A87-8DC1-28DD35BD464A}"/>
              </a:ext>
            </a:extLst>
          </p:cNvPr>
          <p:cNvSpPr txBox="1">
            <a:spLocks/>
          </p:cNvSpPr>
          <p:nvPr/>
        </p:nvSpPr>
        <p:spPr>
          <a:xfrm>
            <a:off x="516835" y="387629"/>
            <a:ext cx="11638511" cy="541307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altLang="zh-CN" sz="2000" dirty="0" err="1">
                <a:ea typeface="Microsoft YaHei" panose="020B0503020204020204" pitchFamily="34" charset="-122"/>
              </a:rPr>
              <a:t>Marmot</a:t>
            </a:r>
            <a:r>
              <a:rPr lang="de-DE" altLang="zh-CN" sz="2000" dirty="0">
                <a:ea typeface="Microsoft YaHei" panose="020B0503020204020204" pitchFamily="34" charset="-122"/>
              </a:rPr>
              <a:t> </a:t>
            </a:r>
            <a:r>
              <a:rPr lang="de-DE" altLang="zh-CN" sz="2000" dirty="0" err="1">
                <a:ea typeface="Microsoft YaHei" panose="020B0503020204020204" pitchFamily="34" charset="-122"/>
              </a:rPr>
              <a:t>dataset</a:t>
            </a:r>
            <a:r>
              <a:rPr lang="de-DE" altLang="zh-CN" sz="2000" dirty="0">
                <a:ea typeface="Microsoft YaHei" panose="020B0503020204020204" pitchFamily="34" charset="-122"/>
              </a:rPr>
              <a:t>(</a:t>
            </a:r>
            <a:r>
              <a:rPr lang="de-DE" altLang="zh-CN" sz="2000" dirty="0" err="1">
                <a:ea typeface="Microsoft YaHei" panose="020B0503020204020204" pitchFamily="34" charset="-122"/>
              </a:rPr>
              <a:t>extended</a:t>
            </a:r>
            <a:r>
              <a:rPr lang="de-DE" altLang="zh-CN" sz="2000" dirty="0">
                <a:ea typeface="Microsoft YaHei" panose="020B0503020204020204" pitchFamily="34" charset="-122"/>
              </a:rPr>
              <a:t>), 993 </a:t>
            </a:r>
            <a:r>
              <a:rPr lang="de-DE" altLang="zh-CN" sz="2000" dirty="0" err="1">
                <a:ea typeface="Microsoft YaHei" panose="020B0503020204020204" pitchFamily="34" charset="-122"/>
              </a:rPr>
              <a:t>pages</a:t>
            </a:r>
            <a:endParaRPr lang="de-DE" altLang="zh-CN" sz="20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1800" dirty="0">
                <a:solidFill>
                  <a:srgbClr val="000000"/>
                </a:solidFill>
                <a:latin typeface="NimbusRomNo9L-Regu"/>
              </a:rPr>
              <a:t>Publications</a:t>
            </a:r>
            <a:r>
              <a:rPr lang="de-DE" sz="1800" dirty="0">
                <a:solidFill>
                  <a:srgbClr val="000000"/>
                </a:solidFill>
                <a:effectLst/>
                <a:latin typeface="NimbusRomNo9L-Regu"/>
              </a:rPr>
              <a:t> von </a:t>
            </a:r>
            <a:r>
              <a:rPr lang="de-DE" altLang="zh-CN" sz="2000" dirty="0">
                <a:ea typeface="Microsoft YaHei" panose="020B0503020204020204" pitchFamily="34" charset="-122"/>
              </a:rPr>
              <a:t>Robert Koch </a:t>
            </a:r>
            <a:r>
              <a:rPr lang="de-DE" altLang="zh-CN" sz="2000" dirty="0" err="1">
                <a:ea typeface="Microsoft YaHei" panose="020B0503020204020204" pitchFamily="34" charset="-122"/>
              </a:rPr>
              <a:t>Insitut</a:t>
            </a:r>
            <a:r>
              <a:rPr lang="de-DE" altLang="zh-CN" sz="2000" dirty="0">
                <a:ea typeface="Microsoft YaHei" panose="020B0503020204020204" pitchFamily="34" charset="-122"/>
              </a:rPr>
              <a:t>, 162 </a:t>
            </a:r>
            <a:r>
              <a:rPr lang="de-DE" altLang="zh-CN" sz="2000" dirty="0" err="1">
                <a:ea typeface="Microsoft YaHei" panose="020B0503020204020204" pitchFamily="34" charset="-122"/>
              </a:rPr>
              <a:t>pages</a:t>
            </a:r>
            <a:endParaRPr lang="de-DE" altLang="zh-CN" sz="2000" dirty="0"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ea typeface="Microsoft YaHei" panose="020B0503020204020204" pitchFamily="34" charset="-122"/>
              </a:rPr>
              <a:t>1155 </a:t>
            </a:r>
            <a:r>
              <a:rPr lang="de-DE" sz="2000" dirty="0" err="1">
                <a:ea typeface="Microsoft YaHei" panose="020B0503020204020204" pitchFamily="34" charset="-122"/>
              </a:rPr>
              <a:t>pages</a:t>
            </a:r>
            <a:r>
              <a:rPr lang="de-DE" sz="2000" dirty="0">
                <a:ea typeface="Microsoft YaHei" panose="020B0503020204020204" pitchFamily="34" charset="-122"/>
              </a:rPr>
              <a:t> -&gt; 80% </a:t>
            </a:r>
            <a:r>
              <a:rPr lang="de-DE" sz="2000" dirty="0" err="1">
                <a:ea typeface="Microsoft YaHei" panose="020B0503020204020204" pitchFamily="34" charset="-122"/>
              </a:rPr>
              <a:t>for</a:t>
            </a:r>
            <a:r>
              <a:rPr lang="zh-CN" altLang="de-DE" sz="2000" dirty="0">
                <a:ea typeface="Microsoft YaHei" panose="020B0503020204020204" pitchFamily="34" charset="-122"/>
              </a:rPr>
              <a:t> </a:t>
            </a:r>
            <a:r>
              <a:rPr lang="de-DE" altLang="zh-CN" sz="2000" dirty="0" err="1">
                <a:ea typeface="Microsoft YaHei" panose="020B0503020204020204" pitchFamily="34" charset="-122"/>
              </a:rPr>
              <a:t>train</a:t>
            </a:r>
            <a:r>
              <a:rPr lang="de-DE" altLang="zh-CN" sz="2000" dirty="0">
                <a:ea typeface="Microsoft YaHei" panose="020B0503020204020204" pitchFamily="34" charset="-122"/>
              </a:rPr>
              <a:t>,</a:t>
            </a:r>
            <a:r>
              <a:rPr lang="zh-CN" altLang="de-DE" sz="2000" dirty="0">
                <a:ea typeface="Microsoft YaHei" panose="020B0503020204020204" pitchFamily="34" charset="-122"/>
              </a:rPr>
              <a:t> </a:t>
            </a:r>
            <a:r>
              <a:rPr lang="de-DE" altLang="zh-CN" sz="2000" dirty="0">
                <a:ea typeface="Microsoft YaHei" panose="020B0503020204020204" pitchFamily="34" charset="-122"/>
              </a:rPr>
              <a:t>20%</a:t>
            </a:r>
            <a:r>
              <a:rPr lang="zh-CN" altLang="de-DE" sz="2000" dirty="0">
                <a:ea typeface="Microsoft YaHei" panose="020B0503020204020204" pitchFamily="34" charset="-122"/>
              </a:rPr>
              <a:t> </a:t>
            </a:r>
            <a:r>
              <a:rPr lang="de-DE" altLang="zh-CN" sz="2000" dirty="0" err="1">
                <a:ea typeface="Microsoft YaHei" panose="020B0503020204020204" pitchFamily="34" charset="-122"/>
              </a:rPr>
              <a:t>for</a:t>
            </a:r>
            <a:r>
              <a:rPr lang="zh-CN" altLang="de-DE" sz="2000" dirty="0">
                <a:ea typeface="Microsoft YaHei" panose="020B0503020204020204" pitchFamily="34" charset="-122"/>
              </a:rPr>
              <a:t> </a:t>
            </a:r>
            <a:r>
              <a:rPr lang="de-DE" altLang="zh-CN" sz="2000" dirty="0" err="1">
                <a:ea typeface="Microsoft YaHei" panose="020B0503020204020204" pitchFamily="34" charset="-122"/>
              </a:rPr>
              <a:t>validation</a:t>
            </a:r>
            <a:endParaRPr lang="de-DE" altLang="zh-CN" sz="2000" dirty="0"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ea typeface="Microsoft YaHei" panose="020B0503020204020204" pitchFamily="34" charset="-122"/>
              </a:rPr>
              <a:t>85 </a:t>
            </a:r>
            <a:r>
              <a:rPr lang="de-DE" sz="2000" dirty="0" err="1">
                <a:ea typeface="Microsoft YaHei" panose="020B0503020204020204" pitchFamily="34" charset="-122"/>
              </a:rPr>
              <a:t>pages</a:t>
            </a:r>
            <a:r>
              <a:rPr lang="de-DE" sz="2000" dirty="0">
                <a:ea typeface="Microsoft YaHei" panose="020B0503020204020204" pitchFamily="34" charset="-122"/>
              </a:rPr>
              <a:t> </a:t>
            </a:r>
            <a:r>
              <a:rPr lang="de-DE" sz="2000" dirty="0" err="1">
                <a:ea typeface="Microsoft YaHei" panose="020B0503020204020204" pitchFamily="34" charset="-122"/>
              </a:rPr>
              <a:t>from</a:t>
            </a:r>
            <a:r>
              <a:rPr lang="de-DE" sz="2000" dirty="0">
                <a:ea typeface="Microsoft YaHei" panose="020B0503020204020204" pitchFamily="34" charset="-122"/>
              </a:rPr>
              <a:t> </a:t>
            </a:r>
            <a:r>
              <a:rPr lang="de-DE" sz="2000" dirty="0" err="1">
                <a:ea typeface="Microsoft YaHei" panose="020B0503020204020204" pitchFamily="34" charset="-122"/>
              </a:rPr>
              <a:t>Latest</a:t>
            </a:r>
            <a:r>
              <a:rPr lang="de-DE" sz="2000" dirty="0">
                <a:ea typeface="Microsoft YaHei" panose="020B0503020204020204" pitchFamily="34" charset="-122"/>
              </a:rPr>
              <a:t> Weekly Report </a:t>
            </a:r>
            <a:r>
              <a:rPr lang="de-DE" sz="2000" dirty="0" err="1">
                <a:ea typeface="Microsoft YaHei" panose="020B0503020204020204" pitchFamily="34" charset="-122"/>
              </a:rPr>
              <a:t>of</a:t>
            </a:r>
            <a:r>
              <a:rPr lang="de-DE" sz="2000" dirty="0">
                <a:ea typeface="Microsoft YaHei" panose="020B0503020204020204" pitchFamily="34" charset="-122"/>
              </a:rPr>
              <a:t> RKI -&gt; </a:t>
            </a:r>
            <a:r>
              <a:rPr lang="de-DE" sz="2000" dirty="0" err="1">
                <a:ea typeface="Microsoft YaHei" panose="020B0503020204020204" pitchFamily="34" charset="-122"/>
              </a:rPr>
              <a:t>for</a:t>
            </a:r>
            <a:r>
              <a:rPr lang="de-DE" sz="2000" dirty="0">
                <a:ea typeface="Microsoft YaHei" panose="020B0503020204020204" pitchFamily="34" charset="-122"/>
              </a:rPr>
              <a:t> </a:t>
            </a:r>
            <a:r>
              <a:rPr lang="de-DE" sz="2000" dirty="0" err="1">
                <a:ea typeface="Microsoft YaHei" panose="020B0503020204020204" pitchFamily="34" charset="-122"/>
              </a:rPr>
              <a:t>performence</a:t>
            </a:r>
            <a:r>
              <a:rPr lang="de-DE" sz="2000" dirty="0">
                <a:ea typeface="Microsoft YaHei" panose="020B0503020204020204" pitchFamily="34" charset="-122"/>
              </a:rPr>
              <a:t> </a:t>
            </a:r>
            <a:r>
              <a:rPr lang="de-DE" sz="2000" dirty="0" err="1">
                <a:ea typeface="Microsoft YaHei" panose="020B0503020204020204" pitchFamily="34" charset="-122"/>
              </a:rPr>
              <a:t>test</a:t>
            </a:r>
            <a:endParaRPr lang="de-DE" sz="2000" dirty="0"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4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Vorverarbeitung der Dokumenten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3C7B134-8E6E-4D9B-A046-DD1C173FE27D}"/>
              </a:ext>
            </a:extLst>
          </p:cNvPr>
          <p:cNvGrpSpPr/>
          <p:nvPr/>
        </p:nvGrpSpPr>
        <p:grpSpPr>
          <a:xfrm>
            <a:off x="5817909" y="2236713"/>
            <a:ext cx="5948962" cy="2715680"/>
            <a:chOff x="7813511" y="3108058"/>
            <a:chExt cx="2134179" cy="992404"/>
          </a:xfrm>
        </p:grpSpPr>
        <p:sp>
          <p:nvSpPr>
            <p:cNvPr id="37" name="矩形 102">
              <a:extLst>
                <a:ext uri="{FF2B5EF4-FFF2-40B4-BE49-F238E27FC236}">
                  <a16:creationId xmlns:a16="http://schemas.microsoft.com/office/drawing/2014/main" id="{FE2394D8-DB4E-4235-8370-4EBBAE16D8D9}"/>
                </a:ext>
              </a:extLst>
            </p:cNvPr>
            <p:cNvSpPr/>
            <p:nvPr/>
          </p:nvSpPr>
          <p:spPr>
            <a:xfrm>
              <a:off x="7813511" y="3108058"/>
              <a:ext cx="934669" cy="992404"/>
            </a:xfrm>
            <a:prstGeom prst="rect">
              <a:avLst/>
            </a:prstGeom>
            <a:noFill/>
            <a:ln w="28575">
              <a:solidFill>
                <a:srgbClr val="2F528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sp>
          <p:nvSpPr>
            <p:cNvPr id="38" name="矩形 103">
              <a:extLst>
                <a:ext uri="{FF2B5EF4-FFF2-40B4-BE49-F238E27FC236}">
                  <a16:creationId xmlns:a16="http://schemas.microsoft.com/office/drawing/2014/main" id="{A7FC8ADF-91F2-45DC-BBCA-E69ECEB04748}"/>
                </a:ext>
              </a:extLst>
            </p:cNvPr>
            <p:cNvSpPr/>
            <p:nvPr/>
          </p:nvSpPr>
          <p:spPr>
            <a:xfrm>
              <a:off x="9005287" y="3108058"/>
              <a:ext cx="942403" cy="992404"/>
            </a:xfrm>
            <a:prstGeom prst="rect">
              <a:avLst/>
            </a:prstGeom>
            <a:noFill/>
            <a:ln w="28575">
              <a:solidFill>
                <a:srgbClr val="2F528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sp>
          <p:nvSpPr>
            <p:cNvPr id="35" name="箭头: 下 100">
              <a:extLst>
                <a:ext uri="{FF2B5EF4-FFF2-40B4-BE49-F238E27FC236}">
                  <a16:creationId xmlns:a16="http://schemas.microsoft.com/office/drawing/2014/main" id="{087F835D-84A5-4608-B7BA-1E0A6C32B1FA}"/>
                </a:ext>
              </a:extLst>
            </p:cNvPr>
            <p:cNvSpPr/>
            <p:nvPr/>
          </p:nvSpPr>
          <p:spPr>
            <a:xfrm rot="16200000">
              <a:off x="8772500" y="3492422"/>
              <a:ext cx="232258" cy="22367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pic>
          <p:nvPicPr>
            <p:cNvPr id="29" name="图片 94">
              <a:extLst>
                <a:ext uri="{FF2B5EF4-FFF2-40B4-BE49-F238E27FC236}">
                  <a16:creationId xmlns:a16="http://schemas.microsoft.com/office/drawing/2014/main" id="{4A6B5807-E872-4093-9847-62A4FFACD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36680">
              <a:off x="7888451" y="3466560"/>
              <a:ext cx="800996" cy="255963"/>
            </a:xfrm>
            <a:prstGeom prst="rect">
              <a:avLst/>
            </a:prstGeom>
          </p:spPr>
        </p:pic>
        <p:pic>
          <p:nvPicPr>
            <p:cNvPr id="30" name="图形 95">
              <a:extLst>
                <a:ext uri="{FF2B5EF4-FFF2-40B4-BE49-F238E27FC236}">
                  <a16:creationId xmlns:a16="http://schemas.microsoft.com/office/drawing/2014/main" id="{D71C8102-C20D-488D-8935-B229A84C8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25607" y="3329458"/>
              <a:ext cx="914400" cy="530167"/>
            </a:xfrm>
            <a:prstGeom prst="rect">
              <a:avLst/>
            </a:prstGeom>
          </p:spPr>
        </p:pic>
      </p:grp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D3D4018-8603-467F-BBF3-86AD4EB9BA16}"/>
              </a:ext>
            </a:extLst>
          </p:cNvPr>
          <p:cNvSpPr txBox="1">
            <a:spLocks/>
          </p:cNvSpPr>
          <p:nvPr/>
        </p:nvSpPr>
        <p:spPr>
          <a:xfrm>
            <a:off x="419100" y="1513840"/>
            <a:ext cx="11418404" cy="33426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Formatnormalisierung ( PDF oder JPG</a:t>
            </a:r>
            <a:r>
              <a:rPr lang="de-DE" sz="2400" dirty="0">
                <a:ea typeface="Microsoft YaHei" panose="020B0503020204020204" pitchFamily="34" charset="-122"/>
                <a:sym typeface="Wingdings" panose="05000000000000000000" pitchFamily="2" charset="2"/>
              </a:rPr>
              <a:t>--&gt; PNG </a:t>
            </a:r>
            <a:r>
              <a:rPr lang="de-DE" sz="2400" dirty="0"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2400" b="1" dirty="0" err="1">
                <a:ea typeface="Microsoft YaHei" panose="020B0503020204020204" pitchFamily="34" charset="-122"/>
              </a:rPr>
              <a:t>Binärisierung</a:t>
            </a:r>
            <a:r>
              <a:rPr lang="de-DE" sz="2400" b="1" dirty="0">
                <a:ea typeface="Microsoft YaHei" panose="020B0503020204020204" pitchFamily="34" charset="-122"/>
              </a:rPr>
              <a:t> ( bunt -&gt; schwarz-weiß )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Rauschunterdrückung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Neigungskorrektur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Randentfernung</a:t>
            </a:r>
          </a:p>
        </p:txBody>
      </p:sp>
    </p:spTree>
    <p:extLst>
      <p:ext uri="{BB962C8B-B14F-4D97-AF65-F5344CB8AC3E}">
        <p14:creationId xmlns:p14="http://schemas.microsoft.com/office/powerpoint/2010/main" val="48412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Vorverarbeitung der Dokumenten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87C7095-1D40-459E-A112-DAA3F73B8789}"/>
              </a:ext>
            </a:extLst>
          </p:cNvPr>
          <p:cNvGrpSpPr/>
          <p:nvPr/>
        </p:nvGrpSpPr>
        <p:grpSpPr>
          <a:xfrm>
            <a:off x="6269837" y="2230961"/>
            <a:ext cx="5110843" cy="3597309"/>
            <a:chOff x="8369439" y="2978058"/>
            <a:chExt cx="3315381" cy="226757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A3294D25-28A5-4368-A571-57CD6AE484F5}"/>
                </a:ext>
              </a:extLst>
            </p:cNvPr>
            <p:cNvGrpSpPr/>
            <p:nvPr/>
          </p:nvGrpSpPr>
          <p:grpSpPr>
            <a:xfrm>
              <a:off x="8369439" y="2978058"/>
              <a:ext cx="3315381" cy="992404"/>
              <a:chOff x="8369439" y="2767044"/>
              <a:chExt cx="3315381" cy="992404"/>
            </a:xfrm>
          </p:grpSpPr>
          <p:sp>
            <p:nvSpPr>
              <p:cNvPr id="48" name="矩形 103">
                <a:extLst>
                  <a:ext uri="{FF2B5EF4-FFF2-40B4-BE49-F238E27FC236}">
                    <a16:creationId xmlns:a16="http://schemas.microsoft.com/office/drawing/2014/main" id="{83C1A18F-D81D-4BDB-AC8D-A50EDE190B35}"/>
                  </a:ext>
                </a:extLst>
              </p:cNvPr>
              <p:cNvSpPr/>
              <p:nvPr/>
            </p:nvSpPr>
            <p:spPr>
              <a:xfrm>
                <a:off x="8369439" y="2767044"/>
                <a:ext cx="942403" cy="992404"/>
              </a:xfrm>
              <a:prstGeom prst="rect">
                <a:avLst/>
              </a:prstGeom>
              <a:noFill/>
              <a:ln w="28575">
                <a:solidFill>
                  <a:srgbClr val="2F528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49" name="矩形 104">
                <a:extLst>
                  <a:ext uri="{FF2B5EF4-FFF2-40B4-BE49-F238E27FC236}">
                    <a16:creationId xmlns:a16="http://schemas.microsoft.com/office/drawing/2014/main" id="{8CFF2940-35B4-4549-8AD9-3AF2BFEC8E1C}"/>
                  </a:ext>
                </a:extLst>
              </p:cNvPr>
              <p:cNvSpPr/>
              <p:nvPr/>
            </p:nvSpPr>
            <p:spPr>
              <a:xfrm>
                <a:off x="10750150" y="2767044"/>
                <a:ext cx="934670" cy="992404"/>
              </a:xfrm>
              <a:prstGeom prst="rect">
                <a:avLst/>
              </a:prstGeom>
              <a:noFill/>
              <a:ln w="28575">
                <a:solidFill>
                  <a:srgbClr val="2F528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43" name="箭头: 下 98">
                <a:extLst>
                  <a:ext uri="{FF2B5EF4-FFF2-40B4-BE49-F238E27FC236}">
                    <a16:creationId xmlns:a16="http://schemas.microsoft.com/office/drawing/2014/main" id="{2D6EDEA6-F0D8-4EE7-8501-D78EDF340FB7}"/>
                  </a:ext>
                </a:extLst>
              </p:cNvPr>
              <p:cNvSpPr/>
              <p:nvPr/>
            </p:nvSpPr>
            <p:spPr>
              <a:xfrm rot="16200000">
                <a:off x="10522917" y="3151408"/>
                <a:ext cx="232258" cy="223676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pic>
            <p:nvPicPr>
              <p:cNvPr id="40" name="图形 95">
                <a:extLst>
                  <a:ext uri="{FF2B5EF4-FFF2-40B4-BE49-F238E27FC236}">
                    <a16:creationId xmlns:a16="http://schemas.microsoft.com/office/drawing/2014/main" id="{53FFB85C-E65D-4A8D-94A4-3D9D10356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96277" y="2988444"/>
                <a:ext cx="914400" cy="530167"/>
              </a:xfrm>
              <a:prstGeom prst="rect">
                <a:avLst/>
              </a:prstGeom>
            </p:spPr>
          </p:pic>
          <p:pic>
            <p:nvPicPr>
              <p:cNvPr id="41" name="图形 96">
                <a:extLst>
                  <a:ext uri="{FF2B5EF4-FFF2-40B4-BE49-F238E27FC236}">
                    <a16:creationId xmlns:a16="http://schemas.microsoft.com/office/drawing/2014/main" id="{53A569E9-2F6F-4F9D-A3D1-EF5F5DA93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768894" y="2920095"/>
                <a:ext cx="906863" cy="666865"/>
              </a:xfrm>
              <a:prstGeom prst="rect">
                <a:avLst/>
              </a:prstGeom>
            </p:spPr>
          </p:pic>
          <p:pic>
            <p:nvPicPr>
              <p:cNvPr id="33" name="图片 119">
                <a:extLst>
                  <a:ext uri="{FF2B5EF4-FFF2-40B4-BE49-F238E27FC236}">
                    <a16:creationId xmlns:a16="http://schemas.microsoft.com/office/drawing/2014/main" id="{C0C8B79E-CFAB-49AF-AB12-4A41BB8251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32"/>
              <a:stretch/>
            </p:blipFill>
            <p:spPr>
              <a:xfrm>
                <a:off x="9580337" y="3003453"/>
                <a:ext cx="912611" cy="515157"/>
              </a:xfrm>
              <a:prstGeom prst="rect">
                <a:avLst/>
              </a:prstGeom>
            </p:spPr>
          </p:pic>
          <p:sp>
            <p:nvSpPr>
              <p:cNvPr id="34" name="矩形 120">
                <a:extLst>
                  <a:ext uri="{FF2B5EF4-FFF2-40B4-BE49-F238E27FC236}">
                    <a16:creationId xmlns:a16="http://schemas.microsoft.com/office/drawing/2014/main" id="{B6387522-A10D-4F84-86A5-8C356E1BBCB3}"/>
                  </a:ext>
                </a:extLst>
              </p:cNvPr>
              <p:cNvSpPr/>
              <p:nvPr/>
            </p:nvSpPr>
            <p:spPr>
              <a:xfrm>
                <a:off x="9555010" y="2767044"/>
                <a:ext cx="950576" cy="992404"/>
              </a:xfrm>
              <a:prstGeom prst="rect">
                <a:avLst/>
              </a:prstGeom>
              <a:noFill/>
              <a:ln w="28575">
                <a:solidFill>
                  <a:srgbClr val="2F528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31" name="箭头: 下 125">
                <a:extLst>
                  <a:ext uri="{FF2B5EF4-FFF2-40B4-BE49-F238E27FC236}">
                    <a16:creationId xmlns:a16="http://schemas.microsoft.com/office/drawing/2014/main" id="{0F382ACE-E3D2-4EDC-8238-2B076E93DBCD}"/>
                  </a:ext>
                </a:extLst>
              </p:cNvPr>
              <p:cNvSpPr/>
              <p:nvPr/>
            </p:nvSpPr>
            <p:spPr>
              <a:xfrm rot="16200000">
                <a:off x="9332685" y="3151408"/>
                <a:ext cx="232258" cy="223676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3A4FDD4B-DC60-498E-A484-4719D10E0359}"/>
                </a:ext>
              </a:extLst>
            </p:cNvPr>
            <p:cNvGrpSpPr/>
            <p:nvPr/>
          </p:nvGrpSpPr>
          <p:grpSpPr>
            <a:xfrm>
              <a:off x="8374518" y="4253231"/>
              <a:ext cx="3309914" cy="992405"/>
              <a:chOff x="8374518" y="4253231"/>
              <a:chExt cx="3309914" cy="992405"/>
            </a:xfrm>
          </p:grpSpPr>
          <p:grpSp>
            <p:nvGrpSpPr>
              <p:cNvPr id="17" name="组合 148">
                <a:extLst>
                  <a:ext uri="{FF2B5EF4-FFF2-40B4-BE49-F238E27FC236}">
                    <a16:creationId xmlns:a16="http://schemas.microsoft.com/office/drawing/2014/main" id="{20EA4644-F554-478A-847E-74FD72C77564}"/>
                  </a:ext>
                </a:extLst>
              </p:cNvPr>
              <p:cNvGrpSpPr/>
              <p:nvPr/>
            </p:nvGrpSpPr>
            <p:grpSpPr>
              <a:xfrm>
                <a:off x="8374518" y="4253231"/>
                <a:ext cx="935631" cy="992405"/>
                <a:chOff x="1071134" y="1997469"/>
                <a:chExt cx="2543989" cy="2698357"/>
              </a:xfrm>
            </p:grpSpPr>
            <p:sp>
              <p:nvSpPr>
                <p:cNvPr id="26" name="矩形: 圆角 155">
                  <a:extLst>
                    <a:ext uri="{FF2B5EF4-FFF2-40B4-BE49-F238E27FC236}">
                      <a16:creationId xmlns:a16="http://schemas.microsoft.com/office/drawing/2014/main" id="{06249C13-9D51-41B7-8A38-3A2E7DAAEAA1}"/>
                    </a:ext>
                  </a:extLst>
                </p:cNvPr>
                <p:cNvSpPr/>
                <p:nvPr/>
              </p:nvSpPr>
              <p:spPr>
                <a:xfrm>
                  <a:off x="1073750" y="1997469"/>
                  <a:ext cx="2541373" cy="2698355"/>
                </a:xfrm>
                <a:prstGeom prst="roundRect">
                  <a:avLst/>
                </a:prstGeom>
                <a:blipFill dpi="0"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285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Agfa Rotis Sans Serif" panose="00000400000000000000"/>
                  </a:endParaRPr>
                </a:p>
              </p:txBody>
            </p:sp>
            <p:sp>
              <p:nvSpPr>
                <p:cNvPr id="27" name="矩形 156">
                  <a:extLst>
                    <a:ext uri="{FF2B5EF4-FFF2-40B4-BE49-F238E27FC236}">
                      <a16:creationId xmlns:a16="http://schemas.microsoft.com/office/drawing/2014/main" id="{C37A4742-9C06-4497-9ACA-2C2DF1C75FBD}"/>
                    </a:ext>
                  </a:extLst>
                </p:cNvPr>
                <p:cNvSpPr/>
                <p:nvPr/>
              </p:nvSpPr>
              <p:spPr>
                <a:xfrm>
                  <a:off x="1071134" y="1997472"/>
                  <a:ext cx="2541373" cy="2698354"/>
                </a:xfrm>
                <a:prstGeom prst="rect">
                  <a:avLst/>
                </a:prstGeom>
                <a:noFill/>
                <a:ln w="28575">
                  <a:solidFill>
                    <a:srgbClr val="2F528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Agfa Rotis Sans Serif" panose="00000400000000000000"/>
                  </a:endParaRPr>
                </a:p>
              </p:txBody>
            </p:sp>
          </p:grpSp>
          <p:grpSp>
            <p:nvGrpSpPr>
              <p:cNvPr id="18" name="组合 149">
                <a:extLst>
                  <a:ext uri="{FF2B5EF4-FFF2-40B4-BE49-F238E27FC236}">
                    <a16:creationId xmlns:a16="http://schemas.microsoft.com/office/drawing/2014/main" id="{867FD23F-C7C2-4AB9-94AD-8D98D562EFFC}"/>
                  </a:ext>
                </a:extLst>
              </p:cNvPr>
              <p:cNvGrpSpPr/>
              <p:nvPr/>
            </p:nvGrpSpPr>
            <p:grpSpPr>
              <a:xfrm>
                <a:off x="9551341" y="4253231"/>
                <a:ext cx="952933" cy="992404"/>
                <a:chOff x="4295825" y="1997469"/>
                <a:chExt cx="2547675" cy="2698356"/>
              </a:xfrm>
            </p:grpSpPr>
            <p:sp>
              <p:nvSpPr>
                <p:cNvPr id="24" name="矩形: 圆角 153">
                  <a:extLst>
                    <a:ext uri="{FF2B5EF4-FFF2-40B4-BE49-F238E27FC236}">
                      <a16:creationId xmlns:a16="http://schemas.microsoft.com/office/drawing/2014/main" id="{17CDF3A1-61CD-4A36-8249-2649FA45595D}"/>
                    </a:ext>
                  </a:extLst>
                </p:cNvPr>
                <p:cNvSpPr/>
                <p:nvPr/>
              </p:nvSpPr>
              <p:spPr>
                <a:xfrm>
                  <a:off x="4302125" y="1997469"/>
                  <a:ext cx="2541375" cy="2698356"/>
                </a:xfrm>
                <a:prstGeom prst="roundRect">
                  <a:avLst/>
                </a:prstGeom>
                <a:blipFill dpi="0"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285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Agfa Rotis Sans Serif" panose="00000400000000000000"/>
                  </a:endParaRPr>
                </a:p>
              </p:txBody>
            </p:sp>
            <p:sp>
              <p:nvSpPr>
                <p:cNvPr id="25" name="矩形 154">
                  <a:extLst>
                    <a:ext uri="{FF2B5EF4-FFF2-40B4-BE49-F238E27FC236}">
                      <a16:creationId xmlns:a16="http://schemas.microsoft.com/office/drawing/2014/main" id="{8B2517CF-9BC5-4A5E-9CD1-392CF16EC29F}"/>
                    </a:ext>
                  </a:extLst>
                </p:cNvPr>
                <p:cNvSpPr/>
                <p:nvPr/>
              </p:nvSpPr>
              <p:spPr>
                <a:xfrm>
                  <a:off x="4295825" y="1997469"/>
                  <a:ext cx="2541373" cy="2698356"/>
                </a:xfrm>
                <a:prstGeom prst="rect">
                  <a:avLst/>
                </a:prstGeom>
                <a:noFill/>
                <a:ln w="28575">
                  <a:solidFill>
                    <a:srgbClr val="2F528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Agfa Rotis Sans Serif" panose="00000400000000000000"/>
                  </a:endParaRPr>
                </a:p>
              </p:txBody>
            </p:sp>
          </p:grpSp>
          <p:grpSp>
            <p:nvGrpSpPr>
              <p:cNvPr id="19" name="组合 150">
                <a:extLst>
                  <a:ext uri="{FF2B5EF4-FFF2-40B4-BE49-F238E27FC236}">
                    <a16:creationId xmlns:a16="http://schemas.microsoft.com/office/drawing/2014/main" id="{47A70C63-9BA5-40FE-848F-E285F4C82AAA}"/>
                  </a:ext>
                </a:extLst>
              </p:cNvPr>
              <p:cNvGrpSpPr/>
              <p:nvPr/>
            </p:nvGrpSpPr>
            <p:grpSpPr>
              <a:xfrm>
                <a:off x="10749763" y="4253231"/>
                <a:ext cx="934669" cy="992404"/>
                <a:chOff x="7530501" y="1997469"/>
                <a:chExt cx="2541374" cy="2698356"/>
              </a:xfrm>
            </p:grpSpPr>
            <p:sp>
              <p:nvSpPr>
                <p:cNvPr id="22" name="矩形: 圆角 151">
                  <a:extLst>
                    <a:ext uri="{FF2B5EF4-FFF2-40B4-BE49-F238E27FC236}">
                      <a16:creationId xmlns:a16="http://schemas.microsoft.com/office/drawing/2014/main" id="{2C6432DE-EC5D-442B-AB3A-4B56F7C708EF}"/>
                    </a:ext>
                  </a:extLst>
                </p:cNvPr>
                <p:cNvSpPr/>
                <p:nvPr/>
              </p:nvSpPr>
              <p:spPr>
                <a:xfrm>
                  <a:off x="7530501" y="1997469"/>
                  <a:ext cx="2541374" cy="2698356"/>
                </a:xfrm>
                <a:prstGeom prst="roundRect">
                  <a:avLst/>
                </a:prstGeom>
                <a:blipFill dpi="0"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28575">
                  <a:noFill/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Agfa Rotis Sans Serif" panose="00000400000000000000"/>
                  </a:endParaRPr>
                </a:p>
              </p:txBody>
            </p:sp>
            <p:sp>
              <p:nvSpPr>
                <p:cNvPr id="23" name="矩形 152">
                  <a:extLst>
                    <a:ext uri="{FF2B5EF4-FFF2-40B4-BE49-F238E27FC236}">
                      <a16:creationId xmlns:a16="http://schemas.microsoft.com/office/drawing/2014/main" id="{9A39080D-4521-4968-A075-F2C8A4E47C1B}"/>
                    </a:ext>
                  </a:extLst>
                </p:cNvPr>
                <p:cNvSpPr/>
                <p:nvPr/>
              </p:nvSpPr>
              <p:spPr>
                <a:xfrm>
                  <a:off x="7530502" y="1997469"/>
                  <a:ext cx="2541373" cy="2698356"/>
                </a:xfrm>
                <a:prstGeom prst="rect">
                  <a:avLst/>
                </a:prstGeom>
                <a:noFill/>
                <a:ln w="28575">
                  <a:solidFill>
                    <a:srgbClr val="2F528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Agfa Rotis Sans Serif" panose="00000400000000000000"/>
                  </a:endParaRPr>
                </a:p>
              </p:txBody>
            </p:sp>
          </p:grpSp>
          <p:sp>
            <p:nvSpPr>
              <p:cNvPr id="20" name="箭头: 下 146">
                <a:extLst>
                  <a:ext uri="{FF2B5EF4-FFF2-40B4-BE49-F238E27FC236}">
                    <a16:creationId xmlns:a16="http://schemas.microsoft.com/office/drawing/2014/main" id="{8042E5A5-8413-4491-896A-7F96AAE7CFB4}"/>
                  </a:ext>
                </a:extLst>
              </p:cNvPr>
              <p:cNvSpPr/>
              <p:nvPr/>
            </p:nvSpPr>
            <p:spPr>
              <a:xfrm rot="16200000">
                <a:off x="9323723" y="4643229"/>
                <a:ext cx="232258" cy="223676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21" name="箭头: 下 144">
                <a:extLst>
                  <a:ext uri="{FF2B5EF4-FFF2-40B4-BE49-F238E27FC236}">
                    <a16:creationId xmlns:a16="http://schemas.microsoft.com/office/drawing/2014/main" id="{860C26E7-8BC0-4B39-A607-1D16240AFC79}"/>
                  </a:ext>
                </a:extLst>
              </p:cNvPr>
              <p:cNvSpPr/>
              <p:nvPr/>
            </p:nvSpPr>
            <p:spPr>
              <a:xfrm rot="16200000">
                <a:off x="10522917" y="4643228"/>
                <a:ext cx="232258" cy="223676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</p:grpSp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894FB8A8-D8B9-41D0-A074-F5F437A886AB}"/>
              </a:ext>
            </a:extLst>
          </p:cNvPr>
          <p:cNvSpPr txBox="1">
            <a:spLocks/>
          </p:cNvSpPr>
          <p:nvPr/>
        </p:nvSpPr>
        <p:spPr>
          <a:xfrm>
            <a:off x="419100" y="1513840"/>
            <a:ext cx="11418404" cy="33426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Formatnormalisierung ( PDF oder JPG</a:t>
            </a:r>
            <a:r>
              <a:rPr lang="de-DE" sz="2400" dirty="0">
                <a:ea typeface="Microsoft YaHei" panose="020B0503020204020204" pitchFamily="34" charset="-122"/>
                <a:sym typeface="Wingdings" panose="05000000000000000000" pitchFamily="2" charset="2"/>
              </a:rPr>
              <a:t>--&gt; PNG </a:t>
            </a:r>
            <a:r>
              <a:rPr lang="de-DE" sz="2400" dirty="0"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2400" dirty="0" err="1">
                <a:ea typeface="Microsoft YaHei" panose="020B0503020204020204" pitchFamily="34" charset="-122"/>
              </a:rPr>
              <a:t>Binärisierung</a:t>
            </a:r>
            <a:r>
              <a:rPr lang="de-DE" sz="2400" dirty="0">
                <a:ea typeface="Microsoft YaHei" panose="020B0503020204020204" pitchFamily="34" charset="-122"/>
              </a:rPr>
              <a:t> ( bunt -&gt; schwarz-weiß )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Rauschunterdrückung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ea typeface="Microsoft YaHei" panose="020B0503020204020204" pitchFamily="34" charset="-122"/>
              </a:rPr>
              <a:t>Neigungskorrektur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Randentfernung</a:t>
            </a:r>
          </a:p>
        </p:txBody>
      </p:sp>
    </p:spTree>
    <p:extLst>
      <p:ext uri="{BB962C8B-B14F-4D97-AF65-F5344CB8AC3E}">
        <p14:creationId xmlns:p14="http://schemas.microsoft.com/office/powerpoint/2010/main" val="169954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Vorverarbeitung der Dokumenten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7B5A9CE-ADED-48D7-A3BB-37D9C132CDB8}"/>
              </a:ext>
            </a:extLst>
          </p:cNvPr>
          <p:cNvGrpSpPr/>
          <p:nvPr/>
        </p:nvGrpSpPr>
        <p:grpSpPr>
          <a:xfrm>
            <a:off x="5763054" y="2277015"/>
            <a:ext cx="5925635" cy="2981848"/>
            <a:chOff x="9589021" y="5744656"/>
            <a:chExt cx="2076802" cy="1029247"/>
          </a:xfrm>
        </p:grpSpPr>
        <p:sp>
          <p:nvSpPr>
            <p:cNvPr id="11" name="矩形 87">
              <a:extLst>
                <a:ext uri="{FF2B5EF4-FFF2-40B4-BE49-F238E27FC236}">
                  <a16:creationId xmlns:a16="http://schemas.microsoft.com/office/drawing/2014/main" id="{D2783EC2-0FEA-4AA7-B263-D107A975AE97}"/>
                </a:ext>
              </a:extLst>
            </p:cNvPr>
            <p:cNvSpPr/>
            <p:nvPr/>
          </p:nvSpPr>
          <p:spPr>
            <a:xfrm>
              <a:off x="9589021" y="5744656"/>
              <a:ext cx="897451" cy="1029247"/>
            </a:xfrm>
            <a:prstGeom prst="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rgbClr val="2F528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sp>
          <p:nvSpPr>
            <p:cNvPr id="12" name="矩形 88">
              <a:extLst>
                <a:ext uri="{FF2B5EF4-FFF2-40B4-BE49-F238E27FC236}">
                  <a16:creationId xmlns:a16="http://schemas.microsoft.com/office/drawing/2014/main" id="{04365E63-84B9-4AB3-9F05-A966D89D9821}"/>
                </a:ext>
              </a:extLst>
            </p:cNvPr>
            <p:cNvSpPr/>
            <p:nvPr/>
          </p:nvSpPr>
          <p:spPr>
            <a:xfrm>
              <a:off x="10768372" y="5744656"/>
              <a:ext cx="897451" cy="1029247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solidFill>
                <a:srgbClr val="2F528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sp>
          <p:nvSpPr>
            <p:cNvPr id="13" name="箭头: 下 89">
              <a:extLst>
                <a:ext uri="{FF2B5EF4-FFF2-40B4-BE49-F238E27FC236}">
                  <a16:creationId xmlns:a16="http://schemas.microsoft.com/office/drawing/2014/main" id="{1506F44E-337E-4DA0-80B5-DEFBDD56709F}"/>
                </a:ext>
              </a:extLst>
            </p:cNvPr>
            <p:cNvSpPr/>
            <p:nvPr/>
          </p:nvSpPr>
          <p:spPr>
            <a:xfrm rot="16200000">
              <a:off x="10523151" y="6157355"/>
              <a:ext cx="219745" cy="203847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</p:grp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A1A48C0-B655-48FA-9A6A-0F974C6C95F5}"/>
              </a:ext>
            </a:extLst>
          </p:cNvPr>
          <p:cNvSpPr txBox="1">
            <a:spLocks/>
          </p:cNvSpPr>
          <p:nvPr/>
        </p:nvSpPr>
        <p:spPr>
          <a:xfrm>
            <a:off x="419100" y="1513840"/>
            <a:ext cx="11418404" cy="33426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gfa Rotis Sans Serif" panose="0000040000000000000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Formatnormalisierung ( PDF oder JPG</a:t>
            </a:r>
            <a:r>
              <a:rPr lang="de-DE" sz="2400" dirty="0">
                <a:ea typeface="Microsoft YaHei" panose="020B0503020204020204" pitchFamily="34" charset="-122"/>
                <a:sym typeface="Wingdings" panose="05000000000000000000" pitchFamily="2" charset="2"/>
              </a:rPr>
              <a:t>--&gt; PNG </a:t>
            </a:r>
            <a:r>
              <a:rPr lang="de-DE" sz="2400" dirty="0"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2400" dirty="0" err="1">
                <a:ea typeface="Microsoft YaHei" panose="020B0503020204020204" pitchFamily="34" charset="-122"/>
              </a:rPr>
              <a:t>Binärisierung</a:t>
            </a:r>
            <a:r>
              <a:rPr lang="de-DE" sz="2400" dirty="0">
                <a:ea typeface="Microsoft YaHei" panose="020B0503020204020204" pitchFamily="34" charset="-122"/>
              </a:rPr>
              <a:t> ( bunt -&gt; schwarz-weiß )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Rauschunterdrückung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ea typeface="Microsoft YaHei" panose="020B0503020204020204" pitchFamily="34" charset="-122"/>
              </a:rPr>
              <a:t>Neigungskorrektur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ea typeface="Microsoft YaHei" panose="020B0503020204020204" pitchFamily="34" charset="-122"/>
              </a:rPr>
              <a:t>Randentfernung</a:t>
            </a:r>
          </a:p>
        </p:txBody>
      </p:sp>
    </p:spTree>
    <p:extLst>
      <p:ext uri="{BB962C8B-B14F-4D97-AF65-F5344CB8AC3E}">
        <p14:creationId xmlns:p14="http://schemas.microsoft.com/office/powerpoint/2010/main" val="159392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Tabellenbereichserkennung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5A6E786-2171-B934-306F-8E86B07BA5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904240"/>
            <a:ext cx="11418404" cy="1710463"/>
          </a:xfrm>
        </p:spPr>
        <p:txBody>
          <a:bodyPr/>
          <a:lstStyle/>
          <a:p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>
                <a:ea typeface="Microsoft YaHei" panose="020B0503020204020204" pitchFamily="34" charset="-122"/>
              </a:rPr>
              <a:t>Dazu wurden drei Verfahren implementiert.</a:t>
            </a:r>
            <a:endParaRPr lang="de-DE" sz="2400" dirty="0">
              <a:solidFill>
                <a:srgbClr val="FF0000"/>
              </a:solidFill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>
                <a:ea typeface="Microsoft YaHei" panose="020B0503020204020204" pitchFamily="34" charset="-122"/>
              </a:rPr>
              <a:t>    1) Linienerkennungsbasierte Verfahren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40727C-3D6C-7433-3F17-B7AC536D9CE5}"/>
              </a:ext>
            </a:extLst>
          </p:cNvPr>
          <p:cNvGrpSpPr/>
          <p:nvPr/>
        </p:nvGrpSpPr>
        <p:grpSpPr>
          <a:xfrm>
            <a:off x="1669734" y="3044304"/>
            <a:ext cx="9011733" cy="1852210"/>
            <a:chOff x="1669734" y="3586914"/>
            <a:chExt cx="9011733" cy="185221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42DE4B7-26C7-01C4-BE52-39869FEF9C88}"/>
                </a:ext>
              </a:extLst>
            </p:cNvPr>
            <p:cNvGrpSpPr/>
            <p:nvPr/>
          </p:nvGrpSpPr>
          <p:grpSpPr>
            <a:xfrm>
              <a:off x="1669734" y="3586914"/>
              <a:ext cx="1832007" cy="1852210"/>
              <a:chOff x="17418364" y="10834968"/>
              <a:chExt cx="1570658" cy="1334223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21CA32-3AF1-45BB-6ABF-DF23A4EE0092}"/>
                  </a:ext>
                </a:extLst>
              </p:cNvPr>
              <p:cNvSpPr/>
              <p:nvPr/>
            </p:nvSpPr>
            <p:spPr>
              <a:xfrm>
                <a:off x="17418364" y="10834968"/>
                <a:ext cx="1570658" cy="1334223"/>
              </a:xfrm>
              <a:prstGeom prst="rect">
                <a:avLst/>
              </a:prstGeom>
              <a:noFill/>
              <a:ln w="28575">
                <a:solidFill>
                  <a:srgbClr val="2F528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DBF2039F-5163-59AF-E4E5-51B78F3EA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66280" y="10892697"/>
                <a:ext cx="1496866" cy="1180800"/>
              </a:xfrm>
              <a:prstGeom prst="rect">
                <a:avLst/>
              </a:prstGeom>
            </p:spPr>
          </p:pic>
        </p:grp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E9CC13AE-77AE-4821-36BC-E4077F36F8E2}"/>
                </a:ext>
              </a:extLst>
            </p:cNvPr>
            <p:cNvSpPr/>
            <p:nvPr/>
          </p:nvSpPr>
          <p:spPr>
            <a:xfrm rot="16200000">
              <a:off x="3507583" y="4296376"/>
              <a:ext cx="539443" cy="43328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CECDDA37-90E4-D06A-B83B-0E66181F33FD}"/>
                </a:ext>
              </a:extLst>
            </p:cNvPr>
            <p:cNvSpPr/>
            <p:nvPr/>
          </p:nvSpPr>
          <p:spPr>
            <a:xfrm rot="16200000">
              <a:off x="8304173" y="4296376"/>
              <a:ext cx="539443" cy="43328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0034C515-AC2D-801C-F6D3-2AEC1894418B}"/>
                </a:ext>
              </a:extLst>
            </p:cNvPr>
            <p:cNvSpPr/>
            <p:nvPr/>
          </p:nvSpPr>
          <p:spPr>
            <a:xfrm rot="16200000">
              <a:off x="5905878" y="4296376"/>
              <a:ext cx="539443" cy="43328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6306E7C-2766-C886-7D00-9118E965E2C9}"/>
                </a:ext>
              </a:extLst>
            </p:cNvPr>
            <p:cNvGrpSpPr/>
            <p:nvPr/>
          </p:nvGrpSpPr>
          <p:grpSpPr>
            <a:xfrm>
              <a:off x="8849460" y="3586914"/>
              <a:ext cx="1832007" cy="1852210"/>
              <a:chOff x="6915544" y="4444019"/>
              <a:chExt cx="1570658" cy="1334223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B22AECB-3289-EC98-D2A0-BDDCBA96F04D}"/>
                  </a:ext>
                </a:extLst>
              </p:cNvPr>
              <p:cNvGrpSpPr/>
              <p:nvPr/>
            </p:nvGrpSpPr>
            <p:grpSpPr>
              <a:xfrm>
                <a:off x="6915544" y="4444019"/>
                <a:ext cx="1570658" cy="1334223"/>
                <a:chOff x="17418364" y="10834968"/>
                <a:chExt cx="1570658" cy="1334223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FF7FC0E-2C19-5C84-F036-FC980CD088FC}"/>
                    </a:ext>
                  </a:extLst>
                </p:cNvPr>
                <p:cNvSpPr/>
                <p:nvPr/>
              </p:nvSpPr>
              <p:spPr>
                <a:xfrm>
                  <a:off x="17418364" y="10834968"/>
                  <a:ext cx="1570658" cy="1334223"/>
                </a:xfrm>
                <a:prstGeom prst="rect">
                  <a:avLst/>
                </a:prstGeom>
                <a:noFill/>
                <a:ln w="28575">
                  <a:solidFill>
                    <a:srgbClr val="2F528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Agfa Rotis Sans Serif" panose="00000400000000000000"/>
                  </a:endParaRPr>
                </a:p>
              </p:txBody>
            </p:sp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3ED3A3AC-863D-F5A0-BEF4-3EDC74A504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66280" y="10892697"/>
                  <a:ext cx="1496866" cy="1180800"/>
                </a:xfrm>
                <a:prstGeom prst="rect">
                  <a:avLst/>
                </a:prstGeom>
              </p:spPr>
            </p:pic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DB9AA6-0F24-8D35-C7BA-61B705AF5ED2}"/>
                  </a:ext>
                </a:extLst>
              </p:cNvPr>
              <p:cNvSpPr/>
              <p:nvPr/>
            </p:nvSpPr>
            <p:spPr>
              <a:xfrm>
                <a:off x="7087853" y="4589856"/>
                <a:ext cx="1243054" cy="472375"/>
              </a:xfrm>
              <a:prstGeom prst="rect">
                <a:avLst/>
              </a:prstGeom>
              <a:solidFill>
                <a:srgbClr val="8FAAD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EB72A5D-2410-B1DD-AC27-A5022A7C7DA4}"/>
                  </a:ext>
                </a:extLst>
              </p:cNvPr>
              <p:cNvSpPr/>
              <p:nvPr/>
            </p:nvSpPr>
            <p:spPr>
              <a:xfrm>
                <a:off x="7087853" y="5195897"/>
                <a:ext cx="1243054" cy="472375"/>
              </a:xfrm>
              <a:prstGeom prst="rect">
                <a:avLst/>
              </a:prstGeom>
              <a:solidFill>
                <a:srgbClr val="8FAAD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FE065D8-6D71-85E1-0083-2047635184C7}"/>
                </a:ext>
              </a:extLst>
            </p:cNvPr>
            <p:cNvGrpSpPr/>
            <p:nvPr/>
          </p:nvGrpSpPr>
          <p:grpSpPr>
            <a:xfrm>
              <a:off x="4052869" y="3586914"/>
              <a:ext cx="1847167" cy="1852210"/>
              <a:chOff x="8825975" y="2866431"/>
              <a:chExt cx="1583655" cy="1334223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F3BE36B-B3F1-BE30-5E0C-6D107E921630}"/>
                  </a:ext>
                </a:extLst>
              </p:cNvPr>
              <p:cNvGrpSpPr/>
              <p:nvPr/>
            </p:nvGrpSpPr>
            <p:grpSpPr>
              <a:xfrm>
                <a:off x="8825975" y="2866431"/>
                <a:ext cx="1583655" cy="1334223"/>
                <a:chOff x="8825975" y="2866431"/>
                <a:chExt cx="1583655" cy="1334223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0172805D-ECDF-2CAD-77C8-9C35A6CAAD03}"/>
                    </a:ext>
                  </a:extLst>
                </p:cNvPr>
                <p:cNvSpPr/>
                <p:nvPr/>
              </p:nvSpPr>
              <p:spPr>
                <a:xfrm>
                  <a:off x="8825975" y="2866431"/>
                  <a:ext cx="1583655" cy="1334223"/>
                </a:xfrm>
                <a:prstGeom prst="rect">
                  <a:avLst/>
                </a:prstGeom>
                <a:noFill/>
                <a:ln w="28575">
                  <a:solidFill>
                    <a:srgbClr val="2F528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Agfa Rotis Sans Serif" panose="00000400000000000000"/>
                  </a:endParaRPr>
                </a:p>
              </p:txBody>
            </p:sp>
            <p:pic>
              <p:nvPicPr>
                <p:cNvPr id="19" name="图形 18">
                  <a:extLst>
                    <a:ext uri="{FF2B5EF4-FFF2-40B4-BE49-F238E27FC236}">
                      <a16:creationId xmlns:a16="http://schemas.microsoft.com/office/drawing/2014/main" id="{E599B3A0-0D3E-CA17-DE9C-F6FD6BDF7E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3127" y="2914000"/>
                  <a:ext cx="1498394" cy="1180800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1443084-7F6B-DAC4-5BD1-2C660332D423}"/>
                  </a:ext>
                </a:extLst>
              </p:cNvPr>
              <p:cNvSpPr/>
              <p:nvPr/>
            </p:nvSpPr>
            <p:spPr>
              <a:xfrm>
                <a:off x="8872204" y="4086479"/>
                <a:ext cx="1498393" cy="845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28DB82B-2EC0-A223-FD82-9BDE5C2D21EB}"/>
                </a:ext>
              </a:extLst>
            </p:cNvPr>
            <p:cNvGrpSpPr/>
            <p:nvPr/>
          </p:nvGrpSpPr>
          <p:grpSpPr>
            <a:xfrm>
              <a:off x="6451164" y="3586914"/>
              <a:ext cx="1847167" cy="1852210"/>
              <a:chOff x="8825975" y="4444019"/>
              <a:chExt cx="1583655" cy="1334223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E35417F-DE4A-1837-2598-651EE23A3C72}"/>
                  </a:ext>
                </a:extLst>
              </p:cNvPr>
              <p:cNvGrpSpPr/>
              <p:nvPr/>
            </p:nvGrpSpPr>
            <p:grpSpPr>
              <a:xfrm>
                <a:off x="8825975" y="4444019"/>
                <a:ext cx="1583655" cy="1334223"/>
                <a:chOff x="8825975" y="4444019"/>
                <a:chExt cx="1583655" cy="133422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10AD7DF-59F7-F111-646D-E99534087BA6}"/>
                    </a:ext>
                  </a:extLst>
                </p:cNvPr>
                <p:cNvSpPr/>
                <p:nvPr/>
              </p:nvSpPr>
              <p:spPr>
                <a:xfrm>
                  <a:off x="8825975" y="4444019"/>
                  <a:ext cx="1583655" cy="1334223"/>
                </a:xfrm>
                <a:prstGeom prst="rect">
                  <a:avLst/>
                </a:prstGeom>
                <a:noFill/>
                <a:ln w="28575">
                  <a:solidFill>
                    <a:srgbClr val="2F528F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latin typeface="Agfa Rotis Sans Serif" panose="00000400000000000000"/>
                  </a:endParaRPr>
                </a:p>
              </p:txBody>
            </p:sp>
            <p:pic>
              <p:nvPicPr>
                <p:cNvPr id="5" name="图形 4">
                  <a:extLst>
                    <a:ext uri="{FF2B5EF4-FFF2-40B4-BE49-F238E27FC236}">
                      <a16:creationId xmlns:a16="http://schemas.microsoft.com/office/drawing/2014/main" id="{C05FCDC3-B9E3-3CA4-B6AC-3BEEEE6E3C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3127" y="4490250"/>
                  <a:ext cx="1498394" cy="1180800"/>
                </a:xfrm>
                <a:prstGeom prst="rect">
                  <a:avLst/>
                </a:prstGeom>
              </p:spPr>
            </p:pic>
          </p:grp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B7DDEB-F62E-794F-3468-F9EFD2ED29DC}"/>
                  </a:ext>
                </a:extLst>
              </p:cNvPr>
              <p:cNvSpPr/>
              <p:nvPr/>
            </p:nvSpPr>
            <p:spPr>
              <a:xfrm>
                <a:off x="8873684" y="5662228"/>
                <a:ext cx="1498393" cy="845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46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Tabellenbereichserkennung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5A6E786-2171-B934-306F-8E86B07BA5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6798" y="902499"/>
            <a:ext cx="11418404" cy="1164758"/>
          </a:xfrm>
        </p:spPr>
        <p:txBody>
          <a:bodyPr/>
          <a:lstStyle/>
          <a:p>
            <a:pPr marL="0" indent="0">
              <a:buNone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>
                <a:ea typeface="Microsoft YaHei" panose="020B0503020204020204" pitchFamily="34" charset="-122"/>
              </a:rPr>
              <a:t>2) </a:t>
            </a:r>
            <a:r>
              <a:rPr lang="de-DE" sz="2400" dirty="0" err="1">
                <a:ea typeface="Microsoft YaHei" panose="020B0503020204020204" pitchFamily="34" charset="-122"/>
              </a:rPr>
              <a:t>Textblöckebasierte</a:t>
            </a:r>
            <a:r>
              <a:rPr lang="de-DE" sz="2400" dirty="0">
                <a:ea typeface="Microsoft YaHei" panose="020B0503020204020204" pitchFamily="34" charset="-122"/>
              </a:rPr>
              <a:t> Erkennung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9670354-7F7B-5B68-11CD-19489BEEC080}"/>
              </a:ext>
            </a:extLst>
          </p:cNvPr>
          <p:cNvSpPr/>
          <p:nvPr/>
        </p:nvSpPr>
        <p:spPr>
          <a:xfrm rot="16200000">
            <a:off x="1907300" y="3413615"/>
            <a:ext cx="401568" cy="35756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gfa Rotis Sans Serif" panose="0000040000000000000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B967817-9A0D-54F6-40E0-DDF84CC93A57}"/>
              </a:ext>
            </a:extLst>
          </p:cNvPr>
          <p:cNvGrpSpPr/>
          <p:nvPr/>
        </p:nvGrpSpPr>
        <p:grpSpPr>
          <a:xfrm>
            <a:off x="339135" y="2906157"/>
            <a:ext cx="1511838" cy="1378807"/>
            <a:chOff x="1489660" y="1220643"/>
            <a:chExt cx="1570660" cy="1324420"/>
          </a:xfrm>
        </p:grpSpPr>
        <p:pic>
          <p:nvPicPr>
            <p:cNvPr id="66" name="图形 65">
              <a:extLst>
                <a:ext uri="{FF2B5EF4-FFF2-40B4-BE49-F238E27FC236}">
                  <a16:creationId xmlns:a16="http://schemas.microsoft.com/office/drawing/2014/main" id="{C99289CA-4890-3E7B-F71C-129918738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5594" y="1300378"/>
              <a:ext cx="1498793" cy="1195200"/>
            </a:xfrm>
            <a:prstGeom prst="rect">
              <a:avLst/>
            </a:prstGeom>
          </p:spPr>
        </p:pic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DE4B0B6-5977-0860-2537-831A7E88E75A}"/>
                </a:ext>
              </a:extLst>
            </p:cNvPr>
            <p:cNvSpPr/>
            <p:nvPr/>
          </p:nvSpPr>
          <p:spPr>
            <a:xfrm>
              <a:off x="1489660" y="1220643"/>
              <a:ext cx="1570660" cy="1324420"/>
            </a:xfrm>
            <a:prstGeom prst="rect">
              <a:avLst/>
            </a:prstGeom>
            <a:noFill/>
            <a:ln w="28575">
              <a:solidFill>
                <a:srgbClr val="2F528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CAB7E1B-21FF-4261-EE6A-9C0FB3B61A17}"/>
              </a:ext>
            </a:extLst>
          </p:cNvPr>
          <p:cNvGrpSpPr/>
          <p:nvPr/>
        </p:nvGrpSpPr>
        <p:grpSpPr>
          <a:xfrm>
            <a:off x="2365195" y="2906157"/>
            <a:ext cx="1511838" cy="1378807"/>
            <a:chOff x="7841637" y="4401573"/>
            <a:chExt cx="1570660" cy="1324420"/>
          </a:xfrm>
        </p:grpSpPr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6B2EF50F-272A-F9D5-9F30-4AF06278E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75175" y="4470417"/>
              <a:ext cx="1498793" cy="1195200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49F95B4-DB21-06BB-D933-B5DA96B542A8}"/>
                </a:ext>
              </a:extLst>
            </p:cNvPr>
            <p:cNvSpPr/>
            <p:nvPr/>
          </p:nvSpPr>
          <p:spPr>
            <a:xfrm>
              <a:off x="7841637" y="4401573"/>
              <a:ext cx="1570660" cy="1324420"/>
            </a:xfrm>
            <a:prstGeom prst="rect">
              <a:avLst/>
            </a:prstGeom>
            <a:noFill/>
            <a:ln w="28575">
              <a:solidFill>
                <a:srgbClr val="2F528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390CE71F-5490-0F5C-F174-A0DB9B4E292B}"/>
              </a:ext>
            </a:extLst>
          </p:cNvPr>
          <p:cNvSpPr txBox="1"/>
          <p:nvPr/>
        </p:nvSpPr>
        <p:spPr>
          <a:xfrm>
            <a:off x="1172436" y="4628695"/>
            <a:ext cx="2203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gfa Rotis Sans Serif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de-DE" altLang="zh-CN" sz="1600" b="1" dirty="0">
                <a:latin typeface="Agfa Rotis Sans Serif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de-DE" sz="1600" b="1" dirty="0">
                <a:latin typeface="Agfa Rotis Sans Serif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de-DE" sz="1600" dirty="0">
                <a:latin typeface="Agfa Rotis Sans Serif"/>
                <a:ea typeface="Roboto" panose="02000000000000000000" pitchFamily="2" charset="0"/>
                <a:cs typeface="Roboto" panose="02000000000000000000" pitchFamily="2" charset="0"/>
              </a:rPr>
              <a:t> Linienentfernung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0954F73-068F-2852-6FB1-D954ADD43B1C}"/>
              </a:ext>
            </a:extLst>
          </p:cNvPr>
          <p:cNvGrpSpPr/>
          <p:nvPr/>
        </p:nvGrpSpPr>
        <p:grpSpPr>
          <a:xfrm>
            <a:off x="10459106" y="2904107"/>
            <a:ext cx="1511838" cy="1380857"/>
            <a:chOff x="9817026" y="4412532"/>
            <a:chExt cx="1570660" cy="1324420"/>
          </a:xfrm>
        </p:grpSpPr>
        <p:pic>
          <p:nvPicPr>
            <p:cNvPr id="55" name="图形 54">
              <a:extLst>
                <a:ext uri="{FF2B5EF4-FFF2-40B4-BE49-F238E27FC236}">
                  <a16:creationId xmlns:a16="http://schemas.microsoft.com/office/drawing/2014/main" id="{1461BCA6-CF6A-E702-58FF-94B64FA02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1945" y="4486667"/>
              <a:ext cx="1513256" cy="1195200"/>
            </a:xfrm>
            <a:prstGeom prst="rect">
              <a:avLst/>
            </a:prstGeom>
          </p:spPr>
        </p:pic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4307F77-02A2-8372-DEB2-E497A6F40DE5}"/>
                </a:ext>
              </a:extLst>
            </p:cNvPr>
            <p:cNvSpPr/>
            <p:nvPr/>
          </p:nvSpPr>
          <p:spPr>
            <a:xfrm>
              <a:off x="9817026" y="4412532"/>
              <a:ext cx="1570660" cy="1324420"/>
            </a:xfrm>
            <a:prstGeom prst="rect">
              <a:avLst/>
            </a:prstGeom>
            <a:noFill/>
            <a:ln w="28575">
              <a:solidFill>
                <a:srgbClr val="2F528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66E265B9-40E3-E7B3-1DF7-316FFED31CAC}"/>
              </a:ext>
            </a:extLst>
          </p:cNvPr>
          <p:cNvSpPr txBox="1"/>
          <p:nvPr/>
        </p:nvSpPr>
        <p:spPr>
          <a:xfrm>
            <a:off x="8486186" y="4621467"/>
            <a:ext cx="3183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Agfa Rotis Sans Serif"/>
                <a:ea typeface="Roboto" panose="02000000000000000000" pitchFamily="2" charset="0"/>
                <a:cs typeface="Roboto" panose="02000000000000000000" pitchFamily="2" charset="0"/>
              </a:rPr>
              <a:t>(c) </a:t>
            </a:r>
            <a:r>
              <a:rPr lang="de-DE" sz="1600" dirty="0">
                <a:latin typeface="Agfa Rotis Sans Serif"/>
                <a:ea typeface="Roboto" panose="02000000000000000000" pitchFamily="2" charset="0"/>
                <a:cs typeface="Roboto" panose="02000000000000000000" pitchFamily="2" charset="0"/>
              </a:rPr>
              <a:t>Bestimmung der Tabellenbereich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C0C23C2-2B4B-49D6-3A07-2005DC828427}"/>
              </a:ext>
            </a:extLst>
          </p:cNvPr>
          <p:cNvGrpSpPr/>
          <p:nvPr/>
        </p:nvGrpSpPr>
        <p:grpSpPr>
          <a:xfrm>
            <a:off x="4432905" y="2906568"/>
            <a:ext cx="3504170" cy="1380857"/>
            <a:chOff x="7532235" y="1148488"/>
            <a:chExt cx="3640507" cy="132442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7352B29-BF4C-2A91-3578-7610B6BF5687}"/>
                </a:ext>
              </a:extLst>
            </p:cNvPr>
            <p:cNvGrpSpPr/>
            <p:nvPr/>
          </p:nvGrpSpPr>
          <p:grpSpPr>
            <a:xfrm>
              <a:off x="7532235" y="1148488"/>
              <a:ext cx="1570660" cy="1324420"/>
              <a:chOff x="8796548" y="2535526"/>
              <a:chExt cx="1570660" cy="1324420"/>
            </a:xfrm>
          </p:grpSpPr>
          <p:pic>
            <p:nvPicPr>
              <p:cNvPr id="53" name="图形 52">
                <a:extLst>
                  <a:ext uri="{FF2B5EF4-FFF2-40B4-BE49-F238E27FC236}">
                    <a16:creationId xmlns:a16="http://schemas.microsoft.com/office/drawing/2014/main" id="{1E2BAE8A-BF12-FCB6-3FCA-2EC3AAC92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34877" y="2604268"/>
                <a:ext cx="1498781" cy="1195200"/>
              </a:xfrm>
              <a:prstGeom prst="rect">
                <a:avLst/>
              </a:prstGeom>
            </p:spPr>
          </p:pic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A060659-CE6F-CE04-269F-4AE3E56A3EB7}"/>
                  </a:ext>
                </a:extLst>
              </p:cNvPr>
              <p:cNvSpPr/>
              <p:nvPr/>
            </p:nvSpPr>
            <p:spPr>
              <a:xfrm>
                <a:off x="8796548" y="2535526"/>
                <a:ext cx="1570660" cy="1324420"/>
              </a:xfrm>
              <a:prstGeom prst="rect">
                <a:avLst/>
              </a:prstGeom>
              <a:noFill/>
              <a:ln w="28575">
                <a:solidFill>
                  <a:srgbClr val="2F528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57D2F09-0029-D43E-0354-62401FE37101}"/>
                </a:ext>
              </a:extLst>
            </p:cNvPr>
            <p:cNvGrpSpPr/>
            <p:nvPr/>
          </p:nvGrpSpPr>
          <p:grpSpPr>
            <a:xfrm>
              <a:off x="9602082" y="1148488"/>
              <a:ext cx="1570660" cy="1324420"/>
              <a:chOff x="7603952" y="4976897"/>
              <a:chExt cx="1570660" cy="1324420"/>
            </a:xfrm>
          </p:grpSpPr>
          <p:pic>
            <p:nvPicPr>
              <p:cNvPr id="51" name="图形 50">
                <a:extLst>
                  <a:ext uri="{FF2B5EF4-FFF2-40B4-BE49-F238E27FC236}">
                    <a16:creationId xmlns:a16="http://schemas.microsoft.com/office/drawing/2014/main" id="{F3D863A8-C751-193E-599B-FCC9D73E49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35524" y="5053609"/>
                <a:ext cx="1498781" cy="1195200"/>
              </a:xfrm>
              <a:prstGeom prst="rect">
                <a:avLst/>
              </a:prstGeom>
            </p:spPr>
          </p:pic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0B1A655-5259-366F-43B0-5B876B8FA28C}"/>
                  </a:ext>
                </a:extLst>
              </p:cNvPr>
              <p:cNvSpPr/>
              <p:nvPr/>
            </p:nvSpPr>
            <p:spPr>
              <a:xfrm>
                <a:off x="7603952" y="4976897"/>
                <a:ext cx="1570660" cy="1324420"/>
              </a:xfrm>
              <a:prstGeom prst="rect">
                <a:avLst/>
              </a:prstGeom>
              <a:noFill/>
              <a:ln w="28575">
                <a:solidFill>
                  <a:srgbClr val="2F528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</p:grpSp>
        <p:sp>
          <p:nvSpPr>
            <p:cNvPr id="50" name="箭头: 下 49">
              <a:extLst>
                <a:ext uri="{FF2B5EF4-FFF2-40B4-BE49-F238E27FC236}">
                  <a16:creationId xmlns:a16="http://schemas.microsoft.com/office/drawing/2014/main" id="{5C1C95E3-5B47-FA07-A9A6-2D5D49E8FA23}"/>
                </a:ext>
              </a:extLst>
            </p:cNvPr>
            <p:cNvSpPr/>
            <p:nvPr/>
          </p:nvSpPr>
          <p:spPr>
            <a:xfrm rot="16200000">
              <a:off x="9190942" y="1624961"/>
              <a:ext cx="385728" cy="371475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A2C81A84-0E47-CD00-6119-AD1646148284}"/>
              </a:ext>
            </a:extLst>
          </p:cNvPr>
          <p:cNvSpPr txBox="1"/>
          <p:nvPr/>
        </p:nvSpPr>
        <p:spPr>
          <a:xfrm>
            <a:off x="4619361" y="4638743"/>
            <a:ext cx="3549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Agfa Rotis Sans Serif"/>
                <a:ea typeface="Roboto" panose="02000000000000000000" pitchFamily="2" charset="0"/>
                <a:cs typeface="Roboto" panose="02000000000000000000" pitchFamily="2" charset="0"/>
              </a:rPr>
              <a:t>(b) </a:t>
            </a:r>
            <a:r>
              <a:rPr lang="de-DE" sz="1600" dirty="0">
                <a:latin typeface="Agfa Rotis Sans Serif"/>
                <a:ea typeface="Roboto" panose="02000000000000000000" pitchFamily="2" charset="0"/>
                <a:cs typeface="Roboto" panose="02000000000000000000" pitchFamily="2" charset="0"/>
              </a:rPr>
              <a:t>Filtern der Blöcke nach Closing</a:t>
            </a:r>
          </a:p>
        </p:txBody>
      </p:sp>
      <p:sp>
        <p:nvSpPr>
          <p:cNvPr id="68" name="箭头: 下 49">
            <a:extLst>
              <a:ext uri="{FF2B5EF4-FFF2-40B4-BE49-F238E27FC236}">
                <a16:creationId xmlns:a16="http://schemas.microsoft.com/office/drawing/2014/main" id="{9254F8F1-7F2F-4A1C-9EBA-D099EE50B663}"/>
              </a:ext>
            </a:extLst>
          </p:cNvPr>
          <p:cNvSpPr/>
          <p:nvPr/>
        </p:nvSpPr>
        <p:spPr>
          <a:xfrm rot="16200000">
            <a:off x="3961246" y="3413317"/>
            <a:ext cx="402164" cy="35756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gfa Rotis Sans Serif" panose="0000040000000000000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C203F25-E9BE-4A03-B89A-26F244E04A0B}"/>
              </a:ext>
            </a:extLst>
          </p:cNvPr>
          <p:cNvGrpSpPr/>
          <p:nvPr/>
        </p:nvGrpSpPr>
        <p:grpSpPr>
          <a:xfrm>
            <a:off x="8440506" y="2904107"/>
            <a:ext cx="1511840" cy="1380857"/>
            <a:chOff x="8691714" y="2904107"/>
            <a:chExt cx="1511840" cy="1380857"/>
          </a:xfrm>
        </p:grpSpPr>
        <p:pic>
          <p:nvPicPr>
            <p:cNvPr id="32" name="图形 31">
              <a:extLst>
                <a:ext uri="{FF2B5EF4-FFF2-40B4-BE49-F238E27FC236}">
                  <a16:creationId xmlns:a16="http://schemas.microsoft.com/office/drawing/2014/main" id="{056EE4C3-2226-0927-1396-36AC96C81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394" y="2981400"/>
              <a:ext cx="1438817" cy="1246130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37FED3-1FB4-B464-03C5-9C098E203372}"/>
                </a:ext>
              </a:extLst>
            </p:cNvPr>
            <p:cNvSpPr/>
            <p:nvPr/>
          </p:nvSpPr>
          <p:spPr>
            <a:xfrm>
              <a:off x="8691714" y="2904107"/>
              <a:ext cx="1511838" cy="1380857"/>
            </a:xfrm>
            <a:prstGeom prst="rect">
              <a:avLst/>
            </a:prstGeom>
            <a:noFill/>
            <a:ln w="28575">
              <a:solidFill>
                <a:srgbClr val="2F528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57B6CA0-E441-6D38-AEC7-47DF8729A02D}"/>
                </a:ext>
              </a:extLst>
            </p:cNvPr>
            <p:cNvSpPr/>
            <p:nvPr/>
          </p:nvSpPr>
          <p:spPr>
            <a:xfrm>
              <a:off x="8949189" y="3254175"/>
              <a:ext cx="1054896" cy="450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pic>
          <p:nvPicPr>
            <p:cNvPr id="70" name="图形 31">
              <a:extLst>
                <a:ext uri="{FF2B5EF4-FFF2-40B4-BE49-F238E27FC236}">
                  <a16:creationId xmlns:a16="http://schemas.microsoft.com/office/drawing/2014/main" id="{281CAB07-222F-4C6F-96BA-5282CCC6D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395" y="2981400"/>
              <a:ext cx="1438817" cy="1246130"/>
            </a:xfrm>
            <a:prstGeom prst="rect">
              <a:avLst/>
            </a:prstGeom>
          </p:spPr>
        </p:pic>
        <p:sp>
          <p:nvSpPr>
            <p:cNvPr id="71" name="矩形 32">
              <a:extLst>
                <a:ext uri="{FF2B5EF4-FFF2-40B4-BE49-F238E27FC236}">
                  <a16:creationId xmlns:a16="http://schemas.microsoft.com/office/drawing/2014/main" id="{304E9352-EA03-4CDF-8D4E-85355DC633AE}"/>
                </a:ext>
              </a:extLst>
            </p:cNvPr>
            <p:cNvSpPr/>
            <p:nvPr/>
          </p:nvSpPr>
          <p:spPr>
            <a:xfrm>
              <a:off x="8691715" y="2904107"/>
              <a:ext cx="1511838" cy="1380857"/>
            </a:xfrm>
            <a:prstGeom prst="rect">
              <a:avLst/>
            </a:prstGeom>
            <a:noFill/>
            <a:ln w="28575">
              <a:solidFill>
                <a:srgbClr val="2F528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sp>
          <p:nvSpPr>
            <p:cNvPr id="73" name="矩形 40">
              <a:extLst>
                <a:ext uri="{FF2B5EF4-FFF2-40B4-BE49-F238E27FC236}">
                  <a16:creationId xmlns:a16="http://schemas.microsoft.com/office/drawing/2014/main" id="{D92382DF-CF29-4E71-B1F0-351C2669ECB8}"/>
                </a:ext>
              </a:extLst>
            </p:cNvPr>
            <p:cNvSpPr/>
            <p:nvPr/>
          </p:nvSpPr>
          <p:spPr>
            <a:xfrm>
              <a:off x="8949190" y="3254175"/>
              <a:ext cx="1054896" cy="450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pic>
          <p:nvPicPr>
            <p:cNvPr id="74" name="图形 31">
              <a:extLst>
                <a:ext uri="{FF2B5EF4-FFF2-40B4-BE49-F238E27FC236}">
                  <a16:creationId xmlns:a16="http://schemas.microsoft.com/office/drawing/2014/main" id="{6304C2F9-3D8D-4B2A-8950-0189A1173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37396" y="2981400"/>
              <a:ext cx="1438817" cy="1246130"/>
            </a:xfrm>
            <a:prstGeom prst="rect">
              <a:avLst/>
            </a:prstGeom>
          </p:spPr>
        </p:pic>
        <p:sp>
          <p:nvSpPr>
            <p:cNvPr id="75" name="矩形 32">
              <a:extLst>
                <a:ext uri="{FF2B5EF4-FFF2-40B4-BE49-F238E27FC236}">
                  <a16:creationId xmlns:a16="http://schemas.microsoft.com/office/drawing/2014/main" id="{28084D6D-0626-4710-B635-B469E82A8846}"/>
                </a:ext>
              </a:extLst>
            </p:cNvPr>
            <p:cNvSpPr/>
            <p:nvPr/>
          </p:nvSpPr>
          <p:spPr>
            <a:xfrm>
              <a:off x="8691716" y="2904107"/>
              <a:ext cx="1511838" cy="1380857"/>
            </a:xfrm>
            <a:prstGeom prst="rect">
              <a:avLst/>
            </a:prstGeom>
            <a:noFill/>
            <a:ln w="28575">
              <a:solidFill>
                <a:srgbClr val="2F528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  <p:sp>
          <p:nvSpPr>
            <p:cNvPr id="77" name="矩形 40">
              <a:extLst>
                <a:ext uri="{FF2B5EF4-FFF2-40B4-BE49-F238E27FC236}">
                  <a16:creationId xmlns:a16="http://schemas.microsoft.com/office/drawing/2014/main" id="{E15DAE4E-76C1-49D5-8ACE-CF4C0D7CFF64}"/>
                </a:ext>
              </a:extLst>
            </p:cNvPr>
            <p:cNvSpPr/>
            <p:nvPr/>
          </p:nvSpPr>
          <p:spPr>
            <a:xfrm>
              <a:off x="8949191" y="3254175"/>
              <a:ext cx="1054896" cy="450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gfa Rotis Sans Serif" panose="00000400000000000000"/>
              </a:endParaRPr>
            </a:p>
          </p:txBody>
        </p:sp>
      </p:grpSp>
      <p:sp>
        <p:nvSpPr>
          <p:cNvPr id="78" name="箭头: 下 34">
            <a:extLst>
              <a:ext uri="{FF2B5EF4-FFF2-40B4-BE49-F238E27FC236}">
                <a16:creationId xmlns:a16="http://schemas.microsoft.com/office/drawing/2014/main" id="{5A7892D7-9C46-40B6-9D66-6B0E50B55CC9}"/>
              </a:ext>
            </a:extLst>
          </p:cNvPr>
          <p:cNvSpPr/>
          <p:nvPr/>
        </p:nvSpPr>
        <p:spPr>
          <a:xfrm rot="16200000">
            <a:off x="10019722" y="3413317"/>
            <a:ext cx="402164" cy="35756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gfa Rotis Sans Serif" panose="00000400000000000000"/>
            </a:endParaRPr>
          </a:p>
        </p:txBody>
      </p:sp>
      <p:sp>
        <p:nvSpPr>
          <p:cNvPr id="79" name="箭头: 下 34">
            <a:extLst>
              <a:ext uri="{FF2B5EF4-FFF2-40B4-BE49-F238E27FC236}">
                <a16:creationId xmlns:a16="http://schemas.microsoft.com/office/drawing/2014/main" id="{FA21B568-A3F4-4D45-B2A0-09002F6E72B4}"/>
              </a:ext>
            </a:extLst>
          </p:cNvPr>
          <p:cNvSpPr/>
          <p:nvPr/>
        </p:nvSpPr>
        <p:spPr>
          <a:xfrm rot="16200000">
            <a:off x="7991758" y="3406145"/>
            <a:ext cx="402164" cy="35756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gfa Rotis Sans Serif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024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Tabellenbereichserkennung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5A6E786-2171-B934-306F-8E86B07BA5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904240"/>
            <a:ext cx="11418404" cy="1045140"/>
          </a:xfrm>
        </p:spPr>
        <p:txBody>
          <a:bodyPr/>
          <a:lstStyle/>
          <a:p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>
                <a:ea typeface="Microsoft YaHei" panose="020B0503020204020204" pitchFamily="34" charset="-122"/>
              </a:rPr>
              <a:t>3) Auf neuronalen Netzen basierende Erkennung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B431A22F-83DA-0748-96E2-6117CA30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90" y="2461550"/>
            <a:ext cx="9039740" cy="30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503D9-D828-4EE3-A7D0-654B26D4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6000"/>
          </a:xfrm>
        </p:spPr>
        <p:txBody>
          <a:bodyPr/>
          <a:lstStyle/>
          <a:p>
            <a:r>
              <a:rPr lang="de-DE" dirty="0">
                <a:latin typeface="Agfa Rotis Sans Serif" panose="00000400000000000000"/>
                <a:ea typeface="Microsoft YaHei" panose="020B0503020204020204" pitchFamily="34" charset="-122"/>
              </a:rPr>
              <a:t>Tabellenstrukturanalyse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E5A6E786-2171-B934-306F-8E86B07BA5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9100" y="940635"/>
            <a:ext cx="11418404" cy="39312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u="sng" dirty="0">
                <a:ea typeface="Microsoft YaHei" panose="020B0503020204020204" pitchFamily="34" charset="-122"/>
                <a:cs typeface="Arial" panose="020B0604020202020204" pitchFamily="34" charset="0"/>
              </a:rPr>
              <a:t>ZIEL: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>
                <a:ea typeface="Microsoft YaHei" panose="020B0503020204020204" pitchFamily="34" charset="-122"/>
                <a:cs typeface="Arial" panose="020B0604020202020204" pitchFamily="34" charset="0"/>
              </a:rPr>
              <a:t>Zu bestimmen, wie viele Spalten und Zeilen dieser Tabelle hat, zu welcher Spalte und Zeile eine Zelle gehört.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u="sng" dirty="0">
                <a:ea typeface="Microsoft YaHei" panose="020B0503020204020204" pitchFamily="34" charset="-122"/>
                <a:cs typeface="Arial" panose="020B0604020202020204" pitchFamily="34" charset="0"/>
              </a:rPr>
              <a:t>DURCH: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Lokalisierung</a:t>
            </a:r>
            <a:r>
              <a:rPr lang="de-DE" sz="2000" dirty="0">
                <a:ea typeface="Microsoft YaHei" panose="020B0503020204020204" pitchFamily="34" charset="-122"/>
                <a:cs typeface="Arial" panose="020B0604020202020204" pitchFamily="34" charset="0"/>
              </a:rPr>
              <a:t> und </a:t>
            </a:r>
            <a:r>
              <a:rPr lang="de-DE" sz="2000" b="1" dirty="0">
                <a:ea typeface="Microsoft YaHei" panose="020B0503020204020204" pitchFamily="34" charset="-122"/>
                <a:cs typeface="Arial" panose="020B0604020202020204" pitchFamily="34" charset="0"/>
              </a:rPr>
              <a:t>Klassifizierung</a:t>
            </a:r>
            <a:r>
              <a:rPr lang="de-DE" sz="2000" dirty="0">
                <a:ea typeface="Microsoft YaHei" panose="020B0503020204020204" pitchFamily="34" charset="-122"/>
                <a:cs typeface="Arial" panose="020B0604020202020204" pitchFamily="34" charset="0"/>
              </a:rPr>
              <a:t> der Zellen in Spalten und Zeilen.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 dirty="0"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000" u="sng" dirty="0">
                <a:effectLst/>
                <a:ea typeface="Microsoft YaHei" panose="020B0503020204020204" pitchFamily="34" charset="-122"/>
                <a:cs typeface="Arial" panose="020B0604020202020204" pitchFamily="34" charset="0"/>
              </a:rPr>
              <a:t>Lokalisierung jeder Zelle durch …</a:t>
            </a:r>
            <a:endParaRPr lang="de-DE" sz="2000" u="sng" dirty="0">
              <a:ea typeface="Microsoft YaHei" panose="020B0503020204020204" pitchFamily="34" charset="-122"/>
            </a:endParaRP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 b="1" dirty="0">
                <a:ea typeface="Microsoft YaHei" panose="020B0503020204020204" pitchFamily="34" charset="-122"/>
              </a:rPr>
              <a:t>Linienwiederaufbau in Lücken zwischen Zellen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000" dirty="0">
                <a:ea typeface="Microsoft YaHei" panose="020B0503020204020204" pitchFamily="34" charset="-122"/>
              </a:rPr>
              <a:t>Lokalisierung jedes Textblocks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 startAt="3"/>
            </a:pPr>
            <a:endParaRPr lang="de-DE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A67C2D2-8410-4E90-8D81-AE325066C6DF}"/>
              </a:ext>
            </a:extLst>
          </p:cNvPr>
          <p:cNvGrpSpPr/>
          <p:nvPr/>
        </p:nvGrpSpPr>
        <p:grpSpPr>
          <a:xfrm>
            <a:off x="6532231" y="3055262"/>
            <a:ext cx="5385662" cy="2644019"/>
            <a:chOff x="5282884" y="2384479"/>
            <a:chExt cx="7417741" cy="382670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F41780B-0FCE-43CE-8D14-D0EF2BA1C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884" y="2384479"/>
              <a:ext cx="7417741" cy="3826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229B50D8-A33D-4864-A170-B3D2CB642DDC}"/>
                </a:ext>
              </a:extLst>
            </p:cNvPr>
            <p:cNvGrpSpPr/>
            <p:nvPr/>
          </p:nvGrpSpPr>
          <p:grpSpPr>
            <a:xfrm>
              <a:off x="9329072" y="4446708"/>
              <a:ext cx="2396156" cy="1383565"/>
              <a:chOff x="6555727" y="4406517"/>
              <a:chExt cx="2396156" cy="1383565"/>
            </a:xfrm>
          </p:grpSpPr>
          <p:sp>
            <p:nvSpPr>
              <p:cNvPr id="6" name="流程图: 接点 165">
                <a:extLst>
                  <a:ext uri="{FF2B5EF4-FFF2-40B4-BE49-F238E27FC236}">
                    <a16:creationId xmlns:a16="http://schemas.microsoft.com/office/drawing/2014/main" id="{17068753-456C-4E45-8FBD-AE9E71EDD850}"/>
                  </a:ext>
                </a:extLst>
              </p:cNvPr>
              <p:cNvSpPr/>
              <p:nvPr/>
            </p:nvSpPr>
            <p:spPr>
              <a:xfrm>
                <a:off x="6555727" y="4406517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7" name="流程图: 接点 165">
                <a:extLst>
                  <a:ext uri="{FF2B5EF4-FFF2-40B4-BE49-F238E27FC236}">
                    <a16:creationId xmlns:a16="http://schemas.microsoft.com/office/drawing/2014/main" id="{347A9100-E615-45AC-AACA-0CA97F560800}"/>
                  </a:ext>
                </a:extLst>
              </p:cNvPr>
              <p:cNvSpPr/>
              <p:nvPr/>
            </p:nvSpPr>
            <p:spPr>
              <a:xfrm>
                <a:off x="6555728" y="4614352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8" name="流程图: 接点 165">
                <a:extLst>
                  <a:ext uri="{FF2B5EF4-FFF2-40B4-BE49-F238E27FC236}">
                    <a16:creationId xmlns:a16="http://schemas.microsoft.com/office/drawing/2014/main" id="{BE456725-EA23-4888-B98F-7AF72BB1E714}"/>
                  </a:ext>
                </a:extLst>
              </p:cNvPr>
              <p:cNvSpPr/>
              <p:nvPr/>
            </p:nvSpPr>
            <p:spPr>
              <a:xfrm>
                <a:off x="6555727" y="4614352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10" name="流程图: 接点 165">
                <a:extLst>
                  <a:ext uri="{FF2B5EF4-FFF2-40B4-BE49-F238E27FC236}">
                    <a16:creationId xmlns:a16="http://schemas.microsoft.com/office/drawing/2014/main" id="{EE22F453-44AE-430D-928B-A52CD46B918B}"/>
                  </a:ext>
                </a:extLst>
              </p:cNvPr>
              <p:cNvSpPr/>
              <p:nvPr/>
            </p:nvSpPr>
            <p:spPr>
              <a:xfrm>
                <a:off x="6555727" y="4894826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11" name="流程图: 接点 165">
                <a:extLst>
                  <a:ext uri="{FF2B5EF4-FFF2-40B4-BE49-F238E27FC236}">
                    <a16:creationId xmlns:a16="http://schemas.microsoft.com/office/drawing/2014/main" id="{1BCBBF44-59EF-43E5-AD3B-95A86D4BED06}"/>
                  </a:ext>
                </a:extLst>
              </p:cNvPr>
              <p:cNvSpPr/>
              <p:nvPr/>
            </p:nvSpPr>
            <p:spPr>
              <a:xfrm>
                <a:off x="6555727" y="5155221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12" name="流程图: 接点 165">
                <a:extLst>
                  <a:ext uri="{FF2B5EF4-FFF2-40B4-BE49-F238E27FC236}">
                    <a16:creationId xmlns:a16="http://schemas.microsoft.com/office/drawing/2014/main" id="{84554C25-BDCD-4489-B3EE-F27964BFE2B4}"/>
                  </a:ext>
                </a:extLst>
              </p:cNvPr>
              <p:cNvSpPr/>
              <p:nvPr/>
            </p:nvSpPr>
            <p:spPr>
              <a:xfrm>
                <a:off x="6555727" y="5427947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13" name="流程图: 接点 165">
                <a:extLst>
                  <a:ext uri="{FF2B5EF4-FFF2-40B4-BE49-F238E27FC236}">
                    <a16:creationId xmlns:a16="http://schemas.microsoft.com/office/drawing/2014/main" id="{57CA0292-B8DE-40F4-A7A0-6D48034C82B4}"/>
                  </a:ext>
                </a:extLst>
              </p:cNvPr>
              <p:cNvSpPr/>
              <p:nvPr/>
            </p:nvSpPr>
            <p:spPr>
              <a:xfrm>
                <a:off x="6555727" y="5690251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14" name="流程图: 接点 165">
                <a:extLst>
                  <a:ext uri="{FF2B5EF4-FFF2-40B4-BE49-F238E27FC236}">
                    <a16:creationId xmlns:a16="http://schemas.microsoft.com/office/drawing/2014/main" id="{57890FDE-5EBF-44C3-BD96-70E1A22CDB7E}"/>
                  </a:ext>
                </a:extLst>
              </p:cNvPr>
              <p:cNvSpPr/>
              <p:nvPr/>
            </p:nvSpPr>
            <p:spPr>
              <a:xfrm>
                <a:off x="7216126" y="4416348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15" name="流程图: 接点 165">
                <a:extLst>
                  <a:ext uri="{FF2B5EF4-FFF2-40B4-BE49-F238E27FC236}">
                    <a16:creationId xmlns:a16="http://schemas.microsoft.com/office/drawing/2014/main" id="{92489B6E-4357-4033-ABA6-C52EA9D69244}"/>
                  </a:ext>
                </a:extLst>
              </p:cNvPr>
              <p:cNvSpPr/>
              <p:nvPr/>
            </p:nvSpPr>
            <p:spPr>
              <a:xfrm>
                <a:off x="7216127" y="4624183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16" name="流程图: 接点 165">
                <a:extLst>
                  <a:ext uri="{FF2B5EF4-FFF2-40B4-BE49-F238E27FC236}">
                    <a16:creationId xmlns:a16="http://schemas.microsoft.com/office/drawing/2014/main" id="{F39D1900-04E1-47DE-BCC4-F948D4C99F52}"/>
                  </a:ext>
                </a:extLst>
              </p:cNvPr>
              <p:cNvSpPr/>
              <p:nvPr/>
            </p:nvSpPr>
            <p:spPr>
              <a:xfrm>
                <a:off x="7216126" y="4624183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17" name="流程图: 接点 165">
                <a:extLst>
                  <a:ext uri="{FF2B5EF4-FFF2-40B4-BE49-F238E27FC236}">
                    <a16:creationId xmlns:a16="http://schemas.microsoft.com/office/drawing/2014/main" id="{3787F5ED-3ADF-4CB8-AE79-6CC4B9EDA1CF}"/>
                  </a:ext>
                </a:extLst>
              </p:cNvPr>
              <p:cNvSpPr/>
              <p:nvPr/>
            </p:nvSpPr>
            <p:spPr>
              <a:xfrm>
                <a:off x="7216126" y="4904657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18" name="流程图: 接点 165">
                <a:extLst>
                  <a:ext uri="{FF2B5EF4-FFF2-40B4-BE49-F238E27FC236}">
                    <a16:creationId xmlns:a16="http://schemas.microsoft.com/office/drawing/2014/main" id="{87B8216E-FC56-4001-AF18-6A83E7E18E16}"/>
                  </a:ext>
                </a:extLst>
              </p:cNvPr>
              <p:cNvSpPr/>
              <p:nvPr/>
            </p:nvSpPr>
            <p:spPr>
              <a:xfrm>
                <a:off x="7216126" y="5165052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19" name="流程图: 接点 165">
                <a:extLst>
                  <a:ext uri="{FF2B5EF4-FFF2-40B4-BE49-F238E27FC236}">
                    <a16:creationId xmlns:a16="http://schemas.microsoft.com/office/drawing/2014/main" id="{0F4B45A1-F884-4754-BAAD-99307C5FFC64}"/>
                  </a:ext>
                </a:extLst>
              </p:cNvPr>
              <p:cNvSpPr/>
              <p:nvPr/>
            </p:nvSpPr>
            <p:spPr>
              <a:xfrm>
                <a:off x="7216126" y="5437778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20" name="流程图: 接点 165">
                <a:extLst>
                  <a:ext uri="{FF2B5EF4-FFF2-40B4-BE49-F238E27FC236}">
                    <a16:creationId xmlns:a16="http://schemas.microsoft.com/office/drawing/2014/main" id="{52F50C9D-BD72-46E8-A887-535EF7A7ECAB}"/>
                  </a:ext>
                </a:extLst>
              </p:cNvPr>
              <p:cNvSpPr/>
              <p:nvPr/>
            </p:nvSpPr>
            <p:spPr>
              <a:xfrm>
                <a:off x="7216126" y="5700082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21" name="流程图: 接点 165">
                <a:extLst>
                  <a:ext uri="{FF2B5EF4-FFF2-40B4-BE49-F238E27FC236}">
                    <a16:creationId xmlns:a16="http://schemas.microsoft.com/office/drawing/2014/main" id="{ABEA07E3-2D8F-497E-AC08-DD2391B87991}"/>
                  </a:ext>
                </a:extLst>
              </p:cNvPr>
              <p:cNvSpPr/>
              <p:nvPr/>
            </p:nvSpPr>
            <p:spPr>
              <a:xfrm>
                <a:off x="8015817" y="4416348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22" name="流程图: 接点 165">
                <a:extLst>
                  <a:ext uri="{FF2B5EF4-FFF2-40B4-BE49-F238E27FC236}">
                    <a16:creationId xmlns:a16="http://schemas.microsoft.com/office/drawing/2014/main" id="{BE339C77-DBD2-4224-B1E7-E066596F9A47}"/>
                  </a:ext>
                </a:extLst>
              </p:cNvPr>
              <p:cNvSpPr/>
              <p:nvPr/>
            </p:nvSpPr>
            <p:spPr>
              <a:xfrm>
                <a:off x="8015818" y="4624183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23" name="流程图: 接点 165">
                <a:extLst>
                  <a:ext uri="{FF2B5EF4-FFF2-40B4-BE49-F238E27FC236}">
                    <a16:creationId xmlns:a16="http://schemas.microsoft.com/office/drawing/2014/main" id="{F874811F-84FE-452C-AD23-5D876140156F}"/>
                  </a:ext>
                </a:extLst>
              </p:cNvPr>
              <p:cNvSpPr/>
              <p:nvPr/>
            </p:nvSpPr>
            <p:spPr>
              <a:xfrm>
                <a:off x="8015817" y="4624183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24" name="流程图: 接点 165">
                <a:extLst>
                  <a:ext uri="{FF2B5EF4-FFF2-40B4-BE49-F238E27FC236}">
                    <a16:creationId xmlns:a16="http://schemas.microsoft.com/office/drawing/2014/main" id="{6BA9B23D-2167-4DD6-89C9-0B11E13623A4}"/>
                  </a:ext>
                </a:extLst>
              </p:cNvPr>
              <p:cNvSpPr/>
              <p:nvPr/>
            </p:nvSpPr>
            <p:spPr>
              <a:xfrm>
                <a:off x="8015817" y="4904657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25" name="流程图: 接点 165">
                <a:extLst>
                  <a:ext uri="{FF2B5EF4-FFF2-40B4-BE49-F238E27FC236}">
                    <a16:creationId xmlns:a16="http://schemas.microsoft.com/office/drawing/2014/main" id="{D813F23B-F629-4F3E-8D0E-5CC67388D308}"/>
                  </a:ext>
                </a:extLst>
              </p:cNvPr>
              <p:cNvSpPr/>
              <p:nvPr/>
            </p:nvSpPr>
            <p:spPr>
              <a:xfrm>
                <a:off x="8015817" y="5165052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26" name="流程图: 接点 165">
                <a:extLst>
                  <a:ext uri="{FF2B5EF4-FFF2-40B4-BE49-F238E27FC236}">
                    <a16:creationId xmlns:a16="http://schemas.microsoft.com/office/drawing/2014/main" id="{3E4EFC61-BA73-4EE5-8881-5DE84FB69268}"/>
                  </a:ext>
                </a:extLst>
              </p:cNvPr>
              <p:cNvSpPr/>
              <p:nvPr/>
            </p:nvSpPr>
            <p:spPr>
              <a:xfrm>
                <a:off x="8015817" y="5437778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27" name="流程图: 接点 165">
                <a:extLst>
                  <a:ext uri="{FF2B5EF4-FFF2-40B4-BE49-F238E27FC236}">
                    <a16:creationId xmlns:a16="http://schemas.microsoft.com/office/drawing/2014/main" id="{7C01D674-F532-4B27-818E-2FB2A3B741D2}"/>
                  </a:ext>
                </a:extLst>
              </p:cNvPr>
              <p:cNvSpPr/>
              <p:nvPr/>
            </p:nvSpPr>
            <p:spPr>
              <a:xfrm>
                <a:off x="8015817" y="5700082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28" name="流程图: 接点 165">
                <a:extLst>
                  <a:ext uri="{FF2B5EF4-FFF2-40B4-BE49-F238E27FC236}">
                    <a16:creationId xmlns:a16="http://schemas.microsoft.com/office/drawing/2014/main" id="{E95530D3-F8C1-4CC0-9919-BBA4580CEB3B}"/>
                  </a:ext>
                </a:extLst>
              </p:cNvPr>
              <p:cNvSpPr/>
              <p:nvPr/>
            </p:nvSpPr>
            <p:spPr>
              <a:xfrm>
                <a:off x="8861882" y="4416348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29" name="流程图: 接点 165">
                <a:extLst>
                  <a:ext uri="{FF2B5EF4-FFF2-40B4-BE49-F238E27FC236}">
                    <a16:creationId xmlns:a16="http://schemas.microsoft.com/office/drawing/2014/main" id="{44A6F1A7-085D-4CDE-B366-971DD984C1B8}"/>
                  </a:ext>
                </a:extLst>
              </p:cNvPr>
              <p:cNvSpPr/>
              <p:nvPr/>
            </p:nvSpPr>
            <p:spPr>
              <a:xfrm>
                <a:off x="8861883" y="4624183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30" name="流程图: 接点 165">
                <a:extLst>
                  <a:ext uri="{FF2B5EF4-FFF2-40B4-BE49-F238E27FC236}">
                    <a16:creationId xmlns:a16="http://schemas.microsoft.com/office/drawing/2014/main" id="{8391B957-106B-492C-A30C-4BA259EC9CDB}"/>
                  </a:ext>
                </a:extLst>
              </p:cNvPr>
              <p:cNvSpPr/>
              <p:nvPr/>
            </p:nvSpPr>
            <p:spPr>
              <a:xfrm>
                <a:off x="8861882" y="4624183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31" name="流程图: 接点 165">
                <a:extLst>
                  <a:ext uri="{FF2B5EF4-FFF2-40B4-BE49-F238E27FC236}">
                    <a16:creationId xmlns:a16="http://schemas.microsoft.com/office/drawing/2014/main" id="{C04FEA1F-EEE4-4C31-94A9-C4F76D59C516}"/>
                  </a:ext>
                </a:extLst>
              </p:cNvPr>
              <p:cNvSpPr/>
              <p:nvPr/>
            </p:nvSpPr>
            <p:spPr>
              <a:xfrm>
                <a:off x="8861882" y="4904657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32" name="流程图: 接点 165">
                <a:extLst>
                  <a:ext uri="{FF2B5EF4-FFF2-40B4-BE49-F238E27FC236}">
                    <a16:creationId xmlns:a16="http://schemas.microsoft.com/office/drawing/2014/main" id="{B6B8B659-B469-4B25-A142-D411FFB06EC3}"/>
                  </a:ext>
                </a:extLst>
              </p:cNvPr>
              <p:cNvSpPr/>
              <p:nvPr/>
            </p:nvSpPr>
            <p:spPr>
              <a:xfrm>
                <a:off x="8861882" y="5165052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33" name="流程图: 接点 165">
                <a:extLst>
                  <a:ext uri="{FF2B5EF4-FFF2-40B4-BE49-F238E27FC236}">
                    <a16:creationId xmlns:a16="http://schemas.microsoft.com/office/drawing/2014/main" id="{1BFB467A-754C-492C-B733-57F813985EAF}"/>
                  </a:ext>
                </a:extLst>
              </p:cNvPr>
              <p:cNvSpPr/>
              <p:nvPr/>
            </p:nvSpPr>
            <p:spPr>
              <a:xfrm>
                <a:off x="8861882" y="5437778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  <p:sp>
            <p:nvSpPr>
              <p:cNvPr id="34" name="流程图: 接点 165">
                <a:extLst>
                  <a:ext uri="{FF2B5EF4-FFF2-40B4-BE49-F238E27FC236}">
                    <a16:creationId xmlns:a16="http://schemas.microsoft.com/office/drawing/2014/main" id="{2775799C-8E0C-4DA9-B21A-E695E13774DB}"/>
                  </a:ext>
                </a:extLst>
              </p:cNvPr>
              <p:cNvSpPr/>
              <p:nvPr/>
            </p:nvSpPr>
            <p:spPr>
              <a:xfrm>
                <a:off x="8861882" y="5700082"/>
                <a:ext cx="90000" cy="90000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latin typeface="Agfa Rotis Sans Serif" panose="0000040000000000000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1122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PwwAAAAAAAAAAAAAIAD///////////////8AAAD////////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uag/rLBV9Fja71cujFiSoFAAAAAAADAAAAAwADAAAAAQADAAIA////////BAAAAAMAEAAL4sonnBfe402CiMRbiiyeRwUAAAABAAMAAAAAAAMAAAACAA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Ouag/rLBV9Fja71cujFiSoDRGF0YQAbAAAABExpbmtlZFNoYXBlRGF0YQAFAAAAAAACTmFtZQAZAAAATGlua2VkU2hhcGVzRGF0YVByb3BlcnR5ABBWZXJzaW9uAAAAAAAJTGFzdFdyaXRlADc2g5yGAQAAAAEA/////50AnQAAAAVfaWQAEAAAAATiyiecF97jTYKIxFuKLJ5HA0RhdGEAKgAAAAhQcmVzZW50YXRpb25TY2FubmVkRm9yTGlua2VkU2hhcGVzAAEAAk5hbWUAJAAAAExpbmtlZFNoYXBlUHJlc2VudGF0aW9uU2V0dGluZ3NEYXRhABBWZXJzaW9uAAAAAAAJTGFzdFdyaXRlAH82g5yG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gfa Rotis Sans Serif" panose="00000400000000000000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gfa Rotis Sans Serif" panose="00000400000000000000" pitchFamily="2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2278312A-9D69-4990-B5F0-DEE6503DD019}" vid="{C437FB2F-67E8-481B-9545-A2FE3BB2F9B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宽屏</PresentationFormat>
  <Paragraphs>183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NimbusRomNo9L-Regu</vt:lpstr>
      <vt:lpstr>Microsoft YaHei</vt:lpstr>
      <vt:lpstr>Microsoft YaHei</vt:lpstr>
      <vt:lpstr>Agfa Rotis Sans Serif</vt:lpstr>
      <vt:lpstr>Arial</vt:lpstr>
      <vt:lpstr>Courier New</vt:lpstr>
      <vt:lpstr>Roboto</vt:lpstr>
      <vt:lpstr>Wingdings</vt:lpstr>
      <vt:lpstr>Standarddesign</vt:lpstr>
      <vt:lpstr>Stand der Technik</vt:lpstr>
      <vt:lpstr>Vorverarbeitung der Dokumenten</vt:lpstr>
      <vt:lpstr>Vorverarbeitung der Dokumenten</vt:lpstr>
      <vt:lpstr>Vorverarbeitung der Dokumenten</vt:lpstr>
      <vt:lpstr>Vorverarbeitung der Dokumenten</vt:lpstr>
      <vt:lpstr>Tabellenbereichserkennung</vt:lpstr>
      <vt:lpstr>Tabellenbereichserkennung</vt:lpstr>
      <vt:lpstr>Tabellenbereichserkennung</vt:lpstr>
      <vt:lpstr>Tabellenstrukturanalyse</vt:lpstr>
      <vt:lpstr>Tabellenstrukturanalyse</vt:lpstr>
      <vt:lpstr>Klassifizierung der Zellen in Spalten und Zeilen</vt:lpstr>
      <vt:lpstr>Klassifizierung der Zellen in Spalten und Zeilen</vt:lpstr>
      <vt:lpstr>Tabellenstrukturanalyse</vt:lpstr>
      <vt:lpstr>Texterkennung auf jeder Zelle und Tabellenrekonstruktion</vt:lpstr>
      <vt:lpstr>Aber in rekonstruierter Tabelle ….</vt:lpstr>
      <vt:lpstr>Nachverarbeitung (Normalisierung)</vt:lpstr>
      <vt:lpstr>Ergebnisse</vt:lpstr>
      <vt:lpstr>Ergebnisse</vt:lpstr>
      <vt:lpstr>Ergebnisse</vt:lpstr>
      <vt:lpstr>Zusammenfassung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J</dc:creator>
  <cp:lastModifiedBy>Hui Chen</cp:lastModifiedBy>
  <cp:revision>279</cp:revision>
  <dcterms:created xsi:type="dcterms:W3CDTF">2020-09-24T16:15:48Z</dcterms:created>
  <dcterms:modified xsi:type="dcterms:W3CDTF">2023-10-07T09:05:12Z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06a9c5-d130-408c-bc8e-3b5ecdb17aa0_Enabled">
    <vt:lpwstr>true</vt:lpwstr>
  </property>
  <property fmtid="{D5CDD505-2E9C-101B-9397-08002B2CF9AE}" pid="3" name="MSIP_Label_6006a9c5-d130-408c-bc8e-3b5ecdb17aa0_SetDate">
    <vt:lpwstr>2022-07-05T07:20:22Z</vt:lpwstr>
  </property>
  <property fmtid="{D5CDD505-2E9C-101B-9397-08002B2CF9AE}" pid="4" name="MSIP_Label_6006a9c5-d130-408c-bc8e-3b5ecdb17aa0_Method">
    <vt:lpwstr>Standard</vt:lpwstr>
  </property>
  <property fmtid="{D5CDD505-2E9C-101B-9397-08002B2CF9AE}" pid="5" name="MSIP_Label_6006a9c5-d130-408c-bc8e-3b5ecdb17aa0_Name">
    <vt:lpwstr>Recipients Have Full Control​</vt:lpwstr>
  </property>
  <property fmtid="{D5CDD505-2E9C-101B-9397-08002B2CF9AE}" pid="6" name="MSIP_Label_6006a9c5-d130-408c-bc8e-3b5ecdb17aa0_SiteId">
    <vt:lpwstr>8d4b558f-7b2e-40ba-ad1f-e04d79e6265a</vt:lpwstr>
  </property>
  <property fmtid="{D5CDD505-2E9C-101B-9397-08002B2CF9AE}" pid="7" name="MSIP_Label_6006a9c5-d130-408c-bc8e-3b5ecdb17aa0_ActionId">
    <vt:lpwstr>54d49524-fe9e-4249-8eff-20fef11f129f</vt:lpwstr>
  </property>
  <property fmtid="{D5CDD505-2E9C-101B-9397-08002B2CF9AE}" pid="8" name="MSIP_Label_6006a9c5-d130-408c-bc8e-3b5ecdb17aa0_ContentBits">
    <vt:lpwstr>2</vt:lpwstr>
  </property>
</Properties>
</file>