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0"/>
  </p:handoutMasterIdLst>
  <p:sldIdLst>
    <p:sldId id="256" r:id="rId4"/>
    <p:sldId id="335" r:id="rId6"/>
    <p:sldId id="387" r:id="rId7"/>
    <p:sldId id="388" r:id="rId8"/>
    <p:sldId id="30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功能页" id="{693917CD-5AF3-4346-A7D9-29DBE4118541}">
          <p14:sldIdLst>
            <p14:sldId id="256"/>
            <p14:sldId id="309"/>
            <p14:sldId id="335"/>
            <p14:sldId id="387"/>
            <p14:sldId id="388"/>
          </p14:sldIdLst>
        </p14:section>
        <p14:section name="多段内容" id="{B6B0741E-82B4-4B0B-BD7C-7CA2D28629AA}">
          <p14:sldIdLst/>
        </p14:section>
        <p14:section name="人物介绍" id="{3DCE000C-7046-4391-A8BD-E6260D9A8225}">
          <p14:sldIdLst/>
        </p14:section>
        <p14:section name="时间轴" id="{F3D483EA-4857-4429-85B2-43D7792DBFCB}">
          <p14:sldIdLst/>
        </p14:section>
        <p14:section name="图表" id="{86AC647B-C469-4AFA-865E-0560F3FE416D}">
          <p14:sldIdLst/>
        </p14:section>
        <p14:section name="使用说明" id="{9BE92E21-0887-44B1-B4BA-27472E995C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EF"/>
    <a:srgbClr val="2A85D6"/>
    <a:srgbClr val="FFFFFF"/>
    <a:srgbClr val="71246B"/>
    <a:srgbClr val="F5F5F5"/>
    <a:srgbClr val="F9EBF8"/>
    <a:srgbClr val="2B89B8"/>
    <a:srgbClr val="014099"/>
    <a:srgbClr val="BE3CB5"/>
    <a:srgbClr val="DA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1" autoAdjust="0"/>
    <p:restoredTop sz="93787" autoAdjust="0"/>
  </p:normalViewPr>
  <p:slideViewPr>
    <p:cSldViewPr snapToGrid="0" showGuides="1">
      <p:cViewPr varScale="1">
        <p:scale>
          <a:sx n="114" d="100"/>
          <a:sy n="114" d="100"/>
        </p:scale>
        <p:origin x="192" y="114"/>
      </p:cViewPr>
      <p:guideLst>
        <p:guide pos="3832"/>
        <p:guide pos="7242"/>
        <p:guide orient="horz" pos="2160"/>
      </p:guideLst>
    </p:cSldViewPr>
  </p:slideViewPr>
  <p:outlineViewPr>
    <p:cViewPr>
      <p:scale>
        <a:sx n="33" d="100"/>
        <a:sy n="33" d="100"/>
      </p:scale>
      <p:origin x="0" y="-38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1998" y="90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A161-F2EC-4A3B-989A-A1CB67A322F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9B8D-25B8-4DAD-B5ED-030995F244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5753-DA09-4AA8-8CBE-6857F5CC9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5024-908D-462B-9B1F-7005F7AB55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5024-908D-462B-9B1F-7005F7AB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5024-908D-462B-9B1F-7005F7AB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: 圆顶角 118"/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0" hasCustomPrompt="1"/>
          </p:nvPr>
        </p:nvSpPr>
        <p:spPr>
          <a:xfrm>
            <a:off x="1174590" y="22647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43" name="矩形 42"/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graduation-cap_8161"/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2" name="直接连接符 11"/>
          <p:cNvCxnSpPr/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/>
          <p:cNvSpPr>
            <a:spLocks noGrp="1"/>
          </p:cNvSpPr>
          <p:nvPr>
            <p:ph type="body" sz="quarter" idx="10" hasCustomPrompt="1"/>
          </p:nvPr>
        </p:nvSpPr>
        <p:spPr>
          <a:xfrm>
            <a:off x="1174348" y="224047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95325" y="1445042"/>
            <a:ext cx="10796079" cy="425767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4" name="矩形: 圆顶角 123"/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graduation-cap_8161"/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4" name="直接连接符 163"/>
          <p:cNvCxnSpPr/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/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1"/>
          </p:nvPr>
        </p:nvSpPr>
        <p:spPr>
          <a:xfrm>
            <a:off x="1512000" y="1788606"/>
            <a:ext cx="3700080" cy="373843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5" name="矩形: 圆顶角 124"/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graduation-cap_8161"/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5" name="直接连接符 164"/>
          <p:cNvCxnSpPr/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占位符 47"/>
          <p:cNvSpPr>
            <a:spLocks noGrp="1"/>
          </p:cNvSpPr>
          <p:nvPr>
            <p:ph type="body" sz="quarter" idx="10" hasCustomPrompt="1"/>
          </p:nvPr>
        </p:nvSpPr>
        <p:spPr>
          <a:xfrm>
            <a:off x="1174241" y="230505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723390" y="1819275"/>
            <a:ext cx="3840163" cy="115728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4" name="图片占位符 5"/>
          <p:cNvSpPr>
            <a:spLocks noGrp="1"/>
          </p:cNvSpPr>
          <p:nvPr>
            <p:ph type="pic" sz="quarter" idx="12"/>
          </p:nvPr>
        </p:nvSpPr>
        <p:spPr>
          <a:xfrm>
            <a:off x="7151768" y="1819275"/>
            <a:ext cx="3840163" cy="11572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7" name="矩形: 圆顶角 126"/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6" name="graduation-cap_8161"/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167" name="直接连接符 166"/>
          <p:cNvCxnSpPr/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95326" y="1218652"/>
            <a:ext cx="3583902" cy="239608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47"/>
          <p:cNvSpPr>
            <a:spLocks noGrp="1"/>
          </p:cNvSpPr>
          <p:nvPr>
            <p:ph type="body" sz="quarter" idx="10" hasCustomPrompt="1"/>
          </p:nvPr>
        </p:nvSpPr>
        <p:spPr>
          <a:xfrm>
            <a:off x="1173688" y="226431"/>
            <a:ext cx="6678793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输入你的标题</a:t>
            </a:r>
            <a:endParaRPr lang="zh-CN" altLang="en-US" dirty="0"/>
          </a:p>
        </p:txBody>
      </p:sp>
      <p:sp>
        <p:nvSpPr>
          <p:cNvPr id="6" name="矩形: 圆顶角 5"/>
          <p:cNvSpPr/>
          <p:nvPr userDrawn="1"/>
        </p:nvSpPr>
        <p:spPr>
          <a:xfrm>
            <a:off x="695325" y="251120"/>
            <a:ext cx="468049" cy="473348"/>
          </a:xfrm>
          <a:prstGeom prst="round2SameRect">
            <a:avLst>
              <a:gd name="adj1" fmla="val 13004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graduation-cap_8161"/>
          <p:cNvSpPr>
            <a:spLocks noChangeAspect="1"/>
          </p:cNvSpPr>
          <p:nvPr userDrawn="1"/>
        </p:nvSpPr>
        <p:spPr bwMode="auto">
          <a:xfrm>
            <a:off x="724045" y="368648"/>
            <a:ext cx="410608" cy="252549"/>
          </a:xfrm>
          <a:custGeom>
            <a:avLst/>
            <a:gdLst>
              <a:gd name="T0" fmla="*/ 2978 w 3278"/>
              <a:gd name="T1" fmla="*/ 1349 h 2019"/>
              <a:gd name="T2" fmla="*/ 2976 w 3278"/>
              <a:gd name="T3" fmla="*/ 1036 h 2019"/>
              <a:gd name="T4" fmla="*/ 3278 w 3278"/>
              <a:gd name="T5" fmla="*/ 867 h 2019"/>
              <a:gd name="T6" fmla="*/ 1634 w 3278"/>
              <a:gd name="T7" fmla="*/ 0 h 2019"/>
              <a:gd name="T8" fmla="*/ 0 w 3278"/>
              <a:gd name="T9" fmla="*/ 884 h 2019"/>
              <a:gd name="T10" fmla="*/ 655 w 3278"/>
              <a:gd name="T11" fmla="*/ 1260 h 2019"/>
              <a:gd name="T12" fmla="*/ 657 w 3278"/>
              <a:gd name="T13" fmla="*/ 1484 h 2019"/>
              <a:gd name="T14" fmla="*/ 657 w 3278"/>
              <a:gd name="T15" fmla="*/ 1502 h 2019"/>
              <a:gd name="T16" fmla="*/ 663 w 3278"/>
              <a:gd name="T17" fmla="*/ 1499 h 2019"/>
              <a:gd name="T18" fmla="*/ 651 w 3278"/>
              <a:gd name="T19" fmla="*/ 1528 h 2019"/>
              <a:gd name="T20" fmla="*/ 1644 w 3278"/>
              <a:gd name="T21" fmla="*/ 1722 h 2019"/>
              <a:gd name="T22" fmla="*/ 2634 w 3278"/>
              <a:gd name="T23" fmla="*/ 1517 h 2019"/>
              <a:gd name="T24" fmla="*/ 2622 w 3278"/>
              <a:gd name="T25" fmla="*/ 1488 h 2019"/>
              <a:gd name="T26" fmla="*/ 2628 w 3278"/>
              <a:gd name="T27" fmla="*/ 1491 h 2019"/>
              <a:gd name="T28" fmla="*/ 2628 w 3278"/>
              <a:gd name="T29" fmla="*/ 1473 h 2019"/>
              <a:gd name="T30" fmla="*/ 2627 w 3278"/>
              <a:gd name="T31" fmla="*/ 1249 h 2019"/>
              <a:gd name="T32" fmla="*/ 2911 w 3278"/>
              <a:gd name="T33" fmla="*/ 1072 h 2019"/>
              <a:gd name="T34" fmla="*/ 2913 w 3278"/>
              <a:gd name="T35" fmla="*/ 1350 h 2019"/>
              <a:gd name="T36" fmla="*/ 2860 w 3278"/>
              <a:gd name="T37" fmla="*/ 1430 h 2019"/>
              <a:gd name="T38" fmla="*/ 2946 w 3278"/>
              <a:gd name="T39" fmla="*/ 1515 h 2019"/>
              <a:gd name="T40" fmla="*/ 3031 w 3278"/>
              <a:gd name="T41" fmla="*/ 1429 h 2019"/>
              <a:gd name="T42" fmla="*/ 2978 w 3278"/>
              <a:gd name="T43" fmla="*/ 1349 h 2019"/>
              <a:gd name="T44" fmla="*/ 1643 w 3278"/>
              <a:gd name="T45" fmla="*/ 1646 h 2019"/>
              <a:gd name="T46" fmla="*/ 763 w 3278"/>
              <a:gd name="T47" fmla="*/ 1527 h 2019"/>
              <a:gd name="T48" fmla="*/ 1642 w 3278"/>
              <a:gd name="T49" fmla="*/ 1399 h 2019"/>
              <a:gd name="T50" fmla="*/ 2522 w 3278"/>
              <a:gd name="T51" fmla="*/ 1518 h 2019"/>
              <a:gd name="T52" fmla="*/ 1643 w 3278"/>
              <a:gd name="T53" fmla="*/ 1646 h 2019"/>
              <a:gd name="T54" fmla="*/ 2604 w 3278"/>
              <a:gd name="T55" fmla="*/ 1067 h 2019"/>
              <a:gd name="T56" fmla="*/ 1639 w 3278"/>
              <a:gd name="T57" fmla="*/ 819 h 2019"/>
              <a:gd name="T58" fmla="*/ 676 w 3278"/>
              <a:gd name="T59" fmla="*/ 1077 h 2019"/>
              <a:gd name="T60" fmla="*/ 676 w 3278"/>
              <a:gd name="T61" fmla="*/ 1011 h 2019"/>
              <a:gd name="T62" fmla="*/ 1638 w 3278"/>
              <a:gd name="T63" fmla="*/ 720 h 2019"/>
              <a:gd name="T64" fmla="*/ 2604 w 3278"/>
              <a:gd name="T65" fmla="*/ 1001 h 2019"/>
              <a:gd name="T66" fmla="*/ 2604 w 3278"/>
              <a:gd name="T67" fmla="*/ 1067 h 2019"/>
              <a:gd name="T68" fmla="*/ 2877 w 3278"/>
              <a:gd name="T69" fmla="*/ 1534 h 2019"/>
              <a:gd name="T70" fmla="*/ 2843 w 3278"/>
              <a:gd name="T71" fmla="*/ 2019 h 2019"/>
              <a:gd name="T72" fmla="*/ 3033 w 3278"/>
              <a:gd name="T73" fmla="*/ 1917 h 2019"/>
              <a:gd name="T74" fmla="*/ 3031 w 3278"/>
              <a:gd name="T75" fmla="*/ 1533 h 2019"/>
              <a:gd name="T76" fmla="*/ 2877 w 3278"/>
              <a:gd name="T77" fmla="*/ 1534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78" h="2019">
                <a:moveTo>
                  <a:pt x="2978" y="1349"/>
                </a:moveTo>
                <a:lnTo>
                  <a:pt x="2976" y="1036"/>
                </a:lnTo>
                <a:lnTo>
                  <a:pt x="3278" y="867"/>
                </a:lnTo>
                <a:lnTo>
                  <a:pt x="1634" y="0"/>
                </a:lnTo>
                <a:lnTo>
                  <a:pt x="0" y="884"/>
                </a:lnTo>
                <a:lnTo>
                  <a:pt x="655" y="1260"/>
                </a:lnTo>
                <a:lnTo>
                  <a:pt x="657" y="1484"/>
                </a:lnTo>
                <a:lnTo>
                  <a:pt x="657" y="1502"/>
                </a:lnTo>
                <a:lnTo>
                  <a:pt x="663" y="1499"/>
                </a:lnTo>
                <a:cubicBezTo>
                  <a:pt x="656" y="1508"/>
                  <a:pt x="651" y="1518"/>
                  <a:pt x="651" y="1528"/>
                </a:cubicBezTo>
                <a:cubicBezTo>
                  <a:pt x="652" y="1638"/>
                  <a:pt x="1096" y="1725"/>
                  <a:pt x="1644" y="1722"/>
                </a:cubicBezTo>
                <a:cubicBezTo>
                  <a:pt x="2191" y="1719"/>
                  <a:pt x="2634" y="1627"/>
                  <a:pt x="2634" y="1517"/>
                </a:cubicBezTo>
                <a:cubicBezTo>
                  <a:pt x="2634" y="1507"/>
                  <a:pt x="2629" y="1498"/>
                  <a:pt x="2622" y="1488"/>
                </a:cubicBezTo>
                <a:lnTo>
                  <a:pt x="2628" y="1491"/>
                </a:lnTo>
                <a:lnTo>
                  <a:pt x="2628" y="1473"/>
                </a:lnTo>
                <a:lnTo>
                  <a:pt x="2627" y="1249"/>
                </a:lnTo>
                <a:lnTo>
                  <a:pt x="2911" y="1072"/>
                </a:lnTo>
                <a:lnTo>
                  <a:pt x="2913" y="1350"/>
                </a:lnTo>
                <a:cubicBezTo>
                  <a:pt x="2881" y="1363"/>
                  <a:pt x="2860" y="1394"/>
                  <a:pt x="2860" y="1430"/>
                </a:cubicBezTo>
                <a:cubicBezTo>
                  <a:pt x="2860" y="1477"/>
                  <a:pt x="2898" y="1515"/>
                  <a:pt x="2946" y="1515"/>
                </a:cubicBezTo>
                <a:cubicBezTo>
                  <a:pt x="2994" y="1515"/>
                  <a:pt x="3032" y="1476"/>
                  <a:pt x="3031" y="1429"/>
                </a:cubicBezTo>
                <a:cubicBezTo>
                  <a:pt x="3031" y="1393"/>
                  <a:pt x="3009" y="1363"/>
                  <a:pt x="2978" y="1349"/>
                </a:cubicBezTo>
                <a:close/>
                <a:moveTo>
                  <a:pt x="1643" y="1646"/>
                </a:moveTo>
                <a:cubicBezTo>
                  <a:pt x="1157" y="1649"/>
                  <a:pt x="763" y="1595"/>
                  <a:pt x="763" y="1527"/>
                </a:cubicBezTo>
                <a:cubicBezTo>
                  <a:pt x="762" y="1459"/>
                  <a:pt x="1156" y="1402"/>
                  <a:pt x="1642" y="1399"/>
                </a:cubicBezTo>
                <a:cubicBezTo>
                  <a:pt x="2128" y="1397"/>
                  <a:pt x="2522" y="1450"/>
                  <a:pt x="2522" y="1518"/>
                </a:cubicBezTo>
                <a:cubicBezTo>
                  <a:pt x="2523" y="1586"/>
                  <a:pt x="2129" y="1643"/>
                  <a:pt x="1643" y="1646"/>
                </a:cubicBezTo>
                <a:close/>
                <a:moveTo>
                  <a:pt x="2604" y="1067"/>
                </a:moveTo>
                <a:cubicBezTo>
                  <a:pt x="2539" y="998"/>
                  <a:pt x="2303" y="815"/>
                  <a:pt x="1639" y="819"/>
                </a:cubicBezTo>
                <a:cubicBezTo>
                  <a:pt x="974" y="822"/>
                  <a:pt x="741" y="1007"/>
                  <a:pt x="676" y="1077"/>
                </a:cubicBezTo>
                <a:lnTo>
                  <a:pt x="676" y="1011"/>
                </a:lnTo>
                <a:cubicBezTo>
                  <a:pt x="676" y="1011"/>
                  <a:pt x="864" y="724"/>
                  <a:pt x="1638" y="720"/>
                </a:cubicBezTo>
                <a:cubicBezTo>
                  <a:pt x="2412" y="716"/>
                  <a:pt x="2604" y="1001"/>
                  <a:pt x="2604" y="1001"/>
                </a:cubicBezTo>
                <a:lnTo>
                  <a:pt x="2604" y="1067"/>
                </a:lnTo>
                <a:close/>
                <a:moveTo>
                  <a:pt x="2877" y="1534"/>
                </a:moveTo>
                <a:lnTo>
                  <a:pt x="2843" y="2019"/>
                </a:lnTo>
                <a:cubicBezTo>
                  <a:pt x="2947" y="1857"/>
                  <a:pt x="3033" y="1917"/>
                  <a:pt x="3033" y="1917"/>
                </a:cubicBezTo>
                <a:lnTo>
                  <a:pt x="3031" y="1533"/>
                </a:lnTo>
                <a:cubicBezTo>
                  <a:pt x="2920" y="1577"/>
                  <a:pt x="2877" y="1534"/>
                  <a:pt x="2877" y="153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  <p:cxnSp>
        <p:nvCxnSpPr>
          <p:cNvPr id="42" name="直接连接符 41"/>
          <p:cNvCxnSpPr/>
          <p:nvPr userDrawn="1"/>
        </p:nvCxnSpPr>
        <p:spPr>
          <a:xfrm>
            <a:off x="695325" y="725228"/>
            <a:ext cx="10801350" cy="592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 userDrawn="1"/>
        </p:nvSpPr>
        <p:spPr>
          <a:xfrm>
            <a:off x="0" y="6519108"/>
            <a:ext cx="12192000" cy="33889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6000"/>
                  <a:lumOff val="24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 userDrawn="1"/>
        </p:nvSpPr>
        <p:spPr>
          <a:xfrm>
            <a:off x="10529249" y="2694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100000">
                      <a:schemeClr val="accent1"/>
                    </a:gs>
                    <a:gs pos="0">
                      <a:schemeClr val="accent4"/>
                    </a:gs>
                  </a:gsLst>
                  <a:lin ang="5400000" scaled="1"/>
                </a:gradFill>
              </a:rPr>
              <a:t>LOGO</a:t>
            </a:r>
            <a:endParaRPr lang="zh-CN" altLang="en-US" sz="2400" b="1" dirty="0">
              <a:gradFill>
                <a:gsLst>
                  <a:gs pos="100000">
                    <a:schemeClr val="accent1"/>
                  </a:gs>
                  <a:gs pos="0">
                    <a:schemeClr val="accent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074195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17753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272503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282837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370330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47366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025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2286000" y="4129266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9695" y="1859915"/>
            <a:ext cx="51371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Financial statement</a:t>
            </a:r>
            <a:endParaRPr lang="zh-CN" alt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r>
              <a:rPr lang="zh-CN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fraud</a:t>
            </a:r>
            <a:r>
              <a:rPr lang="en-US" altLang="zh-C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detection</a:t>
            </a:r>
            <a:endParaRPr lang="zh-CN" alt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4467275" y="3688054"/>
            <a:ext cx="4022098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1772" y="3740819"/>
            <a:ext cx="44414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徐慧聪</a:t>
            </a:r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9704" y="1762254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870" y="2361365"/>
            <a:ext cx="1656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RUC</a:t>
            </a:r>
            <a:endParaRPr lang="en-US" altLang="zh-CN" sz="4800" b="1" dirty="0"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</a:endParaRPr>
          </a:p>
          <a:p>
            <a:pPr algn="just"/>
            <a:r>
              <a:rPr lang="en-US" altLang="zh-CN" sz="4800" b="1" dirty="0">
                <a:pattFill prst="dkUpDiag">
                  <a:fgClr>
                    <a:schemeClr val="accent1">
                      <a:lumMod val="60000"/>
                      <a:lumOff val="40000"/>
                    </a:schemeClr>
                  </a:fgClr>
                  <a:bgClr>
                    <a:schemeClr val="accent1"/>
                  </a:bgClr>
                </a:pattFill>
              </a:rPr>
              <a:t>INFO</a:t>
            </a:r>
            <a:endParaRPr lang="en-US" altLang="zh-CN" sz="4800" b="1" dirty="0">
              <a:pattFill prst="dk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1"/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structure.drawi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9510" y="1144905"/>
            <a:ext cx="5524500" cy="422973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59331" y="230295"/>
            <a:ext cx="9600109" cy="9144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lt"/>
              </a:rPr>
              <a:t>tructure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5610" y="1351280"/>
            <a:ext cx="8514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https://github.com/AdroMine/Predicting-Fraud-in-Financial-Statements</a:t>
            </a:r>
            <a:endParaRPr lang="zh-CN" altLang="en-US"/>
          </a:p>
          <a:p>
            <a:r>
              <a:rPr lang="zh-CN" altLang="en-US"/>
              <a:t>The models are built using financial data of Indian companies for the period 2011-2015.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38425" y="324485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48385" y="374777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20%</a:t>
            </a:r>
            <a:endParaRPr lang="en-US" altLang="zh-CN"/>
          </a:p>
        </p:txBody>
      </p:sp>
      <p:pic>
        <p:nvPicPr>
          <p:cNvPr id="14" name="图片 13" descr="model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55" y="2479675"/>
            <a:ext cx="4088765" cy="2568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094355"/>
            <a:ext cx="7496175" cy="1564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1141095"/>
            <a:ext cx="7653655" cy="1667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4870450"/>
            <a:ext cx="7256145" cy="101536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8107045" y="1939290"/>
          <a:ext cx="359283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1197610"/>
                <a:gridCol w="1197610"/>
              </a:tblGrid>
              <a:tr h="6032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真实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预测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</a:t>
                      </a:r>
                      <a:endParaRPr lang="zh-C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8107045" y="4046855"/>
          <a:ext cx="3592830" cy="16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1197610"/>
                <a:gridCol w="1197610"/>
              </a:tblGrid>
              <a:tr h="6032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真实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预测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</a:t>
                      </a:r>
                      <a:endParaRPr lang="zh-C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nalysis（</a:t>
            </a:r>
            <a:r>
              <a:rPr lang="en-US" altLang="zh-CN"/>
              <a:t>shap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019175"/>
            <a:ext cx="5064760" cy="482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019175"/>
            <a:ext cx="5023485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271" y="159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4252" y="1547291"/>
            <a:ext cx="487680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Thank you</a:t>
            </a:r>
            <a:endParaRPr lang="en-US" altLang="zh-CN" sz="6000" b="1" spc="600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（</a:t>
            </a:r>
            <a:r>
              <a:rPr lang="en-US" altLang="zh-CN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Q&amp;A</a:t>
            </a:r>
            <a:r>
              <a:rPr lang="zh-CN" altLang="en-US" sz="6000" b="1" spc="6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）</a:t>
            </a:r>
            <a:endParaRPr lang="zh-CN" altLang="en-US" sz="6000" b="1" spc="600" dirty="0">
              <a:solidFill>
                <a:schemeClr val="accent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5232491" y="3631419"/>
            <a:ext cx="2893627" cy="4616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7824" y="3632835"/>
            <a:ext cx="2470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徐慧聪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 flipH="1">
            <a:off x="-5" y="0"/>
            <a:ext cx="196649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59163" y="1643605"/>
            <a:ext cx="2992054" cy="2992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9704" y="1741472"/>
            <a:ext cx="2767882" cy="27678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1870" y="2361365"/>
            <a:ext cx="1656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800" dirty="0">
                <a:solidFill>
                  <a:schemeClr val="accent1"/>
                </a:solidFill>
              </a:rPr>
              <a:t>RUC</a:t>
            </a:r>
            <a:endParaRPr lang="en-US" altLang="zh-CN" sz="4800" dirty="0">
              <a:solidFill>
                <a:schemeClr val="accent1"/>
              </a:solidFill>
            </a:endParaRPr>
          </a:p>
          <a:p>
            <a:pPr algn="just"/>
            <a:r>
              <a:rPr lang="en-US" altLang="zh-CN" sz="4800" dirty="0">
                <a:solidFill>
                  <a:schemeClr val="accent1"/>
                </a:solidFill>
              </a:rPr>
              <a:t>INFO</a:t>
            </a:r>
            <a:endParaRPr lang="en-US" altLang="zh-CN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880,&quot;width&quot;:7680}"/>
</p:tagLst>
</file>

<file path=ppt/tags/tag2.xml><?xml version="1.0" encoding="utf-8"?>
<p:tagLst xmlns:p="http://schemas.openxmlformats.org/presentationml/2006/main">
  <p:tag name="KSO_WM_UNIT_TABLE_BEAUTIFY" val="smartTable{b8d91516-8bd4-442a-b0f0-357e62227f88}"/>
  <p:tag name="TABLE_ENDDRAG_ORIGIN_RECT" val="282*131"/>
  <p:tag name="TABLE_ENDDRAG_RECT" val="668*102*282*131"/>
</p:tagLst>
</file>

<file path=ppt/tags/tag3.xml><?xml version="1.0" encoding="utf-8"?>
<p:tagLst xmlns:p="http://schemas.openxmlformats.org/presentationml/2006/main">
  <p:tag name="KSO_WM_UNIT_TABLE_BEAUTIFY" val="smartTable{9e828629-8e6d-4ef8-83b9-7d7cab1b4943}"/>
  <p:tag name="TABLE_ENDDRAG_ORIGIN_RECT" val="282*131"/>
  <p:tag name="TABLE_ENDDRAG_RECT" val="668*102*282*131"/>
</p:tagLst>
</file>

<file path=ppt/theme/theme1.xml><?xml version="1.0" encoding="utf-8"?>
<a:theme xmlns:a="http://schemas.openxmlformats.org/drawingml/2006/main" name="Office 主题​​">
  <a:themeElements>
    <a:clrScheme name="tjp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2D93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A000120140530A24PPBG</Template>
  <TotalTime>0</TotalTime>
  <Words>297</Words>
  <Application>WPS 演示</Application>
  <PresentationFormat>宽屏</PresentationFormat>
  <Paragraphs>69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Century Gothic</vt:lpstr>
      <vt:lpstr>微软雅黑</vt:lpstr>
      <vt:lpstr>Segoe UI Light</vt:lpstr>
      <vt:lpstr>Segoe UI Light</vt:lpstr>
      <vt:lpstr>Times New Roman</vt:lpstr>
      <vt:lpstr>等线</vt:lpstr>
      <vt:lpstr>Arial Unicode MS</vt:lpstr>
      <vt:lpstr>楷体</vt:lpstr>
      <vt:lpstr>Calibri</vt:lpstr>
      <vt:lpstr>Office 主题​​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794570799@qq.com</dc:creator>
  <cp:lastModifiedBy>一蓑风雨任平生</cp:lastModifiedBy>
  <cp:revision>278</cp:revision>
  <dcterms:created xsi:type="dcterms:W3CDTF">2019-03-13T02:14:00Z</dcterms:created>
  <dcterms:modified xsi:type="dcterms:W3CDTF">2021-12-20T14:15:04Z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F23E5323AFDD472F85C38D481E46A666</vt:lpwstr>
  </property>
  <property fmtid="{D5CDD505-2E9C-101B-9397-08002B2CF9AE}" pid="3" name="KSOProductBuildVer">
    <vt:lpwstr>2052-11.1.0.11194</vt:lpwstr>
  </property>
</Properties>
</file>