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60" r:id="rId5"/>
  </p:sldMasterIdLst>
  <p:notesMasterIdLst>
    <p:notesMasterId r:id="rId30"/>
  </p:notesMasterIdLst>
  <p:sldIdLst>
    <p:sldId id="317" r:id="rId6"/>
    <p:sldId id="493" r:id="rId7"/>
    <p:sldId id="529" r:id="rId8"/>
    <p:sldId id="528" r:id="rId9"/>
    <p:sldId id="518" r:id="rId10"/>
    <p:sldId id="519" r:id="rId11"/>
    <p:sldId id="510" r:id="rId12"/>
    <p:sldId id="520" r:id="rId13"/>
    <p:sldId id="511" r:id="rId14"/>
    <p:sldId id="521" r:id="rId15"/>
    <p:sldId id="512" r:id="rId16"/>
    <p:sldId id="522" r:id="rId17"/>
    <p:sldId id="523" r:id="rId18"/>
    <p:sldId id="513" r:id="rId19"/>
    <p:sldId id="524" r:id="rId20"/>
    <p:sldId id="514" r:id="rId21"/>
    <p:sldId id="525" r:id="rId22"/>
    <p:sldId id="515" r:id="rId23"/>
    <p:sldId id="516" r:id="rId24"/>
    <p:sldId id="526" r:id="rId25"/>
    <p:sldId id="527" r:id="rId26"/>
    <p:sldId id="517" r:id="rId27"/>
    <p:sldId id="496" r:id="rId28"/>
    <p:sldId id="497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73" autoAdjust="0"/>
  </p:normalViewPr>
  <p:slideViewPr>
    <p:cSldViewPr snapToGrid="0">
      <p:cViewPr varScale="1">
        <p:scale>
          <a:sx n="109" d="100"/>
          <a:sy n="109" d="100"/>
        </p:scale>
        <p:origin x="408" y="108"/>
      </p:cViewPr>
      <p:guideLst>
        <p:guide orient="horz" pos="2188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195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0ECDD4-8550-4791-8DF7-7846618243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BC688-001D-40EC-89ED-35ADAA81C7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03F92D7-C7DB-437A-806E-8C3EE2387A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401A532-EE1C-4E97-B284-261EEF028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65F96-CF9F-4BFD-AD4D-0DE2ED8D83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D31B9-34C7-49B2-8AA3-D4963605F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F30D01FB-2EB2-4E26-8A23-90D6ADABC1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486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84944-7D09-495A-8B5E-95DBA6EB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26D89-80FD-41BF-B319-7C5C371C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221B-3659-4084-B124-0940CAD0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11295-80FA-4D96-9EFD-B5C80ACF42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10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00FC-04F8-4978-85D9-E7307E12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40D8C-B0C3-4E32-968B-60985A3C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CFE3-54B3-4933-9977-6E4C7AED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86662-410E-4D09-A7D8-E209B66BA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07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E2CA-98DC-46E1-A9A9-185ECEE5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C74C-937C-4704-919E-F53C61F5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F3E9F-919C-43F5-9D8D-70105DBF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D4C73-8422-4060-BFA3-60916CCFF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7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20B8-D909-436C-8CC5-6A43B035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625C-3678-4A7C-9542-98587BC4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E2CB-171A-48A5-8732-85F30FA0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D92D3-7579-4B2D-A398-B771D73A9F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48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83413-4112-4E00-8996-7453A8A2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2D6D-30BF-4C1E-9FCB-D5661E2E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246B-E2B6-4ED3-BDE1-860B1700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54104-3FB2-4CBC-8760-3D46DB4B9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526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9ABD-E2DA-414D-8B0F-0C182403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67192-36CB-4E02-AD36-CF3CFB4C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090E-E4C3-4F86-8DF3-087D6FCA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C01B-47E2-4CDA-88C2-94F4C3C40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6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3228A-58B6-46DE-95C4-9EAABA5D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12005B-5898-480C-9E6D-F998A91D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520EE1-9ED0-436D-9C1B-E4589991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F4BD6-6797-4952-B4DD-3804B0F623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46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2423B43-520D-47A4-A7B4-697B7FB8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09D32C-1C8E-4C99-9500-5F7BEFE4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73A52EA-6987-464E-81AD-E463D3A7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EE9C8-A02A-4F44-A6A6-7D97D27E00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643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521DC0-F1BC-4090-B28C-7D59434D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4857559-8613-4701-B47A-E4C2581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D73F02-1C71-41B1-A427-2069CE57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7CDE9-2129-4340-BEDC-0D5457F8C0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445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7971C2B-9923-4294-AF75-9ACC7C2C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AC782-16F2-46FF-8443-F894482F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F7EA36-2D9D-452A-907C-8088A995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53AC3-DC65-42AB-855B-55F2D504E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893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949739-D444-4B9A-BA51-6E36934A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DD5204-A4FA-4D96-8F40-38510919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4B64B9-7234-44DA-BFC5-889BE056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453B5-BDB2-4BD2-8F6A-70418AA65B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C630-D056-491A-89EB-339ECE75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3280-48B6-48B8-BC12-E75F63F8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2EE6-55FB-47CC-86F2-EF60419B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36850-48F1-48CE-B263-7443E6637A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174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9AA5BE-480E-4064-A305-685366FF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C03774-AAFE-48B4-9813-D092415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F524F7-7633-43EC-9257-8BC5B745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A4EF7-6837-471D-82C9-DEC374AD2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051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97E1-4DFF-4EEC-A1EA-222B31A4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BB02-9BF6-4A8F-A54D-80AA7A18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E92B-A67E-44F5-8948-A607B189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1C296-6BA3-42D9-ACBA-5DD28792E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778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B373F-B7D8-491C-B987-95E5F10F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F5A6-F695-4FAF-95B7-3FB51AD6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58CDD-4A66-4B6E-8B0E-1860D944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19F41-8570-4958-BD9F-EFABBD48A6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5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F4DE-9AC7-4CF4-89B5-7C5225F0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B4364-72CC-47FC-BC1E-1EB91FE5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7E56-680C-4662-82EA-10462F51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53C49-F0B8-4E95-B9AF-659122072D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67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620D4F-A563-44DA-B265-4152142E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AFC656-241B-4F34-926C-2AB32917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F5AE88-DE6A-4E5F-B508-3E00EE9B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C9FE7-883B-4AD3-A85F-1814FCE08F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0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883645-95D6-4006-959E-FC69ABC2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DA3C45-F17A-4BE7-92CC-199171C4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5877F2-2B1A-4BB5-B71A-6C0E0E1D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8F154-898D-46A1-AE43-71B9D6222C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40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4B2DD69-EBF9-42AD-AFFD-5850BE9A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A92F09-1E96-4850-B472-A63C54D8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FBDE33F-0F3A-43EB-AF8D-D12350F8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185A6-60AF-4738-904E-05BD3DE3F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79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0C0D01E-A1C4-4A92-B1D8-FAE6FAC5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79B1CC2-07DC-4C63-842F-3C1E2B78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73EEC3-817E-4E5E-98ED-E6887B0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47F83-1418-45CF-A7B3-BFD99AE7A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3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B0841C-05C4-464D-8C5A-3992EF4D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4D1B53-AC24-48A4-BA57-B9B4B664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A3F223-7A50-4687-82CD-A73A641A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2C0AD-9C5D-4000-92F8-2626E89D56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50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DE3E83-F346-441C-9581-CCAC249D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F2C926-389D-4F27-B29C-A0372826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ECD918-80F6-4042-B15D-199E4646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79795-749F-4779-8364-2F43A8F459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48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2FE4B66-6D07-4C55-8EDB-1FC40A62E4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E44BA4F-88DE-43F4-BA6E-251FFC8619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45D71-E36C-42F1-8687-4326ACE8C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6FB5-89A4-4B45-91F7-16EBC6175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47B3-AA93-4F9C-A88C-A9BBC5CF3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33677A61-6E98-4023-A74F-C8320EFAFE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07D44944-8A27-4F8B-BBE2-D4F68119E3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1EA6F5D3-DE4A-4D3E-ABEA-6789618B83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E5367-9CC9-411E-909B-78D345A0D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0D5AA-D26E-430B-9A93-B0F6747F2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2EC1B-D30D-40E6-9CED-41E928B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8C2A3775-85BF-4C0C-952E-49383FF3A9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PJnDMO66w0?feature=oembed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C809084-9C2C-467A-A7C9-91757704D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3075" name="Date Placeholder 1">
            <a:extLst>
              <a:ext uri="{FF2B5EF4-FFF2-40B4-BE49-F238E27FC236}">
                <a16:creationId xmlns:a16="http://schemas.microsoft.com/office/drawing/2014/main" id="{88FC9108-3AC5-4E97-913B-2EDC8576A32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200">
              <a:solidFill>
                <a:srgbClr val="898989"/>
              </a:solidFill>
              <a:ea typeface="SimSun" panose="02010600030101010101" pitchFamily="2" charset="-122"/>
            </a:endParaRPr>
          </a:p>
        </p:txBody>
      </p:sp>
      <p:sp>
        <p:nvSpPr>
          <p:cNvPr id="3076" name="Footer Placeholder 2">
            <a:extLst>
              <a:ext uri="{FF2B5EF4-FFF2-40B4-BE49-F238E27FC236}">
                <a16:creationId xmlns:a16="http://schemas.microsoft.com/office/drawing/2014/main" id="{D1C7E77B-C916-4F16-9352-A5373F7F2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898989"/>
                </a:solidFill>
              </a:rPr>
              <a:t>仅供小组内共修使用，严禁对外传阅</a:t>
            </a:r>
            <a:endParaRPr lang="en-US" altLang="en-US" sz="1200">
              <a:solidFill>
                <a:srgbClr val="898989"/>
              </a:solidFill>
              <a:ea typeface="SimSun" panose="02010600030101010101" pitchFamily="2" charset="-122"/>
            </a:endParaRPr>
          </a:p>
        </p:txBody>
      </p:sp>
      <p:sp>
        <p:nvSpPr>
          <p:cNvPr id="3077" name="Slide Number Placeholder 3">
            <a:extLst>
              <a:ext uri="{FF2B5EF4-FFF2-40B4-BE49-F238E27FC236}">
                <a16:creationId xmlns:a16="http://schemas.microsoft.com/office/drawing/2014/main" id="{8119A24F-D40A-4D08-869E-93691D5F3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743B630D-0E25-42E2-8DA7-A992670281C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078" name="Content Placeholder 6">
            <a:extLst>
              <a:ext uri="{FF2B5EF4-FFF2-40B4-BE49-F238E27FC236}">
                <a16:creationId xmlns:a16="http://schemas.microsoft.com/office/drawing/2014/main" id="{1E3757C4-0824-4D0E-8726-3E68346E4E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988" y="1417638"/>
            <a:ext cx="8969375" cy="4113212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r>
              <a:rPr lang="en-US" altLang="zh-CN" dirty="0">
                <a:solidFill>
                  <a:srgbClr val="FFFF00"/>
                </a:solidFill>
                <a:latin typeface="system-ui"/>
              </a:rPr>
              <a:t>-</a:t>
            </a:r>
            <a:r>
              <a:rPr lang="zh-CN" altLang="en-US" dirty="0">
                <a:solidFill>
                  <a:srgbClr val="FFFF00"/>
                </a:solidFill>
                <a:latin typeface="system-ui"/>
                <a:ea typeface="SimSun" panose="02010600030101010101" pitchFamily="2" charset="-122"/>
              </a:rPr>
              <a:t>頂禮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endParaRPr lang="en-US" altLang="zh-CN" sz="1800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r>
              <a:rPr lang="zh-CN" altLang="en-US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儀軌</a:t>
            </a:r>
            <a:endParaRPr lang="en-US" altLang="zh-CN" dirty="0">
              <a:solidFill>
                <a:schemeClr val="bg1"/>
              </a:solidFill>
              <a:ea typeface="SimSun" panose="02010600030101010101" pitchFamily="2" charset="-122"/>
              <a:cs typeface="PINGFANG SC SEMIBOLD"/>
            </a:endParaRPr>
          </a:p>
          <a:p>
            <a:pPr lvl="1"/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边念这个七支供，然后边观想，然后磕头。就是我们要身、口、意，身口意同时进行，要同步。怎么个同步法呢？身体磕头，然后呢口就念七支供的仪轨，然后心里我们对上师三宝发起最最强大的，最强大的信心，然后磕头。</a:t>
            </a:r>
            <a:endParaRPr lang="en-US" altLang="zh-CN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r>
              <a:rPr lang="zh-CN" altLang="en-US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合掌方法</a:t>
            </a:r>
            <a:r>
              <a:rPr lang="en-US" altLang="zh-CN" dirty="0">
                <a:solidFill>
                  <a:schemeClr val="bg1"/>
                </a:solidFill>
                <a:ea typeface="SimSun" panose="02010600030101010101" pitchFamily="2" charset="-122"/>
                <a:cs typeface="PINGFANG SC SEMIBOLD"/>
              </a:rPr>
              <a:t>1</a:t>
            </a:r>
            <a:r>
              <a:rPr lang="en-US" alt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-</a:t>
            </a: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花苞式</a:t>
            </a:r>
            <a:endParaRPr lang="en-US" altLang="zh-CN" dirty="0">
              <a:solidFill>
                <a:schemeClr val="bg1"/>
              </a:solidFill>
              <a:ea typeface="SimSun" panose="02010600030101010101" pitchFamily="2" charset="-122"/>
              <a:cs typeface="PINGFANG SC SEMIBOLD"/>
            </a:endParaRPr>
          </a:p>
          <a:p>
            <a:r>
              <a:rPr lang="zh-CN" altLang="en-US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合掌方法</a:t>
            </a:r>
            <a:r>
              <a:rPr lang="en-US" alt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2-</a:t>
            </a: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嘎乌式</a:t>
            </a:r>
            <a:endParaRPr lang="en-US" altLang="zh-CN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pPr lvl="1"/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观想我们这个中间，就带着一个如意宝珠，就放着一个如意宝珠这个空间</a:t>
            </a:r>
            <a:endParaRPr lang="en-CA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666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r>
              <a:rPr lang="en-US" altLang="zh-CN" dirty="0">
                <a:solidFill>
                  <a:srgbClr val="FFFF00"/>
                </a:solidFill>
                <a:latin typeface="system-ui"/>
              </a:rPr>
              <a:t>-</a:t>
            </a:r>
            <a:r>
              <a:rPr lang="zh-CN" altLang="en-US" dirty="0">
                <a:solidFill>
                  <a:srgbClr val="FFFF00"/>
                </a:solidFill>
                <a:latin typeface="system-ui"/>
                <a:ea typeface="SimSun" panose="02010600030101010101" pitchFamily="2" charset="-122"/>
              </a:rPr>
              <a:t>頂禮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0020" y="732790"/>
            <a:ext cx="8823960" cy="56991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合掌放在心间</a:t>
            </a:r>
            <a:r>
              <a:rPr lang="en-US" alt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-</a:t>
            </a: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表示恭敬</a:t>
            </a:r>
            <a:endParaRPr lang="en-US" altLang="zh-CN" dirty="0">
              <a:solidFill>
                <a:schemeClr val="bg1"/>
              </a:solidFill>
              <a:ea typeface="SimSun" panose="02010600030101010101" pitchFamily="2" charset="-122"/>
              <a:cs typeface="PINGFANG SC SEMIBOLD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合掌就放在头顶发旋</a:t>
            </a:r>
            <a:r>
              <a:rPr lang="zh-CN" altLang="en-US" dirty="0">
                <a:solidFill>
                  <a:schemeClr val="bg1"/>
                </a:solidFill>
                <a:ea typeface="SimSun" panose="02010600030101010101" pitchFamily="2" charset="-122"/>
                <a:cs typeface="PINGFANG SC SEMIBOLD"/>
              </a:rPr>
              <a:t>。</a:t>
            </a:r>
            <a:endParaRPr lang="en-US" altLang="zh-CN" dirty="0">
              <a:solidFill>
                <a:schemeClr val="bg1"/>
              </a:solidFill>
              <a:ea typeface="SimSun" panose="02010600030101010101" pitchFamily="2" charset="-122"/>
              <a:cs typeface="PINGFANG SC SEMIBOLD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我向诸佛菩萨，还有就是上师，十方三世佛的莲花生大师等等，十方三世佛的，向佛的身磕头</a:t>
            </a:r>
            <a:r>
              <a:rPr lang="zh-CN" altLang="en-US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。</a:t>
            </a: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然后就是清净了我们自己的身造的罪。比如说杀盗淫妄等</a:t>
            </a:r>
            <a:r>
              <a:rPr lang="zh-CN" altLang="en-US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。</a:t>
            </a: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观想获得佛的身体的加持</a:t>
            </a:r>
            <a:endParaRPr lang="en-US" altLang="zh-CN" dirty="0">
              <a:solidFill>
                <a:schemeClr val="bg1"/>
              </a:solidFill>
              <a:ea typeface="SimSun" panose="02010600030101010101" pitchFamily="2" charset="-122"/>
              <a:cs typeface="PINGFANG SC SEMIBOLD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放在喉间</a:t>
            </a:r>
            <a:endParaRPr lang="en-US" altLang="zh-CN" dirty="0">
              <a:solidFill>
                <a:schemeClr val="bg1"/>
              </a:solidFill>
              <a:ea typeface="SimSun" panose="02010600030101010101" pitchFamily="2" charset="-122"/>
              <a:cs typeface="PINGFANG SC SEMIBOLD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观想我们现在就是向诸佛菩萨，莲花生大师等等的语磕头，向诸佛菩萨的语磕头，身口意，口或者是语、语言，佛的语言磕头，然后我们同时观想，就是通过我们对佛的语磕头，然后就是清净了我们自己的语造、口造业，比如说撒谎、骂人等等。就获得了佛的语加持</a:t>
            </a:r>
            <a:endParaRPr lang="en-US" altLang="zh-CN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endParaRPr lang="en-US" altLang="zh-CN" sz="1800" dirty="0">
              <a:effectLst/>
              <a:ea typeface="SimSun" panose="02010600030101010101" pitchFamily="2" charset="-122"/>
              <a:cs typeface="PINGFANG SC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627705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r>
              <a:rPr lang="en-US" altLang="zh-CN" dirty="0">
                <a:solidFill>
                  <a:srgbClr val="FFFF00"/>
                </a:solidFill>
                <a:latin typeface="system-ui"/>
              </a:rPr>
              <a:t>-</a:t>
            </a:r>
            <a:r>
              <a:rPr lang="zh-CN" altLang="en-US" dirty="0">
                <a:solidFill>
                  <a:srgbClr val="FFFF00"/>
                </a:solidFill>
                <a:latin typeface="system-ui"/>
                <a:ea typeface="SimSun" panose="02010600030101010101" pitchFamily="2" charset="-122"/>
              </a:rPr>
              <a:t>頂禮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4.</a:t>
            </a: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合掌放在心间</a:t>
            </a:r>
            <a:endParaRPr lang="en-US" altLang="zh-CN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ea typeface="SimSun" panose="02010600030101010101" pitchFamily="2" charset="-122"/>
                <a:cs typeface="PINGFANG SC SEMIBOLD"/>
              </a:rPr>
              <a:t>	</a:t>
            </a:r>
            <a:r>
              <a:rPr lang="en-US" alt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--</a:t>
            </a:r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我们现在是向诸佛菩萨的意、心或者是智慧磕头。诸佛菩萨的智慧磕头。然后呢我们通过诸佛菩萨的智慧磕头，然后我们就清净了我们自己的心所造的各种各样的烦恼。各种各样的罪过</a:t>
            </a:r>
            <a:r>
              <a:rPr lang="zh-CN" altLang="en-US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。</a:t>
            </a:r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获得了诸佛菩萨的智慧的加持，智慧的功德</a:t>
            </a:r>
            <a:endParaRPr lang="en-US" altLang="zh-CN" sz="2800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endParaRPr lang="en-US" altLang="zh-CN" sz="1800" dirty="0">
              <a:effectLst/>
              <a:ea typeface="SimSun" panose="02010600030101010101" pitchFamily="2" charset="-122"/>
              <a:cs typeface="PINGFANG SC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7171165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r>
              <a:rPr lang="en-US" altLang="zh-CN" dirty="0">
                <a:solidFill>
                  <a:srgbClr val="FFFF00"/>
                </a:solidFill>
                <a:latin typeface="system-ui"/>
              </a:rPr>
              <a:t>-</a:t>
            </a:r>
            <a:r>
              <a:rPr lang="zh-CN" altLang="en-US" dirty="0">
                <a:solidFill>
                  <a:srgbClr val="FFFF00"/>
                </a:solidFill>
                <a:latin typeface="system-ui"/>
                <a:ea typeface="SimSun" panose="02010600030101010101" pitchFamily="2" charset="-122"/>
              </a:rPr>
              <a:t>頂禮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ea typeface="SimSun" panose="02010600030101010101" pitchFamily="2" charset="-122"/>
                <a:cs typeface="PINGFANG SC SEMIBOLD"/>
              </a:rPr>
              <a:t>5.</a:t>
            </a:r>
            <a:r>
              <a:rPr lang="zh-CN" altLang="en-US" dirty="0">
                <a:solidFill>
                  <a:schemeClr val="bg1"/>
                </a:solidFill>
                <a:ea typeface="SimSun" panose="02010600030101010101" pitchFamily="2" charset="-122"/>
                <a:cs typeface="PINGFANG SC SEMIBOLD"/>
              </a:rPr>
              <a:t>第四</a:t>
            </a: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磕长头</a:t>
            </a:r>
            <a:endParaRPr lang="en-US" altLang="zh-CN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ea typeface="SimSun" panose="02010600030101010101" pitchFamily="2" charset="-122"/>
                <a:cs typeface="PINGFANG SC SEMIBOLD"/>
              </a:rPr>
              <a:t>	--</a:t>
            </a:r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磕完了以后在头顶合个掌</a:t>
            </a:r>
            <a:r>
              <a:rPr lang="zh-CN" altLang="en-US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，</a:t>
            </a:r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然后再起来</a:t>
            </a:r>
            <a:r>
              <a:rPr lang="zh-CN" altLang="en-US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。</a:t>
            </a:r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磕头的时候我们一般是就是把念珠放在前面，那么磕了一个就拨一个念珠</a:t>
            </a:r>
            <a:r>
              <a:rPr lang="zh-CN" altLang="en-US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。</a:t>
            </a:r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我们这个时候给佛的身口意，还有就是佛的功德，佛的事业，事业就是度化众生的事业，总和磕头</a:t>
            </a:r>
            <a:r>
              <a:rPr lang="zh-CN" altLang="en-US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。</a:t>
            </a:r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通过这个磕头就清净了我们自己阿赖耶识上面的烦恼，各种各样的烦恼，各种各样的罪业，或者是我们的身口意共同所造的，各种各样的罪业</a:t>
            </a:r>
            <a:r>
              <a:rPr lang="zh-CN" altLang="en-US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。</a:t>
            </a:r>
            <a:r>
              <a:rPr lang="zh-CN" sz="2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PINGFANG SC SEMIBOLD"/>
              </a:rPr>
              <a:t>获得了诸佛菩萨的身口意、功德、事业的总功德。总体的加持，获得了加持。</a:t>
            </a:r>
            <a:endParaRPr lang="en-US" sz="28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ffectLst/>
              <a:ea typeface="SimSun" panose="02010600030101010101" pitchFamily="2" charset="-122"/>
              <a:cs typeface="PINGFANG SC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6559032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r>
              <a:rPr lang="en-US" altLang="zh-CN" dirty="0">
                <a:solidFill>
                  <a:srgbClr val="FFFF00"/>
                </a:solidFill>
                <a:latin typeface="system-ui"/>
              </a:rPr>
              <a:t>-</a:t>
            </a:r>
            <a:r>
              <a:rPr lang="zh-CN" altLang="en-US" dirty="0">
                <a:solidFill>
                  <a:srgbClr val="FFFF00"/>
                </a:solidFill>
                <a:latin typeface="system-ui"/>
                <a:ea typeface="SimSun" panose="02010600030101010101" pitchFamily="2" charset="-122"/>
              </a:rPr>
              <a:t>頂禮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每一个磕完了以后，要身体一定要站起来，然后正直</a:t>
            </a:r>
            <a:r>
              <a:rPr lang="zh-CN" sz="2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PINGFANG SC SEMIBOLD"/>
              </a:rPr>
              <a:t>。</a:t>
            </a:r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不能弯着腰</a:t>
            </a:r>
            <a:endParaRPr lang="en-US" altLang="zh-CN" sz="2800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而且如果我们是在菩提心的基础上磕头，那这样子的话，那么那这个功德就是更加的，更加的不可思议的</a:t>
            </a:r>
            <a:endParaRPr lang="en-US" altLang="zh-CN" sz="2800" dirty="0">
              <a:solidFill>
                <a:schemeClr val="bg1"/>
              </a:solidFill>
              <a:ea typeface="SimSun" panose="02010600030101010101" pitchFamily="2" charset="-122"/>
              <a:cs typeface="PINGFANG SC SEMIBOLD"/>
            </a:endParaRPr>
          </a:p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比如说每天磕个一百呀，或者是如果可以的话两百呀，或者一百多一点点呀</a:t>
            </a:r>
            <a:r>
              <a:rPr lang="zh-CN" altLang="en-US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。</a:t>
            </a:r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这样子就是三四年就可以磕完了</a:t>
            </a:r>
            <a:endParaRPr lang="en-US" altLang="zh-CN" sz="2800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比如说我们放《般若经》，《般若经》功德，《般若摄颂》是最好了，或者其它般若经也可以。《般若经》呀，还有一些密法的经典，还有佛像，还有莲花生大师的唐卡，开光过的唐卡都放在前面，然后这样子我们磕头，每一个头都磕得特别地有意义，每一个都有无量的功德，</a:t>
            </a:r>
            <a:endParaRPr lang="en-US" altLang="zh-CN" sz="2800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endParaRPr lang="en-US" altLang="zh-CN" sz="1800" dirty="0">
              <a:effectLst/>
              <a:ea typeface="SimSun" panose="02010600030101010101" pitchFamily="2" charset="-122"/>
              <a:cs typeface="PINGFANG SC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7413705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r>
              <a:rPr lang="en-US" altLang="zh-CN" dirty="0">
                <a:solidFill>
                  <a:srgbClr val="FFFF00"/>
                </a:solidFill>
                <a:latin typeface="system-ui"/>
              </a:rPr>
              <a:t>-</a:t>
            </a:r>
            <a:r>
              <a:rPr lang="zh-CN" altLang="en-US" dirty="0">
                <a:solidFill>
                  <a:srgbClr val="FFFF00"/>
                </a:solidFill>
                <a:latin typeface="system-ui"/>
                <a:ea typeface="SimSun" panose="02010600030101010101" pitchFamily="2" charset="-122"/>
              </a:rPr>
              <a:t>供養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主要是意幻的供养</a:t>
            </a:r>
            <a:r>
              <a:rPr lang="zh-CN" altLang="en-US" sz="2800" dirty="0">
                <a:solidFill>
                  <a:schemeClr val="bg1"/>
                </a:solidFill>
                <a:ea typeface="SimSun" panose="02010600030101010101" pitchFamily="2" charset="-122"/>
                <a:cs typeface="PINGFANG SC SEMIBOLD"/>
              </a:rPr>
              <a:t>，</a:t>
            </a:r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普贤云供</a:t>
            </a:r>
            <a:endParaRPr lang="en-US" altLang="zh-CN" sz="2800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普贤菩萨他自己呢就是因为他有神通，他自己心间发光，发无数的光，无数无量的光，然后每一个这个光的顶端，又有一个普贤菩萨，然后这个普贤菩萨他心口心间又发无量的光，然后每一个光的顶端又有一个普贤菩萨，然后这些无数无边的普贤菩萨，就是用无边，无数无边的供品来供养诸佛菩萨，过去现在未来，三世十方的佛菩萨，那么这个供养就叫作普贤云供</a:t>
            </a:r>
            <a:endParaRPr lang="en-US" altLang="zh-CN" sz="2800" dirty="0">
              <a:solidFill>
                <a:schemeClr val="bg1"/>
              </a:solidFill>
              <a:ea typeface="SimSun" panose="02010600030101010101" pitchFamily="2" charset="-122"/>
              <a:cs typeface="PINGFANG SC SEMIBOLD"/>
            </a:endParaRPr>
          </a:p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我们自己的心间就是就发射出无数的各种各样的颜色，各种各样颜色的光，然后这个光的顶端有普贤菩萨，或者是有各种各样的供品，然后用这个供品来供养十方的菩萨。然后就是供莲花生大师，传承的上师</a:t>
            </a:r>
            <a:r>
              <a:rPr lang="zh-CN" altLang="en-US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。</a:t>
            </a:r>
            <a:endParaRPr lang="en-US" sz="28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ffectLst/>
              <a:ea typeface="SimSun" panose="02010600030101010101" pitchFamily="2" charset="-122"/>
              <a:cs typeface="PINGFANG SC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38519883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r>
              <a:rPr lang="en-US" altLang="zh-CN" dirty="0">
                <a:solidFill>
                  <a:srgbClr val="FFFF00"/>
                </a:solidFill>
                <a:latin typeface="system-ui"/>
              </a:rPr>
              <a:t>-</a:t>
            </a:r>
            <a:r>
              <a:rPr lang="zh-CN" altLang="en-US" dirty="0">
                <a:solidFill>
                  <a:srgbClr val="FFFF00"/>
                </a:solidFill>
                <a:latin typeface="system-ui"/>
                <a:ea typeface="SimSun" panose="02010600030101010101" pitchFamily="2" charset="-122"/>
              </a:rPr>
              <a:t>供養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当我们每一次看到美丽的东西的时候就供养，那这个就是习惯了以后，我们看到任何一个美妙的、美丽的，这样子的时候，立即就会想到要供佛，那这也是特别好的，这也不需要花钱。然后也就可以积累很大的资粮。</a:t>
            </a:r>
            <a:endParaRPr lang="en-US" altLang="zh-CN" sz="2800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平时我们在供品上，每天早上供，然后修上师瑜伽的时候，就心里观想就可以了</a:t>
            </a:r>
            <a:endParaRPr lang="en-US" altLang="zh-CN" sz="2800" dirty="0">
              <a:solidFill>
                <a:schemeClr val="bg1"/>
              </a:solidFill>
              <a:ea typeface="SimSun" panose="02010600030101010101" pitchFamily="2" charset="-122"/>
              <a:cs typeface="PINGFANG SC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9268535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r>
              <a:rPr lang="en-US" altLang="zh-CN" dirty="0">
                <a:solidFill>
                  <a:srgbClr val="FFFF00"/>
                </a:solidFill>
                <a:latin typeface="system-ui"/>
              </a:rPr>
              <a:t>-</a:t>
            </a:r>
            <a:r>
              <a:rPr lang="zh-CN" altLang="en-US" dirty="0">
                <a:solidFill>
                  <a:srgbClr val="FFFF00"/>
                </a:solidFill>
                <a:latin typeface="system-ui"/>
                <a:ea typeface="SimSun" panose="02010600030101010101" pitchFamily="2" charset="-122"/>
              </a:rPr>
              <a:t>懺悔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忏悔我们所有的罪过</a:t>
            </a:r>
            <a:endParaRPr lang="en-US" altLang="zh-CN" sz="2800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把所有的从无始以来的这些所有的这些罪过，就是观想为黑色的尘土，黑色的尘土、污垢。然后观想在我们自己的舌头上面，就堆积在我们的舌头上面，然后莲花生大师跟这些佛菩萨心间发射出光，发光。然后这个光照射在我们的舌头上的这些罪业，然后这个光一照，然后这些东西立即就消失，</a:t>
            </a:r>
            <a:endParaRPr lang="en-US" altLang="zh-CN" sz="2800" dirty="0">
              <a:solidFill>
                <a:schemeClr val="bg1"/>
              </a:solidFill>
              <a:ea typeface="SimSun" panose="02010600030101010101" pitchFamily="2" charset="-122"/>
              <a:cs typeface="PINGFANG SC SEMIBOLD"/>
            </a:endParaRPr>
          </a:p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需要四个对治力，那这个时候的对治力，我们依止力就是莲花生大师，还有就是莲花生大师周边的这些传承上师，就是他们就可以作为这个依止力</a:t>
            </a:r>
            <a:endParaRPr lang="en-US" altLang="zh-CN" sz="2800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7301250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580" y="0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r>
              <a:rPr lang="en-US" altLang="zh-CN" dirty="0">
                <a:solidFill>
                  <a:srgbClr val="FFFF00"/>
                </a:solidFill>
                <a:latin typeface="system-ui"/>
              </a:rPr>
              <a:t>-</a:t>
            </a:r>
            <a:r>
              <a:rPr lang="zh-CN" altLang="en-US" dirty="0">
                <a:solidFill>
                  <a:srgbClr val="FFFF00"/>
                </a:solidFill>
                <a:latin typeface="system-ui"/>
              </a:rPr>
              <a:t>隨喜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885825"/>
            <a:ext cx="8823960" cy="5699125"/>
          </a:xfrm>
        </p:spPr>
        <p:txBody>
          <a:bodyPr/>
          <a:lstStyle/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随喜诸佛菩萨的所有的功德，佛菩萨过去、现在、未来，所有所有的这些功德，</a:t>
            </a:r>
            <a:endParaRPr lang="en-US" altLang="zh-CN" sz="2800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比如说他磕头磕了十万遍，另外一个人他没有磕十万遍，但是他特别地诚心实意地随喜他的这个十万遍的磕头的话，那他也有这样子的一模一样的功德。</a:t>
            </a:r>
            <a:endParaRPr lang="en-US" altLang="zh-CN" sz="2800" dirty="0">
              <a:solidFill>
                <a:schemeClr val="bg1"/>
              </a:solidFill>
              <a:ea typeface="SimSun" panose="02010600030101010101" pitchFamily="2" charset="-122"/>
              <a:cs typeface="PINGFANG SC SEMIBOLD"/>
            </a:endParaRPr>
          </a:p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对佛的功德我们随喜，是不是我们跟佛的功德一样，得到这么无漏的功德呢？这个我们凡夫是不可能得到无漏的功德，但是也就可以得到相应的该得的我们都会得的到，所以这个也是特别有意义。</a:t>
            </a:r>
            <a:endParaRPr lang="en-US" altLang="zh-CN" sz="2800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所以比如说别人的生活过得比我们好，别人拥有的比我们多，那这样子的时候，别人的家庭比我们的和睦，这样子时候也要学习，也要学习随喜，这也叫作随喜。这是对世间法的随喜，这也有功德。</a:t>
            </a:r>
            <a:endParaRPr lang="en-US" altLang="zh-CN" sz="2800" dirty="0">
              <a:solidFill>
                <a:schemeClr val="bg1"/>
              </a:solidFill>
              <a:ea typeface="SimSun" panose="02010600030101010101" pitchFamily="2" charset="-122"/>
              <a:cs typeface="PINGFANG SC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40370413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r>
              <a:rPr lang="en-US" altLang="zh-CN" dirty="0">
                <a:solidFill>
                  <a:srgbClr val="FFFF00"/>
                </a:solidFill>
                <a:latin typeface="system-ui"/>
              </a:rPr>
              <a:t>-</a:t>
            </a:r>
            <a:r>
              <a:rPr lang="zh-CN" sz="4400" dirty="0">
                <a:solidFill>
                  <a:srgbClr val="FFFF00"/>
                </a:solidFill>
                <a:effectLst/>
                <a:ea typeface="SimSun" panose="02010600030101010101" pitchFamily="2" charset="-122"/>
                <a:cs typeface="PINGFANG SC SEMIBOLD"/>
              </a:rPr>
              <a:t>请转法轮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请转法轮是我们观想把自己的身体又观想变成了无数个身体，然后这个无数个身体就到每一尊佛、菩萨，他们每一个人的跟前，然后我们每一个身体向每一尊佛，每一尊菩萨请转法轮，我们再观想这些佛、菩萨各个都答应了转法轮，然后呢转了大乘、小乘、密乘，各种各样的法轮。度化了一切，度化了很多很多的众生</a:t>
            </a:r>
            <a:endParaRPr lang="en-US" altLang="zh-CN" sz="2800" dirty="0">
              <a:solidFill>
                <a:schemeClr val="bg1"/>
              </a:solidFill>
              <a:ea typeface="SimSun" panose="02010600030101010101" pitchFamily="2" charset="-122"/>
              <a:cs typeface="PINGFANG SC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549828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D4DD03-9868-1FD2-1E1B-D5C6EAFEB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092" y="-6194"/>
            <a:ext cx="4941277" cy="6881612"/>
          </a:xfrm>
        </p:spPr>
      </p:pic>
    </p:spTree>
    <p:extLst>
      <p:ext uri="{BB962C8B-B14F-4D97-AF65-F5344CB8AC3E}">
        <p14:creationId xmlns:p14="http://schemas.microsoft.com/office/powerpoint/2010/main" val="224258630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r>
              <a:rPr lang="en-US" altLang="zh-CN" dirty="0">
                <a:solidFill>
                  <a:srgbClr val="FFFF00"/>
                </a:solidFill>
                <a:latin typeface="system-ui"/>
              </a:rPr>
              <a:t>-</a:t>
            </a:r>
            <a:r>
              <a:rPr lang="zh-CN" altLang="en-US" dirty="0">
                <a:solidFill>
                  <a:srgbClr val="FFFF00"/>
                </a:solidFill>
                <a:latin typeface="system-ui"/>
              </a:rPr>
              <a:t>請</a:t>
            </a:r>
            <a:r>
              <a:rPr lang="zh-CN" sz="4400" dirty="0">
                <a:solidFill>
                  <a:srgbClr val="FFFF00"/>
                </a:solidFill>
                <a:effectLst/>
                <a:ea typeface="SimSun" panose="02010600030101010101" pitchFamily="2" charset="-122"/>
                <a:cs typeface="PINGFANG SC SEMIBOLD"/>
              </a:rPr>
              <a:t>佛不涅槃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把我们自己的身体变成了无数个身体，然后这无数个身体就是出现在即将要涅槃的这些佛、菩萨，还有就是善知识他们的面前，然后我们就是祈请这些佛、菩萨、善知识不涅槃，继续度化众生</a:t>
            </a:r>
            <a:r>
              <a:rPr lang="en-US" altLang="zh-CN" sz="2800" dirty="0">
                <a:solidFill>
                  <a:schemeClr val="bg1"/>
                </a:solidFill>
                <a:ea typeface="SimSun" panose="02010600030101010101" pitchFamily="2" charset="-122"/>
                <a:cs typeface="PINGFANG SC SEMIBOLD"/>
              </a:rPr>
              <a:t>.</a:t>
            </a:r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他们答应了</a:t>
            </a:r>
            <a:r>
              <a:rPr lang="en-US" altLang="zh-CN" sz="2800" dirty="0">
                <a:solidFill>
                  <a:schemeClr val="bg1"/>
                </a:solidFill>
                <a:ea typeface="SimSun" panose="02010600030101010101" pitchFamily="2" charset="-122"/>
                <a:cs typeface="PINGFANG SC SEMIBOLD"/>
              </a:rPr>
              <a:t>.</a:t>
            </a:r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菩萨也就长期转法轮、不涅槃</a:t>
            </a:r>
            <a:r>
              <a:rPr lang="en-US" altLang="zh-CN" sz="2800" dirty="0">
                <a:solidFill>
                  <a:schemeClr val="bg1"/>
                </a:solidFill>
                <a:ea typeface="SimSun" panose="02010600030101010101" pitchFamily="2" charset="-122"/>
                <a:cs typeface="PINGFANG SC SEMIBOLD"/>
              </a:rPr>
              <a:t>.</a:t>
            </a:r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请这个善知识不涅槃</a:t>
            </a:r>
            <a:r>
              <a:rPr lang="en-US" alt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.</a:t>
            </a:r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这个实际上我们请你不涅槃，这个有没有作用，有没有实际的效果不重要。但是我们就是一个很虔诚的心，以很虔诚的心这么去请不涅槃，请求不涅槃的话，这是一个非常大的福报。</a:t>
            </a:r>
            <a:endParaRPr lang="en-US" altLang="zh-CN" sz="2800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5718968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r>
              <a:rPr lang="en-US" altLang="zh-CN" dirty="0">
                <a:solidFill>
                  <a:srgbClr val="FFFF00"/>
                </a:solidFill>
                <a:latin typeface="system-ui"/>
              </a:rPr>
              <a:t>-</a:t>
            </a:r>
            <a:r>
              <a:rPr lang="zh-CN" altLang="en-US" sz="4400" dirty="0">
                <a:solidFill>
                  <a:srgbClr val="FFFF00"/>
                </a:solidFill>
                <a:effectLst/>
                <a:ea typeface="SimSun" panose="02010600030101010101" pitchFamily="2" charset="-122"/>
                <a:cs typeface="PINGFANG SC SEMIBOLD"/>
              </a:rPr>
              <a:t>回向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我们把所有的功德，之前我们比如说，磕头、供养、忏悔等等，通过这些方法，我们所积累的所有的功德，以及我们过去、现在、未来，所有的这些功德能让天下所有的众生离苦得乐，然后就是成佛。那这就叫作回向。</a:t>
            </a:r>
            <a:endParaRPr lang="en-US" altLang="zh-CN" sz="2800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这个方法就是我们就是心里想，比如说过去的诸佛菩萨，他们如何回向他们的这些功德和善根，我也向他们学习，我也这样子，我也如此地回向我自己的功德。然后现在的佛菩萨如何回向他们的功德，还有未来的佛菩萨如何回向他们的功德，我向他们学习，我也如此地回向我自己的功德</a:t>
            </a:r>
            <a:r>
              <a:rPr lang="zh-CN" altLang="en-US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。</a:t>
            </a:r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这种回向的方式，基本上就能够达到，基本上能够达到无漏的或者是三轮体空的回向的效果，基本上能够达到这种效果</a:t>
            </a:r>
            <a:endParaRPr lang="en-US" altLang="zh-CN" sz="2800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endParaRPr lang="en-US" altLang="zh-CN" sz="2800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7945902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r>
              <a:rPr lang="en-US" altLang="zh-CN" dirty="0">
                <a:solidFill>
                  <a:srgbClr val="FFFF00"/>
                </a:solidFill>
                <a:latin typeface="system-ui"/>
              </a:rPr>
              <a:t>-</a:t>
            </a:r>
            <a:r>
              <a:rPr lang="zh-CN" altLang="en-US" dirty="0">
                <a:solidFill>
                  <a:srgbClr val="FFFF00"/>
                </a:solidFill>
                <a:latin typeface="system-ui"/>
              </a:rPr>
              <a:t>其他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altLang="en-US" sz="2800" dirty="0">
                <a:solidFill>
                  <a:schemeClr val="bg1"/>
                </a:solidFill>
                <a:ea typeface="SimSun" panose="02010600030101010101" pitchFamily="2" charset="-122"/>
              </a:rPr>
              <a:t>在坐上，在坐上盘腿修的时候呢，我们也可以把这个七支供，全部一个一个地去观想一下，然后观想完了以后，然后我们就开始磕头，然后磕头的时候，主要观想跟磕头相关的这些内容，是这样子。然后我们不磕头的时候，不磕头我们就是在坐上</a:t>
            </a:r>
          </a:p>
          <a:p>
            <a:r>
              <a:rPr lang="zh-CN" altLang="en-US" sz="2800" dirty="0">
                <a:solidFill>
                  <a:schemeClr val="bg1"/>
                </a:solidFill>
                <a:ea typeface="SimSun" panose="02010600030101010101" pitchFamily="2" charset="-122"/>
              </a:rPr>
              <a:t>从七支供从一到七全部修一遍，修一遍以后，如果我们这一坐当中不打算磕头的话，那就反复地修，反复地修七支供，观想七支供地修法。如果我们这一坐当中要打坐，要磕头的话，那这个七个七支供全部修一遍，修一遍或者两遍，或者三遍，然后这个修完了以后，然后我们就开始磕头。</a:t>
            </a:r>
          </a:p>
        </p:txBody>
      </p:sp>
    </p:spTree>
    <p:extLst>
      <p:ext uri="{BB962C8B-B14F-4D97-AF65-F5344CB8AC3E}">
        <p14:creationId xmlns:p14="http://schemas.microsoft.com/office/powerpoint/2010/main" val="252272116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pPr marL="457200" lvl="1" indent="0">
              <a:buNone/>
            </a:pPr>
            <a:endParaRPr lang="en-CA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" name="Online Media 1" title="大礼拜">
            <a:hlinkClick r:id="" action="ppaction://media"/>
            <a:extLst>
              <a:ext uri="{FF2B5EF4-FFF2-40B4-BE49-F238E27FC236}">
                <a16:creationId xmlns:a16="http://schemas.microsoft.com/office/drawing/2014/main" id="{60562FCD-E83B-7E93-1046-383C064202B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0806" y="1428750"/>
            <a:ext cx="9002389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1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FFFF00"/>
                </a:solidFill>
                <a:effectLst/>
                <a:latin typeface="system-ui"/>
              </a:rPr>
              <a:t>曼荼罗</a:t>
            </a:r>
            <a:endParaRPr lang="en-US" altLang="en-US" dirty="0">
              <a:solidFill>
                <a:srgbClr val="FFFF00"/>
              </a:solidFill>
            </a:endParaRPr>
          </a:p>
        </p:txBody>
      </p:sp>
      <p:pic>
        <p:nvPicPr>
          <p:cNvPr id="1026" name="Picture 2" descr="加行的修法-曼荼罗修法——积累资粮之殊胜方便- 慧灯之光">
            <a:extLst>
              <a:ext uri="{FF2B5EF4-FFF2-40B4-BE49-F238E27FC236}">
                <a16:creationId xmlns:a16="http://schemas.microsoft.com/office/drawing/2014/main" id="{217955E2-B4DE-4D87-8B2A-03F29478E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18" y="136525"/>
            <a:ext cx="6430963" cy="659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2230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6994BB-944D-3DE4-C65B-F31E14A5D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977" y="28654"/>
            <a:ext cx="4624754" cy="6837156"/>
          </a:xfrm>
        </p:spPr>
      </p:pic>
    </p:spTree>
    <p:extLst>
      <p:ext uri="{BB962C8B-B14F-4D97-AF65-F5344CB8AC3E}">
        <p14:creationId xmlns:p14="http://schemas.microsoft.com/office/powerpoint/2010/main" val="10163002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三個階段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觀想福田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修七支供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頂禮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供養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懺悔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隨喜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請轉法輪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請不涅槃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回向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祈禱加持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396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r>
              <a:rPr lang="en-US" altLang="zh-CN" dirty="0">
                <a:solidFill>
                  <a:srgbClr val="FFFF00"/>
                </a:solidFill>
                <a:latin typeface="system-ui"/>
              </a:rPr>
              <a:t>-</a:t>
            </a:r>
            <a:r>
              <a:rPr lang="zh-CN" altLang="en-US" dirty="0">
                <a:solidFill>
                  <a:srgbClr val="FFFF00"/>
                </a:solidFill>
              </a:rPr>
              <a:t>觀想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观想</a:t>
            </a:r>
            <a:endParaRPr lang="en-US" altLang="zh-CN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pPr lvl="1"/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具体地说就是观想上师，莲花生大师</a:t>
            </a:r>
            <a:r>
              <a:rPr lang="zh-CN" altLang="en-US" sz="3200" dirty="0">
                <a:solidFill>
                  <a:schemeClr val="bg1"/>
                </a:solidFill>
                <a:ea typeface="SimSun" panose="02010600030101010101" pitchFamily="2" charset="-122"/>
                <a:cs typeface="PINGFANG SC SEMIBOLD"/>
              </a:rPr>
              <a:t>。</a:t>
            </a:r>
            <a:r>
              <a:rPr lang="zh-CN" altLang="en-US" dirty="0">
                <a:solidFill>
                  <a:schemeClr val="bg1"/>
                </a:solidFill>
                <a:ea typeface="SimSun" panose="02010600030101010101" pitchFamily="2" charset="-122"/>
                <a:cs typeface="PINGFANG SC SEMIBOLD"/>
              </a:rPr>
              <a:t>要求</a:t>
            </a:r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我们对上师的</a:t>
            </a:r>
            <a:r>
              <a:rPr lang="zh-CN" altLang="en-US" dirty="0">
                <a:solidFill>
                  <a:schemeClr val="bg1"/>
                </a:solidFill>
                <a:ea typeface="SimSun" panose="02010600030101010101" pitchFamily="2" charset="-122"/>
                <a:cs typeface="PINGFANG SC SEMIBOLD"/>
              </a:rPr>
              <a:t>有</a:t>
            </a:r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信心和恭敬</a:t>
            </a:r>
            <a:r>
              <a:rPr lang="zh-CN" altLang="en-US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（</a:t>
            </a:r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爱戴</a:t>
            </a:r>
            <a:r>
              <a:rPr lang="zh-CN" altLang="en-US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、</a:t>
            </a:r>
            <a:r>
              <a:rPr lang="zh-CN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敬爱</a:t>
            </a:r>
            <a:r>
              <a:rPr lang="zh-CN" altLang="en-US" sz="28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）</a:t>
            </a:r>
            <a:endParaRPr lang="en-US" altLang="zh-CN" sz="2800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五个了知</a:t>
            </a:r>
            <a:endParaRPr lang="en-US" altLang="zh-CN" dirty="0">
              <a:solidFill>
                <a:schemeClr val="bg1"/>
              </a:solidFill>
              <a:ea typeface="SimSun" panose="02010600030101010101" pitchFamily="2" charset="-122"/>
              <a:cs typeface="PINGFANG SC SEMIBOLD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第一、了知上师是佛 （載體，化身）</a:t>
            </a:r>
            <a:endParaRPr lang="en-US" altLang="zh-CN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第二、了知上师的一切所作所为都是佛陀的事业，包括共同事业和殊胜事业</a:t>
            </a:r>
            <a:endParaRPr lang="en-US" altLang="zh-CN" sz="28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第三、了知对自身而言，上师比佛陀恩德更大：</a:t>
            </a:r>
            <a:endParaRPr lang="en-US" altLang="zh-CN" sz="280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第四、了知大恩大德的上师是一切皈依处之总集</a:t>
            </a:r>
            <a:r>
              <a:rPr lang="en-US" altLang="zh-CN" sz="2800" dirty="0">
                <a:solidFill>
                  <a:schemeClr val="bg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第五、了知认识到这些道理以后，如果能虔诚祈祷，无需依赖他道之缘，便可在自相续中生起证悟智慧</a:t>
            </a:r>
            <a:endParaRPr lang="en-US" altLang="zh-CN" sz="28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734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r>
              <a:rPr lang="en-US" altLang="zh-CN" dirty="0">
                <a:solidFill>
                  <a:srgbClr val="FFFF00"/>
                </a:solidFill>
                <a:latin typeface="system-ui"/>
              </a:rPr>
              <a:t>-</a:t>
            </a:r>
            <a:r>
              <a:rPr lang="zh-CN" altLang="en-US" dirty="0">
                <a:solidFill>
                  <a:srgbClr val="FFFF00"/>
                </a:solidFill>
              </a:rPr>
              <a:t>觀想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观想</a:t>
            </a:r>
            <a:endParaRPr lang="en-US" altLang="zh-CN" dirty="0">
              <a:solidFill>
                <a:schemeClr val="bg1"/>
              </a:solidFill>
              <a:ea typeface="SimSun" panose="02010600030101010101" pitchFamily="2" charset="-122"/>
              <a:cs typeface="PINGFANG SC SEMIBOLD"/>
            </a:endParaRPr>
          </a:p>
          <a:p>
            <a:pPr lvl="1"/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我们对这个善知识有多大的信心，就会有多大就会获得多大的修行上的成就</a:t>
            </a:r>
            <a:r>
              <a:rPr lang="zh-CN" altLang="en-US" dirty="0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  <a:cs typeface="PINGFANG SC SEMIBOLD"/>
              </a:rPr>
              <a:t>，</a:t>
            </a: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然后临终的时候也是这样子</a:t>
            </a:r>
            <a:r>
              <a:rPr lang="zh-CN" altLang="en-US" dirty="0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  <a:cs typeface="PINGFANG SC SEMIBOLD"/>
              </a:rPr>
              <a:t>，</a:t>
            </a: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在中阴的时候也是这样子，任何一个时候都是这样子</a:t>
            </a:r>
            <a:r>
              <a:rPr lang="zh-CN" altLang="en-US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。</a:t>
            </a: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创巴仁波切</a:t>
            </a:r>
            <a:r>
              <a:rPr lang="zh-CN" altLang="en-US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SimSun" panose="02010600030101010101" pitchFamily="2" charset="-122"/>
                <a:cs typeface="PINGFANG SC SEMIBOLD"/>
              </a:rPr>
              <a:t>例子</a:t>
            </a:r>
            <a:endParaRPr lang="en-US" altLang="zh-CN" dirty="0">
              <a:solidFill>
                <a:schemeClr val="bg1"/>
              </a:solidFill>
              <a:effectLst/>
              <a:latin typeface="Verdana" panose="020B0604030504040204" pitchFamily="34" charset="0"/>
              <a:ea typeface="SimSun" panose="02010600030101010101" pitchFamily="2" charset="-122"/>
              <a:cs typeface="PINGFANG SC SEMIBOLD"/>
            </a:endParaRPr>
          </a:p>
          <a:p>
            <a:pPr lvl="1"/>
            <a:endParaRPr lang="en-US" altLang="zh-CN" dirty="0">
              <a:solidFill>
                <a:schemeClr val="bg1"/>
              </a:solidFill>
              <a:effectLst/>
              <a:latin typeface="Verdana" panose="020B0604030504040204" pitchFamily="34" charset="0"/>
              <a:ea typeface="SimSun" panose="02010600030101010101" pitchFamily="2" charset="-122"/>
              <a:cs typeface="PINGFANG SC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172162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r>
              <a:rPr lang="en-US" altLang="zh-CN" dirty="0">
                <a:solidFill>
                  <a:srgbClr val="FFFF00"/>
                </a:solidFill>
                <a:latin typeface="system-ui"/>
              </a:rPr>
              <a:t>-</a:t>
            </a:r>
            <a:r>
              <a:rPr lang="zh-CN" altLang="en-US" dirty="0">
                <a:solidFill>
                  <a:srgbClr val="FFFF00"/>
                </a:solidFill>
              </a:rPr>
              <a:t>觀想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方法一</a:t>
            </a:r>
            <a:endParaRPr lang="en-US" altLang="zh-CN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pPr lvl="1"/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但是因为我们的信心，就把佛的这个力量，就佛的力量就在上师的身上产生了，一旦</a:t>
            </a:r>
            <a:r>
              <a:rPr lang="zh-CN" altLang="en-US" dirty="0">
                <a:solidFill>
                  <a:schemeClr val="bg1"/>
                </a:solidFill>
                <a:ea typeface="SimSun" panose="02010600030101010101" pitchFamily="2" charset="-122"/>
                <a:cs typeface="PINGFANG SC SEMIBOLD"/>
              </a:rPr>
              <a:t>有了</a:t>
            </a: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上师善知识以后，那我们尽量就是看好的一面，那这样子看好的一面，这样子以后，我们的信心就慢慢地就起来了</a:t>
            </a:r>
            <a:endParaRPr lang="en-CA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方法二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有必要的时候保持一定的距离我们把一个很单纯的，一个很朴素的，这样淳朴的这个清静的心，完全是可以保持到终身、</a:t>
            </a:r>
            <a:endParaRPr lang="en-US" altLang="zh-CN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endParaRPr lang="en-CA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222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580" y="-63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r>
              <a:rPr lang="en-US" altLang="zh-CN" dirty="0">
                <a:solidFill>
                  <a:srgbClr val="FFFF00"/>
                </a:solidFill>
                <a:latin typeface="system-ui"/>
              </a:rPr>
              <a:t>-</a:t>
            </a:r>
            <a:r>
              <a:rPr lang="zh-CN" dirty="0">
                <a:solidFill>
                  <a:srgbClr val="FFFF00"/>
                </a:solidFill>
                <a:effectLst/>
                <a:ea typeface="SimSun" panose="02010600030101010101" pitchFamily="2" charset="-122"/>
                <a:cs typeface="PINGFANG SC SEMIBOLD"/>
              </a:rPr>
              <a:t>七支供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0020" y="548640"/>
            <a:ext cx="8823960" cy="606615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ea typeface="SimSun" panose="02010600030101010101" pitchFamily="2" charset="-122"/>
                <a:cs typeface="PINGFANG SC SEMIBOLD"/>
              </a:rPr>
              <a:t>頂禮 </a:t>
            </a:r>
            <a:endParaRPr lang="en-US" altLang="zh-CN" dirty="0">
              <a:solidFill>
                <a:schemeClr val="bg1"/>
              </a:solidFill>
              <a:ea typeface="SimSun" panose="02010600030101010101" pitchFamily="2" charset="-122"/>
              <a:cs typeface="PINGFANG SC SEMIBOLD"/>
            </a:endParaRPr>
          </a:p>
          <a:p>
            <a:pPr lvl="1"/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我们把自己的无数个身体和六道轮回的所有的众生，我们大家一起来向上师三宝磕头</a:t>
            </a:r>
            <a:r>
              <a:rPr lang="zh-CN" altLang="en-US" dirty="0">
                <a:solidFill>
                  <a:schemeClr val="bg1"/>
                </a:solidFill>
                <a:ea typeface="SimSun" panose="02010600030101010101" pitchFamily="2" charset="-122"/>
                <a:cs typeface="PINGFANG SC SEMIBOLD"/>
              </a:rPr>
              <a:t>。</a:t>
            </a: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我们也把自己的仇人，害自己的这些人、非人就观想在前面，然后左右两边现世的父母，然后周边就是六道轮回当中的所有的众生观想</a:t>
            </a:r>
            <a:endParaRPr lang="en-US" altLang="zh-CN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r>
              <a:rPr lang="zh-CN" altLang="en-US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供養</a:t>
            </a:r>
            <a:r>
              <a:rPr lang="zh-CN" altLang="en-US" dirty="0">
                <a:solidFill>
                  <a:schemeClr val="bg1"/>
                </a:solidFill>
                <a:ea typeface="SimSun" panose="02010600030101010101" pitchFamily="2" charset="-122"/>
                <a:cs typeface="PINGFANG SC SEMIBOLD"/>
              </a:rPr>
              <a:t> （</a:t>
            </a: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积累资粮</a:t>
            </a:r>
            <a:r>
              <a:rPr lang="zh-CN" altLang="en-US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）</a:t>
            </a:r>
            <a:endParaRPr lang="en-US" altLang="zh-CN" dirty="0">
              <a:solidFill>
                <a:schemeClr val="bg1"/>
              </a:solidFill>
              <a:ea typeface="SimSun" panose="02010600030101010101" pitchFamily="2" charset="-122"/>
              <a:cs typeface="PINGFANG SC SEMIBOLD"/>
            </a:endParaRPr>
          </a:p>
          <a:p>
            <a:r>
              <a:rPr lang="zh-CN" altLang="en-US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懺悔（</a:t>
            </a: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清净罪业</a:t>
            </a:r>
            <a:r>
              <a:rPr lang="zh-CN" altLang="en-US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）</a:t>
            </a:r>
            <a:endParaRPr lang="en-US" altLang="zh-CN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随喜</a:t>
            </a:r>
            <a:r>
              <a:rPr lang="zh-CN" altLang="en-US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（</a:t>
            </a: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增长福报</a:t>
            </a:r>
            <a:r>
              <a:rPr lang="zh-CN" altLang="en-US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）</a:t>
            </a:r>
            <a:endParaRPr lang="en-US" altLang="zh-CN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请转法轮</a:t>
            </a:r>
            <a:endParaRPr lang="en-US" altLang="zh-CN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请佛不涅槃</a:t>
            </a:r>
            <a:endParaRPr lang="en-US" altLang="zh-CN" dirty="0">
              <a:solidFill>
                <a:schemeClr val="bg1"/>
              </a:solidFill>
              <a:ea typeface="SimSun" panose="02010600030101010101" pitchFamily="2" charset="-122"/>
              <a:cs typeface="PINGFANG SC SEMIBOLD"/>
            </a:endParaRPr>
          </a:p>
          <a:p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回向</a:t>
            </a:r>
            <a:r>
              <a:rPr lang="zh-CN" altLang="en-US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（</a:t>
            </a:r>
            <a:r>
              <a:rPr lang="zh-CN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增长福报</a:t>
            </a:r>
            <a:r>
              <a:rPr lang="zh-CN" altLang="en-US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PINGFANG SC SEMIBOLD"/>
              </a:rPr>
              <a:t>）</a:t>
            </a:r>
            <a:endParaRPr lang="en-US" altLang="zh-CN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endParaRPr lang="en-US" altLang="zh-CN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endParaRPr lang="en-CA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9868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system-ui"/>
              </a:rPr>
              <a:t>上師瑜伽</a:t>
            </a:r>
            <a:r>
              <a:rPr lang="en-US" altLang="zh-CN" dirty="0">
                <a:solidFill>
                  <a:srgbClr val="FFFF00"/>
                </a:solidFill>
                <a:latin typeface="system-ui"/>
              </a:rPr>
              <a:t>-</a:t>
            </a:r>
            <a:r>
              <a:rPr lang="zh-CN" dirty="0">
                <a:solidFill>
                  <a:srgbClr val="FFFF00"/>
                </a:solidFill>
                <a:effectLst/>
                <a:ea typeface="SimSun" panose="02010600030101010101" pitchFamily="2" charset="-122"/>
                <a:cs typeface="PINGFANG SC SEMIBOLD"/>
              </a:rPr>
              <a:t>七支供</a:t>
            </a:r>
            <a:r>
              <a:rPr lang="zh-CN" altLang="en-US" dirty="0">
                <a:solidFill>
                  <a:srgbClr val="FFFF00"/>
                </a:solidFill>
                <a:effectLst/>
                <a:ea typeface="SimSun" panose="02010600030101010101" pitchFamily="2" charset="-122"/>
                <a:cs typeface="PINGFANG SC SEMIBOLD"/>
              </a:rPr>
              <a:t>儀軌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endParaRPr lang="en-US" altLang="zh-CN" sz="1800" dirty="0">
              <a:solidFill>
                <a:schemeClr val="bg1"/>
              </a:solidFill>
              <a:effectLst/>
              <a:ea typeface="SimSun" panose="02010600030101010101" pitchFamily="2" charset="-122"/>
              <a:cs typeface="PINGFANG SC SEMIBOLD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		</a:t>
            </a:r>
            <a:r>
              <a:rPr lang="zh-CN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吙！</a:t>
            </a:r>
            <a:endParaRPr lang="en-US" altLang="zh-CN" kern="0" dirty="0">
              <a:solidFill>
                <a:schemeClr val="bg1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	</a:t>
            </a:r>
            <a:r>
              <a:rPr lang="zh-CN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化身尘数恭敬而顶礼</a:t>
            </a: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	</a:t>
            </a:r>
            <a:r>
              <a:rPr lang="zh-CN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奉献现有本圆普贤供</a:t>
            </a: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	</a:t>
            </a:r>
            <a:r>
              <a:rPr lang="zh-CN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无始所积罪堕皆忏悔</a:t>
            </a: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	</a:t>
            </a:r>
            <a:r>
              <a:rPr lang="zh-CN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轮涅一切诸善作随喜</a:t>
            </a: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	</a:t>
            </a:r>
            <a:r>
              <a:rPr lang="zh-CN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乃至轮尽祈驻金刚身</a:t>
            </a: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	</a:t>
            </a:r>
            <a:r>
              <a:rPr lang="zh-CN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祈请常转深广正法轮</a:t>
            </a: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	</a:t>
            </a:r>
            <a:r>
              <a:rPr lang="zh-CN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无尽善聚回向成正觉</a:t>
            </a: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2201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A547AABC637B4FA1640CE615A86C9A" ma:contentTypeVersion="12" ma:contentTypeDescription="Create a new document." ma:contentTypeScope="" ma:versionID="332ccb8abec81537ee0b8e35aa2cc1c7">
  <xsd:schema xmlns:xsd="http://www.w3.org/2001/XMLSchema" xmlns:xs="http://www.w3.org/2001/XMLSchema" xmlns:p="http://schemas.microsoft.com/office/2006/metadata/properties" xmlns:ns1="http://schemas.microsoft.com/sharepoint/v3" xmlns:ns3="020d01c4-fc07-4183-a8df-06670c449349" targetNamespace="http://schemas.microsoft.com/office/2006/metadata/properties" ma:root="true" ma:fieldsID="b86d4cc228ad2fc397a7c15da41818c0" ns1:_="" ns3:_="">
    <xsd:import namespace="http://schemas.microsoft.com/sharepoint/v3"/>
    <xsd:import namespace="020d01c4-fc07-4183-a8df-06670c44934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d01c4-fc07-4183-a8df-06670c4493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BCB26C-D5FE-4562-BD82-22F65A7E9807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"/>
    <ds:schemaRef ds:uri="020d01c4-fc07-4183-a8df-06670c44934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A4E952-37DC-4D01-981B-BD08968E20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B58265-9292-44B4-8D61-9B2F22ECD7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20d01c4-fc07-4183-a8df-06670c4493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6505</TotalTime>
  <Pages>0</Pages>
  <Words>3474</Words>
  <Characters>0</Characters>
  <Application>Microsoft Office PowerPoint</Application>
  <DocSecurity>0</DocSecurity>
  <PresentationFormat>On-screen Show (4:3)</PresentationFormat>
  <Lines>0</Lines>
  <Paragraphs>103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system-ui</vt:lpstr>
      <vt:lpstr>Arial</vt:lpstr>
      <vt:lpstr>Calibri</vt:lpstr>
      <vt:lpstr>Times New Roman</vt:lpstr>
      <vt:lpstr>Verdana</vt:lpstr>
      <vt:lpstr>Office Theme</vt:lpstr>
      <vt:lpstr>1_Office Theme</vt:lpstr>
      <vt:lpstr>上師瑜伽</vt:lpstr>
      <vt:lpstr>PowerPoint Presentation</vt:lpstr>
      <vt:lpstr>PowerPoint Presentation</vt:lpstr>
      <vt:lpstr>上師瑜伽</vt:lpstr>
      <vt:lpstr>上師瑜伽-觀想</vt:lpstr>
      <vt:lpstr>上師瑜伽-觀想</vt:lpstr>
      <vt:lpstr>上師瑜伽-觀想</vt:lpstr>
      <vt:lpstr>上師瑜伽-七支供</vt:lpstr>
      <vt:lpstr>上師瑜伽-七支供儀軌</vt:lpstr>
      <vt:lpstr>上師瑜伽-頂禮</vt:lpstr>
      <vt:lpstr>上師瑜伽-頂禮</vt:lpstr>
      <vt:lpstr>上師瑜伽-頂禮</vt:lpstr>
      <vt:lpstr>上師瑜伽-頂禮</vt:lpstr>
      <vt:lpstr>上師瑜伽-頂禮</vt:lpstr>
      <vt:lpstr>上師瑜伽-供養</vt:lpstr>
      <vt:lpstr>上師瑜伽-供養</vt:lpstr>
      <vt:lpstr>上師瑜伽-懺悔</vt:lpstr>
      <vt:lpstr>上師瑜伽-隨喜</vt:lpstr>
      <vt:lpstr>上師瑜伽-请转法轮</vt:lpstr>
      <vt:lpstr>上師瑜伽-請佛不涅槃</vt:lpstr>
      <vt:lpstr>上師瑜伽-回向</vt:lpstr>
      <vt:lpstr>上師瑜伽-其他</vt:lpstr>
      <vt:lpstr>上師瑜伽</vt:lpstr>
      <vt:lpstr>曼荼罗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Chen</dc:creator>
  <cp:lastModifiedBy>Henry Chen</cp:lastModifiedBy>
  <cp:revision>445</cp:revision>
  <dcterms:created xsi:type="dcterms:W3CDTF">2017-03-28T04:55:03Z</dcterms:created>
  <dcterms:modified xsi:type="dcterms:W3CDTF">2023-09-19T16:04:34Z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  <property fmtid="{D5CDD505-2E9C-101B-9397-08002B2CF9AE}" pid="3" name="ContentTypeId">
    <vt:lpwstr>0x0101002FA547AABC637B4FA1640CE615A86C9A</vt:lpwstr>
  </property>
</Properties>
</file>