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90" r:id="rId2"/>
    <p:sldId id="391" r:id="rId3"/>
    <p:sldId id="392" r:id="rId4"/>
    <p:sldId id="393" r:id="rId5"/>
    <p:sldId id="259" r:id="rId6"/>
    <p:sldId id="265" r:id="rId7"/>
    <p:sldId id="278" r:id="rId8"/>
    <p:sldId id="307"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userDrawn="1">
          <p15:clr>
            <a:srgbClr val="A4A3A4"/>
          </p15:clr>
        </p15:guide>
        <p15:guide id="2" pos="379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61" d="100"/>
          <a:sy n="161" d="100"/>
        </p:scale>
        <p:origin x="318" y="144"/>
      </p:cViewPr>
      <p:guideLst>
        <p:guide orient="horz" pos="2196"/>
        <p:guide pos="379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79181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881595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1741C6E7-2944-4EB4-9977-BBEC99A5CC06}" type="datetime1">
              <a:rPr lang="zh-CN" altLang="en-US" smtClean="0"/>
              <a:t>2023/5/1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268C9DE9-BDB7-47C2-933B-BF00ABDAAB41}" type="datetime1">
              <a:rPr lang="zh-CN" altLang="en-US" smtClean="0"/>
              <a:t>2023/5/1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01FED6F9-676E-4C34-B1D5-EA988311FE4B}" type="datetime1">
              <a:rPr lang="zh-CN" altLang="en-US" smtClean="0"/>
              <a:t>2023/5/1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CC95A00F-62C5-4F8C-B4B6-7D8EBEAEF504}" type="datetime1">
              <a:rPr lang="zh-CN" altLang="en-US" smtClean="0"/>
              <a:t>2023/5/1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879F36E4-3BCB-426B-821D-D283582A28C6}" type="datetime1">
              <a:rPr lang="zh-CN" altLang="en-US" smtClean="0"/>
              <a:t>2023/5/1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6A79B20E-0B44-430C-A1A5-6A4AA6003F7B}" type="datetime1">
              <a:rPr lang="zh-CN" altLang="en-US" smtClean="0"/>
              <a:t>2023/5/1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EBC68720-1914-4363-92BA-B727200B59A0}" type="datetime1">
              <a:rPr lang="zh-CN" altLang="en-US" smtClean="0"/>
              <a:t>2023/5/1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2"/>
            </p:custDataLst>
          </p:nvPr>
        </p:nvSpPr>
        <p:spPr/>
        <p:txBody>
          <a:bodyPr/>
          <a:lstStyle/>
          <a:p>
            <a:fld id="{0FCF1744-4102-4B7D-9EE5-0B24F5995678}" type="datetime1">
              <a:rPr lang="zh-CN" altLang="en-US" smtClean="0"/>
              <a:t>2023/5/1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E077E115-E892-4E44-884D-86F6F05F813A}" type="datetime1">
              <a:rPr lang="zh-CN" altLang="en-US" smtClean="0"/>
              <a:t>2023/5/1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3"/>
            </p:custDataLst>
          </p:nvPr>
        </p:nvSpPr>
        <p:spPr/>
        <p:txBody>
          <a:bodyPr/>
          <a:lstStyle/>
          <a:p>
            <a:fld id="{F296C646-9765-4F9F-933D-74EED7FBA402}" type="datetime1">
              <a:rPr lang="zh-CN" altLang="en-US" smtClean="0"/>
              <a:t>2023/5/1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4F74E92B-8CD5-4717-9232-FF3C04BCACEC}" type="datetime1">
              <a:rPr lang="zh-CN" altLang="en-US" smtClean="0"/>
              <a:t>2023/5/1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6FB7D4D3-AA8E-4E80-9351-9899FBDA5D4E}" type="datetime1">
              <a:rPr lang="zh-CN" altLang="en-US" smtClean="0"/>
              <a:t>2023/5/1</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7205" y="279400"/>
            <a:ext cx="11396345" cy="6299835"/>
          </a:xfrm>
          <a:prstGeom prst="rect">
            <a:avLst/>
          </a:prstGeom>
          <a:noFill/>
        </p:spPr>
        <p:txBody>
          <a:bodyPr wrap="square" rtlCol="0">
            <a:noAutofit/>
          </a:bodyPr>
          <a:lstStyle/>
          <a:p>
            <a:pPr algn="ctr"/>
            <a:r>
              <a:rPr lang="en-US" altLang="zh-CN">
                <a:sym typeface="+mn-ea"/>
              </a:rPr>
              <a:t> </a:t>
            </a:r>
            <a:r>
              <a:rPr lang="zh-CN" altLang="zh-CN">
                <a:sym typeface="+mn-ea"/>
              </a:rPr>
              <a:t>思维外在器世界而修无常</a:t>
            </a:r>
            <a:br>
              <a:rPr lang="zh-CN" altLang="zh-CN">
                <a:sym typeface="+mn-ea"/>
              </a:rPr>
            </a:br>
            <a:r>
              <a:rPr lang="zh-CN" altLang="zh-CN">
                <a:latin typeface="+mn-ea"/>
                <a:cs typeface="+mn-ea"/>
                <a:sym typeface="+mn-ea"/>
              </a:rPr>
              <a:t>现见三有无常幻化相，舍弃今生琐事如唾涎，</a:t>
            </a:r>
            <a:br>
              <a:rPr lang="zh-CN" altLang="zh-CN">
                <a:latin typeface="+mn-ea"/>
                <a:cs typeface="+mn-ea"/>
                <a:sym typeface="+mn-ea"/>
              </a:rPr>
            </a:br>
            <a:r>
              <a:rPr lang="zh-CN" altLang="zh-CN">
                <a:latin typeface="+mn-ea"/>
                <a:cs typeface="+mn-ea"/>
                <a:sym typeface="+mn-ea"/>
              </a:rPr>
              <a:t>苦行修习追随先辈迹，无等上师足下我敬礼。</a:t>
            </a:r>
          </a:p>
          <a:p>
            <a:pPr indent="0" algn="l" fontAlgn="auto">
              <a:lnSpc>
                <a:spcPct val="100000"/>
              </a:lnSpc>
            </a:pPr>
            <a:r>
              <a:rPr lang="zh-CN" altLang="zh-CN">
                <a:latin typeface="+mn-ea"/>
                <a:cs typeface="+mn-ea"/>
                <a:sym typeface="+mn-ea"/>
              </a:rPr>
              <a:t>《慧灯禅修》</a:t>
            </a:r>
          </a:p>
          <a:p>
            <a:pPr indent="0" algn="l" fontAlgn="auto">
              <a:lnSpc>
                <a:spcPct val="100000"/>
              </a:lnSpc>
            </a:pPr>
            <a:r>
              <a:rPr lang="zh-CN" altLang="en-US">
                <a:latin typeface="+mn-ea"/>
                <a:cs typeface="+mn-ea"/>
                <a:sym typeface="+mn-ea"/>
              </a:rPr>
              <a:t>修习无常</a:t>
            </a:r>
            <a:r>
              <a:rPr lang="en-US" altLang="zh-CN">
                <a:latin typeface="+mn-ea"/>
                <a:cs typeface="+mn-ea"/>
                <a:sym typeface="+mn-ea"/>
              </a:rPr>
              <a:t> </a:t>
            </a:r>
            <a:r>
              <a:rPr lang="zh-CN" altLang="en-US">
                <a:latin typeface="+mn-ea"/>
                <a:cs typeface="+mn-ea"/>
                <a:sym typeface="+mn-ea"/>
              </a:rPr>
              <a:t>重要</a:t>
            </a:r>
            <a:r>
              <a:rPr lang="zh-CN">
                <a:latin typeface="+mn-ea"/>
                <a:cs typeface="+mn-ea"/>
                <a:sym typeface="+mn-ea"/>
              </a:rPr>
              <a:t>性：</a:t>
            </a:r>
            <a:r>
              <a:rPr lang="zh-CN" altLang="en-US">
                <a:latin typeface="+mn-ea"/>
                <a:cs typeface="+mn-ea"/>
                <a:sym typeface="+mn-ea"/>
              </a:rPr>
              <a:t>前面</a:t>
            </a:r>
            <a:r>
              <a:rPr lang="en-US" altLang="zh-CN">
                <a:latin typeface="+mn-ea"/>
                <a:cs typeface="+mn-ea"/>
                <a:sym typeface="+mn-ea"/>
              </a:rPr>
              <a:t> </a:t>
            </a:r>
            <a:r>
              <a:rPr lang="zh-CN" altLang="en-US">
                <a:latin typeface="+mn-ea"/>
                <a:cs typeface="+mn-ea"/>
                <a:sym typeface="+mn-ea"/>
              </a:rPr>
              <a:t>讲了人身难得的修法，通过修习人身难得和寿命无常，可以断除对现世的贪欲。一般凡夫对现世的名誉，财产等有着非常强烈的执著。如果对现世有强烈的贪心，就无法踏上真正的解脱道。解脱道和非解脱道的差别，不在于所修的法，而关键在于动机。比如说大家都觉得，大圆满，大手印，大中观肯定是解脱法，其实不一定。如果只为得到一些现世圆满</a:t>
            </a:r>
            <a:r>
              <a:rPr lang="en-US" altLang="zh-CN">
                <a:latin typeface="+mn-ea"/>
                <a:cs typeface="+mn-ea"/>
                <a:sym typeface="+mn-ea"/>
              </a:rPr>
              <a:t>-</a:t>
            </a:r>
            <a:r>
              <a:rPr lang="zh-CN" altLang="en-US">
                <a:latin typeface="+mn-ea"/>
                <a:cs typeface="+mn-ea"/>
                <a:sym typeface="+mn-ea"/>
              </a:rPr>
              <a:t>这一生的健康，长寿和富有而修大圆满，那么大圆满就不是解脱道，而变成了世间法。</a:t>
            </a:r>
            <a:endParaRPr lang="zh-CN" altLang="en-US">
              <a:latin typeface="+mn-ea"/>
              <a:cs typeface="+mn-ea"/>
            </a:endParaRPr>
          </a:p>
          <a:p>
            <a:pPr indent="0" algn="l" fontAlgn="auto">
              <a:lnSpc>
                <a:spcPct val="100000"/>
              </a:lnSpc>
            </a:pPr>
            <a:r>
              <a:rPr lang="zh-CN" altLang="en-US">
                <a:latin typeface="+mn-ea"/>
                <a:cs typeface="+mn-ea"/>
                <a:sym typeface="+mn-ea"/>
              </a:rPr>
              <a:t>什么是世间法？世间法就是就是不能使人脱离轮回，只能在轮回中得到一些快乐的法。很多人认为，修忍辱、持戒、布施等是世间法，其实也不一定。如果是为了得到佛的果位，或者为了得到解脱而行忍辱等法，这些法就可以成为解脱之因，可以成为解脱道。</a:t>
            </a:r>
            <a:endParaRPr lang="zh-CN" altLang="en-US">
              <a:latin typeface="+mn-ea"/>
              <a:cs typeface="+mn-ea"/>
            </a:endParaRPr>
          </a:p>
          <a:p>
            <a:pPr indent="0" algn="l" fontAlgn="auto">
              <a:lnSpc>
                <a:spcPct val="100000"/>
              </a:lnSpc>
            </a:pPr>
            <a:r>
              <a:rPr lang="zh-CN" altLang="en-US">
                <a:latin typeface="+mn-ea"/>
                <a:cs typeface="+mn-ea"/>
                <a:sym typeface="+mn-ea"/>
              </a:rPr>
              <a:t>佛教里的三士道，是指大士道、中士道、和小士道。士是指修行人，修行人有三种道路：大士道即菩萨的道路；中士道是声闻和缘觉的道；普通人为了下一世得到人天福报而修行，叫做小世道。</a:t>
            </a:r>
            <a:endParaRPr lang="zh-CN" altLang="en-US">
              <a:latin typeface="+mn-ea"/>
              <a:cs typeface="+mn-ea"/>
            </a:endParaRPr>
          </a:p>
          <a:p>
            <a:pPr indent="0" algn="l" fontAlgn="auto">
              <a:lnSpc>
                <a:spcPct val="100000"/>
              </a:lnSpc>
            </a:pPr>
            <a:r>
              <a:rPr lang="zh-CN" altLang="en-US">
                <a:latin typeface="+mn-ea"/>
                <a:cs typeface="+mn-ea"/>
                <a:sym typeface="+mn-ea"/>
              </a:rPr>
              <a:t>大，中，小三种道，是以发心来区分的。在为度化一切众生而发誓成佛的动机下做出来的所有事情，都叫大乘法；以仅仅希望自己一人获得解脱为前提而做出来的所有事情，都是声闻和缘觉法；</a:t>
            </a:r>
            <a:endParaRPr lang="zh-CN" altLang="en-US">
              <a:latin typeface="+mn-ea"/>
              <a:cs typeface="+mn-ea"/>
            </a:endParaRPr>
          </a:p>
          <a:p>
            <a:pPr indent="0" algn="l" fontAlgn="auto">
              <a:lnSpc>
                <a:spcPct val="100000"/>
              </a:lnSpc>
            </a:pPr>
            <a:r>
              <a:rPr lang="zh-CN" altLang="en-US">
                <a:latin typeface="+mn-ea"/>
                <a:cs typeface="+mn-ea"/>
                <a:sym typeface="+mn-ea"/>
              </a:rPr>
              <a:t>为得到后世的一些世间圆满所修的一切法，都叫小世道，等于是世间法。所以，我们一定要知道出世间法与</a:t>
            </a:r>
            <a:r>
              <a:rPr lang="zh-CN">
                <a:latin typeface="+mn-ea"/>
                <a:cs typeface="+mn-ea"/>
                <a:sym typeface="+mn-ea"/>
              </a:rPr>
              <a:t>世间法、大乘法和小乘法的区分界线不在外面，而是在于发心。</a:t>
            </a:r>
            <a:endParaRPr lang="zh-CN">
              <a:latin typeface="+mn-ea"/>
              <a:cs typeface="+mn-ea"/>
            </a:endParaRPr>
          </a:p>
          <a:p>
            <a:pPr indent="0" algn="l" fontAlgn="auto">
              <a:lnSpc>
                <a:spcPct val="100000"/>
              </a:lnSpc>
            </a:pPr>
            <a:endParaRPr lang="zh-CN">
              <a:latin typeface="+mn-ea"/>
              <a:cs typeface="+mn-ea"/>
            </a:endParaRPr>
          </a:p>
          <a:p>
            <a:pPr indent="0" fontAlgn="auto">
              <a:lnSpc>
                <a:spcPct val="100000"/>
              </a:lnSpc>
            </a:pPr>
            <a:endParaRPr lang="zh-CN" altLang="en-US"/>
          </a:p>
        </p:txBody>
      </p:sp>
      <p:sp>
        <p:nvSpPr>
          <p:cNvPr id="2" name="Slide Number Placeholder 1"/>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2245" y="279400"/>
            <a:ext cx="11903710" cy="6402705"/>
          </a:xfrm>
          <a:prstGeom prst="rect">
            <a:avLst/>
          </a:prstGeom>
          <a:noFill/>
        </p:spPr>
        <p:txBody>
          <a:bodyPr wrap="square" rtlCol="0">
            <a:noAutofit/>
          </a:bodyPr>
          <a:lstStyle/>
          <a:p>
            <a:r>
              <a:rPr lang="zh-CN" altLang="en-US">
                <a:latin typeface="+mn-ea"/>
                <a:sym typeface="+mn-ea"/>
              </a:rPr>
              <a:t>如果追求现世圆满的念头始终存在，在此动机下修一切善法都会成为世间法。世间法的果报，就是在流转轮回的过程中，能够暂时享受一些世间圆满，比如得到人、天人之身，同时享有健康、长寿、财富等。但是这与解脱没有任何关系，这种法再怎么修，仅能使人于轮回苦海中暂享人天福报，却不能令其跳出轮回，无法让人最终超越轮回的范围。如果我们不能断除对现世的贪心，则无论修五加行或任何法，都会成为世间法。所以，作为真正的修行人，一定要放下对现世的贪欲。</a:t>
            </a:r>
          </a:p>
          <a:p>
            <a:r>
              <a:rPr lang="zh-CN">
                <a:latin typeface="+mn-ea"/>
                <a:cs typeface="+mn-ea"/>
                <a:sym typeface="+mn-ea"/>
              </a:rPr>
              <a:t>在每天的二十四小时里，我们的所见、所闻、所触、所感无不在轮回范围之内。明知这是轮回，现在却无法断除，那该怎么办？简单地讲，首先要找出轮回的根源，再设法断除它。若能这样，轮回也就很难继续了，这是非常重要的。</a:t>
            </a:r>
            <a:endParaRPr lang="zh-CN">
              <a:latin typeface="+mn-ea"/>
              <a:cs typeface="+mn-ea"/>
            </a:endParaRPr>
          </a:p>
          <a:p>
            <a:r>
              <a:rPr lang="zh-CN" altLang="en-US">
                <a:sym typeface="+mn-ea"/>
              </a:rPr>
              <a:t>轮回的根源是什么呢？轮转轮回苦海旣非偶然，也非造物主安排，而是有其内在因缘的。其中最关键的，就是我执和贪欲现世之心，这该如何断除呢？仅仅要求我们放下就能放下吗？没有那么容易。我们首先需要理性地思维，用佛赐予的慧眼去观察整个世界和人生，从而清楚地了解到人生、轮回的真实面目，由此便会发现轮回的许多过患，发现贪恋现世的种种弊病，这时就可以放下</a:t>
            </a:r>
            <a:r>
              <a:rPr lang="zh-CN">
                <a:sym typeface="+mn-ea"/>
              </a:rPr>
              <a:t>贪执现世、轮回之念。比如，当一个人觉得某物十分宝贵可爱时，对它的贪欲就很难放下。比较有效的对治法，就是让他发现这个东西也有许多缺陷，并非像他以前所想的那样可贵，于时他的贪欲就可以逐渐淡化，最后可以很轻松地断掉，这时目前最好的方法。</a:t>
            </a:r>
            <a:endParaRPr lang="zh-CN"/>
          </a:p>
          <a:p>
            <a:r>
              <a:rPr lang="zh-CN">
                <a:sym typeface="+mn-ea"/>
              </a:rPr>
              <a:t>现在我们需要做的是什么呢？</a:t>
            </a:r>
            <a:endParaRPr lang="zh-CN"/>
          </a:p>
          <a:p>
            <a:r>
              <a:rPr lang="zh-CN">
                <a:sym typeface="+mn-ea"/>
              </a:rPr>
              <a:t>第一、要修人身难得，若不这样做，就不会觉得暇满人身是很难得到的。现在是人口膨胀的时代，人口数量剧增，因而大家觉得人身好像很容易得到，但实际上多数人所得到的，并不是暇满人身。只有明白这样的暇满人身来之不易，我们才会珍惜机会，精进修行。</a:t>
            </a:r>
            <a:endParaRPr lang="zh-CN" altLang="en-US"/>
          </a:p>
        </p:txBody>
      </p:sp>
      <p:sp>
        <p:nvSpPr>
          <p:cNvPr id="2" name="Slide Number Placeholder 1"/>
          <p:cNvSpPr>
            <a:spLocks noGrp="1"/>
          </p:cNvSpPr>
          <p:nvPr>
            <p:ph type="sldNum" sz="quarter" idx="12"/>
          </p:nvPr>
        </p:nvSpPr>
        <p:spPr/>
        <p:txBody>
          <a:bodyPr/>
          <a:lstStyle/>
          <a:p>
            <a:fld id="{49AE70B2-8BF9-45C0-BB95-33D1B9D3A854}" type="slidenum">
              <a:rPr lang="zh-CN" altLang="en-US" smtClean="0"/>
              <a:t>2</a:t>
            </a:fld>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4005" y="349885"/>
            <a:ext cx="11680825" cy="6270625"/>
          </a:xfrm>
          <a:prstGeom prst="rect">
            <a:avLst/>
          </a:prstGeom>
          <a:noFill/>
        </p:spPr>
        <p:txBody>
          <a:bodyPr wrap="square" rtlCol="0">
            <a:noAutofit/>
          </a:bodyPr>
          <a:lstStyle/>
          <a:p>
            <a:r>
              <a:rPr lang="zh-CN">
                <a:sym typeface="+mn-ea"/>
              </a:rPr>
              <a:t>第二、要修寿命无常。现在我们虽已得到暇满人身，但它不是长住不灭的。它没有任何可信度，随时可以丢失，无常随时都可能到来。一旦无常来临，以后还有没有机会再得人身，那就没有把握了。前面也讲了，只有具足三种因缘，才有可能得到人身，若缺少其中任何一个，再得人身都不可能。</a:t>
            </a:r>
          </a:p>
          <a:p>
            <a:r>
              <a:rPr lang="zh-CN">
                <a:sym typeface="+mn-ea"/>
              </a:rPr>
              <a:t>深深体会到人身难得、寿命无常的结果，是赐给我们修行的动力，使我们再也不会懈怠、懒惰。既然知道人身这么难得、这么无常，就会开始思考：对我们而言，什么是最重要的，什么是不重要的？什么是活着的真正目的？知道这些问题的答案后，我们肯定会精进修行。</a:t>
            </a:r>
            <a:endParaRPr lang="zh-CN"/>
          </a:p>
          <a:p>
            <a:r>
              <a:rPr lang="zh-CN">
                <a:sym typeface="+mn-ea"/>
              </a:rPr>
              <a:t>无常的修法可以赐予我们精进修持的动力，对修行是非常有帮助的。从善根角度来讲，很多人都觉得念佛、烧香、拜佛有很大功德。这些虽然是有功德，但都不如修无常殊胜。佛在经中亲口宣说，哪怕是在一弹指的短短时间里修无常，所得的善根也远</a:t>
            </a:r>
            <a:r>
              <a:rPr lang="en-US" altLang="zh-CN">
                <a:sym typeface="+mn-ea"/>
              </a:rPr>
              <a:t> </a:t>
            </a:r>
            <a:r>
              <a:rPr lang="zh-CN" altLang="en-US">
                <a:sym typeface="+mn-ea"/>
              </a:rPr>
              <a:t>远超出长期烧香，磕头的善根。</a:t>
            </a:r>
          </a:p>
          <a:p>
            <a:r>
              <a:rPr lang="zh-CN" altLang="en-US">
                <a:sym typeface="+mn-ea"/>
              </a:rPr>
              <a:t>《慧灯禅修》</a:t>
            </a:r>
            <a:r>
              <a:rPr lang="en-US" altLang="zh-CN">
                <a:latin typeface="+mn-ea"/>
                <a:cs typeface="+mn-ea"/>
                <a:sym typeface="+mn-ea"/>
              </a:rPr>
              <a:t> </a:t>
            </a:r>
          </a:p>
          <a:p>
            <a:r>
              <a:rPr lang="zh-CN" altLang="en-US">
                <a:latin typeface="+mn-ea"/>
                <a:cs typeface="+mn-ea"/>
                <a:sym typeface="+mn-ea"/>
              </a:rPr>
              <a:t>了解：佛教讲的器世界，是指外面的宇宙，除了众生以外的一切物质，如山河大地等等。首先要观察它是不是无常。平时我们用肉眼看一座山，哪怕连续看很长时间，也瞧不出它在一刹那一刹那地生灭。在看房子等比较坚固的物体时，同样也感觉不到其刹那刹那的生灭。它们看上去是静止的，而实际不是这样，每一刹那都在发生变化，这是从细微的角度来说的。</a:t>
            </a:r>
          </a:p>
          <a:p>
            <a:r>
              <a:rPr lang="zh-CN" altLang="en-US">
                <a:latin typeface="+mn-ea"/>
                <a:cs typeface="+mn-ea"/>
                <a:sym typeface="+mn-ea"/>
              </a:rPr>
              <a:t>从比较粗的角度来讲，成、住、坏、空，是佛教所讲的宇宙演变的四个阶段。</a:t>
            </a:r>
            <a:r>
              <a:rPr lang="en-US" altLang="zh-CN">
                <a:latin typeface="+mn-ea"/>
                <a:sym typeface="+mn-ea"/>
              </a:rPr>
              <a:t>“</a:t>
            </a:r>
            <a:r>
              <a:rPr lang="zh-CN" altLang="en-US">
                <a:latin typeface="+mn-ea"/>
                <a:sym typeface="+mn-ea"/>
              </a:rPr>
              <a:t>成</a:t>
            </a:r>
            <a:r>
              <a:rPr lang="en-US" altLang="zh-CN">
                <a:latin typeface="+mn-ea"/>
                <a:sym typeface="+mn-ea"/>
              </a:rPr>
              <a:t>”</a:t>
            </a:r>
            <a:r>
              <a:rPr lang="zh-CN" altLang="en-US">
                <a:latin typeface="+mn-ea"/>
                <a:sym typeface="+mn-ea"/>
              </a:rPr>
              <a:t>是整个宇宙形成的阶段；形成以后，六道中有了生命，他们最初是从其他世界迁移过来的，这些生命不断繁衍，直至坏劫出现，这是</a:t>
            </a:r>
            <a:r>
              <a:rPr lang="en-US" altLang="zh-CN">
                <a:latin typeface="+mn-ea"/>
                <a:sym typeface="+mn-ea"/>
              </a:rPr>
              <a:t>“</a:t>
            </a:r>
            <a:r>
              <a:rPr lang="zh-CN" altLang="en-US">
                <a:latin typeface="+mn-ea"/>
                <a:sym typeface="+mn-ea"/>
              </a:rPr>
              <a:t>住的</a:t>
            </a:r>
            <a:r>
              <a:rPr lang="en-US" altLang="zh-CN">
                <a:latin typeface="+mn-ea"/>
                <a:sym typeface="+mn-ea"/>
              </a:rPr>
              <a:t>“</a:t>
            </a:r>
            <a:r>
              <a:rPr lang="zh-CN" altLang="en-US">
                <a:latin typeface="+mn-ea"/>
                <a:sym typeface="+mn-ea"/>
              </a:rPr>
              <a:t>的阶段；此后会有极大的灾难将宇宙彻底摧毁，这就是</a:t>
            </a:r>
            <a:r>
              <a:rPr lang="en-US" altLang="zh-CN">
                <a:latin typeface="+mn-ea"/>
                <a:sym typeface="+mn-ea"/>
              </a:rPr>
              <a:t>”</a:t>
            </a:r>
            <a:r>
              <a:rPr lang="zh-CN" altLang="en-US">
                <a:latin typeface="+mn-ea"/>
                <a:sym typeface="+mn-ea"/>
              </a:rPr>
              <a:t>怀</a:t>
            </a:r>
            <a:r>
              <a:rPr lang="en-US" altLang="zh-CN">
                <a:latin typeface="+mn-ea"/>
                <a:sym typeface="+mn-ea"/>
              </a:rPr>
              <a:t>”</a:t>
            </a:r>
            <a:r>
              <a:rPr lang="zh-CN" altLang="en-US">
                <a:latin typeface="+mn-ea"/>
                <a:sym typeface="+mn-ea"/>
              </a:rPr>
              <a:t>的阶段，坏劫中，一些众生也会移至他方世界；最后，整个宇宙最后进入</a:t>
            </a:r>
            <a:r>
              <a:rPr lang="en-US" altLang="zh-CN">
                <a:latin typeface="+mn-ea"/>
                <a:sym typeface="+mn-ea"/>
              </a:rPr>
              <a:t>“</a:t>
            </a:r>
            <a:r>
              <a:rPr lang="zh-CN" altLang="en-US">
                <a:latin typeface="+mn-ea"/>
                <a:sym typeface="+mn-ea"/>
              </a:rPr>
              <a:t>空</a:t>
            </a:r>
            <a:r>
              <a:rPr lang="en-US" altLang="zh-CN">
                <a:latin typeface="+mn-ea"/>
                <a:sym typeface="+mn-ea"/>
              </a:rPr>
              <a:t>”</a:t>
            </a:r>
            <a:r>
              <a:rPr lang="zh-CN" altLang="en-US">
                <a:latin typeface="+mn-ea"/>
                <a:sym typeface="+mn-ea"/>
              </a:rPr>
              <a:t>的状态，这时太空里没有任何一个星球，只有虚空。这一阶段过去后，宇宙又会经历成、住、坏、空，如是循环不息、周而复始。</a:t>
            </a:r>
            <a:br>
              <a:rPr lang="zh-CN" altLang="en-US">
                <a:latin typeface="+mn-ea"/>
                <a:sym typeface="+mn-ea"/>
              </a:rPr>
            </a:br>
            <a:r>
              <a:rPr lang="zh-CN" altLang="en-US">
                <a:latin typeface="+mn-ea"/>
                <a:sym typeface="+mn-ea"/>
              </a:rPr>
              <a:t>这样观察后，就能感觉到，山川、房屋等坚固之物，也是活动的、有生灭的。所以，外面的器世界是无常的，其中没有任何物体是常住不灭的。</a:t>
            </a:r>
            <a:endParaRPr lang="zh-CN" altLang="en-US" b="0">
              <a:latin typeface="+mn-ea"/>
              <a:ea typeface="+mn-ea"/>
            </a:endParaRPr>
          </a:p>
          <a:p>
            <a:endParaRPr lang="en-US" altLang="zh-CN">
              <a:latin typeface="+mn-ea"/>
              <a:sym typeface="+mn-ea"/>
            </a:endParaRPr>
          </a:p>
          <a:p>
            <a:endParaRPr lang="zh-CN" altLang="en-US"/>
          </a:p>
        </p:txBody>
      </p:sp>
      <p:sp>
        <p:nvSpPr>
          <p:cNvPr id="2" name="Slide Number Placeholder 1"/>
          <p:cNvSpPr>
            <a:spLocks noGrp="1"/>
          </p:cNvSpPr>
          <p:nvPr>
            <p:ph type="sldNum" sz="quarter" idx="12"/>
          </p:nvPr>
        </p:nvSpPr>
        <p:spPr/>
        <p:txBody>
          <a:bodyPr/>
          <a:lstStyle/>
          <a:p>
            <a:fld id="{49AE70B2-8BF9-45C0-BB95-33D1B9D3A854}" type="slidenum">
              <a:rPr lang="zh-CN" altLang="en-US" smtClean="0"/>
              <a:t>3</a:t>
            </a:fld>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2405" y="269240"/>
            <a:ext cx="11832590" cy="6310630"/>
          </a:xfrm>
          <a:prstGeom prst="rect">
            <a:avLst/>
          </a:prstGeom>
          <a:noFill/>
        </p:spPr>
        <p:txBody>
          <a:bodyPr wrap="square" rtlCol="0">
            <a:noAutofit/>
          </a:bodyPr>
          <a:lstStyle/>
          <a:p>
            <a:r>
              <a:rPr lang="zh-CN" altLang="en-US">
                <a:sym typeface="+mn-ea"/>
              </a:rPr>
              <a:t>很遥远的时候空间没天体，太阳都不存在。一片虚空没有明显物质，充满能量的粒子佛教称微尘，感官感受不到，一定客观条件下，变化现在物质。外道认为造物主变成星球，佛教认为是缘起，能量变成物质，更多物质在一起，能量聚在一起构成星球。这就是成，现在存在的时候就是住，地球最后太阳能量大变成不适合居住生命。高温星球毁掉这就是坏，回到空的状态这就是空。这时太空里没有任何一个星球，只有虚空。成千上万年后，能量变成物质又变成一个星球，</a:t>
            </a:r>
            <a:r>
              <a:rPr lang="en-US" altLang="zh-CN">
                <a:sym typeface="+mn-ea"/>
              </a:rPr>
              <a:t> </a:t>
            </a:r>
            <a:r>
              <a:rPr lang="zh-CN" altLang="en-US">
                <a:sym typeface="+mn-ea"/>
              </a:rPr>
              <a:t>物质聚在一起。星球分散后变成能量弥漫在虚空中。如是宇宙又会经历成、住、坏、空，循环不息、周而复始。</a:t>
            </a:r>
            <a:endParaRPr lang="en-US" altLang="zh-CN">
              <a:sym typeface="+mn-ea"/>
            </a:endParaRPr>
          </a:p>
          <a:p>
            <a:r>
              <a:rPr lang="zh-CN" altLang="en-US">
                <a:sym typeface="+mn-ea"/>
              </a:rPr>
              <a:t>华严经中说：外太空成千上万宇宙有的在形成，存在，有的在毁灭，有的正在毁灭。</a:t>
            </a:r>
            <a:endParaRPr lang="zh-CN" altLang="en-US"/>
          </a:p>
          <a:p>
            <a:r>
              <a:rPr lang="zh-CN" altLang="en-US">
                <a:sym typeface="+mn-ea"/>
              </a:rPr>
              <a:t>科学说法；地球不存在，存在的时候是高温天体，大部分构成的成分是岩浆。慢慢温度下去后变成今天的星球，气体蒸发后</a:t>
            </a:r>
            <a:r>
              <a:rPr lang="zh-CN">
                <a:sym typeface="+mn-ea"/>
              </a:rPr>
              <a:t>，</a:t>
            </a:r>
            <a:r>
              <a:rPr lang="zh-CN" altLang="en-US">
                <a:sym typeface="+mn-ea"/>
              </a:rPr>
              <a:t>蒸汽空中变成云，下了雨变成海洋，海洋退去后变成陆地。过了</a:t>
            </a:r>
            <a:r>
              <a:rPr lang="en-US" altLang="zh-CN">
                <a:sym typeface="+mn-ea"/>
              </a:rPr>
              <a:t>45</a:t>
            </a:r>
            <a:r>
              <a:rPr lang="zh-CN" altLang="en-US">
                <a:sym typeface="+mn-ea"/>
              </a:rPr>
              <a:t>亿年变成了地球。未来不断变化有一天消灭。</a:t>
            </a:r>
          </a:p>
          <a:p>
            <a:r>
              <a:rPr lang="zh-CN" altLang="en-US">
                <a:sym typeface="+mn-ea"/>
              </a:rPr>
              <a:t>《前行广释辅导》</a:t>
            </a:r>
          </a:p>
          <a:p>
            <a:r>
              <a:rPr lang="zh-CN" altLang="en-US">
                <a:sym typeface="+mn-ea"/>
              </a:rPr>
              <a:t>这个世界虽然存留的时间可以长达数劫。一大劫有成、住、坏、空。空的时候要二十中劫。空劫中完全没有这些有情，也没有器世界，都不存在的。在成劫的时候，这个世界慢慢形成了，这是一个过程，那时已经有了，但还不是那么确定、完完全全都存在。然后住劫和坏劫，坏劫的时候开始慢慢毁坏住劫二十中劫，成劫中也有一些劫，所以说存留的时间有几十劫。虽然数十劫中这样安住，显现上时间很长，感觉也都是很坚固的，但它们也仍然是无常的本性，这主要是从粗无常的角度来讲。如果从细无常的角度来讲，因为是因缘生的法，它一定是刹那生灭，即刹那无常的。但此处不是从细无常角度来引发出离心，从粗无常就可以引发出离心。</a:t>
            </a:r>
            <a:endParaRPr lang="zh-CN" altLang="en-US"/>
          </a:p>
          <a:p>
            <a:endParaRPr lang="zh-CN" altLang="en-US"/>
          </a:p>
          <a:p>
            <a:endParaRPr lang="zh-CN" altLang="en-US"/>
          </a:p>
        </p:txBody>
      </p:sp>
      <p:sp>
        <p:nvSpPr>
          <p:cNvPr id="2" name="Slide Number Placeholder 1"/>
          <p:cNvSpPr>
            <a:spLocks noGrp="1"/>
          </p:cNvSpPr>
          <p:nvPr>
            <p:ph type="sldNum" sz="quarter" idx="12"/>
          </p:nvPr>
        </p:nvSpPr>
        <p:spPr/>
        <p:txBody>
          <a:bodyPr/>
          <a:lstStyle/>
          <a:p>
            <a:fld id="{49AE70B2-8BF9-45C0-BB95-33D1B9D3A854}" type="slidenum">
              <a:rPr lang="zh-CN" altLang="en-US" smtClean="0"/>
              <a:t>4</a:t>
            </a:fld>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1765" y="177165"/>
            <a:ext cx="11792585" cy="6221095"/>
          </a:xfrm>
          <a:prstGeom prst="rect">
            <a:avLst/>
          </a:prstGeom>
          <a:noFill/>
        </p:spPr>
        <p:txBody>
          <a:bodyPr wrap="square" rtlCol="0">
            <a:noAutofit/>
          </a:bodyPr>
          <a:lstStyle/>
          <a:p>
            <a:r>
              <a:rPr lang="zh-CN" altLang="en-US">
                <a:sym typeface="+mn-ea"/>
              </a:rPr>
              <a:t>《前行广释》</a:t>
            </a:r>
            <a:endParaRPr lang="zh-CN" altLang="en-US"/>
          </a:p>
          <a:p>
            <a:r>
              <a:rPr lang="zh-CN" altLang="en-US">
                <a:sym typeface="+mn-ea"/>
              </a:rPr>
              <a:t>由众生共同福德所形成的四大洲、须弥山、天界、铁围山等外器世界，虽被认为是坚不可摧、牢不可破，存留的时间长达数劫，但它们也是有为法，没有一个恒常不变的，最终必将因七火一水而毁于一旦。诚如《四法宝鬘论》所言；</a:t>
            </a:r>
            <a:r>
              <a:rPr lang="en-US" altLang="zh-CN">
                <a:sym typeface="+mn-ea"/>
              </a:rPr>
              <a:t>“</a:t>
            </a:r>
            <a:r>
              <a:rPr lang="zh-CN" altLang="en-US">
                <a:sym typeface="+mn-ea"/>
              </a:rPr>
              <a:t>此等一切外器时间界，七火一水风吹离散时，发尖稍许残存亦无有，尽皆空空如也若太虚</a:t>
            </a:r>
            <a:r>
              <a:rPr lang="en-US" altLang="zh-CN">
                <a:sym typeface="+mn-ea"/>
              </a:rPr>
              <a:t>”</a:t>
            </a:r>
            <a:r>
              <a:rPr lang="zh-CN" altLang="en-US"/>
              <a:t>。</a:t>
            </a:r>
            <a:r>
              <a:rPr lang="en-US" altLang="zh-CN">
                <a:sym typeface="+mn-ea"/>
              </a:rPr>
              <a:t> </a:t>
            </a:r>
          </a:p>
          <a:p>
            <a:r>
              <a:rPr lang="zh-CN" altLang="en-US">
                <a:sym typeface="+mn-ea"/>
              </a:rPr>
              <a:t>包括现在的科学家，实际上也承认这种观点。他们认为，银河系也好，地球、月亮、太阳也好，都是在刹那变化的。根据科学预测，如今地球的寿命已达</a:t>
            </a:r>
            <a:r>
              <a:rPr lang="en-US" altLang="zh-CN">
                <a:sym typeface="+mn-ea"/>
              </a:rPr>
              <a:t>46</a:t>
            </a:r>
            <a:r>
              <a:rPr lang="zh-CN" altLang="en-US">
                <a:sym typeface="+mn-ea"/>
              </a:rPr>
              <a:t>亿年，太阳的寿命也有</a:t>
            </a:r>
            <a:r>
              <a:rPr lang="en-US" altLang="zh-CN">
                <a:sym typeface="+mn-ea"/>
              </a:rPr>
              <a:t>50</a:t>
            </a:r>
            <a:r>
              <a:rPr lang="zh-CN" altLang="en-US">
                <a:sym typeface="+mn-ea"/>
              </a:rPr>
              <a:t>亿年。再过</a:t>
            </a:r>
            <a:r>
              <a:rPr lang="en-US" altLang="zh-CN">
                <a:sym typeface="+mn-ea"/>
              </a:rPr>
              <a:t>10</a:t>
            </a:r>
            <a:r>
              <a:rPr lang="zh-CN" altLang="en-US">
                <a:sym typeface="+mn-ea"/>
              </a:rPr>
              <a:t>亿年地球就会灭亡，，，，，，尽管许多研究结果不尽相同，但没有一个人认为它会恒常不变、永远存在。</a:t>
            </a:r>
            <a:endParaRPr lang="zh-CN" altLang="en-US"/>
          </a:p>
          <a:p>
            <a:r>
              <a:rPr lang="zh-CN" altLang="en-US">
                <a:sym typeface="+mn-ea"/>
              </a:rPr>
              <a:t>具体而言，第一个太阳出现时，烧尽一切树木园林；第二</a:t>
            </a:r>
            <a:r>
              <a:rPr lang="zh-CN">
                <a:sym typeface="+mn-ea"/>
              </a:rPr>
              <a:t>个太阳出现，使得一切溪流池沼无余干涸（包括喇荣沟里，觉姆洗衣服的潺潺小河，也全部化为乌有）；</a:t>
            </a:r>
            <a:r>
              <a:rPr lang="zh-CN" altLang="en-US">
                <a:latin typeface="+mn-ea"/>
                <a:cs typeface="+mn-ea"/>
                <a:sym typeface="+mn-ea"/>
              </a:rPr>
              <a:t>第三个太阳出现，使一切大江大河，如印度的恒河，尼连禅河，汉地的长江、金沙江、黄河等，全部干涸；第四个太阳出现，使得无热脑大海也滴水不剩；第五个太阳出现，深达一百由旬的大海之水荡然无存，随后干涸到两百由旬、七百由旬、一千由旬、一万由旬直至八万由旬深度，剩下的水，又从由旬，闻距开始，到最后，连牛蹄迹许的水也干涸无余（现在科学家认为，太阳渐渐会变成一个红巨星，在高温烧烤下，</a:t>
            </a:r>
            <a:r>
              <a:rPr lang="en-US" altLang="zh-CN">
                <a:latin typeface="+mn-ea"/>
                <a:cs typeface="+mn-ea"/>
                <a:sym typeface="+mn-ea"/>
              </a:rPr>
              <a:t>10</a:t>
            </a:r>
            <a:r>
              <a:rPr lang="zh-CN" altLang="en-US">
                <a:latin typeface="+mn-ea"/>
                <a:cs typeface="+mn-ea"/>
                <a:sym typeface="+mn-ea"/>
              </a:rPr>
              <a:t>亿年后，地球上已无生物幸存，与此处只是说法不同而已；第六个太阳出现，焚毁大地、雪山；第七个太阳出现，须弥山，四大洲，八小洲，七金山及铁围山全部烧成一片火焰，连一个微尘也不剩，如《德施请问经》云：</a:t>
            </a:r>
            <a:r>
              <a:rPr lang="en-US" altLang="zh-CN">
                <a:latin typeface="+mn-ea"/>
                <a:cs typeface="+mn-ea"/>
                <a:sym typeface="+mn-ea"/>
              </a:rPr>
              <a:t>“</a:t>
            </a:r>
            <a:r>
              <a:rPr lang="zh-CN" altLang="en-US">
                <a:latin typeface="+mn-ea"/>
                <a:cs typeface="+mn-ea"/>
                <a:sym typeface="+mn-ea"/>
              </a:rPr>
              <a:t>满一劫之时，此世必毁灭，诸山被火焚，不见剩一尘。</a:t>
            </a:r>
            <a:r>
              <a:rPr lang="en-US" altLang="zh-CN">
                <a:latin typeface="+mn-ea"/>
                <a:cs typeface="+mn-ea"/>
                <a:sym typeface="+mn-ea"/>
              </a:rPr>
              <a:t>”</a:t>
            </a:r>
          </a:p>
          <a:p>
            <a:r>
              <a:rPr lang="zh-CN" altLang="en-US">
                <a:latin typeface="+mn-ea"/>
                <a:cs typeface="+mn-ea"/>
                <a:sym typeface="+mn-ea"/>
              </a:rPr>
              <a:t>火焰炽热到极点，盘旋向下焚尽一切地狱（地狱里的众生早就空了，此时只是将地狱的器世界一烧而光</a:t>
            </a:r>
            <a:r>
              <a:rPr lang="en-US" altLang="zh-CN">
                <a:latin typeface="+mn-ea"/>
                <a:cs typeface="+mn-ea"/>
                <a:sym typeface="+mn-ea"/>
              </a:rPr>
              <a:t>)</a:t>
            </a:r>
            <a:r>
              <a:rPr lang="en-US">
                <a:latin typeface="+mn-ea"/>
                <a:cs typeface="+mn-ea"/>
                <a:sym typeface="+mn-ea"/>
              </a:rPr>
              <a:t>,</a:t>
            </a:r>
            <a:r>
              <a:rPr lang="zh-CN" altLang="en-US">
                <a:latin typeface="+mn-ea"/>
                <a:cs typeface="+mn-ea"/>
                <a:sym typeface="+mn-ea"/>
              </a:rPr>
              <a:t>火舌又只冲上方，烧毁梵天所有空空荡荡的无量宫殿（梵天众生也依靠业力或法性力，转生到他方去了，所有宫殿全是空的，大火只是将这些殿堂烧尽）。此时此刻，光明天的小天子们从第二禅天往下看，发现地狱以上的火往上冲，就惊慌失措地大呼小叫：</a:t>
            </a:r>
            <a:r>
              <a:rPr lang="en-US" altLang="zh-CN">
                <a:latin typeface="+mn-ea"/>
                <a:cs typeface="+mn-ea"/>
                <a:sym typeface="+mn-ea"/>
              </a:rPr>
              <a:t>“</a:t>
            </a:r>
            <a:r>
              <a:rPr lang="zh-CN" altLang="en-US">
                <a:latin typeface="+mn-ea"/>
                <a:cs typeface="+mn-ea"/>
                <a:sym typeface="+mn-ea"/>
              </a:rPr>
              <a:t>哇，大火燃起来了！</a:t>
            </a:r>
            <a:r>
              <a:rPr lang="en-US" altLang="zh-CN">
                <a:latin typeface="+mn-ea"/>
                <a:cs typeface="+mn-ea"/>
                <a:sym typeface="+mn-ea"/>
              </a:rPr>
              <a:t>”</a:t>
            </a:r>
            <a:r>
              <a:rPr lang="zh-CN" altLang="en-US">
                <a:latin typeface="+mn-ea"/>
                <a:cs typeface="+mn-ea"/>
                <a:sym typeface="+mn-ea"/>
              </a:rPr>
              <a:t>老天子们比较有经验，因昔日火都只烧到一禅，对二禅的天宫没有威胁，于是安慰他们说：</a:t>
            </a:r>
            <a:r>
              <a:rPr lang="en-US" altLang="zh-CN">
                <a:latin typeface="+mn-ea"/>
                <a:cs typeface="+mn-ea"/>
                <a:sym typeface="+mn-ea"/>
              </a:rPr>
              <a:t>“</a:t>
            </a:r>
            <a:r>
              <a:rPr lang="zh-CN" altLang="en-US">
                <a:latin typeface="+mn-ea"/>
                <a:cs typeface="+mn-ea"/>
                <a:sym typeface="+mn-ea"/>
              </a:rPr>
              <a:t>这样的大火以前烧到梵天以后就无影无踪了，不要惊慌，莫要害怕！</a:t>
            </a:r>
            <a:r>
              <a:rPr lang="en-US" altLang="zh-CN">
                <a:latin typeface="+mn-ea"/>
                <a:cs typeface="+mn-ea"/>
                <a:sym typeface="+mn-ea"/>
              </a:rPr>
              <a:t>”</a:t>
            </a:r>
            <a:br>
              <a:rPr lang="en-US" altLang="zh-CN">
                <a:latin typeface="+mn-ea"/>
                <a:cs typeface="+mn-ea"/>
                <a:sym typeface="+mn-ea"/>
              </a:rPr>
            </a:br>
            <a:r>
              <a:rPr lang="zh-CN" altLang="en-US">
                <a:latin typeface="+mn-ea"/>
                <a:cs typeface="+mn-ea"/>
                <a:sym typeface="+mn-ea"/>
              </a:rPr>
              <a:t>就这样，经过七次大火之后，一禅以下的世界全部变成空无。此时，二禅天形成水云层，轭木、箭</a:t>
            </a:r>
            <a:r>
              <a:rPr lang="en-US" altLang="zh-CN">
                <a:latin typeface="+mn-ea"/>
                <a:cs typeface="+mn-ea"/>
                <a:sym typeface="+mn-ea"/>
              </a:rPr>
              <a:t> </a:t>
            </a:r>
            <a:r>
              <a:rPr lang="zh-CN" altLang="en-US">
                <a:latin typeface="+mn-ea"/>
                <a:cs typeface="+mn-ea"/>
                <a:sym typeface="+mn-ea"/>
              </a:rPr>
              <a:t>矢</a:t>
            </a:r>
            <a:r>
              <a:rPr lang="en-US" altLang="zh-CN">
                <a:latin typeface="+mn-ea"/>
                <a:cs typeface="+mn-ea"/>
                <a:sym typeface="+mn-ea"/>
              </a:rPr>
              <a:t> </a:t>
            </a:r>
            <a:r>
              <a:rPr lang="zh-CN" altLang="en-US">
                <a:latin typeface="+mn-ea"/>
                <a:cs typeface="+mn-ea"/>
                <a:sym typeface="+mn-ea"/>
              </a:rPr>
              <a:t>般的倾盆大雨从天而降，光明天以下犹如盐溶入水般毁灭消失。</a:t>
            </a:r>
            <a:endParaRPr lang="zh-CN" altLang="en-US">
              <a:latin typeface="+mn-ea"/>
              <a:cs typeface="+mn-ea"/>
            </a:endParaRPr>
          </a:p>
          <a:p>
            <a:endParaRPr lang="zh-CN" altLang="en-US"/>
          </a:p>
        </p:txBody>
      </p:sp>
      <p:sp>
        <p:nvSpPr>
          <p:cNvPr id="2" name="Slide Number Placeholder 1"/>
          <p:cNvSpPr>
            <a:spLocks noGrp="1"/>
          </p:cNvSpPr>
          <p:nvPr>
            <p:ph type="sldNum" sz="quarter" idx="12"/>
          </p:nvPr>
        </p:nvSpPr>
        <p:spPr/>
        <p:txBody>
          <a:bodyPr/>
          <a:lstStyle/>
          <a:p>
            <a:fld id="{49AE70B2-8BF9-45C0-BB95-33D1B9D3A854}" type="slidenum">
              <a:rPr lang="zh-CN" altLang="en-US" smtClean="0"/>
              <a:t>5</a:t>
            </a:fld>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7490" y="415925"/>
            <a:ext cx="11954510" cy="6523355"/>
          </a:xfrm>
          <a:prstGeom prst="rect">
            <a:avLst/>
          </a:prstGeom>
          <a:noFill/>
        </p:spPr>
        <p:txBody>
          <a:bodyPr wrap="square" rtlCol="0">
            <a:noAutofit/>
          </a:bodyPr>
          <a:lstStyle/>
          <a:p>
            <a:r>
              <a:rPr lang="zh-CN" altLang="en-US">
                <a:latin typeface="+mn-ea"/>
                <a:cs typeface="+mn-ea"/>
                <a:sym typeface="+mn-ea"/>
              </a:rPr>
              <a:t>（</a:t>
            </a:r>
            <a:r>
              <a:rPr lang="zh-CN" altLang="en-US">
                <a:solidFill>
                  <a:schemeClr val="tx1"/>
                </a:solidFill>
                <a:uFillTx/>
                <a:latin typeface="+中文正文" charset="0"/>
                <a:cs typeface="+mn-ea"/>
                <a:sym typeface="+mn-ea"/>
              </a:rPr>
              <a:t>二禅天接近毁灭时，里面的有情也都迁移到他方去了，以水毁灭的只是器世界。）经过了七水一火之后，此时没有大地，只有一个风轮，下基的十字杵金刚风向上翻滚，三禅以下犹如风卷尘埃般灭绝一空。</a:t>
            </a:r>
          </a:p>
          <a:p>
            <a:r>
              <a:rPr lang="zh-CN" altLang="en-US">
                <a:solidFill>
                  <a:schemeClr val="tx1"/>
                </a:solidFill>
                <a:uFillTx/>
                <a:latin typeface="+中文正文" charset="0"/>
                <a:cs typeface="+mn-ea"/>
                <a:sym typeface="+mn-ea"/>
              </a:rPr>
              <a:t>那么，一禅，二禅，三禅为何分别以火，水，风而毁灭呢？《俱舍论》等经论中说一禅，二禅，三禅各有不同的分别念过患，比如以禅有寻伺，如火，故用火来灭尽；二禅有喜乐，如水，故用水来灭尽；三禅有呼吸，如风，故用风来灭尽。四禅因为远离了禅定的八种过患，故而不被水火风所坏。（四禅既然在一大劫中不被毁坏，那会不会变成常有呢？并不会。无垢光尊者在《如意宝藏论》中说，四禅的众生要么以法性力迁移到他方世界去，要么会示现死殁</a:t>
            </a:r>
            <a:r>
              <a:rPr lang="en-US" altLang="zh-CN">
                <a:solidFill>
                  <a:schemeClr val="tx1"/>
                </a:solidFill>
                <a:uFillTx/>
                <a:latin typeface="+中文正文" charset="0"/>
                <a:cs typeface="+mn-ea"/>
                <a:sym typeface="+mn-ea"/>
              </a:rPr>
              <a:t>.</a:t>
            </a:r>
            <a:r>
              <a:rPr lang="zh-CN" altLang="en-US">
                <a:solidFill>
                  <a:schemeClr val="tx1"/>
                </a:solidFill>
                <a:uFillTx/>
                <a:latin typeface="+中文正文" charset="0"/>
                <a:cs typeface="+mn-ea"/>
                <a:sym typeface="+mn-ea"/>
              </a:rPr>
              <a:t>）到了最后，容纳在一个大千世界中一百俱胝数的四大洲、须弥山及天界会全部灭亡，万事万物变成一大虚空。所以佛在《无常经》中云：</a:t>
            </a:r>
            <a:r>
              <a:rPr lang="en-US" altLang="zh-CN">
                <a:solidFill>
                  <a:schemeClr val="tx1"/>
                </a:solidFill>
                <a:uFillTx/>
                <a:latin typeface="+中文正文" charset="0"/>
                <a:cs typeface="+mn-ea"/>
                <a:sym typeface="+mn-ea"/>
              </a:rPr>
              <a:t>“</a:t>
            </a:r>
            <a:r>
              <a:rPr lang="zh-CN" altLang="en-US">
                <a:solidFill>
                  <a:schemeClr val="tx1"/>
                </a:solidFill>
                <a:uFillTx/>
                <a:latin typeface="+中文正文" charset="0"/>
                <a:cs typeface="+mn-ea"/>
                <a:sym typeface="+mn-ea"/>
              </a:rPr>
              <a:t>大地及日月，时至皆归尽，未曾有一事，不被无常吞。</a:t>
            </a:r>
            <a:r>
              <a:rPr lang="en-US" altLang="zh-CN">
                <a:solidFill>
                  <a:schemeClr val="tx1"/>
                </a:solidFill>
                <a:uFillTx/>
                <a:latin typeface="+中文正文" charset="0"/>
                <a:cs typeface="+mn-ea"/>
                <a:sym typeface="+mn-ea"/>
              </a:rPr>
              <a:t>”</a:t>
            </a:r>
          </a:p>
          <a:p>
            <a:endParaRPr lang="en-US" altLang="zh-CN">
              <a:solidFill>
                <a:schemeClr val="tx1"/>
              </a:solidFill>
              <a:uFillTx/>
              <a:latin typeface="+中文正文" charset="0"/>
              <a:cs typeface="+mn-ea"/>
              <a:sym typeface="+mn-ea"/>
            </a:endParaRPr>
          </a:p>
          <a:p>
            <a:r>
              <a:rPr lang="zh-CN" altLang="en-US">
                <a:solidFill>
                  <a:schemeClr val="tx1"/>
                </a:solidFill>
                <a:uFillTx/>
                <a:latin typeface="+中文正文" charset="0"/>
                <a:cs typeface="+mn-ea"/>
                <a:sym typeface="+mn-ea"/>
              </a:rPr>
              <a:t>既然大千世界最后也会变得空无一物，我们如秋蝇一样的人身，又有什么恒常稳固的呢</a:t>
            </a:r>
            <a:r>
              <a:rPr lang="en-US" altLang="zh-CN">
                <a:solidFill>
                  <a:schemeClr val="tx1"/>
                </a:solidFill>
                <a:uFillTx/>
                <a:latin typeface="+中文正文" charset="0"/>
                <a:cs typeface="+mn-ea"/>
                <a:sym typeface="+mn-ea"/>
              </a:rPr>
              <a:t>?</a:t>
            </a:r>
            <a:r>
              <a:rPr lang="zh-CN" altLang="en-US">
                <a:solidFill>
                  <a:schemeClr val="tx1"/>
                </a:solidFill>
                <a:uFillTx/>
                <a:latin typeface="+中文正文" charset="0"/>
                <a:cs typeface="+mn-ea"/>
                <a:sym typeface="+mn-ea"/>
              </a:rPr>
              <a:t>《佛所行赞》中也说：</a:t>
            </a:r>
            <a:r>
              <a:rPr lang="en-US" altLang="zh-CN">
                <a:solidFill>
                  <a:schemeClr val="tx1"/>
                </a:solidFill>
                <a:uFillTx/>
                <a:latin typeface="+中文正文" charset="0"/>
                <a:cs typeface="+mn-ea"/>
                <a:sym typeface="+mn-ea"/>
              </a:rPr>
              <a:t>“</a:t>
            </a:r>
            <a:r>
              <a:rPr lang="zh-CN" altLang="en-US">
                <a:solidFill>
                  <a:schemeClr val="tx1"/>
                </a:solidFill>
                <a:uFillTx/>
                <a:latin typeface="+中文正文" charset="0"/>
                <a:cs typeface="+mn-ea"/>
                <a:sym typeface="+mn-ea"/>
              </a:rPr>
              <a:t>劫火镕须弥，海水悉枯竭，况身如泡沫，而望久存世？</a:t>
            </a:r>
            <a:r>
              <a:rPr lang="en-US" altLang="zh-CN">
                <a:solidFill>
                  <a:schemeClr val="tx1"/>
                </a:solidFill>
                <a:uFillTx/>
                <a:latin typeface="+中文正文" charset="0"/>
                <a:cs typeface="+mn-ea"/>
                <a:sym typeface="+mn-ea"/>
              </a:rPr>
              <a:t>”</a:t>
            </a:r>
            <a:r>
              <a:rPr lang="zh-CN" altLang="en-US">
                <a:solidFill>
                  <a:schemeClr val="tx1"/>
                </a:solidFill>
                <a:uFillTx/>
                <a:latin typeface="+中文正文" charset="0"/>
                <a:cs typeface="+mn-ea"/>
                <a:sym typeface="+mn-ea"/>
              </a:rPr>
              <a:t>劫末火能镕销须弥山王、枯竭四大海水，我们这如水泡般的身体要想永远存留，简直是可笑之事。</a:t>
            </a:r>
          </a:p>
          <a:p>
            <a:r>
              <a:rPr lang="zh-CN" altLang="en-US">
                <a:solidFill>
                  <a:schemeClr val="tx1"/>
                </a:solidFill>
                <a:uFillTx/>
                <a:latin typeface="+中文正文" charset="0"/>
                <a:cs typeface="+mn-ea"/>
                <a:sym typeface="+mn-ea"/>
              </a:rPr>
              <a:t>修法：</a:t>
            </a:r>
            <a:br>
              <a:rPr lang="zh-CN" altLang="en-US">
                <a:solidFill>
                  <a:schemeClr val="tx1"/>
                </a:solidFill>
                <a:uFillTx/>
                <a:latin typeface="+中文正文" charset="0"/>
                <a:cs typeface="+mn-ea"/>
                <a:sym typeface="+mn-ea"/>
              </a:rPr>
            </a:br>
            <a:r>
              <a:rPr lang="zh-CN" altLang="en-US">
                <a:solidFill>
                  <a:schemeClr val="tx1"/>
                </a:solidFill>
                <a:uFillTx/>
                <a:latin typeface="+中文正文" charset="0"/>
                <a:cs typeface="+mn-ea"/>
                <a:sym typeface="+mn-ea"/>
              </a:rPr>
              <a:t>打坐按毗卢七法步骤静下来思考：</a:t>
            </a:r>
            <a:r>
              <a:rPr lang="en-US" altLang="zh-CN">
                <a:solidFill>
                  <a:schemeClr val="tx1"/>
                </a:solidFill>
                <a:uFillTx/>
                <a:latin typeface="+中文正文" charset="0"/>
                <a:cs typeface="+mn-ea"/>
                <a:sym typeface="+mn-ea"/>
              </a:rPr>
              <a:t> </a:t>
            </a:r>
            <a:r>
              <a:rPr lang="zh-CN" altLang="en-US">
                <a:solidFill>
                  <a:schemeClr val="tx1"/>
                </a:solidFill>
                <a:uFillTx/>
                <a:latin typeface="+中文正文" charset="0"/>
                <a:cs typeface="+mn-ea"/>
                <a:sym typeface="+mn-ea"/>
              </a:rPr>
              <a:t>思考宇宙的成、住、坏、空每一个阶段。重要是把思维的方法转变成自己的感受。</a:t>
            </a:r>
          </a:p>
          <a:p>
            <a:r>
              <a:rPr lang="en-US" altLang="zh-CN">
                <a:solidFill>
                  <a:schemeClr val="tx1"/>
                </a:solidFill>
                <a:uFillTx/>
                <a:latin typeface="+中文正文" charset="0"/>
                <a:cs typeface="+mn-ea"/>
                <a:sym typeface="+mn-ea"/>
              </a:rPr>
              <a:t> </a:t>
            </a:r>
            <a:r>
              <a:rPr lang="zh-CN" altLang="en-US">
                <a:solidFill>
                  <a:schemeClr val="tx1"/>
                </a:solidFill>
                <a:uFillTx/>
                <a:latin typeface="+中文正文" charset="0"/>
                <a:cs typeface="+mn-ea"/>
                <a:sym typeface="+mn-ea"/>
              </a:rPr>
              <a:t>通过思维宇宙的变化感受到一切有为法（万事万物）都是无常的，外在的世界也是一刹那一刹那地生灭，是无常的、不可靠的。万事万物唯一不变的是变化。慢慢地控制对身外之物的贪欲心。最后推翻我们内心今天不会死，明天不会死，一年</a:t>
            </a:r>
            <a:r>
              <a:rPr lang="en-US" altLang="zh-CN">
                <a:solidFill>
                  <a:schemeClr val="tx1"/>
                </a:solidFill>
                <a:uFillTx/>
                <a:latin typeface="+中文正文" charset="0"/>
                <a:cs typeface="+mn-ea"/>
                <a:sym typeface="+mn-ea"/>
              </a:rPr>
              <a:t>365</a:t>
            </a:r>
            <a:r>
              <a:rPr lang="zh-CN" altLang="en-US">
                <a:solidFill>
                  <a:schemeClr val="tx1"/>
                </a:solidFill>
                <a:uFillTx/>
                <a:latin typeface="+中文正文" charset="0"/>
                <a:cs typeface="+mn-ea"/>
                <a:sym typeface="+mn-ea"/>
              </a:rPr>
              <a:t>天我不会死，</a:t>
            </a:r>
            <a:r>
              <a:rPr lang="zh-CN">
                <a:solidFill>
                  <a:schemeClr val="tx1"/>
                </a:solidFill>
                <a:uFillTx/>
                <a:latin typeface="+中文正文" charset="0"/>
                <a:cs typeface="+mn-ea"/>
                <a:sym typeface="+mn-ea"/>
              </a:rPr>
              <a:t>死亡离我们很遥远的的观念，把理论上认为总有一天会死亡的观点在现实生活中发挥作用变成自己的体会。</a:t>
            </a:r>
            <a:br>
              <a:rPr lang="zh-CN">
                <a:solidFill>
                  <a:schemeClr val="tx1"/>
                </a:solidFill>
                <a:uFillTx/>
                <a:latin typeface="+中文正文" charset="0"/>
                <a:cs typeface="+mn-ea"/>
                <a:sym typeface="+mn-ea"/>
              </a:rPr>
            </a:br>
            <a:endParaRPr lang="zh-CN" altLang="en-US">
              <a:solidFill>
                <a:schemeClr val="tx1"/>
              </a:solidFill>
              <a:uFillTx/>
              <a:latin typeface="+中文正文" charset="0"/>
              <a:cs typeface="+mn-ea"/>
            </a:endParaRPr>
          </a:p>
          <a:p>
            <a:endParaRPr lang="zh-CN" altLang="en-US">
              <a:solidFill>
                <a:schemeClr val="tx1"/>
              </a:solidFill>
              <a:uFillTx/>
              <a:latin typeface="+中文正文" charset="0"/>
              <a:cs typeface="+mn-ea"/>
            </a:endParaRPr>
          </a:p>
          <a:p>
            <a:endParaRPr lang="zh-CN" altLang="en-US">
              <a:solidFill>
                <a:schemeClr val="tx1"/>
              </a:solidFill>
              <a:uFillTx/>
              <a:latin typeface="+中文正文" charset="0"/>
              <a:cs typeface="+mn-ea"/>
            </a:endParaRPr>
          </a:p>
        </p:txBody>
      </p:sp>
      <p:sp>
        <p:nvSpPr>
          <p:cNvPr id="2" name="Slide Number Placeholder 1"/>
          <p:cNvSpPr>
            <a:spLocks noGrp="1"/>
          </p:cNvSpPr>
          <p:nvPr>
            <p:ph type="sldNum" sz="quarter" idx="12"/>
          </p:nvPr>
        </p:nvSpPr>
        <p:spPr/>
        <p:txBody>
          <a:bodyPr/>
          <a:lstStyle/>
          <a:p>
            <a:fld id="{49AE70B2-8BF9-45C0-BB95-33D1B9D3A854}" type="slidenum">
              <a:rPr lang="zh-CN" altLang="en-US" smtClean="0"/>
              <a:t>6</a:t>
            </a:fld>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2725" y="279400"/>
            <a:ext cx="10847705" cy="5793105"/>
          </a:xfrm>
          <a:prstGeom prst="rect">
            <a:avLst/>
          </a:prstGeom>
          <a:noFill/>
        </p:spPr>
        <p:txBody>
          <a:bodyPr wrap="square" rtlCol="0">
            <a:noAutofit/>
          </a:bodyPr>
          <a:lstStyle/>
          <a:p>
            <a:r>
              <a:rPr lang="zh-CN">
                <a:latin typeface="+mn-ea"/>
                <a:cs typeface="+mn-ea"/>
                <a:sym typeface="+mn-ea"/>
              </a:rPr>
              <a:t>时间安排：早晚一小时修</a:t>
            </a:r>
            <a:r>
              <a:rPr lang="en-US" altLang="zh-CN">
                <a:latin typeface="+mn-ea"/>
                <a:cs typeface="+mn-ea"/>
                <a:sym typeface="+mn-ea"/>
              </a:rPr>
              <a:t>150</a:t>
            </a:r>
            <a:r>
              <a:rPr lang="zh-CN" altLang="en-US">
                <a:latin typeface="+mn-ea"/>
                <a:cs typeface="+mn-ea"/>
                <a:sym typeface="+mn-ea"/>
              </a:rPr>
              <a:t>小时。</a:t>
            </a:r>
            <a:br>
              <a:rPr lang="zh-CN" altLang="en-US">
                <a:latin typeface="+mn-ea"/>
                <a:cs typeface="+mn-ea"/>
                <a:sym typeface="+mn-ea"/>
              </a:rPr>
            </a:br>
            <a:r>
              <a:rPr lang="zh-CN">
                <a:latin typeface="+mn-ea"/>
                <a:cs typeface="+mn-ea"/>
                <a:sym typeface="+mn-ea"/>
              </a:rPr>
              <a:t>死亡无常修行标准：修之前和修之后进行对比，理论上总有一天会死亡在现实生活中发挥了多大作用，干预到了我们生活没有，通过修我们或多或少有变化。有小变化就获得了小收获；有中等变化就有中等收获；有巨大变化就有大的收获。达不到标准重新修。</a:t>
            </a:r>
          </a:p>
          <a:p>
            <a:endParaRPr lang="zh-CN">
              <a:latin typeface="+mn-ea"/>
              <a:cs typeface="+mn-ea"/>
              <a:sym typeface="+mn-ea"/>
            </a:endParaRPr>
          </a:p>
          <a:p>
            <a:endParaRPr lang="zh-CN">
              <a:sym typeface="+mn-ea"/>
            </a:endParaRPr>
          </a:p>
          <a:p>
            <a:r>
              <a:rPr lang="zh-CN" altLang="en-US">
                <a:latin typeface="+mn-ea"/>
                <a:sym typeface="+mn-ea"/>
              </a:rPr>
              <a:t>《大圆满龙钦宁体前行引导文</a:t>
            </a:r>
            <a:r>
              <a:rPr lang="en-US" altLang="zh-CN">
                <a:latin typeface="+mn-ea"/>
                <a:sym typeface="+mn-ea"/>
              </a:rPr>
              <a:t>.</a:t>
            </a:r>
            <a:r>
              <a:rPr lang="zh-CN" altLang="en-US">
                <a:latin typeface="+mn-ea"/>
                <a:sym typeface="+mn-ea"/>
              </a:rPr>
              <a:t>普贤上师言教讲记三</a:t>
            </a:r>
            <a:r>
              <a:rPr lang="en-US" altLang="zh-CN">
                <a:latin typeface="+mn-ea"/>
                <a:sym typeface="+mn-ea"/>
              </a:rPr>
              <a:t> </a:t>
            </a:r>
            <a:r>
              <a:rPr lang="zh-CN" altLang="en-US">
                <a:latin typeface="+mn-ea"/>
                <a:sym typeface="+mn-ea"/>
              </a:rPr>
              <a:t>》</a:t>
            </a:r>
            <a:r>
              <a:rPr lang="en-US" altLang="zh-CN">
                <a:latin typeface="+mn-ea"/>
                <a:sym typeface="+mn-ea"/>
              </a:rPr>
              <a:t> </a:t>
            </a:r>
            <a:endParaRPr lang="en-US" altLang="zh-CN">
              <a:latin typeface="+mn-ea"/>
              <a:ea typeface="+mn-ea"/>
            </a:endParaRPr>
          </a:p>
          <a:p>
            <a:endParaRPr lang="zh-CN" altLang="en-US">
              <a:latin typeface="+mn-ea"/>
              <a:sym typeface="+mn-ea"/>
            </a:endParaRPr>
          </a:p>
          <a:p>
            <a:endParaRPr lang="zh-CN">
              <a:sym typeface="+mn-ea"/>
            </a:endParaRPr>
          </a:p>
          <a:p>
            <a:r>
              <a:rPr lang="zh-CN" altLang="en-US">
                <a:latin typeface="+mn-ea"/>
                <a:sym typeface="+mn-ea"/>
              </a:rPr>
              <a:t>无常</a:t>
            </a:r>
            <a:r>
              <a:rPr lang="en-US" altLang="zh-CN">
                <a:latin typeface="+mn-ea"/>
                <a:sym typeface="+mn-ea"/>
              </a:rPr>
              <a:t> </a:t>
            </a:r>
            <a:r>
              <a:rPr lang="zh-CN" altLang="en-US">
                <a:latin typeface="+mn-ea"/>
                <a:sym typeface="+mn-ea"/>
              </a:rPr>
              <a:t>遍满整个世间，大三灾之相能够促使我们觉醒。连经劫安住的器界最终都毁灭</a:t>
            </a:r>
            <a:r>
              <a:rPr lang="en-US" altLang="zh-CN">
                <a:latin typeface="+mn-ea"/>
                <a:sym typeface="+mn-ea"/>
              </a:rPr>
              <a:t> </a:t>
            </a:r>
            <a:r>
              <a:rPr lang="zh-CN" altLang="en-US">
                <a:latin typeface="+mn-ea"/>
                <a:sym typeface="+mn-ea"/>
              </a:rPr>
              <a:t>的一尘不剩，我们在这短暂的时期、年代、世纪里出现的各种有为现象又有什么可靠呢</a:t>
            </a:r>
            <a:r>
              <a:rPr lang="en-US" altLang="zh-CN">
                <a:latin typeface="+mn-ea"/>
                <a:sym typeface="+mn-ea"/>
              </a:rPr>
              <a:t>?</a:t>
            </a:r>
            <a:r>
              <a:rPr lang="zh-CN" altLang="en-US">
                <a:latin typeface="+mn-ea"/>
                <a:sym typeface="+mn-ea"/>
              </a:rPr>
              <a:t>希求现世的有为现象又有什么意义呢？作为人类，虽然需要一些饮食、衣服、住所、医药等，需要依靠各种劳动来维生，但除此之外，的确毫无意义。世间处处宣扬的所谓快乐、永恒、实义等，其实全是欺诳。最终一切都将坏灭无余，何必对此世间抱持希望呢？理应发出彻底的出离心。</a:t>
            </a:r>
          </a:p>
          <a:p>
            <a:r>
              <a:rPr lang="zh-CN" altLang="en-US">
                <a:sym typeface="+mn-ea"/>
              </a:rPr>
              <a:t>《前行广释》</a:t>
            </a:r>
          </a:p>
          <a:p>
            <a:r>
              <a:rPr lang="en-US" altLang="zh-CN">
                <a:latin typeface="+mn-ea"/>
                <a:sym typeface="+mn-ea"/>
              </a:rPr>
              <a:t> </a:t>
            </a:r>
            <a:endParaRPr lang="en-US" altLang="zh-CN">
              <a:latin typeface="+mn-ea"/>
              <a:ea typeface="+mn-ea"/>
            </a:endParaRPr>
          </a:p>
          <a:p>
            <a:endParaRPr lang="zh-CN"/>
          </a:p>
          <a:p>
            <a:r>
              <a:rPr lang="en-US" altLang="zh-CN">
                <a:sym typeface="+mn-ea"/>
              </a:rPr>
              <a:t> </a:t>
            </a:r>
            <a:endParaRPr lang="zh-CN" altLang="en-US">
              <a:latin typeface="+mn-ea"/>
              <a:cs typeface="+mn-ea"/>
            </a:endParaRPr>
          </a:p>
        </p:txBody>
      </p:sp>
      <p:sp>
        <p:nvSpPr>
          <p:cNvPr id="3" name="Slide Number Placeholder 2"/>
          <p:cNvSpPr>
            <a:spLocks noGrp="1"/>
          </p:cNvSpPr>
          <p:nvPr>
            <p:ph type="sldNum" sz="quarter" idx="12"/>
          </p:nvPr>
        </p:nvSpPr>
        <p:spPr/>
        <p:txBody>
          <a:bodyPr/>
          <a:lstStyle/>
          <a:p>
            <a:fld id="{49AE70B2-8BF9-45C0-BB95-33D1B9D3A854}" type="slidenum">
              <a:rPr lang="zh-CN" altLang="en-US" smtClean="0"/>
              <a:t>7</a:t>
            </a:fld>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485" y="583565"/>
            <a:ext cx="11508105" cy="5814695"/>
          </a:xfrm>
          <a:prstGeom prst="rect">
            <a:avLst/>
          </a:prstGeom>
          <a:noFill/>
        </p:spPr>
        <p:txBody>
          <a:bodyPr wrap="square" rtlCol="0">
            <a:noAutofit/>
          </a:bodyPr>
          <a:lstStyle/>
          <a:p>
            <a:r>
              <a:rPr lang="zh-CN">
                <a:sym typeface="+mn-ea"/>
              </a:rPr>
              <a:t>总之，上述的道理，大家要认真思维，诚心实修。汉地有一个偈送说：</a:t>
            </a:r>
            <a:r>
              <a:rPr lang="en-US" altLang="zh-CN">
                <a:sym typeface="+mn-ea"/>
              </a:rPr>
              <a:t>“</a:t>
            </a:r>
            <a:r>
              <a:rPr lang="zh-CN" altLang="en-US">
                <a:sym typeface="+mn-ea"/>
              </a:rPr>
              <a:t>当勤精进，如救头燃，但念无常，慎勿放逸。</a:t>
            </a:r>
            <a:r>
              <a:rPr lang="en-US" altLang="zh-CN">
                <a:sym typeface="+mn-ea"/>
              </a:rPr>
              <a:t>”</a:t>
            </a:r>
            <a:r>
              <a:rPr lang="zh-CN" altLang="en-US">
                <a:sym typeface="+mn-ea"/>
              </a:rPr>
              <a:t>我们也应该这样来观想，现在务必要精进，不能明日复明日，把修行一直拖拖拖，而应向美女的头发着火了，要以最快的速度扑灭一样，我们也要用最快的速度亿念无常、精进修持，切莫在放逸中度日。我们这个人身难得易失，什么时候会离开世间也不好说，所以，何时想起来行持善法，何时就要马上行持，不要一拖再拖。造恶业，干坏事</a:t>
            </a:r>
            <a:r>
              <a:rPr lang="en-US" altLang="zh-CN">
                <a:sym typeface="+mn-ea"/>
              </a:rPr>
              <a:t> </a:t>
            </a:r>
            <a:r>
              <a:rPr lang="zh-CN" altLang="en-US">
                <a:sym typeface="+mn-ea"/>
              </a:rPr>
              <a:t>可以缓一缓，明天再说，而行持善法的话，最好是现在就做</a:t>
            </a:r>
            <a:r>
              <a:rPr lang="en-US" altLang="zh-CN">
                <a:sym typeface="+mn-ea"/>
              </a:rPr>
              <a:t>-</a:t>
            </a:r>
            <a:r>
              <a:rPr lang="zh-CN" altLang="en-US">
                <a:sym typeface="+mn-ea"/>
              </a:rPr>
              <a:t>现在就要出家，现在就要精进修行！</a:t>
            </a:r>
          </a:p>
          <a:p>
            <a:r>
              <a:rPr lang="zh-CN" altLang="en-US">
                <a:sym typeface="+mn-ea"/>
              </a:rPr>
              <a:t>《大圆满龙钦宁体前行引导文</a:t>
            </a:r>
            <a:r>
              <a:rPr lang="en-US" altLang="zh-CN">
                <a:sym typeface="+mn-ea"/>
              </a:rPr>
              <a:t>. </a:t>
            </a:r>
            <a:r>
              <a:rPr lang="zh-CN" altLang="en-US">
                <a:sym typeface="+mn-ea"/>
              </a:rPr>
              <a:t>普贤上师言教讲记三》</a:t>
            </a:r>
          </a:p>
          <a:p>
            <a:r>
              <a:rPr lang="zh-CN" altLang="en-US">
                <a:sym typeface="+mn-ea"/>
              </a:rPr>
              <a:t>我得到的宝贵暇身犹如一线生机，又如旷劫难遇的极短片段，如果没把握好，它很快就会破灭落空；如果把握好，就能获得解脱，往生净土。所以，我一定要百倍</a:t>
            </a:r>
            <a:r>
              <a:rPr lang="en-US" altLang="zh-CN">
                <a:sym typeface="+mn-ea"/>
              </a:rPr>
              <a:t> </a:t>
            </a:r>
            <a:r>
              <a:rPr lang="zh-CN" altLang="en-US">
                <a:sym typeface="+mn-ea"/>
              </a:rPr>
              <a:t>珍惜这朝不保夕的生命，</a:t>
            </a:r>
            <a:r>
              <a:rPr lang="en-US" altLang="zh-CN">
                <a:sym typeface="+mn-ea"/>
              </a:rPr>
              <a:t> </a:t>
            </a:r>
            <a:r>
              <a:rPr lang="zh-CN" altLang="en-US">
                <a:sym typeface="+mn-ea"/>
              </a:rPr>
              <a:t>珍惜今生修法的机会，万万不可浪费。</a:t>
            </a:r>
            <a:endParaRPr lang="zh-CN" altLang="en-US"/>
          </a:p>
          <a:p>
            <a:pPr algn="ctr"/>
            <a:r>
              <a:rPr lang="zh-CN" altLang="en-US">
                <a:sym typeface="+mn-ea"/>
              </a:rPr>
              <a:t>思考题：</a:t>
            </a:r>
          </a:p>
          <a:p>
            <a:pPr algn="l"/>
            <a:r>
              <a:rPr lang="en-US" altLang="zh-CN">
                <a:sym typeface="+mn-ea"/>
              </a:rPr>
              <a:t>1</a:t>
            </a:r>
            <a:r>
              <a:rPr lang="zh-CN" altLang="en-US">
                <a:sym typeface="+mn-ea"/>
              </a:rPr>
              <a:t>、为什么要修无常？</a:t>
            </a:r>
            <a:endParaRPr lang="zh-CN" altLang="en-US"/>
          </a:p>
          <a:p>
            <a:pPr algn="l"/>
            <a:r>
              <a:rPr lang="en-US" altLang="zh-CN">
                <a:sym typeface="+mn-ea"/>
              </a:rPr>
              <a:t>2</a:t>
            </a:r>
            <a:r>
              <a:rPr lang="zh-CN" altLang="en-US">
                <a:sym typeface="+mn-ea"/>
              </a:rPr>
              <a:t>、你是如何理解这个世界唯一不变的是变化？</a:t>
            </a:r>
            <a:endParaRPr lang="zh-CN" altLang="en-US"/>
          </a:p>
          <a:p>
            <a:pPr algn="l"/>
            <a:r>
              <a:rPr lang="en-US" altLang="zh-CN">
                <a:sym typeface="+mn-ea"/>
              </a:rPr>
              <a:t>3</a:t>
            </a:r>
            <a:r>
              <a:rPr lang="zh-CN" altLang="en-US">
                <a:sym typeface="+mn-ea"/>
              </a:rPr>
              <a:t>、学习这课后你有何感想</a:t>
            </a:r>
            <a:r>
              <a:rPr lang="en-US" altLang="zh-CN">
                <a:sym typeface="+mn-ea"/>
              </a:rPr>
              <a:t>?</a:t>
            </a:r>
          </a:p>
          <a:p>
            <a:pPr algn="l"/>
            <a:endParaRPr lang="en-US" altLang="zh-CN"/>
          </a:p>
          <a:p>
            <a:endParaRPr lang="zh-CN" altLang="en-US">
              <a:latin typeface="+mn-ea"/>
              <a:cs typeface="+mn-ea"/>
            </a:endParaRPr>
          </a:p>
          <a:p>
            <a:endParaRPr lang="zh-CN" altLang="en-US"/>
          </a:p>
        </p:txBody>
      </p:sp>
      <p:sp>
        <p:nvSpPr>
          <p:cNvPr id="3" name="Slide Number Placeholder 2"/>
          <p:cNvSpPr>
            <a:spLocks noGrp="1"/>
          </p:cNvSpPr>
          <p:nvPr>
            <p:ph type="sldNum" sz="quarter" idx="12"/>
          </p:nvPr>
        </p:nvSpPr>
        <p:spPr/>
        <p:txBody>
          <a:bodyPr/>
          <a:lstStyle/>
          <a:p>
            <a:fld id="{49AE70B2-8BF9-45C0-BB95-33D1B9D3A854}" type="slidenum">
              <a:rPr lang="zh-CN" altLang="en-US" smtClean="0"/>
              <a:t>8</a:t>
            </a:fld>
            <a:endParaRPr lang="zh-CN" altLang="en-US"/>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c0ZjA5MzAyMmJiZmRiMDgxYTFlNDM3MjE0MmQxZjgifQ=="/>
  <p:tag name="KSO_WPP_MARK_KEY" val="05e0f2a9-8c7c-4556-bbe8-b73636671ea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4024</Words>
  <Application>Microsoft Office PowerPoint</Application>
  <PresentationFormat>Widescreen</PresentationFormat>
  <Paragraphs>62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+中文正文</vt:lpstr>
      <vt:lpstr>宋体</vt:lpstr>
      <vt:lpstr>微软雅黑</vt: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HCN</dc:creator>
  <cp:lastModifiedBy>Microsoft account</cp:lastModifiedBy>
  <cp:revision>1127</cp:revision>
  <dcterms:created xsi:type="dcterms:W3CDTF">2019-06-19T02:08:00Z</dcterms:created>
  <dcterms:modified xsi:type="dcterms:W3CDTF">2023-05-01T15:41:54Z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153662C820924F9A9817EA43C3A37857_13</vt:lpwstr>
  </property>
</Properties>
</file>