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heme/theme2.xml" ContentType="application/vnd.openxmlformats-officedocument.them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1.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399" r:id="rId2"/>
    <p:sldId id="394" r:id="rId3"/>
    <p:sldId id="309" r:id="rId4"/>
    <p:sldId id="395" r:id="rId5"/>
    <p:sldId id="308" r:id="rId6"/>
    <p:sldId id="320" r:id="rId7"/>
    <p:sldId id="414" r:id="rId8"/>
    <p:sldId id="312" r:id="rId9"/>
    <p:sldId id="398" r:id="rId10"/>
    <p:sldId id="310" r:id="rId11"/>
    <p:sldId id="438" r:id="rId12"/>
    <p:sldId id="437" r:id="rId13"/>
    <p:sldId id="396" r:id="rId14"/>
    <p:sldId id="288" r:id="rId15"/>
    <p:sldId id="389" r:id="rId16"/>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6" userDrawn="1">
          <p15:clr>
            <a:srgbClr val="A4A3A4"/>
          </p15:clr>
        </p15:guide>
        <p15:guide id="2" pos="385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161" d="100"/>
          <a:sy n="161" d="100"/>
        </p:scale>
        <p:origin x="318" y="144"/>
      </p:cViewPr>
      <p:guideLst>
        <p:guide orient="horz" pos="2186"/>
        <p:guide pos="3854"/>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2023/5/6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895037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3589402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Master" Target="../slideMasters/slideMaster1.xml"/><Relationship Id="rId5" Type="http://schemas.openxmlformats.org/officeDocument/2006/relationships/tags" Target="../tags/tag54.xml"/><Relationship Id="rId4" Type="http://schemas.openxmlformats.org/officeDocument/2006/relationships/tags" Target="../tags/tag5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2023/5/6</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2023/5/6</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2023/5/6</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2023/5/6</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2023/5/6</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2023/5/6</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2023/5/6</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2023/5/6</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2023/5/6</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2023/5/6</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2023/5/6</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2023/5/6</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4.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7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0965" y="256540"/>
            <a:ext cx="11820525" cy="6365240"/>
          </a:xfrm>
          <a:prstGeom prst="rect">
            <a:avLst/>
          </a:prstGeom>
          <a:noFill/>
        </p:spPr>
        <p:txBody>
          <a:bodyPr wrap="square" rtlCol="0">
            <a:noAutofit/>
          </a:bodyPr>
          <a:lstStyle/>
          <a:p>
            <a:pPr algn="ctr"/>
            <a:r>
              <a:rPr lang="zh-CN" altLang="en-US">
                <a:sym typeface="+mn-ea"/>
              </a:rPr>
              <a:t>思维内情众生而修无常</a:t>
            </a:r>
            <a:br>
              <a:rPr lang="zh-CN" altLang="en-US">
                <a:sym typeface="+mn-ea"/>
              </a:rPr>
            </a:br>
            <a:r>
              <a:rPr lang="zh-CN" altLang="en-US">
                <a:sym typeface="+mn-ea"/>
              </a:rPr>
              <a:t>诸法无常迁变如闪电</a:t>
            </a:r>
          </a:p>
          <a:p>
            <a:pPr algn="ctr"/>
            <a:r>
              <a:rPr lang="zh-CN" altLang="en-US">
                <a:sym typeface="+mn-ea"/>
              </a:rPr>
              <a:t>思维器情悉皆坏灭法</a:t>
            </a:r>
          </a:p>
          <a:p>
            <a:pPr algn="ctr"/>
            <a:r>
              <a:rPr lang="zh-CN" altLang="en-US">
                <a:sym typeface="+mn-ea"/>
              </a:rPr>
              <a:t>决定死亡死时却不定</a:t>
            </a:r>
          </a:p>
          <a:p>
            <a:pPr algn="ctr"/>
            <a:r>
              <a:rPr lang="zh-CN" altLang="en-US">
                <a:sym typeface="+mn-ea"/>
              </a:rPr>
              <a:t>心执常法唯是自欺诳</a:t>
            </a:r>
          </a:p>
          <a:p>
            <a:pPr algn="ctr"/>
            <a:r>
              <a:rPr lang="zh-CN" altLang="en-US">
                <a:sym typeface="+mn-ea"/>
              </a:rPr>
              <a:t>我等恒处懈怠放逸中</a:t>
            </a:r>
          </a:p>
          <a:p>
            <a:pPr algn="ctr"/>
            <a:r>
              <a:rPr lang="zh-CN" altLang="en-US">
                <a:sym typeface="+mn-ea"/>
              </a:rPr>
              <a:t>总集三宝上师悲眼视</a:t>
            </a:r>
          </a:p>
          <a:p>
            <a:pPr algn="ctr"/>
            <a:r>
              <a:rPr lang="zh-CN" altLang="en-US">
                <a:sym typeface="+mn-ea"/>
              </a:rPr>
              <a:t>能念无常死亡求加持</a:t>
            </a:r>
          </a:p>
          <a:p>
            <a:pPr algn="l"/>
            <a:r>
              <a:rPr lang="zh-CN" altLang="en-US">
                <a:latin typeface="+mn-ea"/>
                <a:sym typeface="+mn-ea"/>
              </a:rPr>
              <a:t>《慧灯禅修教材》第三册</a:t>
            </a:r>
            <a:endParaRPr lang="zh-CN" altLang="en-US">
              <a:latin typeface="+mn-ea"/>
              <a:ea typeface="+mn-ea"/>
            </a:endParaRPr>
          </a:p>
          <a:p>
            <a:pPr algn="l"/>
            <a:r>
              <a:rPr lang="zh-CN" altLang="en-US">
                <a:sym typeface="+mn-ea"/>
              </a:rPr>
              <a:t/>
            </a:r>
            <a:br>
              <a:rPr lang="zh-CN" altLang="en-US">
                <a:sym typeface="+mn-ea"/>
              </a:rPr>
            </a:br>
            <a:r>
              <a:rPr lang="zh-CN" altLang="en-US">
                <a:sym typeface="+mn-ea"/>
              </a:rPr>
              <a:t>修无常的重要性：</a:t>
            </a:r>
            <a:r>
              <a:rPr lang="zh-CN" altLang="en-US">
                <a:latin typeface="+mn-ea"/>
                <a:cs typeface="+mn-ea"/>
                <a:sym typeface="+mn-ea"/>
              </a:rPr>
              <a:t>前面讲了人身难得的修法，通过修习人身难得和寿命无常，可以断除对现世的贪欲。一般凡夫对现世的名誉</a:t>
            </a:r>
            <a:r>
              <a:rPr lang="en-US" altLang="zh-CN">
                <a:latin typeface="+mn-ea"/>
                <a:cs typeface="+mn-ea"/>
                <a:sym typeface="+mn-ea"/>
              </a:rPr>
              <a:t> </a:t>
            </a:r>
            <a:r>
              <a:rPr lang="zh-CN" altLang="en-US">
                <a:latin typeface="+mn-ea"/>
                <a:cs typeface="+mn-ea"/>
                <a:sym typeface="+mn-ea"/>
              </a:rPr>
              <a:t>、财产等有着非常强烈的执着。如果对现世有强烈的贪心，就无法踏上真正</a:t>
            </a:r>
            <a:r>
              <a:rPr lang="en-US" altLang="zh-CN">
                <a:latin typeface="+mn-ea"/>
                <a:cs typeface="+mn-ea"/>
                <a:sym typeface="+mn-ea"/>
              </a:rPr>
              <a:t> </a:t>
            </a:r>
            <a:r>
              <a:rPr lang="zh-CN" altLang="en-US">
                <a:latin typeface="+mn-ea"/>
                <a:cs typeface="+mn-ea"/>
                <a:sym typeface="+mn-ea"/>
              </a:rPr>
              <a:t>的解脱道。解脱道和非解脱道的差别，不在于所修的法，而关键在于动机。</a:t>
            </a:r>
            <a:endParaRPr lang="zh-CN" altLang="en-US">
              <a:latin typeface="+mn-ea"/>
              <a:cs typeface="+mn-ea"/>
            </a:endParaRPr>
          </a:p>
          <a:p>
            <a:pPr algn="l"/>
            <a:r>
              <a:rPr lang="zh-CN" altLang="en-US">
                <a:latin typeface="+mn-ea"/>
                <a:cs typeface="+mn-ea"/>
                <a:sym typeface="+mn-ea"/>
              </a:rPr>
              <a:t>比如说，大家都觉得，大圆满、大手印、大中观肯定是解脱法，其实不一定。如果只为得到一些现世圆满</a:t>
            </a:r>
            <a:r>
              <a:rPr lang="en-US" altLang="zh-CN">
                <a:latin typeface="+mn-ea"/>
                <a:cs typeface="+mn-ea"/>
                <a:sym typeface="+mn-ea"/>
              </a:rPr>
              <a:t>-</a:t>
            </a:r>
            <a:r>
              <a:rPr lang="zh-CN" altLang="en-US">
                <a:latin typeface="+mn-ea"/>
                <a:cs typeface="+mn-ea"/>
                <a:sym typeface="+mn-ea"/>
              </a:rPr>
              <a:t>这一生的健康、长寿和富有而修大圆满，那么大圆满就不是解脱道，而变成了世间法。</a:t>
            </a:r>
          </a:p>
          <a:p>
            <a:pPr algn="l"/>
            <a:r>
              <a:rPr lang="zh-CN" altLang="en-US">
                <a:latin typeface="+mn-ea"/>
                <a:cs typeface="+mn-ea"/>
                <a:sym typeface="+mn-ea"/>
              </a:rPr>
              <a:t>在每天的二十四小时里，我们的所见</a:t>
            </a:r>
            <a:r>
              <a:rPr lang="en-US" altLang="zh-CN">
                <a:latin typeface="+mn-ea"/>
                <a:cs typeface="+mn-ea"/>
                <a:sym typeface="+mn-ea"/>
              </a:rPr>
              <a:t> </a:t>
            </a:r>
            <a:r>
              <a:rPr lang="zh-CN" altLang="en-US">
                <a:latin typeface="+mn-ea"/>
                <a:cs typeface="+mn-ea"/>
                <a:sym typeface="+mn-ea"/>
              </a:rPr>
              <a:t>、</a:t>
            </a:r>
            <a:r>
              <a:rPr lang="en-US" altLang="zh-CN">
                <a:latin typeface="+mn-ea"/>
                <a:cs typeface="+mn-ea"/>
                <a:sym typeface="+mn-ea"/>
              </a:rPr>
              <a:t> </a:t>
            </a:r>
            <a:r>
              <a:rPr lang="zh-CN" altLang="en-US">
                <a:latin typeface="+mn-ea"/>
                <a:cs typeface="+mn-ea"/>
                <a:sym typeface="+mn-ea"/>
              </a:rPr>
              <a:t>所闻、所触、所感</a:t>
            </a:r>
            <a:r>
              <a:rPr lang="en-US" altLang="zh-CN">
                <a:latin typeface="+mn-ea"/>
                <a:cs typeface="+mn-ea"/>
                <a:sym typeface="+mn-ea"/>
              </a:rPr>
              <a:t> </a:t>
            </a:r>
            <a:r>
              <a:rPr lang="zh-CN" altLang="en-US">
                <a:latin typeface="+mn-ea"/>
                <a:cs typeface="+mn-ea"/>
                <a:sym typeface="+mn-ea"/>
              </a:rPr>
              <a:t>无不在轮回范围内。明知这是轮回，现在却</a:t>
            </a:r>
            <a:r>
              <a:rPr lang="en-US" altLang="zh-CN">
                <a:latin typeface="+mn-ea"/>
                <a:cs typeface="+mn-ea"/>
                <a:sym typeface="+mn-ea"/>
              </a:rPr>
              <a:t> </a:t>
            </a:r>
            <a:r>
              <a:rPr lang="zh-CN" altLang="en-US">
                <a:latin typeface="+mn-ea"/>
                <a:cs typeface="+mn-ea"/>
                <a:sym typeface="+mn-ea"/>
              </a:rPr>
              <a:t>无法断除，那该怎么办？简单地讲，首先要找出轮回的根源，再设法断除它。若能这样，轮回也就很难</a:t>
            </a:r>
            <a:r>
              <a:rPr lang="en-US" altLang="zh-CN">
                <a:latin typeface="+mn-ea"/>
                <a:cs typeface="+mn-ea"/>
                <a:sym typeface="+mn-ea"/>
              </a:rPr>
              <a:t> </a:t>
            </a:r>
            <a:r>
              <a:rPr lang="zh-CN" altLang="en-US">
                <a:latin typeface="+mn-ea"/>
                <a:cs typeface="+mn-ea"/>
                <a:sym typeface="+mn-ea"/>
              </a:rPr>
              <a:t>继续了，</a:t>
            </a:r>
            <a:r>
              <a:rPr lang="en-US" altLang="zh-CN">
                <a:latin typeface="+mn-ea"/>
                <a:cs typeface="+mn-ea"/>
                <a:sym typeface="+mn-ea"/>
              </a:rPr>
              <a:t> </a:t>
            </a:r>
            <a:r>
              <a:rPr lang="zh-CN" altLang="en-US">
                <a:latin typeface="+mn-ea"/>
                <a:cs typeface="+mn-ea"/>
                <a:sym typeface="+mn-ea"/>
              </a:rPr>
              <a:t>这是非常重要的。轮回的根源是什么呢？流转轮回苦海旣非偶然，也非造物主安排，而是有其内在因缘的。其中最关键的，就是我执和贪欲现世之心。这该如何断除呢？仅仅要求我们放下就能放下吗？没有那么容易。我们首先需要理性的思维，用佛赐予的慧眼去观察整个世界和人生，从而清楚地了解到人生、轮回的真实面目，由此便会发现轮回的许多过患，发现贪恋现世的种种弊病，这时就可以放下贪执现世、轮回之念。比如，当一个人觉得某物十分宝贵可爱时，对它的贪欲就很难放下。比较有效的对治法，就是让它发现这个东西也有许多缺陷，并非像他以前所想的那样可贵，于是他的贪欲就可以逐渐淡化，最后可以</a:t>
            </a:r>
            <a:r>
              <a:rPr lang="zh-CN">
                <a:latin typeface="+mn-ea"/>
                <a:cs typeface="+mn-ea"/>
                <a:sym typeface="+mn-ea"/>
              </a:rPr>
              <a:t>很轻松地断掉，</a:t>
            </a:r>
            <a:r>
              <a:rPr lang="en-US" altLang="zh-CN">
                <a:latin typeface="+mn-ea"/>
                <a:cs typeface="+mn-ea"/>
                <a:sym typeface="+mn-ea"/>
              </a:rPr>
              <a:t>  </a:t>
            </a:r>
            <a:r>
              <a:rPr lang="zh-CN" altLang="en-US">
                <a:latin typeface="+mn-ea"/>
                <a:cs typeface="+mn-ea"/>
                <a:sym typeface="+mn-ea"/>
              </a:rPr>
              <a:t>这是目前最好的方法。</a:t>
            </a:r>
            <a:endParaRPr lang="zh-CN" altLang="en-US">
              <a:latin typeface="+mn-ea"/>
              <a:cs typeface="+mn-ea"/>
            </a:endParaRPr>
          </a:p>
          <a:p>
            <a:pPr algn="l"/>
            <a:endParaRPr lang="zh-CN" altLang="en-US"/>
          </a:p>
          <a:p>
            <a:endParaRPr lang="zh-CN" alt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0645" y="130175"/>
            <a:ext cx="11903075" cy="6727825"/>
          </a:xfrm>
          <a:prstGeom prst="rect">
            <a:avLst/>
          </a:prstGeom>
          <a:noFill/>
        </p:spPr>
        <p:txBody>
          <a:bodyPr wrap="square" rtlCol="0">
            <a:noAutofit/>
          </a:bodyPr>
          <a:lstStyle/>
          <a:p>
            <a:r>
              <a:rPr lang="zh-CN" altLang="en-US">
                <a:sym typeface="+mn-ea"/>
              </a:rPr>
              <a:t>《大圆满龙钦宁体前行引导文</a:t>
            </a:r>
            <a:r>
              <a:rPr lang="en-US" altLang="zh-CN">
                <a:sym typeface="+mn-ea"/>
              </a:rPr>
              <a:t> </a:t>
            </a:r>
            <a:r>
              <a:rPr lang="zh-CN" altLang="en-US">
                <a:sym typeface="+mn-ea"/>
              </a:rPr>
              <a:t>普贤上师言教》</a:t>
            </a:r>
          </a:p>
          <a:p>
            <a:r>
              <a:rPr lang="zh-CN" altLang="en-US">
                <a:sym typeface="+mn-ea"/>
              </a:rPr>
              <a:t>首先，他们的寿命能长劫安住。如果了解</a:t>
            </a:r>
            <a:r>
              <a:rPr lang="en-US" altLang="zh-CN">
                <a:sym typeface="+mn-ea"/>
              </a:rPr>
              <a:t>“ </a:t>
            </a:r>
            <a:r>
              <a:rPr lang="zh-CN" altLang="en-US">
                <a:sym typeface="+mn-ea"/>
              </a:rPr>
              <a:t>劫</a:t>
            </a:r>
            <a:r>
              <a:rPr lang="en-US" altLang="zh-CN">
                <a:sym typeface="+mn-ea"/>
              </a:rPr>
              <a:t>”</a:t>
            </a:r>
            <a:r>
              <a:rPr lang="zh-CN" altLang="en-US">
                <a:sym typeface="+mn-ea"/>
              </a:rPr>
              <a:t>的涵义，就知道在他存活期间，人间不知道改朝换代多少次，经历多少沧桑。在天人看来，人间的生活朝生暮死，人的生命像蜉蝣一样，地球就是一个弹丸之地，就像在一个小小的试管里有很多细菌一样。这么一比较</a:t>
            </a:r>
            <a:r>
              <a:rPr lang="zh-CN" altLang="en-US" i="1">
                <a:sym typeface="+mn-ea"/>
              </a:rPr>
              <a:t>，</a:t>
            </a:r>
            <a:r>
              <a:rPr lang="zh-CN" altLang="en-US">
                <a:sym typeface="+mn-ea"/>
              </a:rPr>
              <a:t>那些寿勘住劫的天人们、仙人们，实在太崇高、太伟大、太不得了。人类都向往神仙的日子，以为神仙能长生不死，虽然并非如此，但他们的寿命的确相当长，人间经过了无数次变换、更替，而天人们还在天堂里享福。对于这样的诸天和仙人们，我们会想；他们那么厉害，应该不会死吧</a:t>
            </a:r>
            <a:r>
              <a:rPr lang="en-US" altLang="zh-CN">
                <a:sym typeface="+mn-ea"/>
              </a:rPr>
              <a:t>?</a:t>
            </a:r>
            <a:r>
              <a:rPr lang="zh-CN" altLang="en-US">
                <a:sym typeface="+mn-ea"/>
              </a:rPr>
              <a:t>实际上，他们没有一个能脱免死地。当有为法的福业力罄尽时，这些天人们、仙人们，包括最大的天王都没有一刹那自在，不得不从光明的境界逐渐退堕，变得一片暗淡，最终完全消失，因为无常力无可遮挡。他们毕竟是有为法投出的影像，怎么能长存久住呢？可见，所有天人、仙人全部处在阎罗王的魔掌中。这才知道：原来世间尊主没有一个能脱出死。</a:t>
            </a:r>
            <a:endParaRPr lang="zh-CN" altLang="en-US"/>
          </a:p>
          <a:p>
            <a:endParaRPr lang="zh-CN" altLang="en-US">
              <a:sym typeface="+mn-ea"/>
            </a:endParaRPr>
          </a:p>
          <a:p>
            <a:r>
              <a:rPr lang="zh-CN" altLang="en-US">
                <a:sym typeface="+mn-ea"/>
              </a:rPr>
              <a:t>天人的身体很坚固，好像什么都摧毁不了，眼睛也不眨。我们身上的一整套组织器官不断地运行，刹那停不下来，而天人们很有福报，身体很安详，上界天一直住在定镜里。不像我们三天不吃饭就面色安淡，天人们再千万亿年里一直发出胜过日月的威光。这么一看，他们那么伟大却没有常和坚，因为世上的法都脆弱、无常、不可依靠，是幻化的，而再这幻化里，我们是极其渺小的微生物，这一点点幻相哪会有常和坚呢</a:t>
            </a:r>
            <a:r>
              <a:rPr lang="en-US" altLang="zh-CN">
                <a:sym typeface="+mn-ea"/>
              </a:rPr>
              <a:t>? </a:t>
            </a:r>
            <a:r>
              <a:rPr lang="zh-CN" altLang="en-US">
                <a:sym typeface="+mn-ea"/>
              </a:rPr>
              <a:t>相比而言就更加脆弱、短暂了。之后想</a:t>
            </a:r>
            <a:r>
              <a:rPr lang="en-US" altLang="zh-CN">
                <a:sym typeface="+mn-ea"/>
              </a:rPr>
              <a:t>:</a:t>
            </a:r>
            <a:r>
              <a:rPr lang="zh-CN" altLang="en-US">
                <a:sym typeface="+mn-ea"/>
              </a:rPr>
              <a:t>我在这万劫难逢的人生机遇</a:t>
            </a:r>
            <a:r>
              <a:rPr lang="zh-CN">
                <a:sym typeface="+mn-ea"/>
              </a:rPr>
              <a:t>里，要尽量利用这一世人身修出最大的意义，彻底从轮回苦海中超出，这才是人生的意义所在。</a:t>
            </a:r>
          </a:p>
          <a:p>
            <a:endParaRPr lang="zh-CN" altLang="en-US">
              <a:sym typeface="+mn-ea"/>
            </a:endParaRPr>
          </a:p>
          <a:p>
            <a:endParaRPr lang="zh-CN" altLang="en-US" b="0"/>
          </a:p>
          <a:p>
            <a:endParaRPr lang="zh-CN" altLang="en-US"/>
          </a:p>
        </p:txBody>
      </p:sp>
      <p:sp>
        <p:nvSpPr>
          <p:cNvPr id="2" name="文本框 1"/>
          <p:cNvSpPr txBox="1"/>
          <p:nvPr/>
        </p:nvSpPr>
        <p:spPr>
          <a:xfrm>
            <a:off x="3512185" y="6981825"/>
            <a:ext cx="4064000" cy="368300"/>
          </a:xfrm>
          <a:prstGeom prst="rect">
            <a:avLst/>
          </a:prstGeom>
          <a:noFill/>
        </p:spPr>
        <p:txBody>
          <a:bodyPr wrap="square" rtlCol="0">
            <a:spAutoFit/>
          </a:bodyPr>
          <a:lstStyle/>
          <a:p>
            <a:endParaRPr lang="zh-CN" altLang="en-US"/>
          </a:p>
        </p:txBody>
      </p:sp>
      <p:sp>
        <p:nvSpPr>
          <p:cNvPr id="5" name="文本框 4"/>
          <p:cNvSpPr txBox="1"/>
          <p:nvPr/>
        </p:nvSpPr>
        <p:spPr>
          <a:xfrm>
            <a:off x="233045" y="6456680"/>
            <a:ext cx="4034155" cy="401320"/>
          </a:xfrm>
          <a:prstGeom prst="rect">
            <a:avLst/>
          </a:prstGeom>
          <a:noFill/>
        </p:spPr>
        <p:txBody>
          <a:bodyPr wrap="square" rtlCol="0">
            <a:noAutofit/>
          </a:bodyPr>
          <a:lstStyle/>
          <a:p>
            <a:endParaRPr lang="zh-CN" altLang="en-US"/>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5290" y="337185"/>
            <a:ext cx="11362055" cy="6183630"/>
          </a:xfrm>
          <a:prstGeom prst="rect">
            <a:avLst/>
          </a:prstGeom>
          <a:noFill/>
        </p:spPr>
        <p:txBody>
          <a:bodyPr wrap="square" rtlCol="0">
            <a:noAutofit/>
          </a:bodyPr>
          <a:lstStyle/>
          <a:p>
            <a:r>
              <a:rPr lang="zh-CN" altLang="en-US">
                <a:sym typeface="+mn-ea"/>
              </a:rPr>
              <a:t>南瞻部洲与其余三洲相比属于寿命无定之地，北俱炉洲决定一千岁，西牛货洲大致五百岁，东胜身洲大致两百岁，虽无决定，但多数能得定限，唯有南瞻部洲人寿极其不定，劫初无量岁，劫末十岁。此地的业力变化极大，由于人的心识转变快，导致感生此处的寿命非常不定，这叫做</a:t>
            </a:r>
            <a:r>
              <a:rPr lang="en-US" altLang="zh-CN">
                <a:sym typeface="+mn-ea"/>
              </a:rPr>
              <a:t>“</a:t>
            </a:r>
            <a:r>
              <a:rPr lang="zh-CN" altLang="en-US">
                <a:sym typeface="+mn-ea"/>
              </a:rPr>
              <a:t>寿命无定之处</a:t>
            </a:r>
            <a:r>
              <a:rPr lang="en-US" altLang="zh-CN">
                <a:sym typeface="+mn-ea"/>
              </a:rPr>
              <a:t>”</a:t>
            </a:r>
            <a:r>
              <a:rPr lang="zh-CN" altLang="en-US">
                <a:sym typeface="+mn-ea"/>
              </a:rPr>
              <a:t>。</a:t>
            </a:r>
            <a:r>
              <a:rPr lang="en-US" altLang="zh-CN">
                <a:sym typeface="+mn-ea"/>
              </a:rPr>
              <a:t>“</a:t>
            </a:r>
            <a:r>
              <a:rPr lang="zh-CN" altLang="en-US">
                <a:sym typeface="+mn-ea"/>
              </a:rPr>
              <a:t>末世而生</a:t>
            </a:r>
            <a:r>
              <a:rPr lang="en-US" altLang="zh-CN">
                <a:sym typeface="+mn-ea"/>
              </a:rPr>
              <a:t>”</a:t>
            </a:r>
            <a:r>
              <a:rPr lang="zh-CN" altLang="en-US">
                <a:sym typeface="+mn-ea"/>
              </a:rPr>
              <a:t>，是指对于一个小劫而言，从人寿八万岁一直递减，减到百岁时释迦佛出世，如今佛已灭度，处在人寿几十岁的末法时期，这叫</a:t>
            </a:r>
            <a:r>
              <a:rPr lang="en-US" altLang="zh-CN">
                <a:sym typeface="+mn-ea"/>
              </a:rPr>
              <a:t>“</a:t>
            </a:r>
            <a:r>
              <a:rPr lang="zh-CN" altLang="en-US">
                <a:sym typeface="+mn-ea"/>
              </a:rPr>
              <a:t>末世而生</a:t>
            </a:r>
            <a:r>
              <a:rPr lang="en-US" altLang="zh-CN">
                <a:sym typeface="+mn-ea"/>
              </a:rPr>
              <a:t>”</a:t>
            </a:r>
            <a:r>
              <a:rPr lang="zh-CN" altLang="en-US">
                <a:sym typeface="+mn-ea"/>
              </a:rPr>
              <a:t>。再减下去就没有佛出世了，因为有情的恶浊太重，无法受佛教化。这就看到，人寿由业来决定，寿命的长短取决于福德的大小。从人寿八万岁不断下跌，随着烦恼和业越来越粗重，人的寿命就越来越短，五浊越来越炽盛。我们身处在末世的共业里，自身当然不会例外，就像在平均一米七的人群里，不会出现三米的人，同样，在这个时代状况里，自身的寿命决定不过百年。而且由于有各种减寿因素，我们决定会很快死掉，因此不要做长久的打算。</a:t>
            </a:r>
          </a:p>
          <a:p>
            <a:r>
              <a:rPr lang="zh-CN" altLang="en-US">
                <a:sym typeface="+mn-ea"/>
              </a:rPr>
              <a:t>然而，由于过分的我执以及自我的夸张，认为这真是世上最好的生活我是多么富足、美满，整天臭美不已。现在通过对比才知道：这的确太可怜、太微薄，就像蚂蚁窝里的受用一样。自己是一只蚂蚁，对这么一点色声香味触的低级幻影耽著不已、爱恋不已，时时在上面经营、打扮、装饰，花那么多心思去做那么一点小事情，太没意思了！这样对比就知道，这么一点蚂蚁窝般的小影像，哪里有什么长恒和坚固呢？它无法长久住留，在天人长久的寿量中，我们的生命就像水中的浮泡一样，很快就没有了，哪里有常？再者，它像浮泡一样经不起微风的触碰，突然间就破灭了，哪里有坚？</a:t>
            </a:r>
          </a:p>
          <a:p>
            <a:r>
              <a:rPr lang="zh-CN" altLang="en-US">
                <a:sym typeface="+mn-ea"/>
              </a:rPr>
              <a:t>《大圆满前行引导文》</a:t>
            </a:r>
          </a:p>
          <a:p>
            <a:endParaRPr lang="zh-CN" alt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317500"/>
            <a:ext cx="11586210" cy="6285230"/>
          </a:xfrm>
          <a:prstGeom prst="rect">
            <a:avLst/>
          </a:prstGeom>
          <a:noFill/>
        </p:spPr>
        <p:txBody>
          <a:bodyPr wrap="square" rtlCol="0">
            <a:noAutofit/>
          </a:bodyPr>
          <a:lstStyle/>
          <a:p>
            <a:r>
              <a:rPr lang="zh-CN" altLang="en-US">
                <a:sym typeface="+mn-ea"/>
              </a:rPr>
              <a:t>上至有顶下到</a:t>
            </a:r>
            <a:r>
              <a:rPr lang="en-US" altLang="zh-CN">
                <a:sym typeface="+mn-ea"/>
              </a:rPr>
              <a:t> </a:t>
            </a:r>
            <a:r>
              <a:rPr lang="zh-CN" altLang="en-US">
                <a:sym typeface="+mn-ea"/>
              </a:rPr>
              <a:t>地狱底层的所有众生没有一个能逃脱死亡的。如《解忧书》云</a:t>
            </a:r>
            <a:r>
              <a:rPr lang="en-US" altLang="zh-CN">
                <a:sym typeface="+mn-ea"/>
              </a:rPr>
              <a:t>:”</a:t>
            </a:r>
            <a:r>
              <a:rPr lang="zh-CN" altLang="en-US">
                <a:sym typeface="+mn-ea"/>
              </a:rPr>
              <a:t>地上或天间，有生然不</a:t>
            </a:r>
            <a:r>
              <a:rPr lang="zh-CN">
                <a:sym typeface="+mn-ea"/>
              </a:rPr>
              <a:t>死，此事汝岂见，岂闻或生疑</a:t>
            </a:r>
            <a:r>
              <a:rPr lang="en-US" altLang="zh-CN">
                <a:sym typeface="+mn-ea"/>
              </a:rPr>
              <a:t>?“</a:t>
            </a:r>
            <a:r>
              <a:rPr lang="zh-CN" altLang="en-US">
                <a:sym typeface="+mn-ea"/>
              </a:rPr>
              <a:t>意思是说</a:t>
            </a:r>
            <a:r>
              <a:rPr lang="en-US" altLang="zh-CN">
                <a:sym typeface="+mn-ea"/>
              </a:rPr>
              <a:t> </a:t>
            </a:r>
            <a:r>
              <a:rPr lang="zh-CN" altLang="en-US">
                <a:sym typeface="+mn-ea"/>
              </a:rPr>
              <a:t>，有生</a:t>
            </a:r>
            <a:r>
              <a:rPr lang="en-US" altLang="zh-CN">
                <a:sym typeface="+mn-ea"/>
              </a:rPr>
              <a:t> </a:t>
            </a:r>
            <a:r>
              <a:rPr lang="zh-CN" altLang="en-US">
                <a:sym typeface="+mn-ea"/>
              </a:rPr>
              <a:t>必然有死，从善趣天界以下，有生而不死的事情可以说见所未见、闻所未闻，也绝不会有</a:t>
            </a:r>
            <a:r>
              <a:rPr lang="en-US" altLang="zh-CN">
                <a:sym typeface="+mn-ea"/>
              </a:rPr>
              <a:t>“</a:t>
            </a:r>
            <a:r>
              <a:rPr lang="zh-CN" altLang="en-US">
                <a:sym typeface="+mn-ea"/>
              </a:rPr>
              <a:t>到底死还是不死</a:t>
            </a:r>
            <a:r>
              <a:rPr lang="en-US" altLang="zh-CN">
                <a:sym typeface="+mn-ea"/>
              </a:rPr>
              <a:t>”</a:t>
            </a:r>
            <a:r>
              <a:rPr lang="zh-CN" altLang="en-US">
                <a:sym typeface="+mn-ea"/>
              </a:rPr>
              <a:t>这种模棱两可的怀疑。</a:t>
            </a:r>
          </a:p>
          <a:p>
            <a:r>
              <a:rPr lang="zh-CN" altLang="en-US">
                <a:sym typeface="+mn-ea"/>
              </a:rPr>
              <a:t>尤其是我们在寿命不定的南赡部洲，又时逢末世，死亡很快就会临头。实际上自从出生的那一天起我们便一步一步地向死亡靠近。人的寿命从来不会增加而只有减少，而且死魔犹如夕阳西下的阴影般片刻不停地越来越向我们逼近，在何时何地死去原本就无法确定，谁也不能肯定明天或今晚甚至仅仅现在呼吸间不会命归黄泉。如《因缘品》</a:t>
            </a:r>
          </a:p>
          <a:p>
            <a:r>
              <a:rPr lang="zh-CN" altLang="en-US">
                <a:sym typeface="+mn-ea"/>
              </a:rPr>
              <a:t>云：</a:t>
            </a:r>
            <a:r>
              <a:rPr lang="en-US" altLang="zh-CN">
                <a:sym typeface="+mn-ea"/>
              </a:rPr>
              <a:t>“</a:t>
            </a:r>
            <a:r>
              <a:rPr lang="zh-CN" altLang="en-US">
                <a:sym typeface="+mn-ea"/>
              </a:rPr>
              <a:t>明日死谁知，今日当精进，彼死主大军，岂是汝亲戚？</a:t>
            </a:r>
          </a:p>
          <a:p>
            <a:r>
              <a:rPr lang="zh-CN" altLang="en-US">
                <a:sym typeface="+mn-ea"/>
              </a:rPr>
              <a:t>《前行广释</a:t>
            </a:r>
            <a:r>
              <a:rPr lang="en-US" altLang="zh-CN">
                <a:sym typeface="+mn-ea"/>
              </a:rPr>
              <a:t> </a:t>
            </a:r>
            <a:r>
              <a:rPr lang="zh-CN" altLang="en-US">
                <a:sym typeface="+mn-ea"/>
              </a:rPr>
              <a:t>》</a:t>
            </a:r>
          </a:p>
          <a:p>
            <a:endParaRPr lang="zh-CN" altLang="en-US">
              <a:sym typeface="+mn-ea"/>
            </a:endParaRPr>
          </a:p>
          <a:p>
            <a:r>
              <a:rPr lang="zh-CN" altLang="en-US">
                <a:sym typeface="+mn-ea"/>
              </a:rPr>
              <a:t>岂是人的生命极其脆弱，我们住的房子若没遇到自然灾害，差不多能保证几十年不坏可是我们的生命却无法跟谁签合同，保证它能</a:t>
            </a:r>
            <a:r>
              <a:rPr lang="en-US" altLang="zh-CN">
                <a:sym typeface="+mn-ea"/>
              </a:rPr>
              <a:t>  </a:t>
            </a:r>
            <a:r>
              <a:rPr lang="zh-CN" altLang="en-US">
                <a:sym typeface="+mn-ea"/>
              </a:rPr>
              <a:t>存活几十年。龙猛菩萨在《亲友书》中说：</a:t>
            </a:r>
            <a:r>
              <a:rPr lang="en-US" altLang="zh-CN">
                <a:sym typeface="+mn-ea"/>
              </a:rPr>
              <a:t>   “</a:t>
            </a:r>
            <a:r>
              <a:rPr lang="zh-CN" altLang="en-US">
                <a:sym typeface="+mn-ea"/>
              </a:rPr>
              <a:t>寿命多害卽无常犹如水泡为风吹，呼气吸气沉睡间，能得觉醒及稀奇</a:t>
            </a:r>
            <a:r>
              <a:rPr lang="en-US" altLang="zh-CN">
                <a:sym typeface="+mn-ea"/>
              </a:rPr>
              <a:t>”  </a:t>
            </a:r>
            <a:r>
              <a:rPr lang="zh-CN" altLang="en-US">
                <a:sym typeface="+mn-ea"/>
              </a:rPr>
              <a:t>。意卽我们的生命危害众多、顺缘极少，就像风中水泡一样会瞬息破灭，</a:t>
            </a:r>
            <a:r>
              <a:rPr lang="zh-CN">
                <a:sym typeface="+mn-ea"/>
              </a:rPr>
              <a:t>晚上沉沉地睡去，平缓地呼气吸气，但谁也不</a:t>
            </a:r>
            <a:r>
              <a:rPr lang="en-US" altLang="zh-CN">
                <a:sym typeface="+mn-ea"/>
              </a:rPr>
              <a:t> </a:t>
            </a:r>
            <a:r>
              <a:rPr lang="zh-CN" altLang="en-US">
                <a:sym typeface="+mn-ea"/>
              </a:rPr>
              <a:t>敢肯定在此期间不会</a:t>
            </a:r>
            <a:r>
              <a:rPr lang="en-US" altLang="zh-CN">
                <a:sym typeface="+mn-ea"/>
              </a:rPr>
              <a:t> </a:t>
            </a:r>
            <a:r>
              <a:rPr lang="zh-CN" altLang="en-US">
                <a:sym typeface="+mn-ea"/>
              </a:rPr>
              <a:t>死亡。如果没有</a:t>
            </a:r>
            <a:r>
              <a:rPr lang="en-US" altLang="zh-CN">
                <a:sym typeface="+mn-ea"/>
              </a:rPr>
              <a:t> </a:t>
            </a:r>
            <a:r>
              <a:rPr lang="zh-CN" altLang="en-US">
                <a:sym typeface="+mn-ea"/>
              </a:rPr>
              <a:t>死去而能安然醒来，真是一件非常稀奇的事。</a:t>
            </a:r>
          </a:p>
          <a:p>
            <a:r>
              <a:rPr lang="zh-CN" altLang="en-US">
                <a:sym typeface="+mn-ea"/>
              </a:rPr>
              <a:t>《大圆满龙钦宁体前行引导文</a:t>
            </a:r>
            <a:r>
              <a:rPr lang="en-US" altLang="zh-CN">
                <a:sym typeface="+mn-ea"/>
              </a:rPr>
              <a:t> </a:t>
            </a:r>
            <a:r>
              <a:rPr lang="zh-CN" altLang="en-US">
                <a:sym typeface="+mn-ea"/>
              </a:rPr>
              <a:t>普贤上师言教》</a:t>
            </a:r>
          </a:p>
          <a:p>
            <a:endParaRPr lang="zh-CN" altLang="en-US">
              <a:sym typeface="+mn-ea"/>
            </a:endParaRPr>
          </a:p>
          <a:p>
            <a:endParaRPr lang="zh-CN" altLang="en-US"/>
          </a:p>
          <a:p>
            <a:endParaRPr lang="zh-CN" altLang="en-US"/>
          </a:p>
          <a:p>
            <a:endParaRPr lang="zh-CN" altLang="en-US"/>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2080" y="308610"/>
            <a:ext cx="11761470" cy="6059170"/>
          </a:xfrm>
          <a:prstGeom prst="rect">
            <a:avLst/>
          </a:prstGeom>
          <a:noFill/>
        </p:spPr>
        <p:txBody>
          <a:bodyPr wrap="square" rtlCol="0">
            <a:noAutofit/>
          </a:bodyPr>
          <a:lstStyle/>
          <a:p>
            <a:r>
              <a:rPr lang="zh-CN" altLang="en-US">
                <a:sym typeface="+mn-ea"/>
              </a:rPr>
              <a:t>是故，由于我们现在只是有某时要死的想法然而心中未生死时无定的想法故，唯一以常执在对生计患得患失中散逸正耽着成办此世的身乐、心喜、名誉这三者的勤做时突然死主魔执持黑索、牙咬下唇。露出獠牙而到来时，勇士之军、帝王之力、富豪之财、智者之辨、美女之色、疾足之驰，任何皆无所益。纵入无缝小铁箱中，以勇敢之士持锋利之器，数十万人，箭端、矛尖皆向外后围绕而住，亦丝毫不能守护和遮蔽。死主阎摩他以黑索系其颈上，面色青青的，白泪涟涟的、以头和手足五体晃荡的同时，于后世的大道中带走外，以勇士无可争之地，以帝王无赦令之所，以财食无欺诳之处，无逃避处，无隐藏处，无归无救，无怙无援，无方便大悲可施。纵药师佛亲临，也于命尽之死无力延缓。故现今立即无为懈怠、拖延所转，而须修一个对命终决定获益的真实圣法。由衷地修习此想。</a:t>
            </a:r>
          </a:p>
          <a:p>
            <a:r>
              <a:rPr lang="zh-CN" altLang="en-US">
                <a:sym typeface="+mn-ea"/>
              </a:rPr>
              <a:t>思维精华有情来修无常，就是要想到</a:t>
            </a:r>
            <a:r>
              <a:rPr lang="en-US" altLang="zh-CN">
                <a:sym typeface="+mn-ea"/>
              </a:rPr>
              <a:t>“</a:t>
            </a:r>
            <a:r>
              <a:rPr lang="zh-CN" altLang="en-US">
                <a:sym typeface="+mn-ea"/>
              </a:rPr>
              <a:t>死</a:t>
            </a:r>
            <a:r>
              <a:rPr lang="en-US" altLang="zh-CN">
                <a:sym typeface="+mn-ea"/>
              </a:rPr>
              <a:t>”</a:t>
            </a:r>
            <a:r>
              <a:rPr lang="zh-CN" altLang="en-US">
                <a:sym typeface="+mn-ea"/>
              </a:rPr>
              <a:t>。先从总体上看到人类一代一代地死掉，百年之前的人基本不复存在了，百年之中的人也都相继死去，所以人生就在向着死亡奔进，无非是一个从生到死的过程这样想后就会很清醒：世间的一切都归于灭亡，现世法没有任何意义，生是一种欺诳。世间法都在教你怎么求生，社会、家庭、科学、教育等都教你怎么来维持生、求取生。而佛法教我们修出世道，第一个就是要修无常，有了无常观才会有出离心。他告诉你人都是要死的，了解这个以后，才可能从生死轮回里超出。我们要有这样的观念。</a:t>
            </a:r>
          </a:p>
          <a:p>
            <a:r>
              <a:rPr lang="zh-CN" altLang="en-US">
                <a:sym typeface="+mn-ea"/>
              </a:rPr>
              <a:t>修法：</a:t>
            </a:r>
          </a:p>
          <a:p>
            <a:r>
              <a:rPr lang="zh-CN" altLang="en-US">
                <a:latin typeface="+mn-ea"/>
                <a:cs typeface="+mn-ea"/>
                <a:sym typeface="+mn-ea"/>
              </a:rPr>
              <a:t>打坐按毗卢七法步骤静下来思考：</a:t>
            </a:r>
            <a:r>
              <a:rPr lang="en-US" altLang="zh-CN">
                <a:latin typeface="+mn-ea"/>
                <a:cs typeface="+mn-ea"/>
                <a:sym typeface="+mn-ea"/>
              </a:rPr>
              <a:t> </a:t>
            </a:r>
            <a:r>
              <a:rPr lang="zh-CN" altLang="en-US">
                <a:latin typeface="+mn-ea"/>
                <a:cs typeface="+mn-ea"/>
                <a:sym typeface="+mn-ea"/>
              </a:rPr>
              <a:t>人类由光音天来到世间身体内外发生的变化，天人，南瞻部洲浊苦人类及自身的变化。安住无常的强烈感受中保持住这一感受，保持的时间越长越好。保持差不多时候主动停止，再去思考，通过思考得到</a:t>
            </a:r>
            <a:r>
              <a:rPr lang="en-US" altLang="zh-CN">
                <a:latin typeface="+mn-ea"/>
                <a:cs typeface="+mn-ea"/>
                <a:sym typeface="+mn-ea"/>
              </a:rPr>
              <a:t> </a:t>
            </a:r>
            <a:r>
              <a:rPr lang="zh-CN" altLang="en-US">
                <a:latin typeface="+mn-ea"/>
                <a:cs typeface="+mn-ea"/>
                <a:sym typeface="+mn-ea"/>
              </a:rPr>
              <a:t>体会，安住</a:t>
            </a:r>
            <a:r>
              <a:rPr lang="en-US" altLang="zh-CN">
                <a:latin typeface="+mn-ea"/>
                <a:cs typeface="+mn-ea"/>
                <a:sym typeface="+mn-ea"/>
              </a:rPr>
              <a:t> </a:t>
            </a:r>
            <a:r>
              <a:rPr lang="zh-CN" altLang="en-US">
                <a:latin typeface="+mn-ea"/>
                <a:cs typeface="+mn-ea"/>
                <a:sym typeface="+mn-ea"/>
              </a:rPr>
              <a:t>于无常状态中，还没有出现杂念时停下来又去观察、思考，修无常感受疲劳时静下来什么都不想放下。在无念状态下休息</a:t>
            </a:r>
            <a:r>
              <a:rPr lang="en-US" altLang="zh-CN">
                <a:latin typeface="+mn-ea"/>
                <a:cs typeface="+mn-ea"/>
                <a:sym typeface="+mn-ea"/>
              </a:rPr>
              <a:t>2-3</a:t>
            </a:r>
            <a:r>
              <a:rPr lang="zh-CN" altLang="en-US">
                <a:latin typeface="+mn-ea"/>
                <a:cs typeface="+mn-ea"/>
                <a:sym typeface="+mn-ea"/>
              </a:rPr>
              <a:t>分钟，生起杂念时候思考无常，又得到感受，这是无常最核心的部分。思考无常这不是最主要的，重要是把思维的方法转变成自己的感受。结论：无论外在宇宙，太阳系，内在的地球上的众生都在变化。</a:t>
            </a:r>
            <a:r>
              <a:rPr lang="en-US" altLang="zh-CN">
                <a:latin typeface="+mn-ea"/>
                <a:sym typeface="+mn-ea"/>
              </a:rPr>
              <a:t>  </a:t>
            </a:r>
            <a:r>
              <a:rPr lang="zh-CN" altLang="en-US">
                <a:sym typeface="+mn-ea"/>
              </a:rPr>
              <a:t>一切都在变化当中。一切物质，不论身外或身内的，都不离变化，所谓的身体、生命，随时都可能毁灭。珍惜当下的因缘，精进修行。</a:t>
            </a:r>
            <a:r>
              <a:rPr lang="zh-CN" altLang="en-US">
                <a:latin typeface="+mn-ea"/>
                <a:sym typeface="+mn-ea"/>
              </a:rPr>
              <a:t/>
            </a:r>
            <a:br>
              <a:rPr lang="zh-CN" altLang="en-US">
                <a:latin typeface="+mn-ea"/>
                <a:sym typeface="+mn-ea"/>
              </a:rPr>
            </a:br>
            <a:endParaRPr lang="zh-CN" altLang="en-US"/>
          </a:p>
          <a:p>
            <a:endParaRPr lang="zh-CN" altLang="en-US"/>
          </a:p>
          <a:p>
            <a:endParaRPr lang="zh-CN" altLang="en-US"/>
          </a:p>
          <a:p>
            <a:endParaRPr lang="zh-CN" altLang="en-US">
              <a:sym typeface="+mn-ea"/>
            </a:endParaRPr>
          </a:p>
          <a:p>
            <a:endParaRPr lang="zh-CN" altLang="en-US"/>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0810" y="299085"/>
            <a:ext cx="11479530" cy="5997575"/>
          </a:xfrm>
          <a:prstGeom prst="rect">
            <a:avLst/>
          </a:prstGeom>
          <a:noFill/>
        </p:spPr>
        <p:txBody>
          <a:bodyPr wrap="square" rtlCol="0">
            <a:noAutofit/>
          </a:bodyPr>
          <a:lstStyle/>
          <a:p>
            <a:r>
              <a:rPr lang="zh-CN">
                <a:latin typeface="+mn-ea"/>
                <a:cs typeface="+mn-ea"/>
                <a:sym typeface="+mn-ea"/>
              </a:rPr>
              <a:t>时间安排：早晚一小时修</a:t>
            </a:r>
            <a:r>
              <a:rPr lang="en-US" altLang="zh-CN">
                <a:latin typeface="+mn-ea"/>
                <a:cs typeface="+mn-ea"/>
                <a:sym typeface="+mn-ea"/>
              </a:rPr>
              <a:t>150</a:t>
            </a:r>
            <a:r>
              <a:rPr lang="zh-CN" altLang="en-US">
                <a:latin typeface="+mn-ea"/>
                <a:cs typeface="+mn-ea"/>
                <a:sym typeface="+mn-ea"/>
              </a:rPr>
              <a:t>小时。</a:t>
            </a:r>
            <a:br>
              <a:rPr lang="zh-CN" altLang="en-US">
                <a:latin typeface="+mn-ea"/>
                <a:cs typeface="+mn-ea"/>
                <a:sym typeface="+mn-ea"/>
              </a:rPr>
            </a:br>
            <a:r>
              <a:rPr lang="zh-CN">
                <a:latin typeface="+mn-ea"/>
                <a:cs typeface="+mn-ea"/>
                <a:sym typeface="+mn-ea"/>
              </a:rPr>
              <a:t>死亡无常修行标准：修之前和修之后进行对比，理论上总有一天会死亡在现实生活中发挥了多大作用，干预到了我们生活没有，通过修我们或多或少有变化。有小变化就获得了小收获；有中等变化就有中等收获；有巨大变化就有大的收获。达不到标准重新修。</a:t>
            </a:r>
          </a:p>
          <a:p>
            <a:r>
              <a:rPr lang="zh-CN">
                <a:latin typeface="+mn-ea"/>
                <a:cs typeface="+mn-ea"/>
                <a:sym typeface="+mn-ea"/>
              </a:rPr>
              <a:t>《慧灯禅修教材》第三册</a:t>
            </a:r>
          </a:p>
          <a:p>
            <a:endParaRPr lang="zh-CN" altLang="en-US"/>
          </a:p>
          <a:p>
            <a:r>
              <a:rPr lang="zh-CN" altLang="en-US">
                <a:sym typeface="+mn-ea"/>
              </a:rPr>
              <a:t>例如</a:t>
            </a:r>
            <a:r>
              <a:rPr lang="en-US" altLang="zh-CN">
                <a:sym typeface="+mn-ea"/>
              </a:rPr>
              <a:t>;</a:t>
            </a:r>
            <a:r>
              <a:rPr lang="zh-CN" altLang="en-US">
                <a:sym typeface="+mn-ea"/>
              </a:rPr>
              <a:t>有些中年人想多挣点钱的目的，就时因为考虑到有能力时不存钱，老了孩子们又不照顾，晚年时就会面临很多困难，所以现在要多攒点儿钱，为未来作一些准备。既然为了今生的下半辈子，都有这样的想法，我们为什么不为下一世作准备呢？这也是应该的呀！虽然晚年还未到来，可是我们知道它迟早会来，所以现在就要作准备；同理，后世、后世的后世也一定会来，既然会来，为什么不事先为它做好准备？这是非常重要的</a:t>
            </a:r>
          </a:p>
          <a:p>
            <a:r>
              <a:rPr lang="zh-CN" altLang="en-US">
                <a:sym typeface="+mn-ea"/>
              </a:rPr>
              <a:t>《前行广释》</a:t>
            </a:r>
          </a:p>
          <a:p>
            <a:endParaRPr lang="zh-CN" altLang="en-US"/>
          </a:p>
          <a:p>
            <a:r>
              <a:rPr lang="zh-CN" altLang="en-US">
                <a:sym typeface="+mn-ea"/>
              </a:rPr>
              <a:t>所以，大家在日常生活中，要经常忆念</a:t>
            </a:r>
            <a:r>
              <a:rPr lang="en-US" altLang="zh-CN">
                <a:sym typeface="+mn-ea"/>
              </a:rPr>
              <a:t>“</a:t>
            </a:r>
            <a:r>
              <a:rPr lang="zh-CN" altLang="en-US">
                <a:sym typeface="+mn-ea"/>
              </a:rPr>
              <a:t>我会不会死</a:t>
            </a:r>
            <a:r>
              <a:rPr lang="en-US" altLang="zh-CN">
                <a:sym typeface="+mn-ea"/>
              </a:rPr>
              <a:t>”</a:t>
            </a:r>
            <a:r>
              <a:rPr lang="zh-CN" altLang="en-US">
                <a:sym typeface="+mn-ea"/>
              </a:rPr>
              <a:t>。比如你上厕所时，应该想</a:t>
            </a:r>
            <a:r>
              <a:rPr lang="en-US" altLang="zh-CN">
                <a:sym typeface="+mn-ea"/>
              </a:rPr>
              <a:t>“</a:t>
            </a:r>
            <a:r>
              <a:rPr lang="zh-CN" altLang="en-US">
                <a:sym typeface="+mn-ea"/>
              </a:rPr>
              <a:t>我会不会死在这里；</a:t>
            </a:r>
            <a:r>
              <a:rPr lang="en-US" altLang="zh-CN">
                <a:sym typeface="+mn-ea"/>
              </a:rPr>
              <a:t>”</a:t>
            </a:r>
            <a:r>
              <a:rPr lang="zh-CN" altLang="en-US">
                <a:sym typeface="+mn-ea"/>
              </a:rPr>
              <a:t>去提水时，要想</a:t>
            </a:r>
            <a:r>
              <a:rPr lang="en-US" altLang="zh-CN">
                <a:sym typeface="+mn-ea"/>
              </a:rPr>
              <a:t>“</a:t>
            </a:r>
            <a:r>
              <a:rPr lang="zh-CN" altLang="en-US">
                <a:sym typeface="+mn-ea"/>
              </a:rPr>
              <a:t>我会不会死在路上</a:t>
            </a:r>
            <a:r>
              <a:rPr lang="en-US" altLang="zh-CN">
                <a:sym typeface="+mn-ea"/>
              </a:rPr>
              <a:t>‘</a:t>
            </a:r>
            <a:r>
              <a:rPr lang="zh-CN" altLang="en-US">
                <a:sym typeface="+mn-ea"/>
              </a:rPr>
              <a:t>；晚上睡觉时，也想</a:t>
            </a:r>
            <a:r>
              <a:rPr lang="en-US" altLang="zh-CN">
                <a:sym typeface="+mn-ea"/>
              </a:rPr>
              <a:t>”</a:t>
            </a:r>
            <a:r>
              <a:rPr lang="zh-CN" altLang="en-US">
                <a:sym typeface="+mn-ea"/>
              </a:rPr>
              <a:t>我明早会不会醒不过来</a:t>
            </a:r>
            <a:r>
              <a:rPr lang="en-US" altLang="zh-CN">
                <a:sym typeface="+mn-ea"/>
              </a:rPr>
              <a:t>“......</a:t>
            </a:r>
            <a:r>
              <a:rPr lang="zh-CN" altLang="en-US">
                <a:sym typeface="+mn-ea"/>
              </a:rPr>
              <a:t>生命确实在呼吸之间。佛在《四十二章经》中，问下面的弟子：</a:t>
            </a:r>
            <a:r>
              <a:rPr lang="en-US" altLang="zh-CN">
                <a:sym typeface="+mn-ea"/>
              </a:rPr>
              <a:t>”</a:t>
            </a:r>
            <a:r>
              <a:rPr lang="zh-CN" altLang="en-US">
                <a:sym typeface="+mn-ea"/>
              </a:rPr>
              <a:t>生命有多长？</a:t>
            </a:r>
            <a:r>
              <a:rPr lang="en-US" altLang="zh-CN">
                <a:sym typeface="+mn-ea"/>
              </a:rPr>
              <a:t>“</a:t>
            </a:r>
            <a:r>
              <a:rPr lang="zh-CN" altLang="en-US">
                <a:sym typeface="+mn-ea"/>
              </a:rPr>
              <a:t>有人说是、</a:t>
            </a:r>
            <a:r>
              <a:rPr lang="en-US" altLang="zh-CN">
                <a:sym typeface="+mn-ea"/>
              </a:rPr>
              <a:t>“</a:t>
            </a:r>
            <a:r>
              <a:rPr lang="zh-CN" altLang="en-US">
                <a:sym typeface="+mn-ea"/>
              </a:rPr>
              <a:t>几天，有人说</a:t>
            </a:r>
            <a:r>
              <a:rPr lang="en-US" altLang="zh-CN">
                <a:sym typeface="+mn-ea"/>
              </a:rPr>
              <a:t>“</a:t>
            </a:r>
            <a:r>
              <a:rPr lang="zh-CN" altLang="en-US">
                <a:sym typeface="+mn-ea"/>
              </a:rPr>
              <a:t>在饭食间</a:t>
            </a:r>
            <a:r>
              <a:rPr lang="en-US" altLang="zh-CN">
                <a:sym typeface="+mn-ea"/>
              </a:rPr>
              <a:t>”</a:t>
            </a:r>
            <a:r>
              <a:rPr lang="zh-CN" altLang="en-US">
                <a:sym typeface="+mn-ea"/>
              </a:rPr>
              <a:t>，佛陀都摇头说不对。后来有人说：</a:t>
            </a:r>
            <a:r>
              <a:rPr lang="en-US" altLang="zh-CN">
                <a:sym typeface="+mn-ea"/>
              </a:rPr>
              <a:t>“</a:t>
            </a:r>
            <a:r>
              <a:rPr lang="zh-CN" altLang="en-US">
                <a:sym typeface="+mn-ea"/>
              </a:rPr>
              <a:t>生命在呼吸之间。</a:t>
            </a:r>
            <a:r>
              <a:rPr lang="en-US" altLang="zh-CN">
                <a:sym typeface="+mn-ea"/>
              </a:rPr>
              <a:t>”</a:t>
            </a:r>
            <a:r>
              <a:rPr lang="zh-CN" altLang="en-US">
                <a:sym typeface="+mn-ea"/>
              </a:rPr>
              <a:t>佛陀才予以首肯、点头称是。</a:t>
            </a:r>
          </a:p>
          <a:p>
            <a:endParaRPr lang="zh-CN" altLang="en-US"/>
          </a:p>
          <a:p>
            <a:endParaRPr lang="zh-CN" altLang="en-US"/>
          </a:p>
          <a:p>
            <a:endParaRPr lang="zh-CN" altLang="en-US"/>
          </a:p>
        </p:txBody>
      </p:sp>
      <p:sp>
        <p:nvSpPr>
          <p:cNvPr id="2" name="文本框 1"/>
          <p:cNvSpPr txBox="1"/>
          <p:nvPr/>
        </p:nvSpPr>
        <p:spPr>
          <a:xfrm>
            <a:off x="6024245" y="7272020"/>
            <a:ext cx="4064000" cy="368300"/>
          </a:xfrm>
          <a:prstGeom prst="rect">
            <a:avLst/>
          </a:prstGeom>
          <a:noFill/>
        </p:spPr>
        <p:txBody>
          <a:bodyPr wrap="square" rtlCol="0">
            <a:spAutoFit/>
          </a:bodyPr>
          <a:lstStyle/>
          <a:p>
            <a:endParaRPr lang="zh-CN" altLang="en-US"/>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44575" y="603250"/>
            <a:ext cx="10950575" cy="5672455"/>
          </a:xfrm>
          <a:prstGeom prst="rect">
            <a:avLst/>
          </a:prstGeom>
          <a:noFill/>
        </p:spPr>
        <p:txBody>
          <a:bodyPr wrap="square" rtlCol="0">
            <a:noAutofit/>
          </a:bodyPr>
          <a:lstStyle/>
          <a:p>
            <a:pPr algn="ctr"/>
            <a:endParaRPr lang="zh-CN" altLang="en-US">
              <a:latin typeface="+mn-ea"/>
              <a:cs typeface="+mn-ea"/>
              <a:sym typeface="+mn-ea"/>
            </a:endParaRPr>
          </a:p>
          <a:p>
            <a:pPr algn="ctr"/>
            <a:endParaRPr lang="zh-CN" altLang="en-US">
              <a:latin typeface="+mn-ea"/>
              <a:cs typeface="+mn-ea"/>
              <a:sym typeface="+mn-ea"/>
            </a:endParaRPr>
          </a:p>
          <a:p>
            <a:pPr algn="ctr"/>
            <a:endParaRPr lang="zh-CN" altLang="en-US">
              <a:latin typeface="+mn-ea"/>
              <a:cs typeface="+mn-ea"/>
              <a:sym typeface="+mn-ea"/>
            </a:endParaRPr>
          </a:p>
          <a:p>
            <a:pPr algn="ctr"/>
            <a:endParaRPr lang="zh-CN" altLang="en-US">
              <a:latin typeface="+mn-ea"/>
              <a:cs typeface="+mn-ea"/>
              <a:sym typeface="+mn-ea"/>
            </a:endParaRPr>
          </a:p>
          <a:p>
            <a:pPr algn="ctr"/>
            <a:r>
              <a:rPr lang="zh-CN" altLang="en-US">
                <a:latin typeface="+mn-ea"/>
                <a:cs typeface="+mn-ea"/>
                <a:sym typeface="+mn-ea"/>
              </a:rPr>
              <a:t>思考题</a:t>
            </a:r>
            <a:r>
              <a:rPr lang="en-US" altLang="zh-CN">
                <a:latin typeface="+mn-ea"/>
                <a:cs typeface="+mn-ea"/>
                <a:sym typeface="+mn-ea"/>
              </a:rPr>
              <a:t>:</a:t>
            </a:r>
            <a:endParaRPr lang="zh-CN" altLang="en-US">
              <a:latin typeface="+mn-ea"/>
              <a:cs typeface="+mn-ea"/>
              <a:sym typeface="+mn-ea"/>
            </a:endParaRPr>
          </a:p>
          <a:p>
            <a:pPr algn="ctr"/>
            <a:endParaRPr lang="zh-CN" altLang="en-US">
              <a:latin typeface="+mn-ea"/>
              <a:cs typeface="+mn-ea"/>
            </a:endParaRPr>
          </a:p>
          <a:p>
            <a:pPr algn="l"/>
            <a:r>
              <a:rPr lang="en-US" altLang="zh-CN">
                <a:latin typeface="+mn-ea"/>
                <a:cs typeface="+mn-ea"/>
                <a:sym typeface="+mn-ea"/>
              </a:rPr>
              <a:t>1.</a:t>
            </a:r>
            <a:r>
              <a:rPr lang="zh-CN" altLang="en-US">
                <a:latin typeface="+mn-ea"/>
                <a:cs typeface="+mn-ea"/>
                <a:sym typeface="+mn-ea"/>
              </a:rPr>
              <a:t>思考死亡无常有何必要？</a:t>
            </a:r>
          </a:p>
          <a:p>
            <a:pPr algn="l"/>
            <a:endParaRPr lang="zh-CN" altLang="en-US">
              <a:latin typeface="+mn-ea"/>
              <a:cs typeface="+mn-ea"/>
              <a:sym typeface="+mn-ea"/>
            </a:endParaRPr>
          </a:p>
          <a:p>
            <a:pPr algn="l"/>
            <a:r>
              <a:rPr lang="en-US" altLang="zh-CN">
                <a:latin typeface="+mn-ea"/>
                <a:cs typeface="+mn-ea"/>
                <a:sym typeface="+mn-ea"/>
              </a:rPr>
              <a:t>2.</a:t>
            </a:r>
            <a:r>
              <a:rPr lang="zh-CN" altLang="en-US">
                <a:latin typeface="+mn-ea"/>
                <a:cs typeface="+mn-ea"/>
                <a:sym typeface="+mn-ea"/>
              </a:rPr>
              <a:t>请举几个生活中遇到的无常事例？对此你有何感想？</a:t>
            </a:r>
          </a:p>
          <a:p>
            <a:pPr algn="l"/>
            <a:endParaRPr lang="zh-CN" altLang="en-US">
              <a:latin typeface="+mn-ea"/>
              <a:cs typeface="+mn-ea"/>
              <a:sym typeface="+mn-ea"/>
            </a:endParaRPr>
          </a:p>
          <a:p>
            <a:pPr algn="l"/>
            <a:r>
              <a:rPr lang="en-US" altLang="zh-CN">
                <a:latin typeface="+mn-ea"/>
                <a:cs typeface="+mn-ea"/>
                <a:sym typeface="+mn-ea"/>
              </a:rPr>
              <a:t>3.</a:t>
            </a:r>
            <a:r>
              <a:rPr lang="zh-CN" altLang="en-US">
                <a:latin typeface="+mn-ea"/>
                <a:cs typeface="+mn-ea"/>
                <a:sym typeface="+mn-ea"/>
              </a:rPr>
              <a:t>修行无常给你带来了哪些改变？</a:t>
            </a:r>
            <a:endParaRPr lang="zh-CN" altLang="en-US">
              <a:latin typeface="+mn-ea"/>
              <a:cs typeface="+mn-ea"/>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74650" y="431165"/>
            <a:ext cx="11569065" cy="6129020"/>
          </a:xfrm>
          <a:prstGeom prst="rect">
            <a:avLst/>
          </a:prstGeom>
          <a:noFill/>
        </p:spPr>
        <p:txBody>
          <a:bodyPr wrap="square" rtlCol="0">
            <a:noAutofit/>
          </a:bodyPr>
          <a:lstStyle/>
          <a:p>
            <a:r>
              <a:rPr lang="zh-CN" altLang="en-US">
                <a:latin typeface="+mn-ea"/>
                <a:sym typeface="+mn-ea"/>
              </a:rPr>
              <a:t>现在我们需要做的是什么呢？第一、要修人身难得，若不这样做，就不会觉得暇满人身是很难得到的。现在是人口膨胀的时代，人口数量剧增，因而大家觉得人身好像</a:t>
            </a:r>
            <a:r>
              <a:rPr lang="en-US" altLang="zh-CN">
                <a:latin typeface="+mn-ea"/>
                <a:sym typeface="+mn-ea"/>
              </a:rPr>
              <a:t> </a:t>
            </a:r>
            <a:r>
              <a:rPr lang="zh-CN" altLang="en-US">
                <a:latin typeface="+mn-ea"/>
                <a:sym typeface="+mn-ea"/>
              </a:rPr>
              <a:t>很容易得到，但实际上多数人所得到的，并不是</a:t>
            </a:r>
            <a:r>
              <a:rPr lang="en-US" altLang="zh-CN">
                <a:latin typeface="+mn-ea"/>
                <a:sym typeface="+mn-ea"/>
              </a:rPr>
              <a:t> </a:t>
            </a:r>
            <a:r>
              <a:rPr lang="zh-CN" altLang="en-US">
                <a:latin typeface="+mn-ea"/>
                <a:sym typeface="+mn-ea"/>
              </a:rPr>
              <a:t>暇满人身。只有明白这样的暇满人身来之不易，我们才会珍惜机会，精进修行。</a:t>
            </a:r>
            <a:br>
              <a:rPr lang="zh-CN" altLang="en-US">
                <a:latin typeface="+mn-ea"/>
                <a:sym typeface="+mn-ea"/>
              </a:rPr>
            </a:br>
            <a:r>
              <a:rPr lang="zh-CN" altLang="en-US">
                <a:latin typeface="+mn-ea"/>
                <a:sym typeface="+mn-ea"/>
              </a:rPr>
              <a:t>第二、要修寿命无常。现在我们虽已得到暇满人身，但它不是长住不灭的。它没有任何可信度，随时可以丢失，无常随时都可能到来。一旦无常来临，以后还有没有机会再得人身，那就</a:t>
            </a:r>
            <a:r>
              <a:rPr lang="en-US" altLang="zh-CN">
                <a:latin typeface="+mn-ea"/>
                <a:sym typeface="+mn-ea"/>
              </a:rPr>
              <a:t> </a:t>
            </a:r>
            <a:r>
              <a:rPr lang="zh-CN" altLang="en-US">
                <a:latin typeface="+mn-ea"/>
                <a:sym typeface="+mn-ea"/>
              </a:rPr>
              <a:t>没有把握了。前面也讲了，只有具足三种因缘，才有可能得到人身，若缺少其中任何一个，再得人身都不可能。</a:t>
            </a:r>
            <a:br>
              <a:rPr lang="zh-CN" altLang="en-US">
                <a:latin typeface="+mn-ea"/>
                <a:sym typeface="+mn-ea"/>
              </a:rPr>
            </a:br>
            <a:r>
              <a:rPr lang="zh-CN" altLang="en-US">
                <a:latin typeface="+mn-ea"/>
                <a:sym typeface="+mn-ea"/>
              </a:rPr>
              <a:t>每个人都希望快乐，</a:t>
            </a:r>
            <a:r>
              <a:rPr lang="en-US" altLang="zh-CN">
                <a:latin typeface="+mn-ea"/>
                <a:sym typeface="+mn-ea"/>
              </a:rPr>
              <a:t> </a:t>
            </a:r>
            <a:r>
              <a:rPr lang="zh-CN" altLang="en-US">
                <a:latin typeface="+mn-ea"/>
                <a:sym typeface="+mn-ea"/>
              </a:rPr>
              <a:t>每个人都不愿意遇到任何痛苦。若想没有痛苦，就要去做远离痛苦的事情；希望得到快乐，也要去做能够得到快乐的事才会达到目的。如果只在心里期望却豪无作为，就只是一个妄想，愿望就不可能实现。目前我们要做的就是修行。</a:t>
            </a:r>
            <a:br>
              <a:rPr lang="zh-CN" altLang="en-US">
                <a:latin typeface="+mn-ea"/>
                <a:sym typeface="+mn-ea"/>
              </a:rPr>
            </a:br>
            <a:r>
              <a:rPr lang="zh-CN" altLang="en-US">
                <a:latin typeface="+mn-ea"/>
                <a:sym typeface="+mn-ea"/>
              </a:rPr>
              <a:t>无常的修法可以赐给我们精进修持的动力，对修行是非常有帮助的。从善根的角度来讲，很多人都觉得念佛、烧香、拜佛有很大功德。这些虽然是有功德，但都不如修无常殊胜。佛在经中亲口宣说，哪怕是在一弹指的短短世间里修无常，所得的善根也远远超出长期烧香、磕头的善根。</a:t>
            </a:r>
          </a:p>
          <a:p>
            <a:r>
              <a:rPr lang="zh-CN" altLang="en-US">
                <a:latin typeface="+mn-ea"/>
                <a:sym typeface="+mn-ea"/>
              </a:rPr>
              <a:t/>
            </a:r>
            <a:br>
              <a:rPr lang="zh-CN" altLang="en-US">
                <a:latin typeface="+mn-ea"/>
                <a:sym typeface="+mn-ea"/>
              </a:rPr>
            </a:br>
            <a:r>
              <a:rPr lang="zh-CN" altLang="en-US">
                <a:latin typeface="+mn-ea"/>
                <a:sym typeface="+mn-ea"/>
              </a:rPr>
              <a:t>《前行广释》</a:t>
            </a:r>
            <a:br>
              <a:rPr lang="zh-CN" altLang="en-US">
                <a:latin typeface="+mn-ea"/>
                <a:sym typeface="+mn-ea"/>
              </a:rPr>
            </a:br>
            <a:r>
              <a:rPr lang="zh-CN" altLang="en-US">
                <a:latin typeface="+mn-ea"/>
                <a:sym typeface="+mn-ea"/>
              </a:rPr>
              <a:t>思维内情众生无常的时候，如果这个问题修好了，第一，我们自己的内心要确定自己一定会死，因为我们是众生的一部分。第二，其他的内情众生也会无常。当我的父母、家人、亲朋好友死亡的时候，我也知道这个就是本性，所以不会过度的忧伤。</a:t>
            </a:r>
            <a:br>
              <a:rPr lang="zh-CN" altLang="en-US">
                <a:latin typeface="+mn-ea"/>
                <a:sym typeface="+mn-ea"/>
              </a:rPr>
            </a:br>
            <a:r>
              <a:rPr lang="zh-CN" altLang="en-US">
                <a:latin typeface="+mn-ea"/>
                <a:sym typeface="+mn-ea"/>
              </a:rPr>
              <a:t>《前行备忘录》</a:t>
            </a:r>
            <a:endParaRPr lang="zh-CN" altLang="en-US">
              <a:latin typeface="+mn-ea"/>
              <a:ea typeface="+mn-ea"/>
            </a:endParaRPr>
          </a:p>
          <a:p>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1280" y="157480"/>
            <a:ext cx="11609070" cy="6463665"/>
          </a:xfrm>
          <a:prstGeom prst="rect">
            <a:avLst/>
          </a:prstGeom>
          <a:noFill/>
        </p:spPr>
        <p:txBody>
          <a:bodyPr wrap="square" rtlCol="0">
            <a:noAutofit/>
          </a:bodyPr>
          <a:lstStyle/>
          <a:p>
            <a:r>
              <a:rPr lang="zh-CN" altLang="en-US">
                <a:latin typeface="+mn-ea"/>
                <a:sym typeface="+mn-ea"/>
              </a:rPr>
              <a:t>首先在无常上下功夫是会出一个结果的，而出现结果时的确会知道，一切想中以它为最胜。由此能极有力地退掉对现世法的耽著。而且使心有力地转向一心依法的轨道，成为昼夜修法的行者。所以初步来说，无常极端重要，再者往后证道路途中的精进以及现证道里，都需要以无常作为助力，作为引向正道的缰绳。就像绀马宝的缰绳那样，无常想掌控着心的方向。所以，最开始要修起无常，这的确非常重要。</a:t>
            </a:r>
          </a:p>
          <a:p>
            <a:r>
              <a:rPr lang="zh-CN" altLang="en-US">
                <a:latin typeface="+mn-ea"/>
                <a:sym typeface="+mn-ea"/>
              </a:rPr>
              <a:t>《大圆满龙钦宁提实修引导》</a:t>
            </a:r>
            <a:br>
              <a:rPr lang="zh-CN" altLang="en-US">
                <a:latin typeface="+mn-ea"/>
                <a:sym typeface="+mn-ea"/>
              </a:rPr>
            </a:br>
            <a:r>
              <a:rPr lang="zh-CN" altLang="en-US">
                <a:latin typeface="+mn-ea"/>
                <a:sym typeface="+mn-ea"/>
              </a:rPr>
              <a:t/>
            </a:r>
            <a:br>
              <a:rPr lang="zh-CN" altLang="en-US">
                <a:latin typeface="+mn-ea"/>
                <a:sym typeface="+mn-ea"/>
              </a:rPr>
            </a:br>
            <a:r>
              <a:rPr lang="zh-CN" altLang="en-US">
                <a:latin typeface="+mn-ea"/>
                <a:sym typeface="+mn-ea"/>
              </a:rPr>
              <a:t>当死的观念渗到骨髓里，之后它就成了一切有为想中最殊胜的的想就像在一切足迹里象迹最胜，一切果实里秋实最胜那样，以无常想可以催灭掉对现世一切贪执，打算，消除掉我慢，贪欲散乱等烦恼，它最初成为入道门，中间成为精进的鞭，最后成为现证无声的因。</a:t>
            </a:r>
            <a:br>
              <a:rPr lang="zh-CN" altLang="en-US">
                <a:latin typeface="+mn-ea"/>
                <a:sym typeface="+mn-ea"/>
              </a:rPr>
            </a:br>
            <a:r>
              <a:rPr lang="zh-CN" altLang="en-US">
                <a:latin typeface="+mn-ea"/>
                <a:sym typeface="+mn-ea"/>
              </a:rPr>
              <a:t>了解：人类的由来及变化</a:t>
            </a:r>
          </a:p>
          <a:p>
            <a:r>
              <a:rPr lang="zh-CN" altLang="en-US">
                <a:latin typeface="+mn-ea"/>
                <a:sym typeface="+mn-ea"/>
              </a:rPr>
              <a:t>《前行广释辅导》</a:t>
            </a:r>
          </a:p>
          <a:p>
            <a:r>
              <a:rPr lang="zh-CN" altLang="en-US">
                <a:latin typeface="+mn-ea"/>
                <a:sym typeface="+mn-ea"/>
              </a:rPr>
              <a:t>内有情世界。情是什么？以前我们解释过有情的情字，就是心识的意思，有情就是有心识。众生是具有心识的，都叫有情；无情就没有心识的，就比如说这些瓶子、杯子等等，这些叫无情，因为没有情。这个情不是感情、亲情，是心识的旧译。汉地佛法在翻译过程中，有旧译和新译，旧译都翻译成情；新译翻译成识。所以说，有情其实就是有识，就是具有心识。谁具有心识呢？众生才具有心识。人道、旁生等有情是具有心识的。有些地方叫含生，或者有情等等。这方面都是属于众生的译名。内情世界和器世界，这是一组。</a:t>
            </a:r>
          </a:p>
          <a:p>
            <a:r>
              <a:rPr lang="zh-CN" altLang="en-US">
                <a:latin typeface="+mn-ea"/>
                <a:sym typeface="+mn-ea"/>
              </a:rPr>
              <a:t>科学的观点</a:t>
            </a:r>
            <a:r>
              <a:rPr lang="en-US" altLang="zh-CN">
                <a:latin typeface="+mn-ea"/>
                <a:sym typeface="+mn-ea"/>
              </a:rPr>
              <a:t>:</a:t>
            </a:r>
          </a:p>
          <a:p>
            <a:r>
              <a:rPr lang="zh-CN">
                <a:latin typeface="+mn-ea"/>
                <a:sym typeface="+mn-ea"/>
              </a:rPr>
              <a:t>《慧灯禅修教材》第二册</a:t>
            </a:r>
            <a:r>
              <a:rPr lang="zh-CN" altLang="en-US">
                <a:latin typeface="+mn-ea"/>
                <a:sym typeface="+mn-ea"/>
              </a:rPr>
              <a:t/>
            </a:r>
            <a:br>
              <a:rPr lang="zh-CN" altLang="en-US">
                <a:latin typeface="+mn-ea"/>
                <a:sym typeface="+mn-ea"/>
              </a:rPr>
            </a:br>
            <a:r>
              <a:rPr lang="zh-CN" altLang="en-US">
                <a:latin typeface="+mn-ea"/>
                <a:sym typeface="+mn-ea"/>
              </a:rPr>
              <a:t>达尔文的《生物进化论》认为：雨水的聚集汇成了海洋，在海洋当中形成了有机物，有机物又形成低等生物，就这样逐渐</a:t>
            </a:r>
            <a:r>
              <a:rPr lang="zh-CN">
                <a:latin typeface="+mn-ea"/>
                <a:sym typeface="+mn-ea"/>
              </a:rPr>
              <a:t>地从海洋动物、两栖动物演变成爬行动物，从而进入陆地，最后慢慢进化成人类。</a:t>
            </a:r>
          </a:p>
          <a:p>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3510" y="243205"/>
            <a:ext cx="11904345" cy="6372225"/>
          </a:xfrm>
          <a:prstGeom prst="rect">
            <a:avLst/>
          </a:prstGeom>
          <a:noFill/>
        </p:spPr>
        <p:txBody>
          <a:bodyPr wrap="square" rtlCol="0">
            <a:noAutofit/>
          </a:bodyPr>
          <a:lstStyle/>
          <a:p>
            <a:r>
              <a:rPr lang="zh-CN" altLang="en-US">
                <a:latin typeface="+mn-ea"/>
                <a:sym typeface="+mn-ea"/>
              </a:rPr>
              <a:t>佛教的观点：</a:t>
            </a:r>
            <a:endParaRPr lang="zh-CN" altLang="en-US">
              <a:latin typeface="+mn-ea"/>
              <a:ea typeface="+mn-ea"/>
            </a:endParaRPr>
          </a:p>
          <a:p>
            <a:r>
              <a:rPr lang="zh-CN" altLang="en-US">
                <a:latin typeface="+mn-ea"/>
                <a:sym typeface="+mn-ea"/>
              </a:rPr>
              <a:t>《长阿含经卷第二十二世纪经</a:t>
            </a:r>
            <a:r>
              <a:rPr lang="en-US" altLang="zh-CN">
                <a:latin typeface="+mn-ea"/>
                <a:sym typeface="+mn-ea"/>
              </a:rPr>
              <a:t>.</a:t>
            </a:r>
            <a:r>
              <a:rPr lang="zh-CN" altLang="en-US">
                <a:latin typeface="+mn-ea"/>
                <a:sym typeface="+mn-ea"/>
              </a:rPr>
              <a:t>世本缘品》</a:t>
            </a:r>
          </a:p>
          <a:p>
            <a:r>
              <a:rPr lang="zh-CN" altLang="en-US">
                <a:latin typeface="+mn-ea"/>
                <a:sym typeface="+mn-ea"/>
              </a:rPr>
              <a:t>佛告比丘：</a:t>
            </a:r>
            <a:r>
              <a:rPr lang="en-US" altLang="zh-CN">
                <a:latin typeface="+mn-ea"/>
                <a:sym typeface="+mn-ea"/>
              </a:rPr>
              <a:t>“</a:t>
            </a:r>
            <a:r>
              <a:rPr lang="zh-CN" altLang="en-US">
                <a:latin typeface="+mn-ea"/>
                <a:sym typeface="+mn-ea"/>
              </a:rPr>
              <a:t>火灾过后，此世天地还欲成时，有余众生福尽、行尽、命尽，于光音天命终，生空梵处，于彼生染著心，爱乐彼处，愿余众生共生彼处。发此念已，有余众生福、行、命尽，于光音天身坏命终，生空梵处。时，先生梵天即自念言：我是梵王、大梵天王，无造我者，我自然有，无所承受，于千世界最得自在，善诸义趣，富有丰饶，能造化万物，我即是一切众生父母。其后来诸梵复自念言：彼先梵天即是梵王、大梵天王，彼自然有，无造彼者，于千世界最尊第一，无所承受，善诸义趣，富有丰饶，能造万物，是众生父母，我从彼有。彼梵天王颜貌容状常如童子，是故梵王名曰童子。</a:t>
            </a:r>
            <a:endParaRPr lang="zh-CN" altLang="en-US"/>
          </a:p>
          <a:p>
            <a:r>
              <a:rPr lang="en-US" altLang="zh-CN">
                <a:sym typeface="+mn-ea"/>
              </a:rPr>
              <a:t>“</a:t>
            </a:r>
            <a:r>
              <a:rPr lang="zh-CN" altLang="en-US">
                <a:sym typeface="+mn-ea"/>
              </a:rPr>
              <a:t>或有是时，此时还成世间，众生多有生光音天者，自然化生，欢喜为食，</a:t>
            </a:r>
            <a:r>
              <a:rPr lang="zh-CN">
                <a:sym typeface="+mn-ea"/>
              </a:rPr>
              <a:t>身光自照，神足飞空，安乐无碍，寿命长久。其后此世变成大水，周遍弥满，当于而时，天下大暗，无有日月、星辰、昼夜，亦无岁月、四时之数。其后此世还欲变时，有余众生福尽、行尽、命尽，从光音天命终，来生此间，皆悉化生，欢喜为食，身光自照，神足飞空，安乐无碍，久住此间。尔时，无有男女、尊卑、上下，亦无异名；众共生世，故名众生。</a:t>
            </a:r>
          </a:p>
          <a:p>
            <a:r>
              <a:rPr lang="en-US" altLang="zh-CN">
                <a:sym typeface="+mn-ea"/>
              </a:rPr>
              <a:t>“</a:t>
            </a:r>
            <a:r>
              <a:rPr lang="zh-CN">
                <a:sym typeface="+mn-ea"/>
              </a:rPr>
              <a:t>是时，此地有自然地味出，凝停于地，犹如醍醐，地味出时，亦复如是，犹如生酥，味甜如蜜。其后众生以手试尝知为何味，初尝觉好，遂生味著，如是展转尝之不已，遂生贪著，便以手掬，渐成抟食。抟食不已，余众生见，复效食之，食之不已。时，此众生身体粗涩，光明转灭，无复神足，不能飞行。</a:t>
            </a:r>
            <a:endParaRPr lang="zh-CN" altLang="en-US"/>
          </a:p>
          <a:p>
            <a:r>
              <a:rPr lang="zh-CN" altLang="en-US">
                <a:latin typeface="+mn-ea"/>
                <a:cs typeface="+mn-lt"/>
                <a:sym typeface="+mn-ea"/>
              </a:rPr>
              <a:t>佛告比丘；</a:t>
            </a:r>
            <a:r>
              <a:rPr lang="en-US" altLang="zh-CN">
                <a:latin typeface="+mn-ea"/>
                <a:cs typeface="+mn-lt"/>
                <a:sym typeface="+mn-ea"/>
              </a:rPr>
              <a:t>“</a:t>
            </a:r>
            <a:r>
              <a:rPr lang="zh-CN" altLang="en-US">
                <a:latin typeface="+mn-ea"/>
                <a:cs typeface="+mn-lt"/>
                <a:sym typeface="+mn-ea"/>
              </a:rPr>
              <a:t>劫初众生食地味已，久住于</a:t>
            </a:r>
            <a:r>
              <a:rPr lang="en-US" altLang="zh-CN">
                <a:latin typeface="+mn-ea"/>
                <a:cs typeface="+mn-lt"/>
                <a:sym typeface="+mn-ea"/>
              </a:rPr>
              <a:t> </a:t>
            </a:r>
            <a:r>
              <a:rPr lang="zh-CN" altLang="en-US">
                <a:latin typeface="+mn-ea"/>
                <a:cs typeface="+mn-lt"/>
                <a:sym typeface="+mn-ea"/>
              </a:rPr>
              <a:t>世，其食多者颜色粗悴，其食少者颜色光润，然后乃知众生颜色形貌优劣，互相是非，言：</a:t>
            </a:r>
            <a:r>
              <a:rPr lang="en-US" altLang="zh-CN">
                <a:latin typeface="+mn-ea"/>
                <a:cs typeface="+mn-lt"/>
                <a:sym typeface="+mn-ea"/>
              </a:rPr>
              <a:t>‘</a:t>
            </a:r>
            <a:r>
              <a:rPr lang="zh-CN" altLang="en-US">
                <a:latin typeface="+mn-ea"/>
                <a:cs typeface="+mn-lt"/>
                <a:sym typeface="+mn-ea"/>
              </a:rPr>
              <a:t>我胜汝，汝不如我</a:t>
            </a:r>
            <a:r>
              <a:rPr lang="en-US" altLang="zh-CN">
                <a:latin typeface="+mn-ea"/>
                <a:cs typeface="+mn-lt"/>
                <a:sym typeface="+mn-ea"/>
              </a:rPr>
              <a:t>’</a:t>
            </a:r>
            <a:r>
              <a:rPr lang="zh-CN" altLang="en-US">
                <a:latin typeface="+mn-ea"/>
                <a:cs typeface="+mn-lt"/>
                <a:sym typeface="+mn-ea"/>
              </a:rPr>
              <a:t>。以其心存彼我，怀诤竞故，地味消竭。又地皮生，状如薄饼，色味香洁。尔时，众生聚集一处，懊恼悲泣，椎胸而言：</a:t>
            </a:r>
            <a:r>
              <a:rPr lang="en-US" altLang="zh-CN">
                <a:latin typeface="+mn-ea"/>
                <a:cs typeface="+mn-lt"/>
                <a:sym typeface="+mn-ea"/>
              </a:rPr>
              <a:t>’</a:t>
            </a:r>
            <a:r>
              <a:rPr lang="zh-CN" altLang="en-US">
                <a:latin typeface="+mn-ea"/>
                <a:cs typeface="+mn-lt"/>
                <a:sym typeface="+mn-ea"/>
              </a:rPr>
              <a:t>咄哉为祸！今者地味忽不复现。</a:t>
            </a:r>
            <a:r>
              <a:rPr lang="en-US" altLang="zh-CN">
                <a:latin typeface="+mn-ea"/>
                <a:cs typeface="+mn-lt"/>
                <a:sym typeface="+mn-ea"/>
              </a:rPr>
              <a:t>‘</a:t>
            </a:r>
            <a:r>
              <a:rPr lang="zh-CN" altLang="en-US">
                <a:latin typeface="+mn-ea"/>
                <a:cs typeface="+mn-lt"/>
                <a:sym typeface="+mn-ea"/>
              </a:rPr>
              <a:t>犹如今人得盛美味，称言美善，后复失之，以为忧恼，彼亦如是忧恼悔恨。后食地皮，渐得其味，其食多者颜色粗悴，食其少者颜色润泽，然后乃知众生颜色形貌优劣，互相是非，言</a:t>
            </a:r>
            <a:r>
              <a:rPr lang="en-US" altLang="zh-CN">
                <a:latin typeface="+mn-ea"/>
                <a:cs typeface="+mn-lt"/>
                <a:sym typeface="+mn-ea"/>
              </a:rPr>
              <a:t>;’</a:t>
            </a:r>
            <a:r>
              <a:rPr lang="zh-CN" altLang="en-US">
                <a:latin typeface="+mn-ea"/>
                <a:cs typeface="+mn-lt"/>
                <a:sym typeface="+mn-ea"/>
              </a:rPr>
              <a:t>我胜汝，汝不如我。</a:t>
            </a:r>
            <a:r>
              <a:rPr lang="en-US" altLang="zh-CN">
                <a:latin typeface="+mn-ea"/>
                <a:cs typeface="+mn-lt"/>
                <a:sym typeface="+mn-ea"/>
              </a:rPr>
              <a:t>‘</a:t>
            </a:r>
            <a:r>
              <a:rPr lang="zh-CN" altLang="en-US">
                <a:latin typeface="+mn-ea"/>
                <a:cs typeface="+mn-lt"/>
                <a:sym typeface="+mn-ea"/>
              </a:rPr>
              <a:t>以其心存彼我，怀诤竞故，地皮消竭。</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960" y="168275"/>
            <a:ext cx="11954510" cy="6503670"/>
          </a:xfrm>
          <a:prstGeom prst="rect">
            <a:avLst/>
          </a:prstGeom>
          <a:noFill/>
        </p:spPr>
        <p:txBody>
          <a:bodyPr wrap="square" rtlCol="0">
            <a:noAutofit/>
          </a:bodyPr>
          <a:lstStyle/>
          <a:p>
            <a:r>
              <a:rPr lang="en-US" altLang="zh-CN">
                <a:latin typeface="+mn-ea"/>
                <a:cs typeface="+mn-lt"/>
                <a:sym typeface="+mn-ea"/>
              </a:rPr>
              <a:t>”</a:t>
            </a:r>
            <a:r>
              <a:rPr lang="zh-CN" altLang="en-US">
                <a:latin typeface="+mn-ea"/>
                <a:cs typeface="+mn-lt"/>
                <a:sym typeface="+mn-ea"/>
              </a:rPr>
              <a:t>其后复有地肤出，转更粗厚，色如天华，软若天衣，其味如蜜。时，诸众生复取共食，久住于世，食之多者颜色转损，食甚少者颜色光泽，然后乃知众生颜色行貌优劣，互相是非，言：</a:t>
            </a:r>
            <a:r>
              <a:rPr lang="en-US" altLang="zh-CN">
                <a:latin typeface="+mn-ea"/>
                <a:cs typeface="+mn-lt"/>
                <a:sym typeface="+mn-ea"/>
              </a:rPr>
              <a:t>’</a:t>
            </a:r>
            <a:r>
              <a:rPr lang="zh-CN" altLang="en-US">
                <a:latin typeface="+mn-ea"/>
                <a:cs typeface="+mn-lt"/>
                <a:sym typeface="+mn-ea"/>
              </a:rPr>
              <a:t>我胜汝，汝不如我</a:t>
            </a:r>
            <a:r>
              <a:rPr lang="en-US" altLang="zh-CN">
                <a:latin typeface="+mn-ea"/>
                <a:cs typeface="+mn-lt"/>
                <a:sym typeface="+mn-ea"/>
              </a:rPr>
              <a:t>‘</a:t>
            </a:r>
            <a:r>
              <a:rPr lang="zh-CN" altLang="en-US">
                <a:latin typeface="+mn-ea"/>
                <a:cs typeface="+mn-lt"/>
                <a:sym typeface="+mn-ea"/>
              </a:rPr>
              <a:t>。以其心存彼我，怀诤竞故，地肤消竭。其后复有自然粳米，无有糠糩，不加调和，备众美味。尔时，众生聚集而言：</a:t>
            </a:r>
            <a:r>
              <a:rPr lang="en-US" altLang="zh-CN">
                <a:latin typeface="+mn-ea"/>
                <a:cs typeface="+mn-lt"/>
                <a:sym typeface="+mn-ea"/>
              </a:rPr>
              <a:t>’</a:t>
            </a:r>
            <a:r>
              <a:rPr lang="zh-CN" altLang="en-US">
                <a:latin typeface="+mn-ea"/>
                <a:cs typeface="+mn-lt"/>
                <a:sym typeface="+mn-ea"/>
              </a:rPr>
              <a:t>咄哉为祸！</a:t>
            </a:r>
            <a:r>
              <a:rPr lang="en-US" altLang="zh-CN">
                <a:latin typeface="+mn-ea"/>
                <a:cs typeface="+mn-lt"/>
                <a:sym typeface="+mn-ea"/>
              </a:rPr>
              <a:t>‘</a:t>
            </a:r>
            <a:r>
              <a:rPr lang="zh-CN" altLang="en-US">
                <a:latin typeface="+mn-ea"/>
                <a:cs typeface="+mn-lt"/>
                <a:sym typeface="+mn-ea"/>
              </a:rPr>
              <a:t>今者地肤忽不复现</a:t>
            </a:r>
            <a:r>
              <a:rPr lang="en-US" altLang="zh-CN">
                <a:latin typeface="+mn-ea"/>
                <a:cs typeface="+mn-lt"/>
                <a:sym typeface="+mn-ea"/>
              </a:rPr>
              <a:t>‘</a:t>
            </a:r>
            <a:r>
              <a:rPr lang="zh-CN" altLang="en-US">
                <a:latin typeface="+mn-ea"/>
                <a:cs typeface="+mn-lt"/>
                <a:sym typeface="+mn-ea"/>
              </a:rPr>
              <a:t>。犹如今人遭祸逢难称言</a:t>
            </a:r>
            <a:r>
              <a:rPr lang="en-US" altLang="zh-CN">
                <a:latin typeface="+mn-ea"/>
                <a:cs typeface="+mn-lt"/>
                <a:sym typeface="+mn-ea"/>
              </a:rPr>
              <a:t>‘</a:t>
            </a:r>
            <a:r>
              <a:rPr lang="zh-CN" altLang="en-US">
                <a:latin typeface="+mn-ea"/>
                <a:cs typeface="+mn-lt"/>
                <a:sym typeface="+mn-ea"/>
              </a:rPr>
              <a:t>苦哉</a:t>
            </a:r>
            <a:r>
              <a:rPr lang="en-US" altLang="zh-CN">
                <a:latin typeface="+mn-ea"/>
                <a:cs typeface="+mn-lt"/>
                <a:sym typeface="+mn-ea"/>
              </a:rPr>
              <a:t>’</a:t>
            </a:r>
            <a:r>
              <a:rPr lang="zh-CN" altLang="en-US">
                <a:latin typeface="+mn-ea"/>
                <a:cs typeface="+mn-lt"/>
                <a:sym typeface="+mn-ea"/>
              </a:rPr>
              <a:t>，尔时，众生亦复如是懊恼悲叹。</a:t>
            </a:r>
          </a:p>
          <a:p>
            <a:r>
              <a:rPr lang="en-US" altLang="zh-CN">
                <a:latin typeface="+mn-ea"/>
                <a:cs typeface="+mn-lt"/>
                <a:sym typeface="+mn-ea"/>
              </a:rPr>
              <a:t>“</a:t>
            </a:r>
            <a:r>
              <a:rPr lang="zh-CN" altLang="en-US">
                <a:latin typeface="+mn-ea"/>
                <a:cs typeface="+mn-lt"/>
                <a:sym typeface="+mn-ea"/>
              </a:rPr>
              <a:t>其后众生便共取粳米食之，其身粗丑，有男女形，互相瞻视，遂生欲想，共在屏处为不净行。余众生见言：</a:t>
            </a:r>
            <a:r>
              <a:rPr lang="en-US" altLang="zh-CN">
                <a:latin typeface="+mn-ea"/>
                <a:cs typeface="+mn-lt"/>
                <a:sym typeface="+mn-ea"/>
              </a:rPr>
              <a:t>‘</a:t>
            </a:r>
            <a:r>
              <a:rPr lang="zh-CN" altLang="en-US">
                <a:latin typeface="+mn-ea"/>
                <a:cs typeface="+mn-lt"/>
                <a:sym typeface="+mn-ea"/>
              </a:rPr>
              <a:t>咄此为非！云何众生共生有如此事？</a:t>
            </a:r>
            <a:r>
              <a:rPr lang="en-US" altLang="zh-CN">
                <a:latin typeface="+mn-ea"/>
                <a:cs typeface="+mn-lt"/>
                <a:sym typeface="+mn-ea"/>
              </a:rPr>
              <a:t>’</a:t>
            </a:r>
            <a:r>
              <a:rPr lang="zh-CN" altLang="en-US">
                <a:latin typeface="+mn-ea"/>
                <a:cs typeface="+mn-lt"/>
                <a:sym typeface="+mn-ea"/>
              </a:rPr>
              <a:t>彼行不净男子者，见他呵责，即自悔过言：</a:t>
            </a:r>
            <a:r>
              <a:rPr lang="en-US" altLang="zh-CN">
                <a:latin typeface="+mn-ea"/>
                <a:cs typeface="+mn-lt"/>
                <a:sym typeface="+mn-ea"/>
              </a:rPr>
              <a:t>‘</a:t>
            </a:r>
            <a:r>
              <a:rPr lang="zh-CN" altLang="en-US">
                <a:latin typeface="+mn-ea"/>
                <a:cs typeface="+mn-lt"/>
                <a:sym typeface="+mn-ea"/>
              </a:rPr>
              <a:t>我所为非。</a:t>
            </a:r>
            <a:r>
              <a:rPr lang="en-US" altLang="zh-CN">
                <a:latin typeface="+mn-ea"/>
                <a:cs typeface="+mn-lt"/>
                <a:sym typeface="+mn-ea"/>
              </a:rPr>
              <a:t>’</a:t>
            </a:r>
            <a:r>
              <a:rPr lang="zh-CN" altLang="en-US">
                <a:latin typeface="+mn-ea"/>
                <a:cs typeface="+mn-lt"/>
                <a:sym typeface="+mn-ea"/>
              </a:rPr>
              <a:t>即身投地。其彼女人见其男子以身投地，悔过不起，女人即便送食，余众生见，问女人言：</a:t>
            </a:r>
            <a:r>
              <a:rPr lang="en-US" altLang="zh-CN">
                <a:latin typeface="+mn-ea"/>
                <a:cs typeface="+mn-lt"/>
                <a:sym typeface="+mn-ea"/>
              </a:rPr>
              <a:t>‘</a:t>
            </a:r>
            <a:r>
              <a:rPr lang="zh-CN" altLang="en-US">
                <a:latin typeface="+mn-ea"/>
                <a:cs typeface="+mn-lt"/>
                <a:sym typeface="+mn-ea"/>
              </a:rPr>
              <a:t>汝持此食，欲以与谁？</a:t>
            </a:r>
            <a:r>
              <a:rPr lang="en-US" altLang="zh-CN">
                <a:latin typeface="+mn-ea"/>
                <a:cs typeface="+mn-lt"/>
                <a:sym typeface="+mn-ea"/>
              </a:rPr>
              <a:t>’</a:t>
            </a:r>
            <a:r>
              <a:rPr lang="zh-CN" altLang="en-US">
                <a:latin typeface="+mn-ea"/>
                <a:cs typeface="+mn-lt"/>
                <a:sym typeface="+mn-ea"/>
              </a:rPr>
              <a:t>答曰：</a:t>
            </a:r>
            <a:r>
              <a:rPr lang="en-US" altLang="zh-CN">
                <a:latin typeface="+mn-ea"/>
                <a:cs typeface="+mn-lt"/>
                <a:sym typeface="+mn-ea"/>
              </a:rPr>
              <a:t>‘</a:t>
            </a:r>
            <a:r>
              <a:rPr lang="zh-CN" altLang="en-US">
                <a:latin typeface="+mn-ea"/>
                <a:cs typeface="+mn-lt"/>
                <a:sym typeface="+mn-ea"/>
              </a:rPr>
              <a:t>彼悔过众生堕不善行者，我送食与之。</a:t>
            </a:r>
            <a:r>
              <a:rPr lang="en-US" altLang="zh-CN">
                <a:latin typeface="+mn-ea"/>
                <a:cs typeface="+mn-lt"/>
                <a:sym typeface="+mn-ea"/>
              </a:rPr>
              <a:t>’</a:t>
            </a:r>
            <a:r>
              <a:rPr lang="zh-CN" altLang="en-US">
                <a:latin typeface="+mn-ea"/>
                <a:cs typeface="+mn-lt"/>
                <a:sym typeface="+mn-ea"/>
              </a:rPr>
              <a:t>因此言故，世间便有不善夫主之名，以送饭与夫，因名之为妻。</a:t>
            </a:r>
            <a:br>
              <a:rPr lang="zh-CN" altLang="en-US">
                <a:latin typeface="+mn-ea"/>
                <a:cs typeface="+mn-lt"/>
                <a:sym typeface="+mn-ea"/>
              </a:rPr>
            </a:br>
            <a:endParaRPr lang="zh-CN" altLang="en-US"/>
          </a:p>
          <a:p>
            <a:r>
              <a:rPr lang="en-US" altLang="zh-CN">
                <a:latin typeface="+mn-ea"/>
                <a:cs typeface="+mn-lt"/>
                <a:sym typeface="+mn-ea"/>
              </a:rPr>
              <a:t>”</a:t>
            </a:r>
            <a:r>
              <a:rPr lang="zh-CN" altLang="en-US">
                <a:latin typeface="+mn-ea"/>
                <a:cs typeface="+mn-lt"/>
                <a:sym typeface="+mn-ea"/>
              </a:rPr>
              <a:t>其后众生遂为淫逸，不善法增，为自障蔽，遂造屋舍，以此因缘故，始有舍名。其后众生淫逸转增，遂成夫妻。有余众生寿、行、福尽，从光音天命终，来生人间，在母胎中，因此世间有处胎名。尔时，先造瞻婆城，次造伽尸、婆罗捺城，其次造王舍城。日出时造，卽日出时成，以此因缘，世间便有城郭郡邑、王所治名。</a:t>
            </a:r>
            <a:br>
              <a:rPr lang="zh-CN" altLang="en-US">
                <a:latin typeface="+mn-ea"/>
                <a:cs typeface="+mn-lt"/>
                <a:sym typeface="+mn-ea"/>
              </a:rPr>
            </a:br>
            <a:r>
              <a:rPr lang="en-US" altLang="zh-CN">
                <a:latin typeface="+mn-ea"/>
                <a:cs typeface="+mn-lt"/>
                <a:sym typeface="+mn-ea"/>
              </a:rPr>
              <a:t>“</a:t>
            </a:r>
            <a:r>
              <a:rPr lang="zh-CN" altLang="en-US">
                <a:latin typeface="+mn-ea"/>
                <a:cs typeface="+mn-lt"/>
                <a:sym typeface="+mn-ea"/>
              </a:rPr>
              <a:t>尔时，众生初时自然粳米时，朝收暮熟，慕收朝熟，收后复生，无有茎秆。时，有众生默自念言：</a:t>
            </a:r>
            <a:r>
              <a:rPr lang="en-US" altLang="zh-CN">
                <a:latin typeface="+mn-ea"/>
                <a:cs typeface="+mn-lt"/>
                <a:sym typeface="+mn-ea"/>
              </a:rPr>
              <a:t>‘</a:t>
            </a:r>
            <a:r>
              <a:rPr lang="zh-CN" altLang="en-US">
                <a:latin typeface="+mn-ea"/>
                <a:cs typeface="+mn-lt"/>
                <a:sym typeface="+mn-ea"/>
              </a:rPr>
              <a:t>日日收获，疲劳我为，今当并取以供数日。</a:t>
            </a:r>
            <a:r>
              <a:rPr lang="en-US" altLang="zh-CN">
                <a:latin typeface="+mn-ea"/>
                <a:cs typeface="+mn-lt"/>
                <a:sym typeface="+mn-ea"/>
              </a:rPr>
              <a:t>’</a:t>
            </a:r>
            <a:r>
              <a:rPr lang="zh-CN" altLang="en-US">
                <a:latin typeface="+mn-ea"/>
                <a:cs typeface="+mn-lt"/>
                <a:sym typeface="+mn-ea"/>
              </a:rPr>
              <a:t>卽时并获，积数日粮。余人于后语此人言：</a:t>
            </a:r>
            <a:r>
              <a:rPr lang="en-US" altLang="zh-CN">
                <a:latin typeface="+mn-ea"/>
                <a:cs typeface="+mn-lt"/>
                <a:sym typeface="+mn-ea"/>
              </a:rPr>
              <a:t>‘</a:t>
            </a:r>
            <a:r>
              <a:rPr lang="zh-CN" altLang="en-US">
                <a:latin typeface="+mn-ea"/>
                <a:cs typeface="+mn-lt"/>
                <a:sym typeface="+mn-ea"/>
              </a:rPr>
              <a:t>今可相与共取粳米。</a:t>
            </a:r>
            <a:r>
              <a:rPr lang="en-US" altLang="zh-CN">
                <a:latin typeface="+mn-ea"/>
                <a:cs typeface="+mn-lt"/>
                <a:sym typeface="+mn-ea"/>
              </a:rPr>
              <a:t>’</a:t>
            </a:r>
            <a:r>
              <a:rPr lang="zh-CN" altLang="en-US">
                <a:latin typeface="+mn-ea"/>
                <a:cs typeface="+mn-lt"/>
                <a:sym typeface="+mn-ea"/>
              </a:rPr>
              <a:t>此人答曰：</a:t>
            </a:r>
            <a:r>
              <a:rPr lang="en-US" altLang="zh-CN">
                <a:latin typeface="+mn-ea"/>
                <a:cs typeface="+mn-lt"/>
                <a:sym typeface="+mn-ea"/>
              </a:rPr>
              <a:t>’</a:t>
            </a:r>
            <a:r>
              <a:rPr lang="zh-CN" altLang="en-US">
                <a:latin typeface="+mn-ea"/>
                <a:cs typeface="+mn-lt"/>
                <a:sym typeface="+mn-ea"/>
              </a:rPr>
              <a:t>我已先积，不须更取。汝欲取者，自随意去</a:t>
            </a:r>
            <a:r>
              <a:rPr lang="en-US" altLang="zh-CN">
                <a:latin typeface="+mn-ea"/>
                <a:cs typeface="+mn-lt"/>
                <a:sym typeface="+mn-ea"/>
              </a:rPr>
              <a:t>‘</a:t>
            </a:r>
            <a:r>
              <a:rPr lang="zh-CN" altLang="en-US">
                <a:latin typeface="+mn-ea"/>
                <a:cs typeface="+mn-lt"/>
                <a:sym typeface="+mn-ea"/>
              </a:rPr>
              <a:t>。后人复自念言：</a:t>
            </a:r>
            <a:r>
              <a:rPr lang="en-US" altLang="zh-CN">
                <a:latin typeface="+mn-ea"/>
                <a:cs typeface="+mn-lt"/>
                <a:sym typeface="+mn-ea"/>
              </a:rPr>
              <a:t>‘</a:t>
            </a:r>
            <a:r>
              <a:rPr lang="zh-CN" altLang="en-US">
                <a:latin typeface="+mn-ea"/>
                <a:cs typeface="+mn-lt"/>
                <a:sym typeface="+mn-ea"/>
              </a:rPr>
              <a:t>前者能取二日余粮，我岂不能取三日粮耶？</a:t>
            </a:r>
            <a:r>
              <a:rPr lang="en-US" altLang="zh-CN">
                <a:latin typeface="+mn-ea"/>
                <a:cs typeface="+mn-lt"/>
                <a:sym typeface="+mn-ea"/>
              </a:rPr>
              <a:t>’</a:t>
            </a:r>
            <a:r>
              <a:rPr lang="zh-CN" altLang="en-US">
                <a:latin typeface="+mn-ea"/>
                <a:cs typeface="+mn-lt"/>
                <a:sym typeface="+mn-ea"/>
              </a:rPr>
              <a:t>此人卽积三日余粮，复有余人语言：</a:t>
            </a:r>
            <a:r>
              <a:rPr lang="en-US" altLang="zh-CN">
                <a:latin typeface="+mn-ea"/>
                <a:cs typeface="+mn-lt"/>
                <a:sym typeface="+mn-ea"/>
              </a:rPr>
              <a:t>‘</a:t>
            </a:r>
            <a:r>
              <a:rPr lang="zh-CN" altLang="en-US">
                <a:latin typeface="+mn-ea"/>
                <a:cs typeface="+mn-lt"/>
                <a:sym typeface="+mn-ea"/>
              </a:rPr>
              <a:t>共取粮去来。</a:t>
            </a:r>
            <a:r>
              <a:rPr lang="en-US" altLang="zh-CN">
                <a:latin typeface="+mn-ea"/>
                <a:cs typeface="+mn-lt"/>
                <a:sym typeface="+mn-ea"/>
              </a:rPr>
              <a:t>’</a:t>
            </a:r>
            <a:r>
              <a:rPr lang="zh-CN" altLang="en-US">
                <a:latin typeface="+mn-ea"/>
                <a:cs typeface="+mn-lt"/>
                <a:sym typeface="+mn-ea"/>
              </a:rPr>
              <a:t>此人答曰：</a:t>
            </a:r>
            <a:r>
              <a:rPr lang="en-US" altLang="zh-CN">
                <a:latin typeface="+mn-ea"/>
                <a:cs typeface="+mn-lt"/>
                <a:sym typeface="+mn-ea"/>
              </a:rPr>
              <a:t>’</a:t>
            </a:r>
            <a:r>
              <a:rPr lang="zh-CN" altLang="en-US">
                <a:latin typeface="+mn-ea"/>
                <a:cs typeface="+mn-lt"/>
                <a:sym typeface="+mn-ea"/>
              </a:rPr>
              <a:t>我已取三日余粮，汝欲取者，自随汝意。</a:t>
            </a:r>
            <a:r>
              <a:rPr lang="en-US" altLang="zh-CN">
                <a:latin typeface="+mn-ea"/>
                <a:cs typeface="+mn-lt"/>
                <a:sym typeface="+mn-ea"/>
              </a:rPr>
              <a:t>‘</a:t>
            </a:r>
            <a:r>
              <a:rPr lang="zh-CN" altLang="en-US">
                <a:latin typeface="+mn-ea"/>
                <a:cs typeface="+mn-lt"/>
                <a:sym typeface="+mn-ea"/>
              </a:rPr>
              <a:t>此人念言：</a:t>
            </a:r>
            <a:r>
              <a:rPr lang="en-US" altLang="zh-CN">
                <a:latin typeface="+mn-ea"/>
                <a:cs typeface="+mn-lt"/>
                <a:sym typeface="+mn-ea"/>
              </a:rPr>
              <a:t>’</a:t>
            </a:r>
            <a:r>
              <a:rPr lang="zh-CN" altLang="en-US">
                <a:latin typeface="+mn-ea"/>
                <a:cs typeface="+mn-lt"/>
                <a:sym typeface="+mn-ea"/>
              </a:rPr>
              <a:t>彼人能取三日粮，我岂不能取五日粮耶？</a:t>
            </a:r>
            <a:r>
              <a:rPr lang="en-US" altLang="zh-CN">
                <a:latin typeface="+mn-ea"/>
                <a:cs typeface="+mn-lt"/>
                <a:sym typeface="+mn-ea"/>
              </a:rPr>
              <a:t>‘</a:t>
            </a:r>
            <a:r>
              <a:rPr lang="zh-CN" altLang="en-US">
                <a:latin typeface="+mn-ea"/>
                <a:cs typeface="+mn-lt"/>
                <a:sym typeface="+mn-ea"/>
              </a:rPr>
              <a:t>取五日粮已，时众生竞积余粮故，是时粳米便生糠糩，收已不生，有枯秆现。</a:t>
            </a:r>
          </a:p>
          <a:p>
            <a:r>
              <a:rPr lang="zh-CN" altLang="en-US">
                <a:latin typeface="+mn-ea"/>
                <a:cs typeface="+mn-lt"/>
                <a:sym typeface="+mn-ea"/>
              </a:rPr>
              <a:t>尔时，众生集在一处，懊恼悲泣，拍胸而言：</a:t>
            </a:r>
            <a:r>
              <a:rPr lang="en-US" altLang="zh-CN">
                <a:latin typeface="+mn-ea"/>
                <a:cs typeface="+mn-lt"/>
                <a:sym typeface="+mn-ea"/>
              </a:rPr>
              <a:t>‘</a:t>
            </a:r>
            <a:r>
              <a:rPr lang="zh-CN" altLang="en-US">
                <a:latin typeface="+mn-ea"/>
                <a:cs typeface="+mn-lt"/>
                <a:sym typeface="+mn-ea"/>
              </a:rPr>
              <a:t>咄！此为祸哉！</a:t>
            </a:r>
            <a:r>
              <a:rPr lang="en-US" altLang="zh-CN">
                <a:latin typeface="+mn-ea"/>
                <a:cs typeface="+mn-lt"/>
                <a:sym typeface="+mn-ea"/>
              </a:rPr>
              <a:t>’</a:t>
            </a:r>
            <a:r>
              <a:rPr lang="zh-CN" altLang="en-US">
                <a:latin typeface="+mn-ea"/>
                <a:cs typeface="+mn-lt"/>
                <a:sym typeface="+mn-ea"/>
              </a:rPr>
              <a:t>自悼责言：</a:t>
            </a:r>
            <a:r>
              <a:rPr lang="en-US" altLang="zh-CN">
                <a:latin typeface="+mn-ea"/>
                <a:cs typeface="+mn-lt"/>
                <a:sym typeface="+mn-ea"/>
              </a:rPr>
              <a:t>‘</a:t>
            </a:r>
            <a:r>
              <a:rPr lang="zh-CN" altLang="en-US">
                <a:latin typeface="+mn-ea"/>
                <a:cs typeface="+mn-lt"/>
                <a:sym typeface="+mn-ea"/>
              </a:rPr>
              <a:t>我等本皆化生，以念为食，身光自照，神足飞空，安乐无碍。</a:t>
            </a:r>
          </a:p>
          <a:p>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4010" y="217805"/>
            <a:ext cx="11570335" cy="6312535"/>
          </a:xfrm>
          <a:prstGeom prst="rect">
            <a:avLst/>
          </a:prstGeom>
          <a:noFill/>
        </p:spPr>
        <p:txBody>
          <a:bodyPr wrap="square" rtlCol="0">
            <a:noAutofit/>
          </a:bodyPr>
          <a:lstStyle/>
          <a:p>
            <a:r>
              <a:rPr lang="zh-CN" altLang="en-US">
                <a:latin typeface="+mn-ea"/>
                <a:sym typeface="+mn-ea"/>
              </a:rPr>
              <a:t>其后地味始生，色味具足，时我等食此地味，久住于世，其食多者颜色转粗，其食少者色犹光泽；于是众生心怀彼我，生憍慢心言：</a:t>
            </a:r>
            <a:r>
              <a:rPr lang="en-US" altLang="zh-CN">
                <a:latin typeface="+mn-ea"/>
                <a:sym typeface="+mn-ea"/>
              </a:rPr>
              <a:t>’</a:t>
            </a:r>
            <a:r>
              <a:rPr lang="zh-CN" altLang="en-US">
                <a:latin typeface="+mn-ea"/>
                <a:sym typeface="+mn-ea"/>
              </a:rPr>
              <a:t>我色胜，汝色不如。</a:t>
            </a:r>
            <a:r>
              <a:rPr lang="en-US" altLang="zh-CN">
                <a:latin typeface="+mn-ea"/>
                <a:sym typeface="+mn-ea"/>
              </a:rPr>
              <a:t>’</a:t>
            </a:r>
            <a:r>
              <a:rPr lang="zh-CN" altLang="en-US">
                <a:latin typeface="+mn-ea"/>
                <a:sym typeface="+mn-ea"/>
              </a:rPr>
              <a:t>诤色憍慢故，地味消灭，更生地皮，色香味具，我等时复共取食之，久住于世，其食多者色转粗悴，其食少者色犹光泽；于是众生心怀彼我，生憍慢心言</a:t>
            </a:r>
            <a:r>
              <a:rPr lang="en-US" altLang="zh-CN">
                <a:latin typeface="+mn-ea"/>
                <a:sym typeface="+mn-ea"/>
              </a:rPr>
              <a:t>;’</a:t>
            </a:r>
            <a:r>
              <a:rPr lang="zh-CN" altLang="en-US">
                <a:latin typeface="+mn-ea"/>
                <a:sym typeface="+mn-ea"/>
              </a:rPr>
              <a:t>我色胜，汝色不如。</a:t>
            </a:r>
            <a:r>
              <a:rPr lang="en-US" altLang="zh-CN">
                <a:latin typeface="+mn-ea"/>
                <a:sym typeface="+mn-ea"/>
              </a:rPr>
              <a:t>‘</a:t>
            </a:r>
            <a:r>
              <a:rPr lang="zh-CN" altLang="en-US">
                <a:latin typeface="+mn-ea"/>
                <a:sym typeface="+mn-ea"/>
              </a:rPr>
              <a:t>诤色憍慢故，地皮消灭。更生地肤，转更粗厚，色香味具，我等时复共取食之，久住于世，其食多者色转粗悴，其食少者色犹光泽；于是众生心怀彼我，生憍慢心言：</a:t>
            </a:r>
            <a:r>
              <a:rPr lang="en-US" altLang="zh-CN">
                <a:latin typeface="+mn-ea"/>
                <a:sym typeface="+mn-ea"/>
              </a:rPr>
              <a:t>‘</a:t>
            </a:r>
            <a:r>
              <a:rPr lang="zh-CN" altLang="en-US">
                <a:latin typeface="+mn-ea"/>
                <a:sym typeface="+mn-ea"/>
              </a:rPr>
              <a:t>我色胜，汝色不如。</a:t>
            </a:r>
            <a:r>
              <a:rPr lang="en-US" altLang="zh-CN">
                <a:latin typeface="+mn-ea"/>
                <a:sym typeface="+mn-ea"/>
              </a:rPr>
              <a:t>’</a:t>
            </a:r>
            <a:r>
              <a:rPr lang="zh-CN" altLang="en-US">
                <a:latin typeface="+mn-ea"/>
                <a:sym typeface="+mn-ea"/>
              </a:rPr>
              <a:t>诤色憍慢故，地肤灭。更生自然粳米，色香味具，我等时复共取食之，朝获暮熟，暮获朝熟，收以随生，无有载收；由我尔时竞共积聚故，米生糠糩，收已不生，现有根秆。我等今者宁可各封田宅，以分疅畔。</a:t>
            </a:r>
          </a:p>
          <a:p>
            <a:endParaRPr lang="zh-CN" altLang="en-US">
              <a:latin typeface="+mn-ea"/>
              <a:sym typeface="+mn-ea"/>
            </a:endParaRPr>
          </a:p>
          <a:p>
            <a:r>
              <a:rPr lang="zh-CN" altLang="en-US">
                <a:latin typeface="+mn-ea"/>
                <a:sym typeface="+mn-ea"/>
              </a:rPr>
              <a:t>时，</a:t>
            </a:r>
            <a:r>
              <a:rPr lang="zh-CN">
                <a:latin typeface="+mn-ea"/>
                <a:sym typeface="+mn-ea"/>
              </a:rPr>
              <a:t>卽共分田，以异</a:t>
            </a:r>
            <a:r>
              <a:rPr lang="zh-CN" altLang="en-US">
                <a:latin typeface="+mn-ea"/>
                <a:sym typeface="+mn-ea"/>
              </a:rPr>
              <a:t>疅畔，计有彼我。其后遂自藏已米，盗他田谷，余众生见已，语言：</a:t>
            </a:r>
            <a:r>
              <a:rPr lang="en-US" altLang="zh-CN">
                <a:latin typeface="+mn-ea"/>
                <a:sym typeface="+mn-ea"/>
              </a:rPr>
              <a:t>’</a:t>
            </a:r>
            <a:r>
              <a:rPr lang="zh-CN" altLang="en-US">
                <a:latin typeface="+mn-ea"/>
                <a:sym typeface="+mn-ea"/>
              </a:rPr>
              <a:t>汝所为非！汝所为非</a:t>
            </a:r>
            <a:r>
              <a:rPr lang="en-US" altLang="zh-CN">
                <a:latin typeface="+mn-ea"/>
                <a:sym typeface="+mn-ea"/>
              </a:rPr>
              <a:t>!</a:t>
            </a:r>
            <a:r>
              <a:rPr lang="zh-CN" altLang="en-US">
                <a:latin typeface="+mn-ea"/>
                <a:sym typeface="+mn-ea"/>
              </a:rPr>
              <a:t>云何自藏已物，盗他财物？</a:t>
            </a:r>
            <a:r>
              <a:rPr lang="en-US" altLang="zh-CN">
                <a:latin typeface="+mn-ea"/>
                <a:sym typeface="+mn-ea"/>
              </a:rPr>
              <a:t>‘</a:t>
            </a:r>
            <a:r>
              <a:rPr lang="zh-CN" altLang="en-US">
                <a:latin typeface="+mn-ea"/>
                <a:sym typeface="+mn-ea"/>
              </a:rPr>
              <a:t>即呵责言：</a:t>
            </a:r>
            <a:r>
              <a:rPr lang="en-US" altLang="zh-CN">
                <a:latin typeface="+mn-ea"/>
                <a:sym typeface="+mn-ea"/>
              </a:rPr>
              <a:t>’</a:t>
            </a:r>
            <a:r>
              <a:rPr lang="zh-CN" altLang="en-US">
                <a:latin typeface="+mn-ea"/>
                <a:sym typeface="+mn-ea"/>
              </a:rPr>
              <a:t>汝后勿复为盗！</a:t>
            </a:r>
            <a:r>
              <a:rPr lang="en-US" altLang="zh-CN">
                <a:latin typeface="+mn-ea"/>
                <a:sym typeface="+mn-ea"/>
              </a:rPr>
              <a:t>‘</a:t>
            </a:r>
            <a:r>
              <a:rPr lang="zh-CN" altLang="en-US">
                <a:latin typeface="+mn-ea"/>
                <a:sym typeface="+mn-ea"/>
              </a:rPr>
              <a:t>如是不已，犹复为盗，余人复呵言：</a:t>
            </a:r>
            <a:r>
              <a:rPr lang="en-US" altLang="zh-CN">
                <a:latin typeface="+mn-ea"/>
                <a:sym typeface="+mn-ea"/>
              </a:rPr>
              <a:t>’</a:t>
            </a:r>
            <a:r>
              <a:rPr lang="zh-CN" altLang="en-US">
                <a:latin typeface="+mn-ea"/>
                <a:sym typeface="+mn-ea"/>
              </a:rPr>
              <a:t>汝所为非！何故不休？</a:t>
            </a:r>
            <a:r>
              <a:rPr lang="en-US" altLang="zh-CN">
                <a:latin typeface="+mn-ea"/>
                <a:sym typeface="+mn-ea"/>
              </a:rPr>
              <a:t>‘</a:t>
            </a:r>
            <a:r>
              <a:rPr lang="zh-CN" altLang="en-US">
                <a:latin typeface="+mn-ea"/>
                <a:sym typeface="+mn-ea"/>
              </a:rPr>
              <a:t>即便以手杖打，将诣众中，告众人言：</a:t>
            </a:r>
            <a:r>
              <a:rPr lang="en-US" altLang="zh-CN">
                <a:latin typeface="+mn-ea"/>
                <a:sym typeface="+mn-ea"/>
              </a:rPr>
              <a:t>’</a:t>
            </a:r>
            <a:r>
              <a:rPr lang="zh-CN" altLang="en-US">
                <a:latin typeface="+mn-ea"/>
                <a:sym typeface="+mn-ea"/>
              </a:rPr>
              <a:t>此人自藏粳米，盗他田谷。</a:t>
            </a:r>
            <a:r>
              <a:rPr lang="en-US" altLang="zh-CN">
                <a:latin typeface="+mn-ea"/>
                <a:sym typeface="+mn-ea"/>
              </a:rPr>
              <a:t>‘</a:t>
            </a:r>
            <a:r>
              <a:rPr lang="zh-CN" altLang="en-US">
                <a:latin typeface="+mn-ea"/>
                <a:sym typeface="+mn-ea"/>
              </a:rPr>
              <a:t>盗者复言：</a:t>
            </a:r>
            <a:r>
              <a:rPr lang="en-US" altLang="zh-CN">
                <a:latin typeface="+mn-ea"/>
                <a:sym typeface="+mn-ea"/>
              </a:rPr>
              <a:t>’</a:t>
            </a:r>
            <a:r>
              <a:rPr lang="zh-CN" altLang="en-US">
                <a:latin typeface="+mn-ea"/>
                <a:sym typeface="+mn-ea"/>
              </a:rPr>
              <a:t>彼人打我。</a:t>
            </a:r>
            <a:r>
              <a:rPr lang="en-US" altLang="zh-CN">
                <a:latin typeface="+mn-ea"/>
                <a:sym typeface="+mn-ea"/>
              </a:rPr>
              <a:t>‘</a:t>
            </a:r>
            <a:r>
              <a:rPr lang="zh-CN" altLang="en-US">
                <a:latin typeface="+mn-ea"/>
                <a:sym typeface="+mn-ea"/>
              </a:rPr>
              <a:t>众人闻已，懊恼涕泣，拊胸而言：</a:t>
            </a:r>
            <a:r>
              <a:rPr lang="en-US" altLang="zh-CN">
                <a:latin typeface="+mn-ea"/>
                <a:sym typeface="+mn-ea"/>
              </a:rPr>
              <a:t>‘</a:t>
            </a:r>
            <a:r>
              <a:rPr lang="zh-CN" altLang="en-US">
                <a:latin typeface="+mn-ea"/>
                <a:sym typeface="+mn-ea"/>
              </a:rPr>
              <a:t>世间转恶，乃是恶法生耶？</a:t>
            </a:r>
            <a:r>
              <a:rPr lang="en-US" altLang="zh-CN">
                <a:latin typeface="+mn-ea"/>
                <a:sym typeface="+mn-ea"/>
              </a:rPr>
              <a:t>’</a:t>
            </a:r>
            <a:r>
              <a:rPr lang="zh-CN" altLang="en-US">
                <a:latin typeface="+mn-ea"/>
                <a:sym typeface="+mn-ea"/>
              </a:rPr>
              <a:t>遂生忧结热恼苦报：此是生老病死之原，坠堕恶趣</a:t>
            </a:r>
            <a:r>
              <a:rPr lang="en-US" altLang="zh-CN">
                <a:latin typeface="+mn-ea"/>
                <a:sym typeface="+mn-ea"/>
              </a:rPr>
              <a:t>......</a:t>
            </a:r>
          </a:p>
          <a:p>
            <a:r>
              <a:rPr lang="zh-CN" altLang="en-US">
                <a:sym typeface="+mn-ea"/>
              </a:rPr>
              <a:t>《慧灯禅修教材》第三册</a:t>
            </a:r>
            <a:endParaRPr lang="en-US" altLang="zh-CN">
              <a:latin typeface="+mn-ea"/>
              <a:sym typeface="+mn-ea"/>
            </a:endParaRPr>
          </a:p>
          <a:p>
            <a:endParaRPr lang="zh-CN" altLang="en-US">
              <a:latin typeface="+mn-ea"/>
              <a:sym typeface="+mn-ea"/>
            </a:endParaRPr>
          </a:p>
          <a:p>
            <a:endParaRPr lang="zh-CN" altLang="en-US">
              <a:latin typeface="+mn-ea"/>
              <a:sym typeface="+mn-ea"/>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316865"/>
            <a:ext cx="11616055" cy="6306820"/>
          </a:xfrm>
          <a:prstGeom prst="rect">
            <a:avLst/>
          </a:prstGeom>
          <a:noFill/>
        </p:spPr>
        <p:txBody>
          <a:bodyPr wrap="square" rtlCol="0">
            <a:noAutofit/>
          </a:bodyPr>
          <a:lstStyle/>
          <a:p>
            <a:r>
              <a:rPr lang="zh-CN" altLang="en-US">
                <a:latin typeface="+mn-ea"/>
                <a:sym typeface="+mn-ea"/>
              </a:rPr>
              <a:t>六道轮回中的所有众生叫做</a:t>
            </a:r>
            <a:r>
              <a:rPr lang="en-US" altLang="zh-CN">
                <a:latin typeface="+mn-ea"/>
                <a:sym typeface="+mn-ea"/>
              </a:rPr>
              <a:t>“</a:t>
            </a:r>
            <a:r>
              <a:rPr lang="zh-CN" altLang="en-US">
                <a:latin typeface="+mn-ea"/>
                <a:sym typeface="+mn-ea"/>
              </a:rPr>
              <a:t>有情</a:t>
            </a:r>
            <a:r>
              <a:rPr lang="en-US" altLang="zh-CN">
                <a:latin typeface="+mn-ea"/>
                <a:sym typeface="+mn-ea"/>
              </a:rPr>
              <a:t>”</a:t>
            </a:r>
            <a:r>
              <a:rPr lang="zh-CN" altLang="en-US">
                <a:latin typeface="+mn-ea"/>
                <a:sym typeface="+mn-ea"/>
              </a:rPr>
              <a:t>，</a:t>
            </a:r>
            <a:r>
              <a:rPr lang="en-US" altLang="zh-CN">
                <a:latin typeface="+mn-ea"/>
                <a:sym typeface="+mn-ea"/>
              </a:rPr>
              <a:t>“</a:t>
            </a:r>
            <a:r>
              <a:rPr lang="zh-CN" altLang="en-US">
                <a:latin typeface="+mn-ea"/>
                <a:sym typeface="+mn-ea"/>
              </a:rPr>
              <a:t>有情世界</a:t>
            </a:r>
            <a:r>
              <a:rPr lang="en-US" altLang="zh-CN">
                <a:latin typeface="+mn-ea"/>
                <a:sym typeface="+mn-ea"/>
              </a:rPr>
              <a:t>“</a:t>
            </a:r>
            <a:r>
              <a:rPr lang="zh-CN" altLang="en-US">
                <a:latin typeface="+mn-ea"/>
                <a:sym typeface="+mn-ea"/>
              </a:rPr>
              <a:t>也是无常的。以人为例，如果仅用肉眼观察，就很难看出人瞬间的生灭。我们经常觉得</a:t>
            </a:r>
            <a:r>
              <a:rPr lang="en-US" altLang="zh-CN">
                <a:latin typeface="+mn-ea"/>
                <a:sym typeface="+mn-ea"/>
              </a:rPr>
              <a:t>”</a:t>
            </a:r>
            <a:r>
              <a:rPr lang="zh-CN" altLang="en-US">
                <a:latin typeface="+mn-ea"/>
                <a:sym typeface="+mn-ea"/>
              </a:rPr>
              <a:t>我</a:t>
            </a:r>
            <a:r>
              <a:rPr lang="en-US" altLang="zh-CN">
                <a:latin typeface="+mn-ea"/>
                <a:sym typeface="+mn-ea"/>
              </a:rPr>
              <a:t> “</a:t>
            </a:r>
            <a:r>
              <a:rPr lang="zh-CN" altLang="en-US">
                <a:latin typeface="+mn-ea"/>
                <a:sym typeface="+mn-ea"/>
              </a:rPr>
              <a:t>存在，周遭的其他人也存在。凡夫的想法就是这么简单，但实际上这些是怎样存在的呢？</a:t>
            </a:r>
            <a:br>
              <a:rPr lang="zh-CN" altLang="en-US">
                <a:latin typeface="+mn-ea"/>
                <a:sym typeface="+mn-ea"/>
              </a:rPr>
            </a:br>
            <a:r>
              <a:rPr lang="zh-CN" altLang="en-US">
                <a:latin typeface="+mn-ea"/>
                <a:sym typeface="+mn-ea"/>
              </a:rPr>
              <a:t>通过推理可以知道，人的肉</a:t>
            </a:r>
            <a:r>
              <a:rPr lang="zh-CN">
                <a:latin typeface="+mn-ea"/>
                <a:sym typeface="+mn-ea"/>
              </a:rPr>
              <a:t>体内外，包括心识，全都是一刹那一刹那的生灭。一刹那有多长？它不是一分钟、一</a:t>
            </a:r>
            <a:r>
              <a:rPr lang="en-US" altLang="zh-CN">
                <a:latin typeface="+mn-ea"/>
                <a:sym typeface="+mn-ea"/>
              </a:rPr>
              <a:t> </a:t>
            </a:r>
            <a:r>
              <a:rPr lang="zh-CN">
                <a:latin typeface="+mn-ea"/>
                <a:sym typeface="+mn-ea"/>
              </a:rPr>
              <a:t>秒钟，而是整个世界时间概念中最小的单位。即使在这么短的时间里，人依然在生灭。从诞生到现在这一刹那之前的一系列刹那都已经过去了、不存在了。比如五岁时、十岁时、二十岁时的</a:t>
            </a:r>
            <a:r>
              <a:rPr lang="en-US" altLang="zh-CN">
                <a:latin typeface="+mn-ea"/>
                <a:sym typeface="+mn-ea"/>
              </a:rPr>
              <a:t>”</a:t>
            </a:r>
            <a:r>
              <a:rPr lang="zh-CN">
                <a:latin typeface="+mn-ea"/>
                <a:sym typeface="+mn-ea"/>
              </a:rPr>
              <a:t>我</a:t>
            </a:r>
            <a:r>
              <a:rPr lang="en-US" altLang="zh-CN">
                <a:latin typeface="+mn-ea"/>
                <a:sym typeface="+mn-ea"/>
              </a:rPr>
              <a:t>”</a:t>
            </a:r>
            <a:r>
              <a:rPr lang="zh-CN" altLang="en-US">
                <a:latin typeface="+mn-ea"/>
                <a:sym typeface="+mn-ea"/>
              </a:rPr>
              <a:t>的身体现在何处？即使时间可以倒流，也不可能找到那时的</a:t>
            </a:r>
            <a:r>
              <a:rPr lang="en-US" altLang="zh-CN">
                <a:latin typeface="+mn-ea"/>
                <a:sym typeface="+mn-ea"/>
              </a:rPr>
              <a:t>“</a:t>
            </a:r>
            <a:r>
              <a:rPr lang="zh-CN" altLang="en-US">
                <a:latin typeface="+mn-ea"/>
                <a:sym typeface="+mn-ea"/>
              </a:rPr>
              <a:t>我</a:t>
            </a:r>
            <a:r>
              <a:rPr lang="en-US" altLang="zh-CN">
                <a:latin typeface="+mn-ea"/>
                <a:sym typeface="+mn-ea"/>
              </a:rPr>
              <a:t>”</a:t>
            </a:r>
            <a:r>
              <a:rPr lang="zh-CN" altLang="en-US">
                <a:latin typeface="+mn-ea"/>
                <a:sym typeface="+mn-ea"/>
              </a:rPr>
              <a:t>，因为它已经彻底消失了。而现在</a:t>
            </a:r>
            <a:r>
              <a:rPr lang="en-US" altLang="zh-CN">
                <a:latin typeface="+mn-ea"/>
                <a:sym typeface="+mn-ea"/>
              </a:rPr>
              <a:t> </a:t>
            </a:r>
            <a:r>
              <a:rPr lang="zh-CN">
                <a:latin typeface="+mn-ea"/>
                <a:sym typeface="+mn-ea"/>
              </a:rPr>
              <a:t/>
            </a:r>
            <a:br>
              <a:rPr lang="zh-CN">
                <a:latin typeface="+mn-ea"/>
                <a:sym typeface="+mn-ea"/>
              </a:rPr>
            </a:br>
            <a:r>
              <a:rPr lang="en-US" altLang="zh-CN">
                <a:latin typeface="+mn-ea"/>
                <a:sym typeface="+mn-ea"/>
              </a:rPr>
              <a:t> </a:t>
            </a:r>
            <a:r>
              <a:rPr lang="zh-CN" altLang="en-US">
                <a:latin typeface="+mn-ea"/>
                <a:sym typeface="+mn-ea"/>
              </a:rPr>
              <a:t>这一刹那后，未来的那些刹那还没有产生。那么所谓的我、所谓的物质是什么？仅仅是一刹那。当下的一刹那</a:t>
            </a:r>
            <a:r>
              <a:rPr lang="en-US" altLang="zh-CN">
                <a:latin typeface="+mn-ea"/>
                <a:sym typeface="+mn-ea"/>
              </a:rPr>
              <a:t> </a:t>
            </a:r>
            <a:r>
              <a:rPr lang="zh-CN" altLang="en-US">
                <a:latin typeface="+mn-ea"/>
                <a:sym typeface="+mn-ea"/>
              </a:rPr>
              <a:t>叫做世界、叫做我。实</a:t>
            </a:r>
            <a:r>
              <a:rPr lang="en-US" altLang="zh-CN">
                <a:latin typeface="+mn-ea"/>
                <a:sym typeface="+mn-ea"/>
              </a:rPr>
              <a:t> </a:t>
            </a:r>
            <a:r>
              <a:rPr lang="zh-CN" altLang="en-US">
                <a:latin typeface="+mn-ea"/>
                <a:sym typeface="+mn-ea"/>
              </a:rPr>
              <a:t>际上，一刹那会不会是我</a:t>
            </a:r>
            <a:r>
              <a:rPr lang="en-US" altLang="zh-CN">
                <a:latin typeface="+mn-ea"/>
                <a:sym typeface="+mn-ea"/>
              </a:rPr>
              <a:t>?</a:t>
            </a:r>
            <a:r>
              <a:rPr lang="zh-CN" altLang="en-US">
                <a:latin typeface="+mn-ea"/>
                <a:sym typeface="+mn-ea"/>
              </a:rPr>
              <a:t>会不会是一幢房子？以我们的想法，这是不可能的，但事实就是如此。在此基础上可以看到无常、看到空性、看到无我、看到很多很多，这些是以后的课程，现在通过这样的观察，我们要明白物质世界也好。有情世界也好。其中没有一个是不生灭的，都在一刹那一刹那地变化，这是从细微的角度来说。</a:t>
            </a:r>
            <a:br>
              <a:rPr lang="zh-CN" altLang="en-US">
                <a:latin typeface="+mn-ea"/>
                <a:sym typeface="+mn-ea"/>
              </a:rPr>
            </a:br>
            <a:r>
              <a:rPr lang="zh-CN" altLang="en-US">
                <a:latin typeface="+mn-ea"/>
                <a:sym typeface="+mn-ea"/>
              </a:rPr>
              <a:t>从粗大的角度讲，人出生后，从呱呱待哺的婴儿长成天真可爱的小孩，又发育成朝气蓬勃的青年，再经由中年步入老年，最后是死亡，这期间发生了极其巨大的变化。可是，通常我们只会简单</a:t>
            </a:r>
            <a:r>
              <a:rPr lang="zh-CN">
                <a:latin typeface="+mn-ea"/>
                <a:sym typeface="+mn-ea"/>
              </a:rPr>
              <a:t>地认为从出生到死亡，</a:t>
            </a:r>
            <a:r>
              <a:rPr lang="en-US" altLang="zh-CN">
                <a:latin typeface="+mn-ea"/>
                <a:sym typeface="+mn-ea"/>
              </a:rPr>
              <a:t>“</a:t>
            </a:r>
            <a:r>
              <a:rPr lang="zh-CN">
                <a:latin typeface="+mn-ea"/>
                <a:sym typeface="+mn-ea"/>
              </a:rPr>
              <a:t>我</a:t>
            </a:r>
            <a:r>
              <a:rPr lang="en-US" altLang="zh-CN">
                <a:latin typeface="+mn-ea"/>
                <a:sym typeface="+mn-ea"/>
              </a:rPr>
              <a:t>“</a:t>
            </a:r>
            <a:r>
              <a:rPr lang="zh-CN">
                <a:latin typeface="+mn-ea"/>
                <a:sym typeface="+mn-ea"/>
              </a:rPr>
              <a:t>始终是同一个人</a:t>
            </a:r>
            <a:r>
              <a:rPr lang="zh-CN" altLang="en-US">
                <a:latin typeface="+mn-ea"/>
                <a:sym typeface="+mn-ea"/>
              </a:rPr>
              <a:t>。实际上，不要说一生当中，就是一分钟里第一秒</a:t>
            </a:r>
            <a:r>
              <a:rPr lang="en-US">
                <a:latin typeface="+mn-ea"/>
                <a:sym typeface="+mn-ea"/>
              </a:rPr>
              <a:t>“</a:t>
            </a:r>
            <a:r>
              <a:rPr lang="zh-CN" altLang="en-US">
                <a:latin typeface="+mn-ea"/>
                <a:sym typeface="+mn-ea"/>
              </a:rPr>
              <a:t>我</a:t>
            </a:r>
            <a:r>
              <a:rPr lang="en-US" altLang="zh-CN">
                <a:latin typeface="+mn-ea"/>
                <a:sym typeface="+mn-ea"/>
              </a:rPr>
              <a:t>”</a:t>
            </a:r>
            <a:r>
              <a:rPr lang="zh-CN" altLang="en-US">
                <a:latin typeface="+mn-ea"/>
                <a:sym typeface="+mn-ea"/>
              </a:rPr>
              <a:t>与第六十秒的</a:t>
            </a:r>
            <a:r>
              <a:rPr lang="en-US" altLang="zh-CN">
                <a:latin typeface="+mn-ea"/>
                <a:sym typeface="+mn-ea"/>
              </a:rPr>
              <a:t>“</a:t>
            </a:r>
            <a:r>
              <a:rPr lang="zh-CN" altLang="en-US">
                <a:latin typeface="+mn-ea"/>
                <a:sym typeface="+mn-ea"/>
              </a:rPr>
              <a:t>我</a:t>
            </a:r>
            <a:r>
              <a:rPr lang="en-US" altLang="zh-CN">
                <a:latin typeface="+mn-ea"/>
                <a:sym typeface="+mn-ea"/>
              </a:rPr>
              <a:t>“</a:t>
            </a:r>
            <a:r>
              <a:rPr lang="zh-CN" altLang="en-US">
                <a:latin typeface="+mn-ea"/>
                <a:sym typeface="+mn-ea"/>
              </a:rPr>
              <a:t>也有很多不同。我们总觉得现在的</a:t>
            </a:r>
            <a:r>
              <a:rPr lang="en-US" altLang="zh-CN">
                <a:latin typeface="+mn-ea"/>
                <a:sym typeface="+mn-ea"/>
              </a:rPr>
              <a:t>”</a:t>
            </a:r>
            <a:r>
              <a:rPr lang="zh-CN" altLang="en-US">
                <a:latin typeface="+mn-ea"/>
                <a:sym typeface="+mn-ea"/>
              </a:rPr>
              <a:t>我</a:t>
            </a:r>
            <a:r>
              <a:rPr lang="en-US" altLang="zh-CN">
                <a:latin typeface="+mn-ea"/>
                <a:sym typeface="+mn-ea"/>
              </a:rPr>
              <a:t>“</a:t>
            </a:r>
            <a:r>
              <a:rPr lang="zh-CN" altLang="en-US">
                <a:latin typeface="+mn-ea"/>
                <a:sym typeface="+mn-ea"/>
              </a:rPr>
              <a:t>就是出生时的那个人，老年时的</a:t>
            </a:r>
            <a:r>
              <a:rPr lang="en-US" altLang="zh-CN">
                <a:latin typeface="+mn-ea"/>
                <a:sym typeface="+mn-ea"/>
              </a:rPr>
              <a:t>”</a:t>
            </a:r>
            <a:r>
              <a:rPr lang="zh-CN" altLang="en-US">
                <a:latin typeface="+mn-ea"/>
                <a:sym typeface="+mn-ea"/>
              </a:rPr>
              <a:t>我</a:t>
            </a:r>
            <a:r>
              <a:rPr lang="en-US" altLang="zh-CN">
                <a:latin typeface="+mn-ea"/>
                <a:sym typeface="+mn-ea"/>
              </a:rPr>
              <a:t>“</a:t>
            </a:r>
            <a:r>
              <a:rPr lang="zh-CN" altLang="en-US">
                <a:latin typeface="+mn-ea"/>
                <a:sym typeface="+mn-ea"/>
              </a:rPr>
              <a:t>还是那个人，然而此事的你与未来年老体衰</a:t>
            </a:r>
            <a:r>
              <a:rPr lang="en-US" altLang="zh-CN">
                <a:latin typeface="+mn-ea"/>
                <a:sym typeface="+mn-ea"/>
              </a:rPr>
              <a:t> </a:t>
            </a:r>
            <a:r>
              <a:rPr lang="zh-CN" altLang="en-US">
                <a:latin typeface="+mn-ea"/>
                <a:sym typeface="+mn-ea"/>
              </a:rPr>
              <a:t>的你完全是两回事。之所以现在我们没有这样的概念，正是因为有无明。而这些修法告诉我们：一切内外的人、物都在一刹那一刹那地生灭；都是无常，其中没有一个靠得住，全部是靠不住的生灭之法</a:t>
            </a:r>
            <a:br>
              <a:rPr lang="zh-CN" altLang="en-US">
                <a:latin typeface="+mn-ea"/>
                <a:sym typeface="+mn-ea"/>
              </a:rPr>
            </a:br>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34010" y="217805"/>
            <a:ext cx="11661140" cy="6473825"/>
          </a:xfrm>
          <a:prstGeom prst="rect">
            <a:avLst/>
          </a:prstGeom>
          <a:noFill/>
        </p:spPr>
        <p:txBody>
          <a:bodyPr wrap="square" rtlCol="0">
            <a:noAutofit/>
          </a:bodyPr>
          <a:lstStyle/>
          <a:p>
            <a:r>
              <a:rPr lang="zh-CN" altLang="en-US">
                <a:sym typeface="+mn-ea"/>
              </a:rPr>
              <a:t>总之，无论从微观还是从宏观来看，一切都在变化当中。一切物质，不论身外或身内的，都不离变化，所谓的身体、生命，随时都可能毁灭，只是我们自己不这样认为。如果没有这样的变化，人身就有可能常住不灭，但它随时随地都在变。当它的第一个刹那过去以后，要有许多因缘，第二刹那才能够继续，如果这些因缘中缺少任何一个，生命都无法延续，当下便会结束。</a:t>
            </a:r>
          </a:p>
          <a:p>
            <a:r>
              <a:rPr lang="zh-CN" altLang="en-US">
                <a:sym typeface="+mn-ea"/>
              </a:rPr>
              <a:t>祖师心髓</a:t>
            </a:r>
            <a:r>
              <a:rPr lang="en-US" altLang="zh-CN">
                <a:sym typeface="+mn-ea"/>
              </a:rPr>
              <a:t>.</a:t>
            </a:r>
            <a:r>
              <a:rPr lang="zh-CN" altLang="en-US">
                <a:sym typeface="+mn-ea"/>
              </a:rPr>
              <a:t>前行备忘录</a:t>
            </a:r>
          </a:p>
          <a:p>
            <a:r>
              <a:rPr lang="zh-CN" altLang="en-US">
                <a:sym typeface="+mn-ea"/>
              </a:rPr>
              <a:t>人们常说，人身是个小宇宙，心是人身宇宙里的住客。好比人住在旅店里，只是暂时一段，过不了多久又要离开，到别的城市去。同样，我们的心识暂时待在身体里，像客人代在旅店里一样，时辰一到就要离开。就像无著菩萨所说，心识的客人要离开身体的旅店。众生有宿世的业力，心暂时待在身体的房间里，如同人住店一样。就像有情依器世界生存那样，我们的八识依客店般的身体而存留然而住了若</a:t>
            </a:r>
            <a:r>
              <a:rPr lang="zh-CN">
                <a:sym typeface="+mn-ea"/>
              </a:rPr>
              <a:t>干时日，死魔到来，身和心就要别别分离。心去往六道的处所，而身留在后面，要么烧掉，要么扔到尸陀林里喂老鹰，要么扔在水里，要么葬在土里等，想各种办法让它没有。那时身心别别分离，就像旅客彻底离开旅店一样。</a:t>
            </a:r>
            <a:endParaRPr lang="en-US" altLang="zh-CN">
              <a:latin typeface="+mn-ea"/>
              <a:ea typeface="+mn-ea"/>
            </a:endParaRPr>
          </a:p>
          <a:p>
            <a:r>
              <a:rPr lang="zh-CN" altLang="en-US"/>
              <a:t>前行备忘录</a:t>
            </a:r>
          </a:p>
          <a:p>
            <a:r>
              <a:rPr lang="zh-CN" altLang="en-US">
                <a:latin typeface="+mn-ea"/>
                <a:sym typeface="+mn-ea"/>
              </a:rPr>
              <a:t>正如外在的器情世界无有长恒一样，我们内在的这个身体也不例外，其中</a:t>
            </a:r>
            <a:r>
              <a:rPr lang="en-US" altLang="zh-CN">
                <a:latin typeface="+mn-ea"/>
                <a:sym typeface="+mn-ea"/>
              </a:rPr>
              <a:t>‘</a:t>
            </a:r>
            <a:r>
              <a:rPr lang="zh-CN" altLang="en-US">
                <a:latin typeface="+mn-ea"/>
                <a:sym typeface="+mn-ea"/>
              </a:rPr>
              <a:t>身</a:t>
            </a:r>
            <a:r>
              <a:rPr lang="en-US" altLang="zh-CN">
                <a:latin typeface="+mn-ea"/>
                <a:sym typeface="+mn-ea"/>
              </a:rPr>
              <a:t>”</a:t>
            </a:r>
            <a:r>
              <a:rPr lang="zh-CN" altLang="en-US">
                <a:latin typeface="+mn-ea"/>
                <a:sym typeface="+mn-ea"/>
              </a:rPr>
              <a:t>相当于器，</a:t>
            </a:r>
            <a:r>
              <a:rPr lang="en-US" altLang="zh-CN">
                <a:latin typeface="+mn-ea"/>
                <a:sym typeface="+mn-ea"/>
              </a:rPr>
              <a:t>“</a:t>
            </a:r>
            <a:r>
              <a:rPr lang="zh-CN" altLang="en-US">
                <a:latin typeface="+mn-ea"/>
                <a:sym typeface="+mn-ea"/>
              </a:rPr>
              <a:t>识</a:t>
            </a:r>
            <a:r>
              <a:rPr lang="en-US" altLang="zh-CN">
                <a:latin typeface="+mn-ea"/>
                <a:sym typeface="+mn-ea"/>
              </a:rPr>
              <a:t>“</a:t>
            </a:r>
            <a:r>
              <a:rPr lang="zh-CN" altLang="en-US">
                <a:latin typeface="+mn-ea"/>
                <a:sym typeface="+mn-ea"/>
              </a:rPr>
              <a:t>相当于有情。从一开始有母胎中形成到降生之间属于</a:t>
            </a:r>
            <a:r>
              <a:rPr lang="en-US" altLang="zh-CN">
                <a:latin typeface="+mn-ea"/>
                <a:sym typeface="+mn-ea"/>
              </a:rPr>
              <a:t>”</a:t>
            </a:r>
            <a:r>
              <a:rPr lang="zh-CN" altLang="en-US">
                <a:latin typeface="+mn-ea"/>
                <a:sym typeface="+mn-ea"/>
              </a:rPr>
              <a:t>成</a:t>
            </a:r>
            <a:r>
              <a:rPr lang="en-US" altLang="zh-CN">
                <a:latin typeface="+mn-ea"/>
                <a:sym typeface="+mn-ea"/>
              </a:rPr>
              <a:t>“</a:t>
            </a:r>
            <a:r>
              <a:rPr lang="zh-CN" altLang="en-US">
                <a:latin typeface="+mn-ea"/>
                <a:sym typeface="+mn-ea"/>
              </a:rPr>
              <a:t>的时期；从婴儿到患病之间是住的时期；从患上绝症到死亡之间属于</a:t>
            </a:r>
            <a:r>
              <a:rPr lang="en-US" altLang="zh-CN">
                <a:latin typeface="+mn-ea"/>
                <a:sym typeface="+mn-ea"/>
              </a:rPr>
              <a:t>”</a:t>
            </a:r>
            <a:r>
              <a:rPr lang="zh-CN" altLang="en-US">
                <a:latin typeface="+mn-ea"/>
                <a:sym typeface="+mn-ea"/>
              </a:rPr>
              <a:t>坏</a:t>
            </a:r>
            <a:r>
              <a:rPr lang="en-US" altLang="zh-CN">
                <a:latin typeface="+mn-ea"/>
                <a:sym typeface="+mn-ea"/>
              </a:rPr>
              <a:t>“</a:t>
            </a:r>
            <a:r>
              <a:rPr lang="zh-CN" altLang="en-US">
                <a:latin typeface="+mn-ea"/>
                <a:sym typeface="+mn-ea"/>
              </a:rPr>
              <a:t>的时期；白光水大坏灭、红光</a:t>
            </a:r>
            <a:r>
              <a:rPr lang="zh-CN">
                <a:latin typeface="+mn-ea"/>
                <a:sym typeface="+mn-ea"/>
              </a:rPr>
              <a:t>水大坏灭、黑光水大坏灭、昏厥过去属于</a:t>
            </a:r>
            <a:r>
              <a:rPr lang="en-US" altLang="zh-CN">
                <a:latin typeface="+mn-ea"/>
                <a:sym typeface="+mn-ea"/>
              </a:rPr>
              <a:t>”</a:t>
            </a:r>
            <a:r>
              <a:rPr lang="zh-CN" altLang="en-US">
                <a:latin typeface="+mn-ea"/>
                <a:sym typeface="+mn-ea"/>
              </a:rPr>
              <a:t>空</a:t>
            </a:r>
            <a:r>
              <a:rPr lang="en-US" altLang="zh-CN">
                <a:latin typeface="+mn-ea"/>
                <a:sym typeface="+mn-ea"/>
              </a:rPr>
              <a:t>“</a:t>
            </a:r>
            <a:r>
              <a:rPr lang="zh-CN" altLang="en-US">
                <a:latin typeface="+mn-ea"/>
                <a:sym typeface="+mn-ea"/>
              </a:rPr>
              <a:t>的阶段。关于外内器情一律无常的道理。以分入座和座间、观察安住轮番的方式来观修。想想：对临终有利的就是善法，对临终有害的就是罪业，如果你有害的罪业在身，那就要进行忏悔，诚如至尊米拉日巴所说</a:t>
            </a:r>
            <a:r>
              <a:rPr lang="en-US" altLang="zh-CN">
                <a:latin typeface="+mn-ea"/>
                <a:sym typeface="+mn-ea"/>
              </a:rPr>
              <a:t>”</a:t>
            </a:r>
            <a:r>
              <a:rPr lang="zh-CN" altLang="en-US">
                <a:latin typeface="+mn-ea"/>
                <a:sym typeface="+mn-ea"/>
              </a:rPr>
              <a:t>本来罪业无功德，然忏可净为其德</a:t>
            </a:r>
            <a:r>
              <a:rPr lang="en-US" altLang="zh-CN">
                <a:latin typeface="+mn-ea"/>
                <a:sym typeface="+mn-ea"/>
              </a:rPr>
              <a:t>“</a:t>
            </a:r>
            <a:r>
              <a:rPr lang="zh-CN" altLang="en-US">
                <a:latin typeface="+mn-ea"/>
                <a:sym typeface="+mn-ea"/>
              </a:rPr>
              <a:t>如果你不具备善法，如今就要尽可能奉行。所以，从现在开始就要对自相续的善恶加以盘算，做到心中有数。否则，到了大限将至的弥留至际，算一算善恶，发现善法了无所有恶业无所不有，那必然会感到万念俱灰，口中也惨兮兮地说着绝望的话，眼里盈满泪水，胸前布满指甲痕，心里充满悲哀而步入后世的大道，所以我们必须下定决心：如今绝对修行有利临终的正法。反反复复深深思维这些道理。</a:t>
            </a:r>
          </a:p>
          <a:p>
            <a:r>
              <a:rPr lang="zh-CN" altLang="en-US">
                <a:latin typeface="+mn-ea"/>
                <a:sym typeface="+mn-ea"/>
              </a:rPr>
              <a:t>死期不定</a:t>
            </a:r>
            <a:r>
              <a:rPr lang="en-US" altLang="zh-CN">
                <a:latin typeface="+mn-ea"/>
                <a:sym typeface="+mn-ea"/>
              </a:rPr>
              <a:t>:</a:t>
            </a:r>
            <a:r>
              <a:rPr lang="zh-CN" altLang="en-US">
                <a:latin typeface="+mn-ea"/>
                <a:sym typeface="+mn-ea"/>
              </a:rPr>
              <a:t>由于相续中没有生起死期不定的这一理念所导致，认为我还年轻不会死，其实这种把握我们并没有，认为丰衣足食顺缘样样齐全而不</a:t>
            </a:r>
            <a:r>
              <a:rPr lang="en-US" altLang="zh-CN">
                <a:latin typeface="+mn-ea"/>
                <a:sym typeface="+mn-ea"/>
              </a:rPr>
              <a:t> </a:t>
            </a:r>
            <a:r>
              <a:rPr lang="zh-CN" altLang="en-US">
                <a:latin typeface="+mn-ea"/>
                <a:sym typeface="+mn-ea"/>
              </a:rPr>
              <a:t>死的把握，我们也没有，认为健康无病而不死的把握，我们还是没有。如果你有不死的把握，要么是编制的佛陀给你授记了</a:t>
            </a:r>
            <a:r>
              <a:rPr lang="en-US" altLang="zh-CN">
                <a:latin typeface="+mn-ea"/>
                <a:sym typeface="+mn-ea"/>
              </a:rPr>
              <a:t>“</a:t>
            </a:r>
            <a:r>
              <a:rPr lang="zh-CN" altLang="en-US">
                <a:latin typeface="+mn-ea"/>
                <a:sym typeface="+mn-ea"/>
              </a:rPr>
              <a:t>唯有你不会死</a:t>
            </a:r>
            <a:r>
              <a:rPr lang="en-US" altLang="zh-CN">
                <a:latin typeface="+mn-ea"/>
                <a:sym typeface="+mn-ea"/>
              </a:rPr>
              <a:t>”</a:t>
            </a:r>
            <a:r>
              <a:rPr lang="zh-CN" altLang="en-US">
                <a:latin typeface="+mn-ea"/>
                <a:sym typeface="+mn-ea"/>
              </a:rPr>
              <a:t>，要么是你自己具有无漏的神而知道这时还不会死，</a:t>
            </a:r>
            <a:br>
              <a:rPr lang="zh-CN" altLang="en-US">
                <a:latin typeface="+mn-ea"/>
                <a:sym typeface="+mn-ea"/>
              </a:rPr>
            </a:br>
            <a:endParaRPr lang="zh-CN" altLang="en-US"/>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44475" y="196215"/>
            <a:ext cx="11828145" cy="6578600"/>
          </a:xfrm>
          <a:prstGeom prst="rect">
            <a:avLst/>
          </a:prstGeom>
          <a:noFill/>
        </p:spPr>
        <p:txBody>
          <a:bodyPr wrap="square" rtlCol="0">
            <a:noAutofit/>
          </a:bodyPr>
          <a:lstStyle/>
          <a:p>
            <a:r>
              <a:rPr lang="zh-CN" altLang="en-US">
                <a:latin typeface="+mn-ea"/>
                <a:sym typeface="+mn-ea"/>
              </a:rPr>
              <a:t>要么你遇到了阎罗法王，和他交上了朋友，他告诉你说</a:t>
            </a:r>
            <a:r>
              <a:rPr lang="en-US" altLang="zh-CN">
                <a:latin typeface="+mn-ea"/>
                <a:sym typeface="+mn-ea"/>
              </a:rPr>
              <a:t>“</a:t>
            </a:r>
            <a:r>
              <a:rPr lang="zh-CN" altLang="en-US">
                <a:latin typeface="+mn-ea"/>
                <a:sym typeface="+mn-ea"/>
              </a:rPr>
              <a:t>我此世还不带你走</a:t>
            </a:r>
            <a:r>
              <a:rPr lang="en-US" altLang="zh-CN">
                <a:latin typeface="+mn-ea"/>
                <a:sym typeface="+mn-ea"/>
              </a:rPr>
              <a:t>”</a:t>
            </a:r>
            <a:r>
              <a:rPr lang="zh-CN" altLang="en-US">
                <a:latin typeface="+mn-ea"/>
                <a:sym typeface="+mn-ea"/>
              </a:rPr>
              <a:t>。否则，现在尽生的命寿，就像强弩之末或者油尽之灯一样，我们根本不知道是今天就用完还是明天方用尽这个月的下旬或者下个月或者明天才到尽头，所以说死期是没有定准的。一旦寿命穷尽，就是药师佛给灵丹妙药，无量寿佛赐长寿灌顶，金刚手菩萨予以保护都起不到作用，而必是一死。尽管骤然性的死亡有可能避免，但就如同灯油再没有用完之前被风吹灭一样，依靠突如其来的外缘</a:t>
            </a:r>
            <a:r>
              <a:rPr lang="en-US" altLang="zh-CN">
                <a:latin typeface="+mn-ea"/>
                <a:sym typeface="+mn-ea"/>
              </a:rPr>
              <a:t>-</a:t>
            </a:r>
            <a:r>
              <a:rPr lang="zh-CN" altLang="en-US">
                <a:latin typeface="+mn-ea"/>
                <a:sym typeface="+mn-ea"/>
              </a:rPr>
              <a:t>四百零四种疾病、八万魔障、三百六十阴卓鬼等等，会导致突然性死亡，赡部洲人的寿命没有固定性，不管到了什么境地也都会死，不管是与什么朋友相依相伴都会身亡，不论居住在什么环境中也都会命归黄泉，不管有没有财富都免不了一死，而我们根本不知道，寿命会不会就在今天完结，因此什么时候死没法确定下来。就算寿命的引业没有完结，可是暂时的外缘也说不准会造成死亡。我们要诚心诚意反反复复细细思量这些道理</a:t>
            </a:r>
            <a:br>
              <a:rPr lang="zh-CN" altLang="en-US">
                <a:latin typeface="+mn-ea"/>
                <a:sym typeface="+mn-ea"/>
              </a:rPr>
            </a:br>
            <a:r>
              <a:rPr lang="zh-CN" altLang="en-US">
                <a:latin typeface="+mn-ea"/>
                <a:sym typeface="+mn-ea"/>
              </a:rPr>
              <a:t>死时一切都无济于事，命终之时，除了正法以外，衣食卧具受用、生身父母、亲朋好友谁也于事无补，纵然是数以千计僧人的上师也不能带走一僧一徒，即便是数亿万计部落的首领也不能带走一奴一仆，哪怕是拥有南赡部洲一切财产的主人也无法带走一针一线，就连自己最为珍爱、精心保护的身体也必然要抛下而离开人世到那时，躺在最后的床上，享用最后的饮食，穿着最后的衣服，谈着最后的话题，被最后的亲友们围绕着，到了死亡的时刻，一切都无法推迟，再也没有自由住留，虽然对一切亲友财物依依不舍，可是他们也不能随你而去，你只能赤身裸体、赤手空拳走向后世的大道。到那时，你为了亲友等所犯下的一切罪业谁也无法替你分担，只能独自背负着离去。</a:t>
            </a:r>
            <a:r>
              <a:rPr lang="zh-CN" altLang="en-US">
                <a:sym typeface="+mn-ea"/>
              </a:rPr>
              <a:t>在那时，唯有罪业对你有害，除此之外哪怕是整个赡部洲的人都成为你的仇敌，他们也无法向你射一只白光闪烁的箭。除了正法以外，纵然拥有赡部洲的财物也没有权利带走一针一线，只有正法才是你的怙主、依处、洲岛、友军、光明和灯盏。因此我们必须从现在开始就修行对临终有利的正法</a:t>
            </a:r>
          </a:p>
          <a:p>
            <a:endParaRPr lang="zh-CN" altLang="en-US"/>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zc0ZjA5MzAyMmJiZmRiMDgxYTFlNDM3MjE0MmQxZjgifQ=="/>
  <p:tag name="KSO_WPP_MARK_KEY" val="05e0f2a9-8c7c-4556-bbe8-b73636671ea5"/>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6475</Words>
  <Application>Microsoft Office PowerPoint</Application>
  <PresentationFormat>Widescreen</PresentationFormat>
  <Paragraphs>83</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宋体</vt:lpstr>
      <vt:lpstr>微软雅黑</vt:lpstr>
      <vt:lpstr>Arial</vt:lpstr>
      <vt:lpstr>Calibri</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HCN</dc:creator>
  <cp:lastModifiedBy>Microsoft account</cp:lastModifiedBy>
  <cp:revision>1322</cp:revision>
  <dcterms:created xsi:type="dcterms:W3CDTF">2019-06-19T02:08:00Z</dcterms:created>
  <dcterms:modified xsi:type="dcterms:W3CDTF">2023-05-06T07:07:49Z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387E3F80682440B5B5761BCF35352582</vt:lpwstr>
  </property>
</Properties>
</file>