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1" r:id="rId6"/>
    <p:sldId id="273" r:id="rId7"/>
    <p:sldId id="271" r:id="rId8"/>
    <p:sldId id="272" r:id="rId9"/>
    <p:sldId id="275" r:id="rId10"/>
    <p:sldId id="267" r:id="rId11"/>
    <p:sldId id="270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207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6" y="138"/>
      </p:cViewPr>
      <p:guideLst>
        <p:guide pos="220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7C7A3-9FBF-406F-8406-DA42444080F3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EC39A-6757-4FDF-99CC-7677EDA007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872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EC39A-6757-4FDF-99CC-7677EDA0078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45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339FB0-96D2-E3F4-AB62-95A674936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152145"/>
            <a:ext cx="7533195" cy="2057400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人身难得总观修方法</a:t>
            </a:r>
          </a:p>
        </p:txBody>
      </p:sp>
    </p:spTree>
    <p:extLst>
      <p:ext uri="{BB962C8B-B14F-4D97-AF65-F5344CB8AC3E}">
        <p14:creationId xmlns:p14="http://schemas.microsoft.com/office/powerpoint/2010/main" val="203379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01825EE-D479-6060-3891-59E120070BA3}"/>
              </a:ext>
            </a:extLst>
          </p:cNvPr>
          <p:cNvSpPr txBox="1"/>
          <p:nvPr/>
        </p:nvSpPr>
        <p:spPr>
          <a:xfrm>
            <a:off x="1482652" y="106390"/>
            <a:ext cx="7717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⑵从十种圆满思维难得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0763A95-56DA-93C4-3833-7A40D372DB0F}"/>
              </a:ext>
            </a:extLst>
          </p:cNvPr>
          <p:cNvSpPr txBox="1"/>
          <p:nvPr/>
        </p:nvSpPr>
        <p:spPr>
          <a:xfrm>
            <a:off x="1562209" y="648846"/>
            <a:ext cx="10136455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五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种自圆满 </a:t>
            </a:r>
            <a:endParaRPr lang="en-US" altLang="zh-CN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GB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得人身：我们已得到。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有闻思打坐修行条件。可无数众生没有这个条件，没办法听法，打坐，学智慧，禅定。这一生得到这个机会不容易不应该浪费。这一 世不抓紧修行  ，  下一世 很难说能得到这种机会。要在这几十年当中努力修行自利利他。</a:t>
            </a: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②生中土：有佛法地方叫中土，也具备了。中土可分为地界中土和佛法中土，这里指 千佛成佛地方印度 金刚座是地界中土。佛法中土，是指佛陀教法， 证法 的所在地，尤其要有讲经说法，闻思修行，以续佛慧命。若转生于佛法不兴盛的边鄙地方，也就根本遇不到佛陀的教法，正法，无法明辨取舍之理。那里无数众生没有这个机会，这一生得到这个机会不容易不应该浪费，这一世不抓紧修行 ，   下一世 很难说能得到这种机会。要在这几十年当中努力修行自利利他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③五根具足：这个条件也 拥有 ，心有学习修行佛法能力。如果是残疾人， 学佛 会很困难。我们罕见有了这个人身还学了佛，打开了眼界，要做一个人生计划，不能只想吃喝玩乐  。建立一个崇高 目标求解脱 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业际不颠倒：以造业为谋生手段的人叫业际颠倒。如 渔民，猎人。自己也不是 业际颠倒的人， 相信善恶有报。有机会学佛念佛，可成千上万人没办法学佛。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⑤信佛法。自己对佛法有信心愿意闻法。学佛 需要许多条件。 有成千上万人 前面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个条件都有，只这一个不具备，也没办法学佛。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524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936FF3D-8159-3706-613C-331305D7E6FF}"/>
              </a:ext>
            </a:extLst>
          </p:cNvPr>
          <p:cNvSpPr txBox="1"/>
          <p:nvPr/>
        </p:nvSpPr>
        <p:spPr>
          <a:xfrm>
            <a:off x="1640264" y="1451727"/>
            <a:ext cx="9954705" cy="421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6F6CDEE-854D-99D7-FE7F-7675CE7A2299}"/>
              </a:ext>
            </a:extLst>
          </p:cNvPr>
          <p:cNvSpPr txBox="1"/>
          <p:nvPr/>
        </p:nvSpPr>
        <p:spPr>
          <a:xfrm>
            <a:off x="1515573" y="86916"/>
            <a:ext cx="10454754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五种他圆满</a:t>
            </a:r>
            <a:endParaRPr lang="en-US" altLang="zh-CN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/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①如来出世：整个三千大千世界佛 出世时间比佛不 出世时间少的多， 大部分时间没有佛，更没有佛法，虽然有人，可是没有机会学佛。暗劫有一万一千多个，明劫只有六七个。我们生于明劫，能听到三宝，四谛十二缘起的名称，还遇到了只在 普严劫，第九劫中 释迦牟尼佛圣教中，华严劫这三劫中才出现的密法。一定要珍惜这难得机会，  努力修行。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②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佛已说法：若没有宣讲正法，众生也得不到收益。我们得到了正法，人类 历史上死去的一千多亿人没有机会闻法。要珍惜当下 因缘 努力修行，让心与法相应。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佛法住世：佛法传承和修法都在，我们在佛法存在的时候来到这个世界，太早没有这个机会，太晚已经消失。我们幸运有机会听法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。机会难得，必须要修行。       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  <a:p>
            <a:endParaRPr lang="en-GB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入圣教：尽管 皈入佛门原因不同，最后都能 懂得佛法意义。可我们身边很多人，宁死也不皈依佛门，这种人就像在河边干渴而死一样，佛法再殊胜对他也起不到作用。我们要发起广大心，尽可能地去帮助他们，使有缘者趋入佛门。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善知识摄授：善知识不摄授我们，就不会懂得总结诸法的要领 而加以 修行 。如果没有上师窍诀，则生不起出离心，即使清净三种戒律也没用，如果没有上师的窍诀，不懂善根以菩提心摄持三门日夜精进也收效甚微，如果没有上师 窍诀 ，不知看破一切而以解脱为目的 纵然戒律，智慧无与伦比，也只能成为人天福报之因。我们要生生世世不离师！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经过一一思维体会到我们这个人身来之不易 具足了八无暇十圆满，有学佛修行机会。这一切 是有因缘的不应该浪费 。在 修行时遇到挫折，违缘要勇敢面对，采取措施立即对治。努力修行自利利他。人生短暂不能只顾眼前 ，以 追求解脱 作为自己今生奋斗目标！ </a:t>
            </a:r>
          </a:p>
        </p:txBody>
      </p:sp>
    </p:spTree>
    <p:extLst>
      <p:ext uri="{BB962C8B-B14F-4D97-AF65-F5344CB8AC3E}">
        <p14:creationId xmlns:p14="http://schemas.microsoft.com/office/powerpoint/2010/main" val="278887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AAC3F06-7DAE-43D1-C625-4F1378C3D7EA}"/>
              </a:ext>
            </a:extLst>
          </p:cNvPr>
          <p:cNvSpPr txBox="1"/>
          <p:nvPr/>
        </p:nvSpPr>
        <p:spPr>
          <a:xfrm>
            <a:off x="1595885" y="202737"/>
            <a:ext cx="10272954" cy="7078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⑶从暇满人身所需因缘思维难得</a:t>
            </a:r>
            <a:endParaRPr lang="en-US" altLang="zh-CN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⑴今天有机会学佛是有因缘的，如果下一世还想得到这样的人身需具备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个条件：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①持戒：此处所说的戒律，不一定是指出家人的戒律，居士的戒律也算。我们可以从居士五戒中挑选，持一条戒，二条戒，三条戒，或者四条，五条都行，而且要守持得很清净      这是 最根本的一个。  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②行善：在持戒基础上还要行善，如布施，修行等，要积累福德。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③发愿：要时常祈祷：愿我 生生世世能够得到暇满人身！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⑵得到暇满人身是不容易的 ：  </a:t>
            </a:r>
            <a:endParaRPr lang="en-US" altLang="zh-CN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比喻： 三千大千世界 是一个 大海 ，海底盲龟一百年出一次海，海中间有一个木轭农具，中间有一个空隙，波浪在 不断飘荡，盲龟颈和木轭孔 相遇非常难。 像盲龟颈遇着木轭孔 ，现在 我们在轮回大海中 因偶然因缘投生到了人间善趣。 得到了这个人身非常非常不容易 ，一定 要珍惜。让生命过得有价值，走上解脱路，改变 陋习提升自己，超越烦恼。通过修行帮助更多人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GB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⑶在这个星球上人 特别少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，佛经中说：“地狱众生犹如夜晚繁星 ，而饿鬼 犹如白昼之星 ；饿鬼众生犹如 夜晚繁星，而旁生则如 白昼之星； 旁生众生如夜晚繁星，而善趣众生则如白昼之 星”。世界人口有七 十亿，信仰佛教的有四亿多人，尤其能学习佛法的人 更为罕见。既然自己有幸得到了，从现在开始，一定要利用它不断地精进修行。  珍惜修行机会 不虚耗自己一生。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GB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佛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告诉我们只有自己能救自己， 一切都掌控在自己手里，做不做是每个人自 由，做就解脱！不做就轮回！希望大家精进修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持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5068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1CC119B-7DE0-F0C5-EAA3-7391CC6F44D8}"/>
              </a:ext>
            </a:extLst>
          </p:cNvPr>
          <p:cNvSpPr txBox="1"/>
          <p:nvPr/>
        </p:nvSpPr>
        <p:spPr>
          <a:xfrm>
            <a:off x="2021043" y="721226"/>
            <a:ext cx="9140293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思考题：</a:t>
            </a:r>
            <a:endParaRPr lang="en-US" altLang="zh-CN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3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学完这课后你有什么感想？你认为暇满人身价值在哪？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地狱，饿鬼 的世界真的存在吗？你是如何看的？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有人说人身难得一会就想完了没什么可想的，这种说法对吗？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4.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八无暇十圆满内容是什么？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人身难得初步的修行标准 是什么？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6.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修行中出现违缘时，你打算如何对治？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7.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如果这一世没解脱想下一世获得暇满人身 需具备哪些条件？</a:t>
            </a:r>
          </a:p>
        </p:txBody>
      </p:sp>
    </p:spTree>
    <p:extLst>
      <p:ext uri="{BB962C8B-B14F-4D97-AF65-F5344CB8AC3E}">
        <p14:creationId xmlns:p14="http://schemas.microsoft.com/office/powerpoint/2010/main" val="3222286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B74347C-D723-AB6B-980D-D13B6189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472" y="115063"/>
            <a:ext cx="7334948" cy="128089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C4DB187-8BD0-A1AB-62E3-0F5C215E3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554480"/>
            <a:ext cx="10297668" cy="5737860"/>
          </a:xfrm>
        </p:spPr>
        <p:txBody>
          <a:bodyPr/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经过修行训练，改变我们的心，去掉贪嗔痴习气，最后解脱。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修行分三个阶段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外加行修法让我们生起出离心。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内加行修法生起菩提心。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破瓦法把上一世和下一世修行成果连接起来。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加行是基础修法，是开悟基础，凡是想修行的人必须要修加行，而且要从外加行开始。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05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CFAF760-B6B5-371F-7E12-A8AD271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264" y="146305"/>
            <a:ext cx="5705857" cy="96605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一修外加行目的 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41B5874-BC4C-77C3-9F3F-9B91E102D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464" y="877824"/>
            <a:ext cx="10347613" cy="567384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⑴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培养正知正见， 用智慧眼光去看人生看世界。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⑵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培养出离心，没有出离心一定要修外加行，心相续没有与法相应之前，需要一直修。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⑶认识到一个人生命怎样才有价值，一个人怎样活才最有意义。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⑷我们修行不是为个人解脱，是为所有众生解脱而成佛。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二 “出” “离”之意义</a:t>
            </a:r>
            <a:endParaRPr lang="en-US" altLang="zh-CN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出：是指对轮回生起厌烦， 烦感之心。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工作生活是临时的生存方法，不是生存目的。我们不能为挣钱而活着！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选择一条光明之路 是人活着最有意义事。在轮回中找到 出路是我们最终理想。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了解了轮回真相，才愿意离开轮回。 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“离”，是指希望从轮回里跳出去（希求解脱）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。 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在没有出离心基础上接受灌顶，听闻密法都是没有用的。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14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D2794B0-976A-CD21-7B6D-607E48E5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299" y="344078"/>
            <a:ext cx="8682087" cy="45719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7E1326C-669B-BC8E-7B76-FA6F7BCFC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690" y="886904"/>
            <a:ext cx="10322351" cy="5627018"/>
          </a:xfrm>
        </p:spPr>
        <p:txBody>
          <a:bodyPr>
            <a:normAutofit/>
          </a:bodyPr>
          <a:lstStyle/>
          <a:p>
            <a:pPr algn="ctr"/>
            <a:r>
              <a:rPr lang="zh-CN" altLang="en-US" sz="3900" dirty="0">
                <a:latin typeface="等线" panose="02010600030101010101" pitchFamily="2" charset="-122"/>
                <a:ea typeface="等线" panose="02010600030101010101" pitchFamily="2" charset="-122"/>
              </a:rPr>
              <a:t>三如何培养出离心</a:t>
            </a:r>
            <a:endParaRPr lang="en-US" altLang="zh-CN" sz="39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900" dirty="0">
                <a:latin typeface="等线" panose="02010600030101010101" pitchFamily="2" charset="-122"/>
                <a:ea typeface="等线" panose="02010600030101010101" pitchFamily="2" charset="-122"/>
              </a:rPr>
              <a:t>⑴</a:t>
            </a:r>
            <a:r>
              <a:rPr lang="zh-CN" altLang="en-US" sz="1900" dirty="0">
                <a:latin typeface="等线" panose="02010600030101010101" pitchFamily="2" charset="-122"/>
                <a:ea typeface="等线" panose="02010600030101010101" pitchFamily="2" charset="-122"/>
              </a:rPr>
              <a:t>断除对现世贪欲心：</a:t>
            </a:r>
            <a:endParaRPr lang="en-US" altLang="zh-CN" sz="19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1700" dirty="0">
                <a:latin typeface="等线" panose="02010600030101010101" pitchFamily="2" charset="-122"/>
                <a:ea typeface="等线" panose="02010600030101010101" pitchFamily="2" charset="-122"/>
              </a:rPr>
              <a:t>通过人身难得；死亡无常的修法，知道我们人身非常难得，变幻无常，知道要追求有价值生活。经过闻思，把学到理论运用到实际中去，反复修，推翻我们 对世界和自我认识错误观点。</a:t>
            </a:r>
            <a:endParaRPr lang="en-US" altLang="zh-CN" sz="17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900" dirty="0">
                <a:latin typeface="等线" panose="02010600030101010101" pitchFamily="2" charset="-122"/>
                <a:ea typeface="等线" panose="02010600030101010101" pitchFamily="2" charset="-122"/>
              </a:rPr>
              <a:t>⑵断除对后世的贪欲心：</a:t>
            </a:r>
            <a:endParaRPr lang="en-US" altLang="zh-CN" sz="19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1700" dirty="0">
                <a:latin typeface="等线" panose="02010600030101010101" pitchFamily="2" charset="-122"/>
                <a:ea typeface="等线" panose="02010600030101010101" pitchFamily="2" charset="-122"/>
              </a:rPr>
              <a:t>依靠因果不虚和轮回过患的修法来断除对来世欲望。如果不修只能回到轮回里，而且 很可能投生三恶道。</a:t>
            </a:r>
            <a:endParaRPr lang="en-US" altLang="zh-CN" sz="17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1700" dirty="0">
                <a:latin typeface="等线" panose="02010600030101010101" pitchFamily="2" charset="-122"/>
                <a:ea typeface="等线" panose="02010600030101010101" pitchFamily="2" charset="-122"/>
              </a:rPr>
              <a:t> 释疑：佛教是不是很消极？是不是很逃避？是不是很悲观</a:t>
            </a:r>
            <a:r>
              <a:rPr lang="en-US" altLang="zh-CN" sz="1700" dirty="0">
                <a:latin typeface="等线" panose="02010600030101010101" pitchFamily="2" charset="-122"/>
                <a:ea typeface="等线" panose="02010600030101010101" pitchFamily="2" charset="-122"/>
              </a:rPr>
              <a:t> ?</a:t>
            </a:r>
            <a:r>
              <a:rPr lang="zh-CN" altLang="en-US" sz="1700" dirty="0">
                <a:latin typeface="等线" panose="02010600030101010101" pitchFamily="2" charset="-122"/>
                <a:ea typeface="等线" panose="02010600030101010101" pitchFamily="2" charset="-122"/>
              </a:rPr>
              <a:t> 佛教不消极不逃避，轮回本体就是这样，不以我们意志为转移这是事实，用修行方法断除轮回痛苦，通过修行走向解脱。</a:t>
            </a:r>
            <a:endParaRPr lang="en-US" altLang="zh-CN" sz="17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9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900" b="1" dirty="0">
                <a:latin typeface="等线" panose="02010600030101010101" pitchFamily="2" charset="-122"/>
                <a:ea typeface="等线" panose="02010600030101010101" pitchFamily="2" charset="-122"/>
              </a:rPr>
              <a:t>时间安排</a:t>
            </a:r>
            <a:endParaRPr lang="en-US" altLang="zh-CN" sz="19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17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四</a:t>
            </a:r>
            <a:r>
              <a:rPr lang="zh-CN" altLang="en-US" sz="1700" dirty="0">
                <a:latin typeface="等线" panose="02010600030101010101" pitchFamily="2" charset="-122"/>
                <a:ea typeface="等线" panose="02010600030101010101" pitchFamily="2" charset="-122"/>
              </a:rPr>
              <a:t>个加行每一个修</a:t>
            </a:r>
            <a:r>
              <a:rPr lang="en-US" altLang="zh-CN" sz="17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700" dirty="0">
                <a:latin typeface="等线" panose="02010600030101010101" pitchFamily="2" charset="-122"/>
                <a:ea typeface="等线" panose="02010600030101010101" pitchFamily="2" charset="-122"/>
              </a:rPr>
              <a:t>个月，每天一个小时以上尽量完成，如遇特殊情况不能完成第二天补上，就如病人治病要按时吃药一样。</a:t>
            </a:r>
            <a:endParaRPr lang="en-US" altLang="zh-CN" sz="17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17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9C6ED4E-C066-0B37-6D62-E26726CF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464" y="256032"/>
            <a:ext cx="6649148" cy="832104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三 修行方法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49B226-C965-E1AC-BDA0-39EB762F4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52" y="950977"/>
            <a:ext cx="11759184" cy="57891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z="33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8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⑴从八无暇处思维难得 </a:t>
            </a:r>
            <a:endParaRPr lang="en-US" altLang="zh-CN" sz="38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900" dirty="0">
                <a:latin typeface="等线" panose="02010600030101010101" pitchFamily="2" charset="-122"/>
                <a:ea typeface="等线" panose="02010600030101010101" pitchFamily="2" charset="-122"/>
              </a:rPr>
              <a:t>没有生于八无暇处而有空闲修持正法叫做闲暇</a:t>
            </a:r>
            <a:r>
              <a:rPr lang="en-US" altLang="zh-CN" sz="29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2900" dirty="0">
                <a:latin typeface="等线" panose="02010600030101010101" pitchFamily="2" charset="-122"/>
                <a:ea typeface="等线" panose="02010600030101010101" pitchFamily="2" charset="-122"/>
              </a:rPr>
              <a:t>如云地狱饿鬼及旁生，边鄙地及长寿天，邪见不遇佛出世喑哑此等八无暇。</a:t>
            </a:r>
            <a:r>
              <a:rPr lang="en-US" altLang="zh-CN" sz="29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altLang="zh-CN" sz="29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9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900" dirty="0">
                <a:latin typeface="等线" panose="02010600030101010101" pitchFamily="2" charset="-122"/>
                <a:ea typeface="等线" panose="02010600030101010101" pitchFamily="2" charset="-122"/>
              </a:rPr>
              <a:t>① 地 狱</a:t>
            </a:r>
            <a:r>
              <a:rPr lang="en-US" altLang="zh-CN" sz="29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lang="zh-CN" altLang="en-US" sz="2900" dirty="0">
                <a:latin typeface="等线" panose="02010600030101010101" pitchFamily="2" charset="-122"/>
                <a:ea typeface="等线" panose="02010600030101010101" pitchFamily="2" charset="-122"/>
              </a:rPr>
              <a:t>   入座静下来时从地狱环境，地狱众生身体，地狱众生痛苦，地狱众生寿命长短这四个角度去思维。 如果造罪转生到那里没有天空蓝一片红，处在 恐怖 中，没有山河大地到处是烧红的铁，脚落下去就烧焦冒烟，抬起来完好如初，像做一个可怕梦。地狱众生日日夜夜连续不断地感受寒热痛苦，根本没有修法机会 。听不到佛号，看不到佛像，找不到寺庙，它的身体比人大几十倍，皮肤很细，没有办法帮助人。没有菩提心，不能发出离心，</a:t>
            </a:r>
            <a:r>
              <a:rPr lang="en-US" altLang="zh-CN" sz="2900" dirty="0">
                <a:latin typeface="等线" panose="02010600030101010101" pitchFamily="2" charset="-122"/>
                <a:ea typeface="等线" panose="02010600030101010101" pitchFamily="2" charset="-122"/>
              </a:rPr>
              <a:t>24</a:t>
            </a:r>
            <a:r>
              <a:rPr lang="zh-CN" altLang="en-US" sz="2900" dirty="0">
                <a:latin typeface="等线" panose="02010600030101010101" pitchFamily="2" charset="-122"/>
                <a:ea typeface="等线" panose="02010600030101010101" pitchFamily="2" charset="-122"/>
              </a:rPr>
              <a:t>小时关注痛苦</a:t>
            </a:r>
            <a:r>
              <a:rPr lang="en-US" altLang="zh-CN" sz="2900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2900" dirty="0">
                <a:latin typeface="等线" panose="02010600030101010101" pitchFamily="2" charset="-122"/>
                <a:ea typeface="等线" panose="02010600030101010101" pitchFamily="2" charset="-122"/>
              </a:rPr>
              <a:t>心没有自由，  万年以上不能出离。</a:t>
            </a:r>
            <a:endParaRPr lang="en-US" altLang="zh-CN" sz="29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2600" dirty="0">
                <a:latin typeface="等线" panose="02010600030101010101" pitchFamily="2" charset="-122"/>
                <a:ea typeface="等线" panose="02010600030101010101" pitchFamily="2" charset="-122"/>
              </a:rPr>
              <a:t>我 很 幸运没有转生到地狱。如果转生到那里，一直受痛苦煎熬，没有修法机会，不可能解脱。现在我</a:t>
            </a:r>
            <a:r>
              <a:rPr lang="en-US" altLang="zh-CN" sz="2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600" dirty="0">
                <a:latin typeface="等线" panose="02010600030101010101" pitchFamily="2" charset="-122"/>
                <a:ea typeface="等线" panose="02010600030101010101" pitchFamily="2" charset="-122"/>
              </a:rPr>
              <a:t>随时可以听佛法，打坐</a:t>
            </a:r>
            <a:r>
              <a:rPr lang="en-US" altLang="zh-CN" sz="2600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2600" dirty="0">
                <a:latin typeface="等线" panose="02010600030101010101" pitchFamily="2" charset="-122"/>
                <a:ea typeface="等线" panose="02010600030101010101" pitchFamily="2" charset="-122"/>
              </a:rPr>
              <a:t>磕头 </a:t>
            </a:r>
            <a:r>
              <a:rPr lang="en-US" altLang="zh-CN" sz="2600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2600" dirty="0">
                <a:latin typeface="等线" panose="02010600030101010101" pitchFamily="2" charset="-122"/>
                <a:ea typeface="等线" panose="02010600030101010101" pitchFamily="2" charset="-122"/>
              </a:rPr>
              <a:t>帮助人，念咒，发菩提心，出离心等。心是自由的。还遇到具德上师。地狱众生没有这个机会。，一定要珍惜这个难得机会，在有限生命里过少欲知足生活， 自己能做主的时候，精进修行，守持清净戒律，积累资粮，</a:t>
            </a:r>
            <a:r>
              <a:rPr lang="en-US" altLang="zh-CN" sz="2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600" dirty="0">
                <a:latin typeface="等线" panose="02010600030101010101" pitchFamily="2" charset="-122"/>
                <a:ea typeface="等线" panose="02010600030101010101" pitchFamily="2" charset="-122"/>
              </a:rPr>
              <a:t>为 利益无量众生早日解脱。</a:t>
            </a:r>
            <a:endParaRPr lang="en-US" altLang="zh-CN" sz="2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900" dirty="0">
                <a:latin typeface="等线" panose="02010600030101010101" pitchFamily="2" charset="-122"/>
                <a:ea typeface="等线" panose="02010600030101010101" pitchFamily="2" charset="-122"/>
              </a:rPr>
              <a:t>②饿鬼 </a:t>
            </a:r>
            <a:r>
              <a:rPr lang="en-US" altLang="zh-CN" sz="2900" dirty="0">
                <a:latin typeface="等线" panose="02010600030101010101" pitchFamily="2" charset="-122"/>
                <a:ea typeface="等线" panose="02010600030101010101" pitchFamily="2" charset="-122"/>
              </a:rPr>
              <a:t> :</a:t>
            </a:r>
            <a:r>
              <a:rPr lang="zh-CN" altLang="en-US" sz="2900" dirty="0">
                <a:latin typeface="等线" panose="02010600030101010101" pitchFamily="2" charset="-122"/>
                <a:ea typeface="等线" panose="02010600030101010101" pitchFamily="2" charset="-122"/>
              </a:rPr>
              <a:t>如果投生为饿鬼 ，不管是隐住 饿鬼还是空游饿鬼。 终日感受饥渴的厄难，也不 会有机会修法，听不到佛号，没有修行念头，，有的饿鬼身廋肢细，数百年中连 水的名称也没听过，横受饥渴逼迫，他众损害。心不悦意。 有的饿鬼腹大如盆地，嘴小似针眼得不到饮食。有贪心嗔心等烦恼 ，无数劫不能出离。</a:t>
            </a:r>
            <a:endParaRPr lang="en-US" altLang="zh-CN" sz="29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2600" dirty="0">
                <a:latin typeface="等线" panose="02010600030101010101" pitchFamily="2" charset="-122"/>
                <a:ea typeface="等线" panose="02010600030101010101" pitchFamily="2" charset="-122"/>
              </a:rPr>
              <a:t>我很幸运今生没有转生为饿鬼。如果转生到那里，  不要说修大法，连念一句观音心咒或者听一部经典缘分也没有，还要忍受饥渴痛苦，生不如死。现在我 可以饮 食无忧修行。还遇到具德上师。饿鬼众生没有这样机会。一定要珍惜这个难得机会。在有限生命里，过少欲知足生活， 自己能做主时候，精进修行，守持清净戒律，积累资粮，为 利益无量众生早日解脱。 </a:t>
            </a:r>
            <a:endParaRPr lang="en-US" altLang="zh-CN" sz="2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10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77926A-BAEE-0213-9C35-5FD704B1C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873" y="-490194"/>
            <a:ext cx="7437748" cy="169683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B088A14-8B2A-8E5B-BD63-01593BA81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802" y="650449"/>
            <a:ext cx="10448810" cy="573149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③旁生 ：如果转为旁生 ，不会有修行念头，愚昧无知。有贪心嗔心无明等烦恼 ， 不论是海里的鱼虾还 是陆地上的牛马 时常感受被人役使及相互残害的痛苦。也没有修法的时机。我们亲眼目睹，旁生界的任何众生 一天也做不到最初有皈依发心，最后有发愿回向来行持善法。通过比量可以推知，恶鬼和地狱更不可能有闻法或修法的因缘。从前给孤独长者为佛 建造精舍，佛看着地上蚂蚁，对给孤独长者说：“此蚁自毗婆尸佛出世以来 已经历七佛，至今还堕落为蚁身”，一旦堕入恶趣无数劫不能出离  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我很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幸运没有转生为旁生。如果转生到那里，没有修法因缘，一直在轮回里飘泊。现在我有听受正法和修行正法机会， 旁生没有这个机会。一定要珍惜这个难得机会，在有限生命里过少欲知足生活，自己能做主的时候，精进修行，守持清净戒律，积累资粮，为  利益无量众生早日解脱。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边地：有佛法地方 叫中心地带，有闻思修的出家人和在家人。没有这些叫边远地。边地分为佛法边地和地界边地 ，印度以外 地方是地界边地，而四众弟子不具足，或者即使具足但对其身心无有利益地方叫佛法边地，那 里 没有佛法存在，不信仰佛教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，视杀生为善业，许多行为与正法背道而驰，甚至还有 娶母为妻等恶习陋规。众生没有修法机会，没有佛的智慧， ，内心没有出离心菩提心。所作所为全部是在造恶业。如果转生到连三宝名号听不到，对佛教一无所知，没有取舍因果概念地方也无缘修行正法。中东，东南亚很多地方没有佛法。众生在数劫中感受痛苦的果报。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我很幸运没有转生到那里。如果转生到那里没有因果取舍概念，没有修法因缘，不可能解脱。现在我信仰  佛教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，皈依了 三宝，有因果取舍观念，还可以修出离心菩提心   。 边地众生没有这个机会。  一定要珍惜这个难得机会在平时没有生邪见时，经常祈祷上师三宝，以令自相续中生起正见，在有限生命里过少欲知足生活，自己能做主的时候，精进修行，守持清净戒律，积累资粮，为 利益无量众生，早日解脱。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4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E965189-9FAA-9D7B-B12C-0C6EC5BC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255" y="0"/>
            <a:ext cx="8911687" cy="128089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3600" b="1" dirty="0">
                <a:latin typeface="等线" panose="02010600030101010101" pitchFamily="2" charset="-122"/>
                <a:ea typeface="等线" panose="02010600030101010101" pitchFamily="2" charset="-122"/>
              </a:rPr>
              <a:t/>
            </a:r>
            <a:br>
              <a:rPr lang="en-US" altLang="zh-CN" sz="3600" b="1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85A44FB-FACC-3459-FF4C-9A7BB1367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690" y="518475"/>
            <a:ext cx="10426045" cy="5891752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⑤长寿天： 就是无想天，如若转生到长寿天  那么一直处在无想状态中虚度光阴， 不具备修法时机 。它是色界一部分 。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《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俱舍论释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》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中说：无想天未于四禅光果天附近，转生于此众生 在八万大劫或五百劫中就像冻在水中鱼一样，灭尽一切粗大心识，安住在无念状态中。构 成它身体物质细微，不会生病衰老，只有在刚投生时有思维，投生以后就没有了思维，心 平静不会有粗大烦恼，没有修行的念头，没有出离心菩提心  ，他们以为没有善念恶念 的禅定就是解脱，但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他们出定时发现自己并没有获得解脱， 就对佛产生邪见，以此恶业 堕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入恶趣，上千万年得不到解脱。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我很幸运没有转生到长寿天。如果转生到那里话，白白浪费时间，还不能修法，引业穷尽下堕恶趣。 现在我可以行持 打坐，念佛 ，修出离心，菩提心等各种善法，还遇到了具德上师。 长寿天的人没有这个机会。一定要珍惜 这个难得机会，在有限生命里，过少欲知足生活，自己能做主的时候，精进修行，守持清净戒律，积累资粮，为 利益无量众生早日解脱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⑥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邪见： 外道或成为随同他们持邪见者，就会因为自相续被邪见染污而没有修法的良机。他们没有正知正见， 否定善恶因果生命轮回。  有些人 为了自己少数利益满足舌 头味 觉，导致很多生命被杀在餐桌上。 业际颠倒人像猎人，妓女等  没有修行的机会，对正法和上师起邪见的人 也没有如理如实修持正法的时机 。外道主要是常见派和断见派。各种宗教见解， 哲学很多观点不叫邪见。  。那里众生 在上万年中感受 恶业果报。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我很幸运没有成为持邪见者。如果成为邪见的人心里不会有可不可以，应不应该这种观念。在生活中没有底线。现在的我承认善恶因果，生命轮回。随缘随力 做些 善法， 还遇到了具德上师。可持邪见者没有机会行持正法。 一定要珍惜这个难得机会，在平时没有生邪见时，经常祈祷上师三宝，以令自相续中生起正见。在有限生命里，过少欲知足生活，自己能做主的时候，精进修行，守持清净戒律，积累资粮，为 利益无量众生早日解脱。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95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243687-A47C-478B-4FA2-41667A2F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2630078" y="527901"/>
            <a:ext cx="8874534" cy="96209"/>
          </a:xfrm>
        </p:spPr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4393866-CE18-868D-0EE4-AD930F4B4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790" y="624110"/>
            <a:ext cx="10382822" cy="469260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⑦佛不出世 ：若出生在佛不出世的暗劫， 没有佛法，连三宝名号也听不到 ，不晓善恶，也就 不会有 修法机 会  。数劫中在轮回里受苦，永无出离。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我很幸运生在佛出世的明劫。如果出生在佛不出世暗劫，不会有修法机会，一直在轮回里流转。佛陀转了三次法轮，佛法也没有隐没，此时正具有修行闲暇。无数众生没有这个机会。科学家估计人类历史上已经死去一千多亿人，这没多死去的人来到地球上没看到佛，没听到佛法。 一定要珍惜这个难得机会，在有限生命里，过少欲知足生活。自己能做主的时候，精进修行，守持清净戒律，积累资粮， 为利益无量众生早日解脱。</a:t>
            </a: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⑧喑哑 ：   假如转生为暗哑之人， 自相续刚强难化，闻法， 讲法，修法对他们来说实在是力所不及。智障人没有办法修行，修法机会很少，   没有智慧。在百年中感受痛苦。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我很幸运 是一个正常人。如成为暗哑人无法领悟正法含义，没机会解脱。现在我能闻，思，修佛法。随时可以发菩提心，出离心 。心是自由的。  可他们没有这个机会 。 一定要珍惜这个难得机会，在有限生命里，过少欲知足生活。自己能做主的时候，精进修行，守持清净戒律，积累资粮，  为利益无量众生早日解脱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382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2CD30F0-3510-4D8E-F23F-A76C973EA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715" y="1376313"/>
            <a:ext cx="9986897" cy="4534909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经过一 一思维后深切体会到我们很幸运远离 了八无暇，有时间安排自己生活，得到了 千载难逢修行机会。很多生命根本没办法修行，一定要珍惜当下， 认真 修行。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释疑：地狱，饿鬼众生看不到，是否就不存在呢？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   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如果有人 造了杀，盗，淫 妄等罪业，邪恶， 负面力量储存在意识里，人死时像做梦 立即看到了恐怖景象，对制造地狱人来说是存在的。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    轮回是否存在？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《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前世今生论 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》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中大量证据证明了它的存在。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修法标准：有了这样一个人身很难得，这次得到 了，我绝不能让它白白浪费掉，我一定要修行。有这样坚定不移决心就是初步修行标准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23976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2909</TotalTime>
  <Words>5658</Words>
  <Application>Microsoft Office PowerPoint</Application>
  <PresentationFormat>Widescreen</PresentationFormat>
  <Paragraphs>110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幼圆</vt:lpstr>
      <vt:lpstr>等线</vt:lpstr>
      <vt:lpstr>Arial</vt:lpstr>
      <vt:lpstr>Century Gothic</vt:lpstr>
      <vt:lpstr>Wingdings 3</vt:lpstr>
      <vt:lpstr>丝状</vt:lpstr>
      <vt:lpstr>人身难得总观修方法</vt:lpstr>
      <vt:lpstr> </vt:lpstr>
      <vt:lpstr>一修外加行目的  </vt:lpstr>
      <vt:lpstr>PowerPoint Presentation</vt:lpstr>
      <vt:lpstr>三 修行方法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人身难得总观修方法</dc:title>
  <dc:creator>刘 思彤</dc:creator>
  <cp:lastModifiedBy>Microsoft account</cp:lastModifiedBy>
  <cp:revision>596</cp:revision>
  <dcterms:created xsi:type="dcterms:W3CDTF">2022-08-15T02:07:07Z</dcterms:created>
  <dcterms:modified xsi:type="dcterms:W3CDTF">2022-09-16T17:23:15Z</dcterms:modified>
</cp:coreProperties>
</file>