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6" r:id="rId3"/>
    <p:sldId id="278" r:id="rId4"/>
    <p:sldId id="286" r:id="rId5"/>
    <p:sldId id="287" r:id="rId6"/>
    <p:sldId id="288" r:id="rId7"/>
    <p:sldId id="264"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05:26:42.590"/>
    </inkml:context>
    <inkml:brush xml:id="br0">
      <inkml:brushProperty name="width" value="0.05" units="cm"/>
      <inkml:brushProperty name="height" value="0.0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05:26:42.590"/>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05:26:42.590"/>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05:26:42.590"/>
    </inkml:context>
    <inkml:brush xml:id="br0">
      <inkml:brushProperty name="width" value="0.05" units="cm"/>
      <inkml:brushProperty name="height" value="0.0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05:27:23.682"/>
    </inkml:context>
    <inkml:brush xml:id="br0">
      <inkml:brushProperty name="width" value="0.05" units="cm"/>
      <inkml:brushProperty name="height" value="0.0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79174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8284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56223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6391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406500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1453CD6-203B-4D40-A0C8-4962BF1BBEB2}" type="datetimeFigureOut">
              <a:rPr lang="zh-CN" altLang="en-US" smtClean="0"/>
              <a:t>2022/10/24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58086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1453CD6-203B-4D40-A0C8-4962BF1BBEB2}" type="datetimeFigureOut">
              <a:rPr lang="zh-CN" altLang="en-US" smtClean="0"/>
              <a:t>2022/10/24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54258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1453CD6-203B-4D40-A0C8-4962BF1BBEB2}" type="datetimeFigureOut">
              <a:rPr lang="zh-CN" altLang="en-US" smtClean="0"/>
              <a:t>2022/10/24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4180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453CD6-203B-4D40-A0C8-4962BF1BBEB2}" type="datetimeFigureOut">
              <a:rPr lang="zh-CN" altLang="en-US" smtClean="0"/>
              <a:t>2022/10/24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42431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453CD6-203B-4D40-A0C8-4962BF1BBEB2}" type="datetimeFigureOut">
              <a:rPr lang="zh-CN" altLang="en-US" smtClean="0"/>
              <a:t>2022/10/24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315262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453CD6-203B-4D40-A0C8-4962BF1BBEB2}" type="datetimeFigureOut">
              <a:rPr lang="zh-CN" altLang="en-US" smtClean="0"/>
              <a:t>2022/10/24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346028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53CD6-203B-4D40-A0C8-4962BF1BBEB2}" type="datetimeFigureOut">
              <a:rPr lang="zh-CN" altLang="en-US" smtClean="0"/>
              <a:t>2022/10/24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626473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204864"/>
            <a:ext cx="7139136" cy="1728192"/>
          </a:xfrm>
        </p:spPr>
        <p:txBody>
          <a:bodyPr>
            <a:normAutofit fontScale="90000"/>
          </a:bodyPr>
          <a:lstStyle/>
          <a:p>
            <a:r>
              <a:rPr lang="en-US" altLang="zh-CN" dirty="0">
                <a:latin typeface="Abadi" panose="020B0604020104020204" pitchFamily="34" charset="0"/>
              </a:rPr>
              <a:t>2018 </a:t>
            </a:r>
            <a:r>
              <a:rPr lang="zh-CN" altLang="en-US" dirty="0">
                <a:latin typeface="Abadi" panose="020B0604020104020204" pitchFamily="34" charset="0"/>
              </a:rPr>
              <a:t>慧灯小组 </a:t>
            </a:r>
            <a:br>
              <a:rPr lang="en-US" altLang="zh-CN" dirty="0">
                <a:latin typeface="Abadi" panose="020B0604020104020204" pitchFamily="34" charset="0"/>
              </a:rPr>
            </a:br>
            <a:r>
              <a:rPr lang="zh-CN" altLang="en-US" dirty="0">
                <a:latin typeface="Abadi" panose="020B0604020104020204" pitchFamily="34" charset="0"/>
              </a:rPr>
              <a:t>慧灯禅修课</a:t>
            </a:r>
            <a:r>
              <a:rPr lang="en-US" altLang="zh-CN" dirty="0">
                <a:latin typeface="Abadi" panose="020B0604020104020204" pitchFamily="34" charset="0"/>
              </a:rPr>
              <a:t>26</a:t>
            </a:r>
            <a:r>
              <a:rPr lang="zh-CN" altLang="en-US" dirty="0">
                <a:latin typeface="Abadi" panose="020B0604020104020204" pitchFamily="34" charset="0"/>
              </a:rPr>
              <a:t> 菩提心</a:t>
            </a:r>
            <a:r>
              <a:rPr lang="en-US" altLang="zh-CN" dirty="0">
                <a:latin typeface="Abadi" panose="020B0604020104020204" pitchFamily="34" charset="0"/>
              </a:rPr>
              <a:t>3-2</a:t>
            </a:r>
            <a:br>
              <a:rPr lang="en-US" altLang="zh-CN" dirty="0">
                <a:latin typeface="Abadi" panose="020B0604020104020204" pitchFamily="34" charset="0"/>
              </a:rPr>
            </a:br>
            <a:r>
              <a:rPr lang="en-US" altLang="zh-CN" dirty="0">
                <a:latin typeface="Abadi" panose="020B0604020104020204" pitchFamily="34" charset="0"/>
              </a:rPr>
              <a:t>2022-10-24</a:t>
            </a:r>
            <a:endParaRPr lang="zh-CN" altLang="en-US" dirty="0">
              <a:latin typeface="Abadi" panose="020B0604020104020204" pitchFamily="34" charset="0"/>
            </a:endParaRP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764704"/>
            <a:ext cx="1295731" cy="1223937"/>
          </a:xfrm>
        </p:spPr>
      </p:pic>
    </p:spTree>
    <p:extLst>
      <p:ext uri="{BB962C8B-B14F-4D97-AF65-F5344CB8AC3E}">
        <p14:creationId xmlns:p14="http://schemas.microsoft.com/office/powerpoint/2010/main" val="337570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494674"/>
            <a:ext cx="6738764" cy="648072"/>
          </a:xfrm>
        </p:spPr>
        <p:txBody>
          <a:bodyPr>
            <a:normAutofit/>
          </a:bodyPr>
          <a:lstStyle/>
          <a:p>
            <a:r>
              <a:rPr lang="zh-CN" altLang="en-US" sz="2000" b="1" dirty="0">
                <a:effectLst/>
                <a:latin typeface="Abadi" panose="020B0604020104020204" pitchFamily="34" charset="0"/>
                <a:ea typeface="Microsoft YaHei" panose="020B0503020204020204" pitchFamily="34" charset="-122"/>
                <a:cs typeface="Times New Roman" panose="02020603050405020304" pitchFamily="18" charset="0"/>
              </a:rPr>
              <a:t>发菩提心</a:t>
            </a:r>
            <a:endParaRPr lang="zh-CN" altLang="en-US" sz="2000" b="1" dirty="0">
              <a:latin typeface="Abadi" panose="020B0604020104020204" pitchFamily="34" charset="0"/>
            </a:endParaRPr>
          </a:p>
        </p:txBody>
      </p:sp>
      <p:sp>
        <p:nvSpPr>
          <p:cNvPr id="3" name="内容占位符 2"/>
          <p:cNvSpPr>
            <a:spLocks noGrp="1"/>
          </p:cNvSpPr>
          <p:nvPr>
            <p:ph idx="1"/>
          </p:nvPr>
        </p:nvSpPr>
        <p:spPr>
          <a:xfrm>
            <a:off x="755576" y="1412776"/>
            <a:ext cx="7848872" cy="4896544"/>
          </a:xfrm>
        </p:spPr>
        <p:txBody>
          <a:bodyPr>
            <a:normAutofit/>
          </a:bodyPr>
          <a:lstStyle/>
          <a:p>
            <a:pPr marL="0" indent="0" algn="just">
              <a:lnSpc>
                <a:spcPts val="2100"/>
              </a:lnSpc>
              <a:spcBef>
                <a:spcPts val="0"/>
              </a:spcBef>
              <a:buNone/>
            </a:pPr>
            <a:endParaRPr lang="en-US" altLang="zh-CN" sz="1800" b="1" dirty="0">
              <a:solidFill>
                <a:schemeClr val="tx2"/>
              </a:solidFill>
              <a:latin typeface="+mj-lt"/>
              <a:cs typeface="Arial" pitchFamily="34" charset="0"/>
            </a:endParaRPr>
          </a:p>
          <a:p>
            <a:pPr marL="0" marR="0" indent="0" algn="just">
              <a:lnSpc>
                <a:spcPts val="2100"/>
              </a:lnSpc>
              <a:spcBef>
                <a:spcPts val="0"/>
              </a:spcBef>
              <a:spcAft>
                <a:spcPts val="0"/>
              </a:spcAft>
              <a:buNone/>
            </a:pPr>
            <a:r>
              <a:rPr lang="zh-CN" altLang="en-US" sz="1800" dirty="0">
                <a:solidFill>
                  <a:srgbClr val="323232"/>
                </a:solidFill>
                <a:effectLst/>
                <a:latin typeface="Abadi" panose="020B0604020104020204" pitchFamily="34" charset="0"/>
                <a:ea typeface="Microsoft YaHei" panose="020B0503020204020204" pitchFamily="34" charset="-122"/>
                <a:cs typeface="Times New Roman" panose="02020603050405020304" pitchFamily="18" charset="0"/>
              </a:rPr>
              <a:t>菩提心非常重要，让我们的修行方向归于大乘佛教</a:t>
            </a:r>
            <a:r>
              <a:rPr lang="zh-CN" sz="1800" dirty="0">
                <a:solidFill>
                  <a:srgbClr val="323232"/>
                </a:solidFill>
                <a:effectLst/>
                <a:latin typeface="Abadi" panose="020B0604020104020204" pitchFamily="34" charset="0"/>
                <a:ea typeface="Microsoft YaHei" panose="020B0503020204020204" pitchFamily="34" charset="-122"/>
                <a:cs typeface="Times New Roman" panose="02020603050405020304" pitchFamily="18" charset="0"/>
              </a:rPr>
              <a:t>。</a:t>
            </a:r>
            <a:endParaRPr lang="en-CA" altLang="zh-CN" sz="1800" dirty="0">
              <a:solidFill>
                <a:srgbClr val="323232"/>
              </a:solidFill>
              <a:effectLst/>
              <a:latin typeface="Abadi" panose="020B0604020104020204" pitchFamily="34" charset="0"/>
              <a:ea typeface="Microsoft YaHei" panose="020B0503020204020204" pitchFamily="34" charset="-122"/>
              <a:cs typeface="Times New Roman" panose="02020603050405020304" pitchFamily="18" charset="0"/>
            </a:endParaRPr>
          </a:p>
          <a:p>
            <a:pPr marL="0" marR="0" indent="0" algn="just">
              <a:lnSpc>
                <a:spcPts val="2100"/>
              </a:lnSpc>
              <a:spcBef>
                <a:spcPts val="0"/>
              </a:spcBef>
              <a:spcAft>
                <a:spcPts val="0"/>
              </a:spcAft>
              <a:buNone/>
            </a:pPr>
            <a:endParaRPr lang="en-CA" altLang="zh-CN" sz="1800" b="1" dirty="0">
              <a:solidFill>
                <a:srgbClr val="323232"/>
              </a:solidFill>
              <a:latin typeface="Abadi" panose="020B0604020104020204" pitchFamily="34" charset="0"/>
              <a:ea typeface="Microsoft YaHei" panose="020B0503020204020204" pitchFamily="34" charset="-122"/>
              <a:cs typeface="Times New Roman" panose="02020603050405020304" pitchFamily="18" charset="0"/>
            </a:endParaRPr>
          </a:p>
          <a:p>
            <a:pPr marL="0" marR="0" indent="0" algn="just">
              <a:lnSpc>
                <a:spcPts val="2100"/>
              </a:lnSpc>
              <a:spcBef>
                <a:spcPts val="0"/>
              </a:spcBef>
              <a:spcAft>
                <a:spcPts val="0"/>
              </a:spcAft>
              <a:buNone/>
            </a:pPr>
            <a:r>
              <a:rPr lang="zh-CN" altLang="en-US" sz="1800" dirty="0">
                <a:solidFill>
                  <a:srgbClr val="323232"/>
                </a:solidFill>
                <a:effectLst/>
                <a:latin typeface="Abadi" panose="020B0604020104020204" pitchFamily="34" charset="0"/>
                <a:ea typeface="Microsoft YaHei" panose="020B0503020204020204" pitchFamily="34" charset="-122"/>
                <a:cs typeface="Times New Roman" panose="02020603050405020304" pitchFamily="18" charset="0"/>
              </a:rPr>
              <a:t>造作的菩提心 </a:t>
            </a:r>
            <a:r>
              <a:rPr lang="en-US" altLang="zh-CN" sz="1800" dirty="0">
                <a:solidFill>
                  <a:srgbClr val="323232"/>
                </a:solidFill>
                <a:effectLst/>
                <a:latin typeface="Abadi" panose="020B0604020104020204" pitchFamily="34" charset="0"/>
                <a:ea typeface="Microsoft YaHei" panose="020B0503020204020204" pitchFamily="34" charset="-122"/>
                <a:cs typeface="Times New Roman" panose="02020603050405020304" pitchFamily="18" charset="0"/>
              </a:rPr>
              <a:t>Vs</a:t>
            </a:r>
            <a:r>
              <a:rPr lang="zh-CN" altLang="en-US" sz="1800" dirty="0">
                <a:solidFill>
                  <a:srgbClr val="323232"/>
                </a:solidFill>
                <a:effectLst/>
                <a:latin typeface="Abadi" panose="020B0604020104020204" pitchFamily="34" charset="0"/>
                <a:ea typeface="Microsoft YaHei" panose="020B0503020204020204" pitchFamily="34" charset="-122"/>
                <a:cs typeface="Times New Roman" panose="02020603050405020304" pitchFamily="18" charset="0"/>
              </a:rPr>
              <a:t> 真实的菩提心： 遇到关键的时候会不会把自己的事情作为头等大事。</a:t>
            </a:r>
            <a:endParaRPr lang="en-US" altLang="zh-CN" sz="1800" dirty="0">
              <a:solidFill>
                <a:srgbClr val="323232"/>
              </a:solidFill>
              <a:effectLst/>
              <a:latin typeface="Abadi" panose="020B0604020104020204" pitchFamily="34" charset="0"/>
              <a:ea typeface="Microsoft YaHei" panose="020B0503020204020204" pitchFamily="34" charset="-122"/>
              <a:cs typeface="Times New Roman" panose="02020603050405020304" pitchFamily="18" charset="0"/>
            </a:endParaRPr>
          </a:p>
          <a:p>
            <a:pPr marL="0" marR="0" indent="0" algn="just">
              <a:lnSpc>
                <a:spcPts val="2100"/>
              </a:lnSpc>
              <a:spcBef>
                <a:spcPts val="0"/>
              </a:spcBef>
              <a:spcAft>
                <a:spcPts val="0"/>
              </a:spcAft>
              <a:buNone/>
            </a:pPr>
            <a:endParaRPr lang="en-US" altLang="zh-CN" sz="1800" dirty="0">
              <a:solidFill>
                <a:srgbClr val="323232"/>
              </a:solidFill>
              <a:latin typeface="Abadi" panose="020B0604020104020204" pitchFamily="34" charset="0"/>
              <a:ea typeface="Microsoft YaHei" panose="020B0503020204020204" pitchFamily="34" charset="-122"/>
              <a:cs typeface="Times New Roman" panose="02020603050405020304" pitchFamily="18" charset="0"/>
            </a:endParaRPr>
          </a:p>
          <a:p>
            <a:pPr marL="0" marR="0" indent="0" algn="just">
              <a:lnSpc>
                <a:spcPts val="2100"/>
              </a:lnSpc>
              <a:spcBef>
                <a:spcPts val="0"/>
              </a:spcBef>
              <a:spcAft>
                <a:spcPts val="0"/>
              </a:spcAft>
              <a:buNone/>
            </a:pPr>
            <a:r>
              <a:rPr lang="zh-CN" altLang="en-US" sz="1800" dirty="0">
                <a:solidFill>
                  <a:srgbClr val="323232"/>
                </a:solidFill>
                <a:effectLst/>
                <a:latin typeface="Abadi" panose="020B0604020104020204" pitchFamily="34" charset="0"/>
                <a:ea typeface="Microsoft YaHei" panose="020B0503020204020204" pitchFamily="34" charset="-122"/>
                <a:cs typeface="Times New Roman" panose="02020603050405020304" pitchFamily="18" charset="0"/>
              </a:rPr>
              <a:t>不断训练，逐渐产生真实的菩提心。</a:t>
            </a:r>
            <a:endParaRPr lang="en-US" altLang="zh-CN" sz="1800" dirty="0">
              <a:solidFill>
                <a:srgbClr val="323232"/>
              </a:solidFill>
              <a:effectLst/>
              <a:latin typeface="Abadi" panose="020B0604020104020204" pitchFamily="34" charset="0"/>
              <a:ea typeface="Microsoft YaHei" panose="020B0503020204020204" pitchFamily="34" charset="-122"/>
              <a:cs typeface="Times New Roman" panose="02020603050405020304" pitchFamily="18" charset="0"/>
            </a:endParaRPr>
          </a:p>
          <a:p>
            <a:pPr marL="0" marR="0" indent="0" algn="just">
              <a:lnSpc>
                <a:spcPts val="2100"/>
              </a:lnSpc>
              <a:spcBef>
                <a:spcPts val="0"/>
              </a:spcBef>
              <a:spcAft>
                <a:spcPts val="0"/>
              </a:spcAft>
              <a:buNone/>
            </a:pPr>
            <a:endParaRPr lang="en-CA" altLang="zh-CN" sz="1800" b="1" dirty="0">
              <a:solidFill>
                <a:srgbClr val="323232"/>
              </a:solidFill>
              <a:latin typeface="Abadi" panose="020B0604020104020204" pitchFamily="34" charset="0"/>
              <a:ea typeface="Microsoft YaHei" panose="020B0503020204020204" pitchFamily="34" charset="-122"/>
              <a:cs typeface="Times New Roman" panose="02020603050405020304" pitchFamily="18" charset="0"/>
            </a:endParaRPr>
          </a:p>
          <a:p>
            <a:pPr marL="0" marR="0" indent="0" algn="just">
              <a:lnSpc>
                <a:spcPts val="2100"/>
              </a:lnSpc>
              <a:spcBef>
                <a:spcPts val="0"/>
              </a:spcBef>
              <a:spcAft>
                <a:spcPts val="0"/>
              </a:spcAft>
              <a:buNone/>
            </a:pPr>
            <a:r>
              <a:rPr lang="zh-CN" altLang="en-US" sz="1800" dirty="0">
                <a:solidFill>
                  <a:srgbClr val="323232"/>
                </a:solidFill>
                <a:latin typeface="Abadi" panose="020B0604020104020204" pitchFamily="34" charset="0"/>
                <a:ea typeface="Microsoft YaHei" panose="020B0503020204020204" pitchFamily="34" charset="-122"/>
                <a:cs typeface="Times New Roman" panose="02020603050405020304" pitchFamily="18" charset="0"/>
              </a:rPr>
              <a:t>每次听课、修行都下定决心让天下众生离苦得乐，长期奋斗目标</a:t>
            </a:r>
            <a:r>
              <a:rPr lang="zh-CN" altLang="en-US" sz="1800" dirty="0">
                <a:solidFill>
                  <a:srgbClr val="323232"/>
                </a:solidFill>
                <a:effectLst/>
                <a:latin typeface="Abadi" panose="020B0604020104020204" pitchFamily="34" charset="0"/>
                <a:ea typeface="Microsoft YaHei" panose="020B0503020204020204" pitchFamily="34" charset="-122"/>
                <a:cs typeface="Times New Roman" panose="02020603050405020304" pitchFamily="18" charset="0"/>
              </a:rPr>
              <a:t>。</a:t>
            </a:r>
            <a:endParaRPr lang="en-US" altLang="zh-CN" sz="1800" b="1" dirty="0">
              <a:latin typeface="Abadi" panose="020B0604020104020204" pitchFamily="34" charset="0"/>
              <a:cs typeface="Arial" pitchFamily="34" charset="0"/>
            </a:endParaRPr>
          </a:p>
          <a:p>
            <a:pPr marL="0" marR="0" indent="0" algn="just">
              <a:lnSpc>
                <a:spcPts val="2100"/>
              </a:lnSpc>
              <a:spcBef>
                <a:spcPts val="0"/>
              </a:spcBef>
              <a:spcAft>
                <a:spcPts val="0"/>
              </a:spcAft>
              <a:buNone/>
            </a:pPr>
            <a:endParaRPr lang="en-US" altLang="zh-CN" sz="1800" b="1" dirty="0">
              <a:latin typeface="Abadi" panose="020B0604020104020204" pitchFamily="34" charset="0"/>
              <a:cs typeface="Arial" pitchFamily="34" charset="0"/>
            </a:endParaRPr>
          </a:p>
          <a:p>
            <a:pPr marL="0" indent="0" algn="just">
              <a:lnSpc>
                <a:spcPts val="2100"/>
              </a:lnSpc>
              <a:spcBef>
                <a:spcPts val="0"/>
              </a:spcBef>
              <a:buNone/>
            </a:pPr>
            <a:r>
              <a:rPr lang="zh-CN" altLang="en-US" sz="1800" dirty="0">
                <a:solidFill>
                  <a:srgbClr val="1D2129"/>
                </a:solidFill>
                <a:effectLst/>
                <a:latin typeface="Abadi" panose="020B0604020104020204" pitchFamily="34" charset="0"/>
                <a:ea typeface="Microsoft YaHei" panose="020B0503020204020204" pitchFamily="34" charset="-122"/>
                <a:cs typeface="Microsoft YaHei" panose="020B0503020204020204" pitchFamily="34" charset="-122"/>
              </a:rPr>
              <a:t>首先自己要成佛，要闻思修。</a:t>
            </a:r>
            <a:r>
              <a:rPr lang="zh-CN" sz="1800" dirty="0">
                <a:solidFill>
                  <a:srgbClr val="1D2129"/>
                </a:solidFill>
                <a:effectLst/>
                <a:latin typeface="Abadi" panose="020B0604020104020204" pitchFamily="34" charset="0"/>
                <a:ea typeface="Microsoft YaHei" panose="020B0503020204020204" pitchFamily="34" charset="-122"/>
                <a:cs typeface="Microsoft YaHei" panose="020B0503020204020204" pitchFamily="34" charset="-122"/>
              </a:rPr>
              <a:t>  </a:t>
            </a:r>
            <a:endParaRPr lang="en-CA" sz="1800" dirty="0">
              <a:effectLst/>
              <a:latin typeface="Abadi" panose="020B0604020104020204" pitchFamily="34" charset="0"/>
              <a:ea typeface="DengXian" panose="02010600030101010101" pitchFamily="2" charset="-122"/>
              <a:cs typeface="Times New Roman" panose="02020603050405020304" pitchFamily="18" charset="0"/>
            </a:endParaRPr>
          </a:p>
          <a:p>
            <a:pPr marL="0" marR="0" indent="0" algn="just">
              <a:lnSpc>
                <a:spcPts val="2100"/>
              </a:lnSpc>
              <a:spcBef>
                <a:spcPts val="0"/>
              </a:spcBef>
              <a:spcAft>
                <a:spcPts val="0"/>
              </a:spcAft>
              <a:buNone/>
            </a:pPr>
            <a:endParaRPr lang="en-US" altLang="zh-CN" sz="2000" dirty="0">
              <a:latin typeface="Abadi" panose="020B0604020104020204" pitchFamily="34" charset="0"/>
            </a:endParaRPr>
          </a:p>
          <a:p>
            <a:pPr marL="0" indent="0">
              <a:buNone/>
            </a:pPr>
            <a:endParaRPr lang="en-CA" sz="1300" dirty="0">
              <a:latin typeface="Arial" pitchFamily="34" charset="0"/>
              <a:cs typeface="Arial" pitchFamily="34" charset="0"/>
            </a:endParaRPr>
          </a:p>
          <a:p>
            <a:pPr marL="0" indent="0">
              <a:buNone/>
            </a:pPr>
            <a:r>
              <a:rPr lang="zh-CN" altLang="en-US" sz="1600" b="1" dirty="0">
                <a:latin typeface="Arial" pitchFamily="34" charset="0"/>
                <a:cs typeface="Arial" pitchFamily="34" charset="0"/>
              </a:rPr>
              <a:t> </a:t>
            </a:r>
            <a:endParaRPr lang="en-US" altLang="zh-CN" sz="1600" b="1" dirty="0">
              <a:latin typeface="Arial" pitchFamily="34" charset="0"/>
              <a:cs typeface="Arial" pitchFamily="3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00" y="224644"/>
            <a:ext cx="1224136" cy="1224136"/>
          </a:xfrm>
          <a:prstGeom prst="rect">
            <a:avLst/>
          </a:prstGeom>
        </p:spPr>
      </p:pic>
    </p:spTree>
    <p:extLst>
      <p:ext uri="{BB962C8B-B14F-4D97-AF65-F5344CB8AC3E}">
        <p14:creationId xmlns:p14="http://schemas.microsoft.com/office/powerpoint/2010/main" val="427382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A4BC-FF29-4758-BECE-7EA4AC5FC04D}"/>
              </a:ext>
            </a:extLst>
          </p:cNvPr>
          <p:cNvSpPr>
            <a:spLocks noGrp="1"/>
          </p:cNvSpPr>
          <p:nvPr>
            <p:ph type="title"/>
          </p:nvPr>
        </p:nvSpPr>
        <p:spPr>
          <a:xfrm>
            <a:off x="503245" y="213275"/>
            <a:ext cx="8229600" cy="1143000"/>
          </a:xfrm>
        </p:spPr>
        <p:txBody>
          <a:bodyPr>
            <a:normAutofit/>
          </a:bodyPr>
          <a:lstStyle/>
          <a:p>
            <a:r>
              <a:rPr lang="zh-CN" altLang="en-US" sz="2800" dirty="0">
                <a:solidFill>
                  <a:srgbClr val="000000"/>
                </a:solidFill>
                <a:latin typeface="-apple-system"/>
              </a:rPr>
              <a:t>菩提心的七个修法</a:t>
            </a:r>
            <a:endParaRPr lang="zh-CN" altLang="en-US" sz="2800" i="0" dirty="0">
              <a:solidFill>
                <a:srgbClr val="000000"/>
              </a:solidFill>
              <a:effectLst/>
              <a:latin typeface="-apple-system"/>
            </a:endParaRPr>
          </a:p>
        </p:txBody>
      </p:sp>
      <p:pic>
        <p:nvPicPr>
          <p:cNvPr id="9" name="图片 3">
            <a:extLst>
              <a:ext uri="{FF2B5EF4-FFF2-40B4-BE49-F238E27FC236}">
                <a16:creationId xmlns:a16="http://schemas.microsoft.com/office/drawing/2014/main" id="{A63D9CB3-A0DF-4274-80F6-3FABCC80E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213275"/>
            <a:ext cx="1224136" cy="1224136"/>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65EABCE-D12B-4892-852A-78EF8F6ECE21}"/>
                  </a:ext>
                </a:extLst>
              </p14:cNvPr>
              <p14:cNvContentPartPr/>
              <p14:nvPr/>
            </p14:nvContentPartPr>
            <p14:xfrm>
              <a:off x="8375104" y="3374063"/>
              <a:ext cx="360" cy="360"/>
            </p14:xfrm>
          </p:contentPart>
        </mc:Choice>
        <mc:Fallback xmlns="">
          <p:pic>
            <p:nvPicPr>
              <p:cNvPr id="10" name="Ink 9">
                <a:extLst>
                  <a:ext uri="{FF2B5EF4-FFF2-40B4-BE49-F238E27FC236}">
                    <a16:creationId xmlns:a16="http://schemas.microsoft.com/office/drawing/2014/main" id="{065EABCE-D12B-4892-852A-78EF8F6ECE21}"/>
                  </a:ext>
                </a:extLst>
              </p:cNvPr>
              <p:cNvPicPr/>
              <p:nvPr/>
            </p:nvPicPr>
            <p:blipFill>
              <a:blip r:embed="rId7"/>
              <a:stretch>
                <a:fillRect/>
              </a:stretch>
            </p:blipFill>
            <p:spPr>
              <a:xfrm>
                <a:off x="8366104" y="3365423"/>
                <a:ext cx="18000" cy="18000"/>
              </a:xfrm>
              <a:prstGeom prst="rect">
                <a:avLst/>
              </a:prstGeom>
            </p:spPr>
          </p:pic>
        </mc:Fallback>
      </mc:AlternateContent>
      <p:sp>
        <p:nvSpPr>
          <p:cNvPr id="3" name="Content Placeholder 2">
            <a:extLst>
              <a:ext uri="{FF2B5EF4-FFF2-40B4-BE49-F238E27FC236}">
                <a16:creationId xmlns:a16="http://schemas.microsoft.com/office/drawing/2014/main" id="{94C4D0B4-E921-0A32-21EA-EE35B367F219}"/>
              </a:ext>
            </a:extLst>
          </p:cNvPr>
          <p:cNvSpPr>
            <a:spLocks noGrp="1"/>
          </p:cNvSpPr>
          <p:nvPr>
            <p:ph idx="1"/>
          </p:nvPr>
        </p:nvSpPr>
        <p:spPr>
          <a:xfrm>
            <a:off x="457200" y="1437411"/>
            <a:ext cx="8229600" cy="4525963"/>
          </a:xfrm>
        </p:spPr>
        <p:txBody>
          <a:bodyPr>
            <a:normAutofit fontScale="25000" lnSpcReduction="20000"/>
          </a:bodyPr>
          <a:lstStyle/>
          <a:p>
            <a:pPr marL="0" indent="0">
              <a:buNone/>
            </a:pPr>
            <a:r>
              <a:rPr lang="en-US" altLang="zh-CN" sz="9600" dirty="0">
                <a:latin typeface="Abadi" panose="020B0604020104020204" pitchFamily="34" charset="0"/>
              </a:rPr>
              <a:t> </a:t>
            </a:r>
          </a:p>
          <a:p>
            <a:r>
              <a:rPr lang="zh-CN" altLang="en-US" sz="7200" dirty="0">
                <a:latin typeface="Abadi" panose="020B0604020104020204" pitchFamily="34" charset="0"/>
              </a:rPr>
              <a:t>知母、念恩、报恩、慈、悲、增上意乐（利他的决定心）、菩提心。</a:t>
            </a:r>
            <a:endParaRPr lang="en-US" altLang="zh-CN" sz="7200" dirty="0">
              <a:latin typeface="Abadi" panose="020B0604020104020204" pitchFamily="34" charset="0"/>
            </a:endParaRPr>
          </a:p>
          <a:p>
            <a:pPr marL="0" indent="0">
              <a:buNone/>
            </a:pPr>
            <a:endParaRPr lang="en-US" altLang="zh-CN" sz="7200" dirty="0">
              <a:latin typeface="Abadi" panose="020B0604020104020204" pitchFamily="34" charset="0"/>
            </a:endParaRPr>
          </a:p>
          <a:p>
            <a:r>
              <a:rPr lang="zh-CN" altLang="en-US" sz="7200" b="0" i="0" dirty="0">
                <a:solidFill>
                  <a:srgbClr val="00001A"/>
                </a:solidFill>
                <a:effectLst/>
                <a:latin typeface="Abadi" panose="020B0604020104020204" pitchFamily="34" charset="0"/>
              </a:rPr>
              <a:t>学习的态度： 对菩提心这样的深奥的道理，要静下来，严肃、专心、认真地学习。可能会觉得枯燥，但这是必须的。</a:t>
            </a:r>
            <a:endParaRPr lang="en-US" altLang="zh-CN" sz="7200" dirty="0">
              <a:solidFill>
                <a:srgbClr val="00001A"/>
              </a:solidFill>
              <a:latin typeface="Abadi" panose="020B0604020104020204" pitchFamily="34" charset="0"/>
            </a:endParaRPr>
          </a:p>
          <a:p>
            <a:r>
              <a:rPr lang="zh-CN" altLang="en-US" sz="7200" b="0" i="0" dirty="0">
                <a:solidFill>
                  <a:srgbClr val="00001A"/>
                </a:solidFill>
                <a:effectLst/>
                <a:latin typeface="Abadi" panose="020B0604020104020204" pitchFamily="34" charset="0"/>
              </a:rPr>
              <a:t>修的方法：打坐。行住坐卧都是修行只有是修行层次很高的人才能达到的境界。</a:t>
            </a:r>
            <a:endParaRPr lang="en-US" altLang="zh-CN" sz="7200" b="0" i="0" dirty="0">
              <a:solidFill>
                <a:srgbClr val="00001A"/>
              </a:solidFill>
              <a:effectLst/>
              <a:latin typeface="Abadi" panose="020B0604020104020204" pitchFamily="34" charset="0"/>
            </a:endParaRPr>
          </a:p>
          <a:p>
            <a:r>
              <a:rPr lang="zh-CN" altLang="en-US" sz="7200" b="0" i="0" dirty="0">
                <a:solidFill>
                  <a:srgbClr val="00001A"/>
                </a:solidFill>
                <a:effectLst/>
                <a:latin typeface="Abadi" panose="020B0604020104020204" pitchFamily="34" charset="0"/>
              </a:rPr>
              <a:t>具体的方法：多看大乘佛教的书籍，如 </a:t>
            </a:r>
            <a:r>
              <a:rPr lang="en-US" altLang="zh-CN" sz="7200" b="0" i="0" dirty="0">
                <a:solidFill>
                  <a:srgbClr val="00001A"/>
                </a:solidFill>
                <a:effectLst/>
                <a:latin typeface="Abadi" panose="020B0604020104020204" pitchFamily="34" charset="0"/>
              </a:rPr>
              <a:t>«</a:t>
            </a:r>
            <a:r>
              <a:rPr lang="zh-CN" altLang="en-US" sz="7200" b="0" i="0" dirty="0">
                <a:solidFill>
                  <a:srgbClr val="00001A"/>
                </a:solidFill>
                <a:effectLst/>
                <a:latin typeface="Abadi" panose="020B0604020104020204" pitchFamily="34" charset="0"/>
              </a:rPr>
              <a:t>入菩萨行论</a:t>
            </a:r>
            <a:r>
              <a:rPr lang="en-US" altLang="zh-CN" sz="7200" b="0" i="0" dirty="0">
                <a:solidFill>
                  <a:srgbClr val="00001A"/>
                </a:solidFill>
                <a:effectLst/>
                <a:latin typeface="Abadi" panose="020B0604020104020204" pitchFamily="34" charset="0"/>
              </a:rPr>
              <a:t>»</a:t>
            </a:r>
            <a:r>
              <a:rPr lang="zh-CN" altLang="en-US" sz="7200" b="0" i="0" dirty="0">
                <a:solidFill>
                  <a:srgbClr val="00001A"/>
                </a:solidFill>
                <a:effectLst/>
                <a:latin typeface="Abadi" panose="020B0604020104020204" pitchFamily="34" charset="0"/>
              </a:rPr>
              <a:t>。多看讲慈悲心的书籍。</a:t>
            </a:r>
            <a:endParaRPr lang="en-US" altLang="zh-CN" sz="7200" b="0" i="0" dirty="0">
              <a:solidFill>
                <a:srgbClr val="00001A"/>
              </a:solidFill>
              <a:effectLst/>
              <a:latin typeface="Abadi" panose="020B0604020104020204" pitchFamily="34" charset="0"/>
            </a:endParaRPr>
          </a:p>
          <a:p>
            <a:pPr marL="0" indent="0">
              <a:buNone/>
            </a:pPr>
            <a:endParaRPr lang="en-US" altLang="zh-CN" sz="7200" b="0" i="0" dirty="0">
              <a:solidFill>
                <a:srgbClr val="00001A"/>
              </a:solidFill>
              <a:effectLst/>
              <a:latin typeface="Abadi" panose="020B0604020104020204" pitchFamily="34" charset="0"/>
            </a:endParaRPr>
          </a:p>
          <a:p>
            <a:pPr marL="0" indent="0">
              <a:buNone/>
            </a:pPr>
            <a:endParaRPr lang="en-US" altLang="zh-CN" sz="7200" dirty="0">
              <a:solidFill>
                <a:srgbClr val="00001A"/>
              </a:solidFill>
              <a:latin typeface="Abadi" panose="020B0604020104020204" pitchFamily="34" charset="0"/>
            </a:endParaRPr>
          </a:p>
          <a:p>
            <a:endParaRPr lang="en-US" altLang="zh-CN" sz="7200" b="0" i="0" dirty="0">
              <a:solidFill>
                <a:srgbClr val="00001A"/>
              </a:solidFill>
              <a:effectLst/>
              <a:latin typeface="Abadi" panose="020B0604020104020204" pitchFamily="34" charset="0"/>
            </a:endParaRPr>
          </a:p>
          <a:p>
            <a:pPr marL="0" indent="0">
              <a:buNone/>
            </a:pPr>
            <a:endParaRPr lang="en-US" altLang="zh-CN" sz="7200" b="0" i="0" dirty="0">
              <a:solidFill>
                <a:srgbClr val="00001A"/>
              </a:solidFill>
              <a:effectLst/>
              <a:latin typeface="Abadi" panose="020B0604020104020204" pitchFamily="34" charset="0"/>
            </a:endParaRPr>
          </a:p>
          <a:p>
            <a:pPr marL="0" indent="0">
              <a:buNone/>
            </a:pPr>
            <a:endParaRPr lang="en-US" altLang="zh-CN" sz="7200" dirty="0">
              <a:latin typeface="Abadi" panose="020B0604020104020204" pitchFamily="34" charset="0"/>
            </a:endParaRPr>
          </a:p>
          <a:p>
            <a:endParaRPr lang="en-US" altLang="zh-CN" sz="6400" dirty="0">
              <a:latin typeface="Abadi" panose="020B0604020104020204" pitchFamily="34" charset="0"/>
            </a:endParaRPr>
          </a:p>
          <a:p>
            <a:pPr marL="0" indent="0">
              <a:buNone/>
            </a:pPr>
            <a:endParaRPr lang="en-US" altLang="zh-CN" sz="6400" dirty="0"/>
          </a:p>
          <a:p>
            <a:pPr marL="0" indent="0">
              <a:buNone/>
            </a:pPr>
            <a:endParaRPr lang="en-US" altLang="zh-CN" sz="8000" dirty="0"/>
          </a:p>
          <a:p>
            <a:pPr marL="0" indent="0">
              <a:buNone/>
            </a:pPr>
            <a:endParaRPr lang="en-US" altLang="zh-CN" sz="8000" dirty="0"/>
          </a:p>
          <a:p>
            <a:endParaRPr lang="en-US" altLang="zh-CN" sz="8000" dirty="0"/>
          </a:p>
          <a:p>
            <a:pPr marL="0" indent="0">
              <a:buNone/>
            </a:pPr>
            <a:r>
              <a:rPr lang="en-US" sz="8000" dirty="0"/>
              <a:t>   </a:t>
            </a:r>
            <a:endParaRPr lang="en-US" altLang="zh-CN" sz="6400" dirty="0"/>
          </a:p>
          <a:p>
            <a:pPr marL="0" indent="0">
              <a:buNone/>
            </a:pPr>
            <a:endParaRPr lang="en-US" altLang="zh-CN" sz="6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79</a:t>
            </a:r>
          </a:p>
          <a:p>
            <a:pPr marL="0" indent="0">
              <a:buNone/>
            </a:pPr>
            <a:endParaRPr lang="en-US" dirty="0"/>
          </a:p>
        </p:txBody>
      </p:sp>
    </p:spTree>
    <p:extLst>
      <p:ext uri="{BB962C8B-B14F-4D97-AF65-F5344CB8AC3E}">
        <p14:creationId xmlns:p14="http://schemas.microsoft.com/office/powerpoint/2010/main" val="402818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A4BC-FF29-4758-BECE-7EA4AC5FC04D}"/>
              </a:ext>
            </a:extLst>
          </p:cNvPr>
          <p:cNvSpPr>
            <a:spLocks noGrp="1"/>
          </p:cNvSpPr>
          <p:nvPr>
            <p:ph type="title"/>
          </p:nvPr>
        </p:nvSpPr>
        <p:spPr>
          <a:xfrm>
            <a:off x="899592" y="620688"/>
            <a:ext cx="7704856" cy="816723"/>
          </a:xfrm>
        </p:spPr>
        <p:txBody>
          <a:bodyPr>
            <a:normAutofit/>
          </a:bodyPr>
          <a:lstStyle/>
          <a:p>
            <a:r>
              <a:rPr lang="zh-CN" altLang="en-US" sz="3200" b="1" dirty="0">
                <a:solidFill>
                  <a:srgbClr val="000000"/>
                </a:solidFill>
                <a:latin typeface="-apple-system"/>
              </a:rPr>
              <a:t>知母的修行前提</a:t>
            </a:r>
            <a:endParaRPr lang="zh-CN" altLang="en-US" sz="3200" b="1" i="0" dirty="0">
              <a:solidFill>
                <a:srgbClr val="000000"/>
              </a:solidFill>
              <a:effectLst/>
              <a:latin typeface="-apple-system"/>
            </a:endParaRPr>
          </a:p>
        </p:txBody>
      </p:sp>
      <p:pic>
        <p:nvPicPr>
          <p:cNvPr id="9" name="图片 3">
            <a:extLst>
              <a:ext uri="{FF2B5EF4-FFF2-40B4-BE49-F238E27FC236}">
                <a16:creationId xmlns:a16="http://schemas.microsoft.com/office/drawing/2014/main" id="{A63D9CB3-A0DF-4274-80F6-3FABCC80E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213275"/>
            <a:ext cx="1224136" cy="1224136"/>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65EABCE-D12B-4892-852A-78EF8F6ECE21}"/>
                  </a:ext>
                </a:extLst>
              </p14:cNvPr>
              <p14:cNvContentPartPr/>
              <p14:nvPr/>
            </p14:nvContentPartPr>
            <p14:xfrm>
              <a:off x="8375104" y="3374063"/>
              <a:ext cx="360" cy="360"/>
            </p14:xfrm>
          </p:contentPart>
        </mc:Choice>
        <mc:Fallback xmlns="">
          <p:pic>
            <p:nvPicPr>
              <p:cNvPr id="10" name="Ink 9">
                <a:extLst>
                  <a:ext uri="{FF2B5EF4-FFF2-40B4-BE49-F238E27FC236}">
                    <a16:creationId xmlns:a16="http://schemas.microsoft.com/office/drawing/2014/main" id="{065EABCE-D12B-4892-852A-78EF8F6ECE21}"/>
                  </a:ext>
                </a:extLst>
              </p:cNvPr>
              <p:cNvPicPr/>
              <p:nvPr/>
            </p:nvPicPr>
            <p:blipFill>
              <a:blip r:embed="rId4"/>
              <a:stretch>
                <a:fillRect/>
              </a:stretch>
            </p:blipFill>
            <p:spPr>
              <a:xfrm>
                <a:off x="8366104" y="3365063"/>
                <a:ext cx="18000" cy="18000"/>
              </a:xfrm>
              <a:prstGeom prst="rect">
                <a:avLst/>
              </a:prstGeom>
            </p:spPr>
          </p:pic>
        </mc:Fallback>
      </mc:AlternateContent>
      <p:sp>
        <p:nvSpPr>
          <p:cNvPr id="3" name="Content Placeholder 2">
            <a:extLst>
              <a:ext uri="{FF2B5EF4-FFF2-40B4-BE49-F238E27FC236}">
                <a16:creationId xmlns:a16="http://schemas.microsoft.com/office/drawing/2014/main" id="{94C4D0B4-E921-0A32-21EA-EE35B367F219}"/>
              </a:ext>
            </a:extLst>
          </p:cNvPr>
          <p:cNvSpPr>
            <a:spLocks noGrp="1"/>
          </p:cNvSpPr>
          <p:nvPr>
            <p:ph idx="1"/>
          </p:nvPr>
        </p:nvSpPr>
        <p:spPr>
          <a:xfrm>
            <a:off x="374848" y="1811531"/>
            <a:ext cx="8229600" cy="3041179"/>
          </a:xfrm>
        </p:spPr>
        <p:txBody>
          <a:bodyPr>
            <a:normAutofit fontScale="25000" lnSpcReduction="20000"/>
          </a:bodyPr>
          <a:lstStyle/>
          <a:p>
            <a:pPr marL="0" indent="0">
              <a:buNone/>
            </a:pPr>
            <a:r>
              <a:rPr lang="en-US" altLang="zh-CN" sz="9600" dirty="0">
                <a:latin typeface="Abadi" panose="020B0604020104020204" pitchFamily="34" charset="0"/>
              </a:rPr>
              <a:t> </a:t>
            </a:r>
          </a:p>
          <a:p>
            <a:r>
              <a:rPr lang="zh-CN" altLang="en-US" sz="7200" dirty="0">
                <a:latin typeface="Abadi" panose="020B0604020104020204" pitchFamily="34" charset="0"/>
              </a:rPr>
              <a:t>深信轮回。</a:t>
            </a:r>
            <a:endParaRPr lang="en-US" altLang="zh-CN" sz="7200" dirty="0">
              <a:latin typeface="Abadi" panose="020B0604020104020204" pitchFamily="34" charset="0"/>
            </a:endParaRPr>
          </a:p>
          <a:p>
            <a:endParaRPr lang="en-US" altLang="zh-CN" sz="7200" dirty="0">
              <a:latin typeface="Abadi" panose="020B0604020104020204" pitchFamily="34" charset="0"/>
            </a:endParaRPr>
          </a:p>
          <a:p>
            <a:r>
              <a:rPr lang="zh-CN" altLang="en-US" sz="7200" b="0" i="0" dirty="0">
                <a:solidFill>
                  <a:srgbClr val="00001A"/>
                </a:solidFill>
                <a:effectLst/>
                <a:latin typeface="Abadi" panose="020B0604020104020204" pitchFamily="34" charset="0"/>
              </a:rPr>
              <a:t>在很多看不到听不到的事务中，轮回和前世今生是最容易证明存在的。</a:t>
            </a:r>
            <a:endParaRPr lang="en-US" altLang="zh-CN" sz="7200" b="0" i="0" dirty="0">
              <a:solidFill>
                <a:srgbClr val="00001A"/>
              </a:solidFill>
              <a:effectLst/>
              <a:latin typeface="Abadi" panose="020B0604020104020204" pitchFamily="34" charset="0"/>
            </a:endParaRPr>
          </a:p>
          <a:p>
            <a:pPr marL="0" indent="0">
              <a:buNone/>
            </a:pPr>
            <a:endParaRPr lang="en-US" altLang="zh-CN" sz="7200" b="0" i="0" dirty="0">
              <a:solidFill>
                <a:srgbClr val="00001A"/>
              </a:solidFill>
              <a:effectLst/>
              <a:latin typeface="Abadi" panose="020B0604020104020204" pitchFamily="34" charset="0"/>
            </a:endParaRPr>
          </a:p>
          <a:p>
            <a:r>
              <a:rPr lang="en-US" altLang="zh-CN" sz="7200" b="0" i="0" dirty="0">
                <a:solidFill>
                  <a:srgbClr val="00001A"/>
                </a:solidFill>
                <a:effectLst/>
                <a:latin typeface="Abadi" panose="020B0604020104020204" pitchFamily="34" charset="0"/>
              </a:rPr>
              <a:t>«</a:t>
            </a:r>
            <a:r>
              <a:rPr lang="zh-CN" altLang="en-US" sz="7200" b="0" i="0" dirty="0">
                <a:solidFill>
                  <a:srgbClr val="00001A"/>
                </a:solidFill>
                <a:effectLst/>
                <a:latin typeface="Abadi" panose="020B0604020104020204" pitchFamily="34" charset="0"/>
              </a:rPr>
              <a:t> 生命的真相</a:t>
            </a:r>
            <a:r>
              <a:rPr lang="en-US" altLang="zh-CN" sz="7200" b="0" i="0" dirty="0">
                <a:solidFill>
                  <a:srgbClr val="00001A"/>
                </a:solidFill>
                <a:effectLst/>
                <a:latin typeface="Abadi" panose="020B0604020104020204" pitchFamily="34" charset="0"/>
              </a:rPr>
              <a:t>»</a:t>
            </a:r>
            <a:r>
              <a:rPr lang="zh-CN" altLang="en-US" sz="7200" b="0" i="0" dirty="0">
                <a:solidFill>
                  <a:srgbClr val="00001A"/>
                </a:solidFill>
                <a:effectLst/>
                <a:latin typeface="Abadi" panose="020B0604020104020204" pitchFamily="34" charset="0"/>
              </a:rPr>
              <a:t>、</a:t>
            </a:r>
            <a:r>
              <a:rPr lang="en-US" altLang="zh-CN" sz="7200" dirty="0">
                <a:latin typeface="Abadi" panose="020B0604020104020204" pitchFamily="34" charset="0"/>
              </a:rPr>
              <a:t> </a:t>
            </a:r>
            <a:r>
              <a:rPr lang="en-US" altLang="zh-CN" sz="7200" b="0" i="0" dirty="0">
                <a:solidFill>
                  <a:srgbClr val="00001A"/>
                </a:solidFill>
                <a:effectLst/>
                <a:latin typeface="Abadi" panose="020B0604020104020204" pitchFamily="34" charset="0"/>
              </a:rPr>
              <a:t>«</a:t>
            </a:r>
            <a:r>
              <a:rPr lang="zh-CN" altLang="en-US" sz="7200" b="0" i="0" dirty="0">
                <a:solidFill>
                  <a:srgbClr val="00001A"/>
                </a:solidFill>
                <a:effectLst/>
                <a:latin typeface="Abadi" panose="020B0604020104020204" pitchFamily="34" charset="0"/>
              </a:rPr>
              <a:t> 生命的真相</a:t>
            </a:r>
            <a:r>
              <a:rPr lang="en-US" altLang="zh-CN" sz="7200" b="0" i="0" dirty="0">
                <a:solidFill>
                  <a:srgbClr val="00001A"/>
                </a:solidFill>
                <a:effectLst/>
                <a:latin typeface="Abadi" panose="020B0604020104020204" pitchFamily="34" charset="0"/>
              </a:rPr>
              <a:t>»</a:t>
            </a:r>
            <a:r>
              <a:rPr lang="en-US" altLang="zh-CN" sz="7200" dirty="0">
                <a:latin typeface="Abadi" panose="020B0604020104020204" pitchFamily="34" charset="0"/>
              </a:rPr>
              <a:t> </a:t>
            </a:r>
          </a:p>
          <a:p>
            <a:endParaRPr lang="en-US" altLang="zh-CN" sz="7200" dirty="0">
              <a:latin typeface="Abadi" panose="020B0604020104020204" pitchFamily="34" charset="0"/>
            </a:endParaRPr>
          </a:p>
          <a:p>
            <a:pPr marL="0" indent="0">
              <a:buNone/>
            </a:pPr>
            <a:endParaRPr lang="en-US" altLang="zh-CN" sz="7200" dirty="0">
              <a:latin typeface="Abadi" panose="020B0604020104020204" pitchFamily="34" charset="0"/>
            </a:endParaRPr>
          </a:p>
          <a:p>
            <a:pPr marL="0" indent="0">
              <a:buNone/>
            </a:pPr>
            <a:endParaRPr lang="en-US" altLang="zh-CN" sz="7200" b="0" i="0" dirty="0">
              <a:solidFill>
                <a:srgbClr val="00001A"/>
              </a:solidFill>
              <a:effectLst/>
              <a:latin typeface="Abadi" panose="020B0604020104020204" pitchFamily="34" charset="0"/>
            </a:endParaRPr>
          </a:p>
          <a:p>
            <a:endParaRPr lang="en-US" altLang="zh-CN" sz="7200" dirty="0">
              <a:solidFill>
                <a:srgbClr val="00001A"/>
              </a:solidFill>
              <a:latin typeface="Abadi" panose="020B0604020104020204" pitchFamily="34" charset="0"/>
            </a:endParaRPr>
          </a:p>
          <a:p>
            <a:pPr marL="0" indent="0">
              <a:buNone/>
            </a:pPr>
            <a:endParaRPr lang="en-US" altLang="zh-CN" sz="7200" dirty="0">
              <a:solidFill>
                <a:srgbClr val="00001A"/>
              </a:solidFill>
              <a:latin typeface="Abadi" panose="020B0604020104020204" pitchFamily="34" charset="0"/>
            </a:endParaRPr>
          </a:p>
          <a:p>
            <a:endParaRPr lang="en-US" altLang="zh-CN" sz="7200" b="0" i="0" dirty="0">
              <a:solidFill>
                <a:srgbClr val="00001A"/>
              </a:solidFill>
              <a:effectLst/>
              <a:latin typeface="Abadi" panose="020B0604020104020204" pitchFamily="34" charset="0"/>
            </a:endParaRPr>
          </a:p>
          <a:p>
            <a:endParaRPr lang="en-US" altLang="zh-CN" sz="7200" b="0" i="0" dirty="0">
              <a:solidFill>
                <a:srgbClr val="00001A"/>
              </a:solidFill>
              <a:effectLst/>
              <a:latin typeface="Abadi" panose="020B0604020104020204" pitchFamily="34" charset="0"/>
            </a:endParaRPr>
          </a:p>
          <a:p>
            <a:pPr marL="0" indent="0">
              <a:buNone/>
            </a:pPr>
            <a:endParaRPr lang="en-US" altLang="zh-CN" sz="7200" dirty="0">
              <a:latin typeface="Abadi" panose="020B0604020104020204" pitchFamily="34" charset="0"/>
            </a:endParaRPr>
          </a:p>
          <a:p>
            <a:endParaRPr lang="en-US" altLang="zh-CN" sz="6400" dirty="0">
              <a:latin typeface="Abadi" panose="020B0604020104020204" pitchFamily="34" charset="0"/>
            </a:endParaRPr>
          </a:p>
          <a:p>
            <a:pPr marL="0" indent="0">
              <a:buNone/>
            </a:pPr>
            <a:endParaRPr lang="en-US" altLang="zh-CN" sz="6400" dirty="0"/>
          </a:p>
          <a:p>
            <a:pPr marL="0" indent="0">
              <a:buNone/>
            </a:pPr>
            <a:endParaRPr lang="en-US" altLang="zh-CN" sz="8000" dirty="0"/>
          </a:p>
          <a:p>
            <a:pPr marL="0" indent="0">
              <a:buNone/>
            </a:pPr>
            <a:endParaRPr lang="en-US" altLang="zh-CN" sz="8000" dirty="0"/>
          </a:p>
          <a:p>
            <a:endParaRPr lang="en-US" altLang="zh-CN" sz="8000" dirty="0"/>
          </a:p>
          <a:p>
            <a:pPr marL="0" indent="0">
              <a:buNone/>
            </a:pPr>
            <a:r>
              <a:rPr lang="en-US" sz="8000" dirty="0"/>
              <a:t>   </a:t>
            </a:r>
            <a:endParaRPr lang="en-US" altLang="zh-CN" sz="6400" dirty="0"/>
          </a:p>
          <a:p>
            <a:pPr marL="0" indent="0">
              <a:buNone/>
            </a:pPr>
            <a:endParaRPr lang="en-US" altLang="zh-CN" sz="6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79</a:t>
            </a:r>
          </a:p>
          <a:p>
            <a:pPr marL="0" indent="0">
              <a:buNone/>
            </a:pPr>
            <a:endParaRPr lang="en-US" dirty="0"/>
          </a:p>
        </p:txBody>
      </p:sp>
    </p:spTree>
    <p:extLst>
      <p:ext uri="{BB962C8B-B14F-4D97-AF65-F5344CB8AC3E}">
        <p14:creationId xmlns:p14="http://schemas.microsoft.com/office/powerpoint/2010/main" val="362800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A4BC-FF29-4758-BECE-7EA4AC5FC04D}"/>
              </a:ext>
            </a:extLst>
          </p:cNvPr>
          <p:cNvSpPr>
            <a:spLocks noGrp="1"/>
          </p:cNvSpPr>
          <p:nvPr>
            <p:ph type="title"/>
          </p:nvPr>
        </p:nvSpPr>
        <p:spPr>
          <a:xfrm>
            <a:off x="503245" y="213275"/>
            <a:ext cx="8229600" cy="1486813"/>
          </a:xfrm>
        </p:spPr>
        <p:txBody>
          <a:bodyPr>
            <a:normAutofit/>
          </a:bodyPr>
          <a:lstStyle/>
          <a:p>
            <a:r>
              <a:rPr lang="zh-CN" altLang="en-US" sz="2800" b="1" i="0" dirty="0">
                <a:solidFill>
                  <a:srgbClr val="000000"/>
                </a:solidFill>
                <a:effectLst/>
                <a:latin typeface="-apple-system"/>
              </a:rPr>
              <a:t>知母的具体修法</a:t>
            </a:r>
          </a:p>
        </p:txBody>
      </p:sp>
      <p:pic>
        <p:nvPicPr>
          <p:cNvPr id="9" name="图片 3">
            <a:extLst>
              <a:ext uri="{FF2B5EF4-FFF2-40B4-BE49-F238E27FC236}">
                <a16:creationId xmlns:a16="http://schemas.microsoft.com/office/drawing/2014/main" id="{A63D9CB3-A0DF-4274-80F6-3FABCC80E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213275"/>
            <a:ext cx="1224136" cy="1224136"/>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65EABCE-D12B-4892-852A-78EF8F6ECE21}"/>
                  </a:ext>
                </a:extLst>
              </p14:cNvPr>
              <p14:cNvContentPartPr/>
              <p14:nvPr/>
            </p14:nvContentPartPr>
            <p14:xfrm>
              <a:off x="8375104" y="3374063"/>
              <a:ext cx="360" cy="360"/>
            </p14:xfrm>
          </p:contentPart>
        </mc:Choice>
        <mc:Fallback xmlns="">
          <p:pic>
            <p:nvPicPr>
              <p:cNvPr id="10" name="Ink 9">
                <a:extLst>
                  <a:ext uri="{FF2B5EF4-FFF2-40B4-BE49-F238E27FC236}">
                    <a16:creationId xmlns:a16="http://schemas.microsoft.com/office/drawing/2014/main" id="{065EABCE-D12B-4892-852A-78EF8F6ECE21}"/>
                  </a:ext>
                </a:extLst>
              </p:cNvPr>
              <p:cNvPicPr/>
              <p:nvPr/>
            </p:nvPicPr>
            <p:blipFill>
              <a:blip r:embed="rId4"/>
              <a:stretch>
                <a:fillRect/>
              </a:stretch>
            </p:blipFill>
            <p:spPr>
              <a:xfrm>
                <a:off x="8366104" y="3365063"/>
                <a:ext cx="18000" cy="18000"/>
              </a:xfrm>
              <a:prstGeom prst="rect">
                <a:avLst/>
              </a:prstGeom>
            </p:spPr>
          </p:pic>
        </mc:Fallback>
      </mc:AlternateContent>
      <p:sp>
        <p:nvSpPr>
          <p:cNvPr id="3" name="Content Placeholder 2">
            <a:extLst>
              <a:ext uri="{FF2B5EF4-FFF2-40B4-BE49-F238E27FC236}">
                <a16:creationId xmlns:a16="http://schemas.microsoft.com/office/drawing/2014/main" id="{94C4D0B4-E921-0A32-21EA-EE35B367F219}"/>
              </a:ext>
            </a:extLst>
          </p:cNvPr>
          <p:cNvSpPr>
            <a:spLocks noGrp="1"/>
          </p:cNvSpPr>
          <p:nvPr>
            <p:ph idx="1"/>
          </p:nvPr>
        </p:nvSpPr>
        <p:spPr>
          <a:xfrm>
            <a:off x="457200" y="1340768"/>
            <a:ext cx="8229600" cy="3312368"/>
          </a:xfrm>
        </p:spPr>
        <p:txBody>
          <a:bodyPr>
            <a:normAutofit fontScale="25000" lnSpcReduction="20000"/>
          </a:bodyPr>
          <a:lstStyle/>
          <a:p>
            <a:pPr marL="0" indent="0">
              <a:buNone/>
            </a:pPr>
            <a:r>
              <a:rPr lang="en-US" altLang="zh-CN" sz="9600" dirty="0">
                <a:latin typeface="Abadi" panose="020B0604020104020204" pitchFamily="34" charset="0"/>
              </a:rPr>
              <a:t> </a:t>
            </a:r>
          </a:p>
          <a:p>
            <a:r>
              <a:rPr lang="zh-CN" altLang="en-US" sz="7200" b="0" i="0" dirty="0">
                <a:solidFill>
                  <a:srgbClr val="00001A"/>
                </a:solidFill>
                <a:effectLst/>
                <a:latin typeface="Abadi" panose="020B0604020104020204" pitchFamily="34" charset="0"/>
              </a:rPr>
              <a:t>观想母亲的样子，站在自己面前</a:t>
            </a:r>
            <a:r>
              <a:rPr lang="zh-CN" altLang="en-US" sz="7200" dirty="0">
                <a:latin typeface="Abadi" panose="020B0604020104020204" pitchFamily="34" charset="0"/>
              </a:rPr>
              <a:t>。</a:t>
            </a:r>
            <a:endParaRPr lang="en-US" altLang="zh-CN" sz="7200" dirty="0">
              <a:latin typeface="Abadi" panose="020B0604020104020204" pitchFamily="34" charset="0"/>
            </a:endParaRPr>
          </a:p>
          <a:p>
            <a:pPr marL="0" indent="0">
              <a:buNone/>
            </a:pPr>
            <a:endParaRPr lang="en-US" altLang="zh-CN" sz="7200" dirty="0">
              <a:latin typeface="Abadi" panose="020B0604020104020204" pitchFamily="34" charset="0"/>
            </a:endParaRPr>
          </a:p>
          <a:p>
            <a:r>
              <a:rPr lang="zh-CN" altLang="en-US" sz="7200" b="0" i="0" dirty="0">
                <a:solidFill>
                  <a:srgbClr val="00001A"/>
                </a:solidFill>
                <a:effectLst/>
                <a:latin typeface="Abadi" panose="020B0604020104020204" pitchFamily="34" charset="0"/>
              </a:rPr>
              <a:t>以轮回的观点来理解今生的母亲不光这一世是我的母亲，无始以来做过无数次我的母亲。</a:t>
            </a:r>
            <a:endParaRPr lang="en-US" altLang="zh-CN" sz="7200" b="0" i="0" dirty="0">
              <a:solidFill>
                <a:srgbClr val="00001A"/>
              </a:solidFill>
              <a:effectLst/>
              <a:latin typeface="Abadi" panose="020B0604020104020204" pitchFamily="34" charset="0"/>
            </a:endParaRPr>
          </a:p>
          <a:p>
            <a:pPr marL="0" indent="0">
              <a:buNone/>
            </a:pPr>
            <a:endParaRPr lang="en-US" altLang="zh-CN" sz="7200" dirty="0">
              <a:solidFill>
                <a:srgbClr val="00001A"/>
              </a:solidFill>
              <a:latin typeface="Abadi" panose="020B0604020104020204" pitchFamily="34" charset="0"/>
            </a:endParaRPr>
          </a:p>
          <a:p>
            <a:r>
              <a:rPr lang="zh-CN" altLang="en-US" sz="7200" dirty="0">
                <a:solidFill>
                  <a:srgbClr val="00001A"/>
                </a:solidFill>
                <a:latin typeface="Abadi" panose="020B0604020104020204" pitchFamily="34" charset="0"/>
              </a:rPr>
              <a:t>每一个人（陌生人 、 不喜欢的人）无始以来都彼此做过父母。</a:t>
            </a:r>
            <a:endParaRPr lang="en-US" altLang="zh-CN" sz="7200" b="0" i="0" dirty="0">
              <a:solidFill>
                <a:srgbClr val="00001A"/>
              </a:solidFill>
              <a:effectLst/>
              <a:latin typeface="Abadi" panose="020B0604020104020204" pitchFamily="34" charset="0"/>
            </a:endParaRPr>
          </a:p>
          <a:p>
            <a:endParaRPr lang="en-US" altLang="zh-CN" sz="7200" dirty="0">
              <a:solidFill>
                <a:srgbClr val="00001A"/>
              </a:solidFill>
              <a:latin typeface="Abadi" panose="020B0604020104020204" pitchFamily="34" charset="0"/>
            </a:endParaRPr>
          </a:p>
          <a:p>
            <a:r>
              <a:rPr lang="zh-CN" altLang="en-US" sz="7200" b="0" i="0" dirty="0">
                <a:solidFill>
                  <a:srgbClr val="00001A"/>
                </a:solidFill>
                <a:effectLst/>
                <a:latin typeface="Abadi" panose="020B0604020104020204" pitchFamily="34" charset="0"/>
              </a:rPr>
              <a:t>反复深入地思考，心里又一定变化的时候才开始往下修。</a:t>
            </a:r>
            <a:endParaRPr lang="en-US" altLang="zh-CN" sz="7200" b="0" i="0" dirty="0">
              <a:solidFill>
                <a:srgbClr val="00001A"/>
              </a:solidFill>
              <a:effectLst/>
              <a:latin typeface="Abadi" panose="020B0604020104020204" pitchFamily="34" charset="0"/>
            </a:endParaRPr>
          </a:p>
          <a:p>
            <a:endParaRPr lang="en-US" altLang="zh-CN" sz="7200" dirty="0">
              <a:solidFill>
                <a:srgbClr val="00001A"/>
              </a:solidFill>
              <a:latin typeface="Abadi" panose="020B0604020104020204" pitchFamily="34" charset="0"/>
            </a:endParaRPr>
          </a:p>
          <a:p>
            <a:pPr marL="0" indent="0">
              <a:buNone/>
            </a:pPr>
            <a:endParaRPr lang="en-US" altLang="zh-CN" sz="7200" b="0" i="0" dirty="0">
              <a:solidFill>
                <a:srgbClr val="00001A"/>
              </a:solidFill>
              <a:effectLst/>
              <a:latin typeface="Abadi" panose="020B0604020104020204" pitchFamily="34" charset="0"/>
            </a:endParaRPr>
          </a:p>
          <a:p>
            <a:endParaRPr lang="en-US" altLang="zh-CN" sz="7200" dirty="0">
              <a:solidFill>
                <a:srgbClr val="00001A"/>
              </a:solidFill>
              <a:latin typeface="Abadi" panose="020B0604020104020204" pitchFamily="34" charset="0"/>
            </a:endParaRPr>
          </a:p>
          <a:p>
            <a:endParaRPr lang="en-US" altLang="zh-CN" sz="7200" dirty="0">
              <a:solidFill>
                <a:srgbClr val="00001A"/>
              </a:solidFill>
              <a:latin typeface="Abadi" panose="020B0604020104020204" pitchFamily="34" charset="0"/>
            </a:endParaRPr>
          </a:p>
          <a:p>
            <a:endParaRPr lang="en-US" altLang="zh-CN" sz="7200" b="0" i="0" dirty="0">
              <a:solidFill>
                <a:srgbClr val="00001A"/>
              </a:solidFill>
              <a:effectLst/>
              <a:latin typeface="Abadi" panose="020B0604020104020204" pitchFamily="34" charset="0"/>
            </a:endParaRPr>
          </a:p>
          <a:p>
            <a:endParaRPr lang="en-US" altLang="zh-CN" sz="7200" b="0" i="0" dirty="0">
              <a:solidFill>
                <a:srgbClr val="00001A"/>
              </a:solidFill>
              <a:effectLst/>
              <a:latin typeface="Abadi" panose="020B0604020104020204" pitchFamily="34" charset="0"/>
            </a:endParaRPr>
          </a:p>
          <a:p>
            <a:pPr marL="0" indent="0">
              <a:buNone/>
            </a:pPr>
            <a:endParaRPr lang="en-US" altLang="zh-CN" sz="7200" dirty="0">
              <a:latin typeface="Abadi" panose="020B0604020104020204" pitchFamily="34" charset="0"/>
            </a:endParaRPr>
          </a:p>
          <a:p>
            <a:endParaRPr lang="en-US" altLang="zh-CN" sz="6400" dirty="0">
              <a:latin typeface="Abadi" panose="020B0604020104020204" pitchFamily="34" charset="0"/>
            </a:endParaRPr>
          </a:p>
          <a:p>
            <a:pPr marL="0" indent="0">
              <a:buNone/>
            </a:pPr>
            <a:endParaRPr lang="en-US" altLang="zh-CN" sz="6400" dirty="0"/>
          </a:p>
          <a:p>
            <a:pPr marL="0" indent="0">
              <a:buNone/>
            </a:pPr>
            <a:endParaRPr lang="en-US" altLang="zh-CN" sz="8000" dirty="0"/>
          </a:p>
          <a:p>
            <a:pPr marL="0" indent="0">
              <a:buNone/>
            </a:pPr>
            <a:endParaRPr lang="en-US" altLang="zh-CN" sz="8000" dirty="0"/>
          </a:p>
          <a:p>
            <a:endParaRPr lang="en-US" altLang="zh-CN" sz="8000" dirty="0"/>
          </a:p>
          <a:p>
            <a:pPr marL="0" indent="0">
              <a:buNone/>
            </a:pPr>
            <a:r>
              <a:rPr lang="en-US" sz="8000" dirty="0"/>
              <a:t>   </a:t>
            </a:r>
            <a:endParaRPr lang="en-US" altLang="zh-CN" sz="6400" dirty="0"/>
          </a:p>
          <a:p>
            <a:pPr marL="0" indent="0">
              <a:buNone/>
            </a:pPr>
            <a:endParaRPr lang="en-US" altLang="zh-CN" sz="6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79</a:t>
            </a:r>
          </a:p>
          <a:p>
            <a:pPr marL="0" indent="0">
              <a:buNone/>
            </a:pPr>
            <a:endParaRPr lang="en-US" dirty="0"/>
          </a:p>
        </p:txBody>
      </p:sp>
    </p:spTree>
    <p:extLst>
      <p:ext uri="{BB962C8B-B14F-4D97-AF65-F5344CB8AC3E}">
        <p14:creationId xmlns:p14="http://schemas.microsoft.com/office/powerpoint/2010/main" val="170982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A4BC-FF29-4758-BECE-7EA4AC5FC04D}"/>
              </a:ext>
            </a:extLst>
          </p:cNvPr>
          <p:cNvSpPr>
            <a:spLocks noGrp="1"/>
          </p:cNvSpPr>
          <p:nvPr>
            <p:ph type="title"/>
          </p:nvPr>
        </p:nvSpPr>
        <p:spPr>
          <a:xfrm>
            <a:off x="702128" y="404262"/>
            <a:ext cx="8229600" cy="1143000"/>
          </a:xfrm>
        </p:spPr>
        <p:txBody>
          <a:bodyPr>
            <a:normAutofit/>
          </a:bodyPr>
          <a:lstStyle/>
          <a:p>
            <a:r>
              <a:rPr lang="zh-CN" altLang="en-US" sz="2800" b="1" dirty="0">
                <a:solidFill>
                  <a:srgbClr val="000000"/>
                </a:solidFill>
                <a:latin typeface="-apple-system"/>
              </a:rPr>
              <a:t>知母修好的标准</a:t>
            </a:r>
            <a:br>
              <a:rPr lang="en-US" altLang="zh-CN" sz="2000" b="1" dirty="0">
                <a:solidFill>
                  <a:srgbClr val="000000"/>
                </a:solidFill>
                <a:latin typeface="-apple-system"/>
              </a:rPr>
            </a:br>
            <a:endParaRPr lang="zh-CN" altLang="en-US" sz="2000" b="1" i="0" dirty="0">
              <a:solidFill>
                <a:srgbClr val="000000"/>
              </a:solidFill>
              <a:effectLst/>
              <a:latin typeface="-apple-system"/>
            </a:endParaRPr>
          </a:p>
        </p:txBody>
      </p:sp>
      <p:pic>
        <p:nvPicPr>
          <p:cNvPr id="9" name="图片 3">
            <a:extLst>
              <a:ext uri="{FF2B5EF4-FFF2-40B4-BE49-F238E27FC236}">
                <a16:creationId xmlns:a16="http://schemas.microsoft.com/office/drawing/2014/main" id="{A63D9CB3-A0DF-4274-80F6-3FABCC80E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213275"/>
            <a:ext cx="1224136" cy="1224136"/>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65EABCE-D12B-4892-852A-78EF8F6ECE21}"/>
                  </a:ext>
                </a:extLst>
              </p14:cNvPr>
              <p14:cNvContentPartPr/>
              <p14:nvPr/>
            </p14:nvContentPartPr>
            <p14:xfrm>
              <a:off x="8375104" y="3374063"/>
              <a:ext cx="360" cy="360"/>
            </p14:xfrm>
          </p:contentPart>
        </mc:Choice>
        <mc:Fallback xmlns="">
          <p:pic>
            <p:nvPicPr>
              <p:cNvPr id="10" name="Ink 9">
                <a:extLst>
                  <a:ext uri="{FF2B5EF4-FFF2-40B4-BE49-F238E27FC236}">
                    <a16:creationId xmlns:a16="http://schemas.microsoft.com/office/drawing/2014/main" id="{065EABCE-D12B-4892-852A-78EF8F6ECE21}"/>
                  </a:ext>
                </a:extLst>
              </p:cNvPr>
              <p:cNvPicPr/>
              <p:nvPr/>
            </p:nvPicPr>
            <p:blipFill>
              <a:blip r:embed="rId4"/>
              <a:stretch>
                <a:fillRect/>
              </a:stretch>
            </p:blipFill>
            <p:spPr>
              <a:xfrm>
                <a:off x="8366104" y="3365063"/>
                <a:ext cx="18000" cy="18000"/>
              </a:xfrm>
              <a:prstGeom prst="rect">
                <a:avLst/>
              </a:prstGeom>
            </p:spPr>
          </p:pic>
        </mc:Fallback>
      </mc:AlternateContent>
      <p:sp>
        <p:nvSpPr>
          <p:cNvPr id="3" name="Content Placeholder 2">
            <a:extLst>
              <a:ext uri="{FF2B5EF4-FFF2-40B4-BE49-F238E27FC236}">
                <a16:creationId xmlns:a16="http://schemas.microsoft.com/office/drawing/2014/main" id="{94C4D0B4-E921-0A32-21EA-EE35B367F219}"/>
              </a:ext>
            </a:extLst>
          </p:cNvPr>
          <p:cNvSpPr>
            <a:spLocks noGrp="1"/>
          </p:cNvSpPr>
          <p:nvPr>
            <p:ph idx="1"/>
          </p:nvPr>
        </p:nvSpPr>
        <p:spPr>
          <a:xfrm>
            <a:off x="666609" y="1437411"/>
            <a:ext cx="8229600" cy="3461350"/>
          </a:xfrm>
        </p:spPr>
        <p:txBody>
          <a:bodyPr>
            <a:normAutofit fontScale="25000" lnSpcReduction="20000"/>
          </a:bodyPr>
          <a:lstStyle/>
          <a:p>
            <a:pPr marL="0" indent="0">
              <a:buNone/>
            </a:pPr>
            <a:r>
              <a:rPr lang="en-US" altLang="zh-CN" sz="9600" dirty="0">
                <a:latin typeface="Abadi" panose="020B0604020104020204" pitchFamily="34" charset="0"/>
              </a:rPr>
              <a:t> </a:t>
            </a:r>
          </a:p>
          <a:p>
            <a:r>
              <a:rPr lang="zh-CN" altLang="en-US" sz="7200" dirty="0">
                <a:latin typeface="Abadi" panose="020B0604020104020204" pitchFamily="34" charset="0"/>
              </a:rPr>
              <a:t>时间上比较灵活，自己把握。没有时间上的要求。安排的菩提心的时间是半年。</a:t>
            </a:r>
            <a:endParaRPr lang="en-US" altLang="zh-CN" sz="7200" dirty="0">
              <a:latin typeface="Abadi" panose="020B0604020104020204" pitchFamily="34" charset="0"/>
            </a:endParaRPr>
          </a:p>
          <a:p>
            <a:pPr marL="0" indent="0">
              <a:buNone/>
            </a:pPr>
            <a:endParaRPr lang="en-US" altLang="zh-CN" sz="7200" dirty="0">
              <a:latin typeface="Abadi" panose="020B0604020104020204" pitchFamily="34" charset="0"/>
            </a:endParaRPr>
          </a:p>
          <a:p>
            <a:r>
              <a:rPr lang="zh-CN" altLang="en-US" sz="7200" b="0" i="0" dirty="0">
                <a:solidFill>
                  <a:srgbClr val="00001A"/>
                </a:solidFill>
                <a:effectLst/>
                <a:latin typeface="Abadi" panose="020B0604020104020204" pitchFamily="34" charset="0"/>
              </a:rPr>
              <a:t>感觉上能够坚定不移地相信我现在的母亲不仅是第一次而且很多世都做个自己的母亲，而且能够以此类推到陌生人或不喜欢的人，以及众生。</a:t>
            </a:r>
            <a:endParaRPr lang="en-US" altLang="zh-CN" sz="7200" b="0" i="0" dirty="0">
              <a:solidFill>
                <a:srgbClr val="00001A"/>
              </a:solidFill>
              <a:effectLst/>
              <a:latin typeface="Abadi" panose="020B0604020104020204" pitchFamily="34" charset="0"/>
            </a:endParaRPr>
          </a:p>
          <a:p>
            <a:endParaRPr lang="en-US" altLang="zh-CN" sz="7200" dirty="0">
              <a:solidFill>
                <a:srgbClr val="00001A"/>
              </a:solidFill>
              <a:latin typeface="Abadi" panose="020B0604020104020204" pitchFamily="34" charset="0"/>
            </a:endParaRPr>
          </a:p>
          <a:p>
            <a:r>
              <a:rPr lang="en-US" altLang="zh-CN" sz="7200" b="0" i="0" dirty="0">
                <a:solidFill>
                  <a:srgbClr val="00001A"/>
                </a:solidFill>
                <a:effectLst/>
                <a:latin typeface="Abadi" panose="020B0604020104020204" pitchFamily="34" charset="0"/>
              </a:rPr>
              <a:t> </a:t>
            </a:r>
            <a:r>
              <a:rPr lang="zh-CN" altLang="en-US" sz="7200" b="0" i="0" dirty="0">
                <a:solidFill>
                  <a:srgbClr val="00001A"/>
                </a:solidFill>
                <a:effectLst/>
                <a:latin typeface="Abadi" panose="020B0604020104020204" pitchFamily="34" charset="0"/>
              </a:rPr>
              <a:t>有了感觉才往下一步修，否则没有效果。 </a:t>
            </a:r>
            <a:endParaRPr lang="en-US" altLang="zh-CN" sz="7200" b="0" i="0" dirty="0">
              <a:solidFill>
                <a:srgbClr val="00001A"/>
              </a:solidFill>
              <a:effectLst/>
              <a:latin typeface="Abadi" panose="020B0604020104020204" pitchFamily="34" charset="0"/>
            </a:endParaRPr>
          </a:p>
          <a:p>
            <a:pPr marL="0" indent="0">
              <a:buNone/>
            </a:pPr>
            <a:endParaRPr lang="en-US" altLang="zh-CN" sz="7200" dirty="0">
              <a:solidFill>
                <a:srgbClr val="00001A"/>
              </a:solidFill>
              <a:latin typeface="Abadi" panose="020B0604020104020204" pitchFamily="34" charset="0"/>
            </a:endParaRPr>
          </a:p>
          <a:p>
            <a:pPr marL="0" indent="0">
              <a:buNone/>
            </a:pPr>
            <a:endParaRPr lang="en-US" altLang="zh-CN" sz="7200" dirty="0">
              <a:solidFill>
                <a:srgbClr val="00001A"/>
              </a:solidFill>
              <a:latin typeface="Abadi" panose="020B0604020104020204" pitchFamily="34" charset="0"/>
            </a:endParaRPr>
          </a:p>
          <a:p>
            <a:endParaRPr lang="en-US" altLang="zh-CN" sz="7200" b="0" i="0" dirty="0">
              <a:solidFill>
                <a:srgbClr val="00001A"/>
              </a:solidFill>
              <a:effectLst/>
              <a:latin typeface="Abadi" panose="020B0604020104020204" pitchFamily="34" charset="0"/>
            </a:endParaRPr>
          </a:p>
          <a:p>
            <a:endParaRPr lang="en-US" altLang="zh-CN" sz="7200" b="0" i="0" dirty="0">
              <a:solidFill>
                <a:srgbClr val="00001A"/>
              </a:solidFill>
              <a:effectLst/>
              <a:latin typeface="Abadi" panose="020B0604020104020204" pitchFamily="34" charset="0"/>
            </a:endParaRPr>
          </a:p>
          <a:p>
            <a:pPr marL="0" indent="0">
              <a:buNone/>
            </a:pPr>
            <a:endParaRPr lang="en-US" altLang="zh-CN" sz="7200" dirty="0">
              <a:latin typeface="Abadi" panose="020B0604020104020204" pitchFamily="34" charset="0"/>
            </a:endParaRPr>
          </a:p>
          <a:p>
            <a:endParaRPr lang="en-US" altLang="zh-CN" sz="6400" dirty="0">
              <a:latin typeface="Abadi" panose="020B0604020104020204" pitchFamily="34" charset="0"/>
            </a:endParaRPr>
          </a:p>
          <a:p>
            <a:pPr marL="0" indent="0">
              <a:buNone/>
            </a:pPr>
            <a:endParaRPr lang="en-US" altLang="zh-CN" sz="6400" dirty="0"/>
          </a:p>
          <a:p>
            <a:pPr marL="0" indent="0">
              <a:buNone/>
            </a:pPr>
            <a:endParaRPr lang="en-US" altLang="zh-CN" sz="8000" dirty="0"/>
          </a:p>
          <a:p>
            <a:pPr marL="0" indent="0">
              <a:buNone/>
            </a:pPr>
            <a:endParaRPr lang="en-US" altLang="zh-CN" sz="8000" dirty="0"/>
          </a:p>
          <a:p>
            <a:endParaRPr lang="en-US" altLang="zh-CN" sz="8000" dirty="0"/>
          </a:p>
          <a:p>
            <a:pPr marL="0" indent="0">
              <a:buNone/>
            </a:pPr>
            <a:r>
              <a:rPr lang="en-US" sz="8000" dirty="0"/>
              <a:t>   </a:t>
            </a:r>
            <a:endParaRPr lang="en-US" altLang="zh-CN" sz="6400" dirty="0"/>
          </a:p>
          <a:p>
            <a:pPr marL="0" indent="0">
              <a:buNone/>
            </a:pPr>
            <a:endParaRPr lang="en-US" altLang="zh-CN" sz="6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79</a:t>
            </a:r>
          </a:p>
          <a:p>
            <a:pPr marL="0" indent="0">
              <a:buNone/>
            </a:pPr>
            <a:endParaRPr lang="en-US" dirty="0"/>
          </a:p>
        </p:txBody>
      </p:sp>
    </p:spTree>
    <p:extLst>
      <p:ext uri="{BB962C8B-B14F-4D97-AF65-F5344CB8AC3E}">
        <p14:creationId xmlns:p14="http://schemas.microsoft.com/office/powerpoint/2010/main" val="15163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836892"/>
            <a:ext cx="8229600" cy="719720"/>
          </a:xfrm>
        </p:spPr>
        <p:txBody>
          <a:bodyPr>
            <a:normAutofit fontScale="90000"/>
          </a:bodyPr>
          <a:lstStyle/>
          <a:p>
            <a:r>
              <a:rPr lang="zh-CN" altLang="en-US" dirty="0">
                <a:latin typeface="Abadi" panose="020B0604020104020204" pitchFamily="34" charset="0"/>
              </a:rPr>
              <a:t>思考题</a:t>
            </a:r>
            <a:br>
              <a:rPr lang="zh-CN" altLang="en-US" dirty="0"/>
            </a:br>
            <a:endParaRPr lang="zh-CN" altLang="en-US" dirty="0"/>
          </a:p>
        </p:txBody>
      </p:sp>
      <p:sp>
        <p:nvSpPr>
          <p:cNvPr id="3" name="内容占位符 2"/>
          <p:cNvSpPr>
            <a:spLocks noGrp="1"/>
          </p:cNvSpPr>
          <p:nvPr>
            <p:ph idx="1"/>
          </p:nvPr>
        </p:nvSpPr>
        <p:spPr>
          <a:xfrm>
            <a:off x="1331640" y="1196752"/>
            <a:ext cx="7139136" cy="5289451"/>
          </a:xfrm>
        </p:spPr>
        <p:txBody>
          <a:bodyPr>
            <a:normAutofit/>
          </a:bodyPr>
          <a:lstStyle/>
          <a:p>
            <a:pPr marL="0" indent="0">
              <a:buNone/>
            </a:pPr>
            <a:endParaRPr lang="en-US" altLang="zh-CN" sz="2400" dirty="0"/>
          </a:p>
          <a:p>
            <a:pPr marL="0" indent="0">
              <a:buNone/>
            </a:pPr>
            <a:r>
              <a:rPr lang="en-CA"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 </a:t>
            </a:r>
            <a:r>
              <a:rPr lang="en-CA" sz="1800" dirty="0">
                <a:solidFill>
                  <a:srgbClr val="323232"/>
                </a:solidFill>
                <a:effectLst/>
                <a:latin typeface="Abadi" panose="020B0604020104020204" pitchFamily="34" charset="0"/>
                <a:ea typeface="DengXian" panose="02010600030101010101" pitchFamily="2" charset="-122"/>
                <a:cs typeface="Times New Roman" panose="02020603050405020304" pitchFamily="18" charset="0"/>
              </a:rPr>
              <a:t>1</a:t>
            </a:r>
            <a:r>
              <a:rPr lang="zh-CN" altLang="en-US" sz="1800" dirty="0">
                <a:solidFill>
                  <a:srgbClr val="323232"/>
                </a:solidFill>
                <a:effectLst/>
                <a:latin typeface="Abadi" panose="020B0604020104020204" pitchFamily="34" charset="0"/>
                <a:ea typeface="DengXian" panose="02010600030101010101" pitchFamily="2" charset="-122"/>
                <a:cs typeface="Times New Roman" panose="02020603050405020304" pitchFamily="18" charset="0"/>
              </a:rPr>
              <a:t>、分享本次课后对知母修法的理解？</a:t>
            </a:r>
            <a:endParaRPr lang="en-US" sz="1800" dirty="0">
              <a:solidFill>
                <a:srgbClr val="323232"/>
              </a:solidFill>
              <a:effectLst/>
              <a:latin typeface="Abadi" panose="020B0604020104020204" pitchFamily="34" charset="0"/>
              <a:ea typeface="DengXian" panose="02010600030101010101" pitchFamily="2" charset="-122"/>
              <a:cs typeface="Times New Roman" panose="02020603050405020304" pitchFamily="18" charset="0"/>
            </a:endParaRPr>
          </a:p>
          <a:p>
            <a:pPr marL="0" indent="0">
              <a:buNone/>
            </a:pPr>
            <a:r>
              <a:rPr lang="en-CA" sz="1800" dirty="0">
                <a:solidFill>
                  <a:srgbClr val="323232"/>
                </a:solidFill>
                <a:effectLst/>
                <a:latin typeface="Abadi" panose="020B0604020104020204" pitchFamily="34" charset="0"/>
                <a:ea typeface="DengXian" panose="02010600030101010101" pitchFamily="2" charset="-122"/>
                <a:cs typeface="Times New Roman" panose="02020603050405020304" pitchFamily="18" charset="0"/>
              </a:rPr>
              <a:t> 2</a:t>
            </a:r>
            <a:r>
              <a:rPr lang="zh-CN" altLang="en-US" sz="1800" dirty="0">
                <a:solidFill>
                  <a:srgbClr val="323232"/>
                </a:solidFill>
                <a:effectLst/>
                <a:latin typeface="Abadi" panose="020B0604020104020204" pitchFamily="34" charset="0"/>
                <a:ea typeface="DengXian" panose="02010600030101010101" pitchFamily="2" charset="-122"/>
                <a:cs typeface="Times New Roman" panose="02020603050405020304" pitchFamily="18" charset="0"/>
              </a:rPr>
              <a:t>、修习菩提心的人何时可以受菩萨戒</a:t>
            </a:r>
            <a:r>
              <a:rPr lang="en-CA" sz="1800" dirty="0">
                <a:effectLst/>
                <a:latin typeface="Abadi" panose="020B0604020104020204" pitchFamily="34" charset="0"/>
                <a:ea typeface="DengXian" panose="02010600030101010101" pitchFamily="2" charset="-122"/>
                <a:cs typeface="Times New Roman" panose="02020603050405020304" pitchFamily="18" charset="0"/>
              </a:rPr>
              <a:t> </a:t>
            </a:r>
            <a:r>
              <a:rPr lang="zh-CN" altLang="en-US" sz="1800" dirty="0">
                <a:effectLst/>
                <a:latin typeface="Abadi" panose="020B0604020104020204" pitchFamily="34" charset="0"/>
                <a:ea typeface="DengXian" panose="02010600030101010101" pitchFamily="2" charset="-122"/>
                <a:cs typeface="Times New Roman" panose="02020603050405020304" pitchFamily="18" charset="0"/>
              </a:rPr>
              <a:t>？</a:t>
            </a:r>
            <a:endParaRPr lang="en-US" altLang="zh-CN" sz="1800" dirty="0">
              <a:effectLst/>
              <a:latin typeface="Abadi" panose="020B0604020104020204" pitchFamily="34" charset="0"/>
              <a:ea typeface="DengXian" panose="02010600030101010101" pitchFamily="2" charset="-122"/>
              <a:cs typeface="Times New Roman" panose="02020603050405020304" pitchFamily="18" charset="0"/>
            </a:endParaRPr>
          </a:p>
          <a:p>
            <a:pPr marL="0" indent="0">
              <a:buNone/>
            </a:pPr>
            <a:r>
              <a:rPr lang="en-US" sz="1800" dirty="0">
                <a:latin typeface="Abadi" panose="020B0604020104020204" pitchFamily="34" charset="0"/>
                <a:ea typeface="DengXian" panose="02010600030101010101" pitchFamily="2" charset="-122"/>
                <a:cs typeface="Times New Roman" panose="02020603050405020304" pitchFamily="18" charset="0"/>
              </a:rPr>
              <a:t> </a:t>
            </a:r>
            <a:r>
              <a:rPr lang="en-CA" sz="1800" dirty="0">
                <a:effectLst/>
                <a:latin typeface="Abadi" panose="020B0604020104020204" pitchFamily="34" charset="0"/>
                <a:ea typeface="DengXian" panose="02010600030101010101" pitchFamily="2" charset="-122"/>
                <a:cs typeface="Times New Roman" panose="02020603050405020304" pitchFamily="18" charset="0"/>
              </a:rPr>
              <a:t>3</a:t>
            </a:r>
            <a:r>
              <a:rPr lang="zh-CN" altLang="en-US" sz="1800" dirty="0">
                <a:effectLst/>
                <a:latin typeface="Abadi" panose="020B0604020104020204" pitchFamily="34" charset="0"/>
                <a:ea typeface="DengXian" panose="02010600030101010101" pitchFamily="2" charset="-122"/>
                <a:cs typeface="Times New Roman" panose="02020603050405020304" pitchFamily="18" charset="0"/>
              </a:rPr>
              <a:t>、知母修到何种程度可以往下修？  </a:t>
            </a:r>
            <a:endParaRPr lang="en-US" altLang="zh-CN" sz="1800" dirty="0">
              <a:effectLst/>
              <a:latin typeface="Abadi" panose="020B0604020104020204" pitchFamily="34" charset="0"/>
              <a:ea typeface="DengXian" panose="02010600030101010101" pitchFamily="2" charset="-122"/>
              <a:cs typeface="Times New Roman" panose="02020603050405020304" pitchFamily="18" charset="0"/>
            </a:endParaRPr>
          </a:p>
          <a:p>
            <a:pPr marL="0" indent="0">
              <a:lnSpc>
                <a:spcPct val="107000"/>
              </a:lnSpc>
              <a:spcAft>
                <a:spcPts val="800"/>
              </a:spcAft>
              <a:buNone/>
            </a:pPr>
            <a:r>
              <a:rPr lang="en-US" altLang="zh-CN" sz="1800" dirty="0">
                <a:solidFill>
                  <a:srgbClr val="323232"/>
                </a:solidFill>
                <a:latin typeface="Abadi" panose="020B0604020104020204" pitchFamily="34" charset="0"/>
                <a:ea typeface="DengXian" panose="02010600030101010101" pitchFamily="2" charset="-122"/>
                <a:cs typeface="Times New Roman" panose="02020603050405020304" pitchFamily="18" charset="0"/>
              </a:rPr>
              <a:t> 4</a:t>
            </a:r>
            <a:r>
              <a:rPr lang="zh-CN" altLang="en-US" sz="1800" dirty="0">
                <a:solidFill>
                  <a:srgbClr val="323232"/>
                </a:solidFill>
                <a:latin typeface="Abadi" panose="020B0604020104020204" pitchFamily="34" charset="0"/>
                <a:ea typeface="DengXian" panose="02010600030101010101" pitchFamily="2" charset="-122"/>
                <a:cs typeface="Times New Roman" panose="02020603050405020304" pitchFamily="18" charset="0"/>
              </a:rPr>
              <a:t>、</a:t>
            </a:r>
            <a:r>
              <a:rPr lang="zh-CN" altLang="en-US" sz="1800" dirty="0">
                <a:effectLst/>
                <a:latin typeface="Abadi" panose="020B0604020104020204" pitchFamily="34" charset="0"/>
                <a:ea typeface="DengXian" panose="02010600030101010101" pitchFamily="2" charset="-122"/>
                <a:cs typeface="Times New Roman" panose="02020603050405020304" pitchFamily="18" charset="0"/>
              </a:rPr>
              <a:t>对于不喜欢的人，或者有矛盾的亲友如何升起慈悲心？</a:t>
            </a:r>
            <a:endParaRPr lang="en-US" altLang="zh-CN" sz="1800" dirty="0">
              <a:effectLst/>
              <a:latin typeface="Abadi" panose="020B0604020104020204" pitchFamily="34" charset="0"/>
              <a:ea typeface="DengXian" panose="02010600030101010101" pitchFamily="2" charset="-122"/>
              <a:cs typeface="Times New Roman" panose="02020603050405020304" pitchFamily="18" charset="0"/>
            </a:endParaRPr>
          </a:p>
          <a:p>
            <a:pPr marL="0" indent="0">
              <a:lnSpc>
                <a:spcPct val="107000"/>
              </a:lnSpc>
              <a:spcAft>
                <a:spcPts val="800"/>
              </a:spcAft>
              <a:buNone/>
            </a:pPr>
            <a:r>
              <a:rPr lang="en-US" altLang="zh-CN" sz="1800" dirty="0">
                <a:latin typeface="Abadi" panose="020B0604020104020204" pitchFamily="34" charset="0"/>
                <a:ea typeface="DengXian" panose="02010600030101010101" pitchFamily="2" charset="-122"/>
                <a:cs typeface="Times New Roman" panose="02020603050405020304" pitchFamily="18" charset="0"/>
              </a:rPr>
              <a:t> 5</a:t>
            </a:r>
            <a:r>
              <a:rPr lang="zh-CN" altLang="en-US" sz="1800" dirty="0">
                <a:latin typeface="Abadi" panose="020B0604020104020204" pitchFamily="34" charset="0"/>
                <a:ea typeface="DengXian" panose="02010600030101010101" pitchFamily="2" charset="-122"/>
                <a:cs typeface="Times New Roman" panose="02020603050405020304" pitchFamily="18" charset="0"/>
              </a:rPr>
              <a:t>、一起学佛的道友师兄（金刚道友）之间的矛盾如何处理？</a:t>
            </a:r>
            <a:r>
              <a:rPr lang="zh-CN" altLang="en-US" sz="1800" dirty="0">
                <a:effectLst/>
                <a:latin typeface="Abadi" panose="020B0604020104020204" pitchFamily="34" charset="0"/>
                <a:ea typeface="DengXian" panose="02010600030101010101" pitchFamily="2" charset="-122"/>
                <a:cs typeface="Times New Roman" panose="02020603050405020304" pitchFamily="18" charset="0"/>
              </a:rPr>
              <a:t> </a:t>
            </a:r>
            <a:endParaRPr lang="en-US" altLang="zh-CN" sz="1800" dirty="0">
              <a:solidFill>
                <a:srgbClr val="323232"/>
              </a:solidFill>
              <a:effectLst/>
              <a:latin typeface="Abadi" panose="020B0604020104020204" pitchFamily="34" charset="0"/>
              <a:ea typeface="DengXian" panose="02010600030101010101" pitchFamily="2" charset="-122"/>
              <a:cs typeface="Times New Roman" panose="02020603050405020304" pitchFamily="18" charset="0"/>
            </a:endParaRPr>
          </a:p>
          <a:p>
            <a:pPr marL="0" indent="0">
              <a:lnSpc>
                <a:spcPct val="107000"/>
              </a:lnSpc>
              <a:spcAft>
                <a:spcPts val="800"/>
              </a:spcAft>
              <a:buNone/>
            </a:pPr>
            <a:r>
              <a:rPr lang="zh-CN" altLang="en-US" sz="1800" dirty="0">
                <a:solidFill>
                  <a:srgbClr val="323232"/>
                </a:solidFill>
                <a:latin typeface="Abadi" panose="020B0604020104020204" pitchFamily="34" charset="0"/>
                <a:ea typeface="DengXian" panose="02010600030101010101" pitchFamily="2" charset="-122"/>
                <a:cs typeface="Times New Roman" panose="02020603050405020304" pitchFamily="18" charset="0"/>
              </a:rPr>
              <a:t> </a:t>
            </a:r>
            <a:r>
              <a:rPr lang="en-US" altLang="zh-CN" sz="1800" dirty="0">
                <a:solidFill>
                  <a:srgbClr val="323232"/>
                </a:solidFill>
                <a:latin typeface="Abadi" panose="020B0604020104020204" pitchFamily="34" charset="0"/>
                <a:ea typeface="DengXian" panose="02010600030101010101" pitchFamily="2" charset="-122"/>
                <a:cs typeface="Times New Roman" panose="02020603050405020304" pitchFamily="18" charset="0"/>
              </a:rPr>
              <a:t>6</a:t>
            </a:r>
            <a:r>
              <a:rPr lang="zh-CN" altLang="en-US" sz="1800" dirty="0">
                <a:solidFill>
                  <a:srgbClr val="323232"/>
                </a:solidFill>
                <a:latin typeface="Abadi" panose="020B0604020104020204" pitchFamily="34" charset="0"/>
                <a:ea typeface="DengXian" panose="02010600030101010101" pitchFamily="2" charset="-122"/>
                <a:cs typeface="Times New Roman" panose="02020603050405020304" pitchFamily="18" charset="0"/>
              </a:rPr>
              <a:t>、自由分享讨论本课心得。</a:t>
            </a:r>
            <a:endParaRPr lang="en-US" altLang="zh-CN" sz="1800" dirty="0">
              <a:solidFill>
                <a:srgbClr val="323232"/>
              </a:solidFill>
              <a:effectLst/>
              <a:latin typeface="Abadi" panose="020B0604020104020204" pitchFamily="34" charset="0"/>
              <a:ea typeface="DengXian" panose="02010600030101010101" pitchFamily="2" charset="-122"/>
              <a:cs typeface="Times New Roman" panose="02020603050405020304" pitchFamily="18" charset="0"/>
            </a:endParaRPr>
          </a:p>
          <a:p>
            <a:pPr marL="0" indent="0">
              <a:lnSpc>
                <a:spcPct val="107000"/>
              </a:lnSpc>
              <a:spcAft>
                <a:spcPts val="800"/>
              </a:spcAft>
              <a:buNone/>
            </a:pP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zh-CN" altLang="en-US" sz="1800" dirty="0"/>
              <a:t>　　　　　　　　　　　　　　　　　　</a:t>
            </a:r>
            <a:r>
              <a:rPr lang="zh-CN" altLang="en-US" sz="2000" dirty="0"/>
              <a:t>　　　　　　　　　　　　　　　　　　　　　　　　　　　　　　　　　　　　　　　　　　　　　　　　　　　</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44624"/>
            <a:ext cx="1229122" cy="1330598"/>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D2C32C4-9DE9-4591-A932-79263777FAB0}"/>
                  </a:ext>
                </a:extLst>
              </p14:cNvPr>
              <p14:cNvContentPartPr/>
              <p14:nvPr/>
            </p14:nvContentPartPr>
            <p14:xfrm>
              <a:off x="2451304" y="2362463"/>
              <a:ext cx="360" cy="360"/>
            </p14:xfrm>
          </p:contentPart>
        </mc:Choice>
        <mc:Fallback xmlns="">
          <p:pic>
            <p:nvPicPr>
              <p:cNvPr id="5" name="Ink 4">
                <a:extLst>
                  <a:ext uri="{FF2B5EF4-FFF2-40B4-BE49-F238E27FC236}">
                    <a16:creationId xmlns:a16="http://schemas.microsoft.com/office/drawing/2014/main" id="{9D2C32C4-9DE9-4591-A932-79263777FAB0}"/>
                  </a:ext>
                </a:extLst>
              </p:cNvPr>
              <p:cNvPicPr/>
              <p:nvPr/>
            </p:nvPicPr>
            <p:blipFill>
              <a:blip r:embed="rId4"/>
              <a:stretch>
                <a:fillRect/>
              </a:stretch>
            </p:blipFill>
            <p:spPr>
              <a:xfrm>
                <a:off x="2442664" y="2353463"/>
                <a:ext cx="18000" cy="18000"/>
              </a:xfrm>
              <a:prstGeom prst="rect">
                <a:avLst/>
              </a:prstGeom>
            </p:spPr>
          </p:pic>
        </mc:Fallback>
      </mc:AlternateContent>
    </p:spTree>
    <p:extLst>
      <p:ext uri="{BB962C8B-B14F-4D97-AF65-F5344CB8AC3E}">
        <p14:creationId xmlns:p14="http://schemas.microsoft.com/office/powerpoint/2010/main" val="40739057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9383</TotalTime>
  <Words>735</Words>
  <Application>Microsoft Office PowerPoint</Application>
  <PresentationFormat>On-screen Show (4:3)</PresentationFormat>
  <Paragraphs>252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Microsoft YaHei</vt:lpstr>
      <vt:lpstr>Abadi</vt:lpstr>
      <vt:lpstr>Arial</vt:lpstr>
      <vt:lpstr>Calibri</vt:lpstr>
      <vt:lpstr>Office 主题​​</vt:lpstr>
      <vt:lpstr>2018 慧灯小组  慧灯禅修课26 菩提心3-2 2022-10-24</vt:lpstr>
      <vt:lpstr>发菩提心</vt:lpstr>
      <vt:lpstr>菩提心的七个修法</vt:lpstr>
      <vt:lpstr>知母的修行前提</vt:lpstr>
      <vt:lpstr>知母的具体修法</vt:lpstr>
      <vt:lpstr>知母修好的标准 </vt:lpstr>
      <vt:lpstr>思考题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如何面对痛苦和幸福</dc:title>
  <dc:creator>user</dc:creator>
  <cp:lastModifiedBy>Administrator</cp:lastModifiedBy>
  <cp:revision>287</cp:revision>
  <dcterms:created xsi:type="dcterms:W3CDTF">2019-04-28T16:59:37Z</dcterms:created>
  <dcterms:modified xsi:type="dcterms:W3CDTF">2022-10-24T21:51:32Z</dcterms:modified>
</cp:coreProperties>
</file>