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7" r:id="rId4"/>
    <p:sldId id="264" r:id="rId5"/>
    <p:sldId id="283" r:id="rId6"/>
    <p:sldId id="284" r:id="rId7"/>
    <p:sldId id="286" r:id="rId8"/>
    <p:sldId id="281" r:id="rId9"/>
    <p:sldId id="278" r:id="rId10"/>
    <p:sldId id="290" r:id="rId11"/>
    <p:sldId id="289" r:id="rId12"/>
    <p:sldId id="27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1" r:id="rId21"/>
    <p:sldId id="302" r:id="rId22"/>
    <p:sldId id="280" r:id="rId23"/>
    <p:sldId id="271" r:id="rId24"/>
    <p:sldId id="262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E39"/>
    <a:srgbClr val="84D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7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9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2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41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6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7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8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5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71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45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90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89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2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3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2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3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/>
          <p:nvPr userDrawn="1"/>
        </p:nvSpPr>
        <p:spPr>
          <a:xfrm flipH="1">
            <a:off x="0" y="0"/>
            <a:ext cx="9577447" cy="6858000"/>
          </a:xfrm>
          <a:custGeom>
            <a:avLst/>
            <a:gdLst>
              <a:gd name="connsiteX0" fmla="*/ 9577447 w 9577447"/>
              <a:gd name="connsiteY0" fmla="*/ 0 h 6858000"/>
              <a:gd name="connsiteX1" fmla="*/ 4898649 w 9577447"/>
              <a:gd name="connsiteY1" fmla="*/ 0 h 6858000"/>
              <a:gd name="connsiteX2" fmla="*/ 4833520 w 9577447"/>
              <a:gd name="connsiteY2" fmla="*/ 164274 h 6858000"/>
              <a:gd name="connsiteX3" fmla="*/ 3971488 w 9577447"/>
              <a:gd name="connsiteY3" fmla="*/ 3039365 h 6858000"/>
              <a:gd name="connsiteX4" fmla="*/ 2469724 w 9577447"/>
              <a:gd name="connsiteY4" fmla="*/ 4409397 h 6858000"/>
              <a:gd name="connsiteX5" fmla="*/ 2390682 w 9577447"/>
              <a:gd name="connsiteY5" fmla="*/ 6200978 h 6858000"/>
              <a:gd name="connsiteX6" fmla="*/ 467368 w 9577447"/>
              <a:gd name="connsiteY6" fmla="*/ 6569832 h 6858000"/>
              <a:gd name="connsiteX7" fmla="*/ 111108 w 9577447"/>
              <a:gd name="connsiteY7" fmla="*/ 6776194 h 6858000"/>
              <a:gd name="connsiteX8" fmla="*/ 0 w 9577447"/>
              <a:gd name="connsiteY8" fmla="*/ 6858000 h 6858000"/>
              <a:gd name="connsiteX9" fmla="*/ 9577447 w 957744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7447" h="6858000">
                <a:moveTo>
                  <a:pt x="9577447" y="0"/>
                </a:moveTo>
                <a:lnTo>
                  <a:pt x="4898649" y="0"/>
                </a:lnTo>
                <a:lnTo>
                  <a:pt x="4833520" y="164274"/>
                </a:lnTo>
                <a:cubicBezTo>
                  <a:pt x="4481956" y="1122638"/>
                  <a:pt x="4320583" y="2407043"/>
                  <a:pt x="3971488" y="3039365"/>
                </a:cubicBezTo>
                <a:cubicBezTo>
                  <a:pt x="3506027" y="3882462"/>
                  <a:pt x="2733190" y="3882462"/>
                  <a:pt x="2469724" y="4409397"/>
                </a:cubicBezTo>
                <a:cubicBezTo>
                  <a:pt x="2206255" y="4936333"/>
                  <a:pt x="2724408" y="5840904"/>
                  <a:pt x="2390682" y="6200978"/>
                </a:cubicBezTo>
                <a:cubicBezTo>
                  <a:pt x="2056957" y="6561049"/>
                  <a:pt x="1099689" y="6288799"/>
                  <a:pt x="467368" y="6569832"/>
                </a:cubicBezTo>
                <a:cubicBezTo>
                  <a:pt x="348808" y="6622526"/>
                  <a:pt x="229940" y="6693744"/>
                  <a:pt x="111108" y="6776194"/>
                </a:cubicBezTo>
                <a:lnTo>
                  <a:pt x="0" y="6858000"/>
                </a:lnTo>
                <a:lnTo>
                  <a:pt x="9577447" y="68580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稻壳儿原创设计师【幻雨工作室】_2"/>
          <p:cNvSpPr/>
          <p:nvPr userDrawn="1"/>
        </p:nvSpPr>
        <p:spPr>
          <a:xfrm>
            <a:off x="685801" y="656642"/>
            <a:ext cx="10820400" cy="5544716"/>
          </a:xfrm>
          <a:prstGeom prst="roundRect">
            <a:avLst>
              <a:gd name="adj" fmla="val 4041"/>
            </a:avLst>
          </a:prstGeom>
          <a:solidFill>
            <a:schemeClr val="bg1"/>
          </a:solidFill>
          <a:ln>
            <a:noFill/>
          </a:ln>
          <a:effectLst>
            <a:outerShdw blurRad="1270000" dist="647700" dir="2700000" sx="89000" sy="89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11" name="稻壳儿原创设计师【幻雨工作室】_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>
            <a:off x="0" y="2629246"/>
            <a:ext cx="2451100" cy="4228753"/>
          </a:xfrm>
          <a:prstGeom prst="rect">
            <a:avLst/>
          </a:prstGeom>
        </p:spPr>
      </p:pic>
      <p:pic>
        <p:nvPicPr>
          <p:cNvPr id="12" name="稻壳儿原创设计师【幻雨工作室】_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rot="10800000">
            <a:off x="9740900" y="0"/>
            <a:ext cx="2451100" cy="4228753"/>
          </a:xfrm>
          <a:prstGeom prst="rect">
            <a:avLst/>
          </a:prstGeom>
        </p:spPr>
      </p:pic>
      <p:sp>
        <p:nvSpPr>
          <p:cNvPr id="13" name="稻壳儿原创设计师【幻雨工作室】_5"/>
          <p:cNvSpPr/>
          <p:nvPr userDrawn="1"/>
        </p:nvSpPr>
        <p:spPr>
          <a:xfrm>
            <a:off x="358895" y="435429"/>
            <a:ext cx="11474210" cy="5987142"/>
          </a:xfrm>
          <a:prstGeom prst="roundRect">
            <a:avLst>
              <a:gd name="adj" fmla="val 3809"/>
            </a:avLst>
          </a:prstGeom>
          <a:noFill/>
          <a:ln w="254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稻壳儿原创设计师【幻雨工作室】_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flipH="1">
            <a:off x="11196241" y="5140068"/>
            <a:ext cx="995759" cy="1717931"/>
          </a:xfrm>
          <a:prstGeom prst="rect">
            <a:avLst/>
          </a:prstGeom>
        </p:spPr>
      </p:pic>
      <p:pic>
        <p:nvPicPr>
          <p:cNvPr id="8" name="稻壳儿原创设计师【幻雨工作室】_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rot="10800000" flipH="1">
            <a:off x="0" y="0"/>
            <a:ext cx="995759" cy="171793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8E6-34F5-4DD7-8201-ED51CB4656E0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FCB-C63E-4C80-88E1-17C3C06D4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/>
          <p:nvPr userDrawn="1"/>
        </p:nvSpPr>
        <p:spPr>
          <a:xfrm flipH="1">
            <a:off x="0" y="0"/>
            <a:ext cx="9577447" cy="6858000"/>
          </a:xfrm>
          <a:custGeom>
            <a:avLst/>
            <a:gdLst>
              <a:gd name="connsiteX0" fmla="*/ 9577447 w 9577447"/>
              <a:gd name="connsiteY0" fmla="*/ 0 h 6858000"/>
              <a:gd name="connsiteX1" fmla="*/ 4898649 w 9577447"/>
              <a:gd name="connsiteY1" fmla="*/ 0 h 6858000"/>
              <a:gd name="connsiteX2" fmla="*/ 4833520 w 9577447"/>
              <a:gd name="connsiteY2" fmla="*/ 164274 h 6858000"/>
              <a:gd name="connsiteX3" fmla="*/ 3971488 w 9577447"/>
              <a:gd name="connsiteY3" fmla="*/ 3039365 h 6858000"/>
              <a:gd name="connsiteX4" fmla="*/ 2469724 w 9577447"/>
              <a:gd name="connsiteY4" fmla="*/ 4409397 h 6858000"/>
              <a:gd name="connsiteX5" fmla="*/ 2390682 w 9577447"/>
              <a:gd name="connsiteY5" fmla="*/ 6200978 h 6858000"/>
              <a:gd name="connsiteX6" fmla="*/ 467368 w 9577447"/>
              <a:gd name="connsiteY6" fmla="*/ 6569832 h 6858000"/>
              <a:gd name="connsiteX7" fmla="*/ 111108 w 9577447"/>
              <a:gd name="connsiteY7" fmla="*/ 6776194 h 6858000"/>
              <a:gd name="connsiteX8" fmla="*/ 0 w 9577447"/>
              <a:gd name="connsiteY8" fmla="*/ 6858000 h 6858000"/>
              <a:gd name="connsiteX9" fmla="*/ 9577447 w 957744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7447" h="6858000">
                <a:moveTo>
                  <a:pt x="9577447" y="0"/>
                </a:moveTo>
                <a:lnTo>
                  <a:pt x="4898649" y="0"/>
                </a:lnTo>
                <a:lnTo>
                  <a:pt x="4833520" y="164274"/>
                </a:lnTo>
                <a:cubicBezTo>
                  <a:pt x="4481956" y="1122638"/>
                  <a:pt x="4320583" y="2407043"/>
                  <a:pt x="3971488" y="3039365"/>
                </a:cubicBezTo>
                <a:cubicBezTo>
                  <a:pt x="3506027" y="3882462"/>
                  <a:pt x="2733190" y="3882462"/>
                  <a:pt x="2469724" y="4409397"/>
                </a:cubicBezTo>
                <a:cubicBezTo>
                  <a:pt x="2206255" y="4936333"/>
                  <a:pt x="2724408" y="5840904"/>
                  <a:pt x="2390682" y="6200978"/>
                </a:cubicBezTo>
                <a:cubicBezTo>
                  <a:pt x="2056957" y="6561049"/>
                  <a:pt x="1099689" y="6288799"/>
                  <a:pt x="467368" y="6569832"/>
                </a:cubicBezTo>
                <a:cubicBezTo>
                  <a:pt x="348808" y="6622526"/>
                  <a:pt x="229940" y="6693744"/>
                  <a:pt x="111108" y="6776194"/>
                </a:cubicBezTo>
                <a:lnTo>
                  <a:pt x="0" y="6858000"/>
                </a:lnTo>
                <a:lnTo>
                  <a:pt x="9577447" y="68580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稻壳儿原创设计师【幻雨工作室】_2"/>
          <p:cNvSpPr/>
          <p:nvPr userDrawn="1"/>
        </p:nvSpPr>
        <p:spPr>
          <a:xfrm>
            <a:off x="685801" y="656642"/>
            <a:ext cx="10820400" cy="5544716"/>
          </a:xfrm>
          <a:prstGeom prst="roundRect">
            <a:avLst>
              <a:gd name="adj" fmla="val 4041"/>
            </a:avLst>
          </a:prstGeom>
          <a:solidFill>
            <a:schemeClr val="bg1"/>
          </a:solidFill>
          <a:ln>
            <a:noFill/>
          </a:ln>
          <a:effectLst>
            <a:outerShdw blurRad="1270000" dist="647700" dir="2700000" sx="89000" sy="89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11" name="稻壳儿原创设计师【幻雨工作室】_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>
            <a:off x="0" y="2629246"/>
            <a:ext cx="2451100" cy="4228753"/>
          </a:xfrm>
          <a:prstGeom prst="rect">
            <a:avLst/>
          </a:prstGeom>
        </p:spPr>
      </p:pic>
      <p:pic>
        <p:nvPicPr>
          <p:cNvPr id="12" name="稻壳儿原创设计师【幻雨工作室】_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rot="10800000">
            <a:off x="9740900" y="0"/>
            <a:ext cx="2451100" cy="4228753"/>
          </a:xfrm>
          <a:prstGeom prst="rect">
            <a:avLst/>
          </a:prstGeom>
        </p:spPr>
      </p:pic>
      <p:sp>
        <p:nvSpPr>
          <p:cNvPr id="13" name="稻壳儿原创设计师【幻雨工作室】_5"/>
          <p:cNvSpPr/>
          <p:nvPr userDrawn="1"/>
        </p:nvSpPr>
        <p:spPr>
          <a:xfrm>
            <a:off x="358895" y="435429"/>
            <a:ext cx="11474210" cy="5987142"/>
          </a:xfrm>
          <a:prstGeom prst="roundRect">
            <a:avLst>
              <a:gd name="adj" fmla="val 3809"/>
            </a:avLst>
          </a:prstGeom>
          <a:noFill/>
          <a:ln w="254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稻壳儿原创设计师【幻雨工作室】_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flipH="1">
            <a:off x="11196241" y="5140068"/>
            <a:ext cx="995759" cy="1717931"/>
          </a:xfrm>
          <a:prstGeom prst="rect">
            <a:avLst/>
          </a:prstGeom>
        </p:spPr>
      </p:pic>
      <p:pic>
        <p:nvPicPr>
          <p:cNvPr id="8" name="稻壳儿原创设计师【幻雨工作室】_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186" b="-444"/>
          <a:stretch>
            <a:fillRect/>
          </a:stretch>
        </p:blipFill>
        <p:spPr>
          <a:xfrm rot="10800000" flipH="1">
            <a:off x="0" y="0"/>
            <a:ext cx="995759" cy="171793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8E6-34F5-4DD7-8201-ED51CB4656E0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FCB-C63E-4C80-88E1-17C3C06D4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B8E6-34F5-4DD7-8201-ED51CB4656E0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1FCB-C63E-4C80-88E1-17C3C06D4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B8E6-34F5-4DD7-8201-ED51CB4656E0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1FCB-C63E-4C80-88E1-17C3C06D4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原创设计师【幻雨工作室】_1"/>
          <p:cNvSpPr txBox="1"/>
          <p:nvPr/>
        </p:nvSpPr>
        <p:spPr>
          <a:xfrm>
            <a:off x="2126173" y="2399455"/>
            <a:ext cx="793965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zh-CN" sz="6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十圆满之</a:t>
            </a:r>
          </a:p>
          <a:p>
            <a:pPr algn="ctr"/>
            <a:r>
              <a:rPr lang="zh-TW" altLang="zh-CN" sz="6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五根具足与业际不颠倒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645285"/>
            <a:ext cx="10026418" cy="4109069"/>
            <a:chOff x="8749" y="2807"/>
            <a:chExt cx="15790" cy="6471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7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心要提示</a:t>
              </a:r>
            </a:p>
          </p:txBody>
        </p: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5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1、注意观察因位行为机制和行为习性的颠倒。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2、在细分上观察，由于以往内心受邪法熏染，已经建立了无数行为颠倒的机制及习性，时时有可能遇内外缘而现行，以此自然落入无暇。因此，必须努力做到自相续与正法不相违。</a:t>
              </a:r>
            </a:p>
            <a:p>
              <a:pPr>
                <a:lnSpc>
                  <a:spcPct val="150000"/>
                </a:lnSpc>
              </a:pPr>
              <a:endParaRPr lang="en-US" altLang="zh-C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对此需要透过</a:t>
              </a:r>
              <a:r>
                <a:rPr lang="en-US" altLang="zh-CN" sz="2000" u="sng" dirty="0">
                  <a:latin typeface="Arial" panose="020B0604020202020204" pitchFamily="34" charset="0"/>
                  <a:cs typeface="Arial" panose="020B0604020202020204" pitchFamily="34" charset="0"/>
                </a:rPr>
                <a:t>行业颠倒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2000" u="sng" dirty="0">
                  <a:latin typeface="Arial" panose="020B0604020202020204" pitchFamily="34" charset="0"/>
                  <a:cs typeface="Arial" panose="020B0604020202020204" pitchFamily="34" charset="0"/>
                </a:rPr>
                <a:t>违法颠倒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两部分来观察抉择，从而认识到自身是否具有意乐圆满的条件，以及如何纠正、日常中应当注意什么。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381125"/>
            <a:ext cx="10026418" cy="5262224"/>
            <a:chOff x="8749" y="2807"/>
            <a:chExt cx="15790" cy="8287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3</a:t>
              </a: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10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定义</a:t>
              </a:r>
              <a:r>
                <a:rPr lang="en-US" altLang="zh-TW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行为颠倒</a:t>
              </a:r>
            </a:p>
          </p:txBody>
        </p: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8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有的人崇尚享乐主义，认为理应尽情享受。他的意乐是求取所谓高品味的现代生活、五欲六尘，这就与佛陀教诫的“少欲知足”完全相违。由于执持这种享受生活的观念，他无法进入出离之道，只能任由自心一次次地被贪欲席卷，一生大部分时间都被贪婪俘获而毫不自知。如是意乐的残缺形成了修道上的很大障碍，就本法来说，他根本没办法进入外前行的修法。譬如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当今很多人都意乐颠倒地认</a:t>
              </a:r>
              <a:r>
                <a:rPr lang="en-GB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我只要修高法，不需要基础法”，其实尚且不具备最基本的少欲知足善意乐，只能说他处在自欺状态。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有的人崇尚自由主义。从小接受媒体的熏染，认为可以自由、任性，于是放纵自己的意愿去施展、表现、造恶，然而这些与因果法则完全相违。所谓利他是善，自私是恶，首先熏习“善有善报、恶有恶报”的因果法则，崇尚忠孝仁义等基本的世间善法，才有可能踏入正道。以宣传自我、张扬个性的颠倒意乐，串习各种荒诞行为，必定很难与佛法相应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还有很多人并不崇善，而是崇尚知识、能力、自我表现或者标新立异等，这种观念熏习久了，也形成一种颠倒秉性。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4892655"/>
            <a:chOff x="9132" y="2807"/>
            <a:chExt cx="15407" cy="7705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此处的“业颠倒”关键是落在意乐上，因为业行的根本是意乐，是在意乐的推动下才发起种种行为。大多数媒体作为邪师，处处教唆颠倒意乐，再加上自心并不具有观照缘起的深刻智慧，只能听任肤浅的诱惑性言论深度毒害自心。再经过长期熏染、运作，就形成难以救治的秉性。因此，当今的教化尤为艰难。虽然入佛门者人数众多，但由于从小就接受各种熏染，十几年接受世间教育，进入社会后又形成邪曲的意乐、想法等，这些都很容易障碍法道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比如，从小串习看似合理、实际颠倒的平等、自由想法，就往往不顾名言中的尊卑、伦理，感觉师徒之间没有上下级别，一味发展自由意志而违背法道。以不能尊师重道的缘故，无法在自相续中纳入任何正法。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有的人以自我为中心，大肆展现自我，指使其他人只可统统随顺，这就与舍己为人，或者谦让、孝悌、忠厚等完全相违，他尚且没有具备进入世间善道的资格。以邪法时时熏染的缘故，自心只入业颠倒之道，丝毫不入合乎安乐法则、天理缘起之道。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4154788"/>
            <a:chOff x="9132" y="2807"/>
            <a:chExt cx="15407" cy="6543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6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当前还有一种娱乐化的种姓倾向——找感觉，也是很大的学法障碍。影视、电子游戏、各种竞技等等都在提供感觉，刺激人的感官，导致许多人抱持一种顺世外道的见解，认为有感觉就好，没感觉就不要。但是，暂时因缘聚合产生的感觉不过是属于当前现世范畴的感官乐受，将它定义为“有意义”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就与圣道大相径庭。</a:t>
              </a:r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如今末法时期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，一个人自幼熏习现代社会的染污意乐，几十年下来，当然很容易成为业颠倒的种姓。他的运行规则例如“有感受我就要，没感受我不要”等，必定不会顾及后世。如果严格地用法的尺度来考量，这就已经属于外道见，而且是很低劣的外道见，称为“娱乐外道”或者“找感觉外道”，与圣教完全相违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圣教需要皈依，它的缘起法则建立在非常深远、亘古不变的铁律上。只有依理对此产生深信，才肯去寻求，并且尽形寿地守持，乃至尽自己的一言一行都遵循这不变的准则。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5262223"/>
            <a:chOff x="9132" y="2807"/>
            <a:chExt cx="15407" cy="8287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8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总之，此处“业颠倒”是指行为模式的颠倒、运作机制的颠倒。运作机制则是来自背后意乐的支配，也就是说，一种现代的自由意志，或者各种思想背景下意志的力量，都有可能驱使人心在非法道上行进。由于它惯性太强、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等流力太强的缘，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往往跟法道背道而驰。从内在的运作机制和走向来看，一直在非法道上运行的缘故，叫做无暇。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我们的认定不能仅停留在古西藏时的状况。古西藏的社会环境非常单纯，说到“业颠倒”，只需提到猎人、妓女或者小偷等的种姓。但当今的状况远非如此，业颠倒者也不再仅是猎人、妓女、小偷。“从小”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二字可以代表我们从小受到的邪法熏。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各种世间学说、立论都有可能引导人们趣入非法，何况媒体大面积、高密度地进行轰炸。如果从小就习惯于某些颠倒的行为模式，内在养成牢固的行动机制，以此驱使，就只会陷入颠倒道中，不能自拔，这就叫做当今时代的业颠倒相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对于这一点，我们需要非常仔细地观察，才会发现问题的严重性，才知道是什么吞噬了我们修法的时机，是内在一种什么样的障难控制自心无法转入法道。作为有灵性的人类应当深思，应当看到其中的端倪。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381125"/>
            <a:ext cx="10026418" cy="4892655"/>
            <a:chOff x="8749" y="2807"/>
            <a:chExt cx="15790" cy="7705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4</a:t>
              </a: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1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定义</a:t>
              </a:r>
              <a:r>
                <a:rPr lang="en-US" altLang="zh-TW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/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违法颠倒</a:t>
              </a:r>
            </a:p>
          </p:txBody>
        </p: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7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违法颠倒：凡是身口意三门跟法道相违的行为，全部落入错误的行为机制、模式和运作当中。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法道是顺合天理、顺合缘起律的正路。从粗分的十善业道开始，逐步进入细分的四谛道，再入六度道，到最后的本性之道，这些全是我们应该顶戴奉行之处。但是现代人所受邪熏染过多，自由意志特别强烈，就习惯于运用颠倒识、运用无始以来的错乱习气。其三门的做法都与法道相违，坚固成性的意乐其实是成为入法的障碍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譬如，享乐论过强就会堵塞出离之路。因为不能一心解决生死问题，所作都是爱染、贪执之业的缘故，多数堕入恶趣，少数也许在人天善趣当中求取福报等，除此之外，再无其他。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一些持“找感觉主义”者，一直处在飘忽不定、无所皈依的心态，没办法趣入理智之道，也无法发起为道之誓愿。他们对所谓的规则、操守不屑一顾，连最基本的人伦之道都不肯守护，连一分道的内涵也不具备。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5262223"/>
            <a:chOff x="9132" y="2807"/>
            <a:chExt cx="15407" cy="8287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8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还有自我意识过于强盛的人，处处以我为主，不肯开发替别人着想的善根。他处处都要显耀自己、要得到位置、地位等，否则就绝对不干，或者马上爆发烦恼，这种习性与无我、谦卑、利他等德行完全相违，也就无法转入法道当中。或者他会依于自我设想，想怎样就怎样——为了突出自我的一个思路、一个创意、一个想法等，无所不用其极。他无法遵守法则，无法继承传统，时时都处在狭隘的虚妄分别心识运作当中，认识不到真理大道；或者以严重知识化的倾向，一直以分别心的伎俩为荣，在口头谈说上驰骋，根本不肯追随古圣先贤的轨道来逐步纠正自心。从小串习的机制使他三门一直在外游荡，并做出一些无意义或违背正法的行为，入于非法运作轨道的缘故，称为“业颠倒”，以此很难真正进入修法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凡夫是从清净法界中沦落，他最大的行为驱动力是无明，其中分成业果愚和真实义愚，因此，随顺自己的意识其实非常危险，如《四十二章经》所说：“慎勿信汝意，汝意不可信。”一个为法为道的人要有皈依、有志愿、有操守、有原则，恒时依于正法而行，才可能顺着菩提道得到逐级上进、升华。否则，不经过法道的纠正，他不可能转凡成圣或回归本性。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4524357"/>
            <a:chOff x="9132" y="2807"/>
            <a:chExt cx="15407" cy="7125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对此，我们应当把握因位细分的状态。业颠倒，就因位而言，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是行为机制的颠、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行为习性的颠倒；就观念的熏习而言，往往会造成机制的颠倒；就串习力而言，就造成了习性的颠倒。这些埋藏在我们心中，有无量无数那么多。如果在它们出现时，自心未能严加防范，就很容易误入与法道相反的业颠倒之道，从而堕落于无暇状态。即使是一念不慎，也有可能被卷入非法，使自己几小时、几天、几月甚至几年，都处在无暇中。在此状态中，修法是零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非法的运行却是百分之。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因此，细分上时时努力做到身心跟法道不相违，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才有可能真正安住在有暇的法道。</a:t>
              </a:r>
              <a:endPara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相反，如果不注意把握细分，就很容易随过去的习性、机制的冲动而转。同时，由于不具备忆念、正知的检查力，又没有生起深刻的胜解信来左右自心，就很容易时时随着业力的泛起、习性的冲动而卷入非法道中，这就叫做“业行颠倒”。以此因位上机制和习性的颠倒，几乎马上出现果位上的随非法转。如此一来，自然常常处在无暇状态。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381125"/>
            <a:ext cx="9783219" cy="4109068"/>
            <a:chOff x="9132" y="2807"/>
            <a:chExt cx="15407" cy="6471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3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祖师对此指示了两个理由：一、凡是三门跟法相违的作为，全部叫做业行颠倒；二、自己内心的习性非常深重，所以时时都有可能出现业颠倒。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即使之前没出，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以后也容易出现。为使自己不落入无暇状态，就应当时时警惕、策励，观察自己的身心是否与法相违，这叫做暇满上的细分控制。同时避免所有的颠倒，才有可能争取到圆满的修法人身。否则，忽略细分颠倒，不知不觉将大把大把的时间全部浪费在非法状态，也同样是往恶趣和生死的方向堕落。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381125"/>
            <a:ext cx="10026418" cy="5262223"/>
            <a:chOff x="8749" y="2807"/>
            <a:chExt cx="15790" cy="8287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5</a:t>
              </a: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149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意乐殊胜圆满结</a:t>
              </a:r>
            </a:p>
          </p:txBody>
        </p: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1703" cy="8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抉择了“业行颠倒”之后，我们再回到“意乐殊胜圆满”，来比较具足圆满意乐和不具足之间的悬殊差异。譬如，一个学生对物理有意乐，以此驱使着他在物理学领域不断学习、钻研、实验等等，发起了无数行为。这无数的因缘，都决定他将成为一名献身物理学的人。意乐之门一旦打开，行为也就随后发出。而另一名学生对物理学毫无意乐，也就根本不肯做出种种相关的行为。或许他从小喜欢经商，以此意乐驱使，将在商场上奔波一世。可见，意乐作为先导，能决定行为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推展到修作佛法上，则是以善意乐最为重要。晋美朗巴祖师也说“于善胜解”，用现代话来说就是崇尚善，以善为第一。毕竟，五乘正法都建立在善业道上，是以善为所依。善是一切法的心要，只不过配合以不同的见地来行持。能够于善具足胜解，以善为先导，才肯昼夜精进，才会从人天善发展到小乘善、大乘善、离相善等等，逐步回到自心的本善。也就是说，对于善有意乐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自然趣入于修行正；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否则，不善的人心，不可能发起相合正法的行为。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譬如，崇尚孝悌忠信者，会在一生一世当中都实践儒道，他会努力去做一个正人君子、一个世间圣贤。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 txBox="1"/>
          <p:nvPr/>
        </p:nvSpPr>
        <p:spPr>
          <a:xfrm>
            <a:off x="1010890" y="62804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人身难得的具体修法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/>
          <p:nvPr/>
        </p:nvSpPr>
        <p:spPr bwMode="auto">
          <a:xfrm>
            <a:off x="1025842" y="1939639"/>
            <a:ext cx="3293572" cy="4183666"/>
          </a:xfrm>
          <a:custGeom>
            <a:avLst/>
            <a:gdLst>
              <a:gd name="T0" fmla="*/ 0 w 1720"/>
              <a:gd name="T1" fmla="*/ 0 h 1961"/>
              <a:gd name="T2" fmla="*/ 2147483646 w 1720"/>
              <a:gd name="T3" fmla="*/ 0 h 1961"/>
              <a:gd name="T4" fmla="*/ 2147483646 w 1720"/>
              <a:gd name="T5" fmla="*/ 2147483646 h 19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endParaRPr lang="zh-CN" altLang="en-US"/>
          </a:p>
        </p:txBody>
      </p:sp>
      <p:cxnSp>
        <p:nvCxnSpPr>
          <p:cNvPr id="5" name="稻壳儿原创设计师【幻雨工作室】_4"/>
          <p:cNvCxnSpPr/>
          <p:nvPr/>
        </p:nvCxnSpPr>
        <p:spPr>
          <a:xfrm>
            <a:off x="4454661" y="1939639"/>
            <a:ext cx="32826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稻壳儿原创设计师【幻雨工作室】_5"/>
          <p:cNvSpPr txBox="1"/>
          <p:nvPr/>
        </p:nvSpPr>
        <p:spPr bwMode="auto">
          <a:xfrm>
            <a:off x="1201223" y="2300758"/>
            <a:ext cx="2679804" cy="558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sz="3200" b="1" dirty="0">
                <a:solidFill>
                  <a:schemeClr val="bg1"/>
                </a:solidFill>
              </a:rPr>
              <a:t>八闲暇</a:t>
            </a:r>
          </a:p>
        </p:txBody>
      </p:sp>
      <p:sp>
        <p:nvSpPr>
          <p:cNvPr id="8" name="稻壳儿原创设计师【幻雨工作室】_6"/>
          <p:cNvSpPr txBox="1"/>
          <p:nvPr/>
        </p:nvSpPr>
        <p:spPr bwMode="auto">
          <a:xfrm>
            <a:off x="4754394" y="2300758"/>
            <a:ext cx="2679804" cy="558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sz="3200" b="1" dirty="0">
                <a:solidFill>
                  <a:schemeClr val="bg1"/>
                </a:solidFill>
              </a:rPr>
              <a:t>十圆满</a:t>
            </a:r>
          </a:p>
        </p:txBody>
      </p:sp>
      <p:sp>
        <p:nvSpPr>
          <p:cNvPr id="17" name="稻壳儿原创设计师【幻雨工作室】_10"/>
          <p:cNvSpPr/>
          <p:nvPr/>
        </p:nvSpPr>
        <p:spPr>
          <a:xfrm>
            <a:off x="4754366" y="3627345"/>
            <a:ext cx="231537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五种自圆满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得人身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生中土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五根具足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业际不颠倒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信佛法</a:t>
            </a:r>
          </a:p>
          <a:p>
            <a:pPr algn="l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稻壳儿原创设计师【幻雨工作室】_11"/>
          <p:cNvSpPr/>
          <p:nvPr/>
        </p:nvSpPr>
        <p:spPr>
          <a:xfrm>
            <a:off x="4754366" y="4924519"/>
            <a:ext cx="23153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五种他圆满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佛陀出世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佛已说法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佛法住世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皈依三宝</a:t>
            </a:r>
          </a:p>
          <a:p>
            <a:pPr algn="l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上师摄受</a:t>
            </a:r>
          </a:p>
        </p:txBody>
      </p:sp>
      <p:sp>
        <p:nvSpPr>
          <p:cNvPr id="19" name="稻壳儿原创设计师【幻雨工作室】_12"/>
          <p:cNvSpPr/>
          <p:nvPr/>
        </p:nvSpPr>
        <p:spPr>
          <a:xfrm>
            <a:off x="1202055" y="3051175"/>
            <a:ext cx="2678430" cy="11391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总的来说，没有生于八无暇处而有空闲修持正法，就叫做闲暇。所谓的无暇是指八无暇处，如云：“地狱饿鬼及旁生，边鄙地及长寿天，邪见不遇佛出世，喑哑此等八无暇。</a:t>
            </a:r>
          </a:p>
        </p:txBody>
      </p:sp>
      <p:sp>
        <p:nvSpPr>
          <p:cNvPr id="20" name="稻壳儿原创设计师【幻雨工作室】_13"/>
          <p:cNvSpPr/>
          <p:nvPr/>
        </p:nvSpPr>
        <p:spPr>
          <a:xfrm>
            <a:off x="1203527" y="4110449"/>
            <a:ext cx="231537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地狱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饿鬼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旁生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鄙地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长寿天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邪见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不遇佛出世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喑哑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稻壳儿原创设计师【幻雨工作室】_10"/>
          <p:cNvSpPr/>
          <p:nvPr/>
        </p:nvSpPr>
        <p:spPr>
          <a:xfrm>
            <a:off x="4754245" y="3051175"/>
            <a:ext cx="2680335" cy="628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而十圆满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则是修法的十种增上缘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现在要观察自己有没有具备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稻壳儿原创设计师【幻雨工作室】_12"/>
          <p:cNvSpPr/>
          <p:nvPr/>
        </p:nvSpPr>
        <p:spPr>
          <a:xfrm>
            <a:off x="1202892" y="5739355"/>
            <a:ext cx="23153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八无暇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是修法的八种违缘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现在我们已经脱离了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左箭头 12"/>
          <p:cNvSpPr/>
          <p:nvPr/>
        </p:nvSpPr>
        <p:spPr>
          <a:xfrm>
            <a:off x="6323330" y="3948430"/>
            <a:ext cx="2402205" cy="80327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CN">
                <a:solidFill>
                  <a:srgbClr val="FF0000"/>
                </a:solidFill>
              </a:rPr>
              <a:t>本次探讨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95135" y="4924425"/>
            <a:ext cx="4547235" cy="1199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本课详细讲解了其中两个修法（十圆满之五根具足、业际不颠倒），十种圆满都采用这种思维模式。此外，强调了我们应该为众生的解脱而修行，也就是选择大乘佛教的修行。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289685"/>
            <a:ext cx="10585205" cy="5631156"/>
            <a:chOff x="8749" y="2807"/>
            <a:chExt cx="16670" cy="8868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5</a:t>
              </a: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149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意乐殊胜圆满结</a:t>
              </a:r>
            </a:p>
          </p:txBody>
        </p:sp>
        <p:sp>
          <p:nvSpPr>
            <p:cNvPr id="36" name="稻壳儿原创设计师【幻雨工作室】_12"/>
            <p:cNvSpPr/>
            <p:nvPr/>
          </p:nvSpPr>
          <p:spPr>
            <a:xfrm>
              <a:off x="12836" y="2807"/>
              <a:ext cx="12583" cy="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同样，就佛道而言，具备了对三士道的崇仰、坚信、胜解，才会驱使自己献身于正道。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以下士的意乐，一心修持来世义利，将逐渐得到善趣的果；以共中士道的意乐，一心修持出世间戒定慧善，或者说逐渐以无我慧断除私我的贪著，日日夜夜发起解脱道上的行为，将会趣向截断轮回之流的寂静解脱。再者，大乘行人为能利乐一切父母有情，为能断除他们相续中所有转生三界六道的苦果和习气，为能将他们安置在不住有寂二边的正等觉果位而发心，这种极广大的菩提心是一切万善之王。他们对于菩提心的胜解将会牵引自己在大乘道上逐步迈进。如果是希求入于金刚乘或者禅宗之道，就需要相信自心本性本来是佛，一切善法圆满具足，对此不添加任何分别识的染著，</a:t>
              </a:r>
              <a:r>
                <a:rPr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完全顺乎本性而行，</a:t>
              </a: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从而回归自性。</a:t>
              </a: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如是，具足殊胜善意乐者甘愿献身法道，使自己成为百分之百的具法人身。也就是说，这种强大意乐的驱使和导向力，能使内心分分秒秒精进于法行，实现噶当四依中的“心依于法”，成为一名为道献身的“士”，成为一名法道上的行者。相反，不具足善意乐的人，他的心不崇尚也不趣向善，对于善没有一种欣求的力量，自然就落在善法之外。内心一旦行持邪行、与法道背道而驰，那么他的一生一世毫无实义。如今我们具有对善的胜解或者希求、崇尚之心，即是具足意乐的圆满。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 txBox="1"/>
          <p:nvPr/>
        </p:nvSpPr>
        <p:spPr>
          <a:xfrm>
            <a:off x="1019174" y="631803"/>
            <a:ext cx="4582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业际不颠倒之座上思维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5462" y="1727985"/>
            <a:ext cx="10850563" cy="2951330"/>
            <a:chOff x="1064" y="2721"/>
            <a:chExt cx="17088" cy="4648"/>
          </a:xfrm>
        </p:grpSpPr>
        <p:sp>
          <p:nvSpPr>
            <p:cNvPr id="3" name="稻壳儿原创设计师【幻雨工作室】_2"/>
            <p:cNvSpPr/>
            <p:nvPr/>
          </p:nvSpPr>
          <p:spPr bwMode="auto">
            <a:xfrm>
              <a:off x="1064" y="2721"/>
              <a:ext cx="4520" cy="99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了知</a:t>
              </a:r>
            </a:p>
          </p:txBody>
        </p:sp>
        <p:sp>
          <p:nvSpPr>
            <p:cNvPr id="4" name="稻壳儿原创设计师【幻雨工作室】_3"/>
            <p:cNvSpPr/>
            <p:nvPr/>
          </p:nvSpPr>
          <p:spPr bwMode="auto">
            <a:xfrm>
              <a:off x="5253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对比</a:t>
              </a:r>
            </a:p>
          </p:txBody>
        </p:sp>
        <p:sp>
          <p:nvSpPr>
            <p:cNvPr id="5" name="稻壳儿原创设计师【幻雨工作室】_4"/>
            <p:cNvSpPr/>
            <p:nvPr/>
          </p:nvSpPr>
          <p:spPr bwMode="auto">
            <a:xfrm>
              <a:off x="9442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珍惜</a:t>
              </a:r>
            </a:p>
          </p:txBody>
        </p:sp>
        <p:sp>
          <p:nvSpPr>
            <p:cNvPr id="6" name="稻壳儿原创设计师【幻雨工作室】_5"/>
            <p:cNvSpPr/>
            <p:nvPr/>
          </p:nvSpPr>
          <p:spPr bwMode="auto">
            <a:xfrm>
              <a:off x="13631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 dirty="0">
                  <a:solidFill>
                    <a:schemeClr val="bg1"/>
                  </a:solidFill>
                </a:rPr>
                <a:t>修法达到的效果</a:t>
              </a:r>
            </a:p>
          </p:txBody>
        </p:sp>
        <p:cxnSp>
          <p:nvCxnSpPr>
            <p:cNvPr id="7" name="稻壳儿原创设计师【幻雨工作室】_6"/>
            <p:cNvCxnSpPr/>
            <p:nvPr/>
          </p:nvCxnSpPr>
          <p:spPr>
            <a:xfrm>
              <a:off x="5073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稻壳儿原创设计师【幻雨工作室】_7"/>
            <p:cNvCxnSpPr/>
            <p:nvPr/>
          </p:nvCxnSpPr>
          <p:spPr>
            <a:xfrm>
              <a:off x="9287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稻壳儿原创设计师【幻雨工作室】_8"/>
            <p:cNvCxnSpPr/>
            <p:nvPr/>
          </p:nvCxnSpPr>
          <p:spPr>
            <a:xfrm>
              <a:off x="13501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稻壳儿原创设计师【幻雨工作室】_9"/>
            <p:cNvSpPr/>
            <p:nvPr/>
          </p:nvSpPr>
          <p:spPr>
            <a:xfrm>
              <a:off x="1143" y="4172"/>
              <a:ext cx="3646" cy="2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了知种姓制度在当代虽然不一定存在，但行为与习性等无论何因所导致的意乐残缺都将成为一种障碍, 进而修正自我行为与习性, 达到人身内在的意乐圆满。</a:t>
              </a:r>
            </a:p>
          </p:txBody>
        </p:sp>
        <p:sp>
          <p:nvSpPr>
            <p:cNvPr id="20" name="稻壳儿原创设计师【幻雨工作室】_11"/>
            <p:cNvSpPr/>
            <p:nvPr/>
          </p:nvSpPr>
          <p:spPr>
            <a:xfrm>
              <a:off x="5357" y="4172"/>
              <a:ext cx="3646" cy="2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业行颠倒者以受五无间等重业控制的缘故，或者说以其邪悖的性格，根本不肯如理行法，反而常作杀生、邪淫等，也是与正法背道而驰。</a:t>
              </a:r>
            </a:p>
          </p:txBody>
        </p:sp>
        <p:sp>
          <p:nvSpPr>
            <p:cNvPr id="22" name="稻壳儿原创设计师【幻雨工作室】_13"/>
            <p:cNvSpPr/>
            <p:nvPr/>
          </p:nvSpPr>
          <p:spPr>
            <a:xfrm>
              <a:off x="9600" y="4172"/>
              <a:ext cx="3646" cy="2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我现在不仅得人身、生中土、具六根，而且对于正法具有无人能夺的胜解信。哪怕有人拿刀架在我的脖子上，哪怕用多少万贯黄金贿赂我，这种信念也不会改变。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稻壳儿原创设计师【幻雨工作室】_15"/>
            <p:cNvSpPr/>
            <p:nvPr/>
          </p:nvSpPr>
          <p:spPr>
            <a:xfrm>
              <a:off x="13962" y="4172"/>
              <a:ext cx="3646" cy="3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我恒时以法为重、以法为依，了知正法内涵即是善心善行的缘故，日日夜夜如法行善，对于善法格外喜欢、胜解，即是学法的意乐圆满。佛经中也常说：“善男子、善女人……”可见，受法之人须当贤善。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 txBox="1"/>
          <p:nvPr/>
        </p:nvSpPr>
        <p:spPr>
          <a:xfrm>
            <a:off x="999503" y="6946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本课小结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/>
          <p:nvPr/>
        </p:nvSpPr>
        <p:spPr>
          <a:xfrm>
            <a:off x="803275" y="1802765"/>
            <a:ext cx="1058545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上所述，透过所依、环境等，了解到自身已经具有五种学法的差别圆满相。所谓暇满人身不是随便得出的结论，而是每一方面的“差别相”都清清楚楚、非常圆满地具足。学法者自身具足了这五种圆满，才有可能顺利修法，有可能行进于深广的菩提道。譬如，将一辆车从此处顺利驶到千里之外的圣地，必须具备各方面的因缘——车辆性能良好、驾驶平稳、迅速、方向不偏离等等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之，自身已经得到最好的所依身——人；身处最好的环境——正法中土；所用工具——六根健全；内在——意乐圆满；对于佛陀小、大、密三乘体系的一代教法——具足信心、欢喜趣入。如此圆满的学法因缘，都是必须具足的“必要条件”，是“自相续因缘上的五圆满”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01470" y="1220470"/>
            <a:ext cx="95929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1、 从最低化、起点化上来比较，根缺与根具在修法上有什么差别？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2、 业颠倒中：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（1） 尊者讲的业颠倒是指哪些情况？为何障碍趋入法道？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（2） 当今时代业颠倒的情况有哪些？为何障碍入法道？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（3） 反省自身是否有行为机制和行为习性的颠倒，</a:t>
            </a:r>
          </a:p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     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如果有，是从小熏习何种颠倒意乐造成的？它是如何障碍自己入于法道的？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（4） 在细分上观察如何是有暇？如何是无暇？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（5） 我们为什么容易落入无暇？应如何防护？</a:t>
            </a: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YF补 汉仪夏日体" panose="020B0604000101010104" pitchFamily="34" charset="-128"/>
            </a:endParaRPr>
          </a:p>
          <a:p>
            <a:pPr algn="l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YF补 汉仪夏日体" panose="020B0604000101010104" pitchFamily="34" charset="-128"/>
              </a:rPr>
              <a:t>（6） 从正反面观察，为什么修行佛法以善意乐最为重要？</a:t>
            </a:r>
          </a:p>
        </p:txBody>
      </p:sp>
      <p:sp>
        <p:nvSpPr>
          <p:cNvPr id="2" name="稻壳儿原创设计师【幻雨工作室】_1"/>
          <p:cNvSpPr txBox="1"/>
          <p:nvPr/>
        </p:nvSpPr>
        <p:spPr>
          <a:xfrm>
            <a:off x="1019174" y="631803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/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思考题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26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五根具足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9877" y="1645285"/>
            <a:ext cx="10026418" cy="4361815"/>
            <a:chOff x="8749" y="2807"/>
            <a:chExt cx="15790" cy="6869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7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定义</a:t>
              </a:r>
            </a:p>
          </p:txBody>
        </p: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2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五根中任何一根不具足，也不能成为出家持戒的法器，并且因为无有亲见恭敬对境所依如来的身像等或者阅读、听闻、思维经典如意宝的缘分而不能胜任真正的法器。</a:t>
              </a:r>
            </a:p>
          </p:txBody>
        </p:sp>
        <p:sp>
          <p:nvSpPr>
            <p:cNvPr id="36" name="稻壳儿原创设计师【幻雨工作室】_12"/>
            <p:cNvSpPr/>
            <p:nvPr/>
          </p:nvSpPr>
          <p:spPr>
            <a:xfrm>
              <a:off x="12836" y="5170"/>
              <a:ext cx="11703" cy="4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果出现诸根残缺之相，例如眼盲、耳聋、舌哑等，当法本摆放在自己面前，或者传法师就在旁边教授，也还是会有很多学法的障碍，这就是学法的根功能不具足。如今，我不仅得人身、生中土，而且诸根健全，眼能看法、耳能闻法、舌能诵法、意能忆念思维法、身能礼敬法供养法，处处能接触到很多圣法的文字、音声等等。诸如此类，是学法的根功德圆满。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26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五根具足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9877" y="1386840"/>
            <a:ext cx="10026418" cy="5262245"/>
            <a:chOff x="8749" y="2807"/>
            <a:chExt cx="15790" cy="8287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2</a:t>
              </a: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25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根不具</a:t>
              </a:r>
              <a:r>
                <a:rPr lang="en-US" altLang="zh-TW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有什么缺陷？为什么根具足是根功德圆满？</a:t>
              </a:r>
            </a:p>
          </p:txBody>
        </p: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8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首先，如果五根当中任一根不具，例如眼瞎、耳聋、身残、意呆等，就不堪作为出家受律仪的根器、不能入僧数。根器欠缺的缘故，在法道上很难有进步。譬如，有故障的车子无法在大道上行驶，也不可能越过一山又一山、穿过一桥又一桥而快速到达目的地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再者，如果是瞎子，就无法见到佛像。佛像代表佛宝，是发生胜解和恭敬的所依。众生往往以见佛像为缘，马上引发心中的善根，意识到这是一位伟大、不可思议的导师，之后发起胜解和恭敬，誓愿以佛为师，由此开启他的正法修行之路。如果自己尚且不能睹见佛像，也就难以由此发出胜解和恭敬。所谓学法之初需要以相来引进，即是此理。如《法华经》所说，当众生见到塔庙，一称“南无佛”，或者稍微低头、小礼拜、小供养等等，就已经种下成佛的因而必将成佛，可见相的表示力量有多强大。“所依”表明它是作为住持三宝之一，是透过相来引动众生的善根、引发佛性的觉悟，以此开启众生内心对于法的运作，使他们最终回归自性本元。但是，如果连佛像都看不到，就表明缘分很欠缺，成为趣入佛法的障碍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再说，闻思的境缘就是善说法宝，“善说”指佛语，“宝”意为特别珍贵、稀有、有力用等等。法宝能有效地指示解脱和成佛之路。教法是为我们指示修行的途径，也就是如何消除颠倒心、恢复本来、如何开发佛性中的无边善根，如何回归法界等等，这些都要透过善说的法宝。法宝犹如地图般作为一切行进的指引；法宝又如指月之标，能够标出性天朗月——众生心的本性，如是等等，表明它是非常关键之处。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26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五根具足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3076" y="1645285"/>
            <a:ext cx="9783219" cy="4523105"/>
            <a:chOff x="9132" y="2807"/>
            <a:chExt cx="15407" cy="7123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7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根缺者无法阅读经书、听闻讲解等，没有闻思机缘的缘故，内心难以出现定解，也就不能肯定要如何学修，因此，他们很难在佛法的道路上有所进步。“等”字当中还包括身根有残障而无法礼拜、结印、合掌、打座等，意根有残障而无法理解乃至进一步思维、抉择、观照等等。学法的缘分不具足，不堪成为修法的根器。譬如，如果一辆车的轮胎损坏或者引擎损坏，在最根本的功能上出现故障，那么车子就没办法开动，它就不能作为运载或行驶的器具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反之，不难推断，具足眼、耳、鼻、舌、身、意六根的健全者，堪为出家律仪之器。而且，眼明、耳聪、心灵、身健等等，使得修行非常有力量、有缘分。平时看书、听法、思维、礼拜，以及遇见诸佛圣像、持诵咒语佛号、结印、打座等等，都能无障碍运行。能如此具足学修正法根功德圆满的内涵，真是一辆极好的“修行跑车”。</a:t>
              </a: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264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五根具足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13076" y="1236980"/>
            <a:ext cx="9783219" cy="5631180"/>
            <a:chOff x="9132" y="2807"/>
            <a:chExt cx="15407" cy="8868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点抉择，可以看出根缺和根具有着天壤之别。根缺就如同残废，寸步难行；根具则能任意畅通无阻地前进。如同丢失入场券一般，五根缺一就不能出家受戒，对于解脱道只能远观，不能迈进。六根有残缺者在闻思修，或与三宝结缘并产生胜解、恭敬，继而由此修道等方面，都是寸步难行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根缺和根具的强烈对比是：有些事情对于根缺者来说完全都做不到，而且是从生至死与此绝缘，譬如，盲人不见一字，而具眼根者，一生当中可以随意观见三宝所依等色法；聋子一句法也听不到，而对于耳聪者，从始至终可以无碍地听受法义；呆子一句法也不能理解，而对于意根灵敏者，从人天乘一直到无上佛乘之间的无量法义都能展开思维、抉择，并由此获得定解、开启解慧等，直至最终发生彻证彻悟；身根残缺者没办法作结印、礼拜等，而对于身根具足者，十万个手印都可以结，无数个大礼拜都可以行，一天八座都可以打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可见，根缺者由于过去的业障，他得不到修法的入场券，只能被无情地挡在佛法的门槛之外；根具者不仅可以随意进入，而且凭借自身优越的条件可以日日夜夜不断在法道上行进，真正堪称天之骄子，是世上功能最强的修法飞车，或者说修法的工具极其圆满，叫做“修法的根功德圆满”。我们应当如是通过思维获得定解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 txBox="1"/>
          <p:nvPr/>
        </p:nvSpPr>
        <p:spPr>
          <a:xfrm>
            <a:off x="1019174" y="631803"/>
            <a:ext cx="4296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五根具足之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座上思维</a:t>
            </a:r>
            <a:endParaRPr lang="zh-CN" altLang="en-US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5640" y="1727835"/>
            <a:ext cx="10850245" cy="2844165"/>
            <a:chOff x="1064" y="2721"/>
            <a:chExt cx="17087" cy="4479"/>
          </a:xfrm>
        </p:grpSpPr>
        <p:sp>
          <p:nvSpPr>
            <p:cNvPr id="3" name="稻壳儿原创设计师【幻雨工作室】_2"/>
            <p:cNvSpPr/>
            <p:nvPr/>
          </p:nvSpPr>
          <p:spPr bwMode="auto">
            <a:xfrm>
              <a:off x="1064" y="2721"/>
              <a:ext cx="4520" cy="99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了知</a:t>
              </a:r>
            </a:p>
          </p:txBody>
        </p:sp>
        <p:sp>
          <p:nvSpPr>
            <p:cNvPr id="4" name="稻壳儿原创设计师【幻雨工作室】_3"/>
            <p:cNvSpPr/>
            <p:nvPr/>
          </p:nvSpPr>
          <p:spPr bwMode="auto">
            <a:xfrm>
              <a:off x="5253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对比</a:t>
              </a:r>
            </a:p>
          </p:txBody>
        </p:sp>
        <p:sp>
          <p:nvSpPr>
            <p:cNvPr id="5" name="稻壳儿原创设计师【幻雨工作室】_4"/>
            <p:cNvSpPr/>
            <p:nvPr/>
          </p:nvSpPr>
          <p:spPr bwMode="auto">
            <a:xfrm>
              <a:off x="9442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Arial" panose="020B0604020202020204" pitchFamily="34" charset="0"/>
                </a:rPr>
                <a:t>珍惜</a:t>
              </a:r>
            </a:p>
          </p:txBody>
        </p:sp>
        <p:sp>
          <p:nvSpPr>
            <p:cNvPr id="6" name="稻壳儿原创设计师【幻雨工作室】_5"/>
            <p:cNvSpPr/>
            <p:nvPr/>
          </p:nvSpPr>
          <p:spPr bwMode="auto">
            <a:xfrm>
              <a:off x="13631" y="2721"/>
              <a:ext cx="4520" cy="99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zh-CN" dirty="0">
                  <a:solidFill>
                    <a:schemeClr val="bg1"/>
                  </a:solidFill>
                </a:rPr>
                <a:t>修法达到的效果</a:t>
              </a:r>
            </a:p>
          </p:txBody>
        </p:sp>
        <p:cxnSp>
          <p:nvCxnSpPr>
            <p:cNvPr id="7" name="稻壳儿原创设计师【幻雨工作室】_6"/>
            <p:cNvCxnSpPr/>
            <p:nvPr/>
          </p:nvCxnSpPr>
          <p:spPr>
            <a:xfrm>
              <a:off x="5073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稻壳儿原创设计师【幻雨工作室】_7"/>
            <p:cNvCxnSpPr/>
            <p:nvPr/>
          </p:nvCxnSpPr>
          <p:spPr>
            <a:xfrm>
              <a:off x="9287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稻壳儿原创设计师【幻雨工作室】_8"/>
            <p:cNvCxnSpPr/>
            <p:nvPr/>
          </p:nvCxnSpPr>
          <p:spPr>
            <a:xfrm>
              <a:off x="13501" y="3917"/>
              <a:ext cx="0" cy="328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稻壳儿原创设计师【幻雨工作室】_9"/>
            <p:cNvSpPr/>
            <p:nvPr/>
          </p:nvSpPr>
          <p:spPr>
            <a:xfrm>
              <a:off x="1143" y="4172"/>
              <a:ext cx="3646" cy="2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眼、耳、鼻、舌、身、意六根的健全: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眼能看法、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耳能闻法、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舌能诵法、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意能忆念思维法、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身能礼敬法供养法</a:t>
              </a:r>
            </a:p>
          </p:txBody>
        </p:sp>
        <p:sp>
          <p:nvSpPr>
            <p:cNvPr id="20" name="稻壳儿原创设计师【幻雨工作室】_11"/>
            <p:cNvSpPr/>
            <p:nvPr/>
          </p:nvSpPr>
          <p:spPr>
            <a:xfrm>
              <a:off x="5357" y="4172"/>
              <a:ext cx="3646" cy="1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任一根不具，例如眼瞎、耳聋、身残、意呆等，就不堪作为出家受律仪的根器、不能入僧数。根器欠缺的缘故，在法道上很难有进步。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稻壳儿原创设计师【幻雨工作室】_13"/>
            <p:cNvSpPr/>
            <p:nvPr/>
          </p:nvSpPr>
          <p:spPr>
            <a:xfrm>
              <a:off x="9600" y="4172"/>
              <a:ext cx="3646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保持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眼明、耳聪、心灵、身健等等，使修行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更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有力量、有缘分。</a:t>
              </a:r>
            </a:p>
            <a:p>
              <a:pPr algn="l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稻壳儿原创设计师【幻雨工作室】_15"/>
            <p:cNvSpPr/>
            <p:nvPr/>
          </p:nvSpPr>
          <p:spPr>
            <a:xfrm>
              <a:off x="13962" y="4172"/>
              <a:ext cx="3646" cy="1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平时看书、听法、思维、礼拜，以及遇见诸佛圣像、持诵咒语佛号、结印、打座等等，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使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能无障碍运行。</a:t>
              </a:r>
            </a:p>
            <a:p>
              <a:pPr algn="l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具足学修正法根功德圆满的内涵，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一辆极好的“修行跑车”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9877" y="1645285"/>
            <a:ext cx="10026418" cy="4109069"/>
            <a:chOff x="8749" y="2807"/>
            <a:chExt cx="15790" cy="6471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稻壳儿原创设计师【幻雨工作室】_5"/>
            <p:cNvSpPr/>
            <p:nvPr/>
          </p:nvSpPr>
          <p:spPr>
            <a:xfrm>
              <a:off x="8749" y="3390"/>
              <a:ext cx="766" cy="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2" name="稻壳儿原创设计师【幻雨工作室】_8"/>
            <p:cNvSpPr/>
            <p:nvPr/>
          </p:nvSpPr>
          <p:spPr>
            <a:xfrm>
              <a:off x="10059" y="3418"/>
              <a:ext cx="2349" cy="7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定义</a:t>
              </a:r>
              <a:r>
                <a:rPr lang="en-US" altLang="zh-TW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3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所谓的业际颠倒，主要是指生于猎人、妓女等种姓中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从小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就步入业际颠倒之道。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但事实上，凡是三门违背正法的所作所为都属于业际颠倒。虽说我们起初没有生在此类种姓当中，但将来也很容易变为业际颠倒之人，因此必须尽心尽力使自相续不违背正法。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稻壳儿原创设计师【幻雨工作室】_1"/>
          <p:cNvSpPr txBox="1"/>
          <p:nvPr/>
        </p:nvSpPr>
        <p:spPr>
          <a:xfrm>
            <a:off x="969679" y="653261"/>
            <a:ext cx="2670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TW" altLang="en-US" sz="32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业际不颠倒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3076" y="1223645"/>
            <a:ext cx="9783219" cy="5631158"/>
            <a:chOff x="9132" y="2807"/>
            <a:chExt cx="15407" cy="8868"/>
          </a:xfrm>
        </p:grpSpPr>
        <p:cxnSp>
          <p:nvCxnSpPr>
            <p:cNvPr id="27" name="稻壳儿原创设计师【幻雨工作室】_4"/>
            <p:cNvCxnSpPr/>
            <p:nvPr/>
          </p:nvCxnSpPr>
          <p:spPr>
            <a:xfrm>
              <a:off x="9132" y="2807"/>
              <a:ext cx="0" cy="647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稻壳儿原创设计师【幻雨工作室】_11"/>
            <p:cNvSpPr/>
            <p:nvPr/>
          </p:nvSpPr>
          <p:spPr>
            <a:xfrm>
              <a:off x="12836" y="2807"/>
              <a:ext cx="11703" cy="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大致按照古印度或古藏地等的情形来说，所谓业颠倒，是称呼身为猎人、妓女等种姓，从小就入于业颠倒道中的人。印度种姓制度非常稳定，生在哪家都要从事祖辈流传下来行业，这叫做“行业颠倒”。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此处关键要注意“从小”两字。少小串习如天成，生在猎人家庭里，小小年纪就学会打猎，这种邪意乐不断串习，成年后就达至秉性坚固。然而，喜爱残杀的意乐与法并不相随顺，之后形成强大的等流，他便不断地造下违背正法的事，而且难以纠正。如果生为妓女种姓，母亲是妓女，女儿从小耳濡目染风月之事，心灵不断地受到染污，等累积到一定程度，邪性已然坚固，就没办法转入正道。“等”字还包括盗贼等种姓，父亲是老贼，儿子也从小学偷，一直串习到邪性难改、不可转移的程度，就无法入道，成为意乐上的残缺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种姓制度在当代虽然不一定存在，但无论何因所导致的意乐残缺都成为一种障碍，或者说其本身即是背道而驰。对于这一点，需要针对时代状况做出新的诠释。结合现代人来说，有可能是“从小”受到邪谬的教育，熏成一些颠倒的知见、意乐等，成为入道的障碍。比如，几十岁才来学道，一生的颠倒业习非常难改，意乐不圆满，甚至相当有问题。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8439c0c-87b3-49d4-a346-1bf6e6fe3d26"/>
  <p:tag name="COMMONDATA" val="eyJjb3VudCI6MTIsImhkaWQiOiI3YzExN2ExNzhiZTA0MTA2ZGQyMDQ4MzE1MmU3NGYzZCIsInVzZXJDb3VudCI6MTJ9"/>
</p:tagLst>
</file>

<file path=ppt/theme/theme1.xml><?xml version="1.0" encoding="utf-8"?>
<a:theme xmlns:a="http://schemas.openxmlformats.org/drawingml/2006/main" name="Office 主题​​">
  <a:themeElements>
    <a:clrScheme name="最新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7343"/>
      </a:accent1>
      <a:accent2>
        <a:srgbClr val="347343"/>
      </a:accent2>
      <a:accent3>
        <a:srgbClr val="347343"/>
      </a:accent3>
      <a:accent4>
        <a:srgbClr val="347343"/>
      </a:accent4>
      <a:accent5>
        <a:srgbClr val="347343"/>
      </a:accent5>
      <a:accent6>
        <a:srgbClr val="347343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最新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7343"/>
      </a:accent1>
      <a:accent2>
        <a:srgbClr val="347343"/>
      </a:accent2>
      <a:accent3>
        <a:srgbClr val="347343"/>
      </a:accent3>
      <a:accent4>
        <a:srgbClr val="347343"/>
      </a:accent4>
      <a:accent5>
        <a:srgbClr val="347343"/>
      </a:accent5>
      <a:accent6>
        <a:srgbClr val="347343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2436</Words>
  <Application>Microsoft Office PowerPoint</Application>
  <PresentationFormat>Widescreen</PresentationFormat>
  <Paragraphs>179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Microsoft YaHei Light</vt:lpstr>
      <vt:lpstr>新細明體</vt:lpstr>
      <vt:lpstr>YF补 汉仪夏日体</vt:lpstr>
      <vt:lpstr>宋体</vt:lpstr>
      <vt:lpstr>Microsoft YaHei</vt:lpstr>
      <vt:lpstr>等线</vt:lpstr>
      <vt:lpstr>等线 Light</vt:lpstr>
      <vt:lpstr>Arial</vt:lpstr>
      <vt:lpstr>Calibri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Microsoft account</cp:lastModifiedBy>
  <cp:revision>20</cp:revision>
  <dcterms:created xsi:type="dcterms:W3CDTF">2020-10-09T05:24:00Z</dcterms:created>
  <dcterms:modified xsi:type="dcterms:W3CDTF">2022-11-01T17:54:26Z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KSOTemplateUUID">
    <vt:lpwstr>v1.0_mb_fWlQk20CqA+GmbZp5sSHSA==</vt:lpwstr>
  </property>
  <property fmtid="{D5CDD505-2E9C-101B-9397-08002B2CF9AE}" pid="4" name="ICV">
    <vt:lpwstr>0F78D843D54D4571B0ED3BA280EF8EC2</vt:lpwstr>
  </property>
</Properties>
</file>