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6858000" cx="12192000"/>
  <p:notesSz cx="6858000" cy="9144000"/>
  <p:embeddedFontLst>
    <p:embeddedFont>
      <p:font typeface="Merriweather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1" roundtripDataSignature="AMtx7mg0PmGH0bUKhCzwsZobwejKh/Zj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erriweatherSans-bold.fntdata"/><Relationship Id="rId47" Type="http://schemas.openxmlformats.org/officeDocument/2006/relationships/font" Target="fonts/MerriweatherSans-regular.fntdata"/><Relationship Id="rId49" Type="http://schemas.openxmlformats.org/officeDocument/2006/relationships/font" Target="fonts/Merriweather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customschemas.google.com/relationships/presentationmetadata" Target="metadata"/><Relationship Id="rId50" Type="http://schemas.openxmlformats.org/officeDocument/2006/relationships/font" Target="fonts/Merriweather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b10c2ce5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bb10c2ce5f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b10c2ce5f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bb10c2ce5f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b10c2ce5f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bb10c2ce5f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b10c2ce5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bb10c2ce5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b10c2ce5f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bb10c2ce5f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b10c2ce5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bb10c2ce5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b10c2ce5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bb10c2ce5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b10c2ce5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bb10c2ce5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b10c2ce5f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bb10c2ce5f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0c2ce5f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bb10c2ce5f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b10c2ce5f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bb10c2ce5f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b10c2ce5f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bb10c2ce5f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b10c2ce5f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bb10c2ce5f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b10c2ce5f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bb10c2ce5f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b10c2ce5f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bb10c2ce5f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b10c2ce5f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bb10c2ce5f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b10c2ce5f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bb10c2ce5f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b10c2ce5f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bb10c2ce5f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bb10c2ce5f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bb10c2ce5f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b10c2ce5f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bb10c2ce5f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95d4984b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b95d4984b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b10c2ce5f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bb10c2ce5f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b10c2ce5f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bb10c2ce5f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b10c2ce5f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bb10c2ce5f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b10c2ce5f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bb10c2ce5f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b10c2ce5f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bb10c2ce5f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b10c2ce5f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gbb10c2ce5f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b10c2ce5f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bb10c2ce5f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b10c2ce5f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bb10c2ce5f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b10c2ce5f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bb10c2ce5f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b10c2ce5f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gbb10c2ce5f_0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10c2ce5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bb10c2ce5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bb10c2ce5f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bb10c2ce5f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b10c2ce5f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bb10c2ce5f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a9df0e38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aa9df0e38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10c2ce5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bb10c2ce5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b10c2ce5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bb10c2ce5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b10c2ce5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bb10c2ce5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b10c2ce5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bb10c2ce5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b10c2ce5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bb10c2ce5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395725"/>
            <a:ext cx="5924400" cy="42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第一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阶段复习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b10c2ce5f_0_4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0" name="Google Shape;210;gbb10c2ce5f_0_43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gbb10c2ce5f_0_43"/>
          <p:cNvSpPr txBox="1"/>
          <p:nvPr/>
        </p:nvSpPr>
        <p:spPr>
          <a:xfrm>
            <a:off x="862050" y="110357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3.无论作任何善事，都不能离开这三个殊胜。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一旦脱离了这三个关键问题，则不管所做的善事从外表上看有多么的了不起，实际上也是不好的。所以，弄清楚这三个殊胜并付诸实施至关重要。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（二）具体修法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AutoNum type="arabicPeriod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动机殊胜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行善时每个人的情况不同，因而所希求的目标（动机）也千差万别。所有这些动机，可以归纳为三种：不善、无记和善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 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（1）不善的动机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凡是仅考虑今生的快乐、仅为今世生活打算的动机，如为健康、长寿、发财、避免魔障及痛苦等等的行善，都称为不善的动机。为了达到这些目的二修法，则无论修的法有多么高深，也只能成为世间法。这样的修法除了能使这一生健康、长寿、发财、避免魔障、痛苦等等之外，没有其他的善报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gbb10c2ce5f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10c2ce5f_0_5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8" name="Google Shape;218;gbb10c2ce5f_0_50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gbb10c2ce5f_0_50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（2）无记的动机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记是指没有善恶的记录，既非善，亦非恶。如果我们发现自己的动机是无记的，就需要改善，而不是断除它。因为无记和善比较接近，而不善与善却有着天壤之别，所以前者可以改善，后者只能断除。平时我们在修行、打坐之前，一定要认真观察，如果发现动机是无记的，就必须改善它。因为在此前提下所作的一切，都不能成为解脱法，与解脱毫无关系。以无记动机所造的善业虽然有些世间善报，但却很微弱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（3）善的动机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这是三种动机中最上乘的。但是，善的动机又可分为低、中、高三种层次：下士道、中士道、上士道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gbb10c2ce5f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b10c2ce5f_0_5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26" name="Google Shape;226;gbb10c2ce5f_0_57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gbb10c2ce5f_0_57"/>
          <p:cNvSpPr txBox="1"/>
          <p:nvPr/>
        </p:nvSpPr>
        <p:spPr>
          <a:xfrm>
            <a:off x="862050" y="1009600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下士道：这种动机是三种善的动机中层次最低的。具有这种动机的人不是考虑解脱，而仅仅是为了下一世不堕入地狱、恶鬼、旁生道，希望得到人天果报，为了来时能得到健康、长寿，获得有地位、有财产、有名誉的人身而去行善。这虽然是善，但仍与解脱没有关系，所以是最低层的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士道：即小乘声闻、缘觉的动机，也即不是为了追求世间圆满，不是考虑健康、长寿等而修行。因为这种发心的人，对世间圆满以及自身五蕴（肉身等）怀有恐慌厌离之心，极其渴望能早日摆脱五蕴的束缚。所以，他的行善修法不是为了追求世间的圆满，但是，他也从未考虑过众生的解脱。阿罗汉有慈悲心，也认为众生非常可怜，但因为其慈悲心深度不够，所以没有勇气度众生，只是想解决自己的生、老、病、死。他们不愿法菩提心，为众生而修法。所以，这种动机是中等的。以这种修法除了能使自己获得解脱之外，没有其他的果报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gbb10c2ce5f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b10c2ce5f_0_6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34" name="Google Shape;234;gbb10c2ce5f_0_64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5" name="Google Shape;235;gbb10c2ce5f_0_64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上士道：也就是大乘菩萨的发心，这是善的动机中难度最大的。凡夫从无始至今，都对自己珍爱有加，一切所作所为，都是为自己打算，很少考虑别人。即使考虑，也是有条件的，从不会无条件地为他人着想。所以，想成就世间的事业并不是很难，而要生起无畏的菩提心，却并非易事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菩提心必须具备的两个条件：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■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第一、要有决定度化众生的慈悲心。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或许我们现在还没有多少能力，但能力是可以培养的。如果不修行，就会永远没有能力。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gbb10c2ce5f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b10c2ce5f_0_7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42" name="Google Shape;242;gbb10c2ce5f_0_71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gbb10c2ce5f_0_71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533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■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第二、要有为度化众生而发誓成佛的决心。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因为只有成佛，才是度化众生最究竟的手段。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发了菩提心以后，作为大乘菩萨，除了那些眼下虽有利益、却后患不绝的事不能做以外，凡是利益众生的事，无论大小巨细、无论采用何种手段，都是可以接受的。这是佛陀的劝告，也是大乘戒律不同于小乘戒律之处。大乘菩萨主要不是以世俗手段来度化众生，而是通过弘扬佛法，让每个众生明白如何去选择正确的道路。所有的行善都不应该是被动的，勉强的行善因为只是行于外表，而不是发自内心，实际上就不是善。所以，让每个人理解大乘佛法的精神、见解与行为至关重要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gbb10c2ce5f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b10c2ce5f_0_7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0" name="Google Shape;250;gbb10c2ce5f_0_78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1" name="Google Shape;251;gbb10c2ce5f_0_78"/>
          <p:cNvSpPr txBox="1"/>
          <p:nvPr/>
        </p:nvSpPr>
        <p:spPr>
          <a:xfrm>
            <a:off x="862050" y="1230900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果至今没有生起菩提心，就应当励力生起。我们如果不从现在开始锻炼发菩提心，就将永远是自私自利的人，永远不能成为大乘修行人。发菩提心不仅要靠锻炼，还须其他助缘，如听闻菩提心的功德、闻思相关的大乘经典、尽量地积累资粮等等。当然，最关键的还是修四无量心----慈悲喜舍。若能这样，发菩提心也不是很难。对于不修行的人来说，发菩提心很难，但对修行精进的人而言，这也并非难事，学佛的人必须要过这一关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家居士修出离心，与上班工作并没有任何冲突。在我们生起出离心与菩提心后，也不是要立即不上班、不处理家务、放弃世俗的一切。只要对世间没有贪执之心，就可以在做世间工作的同时进行修行。生起出离心和菩提心不但与平时的工作没有冲突，在遇到一些棘手的问题，或者与他人发生利害冲突的关键时刻，真正的修行人反而处理得更完美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bb10c2ce5f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b10c2ce5f_0_8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8" name="Google Shape;258;gbb10c2ce5f_0_85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9" name="Google Shape;259;gbb10c2ce5f_0_85"/>
          <p:cNvSpPr txBox="1"/>
          <p:nvPr/>
        </p:nvSpPr>
        <p:spPr>
          <a:xfrm>
            <a:off x="862050" y="1230900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于修解脱道、修菩萨道的修行人而言，发菩提心是必须特别强调的首要问题。有了菩提心，修行上的许多问题都可以迎刃而解，因为菩提心本身已经包含了积累资粮、忏悔清净罪业等等不可思议的能力。因此，菩提心是开启大乘佛法门扉的“万能钥匙”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菩提心可分为两种：世俗菩提心和胜义菩提心。前面所讲的是世俗菩提心，胜义菩提心就是证悟空性的智慧。胜义菩提心和世俗菩提心已经涵盖了所有大乘佛法，是大乘佛法的精髓。所以，没有菩提心，就没有办法修持大乘佛法，菩提心是非常重要的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大乘菩萨真正的菩提心，是指毫无自私的奉献、毫无条件的付出。尤其在遇到困难艰辛之时，能保持这种精神是极难的。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gbb10c2ce5f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b10c2ce5f_0_9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66" name="Google Shape;266;gbb10c2ce5f_0_99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gbb10c2ce5f_0_99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只有依靠菩提心，才有希望走上大乘佛法的解脱道，这是真正的依处。在解决生老病死、从轮回获得解脱的问题上，谁也帮不了我们。唯一值得我们依靠的就是解脱道，特别是菩提心。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即使我们现在过得很开心，但这种快乐是不可能持续道永远的。有的人因为现在没有明显的痛苦，就不为来时作准备。但下一世我们会投生何处？是否还能像现在这样获得人身？这是很难保证的。所以，我们必须要为下一世作充分的准备，这才是理性的选择。所谓充分的准备是什么呢？既不是为了发财，也不是求名，而是要修法。虽然小乘的法可以解决自己的问题，但解决不了众生的问题。所以，一定要发菩提心，唯有菩提心才能救度自他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gbb10c2ce5f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b10c2ce5f_0_10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4" name="Google Shape;274;gbb10c2ce5f_0_106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5" name="Google Shape;275;gbb10c2ce5f_0_106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基础的修法只有两个，一是出离心，二是菩提心。外加行、内加行的很多修法，都是围绕这两个修法而展开，都是为了达到这两个目的进行的。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离心要从人身难得、寿命无常、因果不虚、轮回过患这四个外加行修起。外四加行修好以后，出离心自然而然就会有了。而世俗菩提心和行菩提心，愿菩提心的修法就是以慈悲喜舍四无量心的修法为门径，以此修法即可产生慈悲心。一旦生起慈悲心，离菩提心也就咫尺之遥了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希望每个修行人都能以出离心、菩提心为目标，严格要求自己。在出离心和菩提心没有修出来之前，不要修任何密法，只需坚持不懈地在这两个修法上下功夫。目前对我们而言，唯一最关键的、最重要的就是出离心和菩提心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gbb10c2ce5f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b10c2ce5f_0_11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82" name="Google Shape;282;gbb10c2ce5f_0_113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3" name="Google Shape;283;gbb10c2ce5f_0_113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无缘殊胜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谓无缘，就是空性之义。佛经对无缘殊胜的要求是，在不离空性境界的同时，去行持布施、持戒等六度。例如，放生的时候，应了知放生者（自己）、所放生命和放生行为都是无有自性、如梦如幻的，亦即做到三轮清净（或称三轮体空），这就是无缘殊胜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没有证悟空性是，真正的“无缘”是无法达到的。这时，我们可以按“相似的无缘”在行持，它比较接近无缘，却不是真实的无缘。比如：我们将中观的思维方法学好后，就能深刻体会到一切法都是显而无自性，是如梦如幻的。但这只是字面上的了解，而并非真实的证悟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gbb10c2ce5f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659550" y="3140775"/>
            <a:ext cx="108729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三个差别</a:t>
            </a:r>
            <a:endParaRPr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</a:t>
            </a:r>
            <a:endParaRPr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生存的方式和生存的意义</a:t>
            </a:r>
            <a:endParaRPr sz="3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b10c2ce5f_0_12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0" name="Google Shape;290;gbb10c2ce5f_0_120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1" name="Google Shape;291;gbb10c2ce5f_0_120"/>
          <p:cNvSpPr txBox="1"/>
          <p:nvPr/>
        </p:nvSpPr>
        <p:spPr>
          <a:xfrm>
            <a:off x="862050" y="15236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真实的无缘是指登地的菩萨在证悟空性后，于不离空性的境界的状态下行持六度万行。因为菩萨已经证悟了一切现象都是如梦如幻，故而没有任何执着。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果连相似的无缘与真实的无缘都做不到，“无缘”之说又从何谈起呢？针对这种人，佛陀也为他们指明了一条路：佛经中讲，在行善时，虽然不能做到“无缘”，但也要认认真真、一心一意地去做。所谓的“一心一意”，是指在行善时，不但身体要认真去做，内心也要如理如法地发心、回向，认真谨慎地观想、作意，这可以算是“无缘”的最低限度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gbb10c2ce5f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b10c2ce5f_0_12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8" name="Google Shape;298;gbb10c2ce5f_0_127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9" name="Google Shape;299;gbb10c2ce5f_0_127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没有证悟之前的“无缘殊胜”，就是在出离心和菩提心的基础上，认认真真、心不散乱、如理如法地去行持。虽然现在做到无缘殊胜有一定的难度，但如果具备出离心和菩提心的基础，证悟空性也是指日可待的事，因为菩提心与证悟空性的智慧事互相观待的。也就是说，如果证悟了空性，出离心和菩提心就能自然而然的生起；有了出离心和菩提心，证悟空性的智慧也就唾手可得了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gbb10c2ce5f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b10c2ce5f_0_13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06" name="Google Shape;306;gbb10c2ce5f_0_134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7" name="Google Shape;307;gbb10c2ce5f_0_134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回向殊胜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回向的含义事什么呢？譬如，有十个人，其中只有一个人有食物，而其他九个人都没有，现有的食物本来可以被拥有者独享，但他不舍得，而愿与其他九个人共同分享。回向的含义也与此类似。人们在行善时所造的善根，能够获得善报，但大乘的修行人却不愿独自享受此善果，而是将它分给普天下所有的众生，这就是回向的内涵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回向有两种，一是有毒的回向，二是无毒的回向。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gbb10c2ce5f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b10c2ce5f_0_14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14" name="Google Shape;314;gbb10c2ce5f_0_141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5" name="Google Shape;315;gbb10c2ce5f_0_141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有毒的回向就是有执着的回向。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凡是有执着的善根，就像有毒的食品。虽然在吃有毒的食物时候，也许还会有感觉味道鲜美可口，但当毒发之时，就会痛苦异常。同样，有执着的、不是三轮体空的善根，虽然也会带来一些临时性的善根，但因为是有漏之法，所以不但不能最终脱离轮回的痛苦，反而会引发众多苦受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无毒的回向是指无执着的回向、无缘的回向，也即在证悟空性的境界中回向。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gbb10c2ce5f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b10c2ce5f_0_14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22" name="Google Shape;322;gbb10c2ce5f_0_148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3" name="Google Shape;323;gbb10c2ce5f_0_148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无毒的回向又分为两种：</a:t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81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Merriweather Sans"/>
              <a:buChar char="-"/>
            </a:pPr>
            <a:r>
              <a:rPr b="1" lang="zh-CN" sz="2400">
                <a:solidFill>
                  <a:srgbClr val="5555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一是真实的无毒回向，是指登地以上的菩萨在无缘禅定中的回向。</a:t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810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Merriweather Sans"/>
              <a:buChar char="-"/>
            </a:pPr>
            <a:r>
              <a:rPr b="1" lang="zh-CN" sz="2400">
                <a:solidFill>
                  <a:srgbClr val="5555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二是相似的无毒回向，这种回向不是指以中观的逻辑来抉择一切法是空性，而是按照‘三十五佛忏悔文’里所讲的方法，真心诚意地进行观想：所有十方三世的佛菩萨如何回向其善根，我也是如是回向我的善根。这种回向就是相似的无毒回向。</a:t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我们也可以念诵“普贤行愿品”，因为其中包含了很多殊胜的回向。如果不会念或没有时间念其全文，就可以念诵“文殊师利勇猛智”至“为得普贤殊胜行”的八句两个偈颂。这种回向不但简单易行，同时又是相似的、清净的无毒回向。</a:t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gbb10c2ce5f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b10c2ce5f_0_15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0" name="Google Shape;330;gbb10c2ce5f_0_155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1" name="Google Shape;331;gbb10c2ce5f_0_155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做了善事以后，一定要如理回向。因为善业在没有成熟之前，就有可能遭到破坏。什么情况会毁坏善业呢？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第一、发嗔恨心。在大乘佛教里，所有烦恼中最严重的就是嗔恨心。生起严重的嗔恨心，立即就可以毁坏一百个大劫所积累的善业；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第二、自诩功德。例如，某人在念了一亿文殊心咒以后，故意在他人面前卖弄自己的功德，炫耀自己的修行，夸夸其谈地宣传自己如何了不起，这样也会毁坏自己的善业；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第三、于善生悔。例如，某人如理如法地放了生，可是，过了一段时间后，就生起后悔心：“我当时的放生是在浪费钱财，是不应该做的。”像这样的的后悔，就会立即毁坏以前做的一切放生善业；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2" name="Google Shape;332;gbb10c2ce5f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b10c2ce5f_0_16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8" name="Google Shape;338;gbb10c2ce5f_0_162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9" name="Google Shape;339;gbb10c2ce5f_0_162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四、颠倒回向。例如，某人在行善之后，如果这样回向：“祝愿我依靠此善根，能够成为一个很有实力的人，从而消灭我的怨敌某某人。”这就是颠倒回向。凡是以贪嗔痴为根本的回向，都叫颠倒回向。这样回向以后，虽然有可能成熟其所发的恶愿，但在此果成熟以后，就再也不会产生其他的善报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如果我们不及时如法地回向，在以上这些情况下，即使再多、再殊胜的善根，都会被毁于一旦。在这些毁坏善业的因素当中，最容易出现的是嗔恨心，它能毁坏难以计数的善业，对凡夫而言，是非常可怕的。所以，行善之后必须立刻回向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0" name="Google Shape;340;gbb10c2ce5f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b10c2ce5f_0_16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46" name="Google Shape;346;gbb10c2ce5f_0_169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7" name="Google Shape;347;gbb10c2ce5f_0_169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此外，回向应当与发心相应。我们的发心如果是为了一切众生而行善，最后也要为了一切众生而回向。前后不应该是矛盾的，如果发的菩提心，回向却是为了自己就不合理。按照大乘佛教的思想，我们既不能为了这一世的圆满——自己的健康、长寿、发财而回向；也不能为了获得声闻、缘觉的果位而回向；而是要为证得菩提、获得佛陀的果位而回向，这是最殊胜的回向。这样回向后，善根生生世世也不会穷尽，其善果虽然一次又一次地成熟，却永无完结之时。因为善根已经回向了菩提，所以在未证得菩提之前，他们是不会消失的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gbb10c2ce5f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b10c2ce5f_0_17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54" name="Google Shape;354;gbb10c2ce5f_0_176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5" name="Google Shape;355;gbb10c2ce5f_0_176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  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回向与发愿的区别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行善（如放生）时，造了善业，以此善业为前提，于行善所发之愿，即是回向。平时，不以所造善业为依托的发愿，即是普通的发愿。如看到佛像、佛塔时，与其前发愿“祝愿我生生世世。。。。。。。”，这就不是回向而是发愿。回向和发愿的区别在于有无行善，有无所回向的善业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gbb10c2ce5f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b10c2ce5f_0_18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62" name="Google Shape;362;gbb10c2ce5f_0_183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3" name="Google Shape;363;gbb10c2ce5f_0_183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666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⮚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值得注意的事项：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一、作为一位大乘修行人，无论在发愿或回向时，首先应当发誓：“祝愿我在从今乃至菩提间的生生世世中，即使为了自己的身体乃至生命，也不伤害任何一个有情的性命，即使众生的一根毫毛也绝不损坏。”当然，因为誓言一定要做到，如果这种发誓暂时无法完全做到的话，作为大乘佛子，最低限度也要这样发誓：“祝愿我在从今乃至菩提间的生生世世中，即使为了自己的身体乃至生命，也绝不故意伤害任何一个有情的性命。” 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gbb10c2ce5f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95d4984b2_0_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54" name="Google Shape;154;gb95d4984b2_0_4"/>
          <p:cNvSpPr txBox="1"/>
          <p:nvPr/>
        </p:nvSpPr>
        <p:spPr>
          <a:xfrm>
            <a:off x="2788925" y="5237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三个差别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gb95d4984b2_0_4"/>
          <p:cNvSpPr txBox="1"/>
          <p:nvPr/>
        </p:nvSpPr>
        <p:spPr>
          <a:xfrm>
            <a:off x="862050" y="1708725"/>
            <a:ext cx="104679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一， 外道和佛教的差别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如果从广义的角度来讲，外道和佛教的见解、修法、行为都不一样，最后获得的结果也有很大的差别，但最关键的差别就是皈依。皈依三宝的称为佛教，不愿意皈依三宝并具有其它信仰的称为外道。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所以，想学佛首先就必须皈依三宝，不皈依三宝就是在门外、道外，就不能称之为佛教徒。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gb95d4984b2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b10c2ce5f_0_19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0" name="Google Shape;370;gbb10c2ce5f_0_190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1" name="Google Shape;371;gbb10c2ce5f_0_190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666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⮚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值得注意的事项：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二、佛经中记载：每当我们回向时，无论所做的善业是大、是小，决不能发“祝愿我依靠此善根，从而获得转轮王的果位或者健康、长寿。。。。。。”等人天、声闻乘之愿；而是应该发愿：“愿我依靠此善根，能够生生世世成为众生的怙主（怙主指救度众生的人），成为度化众生的人。”这样专心致志地发愿回向，就是大乘菩萨的回向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gbb10c2ce5f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b10c2ce5f_0_19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8" name="Google Shape;378;gbb10c2ce5f_0_197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9" name="Google Shape;379;gbb10c2ce5f_0_197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第三、发愿文、回向文有无加持力，与其作者有极大的关系。所以，回向文的作者最好是登地菩萨，至少也应该是加行道高层次的证悟者，只有他们的语言才会有加持力，平时我们也应念诵这种回向发愿文。</a:t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无垢光尊者讲过，所有的善业，无论大小，都不能离开这三个框架，都要框于此三殊胜中间。如果不离开三殊胜，则所做偶的一切善业皆为解脱道；如果离开这三殊胜，即使表面再伟大、再深广，也不是解脱道。所以，这三个殊胜非常重要。</a:t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55555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希望每一个修行人都能重视、实践这三个殊胜，尤其是出离心和菩提心，至于其他的修法，在将基础打牢以后再修也不迟。</a:t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01F1E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0" name="Google Shape;380;gbb10c2ce5f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b10c2ce5f_0_21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86" name="Google Shape;386;gbb10c2ce5f_0_218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7" name="Google Shape;387;gbb10c2ce5f_0_218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一、为何要区分生存的方式和意义</a:t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生存的方式和生存的意义虽然是最简单、最基础的道理，但要做起来却不是很容易。从目前的情况来看，我们最需要和最缺少的，并不是密宗、大圆满，就是这些基础的修法和认识，因为最基础的也是最关键的。</a:t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整个佛法，尤其是藏传佛教特别讲究次第。基础不好，修什么法都不会有效果，所以，在基础上面我们一定要下功夫。</a:t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基础就是出离心和菩提心。</a:t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对一个修行人来说，怎样衡量自己修的是不是佛法呢？就一句话——修任何一个法，能够断除烦恼的叫做佛法；不能断除烦恼，或者对断除烦恼没有什么帮助和效果的，就不是佛法。</a:t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8" name="Google Shape;388;gbb10c2ce5f_0_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b10c2ce5f_0_22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94" name="Google Shape;394;gbb10c2ce5f_0_225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5" name="Google Shape;395;gbb10c2ce5f_0_225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为什么要讲生存的方法和生存的意义？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现在很多人，包括不少学佛的人都把生存的方法和生存的意义混为一谈，除了生存的方法以外，没有生存的意义，就像愚昧无知的畜生一样。很多人把生存的意义当做生存的方法，生存的方法当做生存的意义。有些人的所谓的学佛，只是为了追求人天福报，既不特别强调下一世怎么样，更不寻求解脱，主要是在现世生活中能够过得好一些——健康、长寿、发财，就是为了达到这个目的去烧香、拜佛、念经等等，从外表上看是在学佛，但实际上是把学佛当成了一种生存的方法。这种所谓的学佛，根本没有涉及到生存的意义。我们应当分清什么是生存的方法，什么是生存的意义，这是基础的基础，是学佛的第一个入口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6" name="Google Shape;396;gbb10c2ce5f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b10c2ce5f_0_23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02" name="Google Shape;402;gbb10c2ce5f_0_232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3" name="Google Shape;403;gbb10c2ce5f_0_232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二、生存的方法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生存的方法，是指衣食房车等生活的条件。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修行人的生活模式应该是什么样？佛的要求是什么样的呢？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简单的说，佛对所有佛教徒只是要求四个字，就是少欲知足。对于出家人和在家人来说，少欲知足四个字和含义不尽相同。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作为在家人我们应该如何去理解这四个字呢？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4" name="Google Shape;404;gbb10c2ce5f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b10c2ce5f_0_23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10" name="Google Shape;410;gbb10c2ce5f_0_239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1" name="Google Shape;411;gbb10c2ce5f_0_239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虽然人的生活离不开金钱，如果根本没有钱，现代人更没办法生存，但佛要求我们，在一般的情况下，个人的生活应当尽量地简单一点、朴素一点，只要能够生存就可以了，不一定要生活得太优裕。佛也说了，如果因前世的福报，自己在这一生当中不需要太多的辛苦，不需要花太多的时间，就能过上很优裕的生活的话，也不一定要过很朴素的生活。少花一些精力来追求物质财富，过简单的生活，也就是说不能太奢侈，这样就可以节约很多的时间来做很多有意义的事情，这是佛告诉我们的生存方法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2" name="Google Shape;412;gbb10c2ce5f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bb10c2ce5f_0_24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18" name="Google Shape;418;gbb10c2ce5f_0_246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9" name="Google Shape;419;gbb10c2ce5f_0_246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但我们往往会为了一些没有必要的生活，而给自己带来很多的痛苦。比如说，我们为了肉、牛奶、鸡蛋这三大食品而杀了多少生命，给众生带来了多么大的痛苦！我们以前都不知道，都在依照一种不正确的模式生活，以至于给很多的众生带来了很大的痛苦！这只是一个比喻，其他方面我们也可以以此类推。</a:t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佛在任何一个问题上，都特别讲究不要堕两边，不要走极端。生活既不要太穷也不要太腐败，佛给我们制定的生活模式，就是尽量地简单一点。</a:t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0" name="Google Shape;420;gbb10c2ce5f_0_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b10c2ce5f_0_25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26" name="Google Shape;426;gbb10c2ce5f_0_253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7" name="Google Shape;427;gbb10c2ce5f_0_253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另一个关键性的原则，是不能以杀盗淫妄等十不善作为生存的方法。在不违背这个原则的前提下，如果生活过得好也没有什么问题。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学佛后，我们一定要把生存的方法和生存的意义分。跟着佛陀学习，佛告诉我们怎么做，我们就尽量去做，能做多少就做多少。做的时候从哪里开始呢？就是从区分生存的意义和生存的方式开始。真正能够懂得什么是生存意义的人只有佛陀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201F1E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428" name="Google Shape;428;gbb10c2ce5f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b10c2ce5f_0_26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34" name="Google Shape;434;gbb10c2ce5f_0_260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5" name="Google Shape;435;gbb10c2ce5f_0_260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三、生存的意义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关于生存的意义，虽然有不同的观点，但最终的意义，就是要为了解脱做一些准备。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现在大城市的人都买了各种各样的保险，在一定时间和范围内，这些保险能起到一些作用，但死了有没有保险呢？没有保险！如果确定后世不存在，人死了就一切结束了，那么我们不需要为死亡以后考虑。但我们没有办法回避现实——后世一定存在。既然如此，我们当然需要为后世考虑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6" name="Google Shape;436;gbb10c2ce5f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b10c2ce5f_0_26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42" name="Google Shape;442;gbb10c2ce5f_0_267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3" name="Google Shape;443;gbb10c2ce5f_0_267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从现在开始，我们要往解脱方面去想，通过轮回过患、死亡无常等修法来培养出离心，走上解脱到，就是生存的意义。因为真正走上解脱道，就彻底地解决了我们生老病死。如果是大乘佛法的话，不但解决了自己的生老病死，而且也可以逐渐解决所有众生的生老病死。</a:t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在轮回的道路上，所有的众生都是往前走，往前走到哪里呢？走到地狱、旁生、饿鬼道等处，但修行人却往回走了，往回走，走到哪里呢？就是要回归自然。真正的回归自然就是走解脱道，放弃对轮回的贪欲心。目前我们需要的，就是出离心。从今天起，我们不能吧金钱当成生存的意义，也不能把传统观念当中的儿女家庭、天伦之乐等等当做生命的意义。</a:t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4" name="Google Shape;444;gbb10c2ce5f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b10c2ce5f_0_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62" name="Google Shape;162;gbb10c2ce5f_0_1"/>
          <p:cNvSpPr txBox="1"/>
          <p:nvPr/>
        </p:nvSpPr>
        <p:spPr>
          <a:xfrm>
            <a:off x="30754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三个差别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gbb10c2ce5f_0_1"/>
          <p:cNvSpPr txBox="1"/>
          <p:nvPr/>
        </p:nvSpPr>
        <p:spPr>
          <a:xfrm>
            <a:off x="862050" y="1332625"/>
            <a:ext cx="104679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世间法和出世间法的差别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1.世间法的具体表现：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95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为了现世的利益；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95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希望自己下一世不堕入恶趣，得到人天福报。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2.衡量世间法和出世间法的标准：出离心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不以外相而区分。不能以为烧香、磕头等是世间法，而听闻大中观或大圆满等就是出世间法。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以是否具备出离心为标准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出世间法包括大乘和小乘，必须有真正的出离心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由于发心的缘故，供灯、放生、听闻大圆满法等出世间的法，都有可能成为世间法。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bb10c2ce5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b10c2ce5f_0_27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50" name="Google Shape;450;gbb10c2ce5f_0_274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1" name="Google Shape;451;gbb10c2ce5f_0_274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对一个凡夫来说，生命轮回非常痛苦。也许有些人不一定承认，他们没有经历太多的痛苦，拥有一些暂时的幸福生活，就自以为是地说，我的生活已经是人世间最顶峰的生活了，什么极乐世界、解脱，我根本不需要！但他们看错了，他们目前的幸福生活并不是永恒的，这是他们对轮回的认识不够造成的。</a:t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从现在起，为了获得解脱，我们必须放弃那些世俗的金钱、名利。当然不是全部放弃，凡夫做不到彻底泛起世俗生活，但除了生活以外，我们还要有一个坚定不移的决心——走解脱道。在此基础上，哪怕念一句咒，就已经开始回头了，走一步是解脱道，走两步也是解脱道，走得越多，离解脱越近。依照我们以前的方式生活——不回头一直往前走，就会离解脱越来越远。</a:t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452" name="Google Shape;452;gbb10c2ce5f_0_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b10c2ce5f_0_28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58" name="Google Shape;458;gbb10c2ce5f_0_281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生存的方式和生存的意义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9" name="Google Shape;459;gbb10c2ce5f_0_281"/>
          <p:cNvSpPr txBox="1"/>
          <p:nvPr/>
        </p:nvSpPr>
        <p:spPr>
          <a:xfrm>
            <a:off x="862050" y="14075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最后以上师的教导结束我今天的串讲：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学佛不走两个极端，也就是：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AutoNum type="arabicPeriod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只信佛，不闻思修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AutoNum type="arabicPeriod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只闻思，不修行，或者只修高深理论而不学基础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我们经常要自问自答下面三个问题：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6667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⮚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学习了佛法后，我放下了什么？得到了什么？改变了什么？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0" name="Google Shape;460;gbb10c2ce5f_0_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a9df0e38c_0_4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66" name="Google Shape;466;gaa9df0e38c_0_42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7" name="Google Shape;467;gaa9df0e38c_0_42"/>
          <p:cNvSpPr txBox="1"/>
          <p:nvPr/>
        </p:nvSpPr>
        <p:spPr>
          <a:xfrm>
            <a:off x="783525" y="1635475"/>
            <a:ext cx="54876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1) 请简述外道与佛教的区别。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2) 请简述世间法和出世间法的区别。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3) 请简述大乘与小乘的区别。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4) 什么是三殊胜?请分别解释这三个殊胜。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5) 动机有哪几种分类?并请分别解释。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6) 菩提心需具备什么条件?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7) 回向可分为哪两种?为什么做了善事一定要如理回向?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gaa9df0e38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aa9df0e38c_0_42"/>
          <p:cNvSpPr txBox="1"/>
          <p:nvPr/>
        </p:nvSpPr>
        <p:spPr>
          <a:xfrm>
            <a:off x="6430250" y="1718975"/>
            <a:ext cx="5395800" cy="5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8) 回向和发愿区别在哪?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9) 为什么要学习生存的方式和生存的意义?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10) 您是如何理解〃少欲知足〃的?或修行人应该遵循的怎样生活模式。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11) 请谈一下您对生存的意义的理解。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12) 学习了佛法后，您放下了什么?得到了什么?改变了什么？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10c2ce5f_0_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70" name="Google Shape;170;gbb10c2ce5f_0_8"/>
          <p:cNvSpPr txBox="1"/>
          <p:nvPr/>
        </p:nvSpPr>
        <p:spPr>
          <a:xfrm>
            <a:off x="30754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三个差别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gbb10c2ce5f_0_8"/>
          <p:cNvSpPr txBox="1"/>
          <p:nvPr/>
        </p:nvSpPr>
        <p:spPr>
          <a:xfrm>
            <a:off x="862050" y="1407525"/>
            <a:ext cx="104679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出离的涵义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出：放下世间的一切，意识到轮回痛苦的本质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离：希求解脱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如何具足真正的出离心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必须要有正确的见解：轮回过患，希求解脱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必须要有解脱的智慧：精通四谛法门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重视外加行（四加行）的修法：人生难得、寿命无常、轮回过患、因果不虚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如何理解出离心的重要性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欲求解脱就一定要从出离心着手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在出离心的前提下，才能讲菩提心。即没有如理升起出离心，就不能升起菩提心。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gbb10c2ce5f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10c2ce5f_0_1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78" name="Google Shape;178;gbb10c2ce5f_0_15"/>
          <p:cNvSpPr txBox="1"/>
          <p:nvPr/>
        </p:nvSpPr>
        <p:spPr>
          <a:xfrm>
            <a:off x="30754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三个差别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gbb10c2ce5f_0_15"/>
          <p:cNvSpPr txBox="1"/>
          <p:nvPr/>
        </p:nvSpPr>
        <p:spPr>
          <a:xfrm>
            <a:off x="862050" y="1332625"/>
            <a:ext cx="104679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三，大乘与小乘的区别 ：</a:t>
            </a:r>
            <a:r>
              <a:rPr b="1" lang="zh-CN" sz="24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菩提心</a:t>
            </a:r>
            <a:endParaRPr b="1" sz="24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AutoNum type="arabicPeriod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大乘和小乘的区别是什么？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主要看自己的发心，大乘和小乘的区别就是有没有菩提心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为了度化一切众生而发誓成佛，这就是菩提心。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菩提心付诸行动并非易事，全都要看自己的发心如何，也就是最初修这些发的目的是什么。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我们要认真地观察自己的相续，并严格要求自己。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2.在家人如何专心致志地修行获得解脱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处理有办法修行、有办法成就和有办法解脱的信心，关键是发心真切，正见具足。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将菩提心融入日常生活的点点滴滴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gbb10c2ce5f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10c2ce5f_0_2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86" name="Google Shape;186;gbb10c2ce5f_0_22"/>
          <p:cNvSpPr txBox="1"/>
          <p:nvPr/>
        </p:nvSpPr>
        <p:spPr>
          <a:xfrm>
            <a:off x="30754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三个差别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gbb10c2ce5f_0_22"/>
          <p:cNvSpPr txBox="1"/>
          <p:nvPr/>
        </p:nvSpPr>
        <p:spPr>
          <a:xfrm>
            <a:off x="862050" y="1332625"/>
            <a:ext cx="104679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务必发菩提心，重在调整自己的心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自己有行持善法的意愿，闻法与实修相结合，成就解脱之因。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放弃对世间的贪着，立志从现在起逐渐走向解脱。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放弃只愿利益自己的想法，跨进大乘之门。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具足正知正见，各尽所能去实践佛法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明确修行的紧迫性和着力点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人生难得，佛法难闻，上师难逢，一定要抓住不放，一定要去做，去修行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强调实际的、内心的修法，重视内心的转变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达到一个真正的大乘佛教徒的基本要求，要有正知正见，好好地发菩提心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gbb10c2ce5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10c2ce5f_0_2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94" name="Google Shape;194;gbb10c2ce5f_0_29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gbb10c2ce5f_0_29"/>
          <p:cNvSpPr txBox="1"/>
          <p:nvPr/>
        </p:nvSpPr>
        <p:spPr>
          <a:xfrm>
            <a:off x="862050" y="152362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1F1E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一，基础修法的必要性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AutoNum type="arabicPeriod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三殊胜的修法是最基础的入门修法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AutoNum type="arabicPeriod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修行人可分为上、中、下三个层次。上等修行人一天比一天好，每天都有收获；中等修行人进步虽然略逊一筹，但每个月都会有新的突破；下等的修行人至少也是一年比一年好，一年比一年有进步。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201F1E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二，三殊胜修法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（一）名义及重要性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AutoNum type="arabicPeriod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‘’三殊胜”也译作‘’三要点‘’，凡是学佛、修行的人，都必须做到这三件事，十分重要。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gbb10c2ce5f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b10c2ce5f_0_3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02" name="Google Shape;202;gbb10c2ce5f_0_36"/>
          <p:cNvSpPr txBox="1"/>
          <p:nvPr/>
        </p:nvSpPr>
        <p:spPr>
          <a:xfrm>
            <a:off x="2701075" y="523725"/>
            <a:ext cx="71352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三殊胜---行善修心的究竟方法</a:t>
            </a:r>
            <a:endParaRPr b="1"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500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gbb10c2ce5f_0_36"/>
          <p:cNvSpPr txBox="1"/>
          <p:nvPr/>
        </p:nvSpPr>
        <p:spPr>
          <a:xfrm>
            <a:off x="862050" y="1103575"/>
            <a:ext cx="104679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AutoNum type="arabicPeriod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三殊胜分为：动机殊胜、无缘殊胜和回向殊胜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动机殊胜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在每次做善事之前，肯定会有目的的，没有任何目的的行善、修法是很少如果在行善时，具备殊胜的动机，就能起到事半功倍之效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无缘殊胜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是指在修行时所要达到的一种境界。如果能达到这种境界，则无论做任何善事，比如打坐或者放生，都能成为非常殊胜的善行。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Times New Roman"/>
              <a:buChar char="●"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回向殊胜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行善修法结束后，还应当如理如法地回向。在打坐、放生时，就已经成就了很好的善业，将此善业用于何处，是很关键的问题。             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是用于解脱？还是用于健康长寿？或是用于下一世的人天果报？这是自己选择的，这种目的性的选择，就叫回向。</a:t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gbb10c2ce5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