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5" r:id="rId3"/>
    <p:sldId id="283" r:id="rId4"/>
    <p:sldId id="308" r:id="rId5"/>
    <p:sldId id="309" r:id="rId6"/>
    <p:sldId id="310" r:id="rId7"/>
    <p:sldId id="311" r:id="rId8"/>
    <p:sldId id="312" r:id="rId9"/>
    <p:sldId id="313" r:id="rId10"/>
    <p:sldId id="314" r:id="rId11"/>
    <p:sldId id="281" r:id="rId12"/>
    <p:sldId id="315" r:id="rId13"/>
    <p:sldId id="316" r:id="rId14"/>
    <p:sldId id="317" r:id="rId15"/>
    <p:sldId id="318" r:id="rId16"/>
    <p:sldId id="31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8" d="100"/>
          <a:sy n="108"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E1C0C-2505-4E06-8CEB-0B29B9683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B08EE83-7C8F-4902-9DCA-0C532863C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AE588FB8-1F9E-465D-BE7D-6F8E2C20AD5B}"/>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1DBC04E1-23CF-4DBF-989B-383BC3AD9CB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1DD19B-7B60-4330-BC31-49C03D197F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56573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150C2-2F02-405B-A7C2-0C12E8FE08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E47923-403A-46D6-9407-3DCF811D3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96F1D08-9407-425D-8FD4-41F19627FCE4}"/>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F071C062-05E9-4F52-B4B6-B1AE979713D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A24AFAD-C62C-40DC-8DE0-B7DC82EB92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596462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67D6A-00CF-41DE-86D2-64753B5E9A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18DD43-6A14-42E2-898D-4B0345F9D9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D392F9E-BB8A-4275-AA51-599617A57813}"/>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062F0343-F1E0-4D8E-BBDC-4B828AC5D6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8308590-DFE0-428D-A594-48C33E74F29B}"/>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983991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3418-0510-4C8A-A461-649EB7CAA7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B9D0FE1-4915-422C-95EE-D96485917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7A4441A-4564-433D-B599-1B2561933D9D}"/>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CE823DA0-9A6B-43CB-AE7A-B76061C6AA1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C841F4E-13ED-4C9F-B2D4-CD69F67C16C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023825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48204-2017-41CD-88E9-EFFA0BE992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BC558FE-0F4D-4F6A-A56A-EB3BD7226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F1C01A-1E38-424D-92F9-879BC4D579B9}"/>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441E11C3-57CD-4CC3-AE47-F71148FEBC7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199CF7-78C5-4051-8A03-E4EF542F50FA}"/>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4313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6D0D7-6D15-4C16-A664-7B17C92B95C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12BA359-9F64-4ED4-823F-6605D5956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8967E5A-7655-4E7F-A66E-F0265DBA78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90DFA00-DF2E-41A8-9701-68A36B512769}"/>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6" name="Footer Placeholder 5">
            <a:extLst>
              <a:ext uri="{FF2B5EF4-FFF2-40B4-BE49-F238E27FC236}">
                <a16:creationId xmlns:a16="http://schemas.microsoft.com/office/drawing/2014/main" id="{0AD77F67-5709-4403-B0BD-CE25CACABD9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612471B-D7DE-4D8D-AC6F-0416AC49AA89}"/>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90614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E3523-9ECF-4096-9FF1-4D83BFEDF0E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26A9BFF-FDB5-4028-9B4F-328FE11DFF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CCB134-5702-478C-8EF1-7B7C81BCD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830946-4BEA-476B-BF2A-D70DF8E4BC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4FA07C-68A2-40DA-8A49-827AED0FF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FCE84C7-E73E-4E3D-B807-316B7E88C447}"/>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8" name="Footer Placeholder 7">
            <a:extLst>
              <a:ext uri="{FF2B5EF4-FFF2-40B4-BE49-F238E27FC236}">
                <a16:creationId xmlns:a16="http://schemas.microsoft.com/office/drawing/2014/main" id="{CA459075-3965-4C54-8422-C1FD010DF28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0E2D697-97CD-4351-831C-C5A73FDD2706}"/>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35070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AC90-21FD-4DA9-8456-ECC9E2BC488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47644DF-CD6B-45EE-AF93-A6D167B97762}"/>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4" name="Footer Placeholder 3">
            <a:extLst>
              <a:ext uri="{FF2B5EF4-FFF2-40B4-BE49-F238E27FC236}">
                <a16:creationId xmlns:a16="http://schemas.microsoft.com/office/drawing/2014/main" id="{09FC31BC-8DC2-4809-BEE3-060962737F2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A5861DB-715F-46B0-88A8-DDA15C07ECB1}"/>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163273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CD2A9-9E87-461E-9D8D-55B89870CC6D}"/>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3" name="Footer Placeholder 2">
            <a:extLst>
              <a:ext uri="{FF2B5EF4-FFF2-40B4-BE49-F238E27FC236}">
                <a16:creationId xmlns:a16="http://schemas.microsoft.com/office/drawing/2014/main" id="{36FB24F2-0037-4B1B-B273-105D70354CE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737EB3-9581-44F6-B0B7-F2D0C7FCDCC4}"/>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2622280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0E60-3F5A-413E-A86D-6F7E0E3E1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BF15355-1408-4ACC-8F33-8808B68A2A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80F1E54-21B2-4EC6-B035-CDCF77557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87498-6B0A-4296-8358-F470E99296B3}"/>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6" name="Footer Placeholder 5">
            <a:extLst>
              <a:ext uri="{FF2B5EF4-FFF2-40B4-BE49-F238E27FC236}">
                <a16:creationId xmlns:a16="http://schemas.microsoft.com/office/drawing/2014/main" id="{C1EECE2B-4337-4081-A211-71712502258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C718C1-5783-4B4B-8492-77490447439D}"/>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172027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230F-3D79-41BD-B2EA-77D2338D68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0E4B3-7ED1-4083-AD41-E5FCDAA30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9CC2B58-3982-4102-BFDC-9A5A136D7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31B7D-F9C8-4767-AC39-D0AC77995452}"/>
              </a:ext>
            </a:extLst>
          </p:cNvPr>
          <p:cNvSpPr>
            <a:spLocks noGrp="1"/>
          </p:cNvSpPr>
          <p:nvPr>
            <p:ph type="dt" sz="half" idx="10"/>
          </p:nvPr>
        </p:nvSpPr>
        <p:spPr/>
        <p:txBody>
          <a:bodyPr/>
          <a:lstStyle/>
          <a:p>
            <a:fld id="{891A80DF-955A-4336-AEF3-2DB548B185AF}" type="datetimeFigureOut">
              <a:rPr lang="en-CA" smtClean="0"/>
              <a:t>2021-08-29</a:t>
            </a:fld>
            <a:endParaRPr lang="en-CA"/>
          </a:p>
        </p:txBody>
      </p:sp>
      <p:sp>
        <p:nvSpPr>
          <p:cNvPr id="6" name="Footer Placeholder 5">
            <a:extLst>
              <a:ext uri="{FF2B5EF4-FFF2-40B4-BE49-F238E27FC236}">
                <a16:creationId xmlns:a16="http://schemas.microsoft.com/office/drawing/2014/main" id="{6FCEBFC4-8861-4800-B108-DFE60BB344F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1F0BD91-7FFD-451F-910A-2E99BF351FFF}"/>
              </a:ext>
            </a:extLst>
          </p:cNvPr>
          <p:cNvSpPr>
            <a:spLocks noGrp="1"/>
          </p:cNvSpPr>
          <p:nvPr>
            <p:ph type="sldNum" sz="quarter" idx="12"/>
          </p:nvPr>
        </p:nvSpPr>
        <p:spPr/>
        <p:txBody>
          <a:bodyPr/>
          <a:lstStyle/>
          <a:p>
            <a:fld id="{7D5B7D86-9C98-40BF-978D-7C2C786F28AB}" type="slidenum">
              <a:rPr lang="en-CA" smtClean="0"/>
              <a:t>‹#›</a:t>
            </a:fld>
            <a:endParaRPr lang="en-CA"/>
          </a:p>
        </p:txBody>
      </p:sp>
    </p:spTree>
    <p:extLst>
      <p:ext uri="{BB962C8B-B14F-4D97-AF65-F5344CB8AC3E}">
        <p14:creationId xmlns:p14="http://schemas.microsoft.com/office/powerpoint/2010/main" val="3857969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ACC74-02D6-497C-B7D0-5A570E50C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2EEC73-D859-44CA-935D-B3B5CCB02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FFE0E61-4839-447B-AFE5-C4B335E94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1A80DF-955A-4336-AEF3-2DB548B185AF}" type="datetimeFigureOut">
              <a:rPr lang="en-CA" smtClean="0"/>
              <a:t>2021-08-29</a:t>
            </a:fld>
            <a:endParaRPr lang="en-CA"/>
          </a:p>
        </p:txBody>
      </p:sp>
      <p:sp>
        <p:nvSpPr>
          <p:cNvPr id="5" name="Footer Placeholder 4">
            <a:extLst>
              <a:ext uri="{FF2B5EF4-FFF2-40B4-BE49-F238E27FC236}">
                <a16:creationId xmlns:a16="http://schemas.microsoft.com/office/drawing/2014/main" id="{C6B7A908-E439-4E76-877A-986B56E3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7C6467E-AFC7-44E2-8240-0500C0C403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B7D86-9C98-40BF-978D-7C2C786F28AB}" type="slidenum">
              <a:rPr lang="en-CA" smtClean="0"/>
              <a:t>‹#›</a:t>
            </a:fld>
            <a:endParaRPr lang="en-CA"/>
          </a:p>
        </p:txBody>
      </p:sp>
    </p:spTree>
    <p:extLst>
      <p:ext uri="{BB962C8B-B14F-4D97-AF65-F5344CB8AC3E}">
        <p14:creationId xmlns:p14="http://schemas.microsoft.com/office/powerpoint/2010/main" val="2957444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1FF37-BC14-4DDC-BDB5-AD0C1027A260}"/>
              </a:ext>
            </a:extLst>
          </p:cNvPr>
          <p:cNvSpPr>
            <a:spLocks noGrp="1"/>
          </p:cNvSpPr>
          <p:nvPr>
            <p:ph type="ctrTitle"/>
          </p:nvPr>
        </p:nvSpPr>
        <p:spPr>
          <a:xfrm>
            <a:off x="1524000" y="2235200"/>
            <a:ext cx="9144000" cy="2387600"/>
          </a:xfrm>
        </p:spPr>
        <p:txBody>
          <a:bodyPr>
            <a:normAutofit fontScale="90000"/>
          </a:bodyPr>
          <a:lstStyle/>
          <a:p>
            <a:r>
              <a:rPr lang="zh-CN" altLang="en-US" dirty="0"/>
              <a:t>因果不虚</a:t>
            </a:r>
            <a:br>
              <a:rPr lang="en-CA" altLang="zh-CN" dirty="0"/>
            </a:br>
            <a:r>
              <a:rPr lang="zh-CN" altLang="en-US" dirty="0"/>
              <a:t> </a:t>
            </a:r>
            <a:br>
              <a:rPr lang="en-CA" altLang="zh-CN" dirty="0"/>
            </a:br>
            <a:r>
              <a:rPr lang="zh-CN" altLang="en-US" dirty="0"/>
              <a:t>十善业 不两舌 化解怨恨</a:t>
            </a:r>
            <a:endParaRPr lang="en-CA" dirty="0"/>
          </a:p>
        </p:txBody>
      </p:sp>
    </p:spTree>
    <p:extLst>
      <p:ext uri="{BB962C8B-B14F-4D97-AF65-F5344CB8AC3E}">
        <p14:creationId xmlns:p14="http://schemas.microsoft.com/office/powerpoint/2010/main" val="1404950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indent="0">
              <a:lnSpc>
                <a:spcPct val="107000"/>
              </a:lnSpc>
              <a:spcBef>
                <a:spcPts val="0"/>
              </a:spcBef>
              <a:buNone/>
            </a:pPr>
            <a:r>
              <a:rPr lang="zh-CN" sz="1800" spc="150" dirty="0">
                <a:effectLst/>
                <a:latin typeface="+mn-ea"/>
                <a:cs typeface="Microsoft YaHei" panose="020B0503020204020204" pitchFamily="34" charset="-122"/>
              </a:rPr>
              <a:t>前面讲过三个阶段，第一出离心，第二菩提心，第三空性。在前两个阶段，所有的教派是没有区别的，没有一个教派会排斥菩提心、出离心。只有进入最后一个阶段</a:t>
            </a:r>
            <a:r>
              <a:rPr lang="en-CA" sz="1800" spc="150" dirty="0">
                <a:effectLst/>
                <a:latin typeface="+mn-ea"/>
                <a:cs typeface="Times New Roman" panose="02020603050405020304" pitchFamily="18" charset="0"/>
              </a:rPr>
              <a:t>——</a:t>
            </a:r>
            <a:r>
              <a:rPr lang="zh-CN" sz="1800" spc="150" dirty="0">
                <a:effectLst/>
                <a:latin typeface="+mn-ea"/>
                <a:cs typeface="Microsoft YaHei" panose="020B0503020204020204" pitchFamily="34" charset="-122"/>
              </a:rPr>
              <a:t>修空性的时候，才有所不同，那时各个教派的方法都不完全一样。所以，不能以为什么都不想才是做功课，不能以为只有念佛才是做功课。外四加行是所有教派都要修习的，在这样的基础上念佛、参禅不是更圆满、更圆融吗？我们不能流于片面，在片面基础上做出来的结果也是片面的，意义不大。外加行是非常重要的，一定要去修。</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在修完这四个修法后，也许出离心真正地培养出来了，那当然好；也许出离心还不够坚定，那也没有问题，还有时间继续修。这样出离心肯定会修起来，然后再修皈依发心。</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外加行讲完了，现在就轮到你们去思维、去观修了。</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7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69363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发心</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marL="0" indent="0">
              <a:spcBef>
                <a:spcPts val="0"/>
              </a:spcBef>
              <a:buNone/>
            </a:pPr>
            <a:r>
              <a:rPr lang="zh-CN" altLang="en-US" sz="1800" b="1" dirty="0">
                <a:effectLst/>
                <a:latin typeface="+mn-ea"/>
                <a:cs typeface="Times New Roman" panose="02020603050405020304" pitchFamily="18" charset="0"/>
              </a:rPr>
              <a:t>一般的善：</a:t>
            </a:r>
          </a:p>
          <a:p>
            <a:pPr>
              <a:spcBef>
                <a:spcPts val="0"/>
              </a:spcBef>
            </a:pPr>
            <a:r>
              <a:rPr lang="zh-CN" altLang="en-US" sz="1600" dirty="0">
                <a:effectLst/>
                <a:latin typeface="+mn-ea"/>
                <a:cs typeface="Times New Roman" panose="02020603050405020304" pitchFamily="18" charset="0"/>
              </a:rPr>
              <a:t>知过患</a:t>
            </a:r>
            <a:r>
              <a:rPr lang="en-US" altLang="zh-CN" sz="1600" dirty="0">
                <a:effectLst/>
                <a:latin typeface="+mn-ea"/>
                <a:cs typeface="Times New Roman" panose="02020603050405020304" pitchFamily="18" charset="0"/>
              </a:rPr>
              <a:t>/</a:t>
            </a:r>
            <a:r>
              <a:rPr lang="zh-CN" altLang="en-US" sz="1600" dirty="0">
                <a:effectLst/>
                <a:latin typeface="+mn-ea"/>
                <a:cs typeface="Times New Roman" panose="02020603050405020304" pitchFamily="18" charset="0"/>
              </a:rPr>
              <a:t>胜解：清楚没有造罪的不两舌与发心断除两舌的善的区别，知道两舌的过患很大。因果的五种规律，业决定，增长广大</a:t>
            </a:r>
            <a:endParaRPr lang="en-CA" altLang="zh-CN" sz="1600" dirty="0">
              <a:effectLst/>
              <a:latin typeface="+mn-ea"/>
              <a:cs typeface="Times New Roman" panose="02020603050405020304" pitchFamily="18" charset="0"/>
            </a:endParaRPr>
          </a:p>
          <a:p>
            <a:pPr>
              <a:spcBef>
                <a:spcPts val="0"/>
              </a:spcBef>
            </a:pPr>
            <a:r>
              <a:rPr lang="zh-CN" altLang="en-US" sz="1600" dirty="0">
                <a:effectLst/>
                <a:latin typeface="+mn-ea"/>
                <a:cs typeface="Times New Roman" panose="02020603050405020304" pitchFamily="18" charset="0"/>
              </a:rPr>
              <a:t>受律仪</a:t>
            </a:r>
            <a:r>
              <a:rPr lang="en-US" altLang="zh-CN" sz="1600" dirty="0">
                <a:effectLst/>
                <a:latin typeface="+mn-ea"/>
                <a:cs typeface="Times New Roman" panose="02020603050405020304" pitchFamily="18" charset="0"/>
              </a:rPr>
              <a:t>/</a:t>
            </a:r>
            <a:r>
              <a:rPr lang="zh-CN" altLang="en-US" sz="1600" dirty="0">
                <a:effectLst/>
                <a:latin typeface="+mn-ea"/>
                <a:cs typeface="Times New Roman" panose="02020603050405020304" pitchFamily="18" charset="0"/>
              </a:rPr>
              <a:t>欲：见过患后欲断除两舌</a:t>
            </a:r>
            <a:endParaRPr lang="en-CA" altLang="zh-CN" sz="1600" dirty="0">
              <a:effectLst/>
              <a:latin typeface="+mn-ea"/>
              <a:cs typeface="Times New Roman" panose="02020603050405020304" pitchFamily="18" charset="0"/>
            </a:endParaRPr>
          </a:p>
          <a:p>
            <a:pPr marL="0" indent="0">
              <a:spcBef>
                <a:spcPts val="0"/>
              </a:spcBef>
              <a:buNone/>
            </a:pPr>
            <a:endParaRPr lang="en-CA" altLang="zh-CN" sz="1500" dirty="0">
              <a:effectLst/>
              <a:latin typeface="+mn-ea"/>
              <a:cs typeface="Times New Roman" panose="02020603050405020304" pitchFamily="18" charset="0"/>
            </a:endParaRPr>
          </a:p>
          <a:p>
            <a:pPr marL="0" indent="0">
              <a:spcBef>
                <a:spcPts val="0"/>
              </a:spcBef>
              <a:buNone/>
            </a:pPr>
            <a:r>
              <a:rPr lang="zh-CN" altLang="en-US" sz="1800" b="1" dirty="0">
                <a:effectLst/>
                <a:latin typeface="+mn-ea"/>
                <a:cs typeface="Times New Roman" panose="02020603050405020304" pitchFamily="18" charset="0"/>
              </a:rPr>
              <a:t>殊胜的善：</a:t>
            </a:r>
          </a:p>
          <a:p>
            <a:pPr>
              <a:spcBef>
                <a:spcPts val="0"/>
              </a:spcBef>
            </a:pPr>
            <a:r>
              <a:rPr lang="zh-CN" altLang="en-US" sz="1600" dirty="0">
                <a:effectLst/>
                <a:latin typeface="+mn-ea"/>
                <a:cs typeface="Times New Roman" panose="02020603050405020304" pitchFamily="18" charset="0"/>
              </a:rPr>
              <a:t>胜解：了知讲和合语是殊胜的善。因果的五种规律，业决定，增长广大</a:t>
            </a:r>
            <a:endParaRPr lang="en-CA" altLang="zh-CN" sz="1600" dirty="0">
              <a:effectLst/>
              <a:latin typeface="+mn-ea"/>
              <a:cs typeface="Times New Roman" panose="02020603050405020304" pitchFamily="18" charset="0"/>
            </a:endParaRPr>
          </a:p>
          <a:p>
            <a:pPr lvl="1">
              <a:spcBef>
                <a:spcPts val="0"/>
              </a:spcBef>
            </a:pPr>
            <a:r>
              <a:rPr lang="zh-CN" altLang="en-US" sz="1600" dirty="0">
                <a:effectLst/>
                <a:latin typeface="+mn-ea"/>
                <a:cs typeface="Times New Roman" panose="02020603050405020304" pitchFamily="18" charset="0"/>
              </a:rPr>
              <a:t>和合观念。任何处都是要与人和睦相处，在各个家庭、团体等当中， 需要让人心和合成一家，这就是和合的观念。（前行引导文 </a:t>
            </a:r>
            <a:r>
              <a:rPr lang="en-US" altLang="zh-CN" sz="1600" dirty="0">
                <a:effectLst/>
                <a:latin typeface="+mn-ea"/>
                <a:cs typeface="Times New Roman" panose="02020603050405020304" pitchFamily="18" charset="0"/>
              </a:rPr>
              <a:t>173 </a:t>
            </a:r>
            <a:r>
              <a:rPr lang="zh-CN" altLang="en-US" sz="1600" dirty="0">
                <a:effectLst/>
                <a:latin typeface="+mn-ea"/>
                <a:cs typeface="Times New Roman" panose="02020603050405020304" pitchFamily="18" charset="0"/>
              </a:rPr>
              <a:t>业因果 </a:t>
            </a:r>
            <a:r>
              <a:rPr lang="en-US" altLang="zh-CN" sz="1600" dirty="0">
                <a:effectLst/>
                <a:latin typeface="+mn-ea"/>
                <a:cs typeface="Times New Roman" panose="02020603050405020304" pitchFamily="18" charset="0"/>
              </a:rPr>
              <a:t>20</a:t>
            </a:r>
            <a:r>
              <a:rPr lang="zh-CN" altLang="en-US" sz="1600" dirty="0">
                <a:effectLst/>
                <a:latin typeface="+mn-ea"/>
                <a:cs typeface="Times New Roman" panose="02020603050405020304" pitchFamily="18" charset="0"/>
              </a:rPr>
              <a:t>）</a:t>
            </a:r>
            <a:endParaRPr lang="en-CA" altLang="zh-CN" sz="1600" dirty="0">
              <a:effectLst/>
              <a:latin typeface="+mn-ea"/>
              <a:cs typeface="Times New Roman" panose="02020603050405020304" pitchFamily="18" charset="0"/>
            </a:endParaRPr>
          </a:p>
          <a:p>
            <a:pPr lvl="1">
              <a:spcBef>
                <a:spcPts val="0"/>
              </a:spcBef>
            </a:pPr>
            <a:r>
              <a:rPr lang="zh-CN" altLang="en-US" sz="1600" dirty="0">
                <a:effectLst/>
                <a:latin typeface="+mn-ea"/>
                <a:cs typeface="Times New Roman" panose="02020603050405020304" pitchFamily="18" charset="0"/>
              </a:rPr>
              <a:t>我们应断离间语及其习气，不在人与人之间制造矛盾、恶化关系，且应主动善巧地运用语言使关系破裂者重归于好， 使关系紧张者得以缓和，使彼此隔阂者沟通理解，这样在我们的周围就会出现团结和睦的眷属， 但存这一念善心，可为天地创造吉祥和平。人与人之间产生怨隙，总是由于彼此都执着自我， 缺乏沟通与理解，遇到这种情况，就应该充当调解的和平使者，用语言去启发、调动双方的善意和宽容之心， 为双方的和好积极地创造条件。</a:t>
            </a:r>
            <a:endParaRPr lang="en-CA" altLang="zh-CN" sz="1600" dirty="0">
              <a:effectLst/>
              <a:latin typeface="+mn-ea"/>
              <a:cs typeface="Times New Roman" panose="02020603050405020304" pitchFamily="18" charset="0"/>
            </a:endParaRPr>
          </a:p>
          <a:p>
            <a:pPr lvl="1">
              <a:spcBef>
                <a:spcPts val="0"/>
              </a:spcBef>
            </a:pPr>
            <a:r>
              <a:rPr lang="zh-CN" altLang="en-US" sz="1600" dirty="0">
                <a:effectLst/>
                <a:latin typeface="+mn-ea"/>
                <a:cs typeface="Times New Roman" panose="02020603050405020304" pitchFamily="18" charset="0"/>
              </a:rPr>
              <a:t>我们如是地行持，则生生世世中都会遇到善友，彼此情意稳固，这种友谊谁人也无法使之破裂。经云：“恒时若断除，离间拆散友，喜爱调和者，彼人生善趣。”</a:t>
            </a:r>
            <a:r>
              <a:rPr lang="en-US" altLang="zh-CN" sz="1600" dirty="0">
                <a:effectLst/>
                <a:latin typeface="+mn-ea"/>
                <a:cs typeface="Times New Roman" panose="02020603050405020304" pitchFamily="18" charset="0"/>
              </a:rPr>
              <a:t>《</a:t>
            </a:r>
            <a:r>
              <a:rPr lang="zh-CN" altLang="en-US" sz="1600" dirty="0">
                <a:effectLst/>
                <a:latin typeface="+mn-ea"/>
                <a:cs typeface="Times New Roman" panose="02020603050405020304" pitchFamily="18" charset="0"/>
              </a:rPr>
              <a:t>念住经</a:t>
            </a:r>
            <a:r>
              <a:rPr lang="en-US" altLang="zh-CN" sz="1600" dirty="0">
                <a:effectLst/>
                <a:latin typeface="+mn-ea"/>
                <a:cs typeface="Times New Roman" panose="02020603050405020304" pitchFamily="18" charset="0"/>
              </a:rPr>
              <a:t>》</a:t>
            </a:r>
            <a:r>
              <a:rPr lang="zh-CN" altLang="en-US" sz="1600" dirty="0">
                <a:effectLst/>
                <a:latin typeface="+mn-ea"/>
                <a:cs typeface="Times New Roman" panose="02020603050405020304" pitchFamily="18" charset="0"/>
              </a:rPr>
              <a:t>云：“亲朋与好友，相互不和睦，何人极调解，转生于天界。”（因果明镜论）</a:t>
            </a:r>
          </a:p>
          <a:p>
            <a:pPr>
              <a:spcBef>
                <a:spcPts val="0"/>
              </a:spcBef>
            </a:pPr>
            <a:r>
              <a:rPr lang="zh-CN" altLang="en-US" sz="1600" dirty="0">
                <a:effectLst/>
                <a:latin typeface="+mn-ea"/>
                <a:cs typeface="Times New Roman" panose="02020603050405020304" pitchFamily="18" charset="0"/>
              </a:rPr>
              <a:t>欲</a:t>
            </a:r>
            <a:r>
              <a:rPr lang="en-US" altLang="zh-CN" sz="1600" dirty="0">
                <a:effectLst/>
                <a:latin typeface="+mn-ea"/>
                <a:cs typeface="Times New Roman" panose="02020603050405020304" pitchFamily="18" charset="0"/>
              </a:rPr>
              <a:t>/</a:t>
            </a:r>
            <a:r>
              <a:rPr lang="zh-CN" altLang="en-US" sz="1600" dirty="0">
                <a:effectLst/>
                <a:latin typeface="+mn-ea"/>
                <a:cs typeface="Times New Roman" panose="02020603050405020304" pitchFamily="18" charset="0"/>
              </a:rPr>
              <a:t>发愿：对讲和合语，化解怨恨，让人心和合，和睦相处，充满欢喜，勇悍，乐此不疲，积极</a:t>
            </a:r>
            <a:endParaRPr lang="en-CA" sz="1600" dirty="0">
              <a:effectLst/>
              <a:latin typeface="+mn-ea"/>
              <a:cs typeface="Times New Roman" panose="02020603050405020304" pitchFamily="18" charset="0"/>
            </a:endParaRPr>
          </a:p>
        </p:txBody>
      </p:sp>
    </p:spTree>
    <p:extLst>
      <p:ext uri="{BB962C8B-B14F-4D97-AF65-F5344CB8AC3E}">
        <p14:creationId xmlns:p14="http://schemas.microsoft.com/office/powerpoint/2010/main" val="176481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果报</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marL="0" indent="0" algn="l" fontAlgn="base">
              <a:buNone/>
            </a:pPr>
            <a:r>
              <a:rPr lang="zh-CN" altLang="en-US" sz="1800" b="1" i="0" dirty="0">
                <a:solidFill>
                  <a:srgbClr val="00001A"/>
                </a:solidFill>
                <a:effectLst/>
                <a:latin typeface="Montserrat"/>
              </a:rPr>
              <a:t>异熟果</a:t>
            </a:r>
          </a:p>
          <a:p>
            <a:pPr marL="0" indent="0" algn="l" fontAlgn="base">
              <a:buNone/>
            </a:pPr>
            <a:r>
              <a:rPr lang="zh-CN" altLang="en-US" sz="1500" b="0" i="0" dirty="0">
                <a:solidFill>
                  <a:srgbClr val="00001A"/>
                </a:solidFill>
                <a:effectLst/>
                <a:latin typeface="Montserrat"/>
              </a:rPr>
              <a:t>转生在相应的三善趣中。在十善业方面，行持下品善业会转生于人间，行持中品善业会转生于欲界天，在行持善业的基础上如修四禅八定，会转生于色界、无色界。（因果明镜论）</a:t>
            </a:r>
          </a:p>
          <a:p>
            <a:pPr marL="0" indent="0" algn="l" fontAlgn="base">
              <a:buNone/>
            </a:pPr>
            <a:r>
              <a:rPr lang="zh-CN" altLang="en-US" sz="1800" b="1" i="0" dirty="0">
                <a:solidFill>
                  <a:srgbClr val="00001A"/>
                </a:solidFill>
                <a:effectLst/>
                <a:latin typeface="Montserrat"/>
              </a:rPr>
              <a:t>等流果</a:t>
            </a:r>
          </a:p>
          <a:p>
            <a:pPr algn="l" fontAlgn="base">
              <a:buFont typeface="Arial" panose="020B0604020202020204" pitchFamily="34" charset="0"/>
              <a:buChar char="•"/>
            </a:pPr>
            <a:r>
              <a:rPr lang="zh-CN" altLang="en-US" sz="1500" b="0" i="0" dirty="0">
                <a:solidFill>
                  <a:srgbClr val="00001A"/>
                </a:solidFill>
                <a:effectLst/>
                <a:latin typeface="Montserrat"/>
              </a:rPr>
              <a:t>同行等流果：生生世世喜欢行善，并且善举蒸蒸日上。</a:t>
            </a:r>
          </a:p>
          <a:p>
            <a:pPr algn="l" fontAlgn="base">
              <a:buFont typeface="Arial" panose="020B0604020202020204" pitchFamily="34" charset="0"/>
              <a:buChar char="•"/>
            </a:pPr>
            <a:r>
              <a:rPr lang="zh-CN" altLang="en-US" sz="1500" b="0" i="0" dirty="0">
                <a:solidFill>
                  <a:srgbClr val="00001A"/>
                </a:solidFill>
                <a:effectLst/>
                <a:latin typeface="Montserrat"/>
              </a:rPr>
              <a:t>感受等流果</a:t>
            </a:r>
          </a:p>
          <a:p>
            <a:pPr marL="457200" lvl="1" indent="0" algn="l" fontAlgn="base">
              <a:buNone/>
            </a:pPr>
            <a:r>
              <a:rPr lang="zh-CN" altLang="en-US" sz="1500" b="0" i="0" dirty="0">
                <a:solidFill>
                  <a:srgbClr val="00001A"/>
                </a:solidFill>
                <a:effectLst/>
                <a:latin typeface="Montserrat"/>
              </a:rPr>
              <a:t>受到眷属仆人的恭敬</a:t>
            </a:r>
          </a:p>
          <a:p>
            <a:pPr marL="457200" lvl="1" indent="0" algn="l" fontAlgn="base">
              <a:buNone/>
            </a:pPr>
            <a:r>
              <a:rPr lang="zh-CN" altLang="en-US" sz="1500" b="0" i="0" dirty="0">
                <a:solidFill>
                  <a:srgbClr val="00001A"/>
                </a:solidFill>
                <a:effectLst/>
                <a:latin typeface="Montserrat"/>
              </a:rPr>
              <a:t>眷属和合、贤良</a:t>
            </a:r>
          </a:p>
          <a:p>
            <a:pPr marL="0" indent="0" algn="l" fontAlgn="base">
              <a:buNone/>
            </a:pPr>
            <a:r>
              <a:rPr lang="zh-CN" altLang="en-US" sz="1800" b="1" i="0" dirty="0">
                <a:solidFill>
                  <a:srgbClr val="00001A"/>
                </a:solidFill>
                <a:effectLst/>
                <a:latin typeface="Montserrat"/>
              </a:rPr>
              <a:t>增上果</a:t>
            </a:r>
          </a:p>
          <a:p>
            <a:pPr marL="0" indent="0" algn="l" fontAlgn="base">
              <a:buNone/>
            </a:pPr>
            <a:r>
              <a:rPr lang="zh-CN" altLang="en-US" sz="1500" b="0" i="0" dirty="0">
                <a:solidFill>
                  <a:srgbClr val="00001A"/>
                </a:solidFill>
                <a:effectLst/>
                <a:latin typeface="Montserrat"/>
              </a:rPr>
              <a:t>成熟在外境上，与前面十不善业的果报恰恰相反，具足圆满的功德。</a:t>
            </a:r>
          </a:p>
          <a:p>
            <a:pPr marL="0" indent="0" algn="l" fontAlgn="base">
              <a:buNone/>
            </a:pPr>
            <a:r>
              <a:rPr lang="zh-CN" altLang="en-US" sz="1800" b="1" i="0" dirty="0">
                <a:solidFill>
                  <a:srgbClr val="00001A"/>
                </a:solidFill>
                <a:effectLst/>
                <a:latin typeface="Montserrat"/>
              </a:rPr>
              <a:t>士用果</a:t>
            </a:r>
          </a:p>
          <a:p>
            <a:pPr marL="0" indent="0" algn="l" fontAlgn="base">
              <a:buNone/>
            </a:pPr>
            <a:r>
              <a:rPr lang="zh-CN" altLang="en-US" sz="1500" b="0" i="0" dirty="0">
                <a:solidFill>
                  <a:srgbClr val="00001A"/>
                </a:solidFill>
                <a:effectLst/>
                <a:latin typeface="Montserrat"/>
              </a:rPr>
              <a:t>所做的任何善业都会突飞猛进地增长，福德接连不断涌现。</a:t>
            </a:r>
          </a:p>
        </p:txBody>
      </p:sp>
    </p:spTree>
    <p:extLst>
      <p:ext uri="{BB962C8B-B14F-4D97-AF65-F5344CB8AC3E}">
        <p14:creationId xmlns:p14="http://schemas.microsoft.com/office/powerpoint/2010/main" val="291061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功德</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marL="0" indent="0" algn="l" fontAlgn="base">
              <a:spcBef>
                <a:spcPts val="0"/>
              </a:spcBef>
              <a:buNone/>
            </a:pPr>
            <a:r>
              <a:rPr lang="zh-CN" altLang="en-US" sz="1800" b="1" i="0" dirty="0">
                <a:solidFill>
                  <a:srgbClr val="00001A"/>
                </a:solidFill>
                <a:effectLst/>
                <a:latin typeface="+mn-ea"/>
              </a:rPr>
              <a:t>龙主，士夫补特伽罗，远离两舌，当得五种坚固。云何五种坚固？所谓：</a:t>
            </a:r>
            <a:r>
              <a:rPr lang="zh-CN" altLang="en-US" sz="1800" b="0" i="0" dirty="0">
                <a:solidFill>
                  <a:srgbClr val="00001A"/>
                </a:solidFill>
                <a:effectLst/>
                <a:latin typeface="+mn-ea"/>
              </a:rPr>
              <a:t> 佛对龙王说：一个人如果远离了两舌，就会得到五种坚固。是哪五种呢？</a:t>
            </a:r>
            <a:endParaRPr lang="en-CA" altLang="zh-CN" sz="1800" b="0" i="0" dirty="0">
              <a:solidFill>
                <a:srgbClr val="00001A"/>
              </a:solidFill>
              <a:effectLst/>
              <a:latin typeface="+mn-ea"/>
            </a:endParaRPr>
          </a:p>
          <a:p>
            <a:pPr marL="0" indent="0" algn="l" fontAlgn="base">
              <a:spcBef>
                <a:spcPts val="0"/>
              </a:spcBef>
              <a:buNone/>
            </a:pPr>
            <a:endParaRPr lang="zh-CN" altLang="en-US" sz="1800" b="0" i="0" dirty="0">
              <a:solidFill>
                <a:srgbClr val="00001A"/>
              </a:solidFill>
              <a:effectLst/>
              <a:latin typeface="+mn-ea"/>
            </a:endParaRPr>
          </a:p>
          <a:p>
            <a:pPr algn="l" fontAlgn="base">
              <a:spcBef>
                <a:spcPts val="0"/>
              </a:spcBef>
            </a:pPr>
            <a:r>
              <a:rPr lang="zh-CN" altLang="en-US" sz="1800" b="1" i="0" dirty="0">
                <a:solidFill>
                  <a:srgbClr val="00001A"/>
                </a:solidFill>
                <a:effectLst/>
                <a:latin typeface="+mn-ea"/>
              </a:rPr>
              <a:t>得身坚固，当得远离一切怖畏之难故</a:t>
            </a:r>
          </a:p>
          <a:p>
            <a:pPr marL="0" indent="0" algn="l" fontAlgn="base">
              <a:spcBef>
                <a:spcPts val="0"/>
              </a:spcBef>
              <a:buNone/>
            </a:pPr>
            <a:r>
              <a:rPr lang="zh-CN" altLang="en-US" sz="1800" b="0" i="0" dirty="0">
                <a:solidFill>
                  <a:srgbClr val="00001A"/>
                </a:solidFill>
                <a:effectLst/>
                <a:latin typeface="+mn-ea"/>
              </a:rPr>
              <a:t>第一、他的身体会很坚固。怎么坚固呢？生活中他会远离任何人或非人带来的恐怖，不仅身体会很安全，心里也会有种安全感。</a:t>
            </a:r>
            <a:endParaRPr lang="en-CA" altLang="zh-CN" sz="1800" b="0" i="0" dirty="0">
              <a:solidFill>
                <a:srgbClr val="00001A"/>
              </a:solidFill>
              <a:effectLst/>
              <a:latin typeface="+mn-ea"/>
            </a:endParaRPr>
          </a:p>
          <a:p>
            <a:pPr marL="0" indent="0" algn="l" fontAlgn="base">
              <a:spcBef>
                <a:spcPts val="0"/>
              </a:spcBef>
              <a:buNone/>
            </a:pPr>
            <a:endParaRPr lang="zh-CN" altLang="en-US" sz="1800" b="0" i="0" dirty="0">
              <a:solidFill>
                <a:srgbClr val="00001A"/>
              </a:solidFill>
              <a:effectLst/>
              <a:latin typeface="+mn-ea"/>
            </a:endParaRPr>
          </a:p>
          <a:p>
            <a:pPr algn="l" fontAlgn="base">
              <a:spcBef>
                <a:spcPts val="0"/>
              </a:spcBef>
            </a:pPr>
            <a:r>
              <a:rPr lang="zh-CN" altLang="en-US" sz="1800" b="1" i="0" dirty="0">
                <a:solidFill>
                  <a:srgbClr val="00001A"/>
                </a:solidFill>
                <a:effectLst/>
                <a:latin typeface="+mn-ea"/>
              </a:rPr>
              <a:t>得眷属坚固，不为他人之所贪故</a:t>
            </a:r>
          </a:p>
          <a:p>
            <a:pPr marL="0" indent="0" algn="l" fontAlgn="base">
              <a:spcBef>
                <a:spcPts val="0"/>
              </a:spcBef>
              <a:buNone/>
            </a:pPr>
            <a:r>
              <a:rPr lang="zh-CN" altLang="en-US" sz="1800" b="0" i="0" dirty="0">
                <a:solidFill>
                  <a:srgbClr val="00001A"/>
                </a:solidFill>
                <a:effectLst/>
                <a:latin typeface="+mn-ea"/>
              </a:rPr>
              <a:t>第二、他的眷属会特别坚固，意思是说，他身边的眷属非常稳定，不会经常换来换去，他们都不会因为贪执或其它原因而离开他。 我们有些群体也是这样非常稳固，就像有些上师的弟子，他们在依止上师时非常认真，十几年、二十几年，甚至三十几年以来一直不离上师。但有些师徒之间关系却很不稳固；有的是眷属和主人之间关系不稳固；有的是家人之间关系不稳固，总是变来变去。这都是和前世的业力有一定关系。 人稳固其实非常重要，希望大家都能尽量做到这一点，最好在年轻的时候信佛，在晚年快离开人世的时候更加虔诚信佛；依止了一位上师，一辈子都会好好依止他；对哪个法本产生了信心，一辈子都会反复学习它。</a:t>
            </a:r>
            <a:endParaRPr lang="en-CA" altLang="zh-CN" sz="1800" b="0" i="0" dirty="0">
              <a:solidFill>
                <a:srgbClr val="00001A"/>
              </a:solidFill>
              <a:effectLst/>
              <a:latin typeface="+mn-ea"/>
            </a:endParaRPr>
          </a:p>
          <a:p>
            <a:pPr marL="0" indent="0" algn="l" fontAlgn="base">
              <a:spcBef>
                <a:spcPts val="0"/>
              </a:spcBef>
              <a:buNone/>
            </a:pPr>
            <a:endParaRPr lang="zh-CN" altLang="en-US" sz="1800" b="0" i="0" dirty="0">
              <a:solidFill>
                <a:srgbClr val="00001A"/>
              </a:solidFill>
              <a:effectLst/>
              <a:latin typeface="+mn-ea"/>
            </a:endParaRPr>
          </a:p>
          <a:p>
            <a:pPr algn="l" fontAlgn="base">
              <a:spcBef>
                <a:spcPts val="0"/>
              </a:spcBef>
            </a:pPr>
            <a:r>
              <a:rPr lang="zh-CN" altLang="en-US" sz="1800" b="1" i="0" dirty="0">
                <a:solidFill>
                  <a:srgbClr val="00001A"/>
                </a:solidFill>
                <a:effectLst/>
                <a:latin typeface="+mn-ea"/>
              </a:rPr>
              <a:t>得信坚固，获得信业果报故</a:t>
            </a:r>
          </a:p>
          <a:p>
            <a:pPr marL="0" indent="0" algn="l" fontAlgn="base">
              <a:spcBef>
                <a:spcPts val="0"/>
              </a:spcBef>
              <a:buNone/>
            </a:pPr>
            <a:r>
              <a:rPr lang="zh-CN" altLang="en-US" sz="1800" b="0" i="0" dirty="0">
                <a:solidFill>
                  <a:srgbClr val="00001A"/>
                </a:solidFill>
                <a:effectLst/>
                <a:latin typeface="+mn-ea"/>
              </a:rPr>
              <a:t>第三、以前断除了两舌的人，今生就会对因果法门有坚定不移的信心，不会有任何动摇。</a:t>
            </a:r>
            <a:endParaRPr lang="en-CA" altLang="zh-CN" sz="1800" b="0" i="0" dirty="0">
              <a:solidFill>
                <a:srgbClr val="00001A"/>
              </a:solidFill>
              <a:effectLst/>
              <a:latin typeface="+mn-ea"/>
            </a:endParaRPr>
          </a:p>
          <a:p>
            <a:pPr marL="0" indent="0" algn="l" fontAlgn="base">
              <a:spcBef>
                <a:spcPts val="0"/>
              </a:spcBef>
              <a:buNone/>
            </a:pPr>
            <a:endParaRPr lang="zh-CN" altLang="en-US" sz="1200" b="0" i="0" dirty="0">
              <a:solidFill>
                <a:srgbClr val="00001A"/>
              </a:solidFill>
              <a:effectLst/>
              <a:latin typeface="Montserrat"/>
            </a:endParaRPr>
          </a:p>
        </p:txBody>
      </p:sp>
    </p:spTree>
    <p:extLst>
      <p:ext uri="{BB962C8B-B14F-4D97-AF65-F5344CB8AC3E}">
        <p14:creationId xmlns:p14="http://schemas.microsoft.com/office/powerpoint/2010/main" val="402882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功德</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algn="l" fontAlgn="base">
              <a:spcBef>
                <a:spcPts val="0"/>
              </a:spcBef>
            </a:pPr>
            <a:r>
              <a:rPr lang="zh-CN" altLang="en-US" sz="1800" b="1" i="0" dirty="0">
                <a:solidFill>
                  <a:srgbClr val="00001A"/>
                </a:solidFill>
                <a:effectLst/>
                <a:latin typeface="+mn-ea"/>
              </a:rPr>
              <a:t>得法坚固，获得果证坚牢故</a:t>
            </a:r>
          </a:p>
          <a:p>
            <a:pPr marL="0" indent="0" algn="l" fontAlgn="base">
              <a:spcBef>
                <a:spcPts val="0"/>
              </a:spcBef>
              <a:buNone/>
            </a:pPr>
            <a:r>
              <a:rPr lang="zh-CN" altLang="en-US" sz="1800" b="0" i="0" dirty="0">
                <a:solidFill>
                  <a:srgbClr val="00001A"/>
                </a:solidFill>
                <a:effectLst/>
                <a:latin typeface="+mn-ea"/>
              </a:rPr>
              <a:t>第四、他在修行过程中不会变来变去，直至最后证果之间都会非常稳固。 这样的人修菩提心，就会永远修菩提心，修出离心，就会一直修出离心，不会像我们有些人，今天修这个法，明天就不修了，舍弃之后又换另一个法，然后把自己的上师也换了，法本也换了。 那天有个人对我说：“我现在不学了。” 我问他：“你是说整个佛法不学呢，还是某位上师的教法不学呢？”他说：“是那个上师的教法不学了。”我问他：“你不学怎么办呢？”他说：“我把法本和上师都换了，只要全换完就好了，然后我再重新输入”（众笑）</a:t>
            </a:r>
            <a:endParaRPr lang="en-CA" altLang="zh-CN" sz="1800" b="0" i="0" dirty="0">
              <a:solidFill>
                <a:srgbClr val="00001A"/>
              </a:solidFill>
              <a:effectLst/>
              <a:latin typeface="+mn-ea"/>
            </a:endParaRPr>
          </a:p>
          <a:p>
            <a:pPr marL="0" indent="0" algn="l" fontAlgn="base">
              <a:spcBef>
                <a:spcPts val="0"/>
              </a:spcBef>
              <a:buNone/>
            </a:pPr>
            <a:endParaRPr lang="zh-CN" altLang="en-US" sz="1800" b="0" i="0" dirty="0">
              <a:solidFill>
                <a:srgbClr val="00001A"/>
              </a:solidFill>
              <a:effectLst/>
              <a:latin typeface="+mn-ea"/>
            </a:endParaRPr>
          </a:p>
          <a:p>
            <a:pPr algn="l" fontAlgn="base">
              <a:spcBef>
                <a:spcPts val="0"/>
              </a:spcBef>
            </a:pPr>
            <a:r>
              <a:rPr lang="zh-CN" altLang="en-US" sz="1800" b="1" i="0" dirty="0">
                <a:solidFill>
                  <a:srgbClr val="00001A"/>
                </a:solidFill>
                <a:effectLst/>
                <a:latin typeface="+mn-ea"/>
              </a:rPr>
              <a:t>得善友坚固，常得爱语摄受故</a:t>
            </a:r>
          </a:p>
          <a:p>
            <a:pPr marL="0" indent="0" algn="l" fontAlgn="base">
              <a:spcBef>
                <a:spcPts val="0"/>
              </a:spcBef>
              <a:buNone/>
            </a:pPr>
            <a:r>
              <a:rPr lang="zh-CN" altLang="en-US" sz="1800" b="0" i="0" dirty="0">
                <a:solidFill>
                  <a:srgbClr val="00001A"/>
                </a:solidFill>
                <a:effectLst/>
                <a:latin typeface="+mn-ea"/>
              </a:rPr>
              <a:t>第五、以前断除了两舌的人，今生和善知识及善友的关系就会非常稳固，常常会得到他们的爱语摄受。</a:t>
            </a:r>
          </a:p>
          <a:p>
            <a:pPr marL="0" indent="0" algn="l" fontAlgn="base">
              <a:spcBef>
                <a:spcPts val="0"/>
              </a:spcBef>
              <a:buNone/>
            </a:pPr>
            <a:r>
              <a:rPr lang="zh-CN" altLang="en-US" sz="1800" b="1" i="0" dirty="0">
                <a:solidFill>
                  <a:srgbClr val="00001A"/>
                </a:solidFill>
                <a:effectLst/>
                <a:latin typeface="+mn-ea"/>
              </a:rPr>
              <a:t>龙主，士夫补特伽罗，远离两舌，获得如是五种坚固。以彼善根回向菩提，当证无上正等正觉。使彼一切外道魔王等，咸不能破坏故。</a:t>
            </a:r>
            <a:r>
              <a:rPr lang="zh-CN" altLang="en-US" sz="1800" b="0" i="0" dirty="0">
                <a:solidFill>
                  <a:srgbClr val="00001A"/>
                </a:solidFill>
                <a:effectLst/>
                <a:latin typeface="+mn-ea"/>
              </a:rPr>
              <a:t> 这一段的最后，佛告诉龙王</a:t>
            </a:r>
            <a:r>
              <a:rPr lang="en-US" altLang="zh-CN" sz="1800" b="0" i="0" dirty="0">
                <a:solidFill>
                  <a:srgbClr val="00001A"/>
                </a:solidFill>
                <a:effectLst/>
                <a:latin typeface="+mn-ea"/>
              </a:rPr>
              <a:t>,</a:t>
            </a:r>
            <a:r>
              <a:rPr lang="zh-CN" altLang="en-US" sz="1800" b="0" i="0" dirty="0">
                <a:solidFill>
                  <a:srgbClr val="00001A"/>
                </a:solidFill>
                <a:effectLst/>
                <a:latin typeface="+mn-ea"/>
              </a:rPr>
              <a:t>一个人如果远离了两舌，就会得到以上讲的五种坚固，如果以此善根回向菩提，就会获得无上正等觉的果位。如此以来，任何外道和魔王都不能损害他。 以上所有这些善根功德，我们每个人都是非常需要的，所以大家一定要好好守护自己的身语意。</a:t>
            </a:r>
          </a:p>
        </p:txBody>
      </p:sp>
    </p:spTree>
    <p:extLst>
      <p:ext uri="{BB962C8B-B14F-4D97-AF65-F5344CB8AC3E}">
        <p14:creationId xmlns:p14="http://schemas.microsoft.com/office/powerpoint/2010/main" val="317689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公案</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marL="0" indent="0" algn="l" fontAlgn="base">
              <a:spcBef>
                <a:spcPts val="0"/>
              </a:spcBef>
              <a:buNone/>
            </a:pPr>
            <a:r>
              <a:rPr lang="zh-CN" altLang="en-US" sz="1800" b="1" i="0" dirty="0">
                <a:solidFill>
                  <a:srgbClr val="00001A"/>
                </a:solidFill>
                <a:effectLst/>
                <a:latin typeface="+mn-ea"/>
              </a:rPr>
              <a:t>世尊调和 得证圣果</a:t>
            </a:r>
            <a:endParaRPr lang="en-CA" altLang="zh-CN" sz="1800" b="1" i="0" dirty="0">
              <a:solidFill>
                <a:srgbClr val="00001A"/>
              </a:solidFill>
              <a:effectLst/>
              <a:latin typeface="+mn-ea"/>
            </a:endParaRPr>
          </a:p>
          <a:p>
            <a:pPr marL="0" indent="0" algn="l" fontAlgn="base">
              <a:spcBef>
                <a:spcPts val="0"/>
              </a:spcBef>
              <a:buNone/>
            </a:pPr>
            <a:endParaRPr lang="zh-CN" altLang="en-US" sz="1500" b="1"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一时</a:t>
            </a:r>
            <a:r>
              <a:rPr lang="en-US" altLang="zh-CN" sz="1500" b="0" i="0" dirty="0">
                <a:solidFill>
                  <a:srgbClr val="00001A"/>
                </a:solidFill>
                <a:effectLst/>
                <a:latin typeface="+mn-ea"/>
              </a:rPr>
              <a:t>,</a:t>
            </a:r>
            <a:r>
              <a:rPr lang="zh-CN" altLang="en-US" sz="1500" b="0" i="0" dirty="0">
                <a:solidFill>
                  <a:srgbClr val="00001A"/>
                </a:solidFill>
                <a:effectLst/>
                <a:latin typeface="+mn-ea"/>
              </a:rPr>
              <a:t>佛在舍卫城。城内有许多人互说过失</a:t>
            </a:r>
            <a:r>
              <a:rPr lang="en-US" altLang="zh-CN" sz="1500" b="0" i="0" dirty="0">
                <a:solidFill>
                  <a:srgbClr val="00001A"/>
                </a:solidFill>
                <a:effectLst/>
                <a:latin typeface="+mn-ea"/>
              </a:rPr>
              <a:t>,</a:t>
            </a:r>
            <a:r>
              <a:rPr lang="zh-CN" altLang="en-US" sz="1500" b="0" i="0" dirty="0">
                <a:solidFill>
                  <a:srgbClr val="00001A"/>
                </a:solidFill>
                <a:effectLst/>
                <a:latin typeface="+mn-ea"/>
              </a:rPr>
              <a:t>斗诤不合。我等大师、如来正等觉释迦世尊具二智慧等无量功德</a:t>
            </a:r>
            <a:r>
              <a:rPr lang="en-US" altLang="zh-CN" sz="1500" b="0" i="0" dirty="0">
                <a:solidFill>
                  <a:srgbClr val="00001A"/>
                </a:solidFill>
                <a:effectLst/>
                <a:latin typeface="+mn-ea"/>
              </a:rPr>
              <a:t>,</a:t>
            </a:r>
            <a:r>
              <a:rPr lang="zh-CN" altLang="en-US" sz="1500" b="0" i="0" dirty="0">
                <a:solidFill>
                  <a:srgbClr val="00001A"/>
                </a:solidFill>
                <a:effectLst/>
                <a:latin typeface="+mn-ea"/>
              </a:rPr>
              <a:t>时时刻刻观照着一切众生的苦乐</a:t>
            </a:r>
            <a:r>
              <a:rPr lang="en-US" altLang="zh-CN" sz="1500" b="0" i="0" dirty="0">
                <a:solidFill>
                  <a:srgbClr val="00001A"/>
                </a:solidFill>
                <a:effectLst/>
                <a:latin typeface="+mn-ea"/>
              </a:rPr>
              <a:t>,</a:t>
            </a:r>
            <a:r>
              <a:rPr lang="zh-CN" altLang="en-US" sz="1500" b="0" i="0" dirty="0">
                <a:solidFill>
                  <a:srgbClr val="00001A"/>
                </a:solidFill>
                <a:effectLst/>
                <a:latin typeface="+mn-ea"/>
              </a:rPr>
              <a:t>即便是波浪离开大海</a:t>
            </a:r>
            <a:r>
              <a:rPr lang="en-US" altLang="zh-CN" sz="1500" b="0" i="0" dirty="0">
                <a:solidFill>
                  <a:srgbClr val="00001A"/>
                </a:solidFill>
                <a:effectLst/>
                <a:latin typeface="+mn-ea"/>
              </a:rPr>
              <a:t>,</a:t>
            </a:r>
            <a:r>
              <a:rPr lang="zh-CN" altLang="en-US" sz="1500" b="0" i="0" dirty="0">
                <a:solidFill>
                  <a:srgbClr val="00001A"/>
                </a:solidFill>
                <a:effectLst/>
                <a:latin typeface="+mn-ea"/>
              </a:rPr>
              <a:t>佛陀对众生的大悲心刹那也不会离开。世尊垂悯这些众生</a:t>
            </a:r>
            <a:r>
              <a:rPr lang="en-US" altLang="zh-CN" sz="1500" b="0" i="0" dirty="0">
                <a:solidFill>
                  <a:srgbClr val="00001A"/>
                </a:solidFill>
                <a:effectLst/>
                <a:latin typeface="+mn-ea"/>
              </a:rPr>
              <a:t>,</a:t>
            </a:r>
            <a:r>
              <a:rPr lang="zh-CN" altLang="en-US" sz="1500" b="0" i="0" dirty="0">
                <a:solidFill>
                  <a:srgbClr val="00001A"/>
                </a:solidFill>
                <a:effectLst/>
                <a:latin typeface="+mn-ea"/>
              </a:rPr>
              <a:t>观知调化他们的机缘已成熟</a:t>
            </a:r>
            <a:r>
              <a:rPr lang="en-US" altLang="zh-CN" sz="1500" b="0" i="0" dirty="0">
                <a:solidFill>
                  <a:srgbClr val="00001A"/>
                </a:solidFill>
                <a:effectLst/>
                <a:latin typeface="+mn-ea"/>
              </a:rPr>
              <a:t>,</a:t>
            </a:r>
            <a:r>
              <a:rPr lang="zh-CN" altLang="en-US" sz="1500" b="0" i="0" dirty="0">
                <a:solidFill>
                  <a:srgbClr val="00001A"/>
                </a:solidFill>
                <a:effectLst/>
                <a:latin typeface="+mn-ea"/>
              </a:rPr>
              <a:t>即著衣持钵入城化缘。</a:t>
            </a:r>
            <a:endParaRPr lang="en-CA" altLang="zh-CN" sz="1500" b="0" i="0" dirty="0">
              <a:solidFill>
                <a:srgbClr val="00001A"/>
              </a:solidFill>
              <a:effectLst/>
              <a:latin typeface="+mn-ea"/>
            </a:endParaRPr>
          </a:p>
          <a:p>
            <a:pPr marL="0" indent="0" algn="l" fontAlgn="base">
              <a:spcBef>
                <a:spcPts val="0"/>
              </a:spcBef>
              <a:buNone/>
            </a:pPr>
            <a:endParaRPr lang="zh-CN" altLang="en-US"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众人远见世尊三十二相</a:t>
            </a:r>
            <a:r>
              <a:rPr lang="en-US" altLang="zh-CN" sz="1500" b="0" i="0" dirty="0">
                <a:solidFill>
                  <a:srgbClr val="00001A"/>
                </a:solidFill>
                <a:effectLst/>
                <a:latin typeface="+mn-ea"/>
              </a:rPr>
              <a:t>,</a:t>
            </a:r>
            <a:r>
              <a:rPr lang="zh-CN" altLang="en-US" sz="1500" b="0" i="0" dirty="0">
                <a:solidFill>
                  <a:srgbClr val="00001A"/>
                </a:solidFill>
                <a:effectLst/>
                <a:latin typeface="+mn-ea"/>
              </a:rPr>
              <a:t>生起很大欢喜心迎请赞叹</a:t>
            </a:r>
            <a:r>
              <a:rPr lang="en-US" altLang="zh-CN" sz="1500" b="0" i="0" dirty="0">
                <a:solidFill>
                  <a:srgbClr val="00001A"/>
                </a:solidFill>
                <a:effectLst/>
                <a:latin typeface="+mn-ea"/>
              </a:rPr>
              <a:t>:“</a:t>
            </a:r>
            <a:r>
              <a:rPr lang="zh-CN" altLang="en-US" sz="1500" b="0" i="0" dirty="0">
                <a:solidFill>
                  <a:srgbClr val="00001A"/>
                </a:solidFill>
                <a:effectLst/>
                <a:latin typeface="+mn-ea"/>
              </a:rPr>
              <a:t>世尊</a:t>
            </a:r>
            <a:r>
              <a:rPr lang="en-US" altLang="zh-CN" sz="1500" b="0" i="0" dirty="0">
                <a:solidFill>
                  <a:srgbClr val="00001A"/>
                </a:solidFill>
                <a:effectLst/>
                <a:latin typeface="+mn-ea"/>
              </a:rPr>
              <a:t>,</a:t>
            </a:r>
            <a:r>
              <a:rPr lang="zh-CN" altLang="en-US" sz="1500" b="0" i="0" dirty="0">
                <a:solidFill>
                  <a:srgbClr val="00001A"/>
                </a:solidFill>
                <a:effectLst/>
                <a:latin typeface="+mn-ea"/>
              </a:rPr>
              <a:t>善来</a:t>
            </a:r>
            <a:r>
              <a:rPr lang="en-US" altLang="zh-CN" sz="1500" b="0" i="0" dirty="0">
                <a:solidFill>
                  <a:srgbClr val="00001A"/>
                </a:solidFill>
                <a:effectLst/>
                <a:latin typeface="+mn-ea"/>
              </a:rPr>
              <a:t>!</a:t>
            </a:r>
            <a:r>
              <a:rPr lang="zh-CN" altLang="en-US" sz="1500" b="0" i="0" dirty="0">
                <a:solidFill>
                  <a:srgbClr val="00001A"/>
                </a:solidFill>
                <a:effectLst/>
                <a:latin typeface="+mn-ea"/>
              </a:rPr>
              <a:t>世尊</a:t>
            </a:r>
            <a:r>
              <a:rPr lang="en-US" altLang="zh-CN" sz="1500" b="0" i="0" dirty="0">
                <a:solidFill>
                  <a:srgbClr val="00001A"/>
                </a:solidFill>
                <a:effectLst/>
                <a:latin typeface="+mn-ea"/>
              </a:rPr>
              <a:t>,</a:t>
            </a:r>
            <a:r>
              <a:rPr lang="zh-CN" altLang="en-US" sz="1500" b="0" i="0" dirty="0">
                <a:solidFill>
                  <a:srgbClr val="00001A"/>
                </a:solidFill>
                <a:effectLst/>
                <a:latin typeface="+mn-ea"/>
              </a:rPr>
              <a:t>善来</a:t>
            </a:r>
            <a:r>
              <a:rPr lang="en-US" altLang="zh-CN" sz="1500" b="0" i="0" dirty="0">
                <a:solidFill>
                  <a:srgbClr val="00001A"/>
                </a:solidFill>
                <a:effectLst/>
                <a:latin typeface="+mn-ea"/>
              </a:rPr>
              <a:t>!”</a:t>
            </a:r>
            <a:r>
              <a:rPr lang="zh-CN" altLang="en-US" sz="1500" b="1" i="0" dirty="0">
                <a:solidFill>
                  <a:srgbClr val="00001A"/>
                </a:solidFill>
                <a:effectLst/>
                <a:latin typeface="+mn-ea"/>
              </a:rPr>
              <a:t>世尊告曰</a:t>
            </a:r>
            <a:r>
              <a:rPr lang="en-US" altLang="zh-CN" sz="1500" b="1" i="0" dirty="0">
                <a:solidFill>
                  <a:srgbClr val="00001A"/>
                </a:solidFill>
                <a:effectLst/>
                <a:latin typeface="+mn-ea"/>
              </a:rPr>
              <a:t>:“</a:t>
            </a:r>
            <a:r>
              <a:rPr lang="zh-CN" altLang="en-US" sz="1500" b="1" i="0" dirty="0">
                <a:solidFill>
                  <a:srgbClr val="00001A"/>
                </a:solidFill>
                <a:effectLst/>
                <a:latin typeface="+mn-ea"/>
              </a:rPr>
              <a:t>你们不要互相诤斗</a:t>
            </a:r>
            <a:r>
              <a:rPr lang="en-US" altLang="zh-CN" sz="1500" b="1" i="0" dirty="0">
                <a:solidFill>
                  <a:srgbClr val="00001A"/>
                </a:solidFill>
                <a:effectLst/>
                <a:latin typeface="+mn-ea"/>
              </a:rPr>
              <a:t>,</a:t>
            </a:r>
            <a:r>
              <a:rPr lang="zh-CN" altLang="en-US" sz="1500" b="1" i="0" dirty="0">
                <a:solidFill>
                  <a:srgbClr val="00001A"/>
                </a:solidFill>
                <a:effectLst/>
                <a:latin typeface="+mn-ea"/>
              </a:rPr>
              <a:t>应该向另外一个敌人斗争。”</a:t>
            </a:r>
            <a:r>
              <a:rPr lang="zh-CN" altLang="en-US" sz="1500" b="0" i="0" dirty="0">
                <a:solidFill>
                  <a:srgbClr val="00001A"/>
                </a:solidFill>
                <a:effectLst/>
                <a:latin typeface="+mn-ea"/>
              </a:rPr>
              <a:t>他们疑惑不解</a:t>
            </a:r>
            <a:r>
              <a:rPr lang="en-US" altLang="zh-CN" sz="1500" b="0" i="0" dirty="0">
                <a:solidFill>
                  <a:srgbClr val="00001A"/>
                </a:solidFill>
                <a:effectLst/>
                <a:latin typeface="+mn-ea"/>
              </a:rPr>
              <a:t>:“</a:t>
            </a:r>
            <a:r>
              <a:rPr lang="zh-CN" altLang="en-US" sz="1500" b="0" i="0" dirty="0">
                <a:solidFill>
                  <a:srgbClr val="00001A"/>
                </a:solidFill>
                <a:effectLst/>
                <a:latin typeface="+mn-ea"/>
              </a:rPr>
              <a:t>世尊</a:t>
            </a:r>
            <a:r>
              <a:rPr lang="en-US" altLang="zh-CN" sz="1500" b="0" i="0" dirty="0">
                <a:solidFill>
                  <a:srgbClr val="00001A"/>
                </a:solidFill>
                <a:effectLst/>
                <a:latin typeface="+mn-ea"/>
              </a:rPr>
              <a:t>,</a:t>
            </a:r>
            <a:r>
              <a:rPr lang="zh-CN" altLang="en-US" sz="1500" b="0" i="0" dirty="0">
                <a:solidFill>
                  <a:srgbClr val="00001A"/>
                </a:solidFill>
                <a:effectLst/>
                <a:latin typeface="+mn-ea"/>
              </a:rPr>
              <a:t>我们应该向哪个敌人斗争</a:t>
            </a:r>
            <a:r>
              <a:rPr lang="en-US" altLang="zh-CN" sz="1500" b="0" i="0" dirty="0">
                <a:solidFill>
                  <a:srgbClr val="00001A"/>
                </a:solidFill>
                <a:effectLst/>
                <a:latin typeface="+mn-ea"/>
              </a:rPr>
              <a:t>?”</a:t>
            </a:r>
            <a:r>
              <a:rPr lang="zh-CN" altLang="en-US" sz="1500" b="1" i="0" dirty="0">
                <a:solidFill>
                  <a:srgbClr val="00001A"/>
                </a:solidFill>
                <a:effectLst/>
                <a:latin typeface="+mn-ea"/>
              </a:rPr>
              <a:t>世尊告诉他们</a:t>
            </a:r>
            <a:r>
              <a:rPr lang="en-US" altLang="zh-CN" sz="1500" b="1" i="0" dirty="0">
                <a:solidFill>
                  <a:srgbClr val="00001A"/>
                </a:solidFill>
                <a:effectLst/>
                <a:latin typeface="+mn-ea"/>
              </a:rPr>
              <a:t>:“</a:t>
            </a:r>
            <a:r>
              <a:rPr lang="zh-CN" altLang="en-US" sz="1500" b="1" i="0" dirty="0">
                <a:solidFill>
                  <a:srgbClr val="00001A"/>
                </a:solidFill>
                <a:effectLst/>
                <a:latin typeface="+mn-ea"/>
              </a:rPr>
              <a:t>你们若有能力</a:t>
            </a:r>
            <a:r>
              <a:rPr lang="en-US" altLang="zh-CN" sz="1500" b="1" i="0" dirty="0">
                <a:solidFill>
                  <a:srgbClr val="00001A"/>
                </a:solidFill>
                <a:effectLst/>
                <a:latin typeface="+mn-ea"/>
              </a:rPr>
              <a:t>,</a:t>
            </a:r>
            <a:r>
              <a:rPr lang="zh-CN" altLang="en-US" sz="1500" b="1" i="0" dirty="0">
                <a:solidFill>
                  <a:srgbClr val="00001A"/>
                </a:solidFill>
                <a:effectLst/>
                <a:latin typeface="+mn-ea"/>
              </a:rPr>
              <a:t>当与烦恼作斗争。”随即宣说对治烦恼的相应妙法。</a:t>
            </a:r>
            <a:endParaRPr lang="zh-CN" altLang="en-US" sz="1500" b="0" i="0" dirty="0">
              <a:solidFill>
                <a:srgbClr val="00001A"/>
              </a:solidFill>
              <a:effectLst/>
              <a:latin typeface="+mn-ea"/>
            </a:endParaRPr>
          </a:p>
          <a:p>
            <a:pPr marL="0" indent="0" algn="l" fontAlgn="base">
              <a:spcBef>
                <a:spcPts val="0"/>
              </a:spcBef>
              <a:buNone/>
            </a:pPr>
            <a:endParaRPr lang="en-CA" altLang="zh-CN"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闻此</a:t>
            </a:r>
            <a:r>
              <a:rPr lang="en-US" altLang="zh-CN" sz="1500" b="0" i="0" dirty="0">
                <a:solidFill>
                  <a:srgbClr val="00001A"/>
                </a:solidFill>
                <a:effectLst/>
                <a:latin typeface="+mn-ea"/>
              </a:rPr>
              <a:t>,</a:t>
            </a:r>
            <a:r>
              <a:rPr lang="zh-CN" altLang="en-US" sz="1500" b="0" i="0" dirty="0">
                <a:solidFill>
                  <a:srgbClr val="00001A"/>
                </a:solidFill>
                <a:effectLst/>
                <a:latin typeface="+mn-ea"/>
              </a:rPr>
              <a:t>众人嗔火顿熄</a:t>
            </a:r>
            <a:r>
              <a:rPr lang="en-US" altLang="zh-CN" sz="1500" b="0" i="0" dirty="0">
                <a:solidFill>
                  <a:srgbClr val="00001A"/>
                </a:solidFill>
                <a:effectLst/>
                <a:latin typeface="+mn-ea"/>
              </a:rPr>
              <a:t>,</a:t>
            </a:r>
            <a:r>
              <a:rPr lang="zh-CN" altLang="en-US" sz="1500" b="0" i="0" dirty="0">
                <a:solidFill>
                  <a:srgbClr val="00001A"/>
                </a:solidFill>
                <a:effectLst/>
                <a:latin typeface="+mn-ea"/>
              </a:rPr>
              <a:t>蒙佛法之加持</a:t>
            </a:r>
            <a:r>
              <a:rPr lang="en-US" altLang="zh-CN" sz="1500" b="0" i="0" dirty="0">
                <a:solidFill>
                  <a:srgbClr val="00001A"/>
                </a:solidFill>
                <a:effectLst/>
                <a:latin typeface="+mn-ea"/>
              </a:rPr>
              <a:t>,</a:t>
            </a:r>
            <a:r>
              <a:rPr lang="zh-CN" altLang="en-US" sz="1500" b="0" i="0" dirty="0">
                <a:solidFill>
                  <a:srgbClr val="00001A"/>
                </a:solidFill>
                <a:effectLst/>
                <a:latin typeface="+mn-ea"/>
              </a:rPr>
              <a:t>以智慧金刚摧毁萨迦耶见</a:t>
            </a:r>
            <a:r>
              <a:rPr lang="en-US" altLang="zh-CN" sz="1500" b="0" i="0" dirty="0">
                <a:solidFill>
                  <a:srgbClr val="00001A"/>
                </a:solidFill>
                <a:effectLst/>
                <a:latin typeface="+mn-ea"/>
              </a:rPr>
              <a:t>,</a:t>
            </a:r>
            <a:r>
              <a:rPr lang="zh-CN" altLang="en-US" sz="1500" b="0" i="0" dirty="0">
                <a:solidFill>
                  <a:srgbClr val="00001A"/>
                </a:solidFill>
                <a:effectLst/>
                <a:latin typeface="+mn-ea"/>
              </a:rPr>
              <a:t>获证预流果位</a:t>
            </a:r>
            <a:r>
              <a:rPr lang="en-US" altLang="zh-CN" sz="1500" b="0" i="0" dirty="0">
                <a:solidFill>
                  <a:srgbClr val="00001A"/>
                </a:solidFill>
                <a:effectLst/>
                <a:latin typeface="+mn-ea"/>
              </a:rPr>
              <a:t>,</a:t>
            </a:r>
            <a:r>
              <a:rPr lang="zh-CN" altLang="en-US" sz="1500" b="0" i="0" dirty="0">
                <a:solidFill>
                  <a:srgbClr val="00001A"/>
                </a:solidFill>
                <a:effectLst/>
                <a:latin typeface="+mn-ea"/>
              </a:rPr>
              <a:t>之后在世尊前恭敬顶礼再三祈求出家受持比丘戒。世尊以“善来比丘”的方便言词为他们授予比丘戒</a:t>
            </a:r>
            <a:r>
              <a:rPr lang="en-US" altLang="zh-CN" sz="1500" b="0" i="0" dirty="0">
                <a:solidFill>
                  <a:srgbClr val="00001A"/>
                </a:solidFill>
                <a:effectLst/>
                <a:latin typeface="+mn-ea"/>
              </a:rPr>
              <a:t>,</a:t>
            </a:r>
            <a:r>
              <a:rPr lang="zh-CN" altLang="en-US" sz="1500" b="0" i="0" dirty="0">
                <a:solidFill>
                  <a:srgbClr val="00001A"/>
                </a:solidFill>
                <a:effectLst/>
                <a:latin typeface="+mn-ea"/>
              </a:rPr>
              <a:t>复传教言。他们精进修持</a:t>
            </a:r>
            <a:r>
              <a:rPr lang="en-US" altLang="zh-CN" sz="1500" b="0" i="0" dirty="0">
                <a:solidFill>
                  <a:srgbClr val="00001A"/>
                </a:solidFill>
                <a:effectLst/>
                <a:latin typeface="+mn-ea"/>
              </a:rPr>
              <a:t>,</a:t>
            </a:r>
            <a:r>
              <a:rPr lang="zh-CN" altLang="en-US" sz="1500" b="0" i="0" dirty="0">
                <a:solidFill>
                  <a:srgbClr val="00001A"/>
                </a:solidFill>
                <a:effectLst/>
                <a:latin typeface="+mn-ea"/>
              </a:rPr>
              <a:t>灭尽烦恼</a:t>
            </a:r>
            <a:r>
              <a:rPr lang="en-US" altLang="zh-CN" sz="1500" b="0" i="0" dirty="0">
                <a:solidFill>
                  <a:srgbClr val="00001A"/>
                </a:solidFill>
                <a:effectLst/>
                <a:latin typeface="+mn-ea"/>
              </a:rPr>
              <a:t>,</a:t>
            </a:r>
            <a:r>
              <a:rPr lang="zh-CN" altLang="en-US" sz="1500" b="0" i="0" dirty="0">
                <a:solidFill>
                  <a:srgbClr val="00001A"/>
                </a:solidFill>
                <a:effectLst/>
                <a:latin typeface="+mn-ea"/>
              </a:rPr>
              <a:t>得证罗汉果位</a:t>
            </a:r>
            <a:r>
              <a:rPr lang="en-US" altLang="zh-CN" sz="1500" b="0" i="0" dirty="0">
                <a:solidFill>
                  <a:srgbClr val="00001A"/>
                </a:solidFill>
                <a:effectLst/>
                <a:latin typeface="+mn-ea"/>
              </a:rPr>
              <a:t>,</a:t>
            </a:r>
            <a:r>
              <a:rPr lang="zh-CN" altLang="en-US" sz="1500" b="0" i="0" dirty="0">
                <a:solidFill>
                  <a:srgbClr val="00001A"/>
                </a:solidFill>
                <a:effectLst/>
                <a:latin typeface="+mn-ea"/>
              </a:rPr>
              <a:t>远离三界轮回的一切疑惑</a:t>
            </a:r>
            <a:r>
              <a:rPr lang="en-US" altLang="zh-CN" sz="1500" b="0" i="0" dirty="0">
                <a:solidFill>
                  <a:srgbClr val="00001A"/>
                </a:solidFill>
                <a:effectLst/>
                <a:latin typeface="+mn-ea"/>
              </a:rPr>
              <a:t>,</a:t>
            </a:r>
            <a:r>
              <a:rPr lang="zh-CN" altLang="en-US" sz="1500" b="0" i="0" dirty="0">
                <a:solidFill>
                  <a:srgbClr val="00001A"/>
                </a:solidFill>
                <a:effectLst/>
                <a:latin typeface="+mn-ea"/>
              </a:rPr>
              <a:t>现前黄金和牛粪等同、虚空和手掌无别的境界</a:t>
            </a:r>
            <a:r>
              <a:rPr lang="en-US" altLang="zh-CN" sz="1500" b="0" i="0" dirty="0">
                <a:solidFill>
                  <a:srgbClr val="00001A"/>
                </a:solidFill>
                <a:effectLst/>
                <a:latin typeface="+mn-ea"/>
              </a:rPr>
              <a:t>,</a:t>
            </a:r>
            <a:r>
              <a:rPr lang="zh-CN" altLang="en-US" sz="1500" b="0" i="0" dirty="0">
                <a:solidFill>
                  <a:srgbClr val="00001A"/>
                </a:solidFill>
                <a:effectLst/>
                <a:latin typeface="+mn-ea"/>
              </a:rPr>
              <a:t>诸天人赞叹他们的功德。</a:t>
            </a:r>
          </a:p>
          <a:p>
            <a:pPr marL="0" indent="0" algn="l" fontAlgn="base">
              <a:spcBef>
                <a:spcPts val="0"/>
              </a:spcBef>
              <a:buNone/>
            </a:pPr>
            <a:endParaRPr lang="en-CA" altLang="zh-CN"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时诸比丘启问</a:t>
            </a:r>
            <a:r>
              <a:rPr lang="en-US" altLang="zh-CN" sz="1500" b="0" i="0" dirty="0">
                <a:solidFill>
                  <a:srgbClr val="00001A"/>
                </a:solidFill>
                <a:effectLst/>
                <a:latin typeface="+mn-ea"/>
              </a:rPr>
              <a:t>:“</a:t>
            </a:r>
            <a:r>
              <a:rPr lang="zh-CN" altLang="en-US" sz="1500" b="0" i="0" dirty="0">
                <a:solidFill>
                  <a:srgbClr val="00001A"/>
                </a:solidFill>
                <a:effectLst/>
                <a:latin typeface="+mn-ea"/>
              </a:rPr>
              <a:t>世尊</a:t>
            </a:r>
            <a:r>
              <a:rPr lang="en-US" altLang="zh-CN" sz="1500" b="0" i="0" dirty="0">
                <a:solidFill>
                  <a:srgbClr val="00001A"/>
                </a:solidFill>
                <a:effectLst/>
                <a:latin typeface="+mn-ea"/>
              </a:rPr>
              <a:t>,</a:t>
            </a:r>
            <a:r>
              <a:rPr lang="zh-CN" altLang="en-US" sz="1500" b="0" i="0" dirty="0">
                <a:solidFill>
                  <a:srgbClr val="00001A"/>
                </a:solidFill>
                <a:effectLst/>
                <a:latin typeface="+mn-ea"/>
              </a:rPr>
              <a:t>以何因缘这些人先互相诤斗</a:t>
            </a:r>
            <a:r>
              <a:rPr lang="en-US" altLang="zh-CN" sz="1500" b="0" i="0" dirty="0">
                <a:solidFill>
                  <a:srgbClr val="00001A"/>
                </a:solidFill>
                <a:effectLst/>
                <a:latin typeface="+mn-ea"/>
              </a:rPr>
              <a:t>,</a:t>
            </a:r>
            <a:r>
              <a:rPr lang="zh-CN" altLang="en-US" sz="1500" b="0" i="0" dirty="0">
                <a:solidFill>
                  <a:srgbClr val="00001A"/>
                </a:solidFill>
                <a:effectLst/>
                <a:latin typeface="+mn-ea"/>
              </a:rPr>
              <a:t>后来得佛调和获证究竟果位</a:t>
            </a:r>
            <a:r>
              <a:rPr lang="en-US" altLang="zh-CN" sz="1500" b="0" i="0" dirty="0">
                <a:solidFill>
                  <a:srgbClr val="00001A"/>
                </a:solidFill>
                <a:effectLst/>
                <a:latin typeface="+mn-ea"/>
              </a:rPr>
              <a:t>?</a:t>
            </a:r>
            <a:r>
              <a:rPr lang="zh-CN" altLang="en-US" sz="1500" b="0" i="0" dirty="0">
                <a:solidFill>
                  <a:srgbClr val="00001A"/>
                </a:solidFill>
                <a:effectLst/>
                <a:latin typeface="+mn-ea"/>
              </a:rPr>
              <a:t>愿为演说。”世尊告曰</a:t>
            </a:r>
            <a:r>
              <a:rPr lang="en-US" altLang="zh-CN" sz="1500" b="0" i="0" dirty="0">
                <a:solidFill>
                  <a:srgbClr val="00001A"/>
                </a:solidFill>
                <a:effectLst/>
                <a:latin typeface="+mn-ea"/>
              </a:rPr>
              <a:t>:“</a:t>
            </a:r>
            <a:r>
              <a:rPr lang="zh-CN" altLang="en-US" sz="1500" b="0" i="0" dirty="0">
                <a:solidFill>
                  <a:srgbClr val="00001A"/>
                </a:solidFill>
                <a:effectLst/>
                <a:latin typeface="+mn-ea"/>
              </a:rPr>
              <a:t>不仅是现在</a:t>
            </a:r>
            <a:r>
              <a:rPr lang="en-US" altLang="zh-CN" sz="1500" b="0" i="0" dirty="0">
                <a:solidFill>
                  <a:srgbClr val="00001A"/>
                </a:solidFill>
                <a:effectLst/>
                <a:latin typeface="+mn-ea"/>
              </a:rPr>
              <a:t>,</a:t>
            </a:r>
            <a:r>
              <a:rPr lang="zh-CN" altLang="en-US" sz="1500" b="0" i="0" dirty="0">
                <a:solidFill>
                  <a:srgbClr val="00001A"/>
                </a:solidFill>
                <a:effectLst/>
                <a:latin typeface="+mn-ea"/>
              </a:rPr>
              <a:t>以前我也曾调和他们</a:t>
            </a:r>
            <a:r>
              <a:rPr lang="en-US" altLang="zh-CN" sz="1500" b="0" i="0" dirty="0">
                <a:solidFill>
                  <a:srgbClr val="00001A"/>
                </a:solidFill>
                <a:effectLst/>
                <a:latin typeface="+mn-ea"/>
              </a:rPr>
              <a:t>,</a:t>
            </a:r>
            <a:r>
              <a:rPr lang="zh-CN" altLang="en-US" sz="1500" b="0" i="0" dirty="0">
                <a:solidFill>
                  <a:srgbClr val="00001A"/>
                </a:solidFill>
                <a:effectLst/>
                <a:latin typeface="+mn-ea"/>
              </a:rPr>
              <a:t>令其获得四禅五通。昔日一婆罗门为众婆罗门发放布施互相产生一些矛盾</a:t>
            </a:r>
            <a:r>
              <a:rPr lang="en-US" altLang="zh-CN" sz="1500" b="0" i="0" dirty="0">
                <a:solidFill>
                  <a:srgbClr val="00001A"/>
                </a:solidFill>
                <a:effectLst/>
                <a:latin typeface="+mn-ea"/>
              </a:rPr>
              <a:t>,</a:t>
            </a:r>
            <a:r>
              <a:rPr lang="zh-CN" altLang="en-US" sz="1500" b="0" i="0" dirty="0">
                <a:solidFill>
                  <a:srgbClr val="00001A"/>
                </a:solidFill>
                <a:effectLst/>
                <a:latin typeface="+mn-ea"/>
              </a:rPr>
              <a:t>附近一位有五百眷属的仙人</a:t>
            </a:r>
            <a:r>
              <a:rPr lang="en-US" altLang="zh-CN" sz="1500" b="0" i="0" dirty="0">
                <a:solidFill>
                  <a:srgbClr val="00001A"/>
                </a:solidFill>
                <a:effectLst/>
                <a:latin typeface="+mn-ea"/>
              </a:rPr>
              <a:t>,</a:t>
            </a:r>
            <a:r>
              <a:rPr lang="zh-CN" altLang="en-US" sz="1500" b="0" i="0" dirty="0">
                <a:solidFill>
                  <a:srgbClr val="00001A"/>
                </a:solidFill>
                <a:effectLst/>
                <a:latin typeface="+mn-ea"/>
              </a:rPr>
              <a:t>平息争论</a:t>
            </a:r>
            <a:r>
              <a:rPr lang="en-US" altLang="zh-CN" sz="1500" b="0" i="0" dirty="0">
                <a:solidFill>
                  <a:srgbClr val="00001A"/>
                </a:solidFill>
                <a:effectLst/>
                <a:latin typeface="+mn-ea"/>
              </a:rPr>
              <a:t>,</a:t>
            </a:r>
            <a:r>
              <a:rPr lang="zh-CN" altLang="en-US" sz="1500" b="0" i="0" dirty="0">
                <a:solidFill>
                  <a:srgbClr val="00001A"/>
                </a:solidFill>
                <a:effectLst/>
                <a:latin typeface="+mn-ea"/>
              </a:rPr>
              <a:t>调和矛盾</a:t>
            </a:r>
            <a:r>
              <a:rPr lang="en-US" altLang="zh-CN" sz="1500" b="0" i="0" dirty="0">
                <a:solidFill>
                  <a:srgbClr val="00001A"/>
                </a:solidFill>
                <a:effectLst/>
                <a:latin typeface="+mn-ea"/>
              </a:rPr>
              <a:t>,</a:t>
            </a:r>
            <a:r>
              <a:rPr lang="zh-CN" altLang="en-US" sz="1500" b="0" i="0" dirty="0">
                <a:solidFill>
                  <a:srgbClr val="00001A"/>
                </a:solidFill>
                <a:effectLst/>
                <a:latin typeface="+mn-ea"/>
              </a:rPr>
              <a:t>之后对他们宣说相应妙法</a:t>
            </a:r>
            <a:r>
              <a:rPr lang="en-US" altLang="zh-CN" sz="1500" b="0" i="0" dirty="0">
                <a:solidFill>
                  <a:srgbClr val="00001A"/>
                </a:solidFill>
                <a:effectLst/>
                <a:latin typeface="+mn-ea"/>
              </a:rPr>
              <a:t>,</a:t>
            </a:r>
            <a:r>
              <a:rPr lang="zh-CN" altLang="en-US" sz="1500" b="0" i="0" dirty="0">
                <a:solidFill>
                  <a:srgbClr val="00001A"/>
                </a:solidFill>
                <a:effectLst/>
                <a:latin typeface="+mn-ea"/>
              </a:rPr>
              <a:t>使他们灭尽嗔恨的烦恼。他们对仙人极其恭敬</a:t>
            </a:r>
            <a:r>
              <a:rPr lang="en-US" altLang="zh-CN" sz="1500" b="0" i="0" dirty="0">
                <a:solidFill>
                  <a:srgbClr val="00001A"/>
                </a:solidFill>
                <a:effectLst/>
                <a:latin typeface="+mn-ea"/>
              </a:rPr>
              <a:t>,</a:t>
            </a:r>
            <a:r>
              <a:rPr lang="zh-CN" altLang="en-US" sz="1500" b="0" i="0" dirty="0">
                <a:solidFill>
                  <a:srgbClr val="00001A"/>
                </a:solidFill>
                <a:effectLst/>
                <a:latin typeface="+mn-ea"/>
              </a:rPr>
              <a:t>并于仙人座下出家精进修持</a:t>
            </a:r>
            <a:r>
              <a:rPr lang="en-US" altLang="zh-CN" sz="1500" b="0" i="0" dirty="0">
                <a:solidFill>
                  <a:srgbClr val="00001A"/>
                </a:solidFill>
                <a:effectLst/>
                <a:latin typeface="+mn-ea"/>
              </a:rPr>
              <a:t>,</a:t>
            </a:r>
            <a:r>
              <a:rPr lang="zh-CN" altLang="en-US" sz="1500" b="0" i="0" dirty="0">
                <a:solidFill>
                  <a:srgbClr val="00001A"/>
                </a:solidFill>
                <a:effectLst/>
                <a:latin typeface="+mn-ea"/>
              </a:rPr>
              <a:t>获得四禅五通。诸比丘</a:t>
            </a:r>
            <a:r>
              <a:rPr lang="en-US" altLang="zh-CN" sz="1500" b="0" i="0" dirty="0">
                <a:solidFill>
                  <a:srgbClr val="00001A"/>
                </a:solidFill>
                <a:effectLst/>
                <a:latin typeface="+mn-ea"/>
              </a:rPr>
              <a:t>,</a:t>
            </a:r>
            <a:r>
              <a:rPr lang="zh-CN" altLang="en-US" sz="1500" b="0" i="0" dirty="0">
                <a:solidFill>
                  <a:srgbClr val="00001A"/>
                </a:solidFill>
                <a:effectLst/>
                <a:latin typeface="+mn-ea"/>
              </a:rPr>
              <a:t>你们是怎么想的</a:t>
            </a:r>
            <a:r>
              <a:rPr lang="en-US" altLang="zh-CN" sz="1500" b="0" i="0" dirty="0">
                <a:solidFill>
                  <a:srgbClr val="00001A"/>
                </a:solidFill>
                <a:effectLst/>
                <a:latin typeface="+mn-ea"/>
              </a:rPr>
              <a:t>?</a:t>
            </a:r>
            <a:r>
              <a:rPr lang="zh-CN" altLang="en-US" sz="1500" b="0" i="0" dirty="0">
                <a:solidFill>
                  <a:srgbClr val="00001A"/>
                </a:solidFill>
                <a:effectLst/>
                <a:latin typeface="+mn-ea"/>
              </a:rPr>
              <a:t>当时的仙人即今现证菩提的我</a:t>
            </a:r>
            <a:r>
              <a:rPr lang="en-US" altLang="zh-CN" sz="1500" b="0" i="0" dirty="0">
                <a:solidFill>
                  <a:srgbClr val="00001A"/>
                </a:solidFill>
                <a:effectLst/>
                <a:latin typeface="+mn-ea"/>
              </a:rPr>
              <a:t>,</a:t>
            </a:r>
            <a:r>
              <a:rPr lang="zh-CN" altLang="en-US" sz="1500" b="0" i="0" dirty="0">
                <a:solidFill>
                  <a:srgbClr val="00001A"/>
                </a:solidFill>
                <a:effectLst/>
                <a:latin typeface="+mn-ea"/>
              </a:rPr>
              <a:t>婆罗门即此得圣果的婆罗门</a:t>
            </a:r>
            <a:r>
              <a:rPr lang="en-US" altLang="zh-CN" sz="1500" b="0" i="0" dirty="0">
                <a:solidFill>
                  <a:srgbClr val="00001A"/>
                </a:solidFill>
                <a:effectLst/>
                <a:latin typeface="+mn-ea"/>
              </a:rPr>
              <a:t>,</a:t>
            </a:r>
            <a:r>
              <a:rPr lang="zh-CN" altLang="en-US" sz="1500" b="0" i="0" dirty="0">
                <a:solidFill>
                  <a:srgbClr val="00001A"/>
                </a:solidFill>
                <a:effectLst/>
                <a:latin typeface="+mn-ea"/>
              </a:rPr>
              <a:t>当时我调和他们之间的矛盾使其得到四禅五通</a:t>
            </a:r>
            <a:r>
              <a:rPr lang="en-US" altLang="zh-CN" sz="1500" b="0" i="0" dirty="0">
                <a:solidFill>
                  <a:srgbClr val="00001A"/>
                </a:solidFill>
                <a:effectLst/>
                <a:latin typeface="+mn-ea"/>
              </a:rPr>
              <a:t>,</a:t>
            </a:r>
            <a:r>
              <a:rPr lang="zh-CN" altLang="en-US" sz="1500" b="0" i="0" dirty="0">
                <a:solidFill>
                  <a:srgbClr val="00001A"/>
                </a:solidFill>
                <a:effectLst/>
                <a:latin typeface="+mn-ea"/>
              </a:rPr>
              <a:t>现在我调和他们使其得到圣果。复又他们曾在人天导师、如来、正等觉迦叶佛教法下出家</a:t>
            </a:r>
            <a:r>
              <a:rPr lang="en-US" altLang="zh-CN" sz="1500" b="0" i="0" dirty="0">
                <a:solidFill>
                  <a:srgbClr val="00001A"/>
                </a:solidFill>
                <a:effectLst/>
                <a:latin typeface="+mn-ea"/>
              </a:rPr>
              <a:t>,</a:t>
            </a:r>
            <a:r>
              <a:rPr lang="zh-CN" altLang="en-US" sz="1500" b="0" i="0" dirty="0">
                <a:solidFill>
                  <a:srgbClr val="00001A"/>
                </a:solidFill>
                <a:effectLst/>
                <a:latin typeface="+mn-ea"/>
              </a:rPr>
              <a:t>终生持戒</a:t>
            </a:r>
            <a:r>
              <a:rPr lang="en-US" altLang="zh-CN" sz="1500" b="0" i="0" dirty="0">
                <a:solidFill>
                  <a:srgbClr val="00001A"/>
                </a:solidFill>
                <a:effectLst/>
                <a:latin typeface="+mn-ea"/>
              </a:rPr>
              <a:t>,</a:t>
            </a:r>
            <a:r>
              <a:rPr lang="zh-CN" altLang="en-US" sz="1500" b="0" i="0" dirty="0">
                <a:solidFill>
                  <a:srgbClr val="00001A"/>
                </a:solidFill>
                <a:effectLst/>
                <a:latin typeface="+mn-ea"/>
              </a:rPr>
              <a:t>诸根调伏</a:t>
            </a:r>
            <a:r>
              <a:rPr lang="en-US" altLang="zh-CN" sz="1500" b="0" i="0" dirty="0">
                <a:solidFill>
                  <a:srgbClr val="00001A"/>
                </a:solidFill>
                <a:effectLst/>
                <a:latin typeface="+mn-ea"/>
              </a:rPr>
              <a:t>,</a:t>
            </a:r>
            <a:r>
              <a:rPr lang="zh-CN" altLang="en-US" sz="1500" b="0" i="0" dirty="0">
                <a:solidFill>
                  <a:srgbClr val="00001A"/>
                </a:solidFill>
                <a:effectLst/>
                <a:latin typeface="+mn-ea"/>
              </a:rPr>
              <a:t>故今在我教下出家而获解脱。”</a:t>
            </a:r>
          </a:p>
        </p:txBody>
      </p:sp>
    </p:spTree>
    <p:extLst>
      <p:ext uri="{BB962C8B-B14F-4D97-AF65-F5344CB8AC3E}">
        <p14:creationId xmlns:p14="http://schemas.microsoft.com/office/powerpoint/2010/main" val="3769105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不两舌 化解怨恨 公案</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Autofit/>
          </a:bodyPr>
          <a:lstStyle/>
          <a:p>
            <a:pPr marL="0" indent="0" algn="l" fontAlgn="base">
              <a:spcBef>
                <a:spcPts val="0"/>
              </a:spcBef>
              <a:buNone/>
            </a:pPr>
            <a:r>
              <a:rPr lang="zh-CN" altLang="en-US" sz="1800" b="1" i="0" dirty="0">
                <a:solidFill>
                  <a:srgbClr val="00001A"/>
                </a:solidFill>
                <a:effectLst/>
                <a:latin typeface="+mn-ea"/>
              </a:rPr>
              <a:t>调和僧团 佛法久住</a:t>
            </a:r>
            <a:endParaRPr lang="en-CA" altLang="zh-CN" sz="1800" b="1" i="0" dirty="0">
              <a:solidFill>
                <a:srgbClr val="00001A"/>
              </a:solidFill>
              <a:effectLst/>
              <a:latin typeface="+mn-ea"/>
            </a:endParaRPr>
          </a:p>
          <a:p>
            <a:pPr marL="0" indent="0" algn="l" fontAlgn="base">
              <a:spcBef>
                <a:spcPts val="0"/>
              </a:spcBef>
              <a:buNone/>
            </a:pPr>
            <a:endParaRPr lang="zh-CN" altLang="en-US" sz="1500" b="1"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一时</a:t>
            </a:r>
            <a:r>
              <a:rPr lang="en-US" altLang="zh-CN" sz="1500" b="0" i="0" dirty="0">
                <a:solidFill>
                  <a:srgbClr val="00001A"/>
                </a:solidFill>
                <a:effectLst/>
                <a:latin typeface="+mn-ea"/>
              </a:rPr>
              <a:t>,</a:t>
            </a:r>
            <a:r>
              <a:rPr lang="zh-CN" altLang="en-US" sz="1500" b="0" i="0" dirty="0">
                <a:solidFill>
                  <a:srgbClr val="00001A"/>
                </a:solidFill>
                <a:effectLst/>
                <a:latin typeface="+mn-ea"/>
              </a:rPr>
              <a:t>世尊在果新巴。一施主迎请果新巴的僧众去安居。果新巴的比丘们和广严城的比丘都行持三藏</a:t>
            </a:r>
            <a:r>
              <a:rPr lang="en-US" altLang="zh-CN" sz="1500" b="0" i="0" dirty="0">
                <a:solidFill>
                  <a:srgbClr val="00001A"/>
                </a:solidFill>
                <a:effectLst/>
                <a:latin typeface="+mn-ea"/>
              </a:rPr>
              <a:t>,</a:t>
            </a:r>
            <a:r>
              <a:rPr lang="zh-CN" altLang="en-US" sz="1500" b="0" i="0" dirty="0">
                <a:solidFill>
                  <a:srgbClr val="00001A"/>
                </a:solidFill>
                <a:effectLst/>
                <a:latin typeface="+mn-ea"/>
              </a:rPr>
              <a:t>然性格暴躁。两个僧团准备一起安居</a:t>
            </a:r>
            <a:r>
              <a:rPr lang="en-US" altLang="zh-CN" sz="1500" b="0" i="0" dirty="0">
                <a:solidFill>
                  <a:srgbClr val="00001A"/>
                </a:solidFill>
                <a:effectLst/>
                <a:latin typeface="+mn-ea"/>
              </a:rPr>
              <a:t>,</a:t>
            </a:r>
            <a:r>
              <a:rPr lang="zh-CN" altLang="en-US" sz="1500" b="0" i="0" dirty="0">
                <a:solidFill>
                  <a:srgbClr val="00001A"/>
                </a:solidFill>
                <a:effectLst/>
                <a:latin typeface="+mn-ea"/>
              </a:rPr>
              <a:t>规定凡用卫生间后若见水特别少则必须把水装满或者禀告管家</a:t>
            </a:r>
            <a:r>
              <a:rPr lang="en-US" altLang="zh-CN" sz="1500" b="0" i="0" dirty="0">
                <a:solidFill>
                  <a:srgbClr val="00001A"/>
                </a:solidFill>
                <a:effectLst/>
                <a:latin typeface="+mn-ea"/>
              </a:rPr>
              <a:t>,</a:t>
            </a:r>
            <a:r>
              <a:rPr lang="zh-CN" altLang="en-US" sz="1500" b="0" i="0" dirty="0">
                <a:solidFill>
                  <a:srgbClr val="00001A"/>
                </a:solidFill>
                <a:effectLst/>
                <a:latin typeface="+mn-ea"/>
              </a:rPr>
              <a:t>否则即为违规。</a:t>
            </a:r>
            <a:endParaRPr lang="en-CA" altLang="zh-CN" sz="1500" b="0" i="0" dirty="0">
              <a:solidFill>
                <a:srgbClr val="00001A"/>
              </a:solidFill>
              <a:effectLst/>
              <a:latin typeface="+mn-ea"/>
            </a:endParaRPr>
          </a:p>
          <a:p>
            <a:pPr marL="0" indent="0" algn="l" fontAlgn="base">
              <a:spcBef>
                <a:spcPts val="0"/>
              </a:spcBef>
              <a:buNone/>
            </a:pPr>
            <a:endParaRPr lang="zh-CN" altLang="en-US"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一日施主迎请所有僧众应供</a:t>
            </a:r>
            <a:r>
              <a:rPr lang="en-US" altLang="zh-CN" sz="1500" b="0" i="0" dirty="0">
                <a:solidFill>
                  <a:srgbClr val="00001A"/>
                </a:solidFill>
                <a:effectLst/>
                <a:latin typeface="+mn-ea"/>
              </a:rPr>
              <a:t>,</a:t>
            </a:r>
            <a:r>
              <a:rPr lang="zh-CN" altLang="en-US" sz="1500" b="0" i="0" dirty="0">
                <a:solidFill>
                  <a:srgbClr val="00001A"/>
                </a:solidFill>
                <a:effectLst/>
                <a:latin typeface="+mn-ea"/>
              </a:rPr>
              <a:t>广严城的一位比丘去用卫生间后见水很少</a:t>
            </a:r>
            <a:r>
              <a:rPr lang="en-US" altLang="zh-CN" sz="1500" b="0" i="0" dirty="0">
                <a:solidFill>
                  <a:srgbClr val="00001A"/>
                </a:solidFill>
                <a:effectLst/>
                <a:latin typeface="+mn-ea"/>
              </a:rPr>
              <a:t>,</a:t>
            </a:r>
            <a:r>
              <a:rPr lang="zh-CN" altLang="en-US" sz="1500" b="0" i="0" dirty="0">
                <a:solidFill>
                  <a:srgbClr val="00001A"/>
                </a:solidFill>
                <a:effectLst/>
                <a:latin typeface="+mn-ea"/>
              </a:rPr>
              <a:t>既未添水亦未禀告管家</a:t>
            </a:r>
            <a:r>
              <a:rPr lang="en-US" altLang="zh-CN" sz="1500" b="0" i="0" dirty="0">
                <a:solidFill>
                  <a:srgbClr val="00001A"/>
                </a:solidFill>
                <a:effectLst/>
                <a:latin typeface="+mn-ea"/>
              </a:rPr>
              <a:t>,</a:t>
            </a:r>
            <a:r>
              <a:rPr lang="zh-CN" altLang="en-US" sz="1500" b="0" i="0" dirty="0">
                <a:solidFill>
                  <a:srgbClr val="00001A"/>
                </a:solidFill>
                <a:effectLst/>
                <a:latin typeface="+mn-ea"/>
              </a:rPr>
              <a:t>认为大家都不在无人知道</a:t>
            </a:r>
            <a:r>
              <a:rPr lang="en-US" altLang="zh-CN" sz="1500" b="0" i="0" dirty="0">
                <a:solidFill>
                  <a:srgbClr val="00001A"/>
                </a:solidFill>
                <a:effectLst/>
                <a:latin typeface="+mn-ea"/>
              </a:rPr>
              <a:t>,</a:t>
            </a:r>
            <a:r>
              <a:rPr lang="zh-CN" altLang="en-US" sz="1500" b="0" i="0" dirty="0">
                <a:solidFill>
                  <a:srgbClr val="00001A"/>
                </a:solidFill>
                <a:effectLst/>
                <a:latin typeface="+mn-ea"/>
              </a:rPr>
              <a:t>不料被果新巴的一比丘注意到并告诉了果新巴的其他几位比丘。诸比丘怂恿道</a:t>
            </a:r>
            <a:r>
              <a:rPr lang="en-US" altLang="zh-CN" sz="1500" b="0" i="0" dirty="0">
                <a:solidFill>
                  <a:srgbClr val="00001A"/>
                </a:solidFill>
                <a:effectLst/>
                <a:latin typeface="+mn-ea"/>
              </a:rPr>
              <a:t>:“</a:t>
            </a:r>
            <a:r>
              <a:rPr lang="zh-CN" altLang="en-US" sz="1500" b="0" i="0" dirty="0">
                <a:solidFill>
                  <a:srgbClr val="00001A"/>
                </a:solidFill>
                <a:effectLst/>
                <a:latin typeface="+mn-ea"/>
              </a:rPr>
              <a:t>您说得对</a:t>
            </a:r>
            <a:r>
              <a:rPr lang="en-US" altLang="zh-CN" sz="1500" b="0" i="0" dirty="0">
                <a:solidFill>
                  <a:srgbClr val="00001A"/>
                </a:solidFill>
                <a:effectLst/>
                <a:latin typeface="+mn-ea"/>
              </a:rPr>
              <a:t>,</a:t>
            </a:r>
            <a:r>
              <a:rPr lang="zh-CN" altLang="en-US" sz="1500" b="0" i="0" dirty="0">
                <a:solidFill>
                  <a:srgbClr val="00001A"/>
                </a:solidFill>
                <a:effectLst/>
                <a:latin typeface="+mn-ea"/>
              </a:rPr>
              <a:t>他已明显违背了我们安居的纪律</a:t>
            </a:r>
            <a:r>
              <a:rPr lang="en-US" altLang="zh-CN" sz="1500" b="0" i="0" dirty="0">
                <a:solidFill>
                  <a:srgbClr val="00001A"/>
                </a:solidFill>
                <a:effectLst/>
                <a:latin typeface="+mn-ea"/>
              </a:rPr>
              <a:t>,</a:t>
            </a:r>
            <a:r>
              <a:rPr lang="zh-CN" altLang="en-US" sz="1500" b="0" i="0" dirty="0">
                <a:solidFill>
                  <a:srgbClr val="00001A"/>
                </a:solidFill>
                <a:effectLst/>
                <a:latin typeface="+mn-ea"/>
              </a:rPr>
              <a:t>等一会儿</a:t>
            </a:r>
            <a:r>
              <a:rPr lang="en-US" altLang="zh-CN" sz="1500" b="0" i="0" dirty="0">
                <a:solidFill>
                  <a:srgbClr val="00001A"/>
                </a:solidFill>
                <a:effectLst/>
                <a:latin typeface="+mn-ea"/>
              </a:rPr>
              <a:t>,</a:t>
            </a:r>
            <a:r>
              <a:rPr lang="zh-CN" altLang="en-US" sz="1500" b="0" i="0" dirty="0">
                <a:solidFill>
                  <a:srgbClr val="00001A"/>
                </a:solidFill>
                <a:effectLst/>
                <a:latin typeface="+mn-ea"/>
              </a:rPr>
              <a:t>您把这件事说一遍</a:t>
            </a:r>
            <a:r>
              <a:rPr lang="en-US" altLang="zh-CN" sz="1500" b="0" i="0" dirty="0">
                <a:solidFill>
                  <a:srgbClr val="00001A"/>
                </a:solidFill>
                <a:effectLst/>
                <a:latin typeface="+mn-ea"/>
              </a:rPr>
              <a:t>,</a:t>
            </a:r>
            <a:r>
              <a:rPr lang="zh-CN" altLang="en-US" sz="1500" b="0" i="0" dirty="0">
                <a:solidFill>
                  <a:srgbClr val="00001A"/>
                </a:solidFill>
                <a:effectLst/>
                <a:latin typeface="+mn-ea"/>
              </a:rPr>
              <a:t>我们大家帮您狠狠批评他。”</a:t>
            </a:r>
            <a:endParaRPr lang="en-CA" altLang="zh-CN" sz="1500" b="0" i="0" dirty="0">
              <a:solidFill>
                <a:srgbClr val="00001A"/>
              </a:solidFill>
              <a:effectLst/>
              <a:latin typeface="+mn-ea"/>
            </a:endParaRPr>
          </a:p>
          <a:p>
            <a:pPr marL="0" indent="0" algn="l" fontAlgn="base">
              <a:spcBef>
                <a:spcPts val="0"/>
              </a:spcBef>
              <a:buNone/>
            </a:pPr>
            <a:endParaRPr lang="zh-CN" altLang="en-US"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广严城的那位比丘回去后心里一直不安</a:t>
            </a:r>
            <a:r>
              <a:rPr lang="en-US" altLang="zh-CN" sz="1500" b="0" i="0" dirty="0">
                <a:solidFill>
                  <a:srgbClr val="00001A"/>
                </a:solidFill>
                <a:effectLst/>
                <a:latin typeface="+mn-ea"/>
              </a:rPr>
              <a:t>,</a:t>
            </a:r>
            <a:r>
              <a:rPr lang="zh-CN" altLang="en-US" sz="1500" b="0" i="0" dirty="0">
                <a:solidFill>
                  <a:srgbClr val="00001A"/>
                </a:solidFill>
                <a:effectLst/>
                <a:latin typeface="+mn-ea"/>
              </a:rPr>
              <a:t>知道自己已经违背了纪律</a:t>
            </a:r>
            <a:r>
              <a:rPr lang="en-US" altLang="zh-CN" sz="1500" b="0" i="0" dirty="0">
                <a:solidFill>
                  <a:srgbClr val="00001A"/>
                </a:solidFill>
                <a:effectLst/>
                <a:latin typeface="+mn-ea"/>
              </a:rPr>
              <a:t>,</a:t>
            </a:r>
            <a:r>
              <a:rPr lang="zh-CN" altLang="en-US" sz="1500" b="0" i="0" dirty="0">
                <a:solidFill>
                  <a:srgbClr val="00001A"/>
                </a:solidFill>
                <a:effectLst/>
                <a:latin typeface="+mn-ea"/>
              </a:rPr>
              <a:t>即对广严城的几位比丘说</a:t>
            </a:r>
            <a:r>
              <a:rPr lang="en-US" altLang="zh-CN" sz="1500" b="0" i="0" dirty="0">
                <a:solidFill>
                  <a:srgbClr val="00001A"/>
                </a:solidFill>
                <a:effectLst/>
                <a:latin typeface="+mn-ea"/>
              </a:rPr>
              <a:t>:“</a:t>
            </a:r>
            <a:r>
              <a:rPr lang="zh-CN" altLang="en-US" sz="1500" b="0" i="0" dirty="0">
                <a:solidFill>
                  <a:srgbClr val="00001A"/>
                </a:solidFill>
                <a:effectLst/>
                <a:latin typeface="+mn-ea"/>
              </a:rPr>
              <a:t>今天我可能做得不对</a:t>
            </a:r>
            <a:r>
              <a:rPr lang="en-US" altLang="zh-CN" sz="1500" b="0" i="0" dirty="0">
                <a:solidFill>
                  <a:srgbClr val="00001A"/>
                </a:solidFill>
                <a:effectLst/>
                <a:latin typeface="+mn-ea"/>
              </a:rPr>
              <a:t>,</a:t>
            </a:r>
            <a:r>
              <a:rPr lang="zh-CN" altLang="en-US" sz="1500" b="0" i="0" dirty="0">
                <a:solidFill>
                  <a:srgbClr val="00001A"/>
                </a:solidFill>
                <a:effectLst/>
                <a:latin typeface="+mn-ea"/>
              </a:rPr>
              <a:t>用卫生间后既没添水又没禀告管家。” 几位比丘说</a:t>
            </a:r>
            <a:r>
              <a:rPr lang="en-US" altLang="zh-CN" sz="1500" b="0" i="0" dirty="0">
                <a:solidFill>
                  <a:srgbClr val="00001A"/>
                </a:solidFill>
                <a:effectLst/>
                <a:latin typeface="+mn-ea"/>
              </a:rPr>
              <a:t>:“</a:t>
            </a:r>
            <a:r>
              <a:rPr lang="zh-CN" altLang="en-US" sz="1500" b="0" i="0" dirty="0">
                <a:solidFill>
                  <a:srgbClr val="00001A"/>
                </a:solidFill>
                <a:effectLst/>
                <a:latin typeface="+mn-ea"/>
              </a:rPr>
              <a:t>这点小事不要紧</a:t>
            </a:r>
            <a:r>
              <a:rPr lang="en-US" altLang="zh-CN" sz="1500" b="0" i="0" dirty="0">
                <a:solidFill>
                  <a:srgbClr val="00001A"/>
                </a:solidFill>
                <a:effectLst/>
                <a:latin typeface="+mn-ea"/>
              </a:rPr>
              <a:t>,</a:t>
            </a:r>
            <a:r>
              <a:rPr lang="zh-CN" altLang="en-US" sz="1500" b="0" i="0" dirty="0">
                <a:solidFill>
                  <a:srgbClr val="00001A"/>
                </a:solidFill>
                <a:effectLst/>
                <a:latin typeface="+mn-ea"/>
              </a:rPr>
              <a:t>如果他们找麻烦</a:t>
            </a:r>
            <a:r>
              <a:rPr lang="en-US" altLang="zh-CN" sz="1500" b="0" i="0" dirty="0">
                <a:solidFill>
                  <a:srgbClr val="00001A"/>
                </a:solidFill>
                <a:effectLst/>
                <a:latin typeface="+mn-ea"/>
              </a:rPr>
              <a:t>,</a:t>
            </a:r>
            <a:r>
              <a:rPr lang="zh-CN" altLang="en-US" sz="1500" b="0" i="0" dirty="0">
                <a:solidFill>
                  <a:srgbClr val="00001A"/>
                </a:solidFill>
                <a:effectLst/>
                <a:latin typeface="+mn-ea"/>
              </a:rPr>
              <a:t>您稍微说一下我们可以站在您的立场</a:t>
            </a:r>
            <a:r>
              <a:rPr lang="en-US" altLang="zh-CN" sz="1500" b="0" i="0" dirty="0">
                <a:solidFill>
                  <a:srgbClr val="00001A"/>
                </a:solidFill>
                <a:effectLst/>
                <a:latin typeface="+mn-ea"/>
              </a:rPr>
              <a:t>,</a:t>
            </a:r>
            <a:r>
              <a:rPr lang="zh-CN" altLang="en-US" sz="1500" b="0" i="0" dirty="0">
                <a:solidFill>
                  <a:srgbClr val="00001A"/>
                </a:solidFill>
                <a:effectLst/>
                <a:latin typeface="+mn-ea"/>
              </a:rPr>
              <a:t>为您辩护。” 果新巴的众比丘应供毕返回经堂</a:t>
            </a:r>
            <a:r>
              <a:rPr lang="en-US" altLang="zh-CN" sz="1500" b="0" i="0" dirty="0">
                <a:solidFill>
                  <a:srgbClr val="00001A"/>
                </a:solidFill>
                <a:effectLst/>
                <a:latin typeface="+mn-ea"/>
              </a:rPr>
              <a:t>,</a:t>
            </a:r>
            <a:r>
              <a:rPr lang="zh-CN" altLang="en-US" sz="1500" b="0" i="0" dirty="0">
                <a:solidFill>
                  <a:srgbClr val="00001A"/>
                </a:solidFill>
                <a:effectLst/>
                <a:latin typeface="+mn-ea"/>
              </a:rPr>
              <a:t>楗槌集众通告</a:t>
            </a:r>
            <a:r>
              <a:rPr lang="en-US" altLang="zh-CN" sz="1500" b="0" i="0" dirty="0">
                <a:solidFill>
                  <a:srgbClr val="00001A"/>
                </a:solidFill>
                <a:effectLst/>
                <a:latin typeface="+mn-ea"/>
              </a:rPr>
              <a:t>:</a:t>
            </a:r>
            <a:r>
              <a:rPr lang="zh-CN" altLang="en-US" sz="1500" b="0" i="0" dirty="0">
                <a:solidFill>
                  <a:srgbClr val="00001A"/>
                </a:solidFill>
                <a:effectLst/>
                <a:latin typeface="+mn-ea"/>
              </a:rPr>
              <a:t>广严城的一位比丘</a:t>
            </a:r>
            <a:r>
              <a:rPr lang="en-US" altLang="zh-CN" sz="1500" b="0" i="0" dirty="0">
                <a:solidFill>
                  <a:srgbClr val="00001A"/>
                </a:solidFill>
                <a:effectLst/>
                <a:latin typeface="+mn-ea"/>
              </a:rPr>
              <a:t>,</a:t>
            </a:r>
            <a:r>
              <a:rPr lang="zh-CN" altLang="en-US" sz="1500" b="0" i="0" dirty="0">
                <a:solidFill>
                  <a:srgbClr val="00001A"/>
                </a:solidFill>
                <a:effectLst/>
                <a:latin typeface="+mn-ea"/>
              </a:rPr>
              <a:t>违犯纪律</a:t>
            </a:r>
            <a:r>
              <a:rPr lang="en-US" altLang="zh-CN" sz="1500" b="0" i="0" dirty="0">
                <a:solidFill>
                  <a:srgbClr val="00001A"/>
                </a:solidFill>
                <a:effectLst/>
                <a:latin typeface="+mn-ea"/>
              </a:rPr>
              <a:t>,</a:t>
            </a:r>
            <a:r>
              <a:rPr lang="zh-CN" altLang="en-US" sz="1500" b="0" i="0" dirty="0">
                <a:solidFill>
                  <a:srgbClr val="00001A"/>
                </a:solidFill>
                <a:effectLst/>
                <a:latin typeface="+mn-ea"/>
              </a:rPr>
              <a:t>用卫生间后既不添水又不禀告管家。广严城的比丘中几位性格暴躁者与对方争吵起来</a:t>
            </a:r>
            <a:r>
              <a:rPr lang="en-US" altLang="zh-CN" sz="1500" b="0" i="0" dirty="0">
                <a:solidFill>
                  <a:srgbClr val="00001A"/>
                </a:solidFill>
                <a:effectLst/>
                <a:latin typeface="+mn-ea"/>
              </a:rPr>
              <a:t>,</a:t>
            </a:r>
            <a:r>
              <a:rPr lang="zh-CN" altLang="en-US" sz="1500" b="0" i="0" dirty="0">
                <a:solidFill>
                  <a:srgbClr val="00001A"/>
                </a:solidFill>
                <a:effectLst/>
                <a:latin typeface="+mn-ea"/>
              </a:rPr>
              <a:t>互相指责</a:t>
            </a:r>
            <a:r>
              <a:rPr lang="en-US" altLang="zh-CN" sz="1500" b="0" i="0" dirty="0">
                <a:solidFill>
                  <a:srgbClr val="00001A"/>
                </a:solidFill>
                <a:effectLst/>
                <a:latin typeface="+mn-ea"/>
              </a:rPr>
              <a:t>,</a:t>
            </a:r>
            <a:r>
              <a:rPr lang="zh-CN" altLang="en-US" sz="1500" b="0" i="0" dirty="0">
                <a:solidFill>
                  <a:srgbClr val="00001A"/>
                </a:solidFill>
                <a:effectLst/>
                <a:latin typeface="+mn-ea"/>
              </a:rPr>
              <a:t>争执不下。 世尊知道后</a:t>
            </a:r>
            <a:r>
              <a:rPr lang="en-US" altLang="zh-CN" sz="1500" b="0" i="0" dirty="0">
                <a:solidFill>
                  <a:srgbClr val="00001A"/>
                </a:solidFill>
                <a:effectLst/>
                <a:latin typeface="+mn-ea"/>
              </a:rPr>
              <a:t>,</a:t>
            </a:r>
            <a:r>
              <a:rPr lang="zh-CN" altLang="en-US" sz="1500" b="0" i="0" dirty="0">
                <a:solidFill>
                  <a:srgbClr val="00001A"/>
                </a:solidFill>
                <a:effectLst/>
                <a:latin typeface="+mn-ea"/>
              </a:rPr>
              <a:t>亲自询问</a:t>
            </a:r>
            <a:r>
              <a:rPr lang="en-US" altLang="zh-CN" sz="1500" b="0" i="0" dirty="0">
                <a:solidFill>
                  <a:srgbClr val="00001A"/>
                </a:solidFill>
                <a:effectLst/>
                <a:latin typeface="+mn-ea"/>
              </a:rPr>
              <a:t>:“</a:t>
            </a:r>
            <a:r>
              <a:rPr lang="zh-CN" altLang="en-US" sz="1500" b="0" i="0" dirty="0">
                <a:solidFill>
                  <a:srgbClr val="00001A"/>
                </a:solidFill>
                <a:effectLst/>
                <a:latin typeface="+mn-ea"/>
              </a:rPr>
              <a:t>是否广严城的比丘和果新巴的比丘彼此不和</a:t>
            </a:r>
            <a:r>
              <a:rPr lang="en-US" altLang="zh-CN" sz="1500" b="0" i="0" dirty="0">
                <a:solidFill>
                  <a:srgbClr val="00001A"/>
                </a:solidFill>
                <a:effectLst/>
                <a:latin typeface="+mn-ea"/>
              </a:rPr>
              <a:t>,</a:t>
            </a:r>
            <a:r>
              <a:rPr lang="zh-CN" altLang="en-US" sz="1500" b="0" i="0" dirty="0">
                <a:solidFill>
                  <a:srgbClr val="00001A"/>
                </a:solidFill>
                <a:effectLst/>
                <a:latin typeface="+mn-ea"/>
              </a:rPr>
              <a:t>互说过失</a:t>
            </a:r>
            <a:r>
              <a:rPr lang="en-US" altLang="zh-CN" sz="1500" b="0" i="0" dirty="0">
                <a:solidFill>
                  <a:srgbClr val="00001A"/>
                </a:solidFill>
                <a:effectLst/>
                <a:latin typeface="+mn-ea"/>
              </a:rPr>
              <a:t>?</a:t>
            </a:r>
            <a:r>
              <a:rPr lang="zh-CN" altLang="en-US" sz="1500" b="0" i="0" dirty="0">
                <a:solidFill>
                  <a:srgbClr val="00001A"/>
                </a:solidFill>
                <a:effectLst/>
                <a:latin typeface="+mn-ea"/>
              </a:rPr>
              <a:t>如此会使恶业增长、善法灭尽</a:t>
            </a:r>
            <a:r>
              <a:rPr lang="en-US" altLang="zh-CN" sz="1500" b="0" i="0" dirty="0">
                <a:solidFill>
                  <a:srgbClr val="00001A"/>
                </a:solidFill>
                <a:effectLst/>
                <a:latin typeface="+mn-ea"/>
              </a:rPr>
              <a:t>,</a:t>
            </a:r>
            <a:r>
              <a:rPr lang="zh-CN" altLang="en-US" sz="1500" b="0" i="0" dirty="0">
                <a:solidFill>
                  <a:srgbClr val="00001A"/>
                </a:solidFill>
                <a:effectLst/>
                <a:latin typeface="+mn-ea"/>
              </a:rPr>
              <a:t>极不应理。” 诸比丘如实回禀世尊</a:t>
            </a:r>
            <a:r>
              <a:rPr lang="en-US" altLang="zh-CN" sz="1500" b="0" i="0" dirty="0">
                <a:solidFill>
                  <a:srgbClr val="00001A"/>
                </a:solidFill>
                <a:effectLst/>
                <a:latin typeface="+mn-ea"/>
              </a:rPr>
              <a:t>,</a:t>
            </a:r>
            <a:r>
              <a:rPr lang="zh-CN" altLang="en-US" sz="1500" b="0" i="0" dirty="0">
                <a:solidFill>
                  <a:srgbClr val="00001A"/>
                </a:solidFill>
                <a:effectLst/>
                <a:latin typeface="+mn-ea"/>
              </a:rPr>
              <a:t>世尊三番五次劝解</a:t>
            </a:r>
            <a:r>
              <a:rPr lang="en-US" altLang="zh-CN" sz="1500" b="0" i="0" dirty="0">
                <a:solidFill>
                  <a:srgbClr val="00001A"/>
                </a:solidFill>
                <a:effectLst/>
                <a:latin typeface="+mn-ea"/>
              </a:rPr>
              <a:t>【</a:t>
            </a:r>
            <a:r>
              <a:rPr lang="zh-CN" altLang="en-US" sz="1500" b="0" i="0" dirty="0">
                <a:solidFill>
                  <a:srgbClr val="00001A"/>
                </a:solidFill>
                <a:effectLst/>
                <a:latin typeface="+mn-ea"/>
              </a:rPr>
              <a:t>藏文</a:t>
            </a:r>
            <a:r>
              <a:rPr lang="en-US" altLang="zh-CN" sz="1500" b="0" i="0" dirty="0">
                <a:solidFill>
                  <a:srgbClr val="00001A"/>
                </a:solidFill>
                <a:effectLst/>
                <a:latin typeface="+mn-ea"/>
              </a:rPr>
              <a:t>《</a:t>
            </a:r>
            <a:r>
              <a:rPr lang="zh-CN" altLang="en-US" sz="1500" b="0" i="0" dirty="0">
                <a:solidFill>
                  <a:srgbClr val="00001A"/>
                </a:solidFill>
                <a:effectLst/>
                <a:latin typeface="+mn-ea"/>
              </a:rPr>
              <a:t>百业经</a:t>
            </a:r>
            <a:r>
              <a:rPr lang="en-US" altLang="zh-CN" sz="1500" b="0" i="0" dirty="0">
                <a:solidFill>
                  <a:srgbClr val="00001A"/>
                </a:solidFill>
                <a:effectLst/>
                <a:latin typeface="+mn-ea"/>
              </a:rPr>
              <a:t>》</a:t>
            </a:r>
            <a:r>
              <a:rPr lang="zh-CN" altLang="en-US" sz="1500" b="0" i="0" dirty="0">
                <a:solidFill>
                  <a:srgbClr val="00001A"/>
                </a:solidFill>
                <a:effectLst/>
                <a:latin typeface="+mn-ea"/>
              </a:rPr>
              <a:t>中有广说</a:t>
            </a:r>
            <a:r>
              <a:rPr lang="en-US" altLang="zh-CN" sz="1500" b="0" i="0" dirty="0">
                <a:solidFill>
                  <a:srgbClr val="00001A"/>
                </a:solidFill>
                <a:effectLst/>
                <a:latin typeface="+mn-ea"/>
              </a:rPr>
              <a:t>】,</a:t>
            </a:r>
            <a:r>
              <a:rPr lang="zh-CN" altLang="en-US" sz="1500" b="0" i="0" dirty="0">
                <a:solidFill>
                  <a:srgbClr val="00001A"/>
                </a:solidFill>
                <a:effectLst/>
                <a:latin typeface="+mn-ea"/>
              </a:rPr>
              <a:t>但两僧团和合仍很困难。</a:t>
            </a:r>
            <a:r>
              <a:rPr lang="en-US" altLang="zh-CN" sz="1500" b="0" i="0" dirty="0">
                <a:solidFill>
                  <a:srgbClr val="00001A"/>
                </a:solidFill>
                <a:effectLst/>
                <a:latin typeface="+mn-ea"/>
              </a:rPr>
              <a:t>【</a:t>
            </a:r>
            <a:r>
              <a:rPr lang="zh-CN" altLang="en-US" sz="1500" b="0" i="0" dirty="0">
                <a:solidFill>
                  <a:srgbClr val="00001A"/>
                </a:solidFill>
                <a:effectLst/>
                <a:latin typeface="+mn-ea"/>
              </a:rPr>
              <a:t>师言</a:t>
            </a:r>
            <a:r>
              <a:rPr lang="en-US" altLang="zh-CN" sz="1500" b="0" i="0" dirty="0">
                <a:solidFill>
                  <a:srgbClr val="00001A"/>
                </a:solidFill>
                <a:effectLst/>
                <a:latin typeface="+mn-ea"/>
              </a:rPr>
              <a:t>:</a:t>
            </a:r>
            <a:r>
              <a:rPr lang="zh-CN" altLang="en-US" sz="1500" b="0" i="0" dirty="0">
                <a:solidFill>
                  <a:srgbClr val="00001A"/>
                </a:solidFill>
                <a:effectLst/>
                <a:latin typeface="+mn-ea"/>
              </a:rPr>
              <a:t>无论藏地汉地</a:t>
            </a:r>
            <a:r>
              <a:rPr lang="en-US" altLang="zh-CN" sz="1500" b="0" i="0" dirty="0">
                <a:solidFill>
                  <a:srgbClr val="00001A"/>
                </a:solidFill>
                <a:effectLst/>
                <a:latin typeface="+mn-ea"/>
              </a:rPr>
              <a:t>,</a:t>
            </a:r>
            <a:r>
              <a:rPr lang="zh-CN" altLang="en-US" sz="1500" b="0" i="0" dirty="0">
                <a:solidFill>
                  <a:srgbClr val="00001A"/>
                </a:solidFill>
                <a:effectLst/>
                <a:latin typeface="+mn-ea"/>
              </a:rPr>
              <a:t>显密各个教派之间一定要和合</a:t>
            </a:r>
            <a:r>
              <a:rPr lang="en-US" altLang="zh-CN" sz="1500" b="0" i="0" dirty="0">
                <a:solidFill>
                  <a:srgbClr val="00001A"/>
                </a:solidFill>
                <a:effectLst/>
                <a:latin typeface="+mn-ea"/>
              </a:rPr>
              <a:t>,</a:t>
            </a:r>
            <a:r>
              <a:rPr lang="zh-CN" altLang="en-US" sz="1500" b="0" i="0" dirty="0">
                <a:solidFill>
                  <a:srgbClr val="00001A"/>
                </a:solidFill>
                <a:effectLst/>
                <a:latin typeface="+mn-ea"/>
              </a:rPr>
              <a:t>寺院与寺院之间一定要和合</a:t>
            </a:r>
            <a:r>
              <a:rPr lang="en-US" altLang="zh-CN" sz="1500" b="0" i="0" dirty="0">
                <a:solidFill>
                  <a:srgbClr val="00001A"/>
                </a:solidFill>
                <a:effectLst/>
                <a:latin typeface="+mn-ea"/>
              </a:rPr>
              <a:t>,</a:t>
            </a:r>
            <a:r>
              <a:rPr lang="zh-CN" altLang="en-US" sz="1500" b="0" i="0" dirty="0">
                <a:solidFill>
                  <a:srgbClr val="00001A"/>
                </a:solidFill>
                <a:effectLst/>
                <a:latin typeface="+mn-ea"/>
              </a:rPr>
              <a:t>要有这个发心。本学院在学习宁玛巴教法的同时</a:t>
            </a:r>
            <a:r>
              <a:rPr lang="en-US" altLang="zh-CN" sz="1500" b="0" i="0" dirty="0">
                <a:solidFill>
                  <a:srgbClr val="00001A"/>
                </a:solidFill>
                <a:effectLst/>
                <a:latin typeface="+mn-ea"/>
              </a:rPr>
              <a:t>,</a:t>
            </a:r>
            <a:r>
              <a:rPr lang="zh-CN" altLang="en-US" sz="1500" b="0" i="0" dirty="0">
                <a:solidFill>
                  <a:srgbClr val="00001A"/>
                </a:solidFill>
                <a:effectLst/>
                <a:latin typeface="+mn-ea"/>
              </a:rPr>
              <a:t>今年还准备办噶举派的班。不管怎样</a:t>
            </a:r>
            <a:r>
              <a:rPr lang="en-US" altLang="zh-CN" sz="1500" b="0" i="0" dirty="0">
                <a:solidFill>
                  <a:srgbClr val="00001A"/>
                </a:solidFill>
                <a:effectLst/>
                <a:latin typeface="+mn-ea"/>
              </a:rPr>
              <a:t>,</a:t>
            </a:r>
            <a:r>
              <a:rPr lang="zh-CN" altLang="en-US" sz="1500" b="0" i="0" dirty="0">
                <a:solidFill>
                  <a:srgbClr val="00001A"/>
                </a:solidFill>
                <a:effectLst/>
                <a:latin typeface="+mn-ea"/>
              </a:rPr>
              <a:t>我们要对释迦教法的任何一个教派僧团都要和合。</a:t>
            </a:r>
            <a:r>
              <a:rPr lang="en-US" altLang="zh-CN" sz="1500" b="0" i="0" dirty="0">
                <a:solidFill>
                  <a:srgbClr val="00001A"/>
                </a:solidFill>
                <a:effectLst/>
                <a:latin typeface="+mn-ea"/>
              </a:rPr>
              <a:t>】</a:t>
            </a:r>
          </a:p>
          <a:p>
            <a:pPr marL="0" indent="0" algn="l" fontAlgn="base">
              <a:spcBef>
                <a:spcPts val="0"/>
              </a:spcBef>
              <a:buNone/>
            </a:pPr>
            <a:endParaRPr lang="en-US" altLang="zh-CN" sz="1500" b="0" i="0" dirty="0">
              <a:solidFill>
                <a:srgbClr val="00001A"/>
              </a:solidFill>
              <a:effectLst/>
              <a:latin typeface="+mn-ea"/>
            </a:endParaRPr>
          </a:p>
          <a:p>
            <a:pPr marL="0" indent="0" algn="l" fontAlgn="base">
              <a:spcBef>
                <a:spcPts val="0"/>
              </a:spcBef>
              <a:buNone/>
            </a:pPr>
            <a:r>
              <a:rPr lang="zh-CN" altLang="en-US" sz="1500" b="0" i="0" dirty="0">
                <a:solidFill>
                  <a:srgbClr val="00001A"/>
                </a:solidFill>
                <a:effectLst/>
                <a:latin typeface="+mn-ea"/>
              </a:rPr>
              <a:t>不久一施主迎请所有的僧众应供</a:t>
            </a:r>
            <a:r>
              <a:rPr lang="en-US" altLang="zh-CN" sz="1500" b="0" i="0" dirty="0">
                <a:solidFill>
                  <a:srgbClr val="00001A"/>
                </a:solidFill>
                <a:effectLst/>
                <a:latin typeface="+mn-ea"/>
              </a:rPr>
              <a:t>,</a:t>
            </a:r>
            <a:r>
              <a:rPr lang="zh-CN" altLang="en-US" sz="1500" b="0" i="0" dirty="0">
                <a:solidFill>
                  <a:srgbClr val="00001A"/>
                </a:solidFill>
                <a:effectLst/>
                <a:latin typeface="+mn-ea"/>
              </a:rPr>
              <a:t>时世尊准备以此缘起制戒。比丘们在施主家仍然争吵不休甚至动武。 </a:t>
            </a:r>
            <a:r>
              <a:rPr lang="zh-CN" altLang="en-US" sz="1500" b="1" i="0" dirty="0">
                <a:solidFill>
                  <a:srgbClr val="00001A"/>
                </a:solidFill>
                <a:effectLst/>
                <a:latin typeface="+mn-ea"/>
              </a:rPr>
              <a:t>世尊即制戒</a:t>
            </a:r>
            <a:r>
              <a:rPr lang="en-US" altLang="zh-CN" sz="1500" b="1" i="0" dirty="0">
                <a:solidFill>
                  <a:srgbClr val="00001A"/>
                </a:solidFill>
                <a:effectLst/>
                <a:latin typeface="+mn-ea"/>
              </a:rPr>
              <a:t>:</a:t>
            </a:r>
            <a:r>
              <a:rPr lang="zh-CN" altLang="en-US" sz="1500" b="1" i="0" dirty="0">
                <a:solidFill>
                  <a:srgbClr val="00001A"/>
                </a:solidFill>
                <a:effectLst/>
                <a:latin typeface="+mn-ea"/>
              </a:rPr>
              <a:t>以后一个僧团中不能有两派不合、不得分开诵戒</a:t>
            </a:r>
            <a:r>
              <a:rPr lang="en-US" altLang="zh-CN" sz="1500" b="1" i="0" dirty="0">
                <a:solidFill>
                  <a:srgbClr val="00001A"/>
                </a:solidFill>
                <a:effectLst/>
                <a:latin typeface="+mn-ea"/>
              </a:rPr>
              <a:t>,</a:t>
            </a:r>
            <a:r>
              <a:rPr lang="zh-CN" altLang="en-US" sz="1500" b="1" i="0" dirty="0">
                <a:solidFill>
                  <a:srgbClr val="00001A"/>
                </a:solidFill>
                <a:effectLst/>
                <a:latin typeface="+mn-ea"/>
              </a:rPr>
              <a:t>如果有不和合之比丘</a:t>
            </a:r>
            <a:r>
              <a:rPr lang="en-US" altLang="zh-CN" sz="1500" b="1" i="0" dirty="0">
                <a:solidFill>
                  <a:srgbClr val="00001A"/>
                </a:solidFill>
                <a:effectLst/>
                <a:latin typeface="+mn-ea"/>
              </a:rPr>
              <a:t>,</a:t>
            </a:r>
            <a:r>
              <a:rPr lang="zh-CN" altLang="en-US" sz="1500" b="1" i="0" dirty="0">
                <a:solidFill>
                  <a:srgbClr val="00001A"/>
                </a:solidFill>
                <a:effectLst/>
                <a:latin typeface="+mn-ea"/>
              </a:rPr>
              <a:t>其余僧众不得与他们一起讲话、饮食、行道</a:t>
            </a:r>
            <a:r>
              <a:rPr lang="en-US" altLang="zh-CN" sz="1500" b="1" i="0" dirty="0">
                <a:solidFill>
                  <a:srgbClr val="00001A"/>
                </a:solidFill>
                <a:effectLst/>
                <a:latin typeface="+mn-ea"/>
              </a:rPr>
              <a:t>,</a:t>
            </a:r>
            <a:r>
              <a:rPr lang="zh-CN" altLang="en-US" sz="1500" b="1" i="0" dirty="0">
                <a:solidFill>
                  <a:srgbClr val="00001A"/>
                </a:solidFill>
                <a:effectLst/>
                <a:latin typeface="+mn-ea"/>
              </a:rPr>
              <a:t>否则非法增长善法减灭。</a:t>
            </a:r>
            <a:r>
              <a:rPr lang="zh-CN" altLang="en-US" sz="1500" b="0" i="0" dirty="0">
                <a:solidFill>
                  <a:srgbClr val="00001A"/>
                </a:solidFill>
                <a:effectLst/>
                <a:latin typeface="+mn-ea"/>
              </a:rPr>
              <a:t> 此后世尊教法的僧团中不再有寺院与寺院之间及僧团内部不和的现象。僧众和合</a:t>
            </a:r>
            <a:r>
              <a:rPr lang="en-US" altLang="zh-CN" sz="1500" b="0" i="0" dirty="0">
                <a:solidFill>
                  <a:srgbClr val="00001A"/>
                </a:solidFill>
                <a:effectLst/>
                <a:latin typeface="+mn-ea"/>
              </a:rPr>
              <a:t>,</a:t>
            </a:r>
            <a:r>
              <a:rPr lang="zh-CN" altLang="en-US" sz="1500" b="0" i="0" dirty="0">
                <a:solidFill>
                  <a:srgbClr val="00001A"/>
                </a:solidFill>
                <a:effectLst/>
                <a:latin typeface="+mn-ea"/>
              </a:rPr>
              <a:t>互相恭敬</a:t>
            </a:r>
            <a:r>
              <a:rPr lang="en-US" altLang="zh-CN" sz="1500" b="0" i="0" dirty="0">
                <a:solidFill>
                  <a:srgbClr val="00001A"/>
                </a:solidFill>
                <a:effectLst/>
                <a:latin typeface="+mn-ea"/>
              </a:rPr>
              <a:t>,</a:t>
            </a:r>
            <a:r>
              <a:rPr lang="zh-CN" altLang="en-US" sz="1500" b="0" i="0" dirty="0">
                <a:solidFill>
                  <a:srgbClr val="00001A"/>
                </a:solidFill>
                <a:effectLst/>
                <a:latin typeface="+mn-ea"/>
              </a:rPr>
              <a:t>释迦教法方得久住。</a:t>
            </a:r>
          </a:p>
        </p:txBody>
      </p:sp>
    </p:spTree>
    <p:extLst>
      <p:ext uri="{BB962C8B-B14F-4D97-AF65-F5344CB8AC3E}">
        <p14:creationId xmlns:p14="http://schemas.microsoft.com/office/powerpoint/2010/main" val="37347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发菩提心</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r>
              <a:rPr lang="zh-CN" altLang="en-US" sz="2600" dirty="0">
                <a:latin typeface="+mn-ea"/>
              </a:rPr>
              <a:t>我们为了利益天下所有的众生，下定决心成佛</a:t>
            </a:r>
            <a:endParaRPr lang="en-CA" altLang="zh-CN" sz="2600" dirty="0">
              <a:latin typeface="+mn-ea"/>
            </a:endParaRPr>
          </a:p>
          <a:p>
            <a:r>
              <a:rPr lang="zh-CN" altLang="en-US" sz="2600" dirty="0">
                <a:latin typeface="+mn-ea"/>
              </a:rPr>
              <a:t>为了成佛我们如理如法的共修</a:t>
            </a:r>
            <a:endParaRPr lang="en-CA" altLang="zh-CN" sz="2600" dirty="0">
              <a:latin typeface="+mn-ea"/>
            </a:endParaRPr>
          </a:p>
        </p:txBody>
      </p:sp>
    </p:spTree>
    <p:extLst>
      <p:ext uri="{BB962C8B-B14F-4D97-AF65-F5344CB8AC3E}">
        <p14:creationId xmlns:p14="http://schemas.microsoft.com/office/powerpoint/2010/main" val="3147942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fontScale="92500" lnSpcReduction="20000"/>
          </a:bodyPr>
          <a:lstStyle/>
          <a:p>
            <a:pPr marL="0" indent="0">
              <a:lnSpc>
                <a:spcPct val="107000"/>
              </a:lnSpc>
              <a:spcBef>
                <a:spcPts val="0"/>
              </a:spcBef>
              <a:buNone/>
            </a:pPr>
            <a:r>
              <a:rPr lang="zh-CN" sz="2200" b="1" spc="150" dirty="0">
                <a:effectLst/>
                <a:latin typeface="+mn-ea"/>
                <a:cs typeface="Microsoft YaHei" panose="020B0503020204020204" pitchFamily="34" charset="-122"/>
              </a:rPr>
              <a:t>四、十善</a:t>
            </a:r>
            <a:endParaRPr lang="en-CA" altLang="zh-CN" sz="2200" b="1" spc="150" dirty="0">
              <a:effectLst/>
              <a:latin typeface="+mn-ea"/>
              <a:cs typeface="Microsoft YaHei" panose="020B0503020204020204" pitchFamily="34" charset="-122"/>
            </a:endParaRPr>
          </a:p>
          <a:p>
            <a:pPr marL="0" indent="0">
              <a:lnSpc>
                <a:spcPct val="107000"/>
              </a:lnSpc>
              <a:spcBef>
                <a:spcPts val="0"/>
              </a:spcBef>
              <a:buNone/>
            </a:pPr>
            <a:endParaRPr lang="en-CA" altLang="zh-CN" sz="1900" b="1" spc="150" dirty="0">
              <a:effectLst/>
              <a:latin typeface="+mn-ea"/>
              <a:cs typeface="Microsoft YaHei" panose="020B0503020204020204" pitchFamily="34" charset="-122"/>
            </a:endParaRPr>
          </a:p>
          <a:p>
            <a:pPr marL="0" indent="0">
              <a:lnSpc>
                <a:spcPct val="107000"/>
              </a:lnSpc>
              <a:spcBef>
                <a:spcPts val="0"/>
              </a:spcBef>
              <a:buNone/>
            </a:pPr>
            <a:r>
              <a:rPr lang="zh-CN" sz="1900" spc="150" dirty="0">
                <a:effectLst/>
                <a:latin typeface="+mn-ea"/>
                <a:cs typeface="Microsoft YaHei" panose="020B0503020204020204" pitchFamily="34" charset="-122"/>
              </a:rPr>
              <a:t>十善是什么？比如说，如果一个人一生中从没杀过生，也没偷过东西，这是不是善业？不一定。为什么不一定呢？如果他曾经这样发誓：</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我从今以后不杀生、不偷盗！</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这才是善业。如果他虽未造恶，也未发愿，那么只是没有造罪而已，这不叫善业。所以，发誓相当重要。有些人会想，反正我不杀生就对了。这是不对的。不杀生只是没有造业，如果在此基础上发誓：</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我今后再也不杀生了！</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则自从有了发誓以后，此不杀生才成为善业。这非常重要。</a:t>
            </a:r>
            <a:endParaRPr lang="en-CA" altLang="zh-CN" sz="1900" spc="150" dirty="0">
              <a:effectLst/>
              <a:latin typeface="+mn-ea"/>
              <a:cs typeface="Microsoft YaHei" panose="020B0503020204020204" pitchFamily="34" charset="-122"/>
            </a:endParaRPr>
          </a:p>
          <a:p>
            <a:pPr marL="0" indent="0">
              <a:lnSpc>
                <a:spcPct val="107000"/>
              </a:lnSpc>
              <a:spcBef>
                <a:spcPts val="0"/>
              </a:spcBef>
              <a:buNone/>
            </a:pPr>
            <a:endParaRPr lang="en-CA" altLang="zh-CN" sz="1900" spc="150" dirty="0">
              <a:effectLst/>
              <a:latin typeface="+mn-ea"/>
              <a:cs typeface="Microsoft YaHei" panose="020B0503020204020204" pitchFamily="34" charset="-122"/>
            </a:endParaRPr>
          </a:p>
          <a:p>
            <a:pPr marL="0" indent="0">
              <a:lnSpc>
                <a:spcPct val="107000"/>
              </a:lnSpc>
              <a:spcBef>
                <a:spcPts val="0"/>
              </a:spcBef>
              <a:buNone/>
            </a:pPr>
            <a:r>
              <a:rPr lang="zh-CN" sz="1900" spc="150" dirty="0">
                <a:effectLst/>
                <a:latin typeface="+mn-ea"/>
                <a:cs typeface="Microsoft YaHei" panose="020B0503020204020204" pitchFamily="34" charset="-122"/>
              </a:rPr>
              <a:t>还有一种特殊的善业，就是不但不杀生而且放生，不但不偷盗而且布施，不但不邪淫而且持戒</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这些就是特殊的不共同十善；若你仅发誓从今以后不杀生、不偷盗、不邪淫等，这叫普通的共同十善；如果你今后虽然不造这些恶业，但是也没有发誓，这就根本不是善业，仅仅是不造罪而已。共同和不共同的善业，它们的果报是不一样的。</a:t>
            </a:r>
            <a:endParaRPr lang="en-CA" altLang="zh-CN" sz="1900" spc="150" dirty="0">
              <a:effectLst/>
              <a:latin typeface="+mn-ea"/>
              <a:cs typeface="Microsoft YaHei" panose="020B0503020204020204" pitchFamily="34" charset="-122"/>
            </a:endParaRPr>
          </a:p>
          <a:p>
            <a:pPr marL="0" indent="0">
              <a:lnSpc>
                <a:spcPct val="107000"/>
              </a:lnSpc>
              <a:spcBef>
                <a:spcPts val="0"/>
              </a:spcBef>
              <a:buNone/>
            </a:pPr>
            <a:endParaRPr lang="en-CA" altLang="zh-CN" sz="1900" spc="150" dirty="0">
              <a:effectLst/>
              <a:latin typeface="+mn-ea"/>
              <a:cs typeface="Microsoft YaHei" panose="020B0503020204020204" pitchFamily="34" charset="-122"/>
            </a:endParaRPr>
          </a:p>
          <a:p>
            <a:pPr marL="0" indent="0">
              <a:lnSpc>
                <a:spcPct val="107000"/>
              </a:lnSpc>
              <a:spcBef>
                <a:spcPts val="0"/>
              </a:spcBef>
              <a:buNone/>
            </a:pPr>
            <a:r>
              <a:rPr lang="zh-CN" sz="1900" spc="150" dirty="0">
                <a:effectLst/>
                <a:latin typeface="+mn-ea"/>
                <a:cs typeface="Microsoft YaHei" panose="020B0503020204020204" pitchFamily="34" charset="-122"/>
              </a:rPr>
              <a:t>特殊的善业，如不杀生而且放生，也要具备四个条件：一是对境，即所放的生命；二是要有放生的动机；三是要有行动；四是结果</a:t>
            </a:r>
            <a:r>
              <a:rPr lang="en-CA" sz="1900" spc="150" dirty="0">
                <a:effectLst/>
                <a:latin typeface="+mn-ea"/>
                <a:cs typeface="Times New Roman" panose="02020603050405020304" pitchFamily="18" charset="0"/>
              </a:rPr>
              <a:t>——</a:t>
            </a:r>
            <a:r>
              <a:rPr lang="zh-CN" sz="1900" spc="150" dirty="0">
                <a:effectLst/>
                <a:latin typeface="+mn-ea"/>
                <a:cs typeface="Microsoft YaHei" panose="020B0503020204020204" pitchFamily="34" charset="-122"/>
              </a:rPr>
              <a:t>把生命从命难中解救出来并给它自由。如果这四个条件都具备，就是非常圆满的善业。</a:t>
            </a:r>
            <a:endParaRPr lang="en-CA" sz="1900" dirty="0">
              <a:effectLst/>
              <a:latin typeface="+mn-ea"/>
              <a:cs typeface="Times New Roman" panose="02020603050405020304" pitchFamily="18" charset="0"/>
            </a:endParaRPr>
          </a:p>
        </p:txBody>
      </p:sp>
    </p:spTree>
    <p:extLst>
      <p:ext uri="{BB962C8B-B14F-4D97-AF65-F5344CB8AC3E}">
        <p14:creationId xmlns:p14="http://schemas.microsoft.com/office/powerpoint/2010/main" val="61123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lnSpcReduction="10000"/>
          </a:bodyPr>
          <a:lstStyle/>
          <a:p>
            <a:pPr indent="0">
              <a:lnSpc>
                <a:spcPct val="107000"/>
              </a:lnSpc>
              <a:spcBef>
                <a:spcPts val="0"/>
              </a:spcBef>
              <a:buNone/>
            </a:pPr>
            <a:r>
              <a:rPr lang="zh-CN" sz="1800" spc="150" dirty="0">
                <a:effectLst/>
                <a:latin typeface="+mn-ea"/>
                <a:cs typeface="Microsoft YaHei" panose="020B0503020204020204" pitchFamily="34" charset="-122"/>
              </a:rPr>
              <a:t>每一善业也有刚才讲的四种果报：异熟果、等流果、增上果、士用果。以放生为例。如果此放生和解脱无关，是在没有出离心和菩提心的前提下做的，那么，其异熟果是下一世可以做人或天人，等流果是健康长寿，增上果是转世的环境里没有任何生命的障碍而且有很多生存顺缘，士用果是一次放生以后，此善根会时时刻刻不间断地增长。细节的内容主要是看《普贤上师言教》，其中描述得很清楚，或是参考《大藏经》中其他有关因果的记载也可以。</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spc="150" dirty="0">
              <a:effectLst/>
              <a:latin typeface="+mn-ea"/>
              <a:cs typeface="Microsoft YaHei" panose="020B0503020204020204" pitchFamily="34" charset="-122"/>
            </a:endParaRPr>
          </a:p>
          <a:p>
            <a:pPr indent="0">
              <a:lnSpc>
                <a:spcPct val="107000"/>
              </a:lnSpc>
              <a:spcBef>
                <a:spcPts val="0"/>
              </a:spcBef>
              <a:buNone/>
            </a:pPr>
            <a:r>
              <a:rPr lang="zh-CN" sz="1800" spc="150" dirty="0">
                <a:effectLst/>
                <a:latin typeface="+mn-ea"/>
                <a:cs typeface="Microsoft YaHei" panose="020B0503020204020204" pitchFamily="34" charset="-122"/>
              </a:rPr>
              <a:t>最后我们要知道，人在一生当中主要的痛苦或快乐，与前世的业有非常密切的联系。但是，一生当中所做的一切，是不是百分之百都是前世业因的果呢？也不是！有一种外道就是这样讲的：一切都已经命中注定了，既然命中注定，就没有办法改变。但这只是外道的一种观点。</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spc="150" dirty="0">
              <a:effectLst/>
              <a:latin typeface="+mn-ea"/>
              <a:cs typeface="Microsoft YaHei" panose="020B0503020204020204" pitchFamily="34" charset="-122"/>
            </a:endParaRPr>
          </a:p>
          <a:p>
            <a:pPr indent="0">
              <a:lnSpc>
                <a:spcPct val="107000"/>
              </a:lnSpc>
              <a:spcBef>
                <a:spcPts val="0"/>
              </a:spcBef>
              <a:buNone/>
            </a:pPr>
            <a:r>
              <a:rPr lang="zh-CN" sz="1800" spc="150" dirty="0">
                <a:effectLst/>
                <a:latin typeface="+mn-ea"/>
                <a:cs typeface="Microsoft YaHei" panose="020B0503020204020204" pitchFamily="34" charset="-122"/>
              </a:rPr>
              <a:t>《俱舍论》里讲过，人一生中主要的苦乐与前世的业因有关，另外一些，如你喝这杯水时，喝一口也可以，喝两口也可以，不喝也可以，并没有一定的安排，这些不一定是前因之果。但有很多情况，如一个人生病，去了很多医院总是治不好，而这种病通过放生等其他方法是完全可以痊愈的，除此以外，再怎么打针吃药也无法治愈，这些大多是与前世因果有关。可是，我们不能说所有的一切都是前因所定。因果关系比较细微复杂，很多人对此有误解和疑问，具体解答，在以前的《关于因果的开示》中已经收录了，这里就不再重复。</a:t>
            </a:r>
            <a:endParaRPr lang="en-CA" sz="2000" dirty="0">
              <a:effectLst/>
              <a:latin typeface="+mn-ea"/>
              <a:cs typeface="Times New Roman" panose="02020603050405020304" pitchFamily="18" charset="0"/>
            </a:endParaRPr>
          </a:p>
          <a:p>
            <a:pPr indent="0">
              <a:lnSpc>
                <a:spcPct val="107000"/>
              </a:lnSpc>
              <a:spcAft>
                <a:spcPts val="2100"/>
              </a:spcAft>
              <a:buNone/>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CA" altLang="zh-CN" sz="2400" dirty="0"/>
          </a:p>
        </p:txBody>
      </p:sp>
    </p:spTree>
    <p:extLst>
      <p:ext uri="{BB962C8B-B14F-4D97-AF65-F5344CB8AC3E}">
        <p14:creationId xmlns:p14="http://schemas.microsoft.com/office/powerpoint/2010/main" val="1484246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lnSpcReduction="10000"/>
          </a:bodyPr>
          <a:lstStyle/>
          <a:p>
            <a:pPr indent="0">
              <a:lnSpc>
                <a:spcPct val="107000"/>
              </a:lnSpc>
              <a:spcBef>
                <a:spcPts val="0"/>
              </a:spcBef>
              <a:buNone/>
            </a:pPr>
            <a:r>
              <a:rPr lang="zh-CN" sz="1800" spc="150" dirty="0">
                <a:effectLst/>
                <a:latin typeface="+mn-ea"/>
                <a:cs typeface="Microsoft YaHei" panose="020B0503020204020204" pitchFamily="34" charset="-122"/>
              </a:rPr>
              <a:t>因果是非常厉害的，即使是阿罗汉，也要受因果的限制。例如，目犍连尊者在释迦牟尼佛弟子当中神变第一，最后还是被外道打死了，为什么会这样？在平常，他神通广大，外道根本不可能伤及他；但是在那一刻，神变第一的目犍连也只有束手就擒，再大的神通也超不过因果的作用。因为他已经造了这样的因，就要受这样的果。</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spc="150" dirty="0">
              <a:effectLst/>
              <a:latin typeface="+mn-ea"/>
              <a:cs typeface="Microsoft YaHei" panose="020B0503020204020204" pitchFamily="34" charset="-122"/>
            </a:endParaRPr>
          </a:p>
          <a:p>
            <a:pPr indent="0">
              <a:lnSpc>
                <a:spcPct val="107000"/>
              </a:lnSpc>
              <a:spcBef>
                <a:spcPts val="0"/>
              </a:spcBef>
              <a:buNone/>
            </a:pPr>
            <a:r>
              <a:rPr lang="zh-CN" sz="1800" spc="150" dirty="0">
                <a:effectLst/>
                <a:latin typeface="+mn-ea"/>
                <a:cs typeface="Microsoft YaHei" panose="020B0503020204020204" pitchFamily="34" charset="-122"/>
              </a:rPr>
              <a:t>另外一位阿罗汉是饿死的。什么原因呢？那时的印度没有饥荒，出家人天天托钵化缘，可以化到很多吃的。他化缘时，食物在别人手上还好好的，但是一放入其钵内就变成了污水。那时目犍连、舍利子都在世，他们将世界上很多最有营养、最美味的食物以神变装入其钵内，然而钵中始终只有污水。最后佛也没有办法，那个阿罗汉只有饿死了。佛住世时，有很多这样的公案。既然阿罗汉都要受因果的影响，那么凡夫就更不可能躲过因果规律的作用。所以，千万不能小看因果，它是非常厉害的。</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spc="150" dirty="0">
              <a:effectLst/>
              <a:latin typeface="+mn-ea"/>
              <a:cs typeface="Microsoft YaHei" panose="020B0503020204020204" pitchFamily="34" charset="-122"/>
            </a:endParaRPr>
          </a:p>
          <a:p>
            <a:pPr indent="0">
              <a:lnSpc>
                <a:spcPct val="107000"/>
              </a:lnSpc>
              <a:spcBef>
                <a:spcPts val="0"/>
              </a:spcBef>
              <a:buNone/>
            </a:pPr>
            <a:r>
              <a:rPr lang="zh-CN" sz="1800" spc="150" dirty="0">
                <a:effectLst/>
                <a:latin typeface="+mn-ea"/>
                <a:cs typeface="Microsoft YaHei" panose="020B0503020204020204" pitchFamily="34" charset="-122"/>
              </a:rPr>
              <a:t>无论修什么，一定要重视因果。对佛教徒最低最低的要求，是一定要取舍因果。若连这一点都不做，随心所欲，想做什么就做什么，这怎么谈得上学佛呢？根本不是学佛，根本不是修行人。所以修行人一定要认真地看待因果。</a:t>
            </a:r>
            <a:endParaRPr lang="en-CA" sz="1800" dirty="0">
              <a:effectLst/>
              <a:latin typeface="+mn-ea"/>
              <a:cs typeface="Times New Roman" panose="02020603050405020304" pitchFamily="18" charset="0"/>
            </a:endParaRPr>
          </a:p>
          <a:p>
            <a:pPr indent="0">
              <a:lnSpc>
                <a:spcPct val="107000"/>
              </a:lnSpc>
              <a:spcAft>
                <a:spcPts val="2100"/>
              </a:spcAft>
              <a:buNone/>
            </a:pP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marL="0" indent="0">
              <a:buNone/>
            </a:pPr>
            <a:endParaRPr lang="en-CA" altLang="zh-CN" sz="2400" dirty="0"/>
          </a:p>
        </p:txBody>
      </p:sp>
    </p:spTree>
    <p:extLst>
      <p:ext uri="{BB962C8B-B14F-4D97-AF65-F5344CB8AC3E}">
        <p14:creationId xmlns:p14="http://schemas.microsoft.com/office/powerpoint/2010/main" val="151572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indent="0">
              <a:lnSpc>
                <a:spcPct val="107000"/>
              </a:lnSpc>
              <a:spcBef>
                <a:spcPts val="0"/>
              </a:spcBef>
              <a:buNone/>
            </a:pPr>
            <a:r>
              <a:rPr lang="zh-CN" sz="1800" spc="150" dirty="0">
                <a:effectLst/>
                <a:latin typeface="+mn-ea"/>
                <a:cs typeface="Microsoft YaHei" panose="020B0503020204020204" pitchFamily="34" charset="-122"/>
              </a:rPr>
              <a:t>有人还说，不能执著因果取舍。这简直是乱说，凡夫怎么可以不取舍因果呢？</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学佛的也好、不学佛的也好，按理来说，每个人都应该认真对待因果；因为无论学不学佛，因果都绝对不会放过任何一个人。但是很多人听不进去，觉得他的眼睛看不见就没有因果，他是不是敢确定呢？他也不敢确定，也不相信眼睛看不见的就不存在，那他为什么要排斥因果呢？完全没有理由！</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dirty="0">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这就是邪见的同行等流果。如果这一世某人有邪见，其同行等流果是下一世还会有这样的邪见。生生世世习惯于保持邪见的人，尽管在现世并未真正看到没有因果，也未找到很有说服力的证据，但依然喜欢保持这样的邪见，这是前世的因缘。这种人如果这一生不改变，则以后的生生世世都是这样，这是很可怕的。所以，作为一名佛教徒，在因果取舍上一定要认真对待。</a:t>
            </a:r>
            <a:endParaRPr lang="en-CA" sz="1800" dirty="0">
              <a:effectLst/>
              <a:latin typeface="+mn-ea"/>
              <a:cs typeface="Times New Roman" panose="02020603050405020304" pitchFamily="18" charset="0"/>
            </a:endParaRPr>
          </a:p>
        </p:txBody>
      </p:sp>
    </p:spTree>
    <p:extLst>
      <p:ext uri="{BB962C8B-B14F-4D97-AF65-F5344CB8AC3E}">
        <p14:creationId xmlns:p14="http://schemas.microsoft.com/office/powerpoint/2010/main" val="3257797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indent="0">
              <a:lnSpc>
                <a:spcPct val="107000"/>
              </a:lnSpc>
              <a:spcBef>
                <a:spcPts val="0"/>
              </a:spcBef>
              <a:buNone/>
            </a:pPr>
            <a:r>
              <a:rPr lang="zh-CN" sz="1800" spc="150" dirty="0">
                <a:effectLst/>
                <a:latin typeface="+mn-ea"/>
                <a:cs typeface="Microsoft YaHei" panose="020B0503020204020204" pitchFamily="34" charset="-122"/>
              </a:rPr>
              <a:t>另外，假如现在发誓不杀一种生命，即使这种生命是你一生当中想杀都杀不了的，还是可以得到一些利益。因为，你以前肯定杀过这种动物，现在就可以清净这些罪业。</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譬如，你今天发誓不杀恐龙。其实，即使不发誓，现在想去杀它也办不到，但是这样发誓有没有用呢？有用！因为恐龙是以前地球上存在过的一种生命，而且它存在时我们也存在，那时我们肯定杀过它，这个业因种子至今还留在心里，它的士用果时时刻刻都在增长，现在若发誓不杀，从此以后它就不再增长，就被控制下来了。</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所以，即使今生没有可能去做的罪业，也要发誓不做，这样可以使往昔所造的罪业从此变成善业。若不发誓而仅是不造恶也不是善业。这是一个很重要的问题。</a:t>
            </a:r>
            <a:endParaRPr lang="en-CA" sz="1800" dirty="0">
              <a:effectLst/>
              <a:latin typeface="+mn-ea"/>
              <a:cs typeface="Times New Roman" panose="02020603050405020304" pitchFamily="18" charset="0"/>
            </a:endParaRPr>
          </a:p>
          <a:p>
            <a:pPr indent="365760">
              <a:lnSpc>
                <a:spcPct val="107000"/>
              </a:lnSpc>
              <a:spcBef>
                <a:spcPts val="0"/>
              </a:spcBef>
            </a:pPr>
            <a:endParaRPr lang="en-CA" altLang="zh-CN" sz="1800" spc="150" dirty="0">
              <a:effectLst/>
              <a:latin typeface="+mn-ea"/>
              <a:cs typeface="Microsoft YaHei" panose="020B0503020204020204" pitchFamily="34" charset="-122"/>
            </a:endParaRPr>
          </a:p>
          <a:p>
            <a:pPr indent="0">
              <a:lnSpc>
                <a:spcPct val="107000"/>
              </a:lnSpc>
              <a:spcBef>
                <a:spcPts val="0"/>
              </a:spcBef>
              <a:buNone/>
            </a:pPr>
            <a:r>
              <a:rPr lang="zh-CN" sz="1800" spc="150" dirty="0">
                <a:effectLst/>
                <a:latin typeface="+mn-ea"/>
                <a:cs typeface="Microsoft YaHei" panose="020B0503020204020204" pitchFamily="34" charset="-122"/>
              </a:rPr>
              <a:t>我们每个人都曾经造过很多业，现在该怎么对治呢？最好的办法是金刚萨埵修法，它是专门忏悔、对治这些罪业的。</a:t>
            </a:r>
            <a:endParaRPr lang="en-CA" sz="1800" dirty="0">
              <a:effectLst/>
              <a:latin typeface="+mn-ea"/>
              <a:cs typeface="Times New Roman" panose="02020603050405020304" pitchFamily="18" charset="0"/>
            </a:endParaRPr>
          </a:p>
        </p:txBody>
      </p:sp>
    </p:spTree>
    <p:extLst>
      <p:ext uri="{BB962C8B-B14F-4D97-AF65-F5344CB8AC3E}">
        <p14:creationId xmlns:p14="http://schemas.microsoft.com/office/powerpoint/2010/main" val="59338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indent="0">
              <a:lnSpc>
                <a:spcPct val="107000"/>
              </a:lnSpc>
              <a:spcBef>
                <a:spcPts val="0"/>
              </a:spcBef>
              <a:buNone/>
            </a:pPr>
            <a:r>
              <a:rPr lang="zh-CN" sz="1800" b="1" spc="150" dirty="0">
                <a:effectLst/>
                <a:latin typeface="+mn-ea"/>
                <a:cs typeface="Microsoft YaHei" panose="020B0503020204020204" pitchFamily="34" charset="-122"/>
              </a:rPr>
              <a:t>具体的修法是什么呢？</a:t>
            </a:r>
            <a:endParaRPr lang="en-CA" altLang="zh-CN" sz="1800" b="1" spc="150" dirty="0">
              <a:effectLst/>
              <a:latin typeface="+mn-ea"/>
              <a:cs typeface="Microsoft YaHei" panose="020B0503020204020204" pitchFamily="34" charset="-122"/>
            </a:endParaRPr>
          </a:p>
          <a:p>
            <a:pPr indent="0">
              <a:lnSpc>
                <a:spcPct val="107000"/>
              </a:lnSpc>
              <a:spcBef>
                <a:spcPts val="0"/>
              </a:spcBef>
              <a:buNone/>
            </a:pPr>
            <a:endParaRPr lang="en-CA" sz="1800" b="1"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首先了解内容，何为恶，何为善，它们的果报是什么，善恶与轮回有何关系。其次在身口意的要点做完后便静下来，一一思维</a:t>
            </a:r>
            <a:r>
              <a:rPr lang="en-CA" sz="1800" spc="150" dirty="0">
                <a:effectLst/>
                <a:latin typeface="+mn-ea"/>
                <a:cs typeface="Times New Roman" panose="02020603050405020304" pitchFamily="18" charset="0"/>
              </a:rPr>
              <a:t>——</a:t>
            </a:r>
            <a:r>
              <a:rPr lang="zh-CN" sz="1800" spc="150" dirty="0">
                <a:effectLst/>
                <a:latin typeface="+mn-ea"/>
                <a:cs typeface="Microsoft YaHei" panose="020B0503020204020204" pitchFamily="34" charset="-122"/>
              </a:rPr>
              <a:t>杀生曾经做了多少，偷盗做了多少，邪淫做了多少</a:t>
            </a:r>
            <a:r>
              <a:rPr lang="en-CA" sz="1800" spc="150" dirty="0">
                <a:effectLst/>
                <a:latin typeface="+mn-ea"/>
                <a:cs typeface="Times New Roman" panose="02020603050405020304" pitchFamily="18" charset="0"/>
              </a:rPr>
              <a:t>……</a:t>
            </a:r>
            <a:r>
              <a:rPr lang="zh-CN" sz="1800" spc="150" dirty="0">
                <a:effectLst/>
                <a:latin typeface="+mn-ea"/>
                <a:cs typeface="Microsoft YaHei" panose="020B0503020204020204" pitchFamily="34" charset="-122"/>
              </a:rPr>
              <a:t>全部反省反省。有些已经记不清了，能记起的都要回忆。回忆这些做什么呢？因为必须要对以前所造的罪业生起强烈的后悔心。在此后悔心的基础上，还要发誓。我以前有意无意做错了，现在已经很清楚地认识到这是不该做的，那么，以后我就不再做了。如果今后不能保证完全停止，就只有发誓要尽量减少。具体的修法就是这样。</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sz="1800" dirty="0">
              <a:effectLst/>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以上四个修法叫四个外加行，其共同目标是让人建立圆满的出离心。现在我们仅仅是闻思，还没有来得及修。你们也许不会有很强的出离心，这也没有问题，还可以修、可以培养。世上所有的观点，都是可以培养起来的。不修就是问题，能修就不成问题。</a:t>
            </a:r>
            <a:endParaRPr lang="en-CA" sz="1800" dirty="0">
              <a:effectLst/>
              <a:latin typeface="+mn-ea"/>
              <a:cs typeface="Times New Roman" panose="02020603050405020304" pitchFamily="18" charset="0"/>
            </a:endParaRPr>
          </a:p>
        </p:txBody>
      </p:sp>
    </p:spTree>
    <p:extLst>
      <p:ext uri="{BB962C8B-B14F-4D97-AF65-F5344CB8AC3E}">
        <p14:creationId xmlns:p14="http://schemas.microsoft.com/office/powerpoint/2010/main" val="3476799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C5D89-EBDF-434D-A702-A549868C08C7}"/>
              </a:ext>
            </a:extLst>
          </p:cNvPr>
          <p:cNvSpPr>
            <a:spLocks noGrp="1"/>
          </p:cNvSpPr>
          <p:nvPr>
            <p:ph type="title"/>
          </p:nvPr>
        </p:nvSpPr>
        <p:spPr/>
        <p:txBody>
          <a:bodyPr/>
          <a:lstStyle/>
          <a:p>
            <a:r>
              <a:rPr lang="zh-CN" altLang="en-US" dirty="0"/>
              <a:t>慧灯之光</a:t>
            </a:r>
            <a:endParaRPr lang="en-CA" dirty="0"/>
          </a:p>
        </p:txBody>
      </p:sp>
      <p:sp>
        <p:nvSpPr>
          <p:cNvPr id="3" name="Content Placeholder 2">
            <a:extLst>
              <a:ext uri="{FF2B5EF4-FFF2-40B4-BE49-F238E27FC236}">
                <a16:creationId xmlns:a16="http://schemas.microsoft.com/office/drawing/2014/main" id="{DDAC3B9C-48E7-4A4A-9CFF-44674130DA00}"/>
              </a:ext>
            </a:extLst>
          </p:cNvPr>
          <p:cNvSpPr>
            <a:spLocks noGrp="1"/>
          </p:cNvSpPr>
          <p:nvPr>
            <p:ph idx="1"/>
          </p:nvPr>
        </p:nvSpPr>
        <p:spPr/>
        <p:txBody>
          <a:bodyPr>
            <a:normAutofit/>
          </a:bodyPr>
          <a:lstStyle/>
          <a:p>
            <a:pPr indent="0">
              <a:lnSpc>
                <a:spcPct val="107000"/>
              </a:lnSpc>
              <a:spcBef>
                <a:spcPts val="0"/>
              </a:spcBef>
              <a:buNone/>
            </a:pPr>
            <a:r>
              <a:rPr lang="zh-CN" sz="1800" spc="150" dirty="0">
                <a:effectLst/>
                <a:latin typeface="+mn-ea"/>
                <a:cs typeface="Microsoft YaHei" panose="020B0503020204020204" pitchFamily="34" charset="-122"/>
              </a:rPr>
              <a:t>不能以为只有念经才是做功课，功课不一定都是这样。最关键的功课是内心去思维、去感受，这才叫修行。有些修禅宗的人总有这样的概念，修行就是什么都不要想，除此以外，他什么都不认；修净土的有一种习气，认为修行只是念佛，拼命地念，这才是做功课，其他的也都不认。</a:t>
            </a:r>
            <a:endParaRPr lang="en-CA" altLang="zh-CN" sz="1800" spc="150" dirty="0">
              <a:effectLst/>
              <a:latin typeface="+mn-ea"/>
              <a:cs typeface="Microsoft YaHei" panose="020B0503020204020204" pitchFamily="34" charset="-122"/>
            </a:endParaRPr>
          </a:p>
          <a:p>
            <a:pPr indent="0">
              <a:lnSpc>
                <a:spcPct val="107000"/>
              </a:lnSpc>
              <a:spcBef>
                <a:spcPts val="0"/>
              </a:spcBef>
              <a:buNone/>
            </a:pPr>
            <a:endParaRPr lang="en-CA" altLang="zh-CN" sz="1800" dirty="0">
              <a:latin typeface="+mn-ea"/>
              <a:cs typeface="Times New Roman" panose="02020603050405020304" pitchFamily="18" charset="0"/>
            </a:endParaRPr>
          </a:p>
          <a:p>
            <a:pPr indent="0">
              <a:lnSpc>
                <a:spcPct val="107000"/>
              </a:lnSpc>
              <a:spcBef>
                <a:spcPts val="0"/>
              </a:spcBef>
              <a:buNone/>
            </a:pPr>
            <a:r>
              <a:rPr lang="zh-CN" sz="1800" spc="150" dirty="0">
                <a:effectLst/>
                <a:latin typeface="+mn-ea"/>
                <a:cs typeface="Microsoft YaHei" panose="020B0503020204020204" pitchFamily="34" charset="-122"/>
              </a:rPr>
              <a:t>这些都不对。念佛当然好，但是若没有这些基础</a:t>
            </a:r>
            <a:r>
              <a:rPr lang="en-CA" sz="1800" spc="150" dirty="0">
                <a:effectLst/>
                <a:latin typeface="+mn-ea"/>
                <a:cs typeface="Times New Roman" panose="02020603050405020304" pitchFamily="18" charset="0"/>
              </a:rPr>
              <a:t>——</a:t>
            </a:r>
            <a:r>
              <a:rPr lang="zh-CN" sz="1800" spc="150" dirty="0">
                <a:effectLst/>
                <a:latin typeface="+mn-ea"/>
                <a:cs typeface="Microsoft YaHei" panose="020B0503020204020204" pitchFamily="34" charset="-122"/>
              </a:rPr>
              <a:t>出离心和菩提心，仅是嘴巴念，也不是没有功德，却不会起到太大的作用。参禅当然好，但是若基础的出离心、菩提心都没有，只是什么也不想，这又有什么用呢？很多动物都要冬眠，在漫长的冬眠时间里，也没有粗大的念头，却还是起不到什么作用。所以，这些基础修法，无论是净土宗、禅宗还是密宗，都是需要的。</a:t>
            </a:r>
            <a:endParaRPr lang="en-CA" sz="1800" dirty="0">
              <a:effectLst/>
              <a:latin typeface="+mn-ea"/>
              <a:cs typeface="Times New Roman" panose="02020603050405020304" pitchFamily="18" charset="0"/>
            </a:endParaRPr>
          </a:p>
        </p:txBody>
      </p:sp>
    </p:spTree>
    <p:extLst>
      <p:ext uri="{BB962C8B-B14F-4D97-AF65-F5344CB8AC3E}">
        <p14:creationId xmlns:p14="http://schemas.microsoft.com/office/powerpoint/2010/main" val="2068182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1726</TotalTime>
  <Words>6402</Words>
  <Application>Microsoft Office PowerPoint</Application>
  <PresentationFormat>Widescreen</PresentationFormat>
  <Paragraphs>115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Montserrat</vt:lpstr>
      <vt:lpstr>Arial</vt:lpstr>
      <vt:lpstr>Calibri</vt:lpstr>
      <vt:lpstr>Calibri Light</vt:lpstr>
      <vt:lpstr>Office Theme</vt:lpstr>
      <vt:lpstr>因果不虚   十善业 不两舌 化解怨恨</vt:lpstr>
      <vt:lpstr>发菩提心</vt:lpstr>
      <vt:lpstr>慧灯之光</vt:lpstr>
      <vt:lpstr>慧灯之光</vt:lpstr>
      <vt:lpstr>慧灯之光</vt:lpstr>
      <vt:lpstr>慧灯之光</vt:lpstr>
      <vt:lpstr>慧灯之光</vt:lpstr>
      <vt:lpstr>慧灯之光</vt:lpstr>
      <vt:lpstr>慧灯之光</vt:lpstr>
      <vt:lpstr>慧灯之光</vt:lpstr>
      <vt:lpstr>不两舌 化解怨恨 发心</vt:lpstr>
      <vt:lpstr>不两舌 化解怨恨 果报</vt:lpstr>
      <vt:lpstr>不两舌 化解怨恨 功德</vt:lpstr>
      <vt:lpstr>不两舌 化解怨恨 功德</vt:lpstr>
      <vt:lpstr>不两舌 化解怨恨 公案</vt:lpstr>
      <vt:lpstr>不两舌 化解怨恨 公案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佛教的物种起源说</dc:title>
  <dc:creator>che oscar</dc:creator>
  <cp:lastModifiedBy>che oscar</cp:lastModifiedBy>
  <cp:revision>141</cp:revision>
  <dcterms:created xsi:type="dcterms:W3CDTF">2019-09-09T22:11:19Z</dcterms:created>
  <dcterms:modified xsi:type="dcterms:W3CDTF">2021-08-30T08:15:31Z</dcterms:modified>
</cp:coreProperties>
</file>