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6" r:id="rId4"/>
    <p:sldId id="267" r:id="rId5"/>
    <p:sldId id="269" r:id="rId6"/>
    <p:sldId id="268" r:id="rId7"/>
    <p:sldId id="270" r:id="rId8"/>
    <p:sldId id="271" r:id="rId9"/>
    <p:sldId id="272" r:id="rId10"/>
    <p:sldId id="273" r:id="rId11"/>
    <p:sldId id="274" r:id="rId12"/>
    <p:sldId id="26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2242" y="-54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7917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8284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622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6391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406500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5808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425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41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4243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1526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460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t>2020/1/27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62647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2492896"/>
            <a:ext cx="7139136" cy="1728192"/>
          </a:xfrm>
        </p:spPr>
        <p:txBody>
          <a:bodyPr>
            <a:normAutofit fontScale="90000"/>
          </a:bodyPr>
          <a:lstStyle/>
          <a:p>
            <a:r>
              <a:rPr lang="en-US" altLang="zh-CN" dirty="0" smtClean="0"/>
              <a:t>2018 </a:t>
            </a:r>
            <a:r>
              <a:rPr lang="zh-CN" altLang="en-US" dirty="0" smtClean="0"/>
              <a:t>慧灯小</a:t>
            </a:r>
            <a:r>
              <a:rPr lang="zh-CN" altLang="en-US" dirty="0" smtClean="0"/>
              <a:t>组 </a:t>
            </a:r>
            <a:r>
              <a:rPr lang="en-US" altLang="zh-CN" dirty="0" smtClean="0"/>
              <a:t/>
            </a:r>
            <a:br>
              <a:rPr lang="en-US" altLang="zh-CN" dirty="0" smtClean="0"/>
            </a:br>
            <a:r>
              <a:rPr lang="zh-CN" altLang="en-US" dirty="0"/>
              <a:t>心</a:t>
            </a:r>
            <a:r>
              <a:rPr lang="zh-CN" altLang="en-US" dirty="0" smtClean="0"/>
              <a:t>品断种姓八无暇</a:t>
            </a:r>
            <a:r>
              <a:rPr lang="en-US" altLang="zh-CN" dirty="0" smtClean="0"/>
              <a:t>-2</a:t>
            </a:r>
            <a:r>
              <a:rPr lang="en-US" altLang="zh-CN" dirty="0" smtClean="0"/>
              <a:t/>
            </a:r>
            <a:br>
              <a:rPr lang="en-US" altLang="zh-CN" dirty="0" smtClean="0"/>
            </a:br>
            <a:r>
              <a:rPr lang="en-US" altLang="zh-CN" dirty="0" smtClean="0"/>
              <a:t>2020-01-27</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764704"/>
            <a:ext cx="1295731" cy="1223937"/>
          </a:xfrm>
        </p:spPr>
      </p:pic>
    </p:spTree>
    <p:extLst>
      <p:ext uri="{BB962C8B-B14F-4D97-AF65-F5344CB8AC3E}">
        <p14:creationId xmlns:p14="http://schemas.microsoft.com/office/powerpoint/2010/main" val="337570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80728"/>
            <a:ext cx="7427168" cy="5145435"/>
          </a:xfrm>
        </p:spPr>
        <p:txBody>
          <a:bodyPr>
            <a:normAutofit/>
          </a:bodyPr>
          <a:lstStyle/>
          <a:p>
            <a:pPr marL="0" indent="0">
              <a:buNone/>
            </a:pPr>
            <a:r>
              <a:rPr lang="zh-CN" altLang="en-US" sz="2300" b="1" dirty="0" smtClean="0"/>
              <a:t>四：如何对治</a:t>
            </a:r>
            <a:endParaRPr lang="en-US" altLang="zh-CN" sz="2300" b="1" dirty="0"/>
          </a:p>
          <a:p>
            <a:pPr marL="0" indent="0">
              <a:buNone/>
            </a:pPr>
            <a:r>
              <a:rPr lang="en-US" altLang="zh-CN" sz="1800" dirty="0">
                <a:latin typeface="Arial" pitchFamily="34" charset="0"/>
                <a:cs typeface="Arial" pitchFamily="34" charset="0"/>
              </a:rPr>
              <a:t>1</a:t>
            </a:r>
            <a:r>
              <a:rPr lang="zh-CN" altLang="en-US" sz="1800" dirty="0" smtClean="0">
                <a:latin typeface="Arial" pitchFamily="34" charset="0"/>
                <a:cs typeface="Arial" pitchFamily="34" charset="0"/>
              </a:rPr>
              <a:t>：</a:t>
            </a:r>
            <a:r>
              <a:rPr lang="zh-CN" altLang="en-US" sz="1800" dirty="0"/>
              <a:t>观察：从</a:t>
            </a:r>
            <a:r>
              <a:rPr lang="en-CA" sz="1800" dirty="0"/>
              <a:t>“</a:t>
            </a:r>
            <a:r>
              <a:rPr lang="zh-CN" altLang="en-US" sz="1800" dirty="0"/>
              <a:t>十不善业</a:t>
            </a:r>
            <a:r>
              <a:rPr lang="en-CA" sz="1800" dirty="0"/>
              <a:t>”</a:t>
            </a:r>
            <a:r>
              <a:rPr lang="zh-CN" altLang="en-US" sz="1800" dirty="0"/>
              <a:t>的角度观察，我自己身上还存在哪些问题？ 从行持</a:t>
            </a:r>
            <a:r>
              <a:rPr lang="en-CA" sz="1800" dirty="0"/>
              <a:t>“</a:t>
            </a:r>
            <a:r>
              <a:rPr lang="zh-CN" altLang="en-US" sz="1800" dirty="0"/>
              <a:t>十善业</a:t>
            </a:r>
            <a:r>
              <a:rPr lang="en-CA" sz="1800" dirty="0"/>
              <a:t>”</a:t>
            </a:r>
            <a:r>
              <a:rPr lang="zh-CN" altLang="en-US" sz="1800" dirty="0"/>
              <a:t>的角度观察，自己还有哪些不足的地方</a:t>
            </a:r>
            <a:r>
              <a:rPr lang="zh-CN" altLang="en-US" sz="1800" dirty="0" smtClean="0"/>
              <a:t>？</a:t>
            </a:r>
            <a:endParaRPr lang="en-CA" altLang="zh-CN" sz="1800" dirty="0" smtClean="0"/>
          </a:p>
          <a:p>
            <a:pPr marL="0" indent="0">
              <a:buNone/>
            </a:pPr>
            <a:r>
              <a:rPr lang="en-CA" altLang="zh-CN" sz="1800" dirty="0" smtClean="0"/>
              <a:t>2</a:t>
            </a:r>
            <a:r>
              <a:rPr lang="zh-CN" altLang="en-US" sz="1800" dirty="0" smtClean="0"/>
              <a:t>：</a:t>
            </a:r>
            <a:r>
              <a:rPr lang="zh-CN" altLang="en-US" sz="1800" dirty="0"/>
              <a:t>如何让自己不至于堕入行持恶业的无暇呢？根据上师们上面的教言，</a:t>
            </a:r>
            <a:endParaRPr lang="en-CA" sz="1800" dirty="0"/>
          </a:p>
          <a:p>
            <a:pPr marL="0" indent="0">
              <a:buNone/>
            </a:pPr>
            <a:r>
              <a:rPr lang="zh-CN" altLang="en-US" sz="1800" dirty="0"/>
              <a:t>一个是要时时注意自己的身语意三门，保持正知正念，努力不要去造作恶业，一旦造作了恶业要及时觉知，把自己拉回来并及时忏悔；另一个是要有直面自己恶业的勇气，不覆藏自己的罪业。当我们真正敢于面对的时候，就能够远离伪善，可以忏悔清净自己的恶业，而不会一直有负罪感，处于</a:t>
            </a:r>
            <a:r>
              <a:rPr lang="en-CA" sz="1800" dirty="0"/>
              <a:t>“</a:t>
            </a:r>
            <a:r>
              <a:rPr lang="zh-CN" altLang="en-US" sz="1800" dirty="0"/>
              <a:t>三门不寂静</a:t>
            </a:r>
            <a:r>
              <a:rPr lang="en-CA" sz="1800" dirty="0"/>
              <a:t>”</a:t>
            </a:r>
            <a:r>
              <a:rPr lang="zh-CN" altLang="en-US" sz="1800" dirty="0"/>
              <a:t>的状态了。</a:t>
            </a:r>
            <a:endParaRPr lang="en-US" altLang="zh-CN" sz="1800" dirty="0" smtClean="0"/>
          </a:p>
          <a:p>
            <a:pPr marL="0" indent="0">
              <a:buNone/>
            </a:pPr>
            <a:r>
              <a:rPr lang="en-US" altLang="zh-CN" sz="1600" dirty="0" smtClean="0">
                <a:latin typeface="Arial" pitchFamily="34" charset="0"/>
                <a:cs typeface="Arial" pitchFamily="34" charset="0"/>
              </a:rPr>
              <a:t>3</a:t>
            </a:r>
            <a:r>
              <a:rPr lang="zh-CN" altLang="en-US" sz="1600" dirty="0" smtClean="0">
                <a:latin typeface="Arial" pitchFamily="34" charset="0"/>
                <a:cs typeface="Arial" pitchFamily="34" charset="0"/>
              </a:rPr>
              <a:t>：</a:t>
            </a:r>
            <a:r>
              <a:rPr lang="zh-CN" altLang="en-US" sz="1800" dirty="0"/>
              <a:t>正知正念，远离行持恶业无暇。</a:t>
            </a:r>
            <a:endParaRPr lang="en-CA" sz="1800" dirty="0"/>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044116" cy="1044116"/>
          </a:xfrm>
          <a:prstGeom prst="rect">
            <a:avLst/>
          </a:prstGeom>
        </p:spPr>
      </p:pic>
    </p:spTree>
    <p:extLst>
      <p:ext uri="{BB962C8B-B14F-4D97-AF65-F5344CB8AC3E}">
        <p14:creationId xmlns:p14="http://schemas.microsoft.com/office/powerpoint/2010/main" val="91338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88" y="305780"/>
            <a:ext cx="8229600" cy="1143000"/>
          </a:xfrm>
        </p:spPr>
        <p:txBody>
          <a:bodyPr>
            <a:normAutofit/>
          </a:bodyPr>
          <a:lstStyle/>
          <a:p>
            <a:r>
              <a:rPr lang="zh-CN" altLang="en-US" sz="2800" dirty="0" smtClean="0"/>
              <a:t>断</a:t>
            </a:r>
            <a:r>
              <a:rPr lang="zh-CN" altLang="en-US" sz="2800" dirty="0"/>
              <a:t>缘心八无</a:t>
            </a:r>
            <a:r>
              <a:rPr lang="zh-CN" altLang="en-US" sz="2800" dirty="0" smtClean="0"/>
              <a:t>暇及所</a:t>
            </a:r>
            <a:r>
              <a:rPr lang="zh-CN" altLang="en-US" sz="2800" dirty="0"/>
              <a:t>伤及的八种解脱种</a:t>
            </a:r>
            <a:r>
              <a:rPr lang="zh-CN" altLang="en-US" sz="2800" dirty="0" smtClean="0"/>
              <a:t>姓</a:t>
            </a:r>
            <a:r>
              <a:rPr lang="en-CA" sz="2800" dirty="0"/>
              <a:t/>
            </a:r>
            <a:br>
              <a:rPr lang="en-CA" sz="2800" dirty="0"/>
            </a:br>
            <a:endParaRPr lang="en-CA" sz="2800" dirty="0"/>
          </a:p>
        </p:txBody>
      </p:sp>
      <p:sp>
        <p:nvSpPr>
          <p:cNvPr id="3" name="Content Placeholder 2"/>
          <p:cNvSpPr>
            <a:spLocks noGrp="1"/>
          </p:cNvSpPr>
          <p:nvPr>
            <p:ph idx="1"/>
          </p:nvPr>
        </p:nvSpPr>
        <p:spPr/>
        <p:txBody>
          <a:bodyPr>
            <a:normAutofit/>
          </a:bodyPr>
          <a:lstStyle/>
          <a:p>
            <a:r>
              <a:rPr lang="zh-CN" altLang="en-US" sz="1800" dirty="0"/>
              <a:t>紧缚现行</a:t>
            </a:r>
            <a:r>
              <a:rPr lang="en-CA" sz="1800" dirty="0"/>
              <a:t>        →     </a:t>
            </a:r>
            <a:r>
              <a:rPr lang="zh-CN" altLang="en-US" sz="1800" dirty="0"/>
              <a:t>少欲知足种姓</a:t>
            </a:r>
            <a:endParaRPr lang="en-CA" sz="1800" dirty="0"/>
          </a:p>
          <a:p>
            <a:r>
              <a:rPr lang="zh-CN" altLang="en-US" sz="1800" dirty="0"/>
              <a:t>极下劣</a:t>
            </a:r>
            <a:r>
              <a:rPr lang="en-CA" sz="1800" dirty="0"/>
              <a:t>            →     </a:t>
            </a:r>
            <a:r>
              <a:rPr lang="zh-CN" altLang="en-US" sz="1800" dirty="0"/>
              <a:t>人格贤善种姓</a:t>
            </a:r>
            <a:endParaRPr lang="en-CA" sz="1800" dirty="0"/>
          </a:p>
          <a:p>
            <a:r>
              <a:rPr lang="zh-CN" altLang="en-US" sz="1800" dirty="0"/>
              <a:t>不厌轮回</a:t>
            </a:r>
            <a:r>
              <a:rPr lang="en-CA" sz="1800" dirty="0"/>
              <a:t>        →     </a:t>
            </a:r>
            <a:r>
              <a:rPr lang="zh-CN" altLang="en-US" sz="1800" dirty="0"/>
              <a:t>解脱种性（ 出离心种姓）</a:t>
            </a:r>
            <a:endParaRPr lang="en-CA" sz="1800" dirty="0"/>
          </a:p>
          <a:p>
            <a:r>
              <a:rPr lang="zh-CN" altLang="en-US" sz="1800" dirty="0"/>
              <a:t>无少信</a:t>
            </a:r>
            <a:r>
              <a:rPr lang="en-CA" sz="1800" dirty="0"/>
              <a:t>            →     </a:t>
            </a:r>
            <a:r>
              <a:rPr lang="zh-CN" altLang="en-US" sz="1800" dirty="0"/>
              <a:t>信心种姓</a:t>
            </a:r>
            <a:endParaRPr lang="en-CA" sz="1800" dirty="0"/>
          </a:p>
          <a:p>
            <a:r>
              <a:rPr lang="zh-CN" altLang="en-US" sz="1800" dirty="0"/>
              <a:t>行持恶业</a:t>
            </a:r>
            <a:r>
              <a:rPr lang="en-CA" sz="1800" dirty="0"/>
              <a:t>        →     </a:t>
            </a:r>
            <a:r>
              <a:rPr lang="zh-CN" altLang="en-US" sz="1800" dirty="0"/>
              <a:t>行持善法种姓</a:t>
            </a:r>
            <a:endParaRPr lang="en-CA" sz="1800" dirty="0"/>
          </a:p>
          <a:p>
            <a:r>
              <a:rPr lang="zh-CN" altLang="en-US" sz="1800" dirty="0"/>
              <a:t>心离法</a:t>
            </a:r>
            <a:r>
              <a:rPr lang="en-CA" sz="1800" dirty="0"/>
              <a:t>           →      </a:t>
            </a:r>
            <a:r>
              <a:rPr lang="zh-CN" altLang="en-US" sz="1800" dirty="0"/>
              <a:t>欲乐善法种姓</a:t>
            </a:r>
            <a:endParaRPr lang="en-CA" sz="1800" dirty="0"/>
          </a:p>
          <a:p>
            <a:r>
              <a:rPr lang="zh-CN" altLang="en-US" sz="1800" dirty="0"/>
              <a:t>失坏律仪</a:t>
            </a:r>
            <a:r>
              <a:rPr lang="en-CA" sz="1800" dirty="0"/>
              <a:t>        →     </a:t>
            </a:r>
            <a:r>
              <a:rPr lang="zh-CN" altLang="en-US" sz="1800" dirty="0"/>
              <a:t>持守共同乘戒律种姓</a:t>
            </a:r>
            <a:endParaRPr lang="en-CA" sz="1800" dirty="0"/>
          </a:p>
          <a:p>
            <a:r>
              <a:rPr lang="zh-CN" altLang="en-US" sz="1800" dirty="0"/>
              <a:t>失坏三昧耶</a:t>
            </a:r>
            <a:r>
              <a:rPr lang="en-CA" sz="1800" dirty="0"/>
              <a:t>    →      </a:t>
            </a:r>
            <a:r>
              <a:rPr lang="zh-CN" altLang="en-US" sz="1800" dirty="0"/>
              <a:t>持守金刚乘戒律种姓</a:t>
            </a:r>
            <a:endParaRPr lang="en-CA" sz="1800" dirty="0"/>
          </a:p>
          <a:p>
            <a:r>
              <a:rPr lang="zh-CN" altLang="en-US" sz="1800" b="1" dirty="0"/>
              <a:t>种性或根本有八个方面，损坏任何一者，都将成为修法残废而陷入无药可救、难以挽回的状况，相当可怕。</a:t>
            </a:r>
            <a:r>
              <a:rPr lang="zh-CN" altLang="en-US" sz="1800" b="1" dirty="0" smtClean="0"/>
              <a:t>断</a:t>
            </a:r>
            <a:r>
              <a:rPr lang="zh-CN" altLang="en-US" sz="1800" b="1" dirty="0"/>
              <a:t>坏种性，暂时无暇修法，甚至百千万劫中都不能趋入圣教，这叫做</a:t>
            </a:r>
            <a:r>
              <a:rPr lang="en-CA" sz="1800" b="1" dirty="0"/>
              <a:t>“</a:t>
            </a:r>
            <a:r>
              <a:rPr lang="zh-CN" altLang="en-US" sz="1800" b="1" dirty="0"/>
              <a:t>心品断种性无暇</a:t>
            </a:r>
            <a:r>
              <a:rPr lang="en-CA" sz="1800" b="1" dirty="0"/>
              <a:t>”</a:t>
            </a:r>
            <a:r>
              <a:rPr lang="zh-CN" altLang="en-US" sz="1800" b="1" dirty="0"/>
              <a:t>。其中</a:t>
            </a:r>
            <a:r>
              <a:rPr lang="en-CA" sz="1800" b="1" dirty="0"/>
              <a:t>“</a:t>
            </a:r>
            <a:r>
              <a:rPr lang="zh-CN" altLang="en-US" sz="1800" b="1" dirty="0"/>
              <a:t>心品</a:t>
            </a:r>
            <a:r>
              <a:rPr lang="en-CA" sz="1800" b="1" dirty="0"/>
              <a:t>”</a:t>
            </a:r>
            <a:r>
              <a:rPr lang="zh-CN" altLang="en-US" sz="1800" b="1" dirty="0"/>
              <a:t>是指内心方面，</a:t>
            </a:r>
            <a:r>
              <a:rPr lang="en-CA" sz="1800" b="1" dirty="0"/>
              <a:t>“</a:t>
            </a:r>
            <a:r>
              <a:rPr lang="zh-CN" altLang="en-US" sz="1800" b="1" dirty="0"/>
              <a:t>断种性</a:t>
            </a:r>
            <a:r>
              <a:rPr lang="en-CA" sz="1800" b="1" dirty="0"/>
              <a:t>”</a:t>
            </a:r>
            <a:r>
              <a:rPr lang="zh-CN" altLang="en-US" sz="1800" b="1" dirty="0"/>
              <a:t>表明是出现在种性上、根本上，一旦损坏，必定非常难以回转。</a:t>
            </a:r>
            <a:r>
              <a:rPr lang="en-US" altLang="zh-CN" sz="1800" dirty="0"/>
              <a:t>【</a:t>
            </a:r>
            <a:r>
              <a:rPr lang="zh-CN" altLang="en-US" sz="1800" dirty="0"/>
              <a:t>前行</a:t>
            </a:r>
            <a:r>
              <a:rPr lang="en-CA" sz="1800" dirty="0"/>
              <a:t>3</a:t>
            </a:r>
            <a:r>
              <a:rPr lang="zh-CN" altLang="en-US" sz="1800" dirty="0"/>
              <a:t>讲记</a:t>
            </a:r>
            <a:r>
              <a:rPr lang="en-CA" sz="1800" dirty="0"/>
              <a:t>2</a:t>
            </a:r>
            <a:r>
              <a:rPr lang="en-US" altLang="zh-CN" sz="1800" dirty="0"/>
              <a:t>】</a:t>
            </a:r>
            <a:endParaRPr lang="en-CA" sz="1800" dirty="0"/>
          </a:p>
          <a:p>
            <a:endParaRPr lang="en-CA"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4" y="548680"/>
            <a:ext cx="848408" cy="900100"/>
          </a:xfrm>
          <a:prstGeom prst="rect">
            <a:avLst/>
          </a:prstGeom>
        </p:spPr>
      </p:pic>
    </p:spTree>
    <p:extLst>
      <p:ext uri="{BB962C8B-B14F-4D97-AF65-F5344CB8AC3E}">
        <p14:creationId xmlns:p14="http://schemas.microsoft.com/office/powerpoint/2010/main" val="3678800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490066"/>
          </a:xfrm>
        </p:spPr>
        <p:txBody>
          <a:bodyPr>
            <a:normAutofit fontScale="90000"/>
          </a:bodyPr>
          <a:lstStyle/>
          <a:p>
            <a:r>
              <a:rPr lang="zh-CN" altLang="en-US" dirty="0" smtClean="0"/>
              <a:t>思</a:t>
            </a:r>
            <a:r>
              <a:rPr lang="zh-CN" altLang="en-US" dirty="0"/>
              <a:t>考题：</a:t>
            </a:r>
            <a:br>
              <a:rPr lang="zh-CN" altLang="en-US" dirty="0"/>
            </a:br>
            <a:endParaRPr lang="zh-CN" altLang="en-US" dirty="0"/>
          </a:p>
        </p:txBody>
      </p:sp>
      <p:sp>
        <p:nvSpPr>
          <p:cNvPr id="3" name="内容占位符 2"/>
          <p:cNvSpPr>
            <a:spLocks noGrp="1"/>
          </p:cNvSpPr>
          <p:nvPr>
            <p:ph idx="1"/>
          </p:nvPr>
        </p:nvSpPr>
        <p:spPr>
          <a:xfrm>
            <a:off x="1547664" y="836712"/>
            <a:ext cx="7139136" cy="5289451"/>
          </a:xfrm>
        </p:spPr>
        <p:txBody>
          <a:bodyPr>
            <a:normAutofit/>
          </a:bodyPr>
          <a:lstStyle/>
          <a:p>
            <a:pPr marL="0" indent="0">
              <a:buNone/>
            </a:pPr>
            <a:endParaRPr lang="en-US" altLang="zh-CN" sz="2400" dirty="0" smtClean="0"/>
          </a:p>
          <a:p>
            <a:pPr marL="0" indent="0">
              <a:buNone/>
            </a:pPr>
            <a:r>
              <a:rPr lang="en-US" altLang="zh-CN" sz="2000" dirty="0" smtClean="0"/>
              <a:t>1. </a:t>
            </a:r>
            <a:r>
              <a:rPr lang="zh-CN" altLang="en-US" sz="2000" dirty="0" smtClean="0"/>
              <a:t>毫无信心无暇指什么？破坏是什么？如何对治？                             </a:t>
            </a:r>
            <a:endParaRPr lang="zh-CN" altLang="en-US" sz="2000" dirty="0" smtClean="0"/>
          </a:p>
          <a:p>
            <a:pPr marL="0" indent="0">
              <a:buNone/>
            </a:pPr>
            <a:r>
              <a:rPr lang="en-US" altLang="zh-CN" sz="2000" dirty="0" smtClean="0"/>
              <a:t>2</a:t>
            </a:r>
            <a:r>
              <a:rPr lang="en-US" altLang="zh-CN" sz="2000" dirty="0" smtClean="0"/>
              <a:t>. </a:t>
            </a:r>
            <a:r>
              <a:rPr lang="zh-CN" altLang="en-US" sz="2000" dirty="0" smtClean="0"/>
              <a:t>破三昧耶</a:t>
            </a:r>
            <a:r>
              <a:rPr lang="zh-CN" altLang="en-US" sz="2000" dirty="0" smtClean="0"/>
              <a:t>无</a:t>
            </a:r>
            <a:r>
              <a:rPr lang="zh-CN" altLang="en-US" sz="2000" dirty="0"/>
              <a:t>暇指什么？破坏是什么？如何对治？</a:t>
            </a:r>
            <a:endParaRPr lang="en-US" altLang="zh-CN" sz="2000" dirty="0" smtClean="0"/>
          </a:p>
          <a:p>
            <a:pPr marL="0" indent="0">
              <a:buNone/>
            </a:pPr>
            <a:r>
              <a:rPr lang="en-US" altLang="zh-CN" sz="2000" dirty="0" smtClean="0"/>
              <a:t>3</a:t>
            </a:r>
            <a:r>
              <a:rPr lang="en-US" altLang="zh-CN" sz="2000" dirty="0" smtClean="0"/>
              <a:t>. </a:t>
            </a:r>
            <a:r>
              <a:rPr lang="zh-CN" altLang="en-US" sz="2000" dirty="0" smtClean="0"/>
              <a:t>紧</a:t>
            </a:r>
            <a:r>
              <a:rPr lang="zh-CN" altLang="en-US" sz="2000" dirty="0"/>
              <a:t>缚现行无暇指什么？破坏是什么？如何对</a:t>
            </a:r>
            <a:r>
              <a:rPr lang="zh-CN" altLang="en-US" sz="2000" dirty="0" smtClean="0"/>
              <a:t>治？</a:t>
            </a:r>
            <a:endParaRPr lang="en-US" altLang="zh-CN" sz="2000" dirty="0"/>
          </a:p>
          <a:p>
            <a:pPr marL="0" indent="0">
              <a:buNone/>
            </a:pPr>
            <a:r>
              <a:rPr lang="en-US" altLang="zh-CN" sz="2000" dirty="0" smtClean="0"/>
              <a:t>4 .</a:t>
            </a:r>
            <a:r>
              <a:rPr lang="zh-CN" altLang="en-US" sz="2000" dirty="0" smtClean="0"/>
              <a:t>行持恶业</a:t>
            </a:r>
            <a:r>
              <a:rPr lang="zh-CN" altLang="en-US" sz="2000" dirty="0" smtClean="0"/>
              <a:t>无</a:t>
            </a:r>
            <a:r>
              <a:rPr lang="zh-CN" altLang="en-US" sz="2000" dirty="0"/>
              <a:t>暇指什么？破坏是什么？如何对</a:t>
            </a:r>
            <a:r>
              <a:rPr lang="zh-CN" altLang="en-US" sz="2000" dirty="0" smtClean="0"/>
              <a:t>治？</a:t>
            </a:r>
            <a:endParaRPr lang="en-US" altLang="zh-CN" sz="2000" dirty="0" smtClean="0"/>
          </a:p>
          <a:p>
            <a:pPr marL="0" indent="0">
              <a:buNone/>
            </a:pPr>
            <a:r>
              <a:rPr lang="en-US" altLang="zh-CN" sz="2000" dirty="0" smtClean="0"/>
              <a:t>5</a:t>
            </a:r>
            <a:r>
              <a:rPr lang="en-US" altLang="zh-CN" sz="2000" dirty="0" smtClean="0"/>
              <a:t>.</a:t>
            </a:r>
            <a:r>
              <a:rPr lang="zh-CN" altLang="en-US" sz="2000" dirty="0" smtClean="0"/>
              <a:t> 如何理解心品断种性无暇？ </a:t>
            </a:r>
            <a:endParaRPr lang="en-US" altLang="zh-CN" sz="2000" dirty="0" smtClean="0"/>
          </a:p>
          <a:p>
            <a:pPr marL="0" indent="0">
              <a:buNone/>
            </a:pPr>
            <a:r>
              <a:rPr lang="zh-CN" altLang="en-US" sz="1400" b="1" dirty="0"/>
              <a:t>种性好比种子或者根本，种子受损就生长不出绿芽，或者已经长出绿芽也会很快枯萎。同样，内心出现损伤种性的情况时，就失去了修法的机缘，这就是断种性的无暇状态。</a:t>
            </a:r>
            <a:r>
              <a:rPr lang="en-US" altLang="zh-CN" sz="1400" dirty="0"/>
              <a:t>【</a:t>
            </a:r>
            <a:r>
              <a:rPr lang="zh-CN" altLang="en-US" sz="1400" dirty="0"/>
              <a:t>前行</a:t>
            </a:r>
            <a:r>
              <a:rPr lang="en-CA" sz="1400" dirty="0"/>
              <a:t>2</a:t>
            </a:r>
            <a:r>
              <a:rPr lang="zh-CN" altLang="en-US" sz="1400" dirty="0"/>
              <a:t>讲记</a:t>
            </a:r>
            <a:r>
              <a:rPr lang="en-CA" sz="1400" dirty="0"/>
              <a:t>1</a:t>
            </a:r>
            <a:r>
              <a:rPr lang="en-US" altLang="zh-CN" sz="1400" dirty="0"/>
              <a:t>】</a:t>
            </a:r>
            <a:r>
              <a:rPr lang="en-US" altLang="zh-CN" sz="1400" dirty="0" smtClean="0"/>
              <a:t> </a:t>
            </a:r>
            <a:endParaRPr lang="en-US" altLang="zh-CN" sz="1400" dirty="0" smtClean="0"/>
          </a:p>
          <a:p>
            <a:pPr marL="0" indent="0">
              <a:buNone/>
            </a:pPr>
            <a:r>
              <a:rPr lang="en-US" altLang="zh-CN" sz="2000" dirty="0" smtClean="0"/>
              <a:t>7.</a:t>
            </a:r>
            <a:r>
              <a:rPr lang="zh-CN" altLang="en-US" sz="2000" dirty="0" smtClean="0"/>
              <a:t>缘品骤生八无暇和心</a:t>
            </a:r>
            <a:r>
              <a:rPr lang="zh-CN" altLang="en-US" sz="2000" dirty="0"/>
              <a:t>品断种性无</a:t>
            </a:r>
            <a:r>
              <a:rPr lang="zh-CN" altLang="en-US" sz="2000" dirty="0" smtClean="0"/>
              <a:t>暇的共同点和区别是什么？ </a:t>
            </a:r>
            <a:endParaRPr lang="zh-CN" altLang="en-US" sz="20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44624"/>
            <a:ext cx="1229122" cy="1330598"/>
          </a:xfrm>
          <a:prstGeom prst="rect">
            <a:avLst/>
          </a:prstGeom>
        </p:spPr>
      </p:pic>
    </p:spTree>
    <p:extLst>
      <p:ext uri="{BB962C8B-B14F-4D97-AF65-F5344CB8AC3E}">
        <p14:creationId xmlns:p14="http://schemas.microsoft.com/office/powerpoint/2010/main" val="4073905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68958"/>
          </a:xfrm>
        </p:spPr>
        <p:txBody>
          <a:bodyPr/>
          <a:lstStyle/>
          <a:p>
            <a:r>
              <a:rPr lang="zh-CN" altLang="en-US" dirty="0" smtClean="0"/>
              <a:t>      包含内容</a:t>
            </a:r>
            <a:endParaRPr lang="zh-CN" altLang="en-US" dirty="0"/>
          </a:p>
        </p:txBody>
      </p:sp>
      <p:sp>
        <p:nvSpPr>
          <p:cNvPr id="3" name="内容占位符 2"/>
          <p:cNvSpPr>
            <a:spLocks noGrp="1"/>
          </p:cNvSpPr>
          <p:nvPr>
            <p:ph idx="1"/>
          </p:nvPr>
        </p:nvSpPr>
        <p:spPr>
          <a:xfrm>
            <a:off x="1475656" y="1600200"/>
            <a:ext cx="7211144" cy="4525963"/>
          </a:xfrm>
        </p:spPr>
        <p:txBody>
          <a:bodyPr>
            <a:normAutofit fontScale="92500" lnSpcReduction="10000"/>
          </a:bodyPr>
          <a:lstStyle/>
          <a:p>
            <a:pPr marL="0" indent="0">
              <a:buNone/>
            </a:pPr>
            <a:r>
              <a:rPr lang="zh-CN" altLang="en-US" dirty="0" smtClean="0"/>
              <a:t>心</a:t>
            </a:r>
            <a:r>
              <a:rPr lang="zh-CN" altLang="en-US" dirty="0"/>
              <a:t>品断种性之</a:t>
            </a:r>
            <a:r>
              <a:rPr lang="zh-CN" altLang="en-US" dirty="0" smtClean="0"/>
              <a:t>五：毫</a:t>
            </a:r>
            <a:r>
              <a:rPr lang="zh-CN" altLang="en-US" dirty="0"/>
              <a:t>无信心无</a:t>
            </a:r>
            <a:r>
              <a:rPr lang="zh-CN" altLang="en-US" dirty="0" smtClean="0"/>
              <a:t>暇</a:t>
            </a:r>
            <a:endParaRPr lang="en-US" altLang="zh-CN" dirty="0" smtClean="0"/>
          </a:p>
          <a:p>
            <a:pPr marL="0" indent="0">
              <a:buNone/>
            </a:pPr>
            <a:r>
              <a:rPr lang="zh-CN" altLang="en-US" dirty="0"/>
              <a:t>心品断种性之</a:t>
            </a:r>
            <a:r>
              <a:rPr lang="zh-CN" altLang="en-US" dirty="0" smtClean="0"/>
              <a:t>六：破</a:t>
            </a:r>
            <a:r>
              <a:rPr lang="zh-CN" altLang="en-US" dirty="0"/>
              <a:t>三昧耶无</a:t>
            </a:r>
            <a:r>
              <a:rPr lang="zh-CN" altLang="en-US" dirty="0" smtClean="0"/>
              <a:t>暇</a:t>
            </a:r>
            <a:endParaRPr lang="en-US" altLang="zh-CN" dirty="0" smtClean="0"/>
          </a:p>
          <a:p>
            <a:pPr marL="0" indent="0">
              <a:buNone/>
            </a:pPr>
            <a:r>
              <a:rPr lang="zh-CN" altLang="en-US" dirty="0"/>
              <a:t>心品断种性之</a:t>
            </a:r>
            <a:r>
              <a:rPr lang="zh-CN" altLang="en-US" dirty="0" smtClean="0"/>
              <a:t>七：紧</a:t>
            </a:r>
            <a:r>
              <a:rPr lang="zh-CN" altLang="en-US" dirty="0"/>
              <a:t>缚现行无</a:t>
            </a:r>
            <a:r>
              <a:rPr lang="zh-CN" altLang="en-US" dirty="0" smtClean="0"/>
              <a:t>暇</a:t>
            </a:r>
            <a:endParaRPr lang="en-US" altLang="zh-CN" dirty="0" smtClean="0"/>
          </a:p>
          <a:p>
            <a:pPr marL="0" indent="0">
              <a:buNone/>
            </a:pPr>
            <a:r>
              <a:rPr lang="zh-CN" altLang="en-US" dirty="0"/>
              <a:t>心品断种性之</a:t>
            </a:r>
            <a:r>
              <a:rPr lang="zh-CN" altLang="en-US" dirty="0" smtClean="0"/>
              <a:t>八：行</a:t>
            </a:r>
            <a:r>
              <a:rPr lang="zh-CN" altLang="en-US" dirty="0"/>
              <a:t>持恶业无暇</a:t>
            </a:r>
            <a:endParaRPr lang="en-CA" dirty="0"/>
          </a:p>
          <a:p>
            <a:pPr marL="0" indent="0">
              <a:buNone/>
            </a:pPr>
            <a:endParaRPr lang="en-CA" sz="2400" dirty="0"/>
          </a:p>
          <a:p>
            <a:pPr marL="0" indent="0">
              <a:buNone/>
            </a:pPr>
            <a:endParaRPr lang="en-US" altLang="zh-CN" sz="2400" dirty="0" smtClean="0"/>
          </a:p>
          <a:p>
            <a:pPr marL="0" indent="0">
              <a:buNone/>
            </a:pPr>
            <a:endParaRPr lang="en-CA" sz="2400" dirty="0"/>
          </a:p>
          <a:p>
            <a:pPr marL="0" indent="0">
              <a:buNone/>
            </a:pPr>
            <a:endParaRPr lang="en-CA" sz="2400" dirty="0"/>
          </a:p>
          <a:p>
            <a:pPr marL="0" indent="0">
              <a:buNone/>
            </a:pPr>
            <a:endParaRPr lang="en-US" altLang="zh-CN" sz="2400" dirty="0" smtClean="0"/>
          </a:p>
          <a:p>
            <a:pPr marL="0" indent="0">
              <a:buNone/>
            </a:pPr>
            <a:r>
              <a:rPr lang="zh-CN" altLang="en-US" sz="2400" dirty="0" smtClean="0"/>
              <a:t> </a:t>
            </a: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476672"/>
            <a:ext cx="1301130" cy="1258590"/>
          </a:xfrm>
          <a:prstGeom prst="rect">
            <a:avLst/>
          </a:prstGeom>
        </p:spPr>
      </p:pic>
    </p:spTree>
    <p:extLst>
      <p:ext uri="{BB962C8B-B14F-4D97-AF65-F5344CB8AC3E}">
        <p14:creationId xmlns:p14="http://schemas.microsoft.com/office/powerpoint/2010/main" val="4195095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en-US" dirty="0" smtClean="0"/>
              <a:t> </a:t>
            </a:r>
            <a:endParaRPr lang="zh-CN" altLang="en-US" dirty="0"/>
          </a:p>
        </p:txBody>
      </p:sp>
      <p:sp>
        <p:nvSpPr>
          <p:cNvPr id="3" name="内容占位符 2"/>
          <p:cNvSpPr>
            <a:spLocks noGrp="1"/>
          </p:cNvSpPr>
          <p:nvPr>
            <p:ph idx="1"/>
          </p:nvPr>
        </p:nvSpPr>
        <p:spPr>
          <a:xfrm>
            <a:off x="1433636" y="620688"/>
            <a:ext cx="7253164" cy="5505475"/>
          </a:xfrm>
        </p:spPr>
        <p:txBody>
          <a:bodyPr>
            <a:normAutofit/>
          </a:bodyPr>
          <a:lstStyle/>
          <a:p>
            <a:pPr marL="0" indent="0" algn="ctr">
              <a:buNone/>
            </a:pPr>
            <a:r>
              <a:rPr lang="zh-CN" altLang="en-US" sz="2900" b="1" dirty="0">
                <a:latin typeface="Arial" pitchFamily="34" charset="0"/>
                <a:cs typeface="Arial" pitchFamily="34" charset="0"/>
              </a:rPr>
              <a:t>心品断种性之五：毫无信心无暇</a:t>
            </a:r>
            <a:endParaRPr lang="en-US" altLang="zh-CN" sz="2900" b="1" dirty="0">
              <a:latin typeface="Arial" pitchFamily="34" charset="0"/>
              <a:cs typeface="Arial" pitchFamily="34" charset="0"/>
            </a:endParaRPr>
          </a:p>
          <a:p>
            <a:pPr marL="0" indent="0">
              <a:buNone/>
            </a:pPr>
            <a:endParaRPr lang="en-US" altLang="zh-CN" sz="2200" b="1" dirty="0" smtClean="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一</a:t>
            </a:r>
            <a:r>
              <a:rPr lang="zh-CN" altLang="en-US" sz="1600" b="1" dirty="0" smtClean="0">
                <a:latin typeface="Arial" pitchFamily="34" charset="0"/>
                <a:cs typeface="Arial" pitchFamily="34" charset="0"/>
              </a:rPr>
              <a:t>、定义</a:t>
            </a:r>
            <a:endParaRPr lang="zh-CN" altLang="en-US" sz="1600" b="1" dirty="0">
              <a:latin typeface="Arial" pitchFamily="34" charset="0"/>
              <a:cs typeface="Arial" pitchFamily="34" charset="0"/>
            </a:endParaRPr>
          </a:p>
          <a:p>
            <a:pPr marL="0" indent="0">
              <a:buNone/>
            </a:pPr>
            <a:r>
              <a:rPr lang="zh-CN" altLang="en-US" sz="1300" dirty="0" smtClean="0">
                <a:latin typeface="Arial" pitchFamily="34" charset="0"/>
                <a:cs typeface="Arial" pitchFamily="34" charset="0"/>
              </a:rPr>
              <a:t> </a:t>
            </a:r>
            <a:r>
              <a:rPr lang="en-US" altLang="zh-CN" sz="1300" dirty="0" smtClean="0">
                <a:latin typeface="Arial" pitchFamily="34" charset="0"/>
                <a:cs typeface="Arial" pitchFamily="34" charset="0"/>
              </a:rPr>
              <a:t>1</a:t>
            </a:r>
            <a:r>
              <a:rPr lang="zh-CN" altLang="en-US" sz="1300" dirty="0" smtClean="0">
                <a:latin typeface="Arial" pitchFamily="34" charset="0"/>
                <a:cs typeface="Arial" pitchFamily="34" charset="0"/>
              </a:rPr>
              <a:t>：对真实的法没有信心</a:t>
            </a:r>
            <a:endParaRPr lang="en-US" altLang="zh-CN" sz="1300" dirty="0" smtClean="0">
              <a:latin typeface="Arial" pitchFamily="34" charset="0"/>
              <a:cs typeface="Arial" pitchFamily="34" charset="0"/>
            </a:endParaRPr>
          </a:p>
          <a:p>
            <a:pPr marL="0" indent="0">
              <a:buNone/>
            </a:pPr>
            <a:r>
              <a:rPr lang="zh-CN" altLang="en-US" sz="1300" dirty="0">
                <a:latin typeface="Arial" pitchFamily="34" charset="0"/>
                <a:cs typeface="Arial" pitchFamily="34" charset="0"/>
              </a:rPr>
              <a:t> </a:t>
            </a:r>
            <a:r>
              <a:rPr lang="en-US" altLang="zh-CN" sz="1300" dirty="0" smtClean="0">
                <a:latin typeface="Arial" pitchFamily="34" charset="0"/>
                <a:cs typeface="Arial" pitchFamily="34" charset="0"/>
              </a:rPr>
              <a:t>2</a:t>
            </a:r>
            <a:r>
              <a:rPr lang="zh-CN" altLang="en-US" sz="1300" dirty="0" smtClean="0">
                <a:latin typeface="Arial" pitchFamily="34" charset="0"/>
                <a:cs typeface="Arial" pitchFamily="34" charset="0"/>
              </a:rPr>
              <a:t>：对传法上师没有信心</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二：症状</a:t>
            </a:r>
            <a:endParaRPr lang="en-US" altLang="zh-CN" sz="1600" b="1" dirty="0" smtClean="0">
              <a:latin typeface="Arial" pitchFamily="34" charset="0"/>
              <a:cs typeface="Arial" pitchFamily="34" charset="0"/>
            </a:endParaRPr>
          </a:p>
          <a:p>
            <a:pPr marL="0" indent="0">
              <a:buNone/>
            </a:pPr>
            <a:r>
              <a:rPr lang="en-US" sz="1300" dirty="0" smtClean="0">
                <a:latin typeface="Arial" pitchFamily="34" charset="0"/>
                <a:cs typeface="Arial" pitchFamily="34" charset="0"/>
              </a:rPr>
              <a:t>  1: </a:t>
            </a:r>
            <a:r>
              <a:rPr lang="zh-CN" altLang="en-US" sz="1300" dirty="0" smtClean="0">
                <a:latin typeface="Arial" pitchFamily="34" charset="0"/>
                <a:cs typeface="Arial" pitchFamily="34" charset="0"/>
              </a:rPr>
              <a:t>对因</a:t>
            </a:r>
            <a:r>
              <a:rPr lang="zh-CN" altLang="en-US" sz="1300" dirty="0">
                <a:latin typeface="Arial" pitchFamily="34" charset="0"/>
                <a:cs typeface="Arial" pitchFamily="34" charset="0"/>
              </a:rPr>
              <a:t>果法则，</a:t>
            </a:r>
            <a:r>
              <a:rPr lang="zh-CN" altLang="en-US" sz="1300" dirty="0" smtClean="0">
                <a:latin typeface="Arial" pitchFamily="34" charset="0"/>
                <a:cs typeface="Arial" pitchFamily="34" charset="0"/>
              </a:rPr>
              <a:t>对</a:t>
            </a:r>
            <a:r>
              <a:rPr lang="en-CA" sz="1300" dirty="0" smtClean="0">
                <a:latin typeface="Arial" pitchFamily="34" charset="0"/>
                <a:cs typeface="Arial" pitchFamily="34" charset="0"/>
              </a:rPr>
              <a:t> </a:t>
            </a:r>
            <a:r>
              <a:rPr lang="zh-CN" altLang="en-US" sz="1300" dirty="0" smtClean="0">
                <a:latin typeface="Arial" pitchFamily="34" charset="0"/>
                <a:cs typeface="Arial" pitchFamily="34" charset="0"/>
              </a:rPr>
              <a:t>四</a:t>
            </a:r>
            <a:r>
              <a:rPr lang="zh-CN" altLang="en-US" sz="1300" dirty="0">
                <a:latin typeface="Arial" pitchFamily="34" charset="0"/>
                <a:cs typeface="Arial" pitchFamily="34" charset="0"/>
              </a:rPr>
              <a:t>谛法则</a:t>
            </a:r>
            <a:r>
              <a:rPr lang="en-CA" sz="1300" dirty="0">
                <a:latin typeface="Arial" pitchFamily="34" charset="0"/>
                <a:cs typeface="Arial" pitchFamily="34" charset="0"/>
              </a:rPr>
              <a:t> </a:t>
            </a:r>
            <a:r>
              <a:rPr lang="zh-CN" altLang="en-US" sz="1300" dirty="0" smtClean="0">
                <a:latin typeface="Arial" pitchFamily="34" charset="0"/>
                <a:cs typeface="Arial" pitchFamily="34" charset="0"/>
              </a:rPr>
              <a:t>没</a:t>
            </a:r>
            <a:r>
              <a:rPr lang="zh-CN" altLang="en-US" sz="1300" dirty="0">
                <a:latin typeface="Arial" pitchFamily="34" charset="0"/>
                <a:cs typeface="Arial" pitchFamily="34" charset="0"/>
              </a:rPr>
              <a:t>有信心，就没有任何解脱的动力，也就不是真正求解脱的佛弟子；对善恶因果没有信心，就可以为所欲为，不会有任何敬畏，甚至都不能成为一个世俗意义上的好</a:t>
            </a:r>
            <a:r>
              <a:rPr lang="zh-CN" altLang="en-US" sz="1300" dirty="0" smtClean="0">
                <a:latin typeface="Arial" pitchFamily="34" charset="0"/>
                <a:cs typeface="Arial" pitchFamily="34" charset="0"/>
              </a:rPr>
              <a:t>人</a:t>
            </a:r>
            <a:endParaRPr lang="en-US" altLang="zh-CN" sz="1300" dirty="0" smtClean="0">
              <a:latin typeface="Arial" pitchFamily="34" charset="0"/>
              <a:cs typeface="Arial" pitchFamily="34" charset="0"/>
            </a:endParaRPr>
          </a:p>
          <a:p>
            <a:pPr marL="0" indent="0">
              <a:buNone/>
            </a:pPr>
            <a:r>
              <a:rPr lang="en-US" sz="1300" dirty="0">
                <a:latin typeface="Arial" pitchFamily="34" charset="0"/>
                <a:cs typeface="Arial" pitchFamily="34" charset="0"/>
              </a:rPr>
              <a:t> </a:t>
            </a:r>
            <a:r>
              <a:rPr lang="en-US" sz="1300" dirty="0" smtClean="0">
                <a:latin typeface="Arial" pitchFamily="34" charset="0"/>
                <a:cs typeface="Arial" pitchFamily="34" charset="0"/>
              </a:rPr>
              <a:t>  2</a:t>
            </a:r>
            <a:r>
              <a:rPr lang="zh-CN" altLang="en-US" sz="1300" dirty="0" smtClean="0">
                <a:latin typeface="Arial" pitchFamily="34" charset="0"/>
                <a:cs typeface="Arial" pitchFamily="34" charset="0"/>
              </a:rPr>
              <a:t>：</a:t>
            </a:r>
            <a:r>
              <a:rPr lang="zh-CN" altLang="en-US" sz="1300" dirty="0">
                <a:latin typeface="Arial" pitchFamily="34" charset="0"/>
                <a:cs typeface="Arial" pitchFamily="34" charset="0"/>
              </a:rPr>
              <a:t>佛、法、僧三宝所有的恩德都是通过上师的身语意来体现的，如果佛是水源，法是水流，那么历代传承上师就是通向自己的水管，而自己的上师就是离自己最近的水龙头。</a:t>
            </a:r>
            <a:endParaRPr lang="en-CA" sz="1300" dirty="0">
              <a:latin typeface="Arial" pitchFamily="34" charset="0"/>
              <a:cs typeface="Arial" pitchFamily="34" charset="0"/>
            </a:endParaRPr>
          </a:p>
          <a:p>
            <a:pPr marL="0" indent="0">
              <a:buNone/>
            </a:pPr>
            <a:r>
              <a:rPr lang="zh-CN" altLang="en-US" sz="1300" dirty="0" smtClean="0">
                <a:latin typeface="Arial" pitchFamily="34" charset="0"/>
                <a:cs typeface="Arial" pitchFamily="34" charset="0"/>
              </a:rPr>
              <a:t> </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三</a:t>
            </a:r>
            <a:r>
              <a:rPr lang="zh-CN" altLang="en-US" sz="1600" b="1" dirty="0" smtClean="0">
                <a:latin typeface="Arial" pitchFamily="34" charset="0"/>
                <a:cs typeface="Arial" pitchFamily="34" charset="0"/>
              </a:rPr>
              <a:t>： </a:t>
            </a:r>
            <a:r>
              <a:rPr lang="zh-CN" altLang="en-US" sz="1600" b="1" dirty="0" smtClean="0">
                <a:latin typeface="Arial" pitchFamily="34" charset="0"/>
                <a:cs typeface="Arial" pitchFamily="34" charset="0"/>
              </a:rPr>
              <a:t>破坏力： 破坏信心种性</a:t>
            </a:r>
            <a:endParaRPr lang="en-US" altLang="zh-CN" sz="1600" b="1" dirty="0" smtClean="0">
              <a:latin typeface="Arial" pitchFamily="34" charset="0"/>
              <a:cs typeface="Arial" pitchFamily="34" charset="0"/>
            </a:endParaRPr>
          </a:p>
          <a:p>
            <a:pPr marL="0" indent="0">
              <a:buNone/>
            </a:pPr>
            <a:r>
              <a:rPr lang="zh-CN" altLang="en-US" sz="1300" dirty="0" smtClean="0">
                <a:latin typeface="Arial" pitchFamily="34" charset="0"/>
                <a:cs typeface="Arial" pitchFamily="34" charset="0"/>
              </a:rPr>
              <a:t>信</a:t>
            </a:r>
            <a:r>
              <a:rPr lang="zh-CN" altLang="en-US" sz="1300" dirty="0">
                <a:latin typeface="Arial" pitchFamily="34" charset="0"/>
                <a:cs typeface="Arial" pitchFamily="34" charset="0"/>
              </a:rPr>
              <a:t>为道源功德母，信心失坏等于种子烧焦，不可能长出功德的苗芽。如此一来，一生无数个刹那，都只是在无意义的状态当中空过</a:t>
            </a:r>
            <a:r>
              <a:rPr lang="zh-CN" altLang="en-US" sz="1300" dirty="0" smtClean="0">
                <a:latin typeface="Arial" pitchFamily="34" charset="0"/>
                <a:cs typeface="Arial" pitchFamily="34" charset="0"/>
              </a:rPr>
              <a:t>。</a:t>
            </a:r>
            <a:r>
              <a:rPr lang="zh-CN" altLang="en-US" sz="1300" dirty="0">
                <a:latin typeface="Arial" pitchFamily="34" charset="0"/>
                <a:cs typeface="Arial" pitchFamily="34" charset="0"/>
              </a:rPr>
              <a:t>种子的成长需要一块沃土，需要阳光的照耀、水的浇灌等。我们如果没有信心的种子，或者不接受法雨浇灌，不能够顺法顺师而行，那就只是如同无边的荒漠，长不出任何善法的苗芽。</a:t>
            </a:r>
            <a:endParaRPr lang="en-US" altLang="zh-CN" sz="1300" dirty="0">
              <a:latin typeface="Arial" pitchFamily="34" charset="0"/>
              <a:cs typeface="Arial" pitchFamily="34" charset="0"/>
            </a:endParaRPr>
          </a:p>
          <a:p>
            <a:pPr marL="0" indent="0">
              <a:buNone/>
            </a:pPr>
            <a:r>
              <a:rPr lang="en-US" altLang="zh-CN" sz="1300" dirty="0" smtClean="0">
                <a:solidFill>
                  <a:srgbClr val="FF0000"/>
                </a:solidFill>
                <a:latin typeface="Arial" pitchFamily="34" charset="0"/>
                <a:cs typeface="Arial" pitchFamily="34" charset="0"/>
              </a:rPr>
              <a:t> </a:t>
            </a:r>
            <a:endParaRPr lang="zh-CN" altLang="en-US" sz="1300" dirty="0">
              <a:solidFill>
                <a:srgbClr val="FF0000"/>
              </a:solidFill>
              <a:latin typeface="Arial" pitchFamily="34" charset="0"/>
              <a:cs typeface="Arial"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427382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80728"/>
            <a:ext cx="7427168" cy="5145435"/>
          </a:xfrm>
        </p:spPr>
        <p:txBody>
          <a:bodyPr>
            <a:normAutofit/>
          </a:bodyPr>
          <a:lstStyle/>
          <a:p>
            <a:pPr marL="0" indent="0">
              <a:buNone/>
            </a:pPr>
            <a:r>
              <a:rPr lang="zh-CN" altLang="en-US" sz="2300" b="1" dirty="0" smtClean="0"/>
              <a:t>四：如何对治</a:t>
            </a:r>
            <a:endParaRPr lang="en-US" altLang="zh-CN" sz="2300" b="1" dirty="0"/>
          </a:p>
          <a:p>
            <a:pPr marL="0" indent="0">
              <a:buNone/>
            </a:pPr>
            <a:r>
              <a:rPr lang="en-US" altLang="zh-CN" sz="1700" b="1" dirty="0" smtClean="0"/>
              <a:t>1</a:t>
            </a:r>
            <a:r>
              <a:rPr lang="zh-CN" altLang="en-US" sz="1700" b="1" dirty="0" smtClean="0"/>
              <a:t>：</a:t>
            </a:r>
            <a:r>
              <a:rPr lang="zh-CN" altLang="en-US" sz="1700" dirty="0" smtClean="0"/>
              <a:t>无</a:t>
            </a:r>
            <a:r>
              <a:rPr lang="zh-CN" altLang="en-US" sz="1700" dirty="0"/>
              <a:t>信之对治者，于法及上师思维功德而持不退转之信心：对法和上师只观德不观过，依靠反复思维功德和恩德生起信心和敬重，才能有修法成就的机会。</a:t>
            </a:r>
            <a:endParaRPr lang="en-CA" sz="1700" dirty="0"/>
          </a:p>
          <a:p>
            <a:pPr marL="0" indent="0">
              <a:buNone/>
            </a:pPr>
            <a:r>
              <a:rPr lang="en-US" altLang="zh-CN" sz="1700" dirty="0" smtClean="0"/>
              <a:t> 2</a:t>
            </a:r>
            <a:r>
              <a:rPr lang="zh-CN" altLang="en-US" sz="1700" dirty="0" smtClean="0"/>
              <a:t>：索</a:t>
            </a:r>
            <a:r>
              <a:rPr lang="zh-CN" altLang="en-US" sz="1700" dirty="0"/>
              <a:t>达吉堪布上师： 只要如理如法地闻思修行，每个人都可以生起这样的信心。索上师讲自己的例子就是在系统大量的闻思翻译经论修之后有了极大的飞升。 </a:t>
            </a:r>
            <a:endParaRPr lang="en-CA" sz="1700" dirty="0"/>
          </a:p>
          <a:p>
            <a:pPr marL="0" indent="0">
              <a:buNone/>
            </a:pPr>
            <a:r>
              <a:rPr lang="zh-CN" altLang="en-US" sz="1700" dirty="0" smtClean="0"/>
              <a:t> </a:t>
            </a:r>
            <a:r>
              <a:rPr lang="en-US" altLang="zh-CN" sz="1700" dirty="0" smtClean="0"/>
              <a:t>3</a:t>
            </a:r>
            <a:r>
              <a:rPr lang="zh-CN" altLang="en-US" sz="1700" dirty="0"/>
              <a:t>：</a:t>
            </a:r>
            <a:r>
              <a:rPr lang="zh-CN" altLang="en-US" sz="1700" dirty="0" smtClean="0"/>
              <a:t>生</a:t>
            </a:r>
            <a:r>
              <a:rPr lang="zh-CN" altLang="en-US" sz="1700" dirty="0"/>
              <a:t>西法师在</a:t>
            </a:r>
            <a:r>
              <a:rPr lang="en-US" altLang="zh-CN" sz="1700" dirty="0"/>
              <a:t>【</a:t>
            </a:r>
            <a:r>
              <a:rPr lang="zh-CN" altLang="en-US" sz="1700" dirty="0"/>
              <a:t>辅导</a:t>
            </a:r>
            <a:r>
              <a:rPr lang="en-US" altLang="zh-CN" sz="1700" dirty="0"/>
              <a:t>】</a:t>
            </a:r>
            <a:r>
              <a:rPr lang="zh-CN" altLang="en-US" sz="1700" dirty="0"/>
              <a:t>中还提出另外一种对治方法</a:t>
            </a:r>
            <a:r>
              <a:rPr lang="zh-CN" altLang="en-US" sz="1700" dirty="0" smtClean="0"/>
              <a:t>， 那</a:t>
            </a:r>
            <a:r>
              <a:rPr lang="zh-CN" altLang="en-US" sz="1700" dirty="0"/>
              <a:t>就是通过闻思来对治没有信心</a:t>
            </a:r>
            <a:endParaRPr lang="en-CA" sz="1700" dirty="0"/>
          </a:p>
          <a:p>
            <a:pPr marL="0" indent="0">
              <a:buNone/>
            </a:pPr>
            <a:r>
              <a:rPr lang="zh-CN" altLang="en-US" sz="1700" dirty="0"/>
              <a:t>就像对一个陌生人，他到底是一个好人还是一个坏人呢？刚开始的时候没办法建立信任感，因为我不了解他，但是随着接触的深入，觉得这是个好人，他的说话、做事、发心都值得信赖。这个时候随着对他的了解，信任心逐渐就培养起来了，这个可能性也是有的。所以有些人以前对佛法没有信心，那是因为没有学过，他学了之后，知道是怎么回事了，信心就培养起来了。</a:t>
            </a:r>
            <a:endParaRPr lang="en-CA" sz="1700" dirty="0"/>
          </a:p>
          <a:p>
            <a:pPr marL="0" indent="0">
              <a:buNone/>
            </a:pPr>
            <a:r>
              <a:rPr lang="en-CA" sz="1700" dirty="0"/>
              <a:t>	</a:t>
            </a:r>
          </a:p>
          <a:p>
            <a:endParaRPr lang="en-CA" dirty="0"/>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044116" cy="1044116"/>
          </a:xfrm>
          <a:prstGeom prst="rect">
            <a:avLst/>
          </a:prstGeom>
        </p:spPr>
      </p:pic>
    </p:spTree>
    <p:extLst>
      <p:ext uri="{BB962C8B-B14F-4D97-AF65-F5344CB8AC3E}">
        <p14:creationId xmlns:p14="http://schemas.microsoft.com/office/powerpoint/2010/main" val="44788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en-US" dirty="0" smtClean="0"/>
              <a:t> </a:t>
            </a:r>
            <a:endParaRPr lang="zh-CN" altLang="en-US" dirty="0"/>
          </a:p>
        </p:txBody>
      </p:sp>
      <p:sp>
        <p:nvSpPr>
          <p:cNvPr id="3" name="内容占位符 2"/>
          <p:cNvSpPr>
            <a:spLocks noGrp="1"/>
          </p:cNvSpPr>
          <p:nvPr>
            <p:ph idx="1"/>
          </p:nvPr>
        </p:nvSpPr>
        <p:spPr>
          <a:xfrm>
            <a:off x="1433636" y="620688"/>
            <a:ext cx="7253164" cy="5505475"/>
          </a:xfrm>
        </p:spPr>
        <p:txBody>
          <a:bodyPr>
            <a:normAutofit/>
          </a:bodyPr>
          <a:lstStyle/>
          <a:p>
            <a:pPr marL="0" indent="0" algn="ctr">
              <a:buNone/>
            </a:pPr>
            <a:r>
              <a:rPr lang="zh-CN" altLang="en-US" sz="2900" b="1" dirty="0">
                <a:latin typeface="Arial" pitchFamily="34" charset="0"/>
                <a:cs typeface="Arial" pitchFamily="34" charset="0"/>
              </a:rPr>
              <a:t>心品断种性</a:t>
            </a:r>
            <a:r>
              <a:rPr lang="zh-CN" altLang="en-US" sz="2900" b="1" dirty="0" smtClean="0">
                <a:latin typeface="Arial" pitchFamily="34" charset="0"/>
                <a:cs typeface="Arial" pitchFamily="34" charset="0"/>
              </a:rPr>
              <a:t>之</a:t>
            </a:r>
            <a:r>
              <a:rPr lang="zh-CN" altLang="en-US" sz="2900" b="1" dirty="0">
                <a:latin typeface="Arial" pitchFamily="34" charset="0"/>
                <a:cs typeface="Arial" pitchFamily="34" charset="0"/>
              </a:rPr>
              <a:t>六</a:t>
            </a:r>
            <a:r>
              <a:rPr lang="zh-CN" altLang="en-US" sz="2900" b="1" dirty="0" smtClean="0">
                <a:latin typeface="Arial" pitchFamily="34" charset="0"/>
                <a:cs typeface="Arial" pitchFamily="34" charset="0"/>
              </a:rPr>
              <a:t>：破三昧耶无</a:t>
            </a:r>
            <a:r>
              <a:rPr lang="zh-CN" altLang="en-US" sz="2900" b="1" dirty="0">
                <a:latin typeface="Arial" pitchFamily="34" charset="0"/>
                <a:cs typeface="Arial" pitchFamily="34" charset="0"/>
              </a:rPr>
              <a:t>暇</a:t>
            </a:r>
            <a:endParaRPr lang="en-US" altLang="zh-CN" sz="2900" b="1" dirty="0">
              <a:latin typeface="Arial" pitchFamily="34" charset="0"/>
              <a:cs typeface="Arial" pitchFamily="34" charset="0"/>
            </a:endParaRPr>
          </a:p>
          <a:p>
            <a:pPr marL="0" indent="0">
              <a:buNone/>
            </a:pPr>
            <a:endParaRPr lang="en-US" altLang="zh-CN" sz="2200" b="1" dirty="0" smtClean="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一</a:t>
            </a:r>
            <a:r>
              <a:rPr lang="zh-CN" altLang="en-US" sz="1600" b="1" dirty="0" smtClean="0">
                <a:latin typeface="Arial" pitchFamily="34" charset="0"/>
                <a:cs typeface="Arial" pitchFamily="34" charset="0"/>
              </a:rPr>
              <a:t>、定义</a:t>
            </a:r>
            <a:endParaRPr lang="zh-CN" altLang="en-US" sz="1600" b="1" dirty="0">
              <a:latin typeface="Arial" pitchFamily="34" charset="0"/>
              <a:cs typeface="Arial" pitchFamily="34" charset="0"/>
            </a:endParaRPr>
          </a:p>
          <a:p>
            <a:pPr marL="0" indent="0">
              <a:buNone/>
            </a:pPr>
            <a:r>
              <a:rPr lang="zh-CN" altLang="en-US" sz="1400" dirty="0"/>
              <a:t>指入金刚乘后，破坏与上师和金刚兄弟的誓戒，断绝了自己成就的缘分。</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二：症状</a:t>
            </a:r>
            <a:endParaRPr lang="en-US" altLang="zh-CN" sz="1600" b="1" dirty="0" smtClean="0">
              <a:latin typeface="Arial" pitchFamily="34" charset="0"/>
              <a:cs typeface="Arial" pitchFamily="34" charset="0"/>
            </a:endParaRPr>
          </a:p>
          <a:p>
            <a:pPr marL="0" indent="0">
              <a:buNone/>
            </a:pPr>
            <a:r>
              <a:rPr lang="en-US" sz="1300" dirty="0" smtClean="0">
                <a:latin typeface="Arial" pitchFamily="34" charset="0"/>
                <a:cs typeface="Arial" pitchFamily="34" charset="0"/>
              </a:rPr>
              <a:t>  1:</a:t>
            </a:r>
            <a:r>
              <a:rPr lang="zh-CN" altLang="en-US" sz="1400" dirty="0"/>
              <a:t>普贤上师所教，</a:t>
            </a:r>
            <a:r>
              <a:rPr lang="en-CA" sz="1400" dirty="0"/>
              <a:t>“</a:t>
            </a:r>
            <a:r>
              <a:rPr lang="zh-CN" altLang="en-US" sz="1400" dirty="0"/>
              <a:t>毁破上师及金刚兄弟誓戒</a:t>
            </a:r>
            <a:r>
              <a:rPr lang="en-CA" sz="1400" dirty="0"/>
              <a:t>”</a:t>
            </a:r>
            <a:r>
              <a:rPr lang="zh-CN" altLang="en-US" sz="1400" dirty="0"/>
              <a:t>是我们最需要守护的密乘根本戒。</a:t>
            </a:r>
            <a:endParaRPr lang="en-US" altLang="zh-CN" sz="1300" dirty="0" smtClean="0">
              <a:latin typeface="Arial" pitchFamily="34" charset="0"/>
              <a:cs typeface="Arial" pitchFamily="34" charset="0"/>
            </a:endParaRPr>
          </a:p>
          <a:p>
            <a:pPr marL="0" indent="0">
              <a:buNone/>
            </a:pPr>
            <a:r>
              <a:rPr lang="en-US" sz="1300" dirty="0">
                <a:latin typeface="Arial" pitchFamily="34" charset="0"/>
                <a:cs typeface="Arial" pitchFamily="34" charset="0"/>
              </a:rPr>
              <a:t> </a:t>
            </a:r>
            <a:r>
              <a:rPr lang="en-US" sz="1300" dirty="0" smtClean="0">
                <a:latin typeface="Arial" pitchFamily="34" charset="0"/>
                <a:cs typeface="Arial" pitchFamily="34" charset="0"/>
              </a:rPr>
              <a:t> 2</a:t>
            </a:r>
            <a:r>
              <a:rPr lang="zh-CN" altLang="en-US" sz="1300" dirty="0" smtClean="0">
                <a:latin typeface="Arial" pitchFamily="34" charset="0"/>
                <a:cs typeface="Arial" pitchFamily="34" charset="0"/>
              </a:rPr>
              <a:t>：</a:t>
            </a:r>
            <a:r>
              <a:rPr lang="zh-CN" altLang="en-US" sz="1400" dirty="0"/>
              <a:t>大恩上师在</a:t>
            </a:r>
            <a:r>
              <a:rPr lang="en-US" altLang="zh-CN" sz="1400" dirty="0"/>
              <a:t>【</a:t>
            </a:r>
            <a:r>
              <a:rPr lang="zh-CN" altLang="en-US" sz="1400" dirty="0"/>
              <a:t>慧灯之光一 密乘十四条根本戒</a:t>
            </a:r>
            <a:r>
              <a:rPr lang="en-US" altLang="zh-CN" sz="1400" dirty="0"/>
              <a:t>】</a:t>
            </a:r>
            <a:r>
              <a:rPr lang="zh-CN" altLang="en-US" sz="1400" dirty="0"/>
              <a:t>中，对我们应当守护的密乘根本戒给出了非常明确的教授：诋毁上师、违如来教、嗔恨道友、舍弃慈心、舍菩提心、诋毁宗派、泄露秘密、诋毁五蕴、于法生疑、不度恶者、揣度正法、令信士厌、不受圣物、诋毁女</a:t>
            </a:r>
            <a:r>
              <a:rPr lang="zh-CN" altLang="en-US" sz="1400" dirty="0" smtClean="0"/>
              <a:t>性。</a:t>
            </a:r>
            <a:endParaRPr lang="en-US" altLang="zh-CN" sz="1400" dirty="0" smtClean="0"/>
          </a:p>
          <a:p>
            <a:pPr marL="0" indent="0">
              <a:buNone/>
            </a:pPr>
            <a:r>
              <a:rPr lang="en-US" sz="1400" dirty="0"/>
              <a:t> </a:t>
            </a:r>
            <a:r>
              <a:rPr lang="en-US" sz="1400" dirty="0" smtClean="0"/>
              <a:t> 3</a:t>
            </a:r>
            <a:r>
              <a:rPr lang="zh-CN" altLang="en-US" sz="1400" dirty="0" smtClean="0"/>
              <a:t>：</a:t>
            </a:r>
            <a:r>
              <a:rPr lang="zh-CN" altLang="en-US" sz="1400" dirty="0"/>
              <a:t>还有对密法不要生邪见、不要泄露秘密。</a:t>
            </a:r>
            <a:endParaRPr lang="en-CA" sz="1400" dirty="0"/>
          </a:p>
          <a:p>
            <a:pPr marL="0" indent="0">
              <a:buNone/>
            </a:pPr>
            <a:r>
              <a:rPr lang="zh-CN" altLang="en-US" sz="1300" dirty="0" smtClean="0">
                <a:latin typeface="Arial" pitchFamily="34" charset="0"/>
                <a:cs typeface="Arial" pitchFamily="34" charset="0"/>
              </a:rPr>
              <a:t> </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三</a:t>
            </a:r>
            <a:r>
              <a:rPr lang="zh-CN" altLang="en-US" sz="1600" b="1" dirty="0" smtClean="0">
                <a:latin typeface="Arial" pitchFamily="34" charset="0"/>
                <a:cs typeface="Arial" pitchFamily="34" charset="0"/>
              </a:rPr>
              <a:t>： </a:t>
            </a:r>
            <a:r>
              <a:rPr lang="zh-CN" altLang="en-US" sz="1600" b="1" dirty="0" smtClean="0">
                <a:latin typeface="Arial" pitchFamily="34" charset="0"/>
                <a:cs typeface="Arial" pitchFamily="34" charset="0"/>
              </a:rPr>
              <a:t>破坏力：</a:t>
            </a:r>
            <a:r>
              <a:rPr lang="zh-CN" altLang="en-US" sz="1600" b="1" dirty="0"/>
              <a:t>持守金刚乘戒律种</a:t>
            </a:r>
            <a:r>
              <a:rPr lang="zh-CN" altLang="en-US" sz="1600" b="1" dirty="0" smtClean="0"/>
              <a:t>姓</a:t>
            </a:r>
            <a:endParaRPr lang="en-US" altLang="zh-CN" sz="1600" b="1" dirty="0" smtClean="0">
              <a:latin typeface="Arial" pitchFamily="34" charset="0"/>
              <a:cs typeface="Arial" pitchFamily="34" charset="0"/>
            </a:endParaRPr>
          </a:p>
          <a:p>
            <a:pPr marL="0" indent="0">
              <a:buNone/>
            </a:pPr>
            <a:r>
              <a:rPr lang="en-US" altLang="zh-CN" sz="1300" dirty="0" smtClean="0">
                <a:latin typeface="Arial" pitchFamily="34" charset="0"/>
                <a:cs typeface="Arial" pitchFamily="34" charset="0"/>
              </a:rPr>
              <a:t>  1</a:t>
            </a:r>
            <a:r>
              <a:rPr lang="zh-CN" altLang="en-US" sz="1300" dirty="0" smtClean="0">
                <a:latin typeface="Arial" pitchFamily="34" charset="0"/>
                <a:cs typeface="Arial" pitchFamily="34" charset="0"/>
              </a:rPr>
              <a:t>：</a:t>
            </a:r>
            <a:r>
              <a:rPr lang="zh-CN" altLang="en-US" sz="1400" dirty="0"/>
              <a:t>自己接受密乘灌顶之后，就有守护誓言的要求。一旦进入了密乘，以对自己有三法恩的金刚上师，及同行道友为对境，而破了三昧耶戒，那么不仅会自食恶果，而且也将殃及他众，当然也就断绝了成就的缘分。</a:t>
            </a:r>
            <a:endParaRPr lang="en-CA" sz="1400" dirty="0"/>
          </a:p>
          <a:p>
            <a:pPr marL="0" indent="0">
              <a:buNone/>
            </a:pPr>
            <a:r>
              <a:rPr lang="en-CA" altLang="zh-CN" sz="1400" dirty="0"/>
              <a:t> </a:t>
            </a:r>
            <a:r>
              <a:rPr lang="en-CA" altLang="zh-CN" sz="1400" dirty="0" smtClean="0"/>
              <a:t>  2</a:t>
            </a:r>
            <a:r>
              <a:rPr lang="zh-CN" altLang="en-US" sz="1400" dirty="0" smtClean="0"/>
              <a:t>：违犯别解脱戒过</a:t>
            </a:r>
            <a:r>
              <a:rPr lang="zh-CN" altLang="en-US" sz="1400" dirty="0"/>
              <a:t>失</a:t>
            </a:r>
            <a:r>
              <a:rPr lang="zh-CN" altLang="en-US" sz="1400" dirty="0" smtClean="0"/>
              <a:t> 很大，违犯菩萨戒记大过咎， 但与破坏密乘戒相比也不足挂齿。</a:t>
            </a:r>
            <a:endParaRPr lang="zh-CN" altLang="en-US" sz="1300" dirty="0">
              <a:solidFill>
                <a:srgbClr val="FF0000"/>
              </a:solidFill>
              <a:latin typeface="Arial" pitchFamily="34" charset="0"/>
              <a:cs typeface="Arial"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4126188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80728"/>
            <a:ext cx="7427168" cy="5145435"/>
          </a:xfrm>
        </p:spPr>
        <p:txBody>
          <a:bodyPr>
            <a:normAutofit/>
          </a:bodyPr>
          <a:lstStyle/>
          <a:p>
            <a:pPr marL="0" indent="0">
              <a:buNone/>
            </a:pPr>
            <a:r>
              <a:rPr lang="zh-CN" altLang="en-US" sz="2300" b="1" dirty="0" smtClean="0"/>
              <a:t>四：如何对治</a:t>
            </a:r>
            <a:endParaRPr lang="en-US" altLang="zh-CN" sz="2300" b="1" dirty="0"/>
          </a:p>
          <a:p>
            <a:pPr marL="0" indent="0">
              <a:buNone/>
            </a:pPr>
            <a:r>
              <a:rPr lang="en-US" altLang="zh-CN" sz="1700" b="1" dirty="0" smtClean="0"/>
              <a:t>1</a:t>
            </a:r>
            <a:r>
              <a:rPr lang="zh-CN" altLang="en-US" sz="1700" b="1" dirty="0"/>
              <a:t> </a:t>
            </a:r>
            <a:r>
              <a:rPr lang="zh-CN" altLang="en-US" sz="1700" b="1" dirty="0" smtClean="0"/>
              <a:t>：</a:t>
            </a:r>
            <a:r>
              <a:rPr lang="zh-CN" altLang="en-US" sz="1800" dirty="0" smtClean="0"/>
              <a:t>所</a:t>
            </a:r>
            <a:r>
              <a:rPr lang="zh-CN" altLang="en-US" sz="1800" dirty="0"/>
              <a:t>以第一个对治的方法就要在金刚道友之间观清净心，消化我们的情绪和烦恼，不要让这些产生不好的看法和行为。</a:t>
            </a:r>
            <a:endParaRPr lang="en-US" altLang="zh-CN" sz="1700" b="1" dirty="0" smtClean="0"/>
          </a:p>
          <a:p>
            <a:pPr marL="0" indent="0">
              <a:buNone/>
            </a:pPr>
            <a:r>
              <a:rPr lang="en-US" altLang="zh-CN" sz="1700" dirty="0" smtClean="0"/>
              <a:t>2</a:t>
            </a:r>
            <a:r>
              <a:rPr lang="zh-CN" altLang="en-US" sz="1700" dirty="0" smtClean="0"/>
              <a:t>：每天做忏悔，百字明或其他忏悔文。</a:t>
            </a:r>
            <a:endParaRPr lang="en-US" altLang="zh-CN" sz="1700" dirty="0" smtClean="0"/>
          </a:p>
          <a:p>
            <a:pPr marL="0" indent="0">
              <a:buNone/>
            </a:pPr>
            <a:endParaRPr lang="en-CA" dirty="0"/>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044116" cy="1044116"/>
          </a:xfrm>
          <a:prstGeom prst="rect">
            <a:avLst/>
          </a:prstGeom>
        </p:spPr>
      </p:pic>
    </p:spTree>
    <p:extLst>
      <p:ext uri="{BB962C8B-B14F-4D97-AF65-F5344CB8AC3E}">
        <p14:creationId xmlns:p14="http://schemas.microsoft.com/office/powerpoint/2010/main" val="147601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en-US" dirty="0" smtClean="0"/>
              <a:t> </a:t>
            </a:r>
            <a:endParaRPr lang="zh-CN" altLang="en-US" dirty="0"/>
          </a:p>
        </p:txBody>
      </p:sp>
      <p:sp>
        <p:nvSpPr>
          <p:cNvPr id="3" name="内容占位符 2"/>
          <p:cNvSpPr>
            <a:spLocks noGrp="1"/>
          </p:cNvSpPr>
          <p:nvPr>
            <p:ph idx="1"/>
          </p:nvPr>
        </p:nvSpPr>
        <p:spPr>
          <a:xfrm>
            <a:off x="1433636" y="620688"/>
            <a:ext cx="7253164" cy="5505475"/>
          </a:xfrm>
        </p:spPr>
        <p:txBody>
          <a:bodyPr>
            <a:normAutofit/>
          </a:bodyPr>
          <a:lstStyle/>
          <a:p>
            <a:pPr marL="0" indent="0" algn="ctr">
              <a:buNone/>
            </a:pPr>
            <a:r>
              <a:rPr lang="zh-CN" altLang="en-US" sz="2900" b="1" dirty="0">
                <a:latin typeface="Arial" pitchFamily="34" charset="0"/>
                <a:cs typeface="Arial" pitchFamily="34" charset="0"/>
              </a:rPr>
              <a:t>心品断种性</a:t>
            </a:r>
            <a:r>
              <a:rPr lang="zh-CN" altLang="en-US" sz="2900" b="1" dirty="0" smtClean="0">
                <a:latin typeface="Arial" pitchFamily="34" charset="0"/>
                <a:cs typeface="Arial" pitchFamily="34" charset="0"/>
              </a:rPr>
              <a:t>之七：</a:t>
            </a:r>
            <a:r>
              <a:rPr lang="zh-CN" altLang="en-US" sz="2800" b="1" dirty="0"/>
              <a:t>紧缚现行</a:t>
            </a:r>
            <a:r>
              <a:rPr lang="zh-CN" altLang="en-US" sz="2900" b="1" dirty="0" smtClean="0">
                <a:latin typeface="Arial" pitchFamily="34" charset="0"/>
                <a:cs typeface="Arial" pitchFamily="34" charset="0"/>
              </a:rPr>
              <a:t>无</a:t>
            </a:r>
            <a:r>
              <a:rPr lang="zh-CN" altLang="en-US" sz="2900" b="1" dirty="0">
                <a:latin typeface="Arial" pitchFamily="34" charset="0"/>
                <a:cs typeface="Arial" pitchFamily="34" charset="0"/>
              </a:rPr>
              <a:t>暇</a:t>
            </a:r>
            <a:endParaRPr lang="en-US" altLang="zh-CN" sz="2900" b="1" dirty="0">
              <a:latin typeface="Arial" pitchFamily="34" charset="0"/>
              <a:cs typeface="Arial" pitchFamily="34" charset="0"/>
            </a:endParaRPr>
          </a:p>
          <a:p>
            <a:pPr marL="0" indent="0">
              <a:buNone/>
            </a:pPr>
            <a:endParaRPr lang="en-US" altLang="zh-CN" sz="2200" b="1" dirty="0" smtClean="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一</a:t>
            </a:r>
            <a:r>
              <a:rPr lang="zh-CN" altLang="en-US" sz="1600" b="1" dirty="0" smtClean="0">
                <a:latin typeface="Arial" pitchFamily="34" charset="0"/>
                <a:cs typeface="Arial" pitchFamily="34" charset="0"/>
              </a:rPr>
              <a:t>、定义</a:t>
            </a:r>
            <a:endParaRPr lang="zh-CN" altLang="en-US" sz="1600" b="1" dirty="0">
              <a:latin typeface="Arial" pitchFamily="34" charset="0"/>
              <a:cs typeface="Arial" pitchFamily="34" charset="0"/>
            </a:endParaRPr>
          </a:p>
          <a:p>
            <a:pPr marL="0" indent="0">
              <a:buNone/>
            </a:pPr>
            <a:r>
              <a:rPr lang="zh-CN" altLang="en-US" sz="1400" dirty="0"/>
              <a:t>即被俗事缠绕，处在被系缚的状态，一直为世间事努力勤作，心思都散乱在世间法上，没有闲暇修法</a:t>
            </a:r>
            <a:r>
              <a:rPr lang="zh-CN" altLang="en-US" sz="1400" dirty="0" smtClean="0"/>
              <a:t>。</a:t>
            </a:r>
            <a:endParaRPr lang="en-US" altLang="zh-CN" sz="1400" dirty="0" smtClean="0"/>
          </a:p>
          <a:p>
            <a:pPr marL="0" indent="0">
              <a:buNone/>
            </a:pPr>
            <a:r>
              <a:rPr lang="zh-CN" altLang="en-US" sz="1600" b="1" dirty="0" smtClean="0">
                <a:latin typeface="Arial" pitchFamily="34" charset="0"/>
                <a:cs typeface="Arial" pitchFamily="34" charset="0"/>
              </a:rPr>
              <a:t>二：症状</a:t>
            </a:r>
            <a:endParaRPr lang="en-US" altLang="zh-CN" sz="1600" b="1" dirty="0" smtClean="0">
              <a:latin typeface="Arial" pitchFamily="34" charset="0"/>
              <a:cs typeface="Arial" pitchFamily="34" charset="0"/>
            </a:endParaRPr>
          </a:p>
          <a:p>
            <a:pPr marL="0" indent="0">
              <a:buNone/>
            </a:pPr>
            <a:r>
              <a:rPr lang="en-US" sz="1300" dirty="0" smtClean="0">
                <a:latin typeface="Arial" pitchFamily="34" charset="0"/>
                <a:cs typeface="Arial" pitchFamily="34" charset="0"/>
              </a:rPr>
              <a:t>  1:</a:t>
            </a:r>
            <a:r>
              <a:rPr lang="en-CA" sz="1400" dirty="0"/>
              <a:t>“</a:t>
            </a:r>
            <a:r>
              <a:rPr lang="zh-CN" altLang="en-US" sz="1400" dirty="0"/>
              <a:t>荒废光阴而没有时间修法</a:t>
            </a:r>
            <a:r>
              <a:rPr lang="en-CA" sz="1400" dirty="0"/>
              <a:t>”</a:t>
            </a:r>
            <a:r>
              <a:rPr lang="zh-CN" altLang="en-US" sz="1400" dirty="0"/>
              <a:t>。没有时间指一方面没有意乐，一方面也没有时间。当我们的心耽著在今世的受用、子女、亲属中，是不会想修法的。</a:t>
            </a:r>
            <a:r>
              <a:rPr lang="en-CA" sz="1400" dirty="0"/>
              <a:t>“</a:t>
            </a:r>
            <a:r>
              <a:rPr lang="zh-CN" altLang="en-US" sz="1400" dirty="0"/>
              <a:t>时间</a:t>
            </a:r>
            <a:r>
              <a:rPr lang="en-CA" sz="1400" dirty="0"/>
              <a:t>”</a:t>
            </a:r>
            <a:r>
              <a:rPr lang="zh-CN" altLang="en-US" sz="1400" dirty="0"/>
              <a:t>也就是机缘，没有这样的缘分、空闲去修行佛法。既然没有空闲修法就叫无暇。</a:t>
            </a:r>
            <a:endParaRPr lang="en-CA" sz="1400" dirty="0"/>
          </a:p>
          <a:p>
            <a:pPr marL="0" indent="0">
              <a:buNone/>
            </a:pPr>
            <a:r>
              <a:rPr lang="en-US" sz="1300" dirty="0" smtClean="0">
                <a:latin typeface="Arial" pitchFamily="34" charset="0"/>
                <a:cs typeface="Arial" pitchFamily="34" charset="0"/>
              </a:rPr>
              <a:t>  2</a:t>
            </a:r>
            <a:r>
              <a:rPr lang="zh-CN" altLang="en-US" sz="1300" dirty="0" smtClean="0">
                <a:latin typeface="Arial" pitchFamily="34" charset="0"/>
                <a:cs typeface="Arial" pitchFamily="34" charset="0"/>
              </a:rPr>
              <a:t>：</a:t>
            </a:r>
            <a:r>
              <a:rPr lang="en-CA" sz="1400" dirty="0"/>
              <a:t>“</a:t>
            </a:r>
            <a:r>
              <a:rPr lang="zh-CN" altLang="en-US" sz="1400" dirty="0"/>
              <a:t>以励力的精勤而散乱，故修法无有闲暇</a:t>
            </a:r>
            <a:r>
              <a:rPr lang="en-CA" sz="1400" dirty="0"/>
              <a:t>”</a:t>
            </a:r>
            <a:r>
              <a:rPr lang="zh-CN" altLang="en-US" sz="1400" dirty="0"/>
              <a:t>。</a:t>
            </a:r>
            <a:endParaRPr lang="en-US" altLang="zh-CN" sz="1400" dirty="0" smtClean="0"/>
          </a:p>
          <a:p>
            <a:pPr marL="0" indent="0">
              <a:buNone/>
            </a:pPr>
            <a:r>
              <a:rPr lang="en-US" sz="1400" dirty="0"/>
              <a:t> </a:t>
            </a:r>
            <a:r>
              <a:rPr lang="en-US" sz="1400" dirty="0" smtClean="0"/>
              <a:t> 3</a:t>
            </a:r>
            <a:r>
              <a:rPr lang="zh-CN" altLang="en-US" sz="1400" dirty="0" smtClean="0"/>
              <a:t>：</a:t>
            </a:r>
            <a:r>
              <a:rPr lang="zh-CN" altLang="en-US" sz="1400" dirty="0"/>
              <a:t>对感情，美色的执着。</a:t>
            </a:r>
            <a:endParaRPr lang="en-CA" sz="1400" dirty="0"/>
          </a:p>
          <a:p>
            <a:pPr marL="0" indent="0">
              <a:buNone/>
            </a:pPr>
            <a:r>
              <a:rPr lang="zh-CN" altLang="en-US" sz="1300" dirty="0" smtClean="0">
                <a:latin typeface="Arial" pitchFamily="34" charset="0"/>
                <a:cs typeface="Arial" pitchFamily="34" charset="0"/>
              </a:rPr>
              <a:t> </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三</a:t>
            </a:r>
            <a:r>
              <a:rPr lang="zh-CN" altLang="en-US" sz="1600" b="1" dirty="0" smtClean="0">
                <a:latin typeface="Arial" pitchFamily="34" charset="0"/>
                <a:cs typeface="Arial" pitchFamily="34" charset="0"/>
              </a:rPr>
              <a:t>： </a:t>
            </a:r>
            <a:r>
              <a:rPr lang="zh-CN" altLang="en-US" sz="1600" b="1" dirty="0" smtClean="0">
                <a:latin typeface="Arial" pitchFamily="34" charset="0"/>
                <a:cs typeface="Arial" pitchFamily="34" charset="0"/>
              </a:rPr>
              <a:t>破坏力：破坏</a:t>
            </a:r>
            <a:r>
              <a:rPr lang="zh-CN" altLang="en-US" sz="1600" b="1" dirty="0" smtClean="0"/>
              <a:t>少</a:t>
            </a:r>
            <a:r>
              <a:rPr lang="zh-CN" altLang="en-US" sz="1600" b="1" dirty="0"/>
              <a:t>欲知足种</a:t>
            </a:r>
            <a:r>
              <a:rPr lang="zh-CN" altLang="en-US" sz="1600" b="1" dirty="0" smtClean="0"/>
              <a:t>姓</a:t>
            </a:r>
            <a:endParaRPr lang="en-US" altLang="zh-CN" sz="1600" b="1" dirty="0" smtClean="0">
              <a:latin typeface="Arial" pitchFamily="34" charset="0"/>
              <a:cs typeface="Arial" pitchFamily="34" charset="0"/>
            </a:endParaRPr>
          </a:p>
          <a:p>
            <a:r>
              <a:rPr lang="zh-CN" altLang="en-US" sz="1400" dirty="0"/>
              <a:t>导致内心散乱不堪，没有丝毫修法的闲暇。</a:t>
            </a:r>
            <a:endParaRPr lang="en-CA" sz="1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1058450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980728"/>
            <a:ext cx="7427168" cy="5145435"/>
          </a:xfrm>
        </p:spPr>
        <p:txBody>
          <a:bodyPr>
            <a:normAutofit/>
          </a:bodyPr>
          <a:lstStyle/>
          <a:p>
            <a:pPr marL="0" indent="0">
              <a:buNone/>
            </a:pPr>
            <a:r>
              <a:rPr lang="zh-CN" altLang="en-US" sz="2300" b="1" dirty="0" smtClean="0"/>
              <a:t>四：如何对治</a:t>
            </a:r>
            <a:endParaRPr lang="en-US" altLang="zh-CN" sz="2300" b="1" dirty="0"/>
          </a:p>
          <a:p>
            <a:pPr marL="0" indent="0">
              <a:buNone/>
            </a:pPr>
            <a:r>
              <a:rPr lang="en-US" altLang="zh-CN" sz="1800" dirty="0">
                <a:latin typeface="Arial" pitchFamily="34" charset="0"/>
                <a:cs typeface="Arial" pitchFamily="34" charset="0"/>
              </a:rPr>
              <a:t>1</a:t>
            </a:r>
            <a:r>
              <a:rPr lang="zh-CN" altLang="en-US" sz="1800" dirty="0">
                <a:latin typeface="Arial" pitchFamily="34" charset="0"/>
                <a:cs typeface="Arial" pitchFamily="34" charset="0"/>
              </a:rPr>
              <a:t>：</a:t>
            </a:r>
            <a:r>
              <a:rPr lang="zh-CN" altLang="en-US" sz="1800" dirty="0"/>
              <a:t>我们作为修行人，首先要观察自己有没有看破今世。</a:t>
            </a:r>
            <a:endParaRPr lang="en-CA" sz="1800" dirty="0"/>
          </a:p>
          <a:p>
            <a:pPr marL="0" indent="0">
              <a:buNone/>
            </a:pPr>
            <a:r>
              <a:rPr lang="en-CA" altLang="zh-CN" sz="1800" dirty="0" smtClean="0"/>
              <a:t>2</a:t>
            </a:r>
            <a:r>
              <a:rPr lang="zh-CN" altLang="en-US" sz="1800" dirty="0"/>
              <a:t>：原先基于盲目、受引诱的状态，看不清事实真相，现在需要回转过来，认清世间所谓美好境、快乐境的本相。我们要思维一切世间无常</a:t>
            </a:r>
            <a:r>
              <a:rPr lang="zh-CN" altLang="en-US" sz="1800" dirty="0" smtClean="0"/>
              <a:t>。</a:t>
            </a:r>
            <a:endParaRPr lang="en-US" altLang="zh-CN" sz="1800" dirty="0" smtClean="0"/>
          </a:p>
          <a:p>
            <a:pPr marL="0" indent="0">
              <a:buNone/>
            </a:pPr>
            <a:r>
              <a:rPr lang="en-US" altLang="zh-CN" sz="1800" dirty="0" smtClean="0">
                <a:latin typeface="Arial" pitchFamily="34" charset="0"/>
                <a:cs typeface="Arial" pitchFamily="34" charset="0"/>
              </a:rPr>
              <a:t>3</a:t>
            </a:r>
            <a:r>
              <a:rPr lang="zh-CN" altLang="en-US" sz="1800" dirty="0" smtClean="0">
                <a:latin typeface="Arial" pitchFamily="34" charset="0"/>
                <a:cs typeface="Arial" pitchFamily="34" charset="0"/>
              </a:rPr>
              <a:t>：认识清楚现实生活种必须做的事情和责任，平衡好和修行之间的关系。</a:t>
            </a:r>
            <a:endParaRPr lang="zh-CN" altLang="en-US" sz="1800" dirty="0">
              <a:latin typeface="Arial" pitchFamily="34" charset="0"/>
              <a:cs typeface="Arial" pitchFamily="34" charset="0"/>
            </a:endParaRPr>
          </a:p>
          <a:p>
            <a:pPr marL="0" indent="0">
              <a:buNone/>
            </a:pPr>
            <a:endParaRPr lang="en-CA" dirty="0"/>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044116" cy="1044116"/>
          </a:xfrm>
          <a:prstGeom prst="rect">
            <a:avLst/>
          </a:prstGeom>
        </p:spPr>
      </p:pic>
    </p:spTree>
    <p:extLst>
      <p:ext uri="{BB962C8B-B14F-4D97-AF65-F5344CB8AC3E}">
        <p14:creationId xmlns:p14="http://schemas.microsoft.com/office/powerpoint/2010/main" val="130629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en-US" dirty="0" smtClean="0"/>
              <a:t> </a:t>
            </a:r>
            <a:endParaRPr lang="zh-CN" altLang="en-US" dirty="0"/>
          </a:p>
        </p:txBody>
      </p:sp>
      <p:sp>
        <p:nvSpPr>
          <p:cNvPr id="3" name="内容占位符 2"/>
          <p:cNvSpPr>
            <a:spLocks noGrp="1"/>
          </p:cNvSpPr>
          <p:nvPr>
            <p:ph idx="1"/>
          </p:nvPr>
        </p:nvSpPr>
        <p:spPr>
          <a:xfrm>
            <a:off x="1433636" y="620688"/>
            <a:ext cx="7253164" cy="5505475"/>
          </a:xfrm>
        </p:spPr>
        <p:txBody>
          <a:bodyPr>
            <a:normAutofit lnSpcReduction="10000"/>
          </a:bodyPr>
          <a:lstStyle/>
          <a:p>
            <a:pPr marL="0" indent="0" algn="ctr">
              <a:buNone/>
            </a:pPr>
            <a:r>
              <a:rPr lang="zh-CN" altLang="en-US" sz="2900" b="1" dirty="0">
                <a:latin typeface="Arial" pitchFamily="34" charset="0"/>
                <a:cs typeface="Arial" pitchFamily="34" charset="0"/>
              </a:rPr>
              <a:t>心品断种性</a:t>
            </a:r>
            <a:r>
              <a:rPr lang="zh-CN" altLang="en-US" sz="2900" b="1" dirty="0" smtClean="0">
                <a:latin typeface="Arial" pitchFamily="34" charset="0"/>
                <a:cs typeface="Arial" pitchFamily="34" charset="0"/>
              </a:rPr>
              <a:t>之八：</a:t>
            </a:r>
            <a:r>
              <a:rPr lang="zh-CN" altLang="en-US" sz="2800" b="1" dirty="0" smtClean="0"/>
              <a:t> 行持恶业</a:t>
            </a:r>
            <a:r>
              <a:rPr lang="zh-CN" altLang="en-US" sz="2900" b="1" dirty="0" smtClean="0">
                <a:latin typeface="Arial" pitchFamily="34" charset="0"/>
                <a:cs typeface="Arial" pitchFamily="34" charset="0"/>
              </a:rPr>
              <a:t>无</a:t>
            </a:r>
            <a:r>
              <a:rPr lang="zh-CN" altLang="en-US" sz="2900" b="1" dirty="0">
                <a:latin typeface="Arial" pitchFamily="34" charset="0"/>
                <a:cs typeface="Arial" pitchFamily="34" charset="0"/>
              </a:rPr>
              <a:t>暇</a:t>
            </a:r>
            <a:endParaRPr lang="en-US" altLang="zh-CN" sz="2900" b="1" dirty="0">
              <a:latin typeface="Arial" pitchFamily="34" charset="0"/>
              <a:cs typeface="Arial" pitchFamily="34" charset="0"/>
            </a:endParaRPr>
          </a:p>
          <a:p>
            <a:pPr marL="0" indent="0">
              <a:buNone/>
            </a:pPr>
            <a:endParaRPr lang="en-US" altLang="zh-CN" sz="2200" b="1" dirty="0" smtClean="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一</a:t>
            </a:r>
            <a:r>
              <a:rPr lang="zh-CN" altLang="en-US" sz="1600" b="1" dirty="0" smtClean="0">
                <a:latin typeface="Arial" pitchFamily="34" charset="0"/>
                <a:cs typeface="Arial" pitchFamily="34" charset="0"/>
              </a:rPr>
              <a:t>、定义</a:t>
            </a:r>
            <a:endParaRPr lang="zh-CN" altLang="en-US" sz="1600" b="1" dirty="0">
              <a:latin typeface="Arial" pitchFamily="34" charset="0"/>
              <a:cs typeface="Arial" pitchFamily="34" charset="0"/>
            </a:endParaRPr>
          </a:p>
          <a:p>
            <a:pPr marL="0" indent="0">
              <a:buNone/>
            </a:pPr>
            <a:r>
              <a:rPr lang="zh-CN" altLang="en-US" sz="1400" dirty="0"/>
              <a:t>是指对造恶非常有热情，肆意生起各种贪嗔痴或者忙于营造自我、张扬自我等等</a:t>
            </a:r>
            <a:r>
              <a:rPr lang="zh-CN" altLang="en-US" sz="1400" dirty="0" smtClean="0"/>
              <a:t>。</a:t>
            </a:r>
            <a:endParaRPr lang="en-US" altLang="zh-CN" sz="1400" dirty="0" smtClean="0"/>
          </a:p>
          <a:p>
            <a:pPr marL="0" indent="0">
              <a:buNone/>
            </a:pPr>
            <a:endParaRPr lang="en-US" altLang="zh-CN" sz="1400" dirty="0" smtClean="0"/>
          </a:p>
          <a:p>
            <a:pPr marL="0" indent="0">
              <a:buNone/>
            </a:pPr>
            <a:r>
              <a:rPr lang="zh-CN" altLang="en-US" sz="1600" b="1" dirty="0" smtClean="0">
                <a:latin typeface="Arial" pitchFamily="34" charset="0"/>
                <a:cs typeface="Arial" pitchFamily="34" charset="0"/>
              </a:rPr>
              <a:t>二：症状</a:t>
            </a:r>
            <a:endParaRPr lang="en-US" altLang="zh-CN" sz="1600" b="1" dirty="0" smtClean="0">
              <a:latin typeface="Arial" pitchFamily="34" charset="0"/>
              <a:cs typeface="Arial" pitchFamily="34" charset="0"/>
            </a:endParaRPr>
          </a:p>
          <a:p>
            <a:pPr marL="0" indent="0">
              <a:buNone/>
            </a:pPr>
            <a:r>
              <a:rPr lang="en-US" sz="1300" dirty="0" smtClean="0">
                <a:latin typeface="Arial" pitchFamily="34" charset="0"/>
                <a:cs typeface="Arial" pitchFamily="34" charset="0"/>
              </a:rPr>
              <a:t>  1:</a:t>
            </a:r>
            <a:r>
              <a:rPr lang="zh-CN" altLang="en-US" sz="1400" dirty="0"/>
              <a:t>喜爱恶行：喜爱不如法恶行之人，身口意三门桀骜不驯、刚强难化，远离闻思修行、恭敬供养三宝等一切功德，拒正法于千里之外。</a:t>
            </a:r>
            <a:endParaRPr lang="en-CA" sz="1400" dirty="0"/>
          </a:p>
          <a:p>
            <a:pPr marL="0" indent="0">
              <a:buNone/>
            </a:pPr>
            <a:r>
              <a:rPr lang="en-US" sz="1300" dirty="0" smtClean="0">
                <a:latin typeface="Arial" pitchFamily="34" charset="0"/>
                <a:cs typeface="Arial" pitchFamily="34" charset="0"/>
              </a:rPr>
              <a:t>  2</a:t>
            </a:r>
            <a:r>
              <a:rPr lang="zh-CN" altLang="en-US" sz="1300" dirty="0" smtClean="0">
                <a:latin typeface="Arial" pitchFamily="34" charset="0"/>
                <a:cs typeface="Arial" pitchFamily="34" charset="0"/>
              </a:rPr>
              <a:t>：跟业力有关</a:t>
            </a:r>
            <a:r>
              <a:rPr lang="zh-CN" altLang="en-US" sz="1400" dirty="0" smtClean="0"/>
              <a:t>。</a:t>
            </a:r>
            <a:endParaRPr lang="en-US" altLang="zh-CN" sz="1400" dirty="0"/>
          </a:p>
          <a:p>
            <a:pPr marL="0" indent="0">
              <a:buNone/>
            </a:pPr>
            <a:r>
              <a:rPr lang="en-US" sz="1400" dirty="0" smtClean="0"/>
              <a:t>  3</a:t>
            </a:r>
            <a:r>
              <a:rPr lang="zh-CN" altLang="en-US" sz="1400" dirty="0" smtClean="0"/>
              <a:t>：</a:t>
            </a:r>
            <a:r>
              <a:rPr lang="zh-CN" altLang="en-US" sz="1400" dirty="0"/>
              <a:t>人格恶劣和行持恶业此二无暇，都是说因为众生的恶行与恶习导致断除了善种姓，最终导致堕入无暇之中，粗看上去似乎有些难以区分。</a:t>
            </a:r>
            <a:endParaRPr lang="en-CA" sz="1400" dirty="0"/>
          </a:p>
          <a:p>
            <a:pPr marL="0" indent="0">
              <a:buNone/>
            </a:pPr>
            <a:r>
              <a:rPr lang="zh-CN" altLang="en-US" sz="1400" dirty="0"/>
              <a:t>仔细观察的话，人格恶劣是一种静态的描述或者说是一个现状指示标签，指的是人现在的总体状态；而行为恶劣指的是一种动态的过程，是进行时态，</a:t>
            </a:r>
            <a:r>
              <a:rPr lang="en-CA" sz="1400" dirty="0"/>
              <a:t>-</a:t>
            </a:r>
            <a:r>
              <a:rPr lang="en-CA" sz="1400" dirty="0" err="1"/>
              <a:t>ing</a:t>
            </a:r>
            <a:r>
              <a:rPr lang="en-CA" sz="1400" dirty="0"/>
              <a:t> form.</a:t>
            </a:r>
          </a:p>
          <a:p>
            <a:pPr marL="0" indent="0">
              <a:buNone/>
            </a:pPr>
            <a:r>
              <a:rPr lang="zh-CN" altLang="en-US" sz="1400" dirty="0"/>
              <a:t>换一个角度，或者可以说，人格恶劣是一种现实当中的</a:t>
            </a:r>
            <a:r>
              <a:rPr lang="en-CA" sz="1400" dirty="0"/>
              <a:t>“</a:t>
            </a:r>
            <a:r>
              <a:rPr lang="zh-CN" altLang="en-US" sz="1400" dirty="0"/>
              <a:t>果</a:t>
            </a:r>
            <a:r>
              <a:rPr lang="en-CA" sz="1400" dirty="0"/>
              <a:t>”</a:t>
            </a:r>
            <a:r>
              <a:rPr lang="zh-CN" altLang="en-US" sz="1400" dirty="0"/>
              <a:t>，是从</a:t>
            </a:r>
            <a:r>
              <a:rPr lang="en-CA" sz="1400" dirty="0"/>
              <a:t>“</a:t>
            </a:r>
            <a:r>
              <a:rPr lang="zh-CN" altLang="en-US" sz="1400" dirty="0"/>
              <a:t>果</a:t>
            </a:r>
            <a:r>
              <a:rPr lang="en-CA" sz="1400" dirty="0"/>
              <a:t>”</a:t>
            </a:r>
            <a:r>
              <a:rPr lang="zh-CN" altLang="en-US" sz="1400" dirty="0"/>
              <a:t>的角度来看，是过去因所造的现在果；行持恶业是现实中正在造作的</a:t>
            </a:r>
            <a:r>
              <a:rPr lang="en-CA" sz="1400" dirty="0"/>
              <a:t>“</a:t>
            </a:r>
            <a:r>
              <a:rPr lang="zh-CN" altLang="en-US" sz="1400" dirty="0"/>
              <a:t>因</a:t>
            </a:r>
            <a:r>
              <a:rPr lang="en-CA" sz="1400" dirty="0"/>
              <a:t>”</a:t>
            </a:r>
            <a:r>
              <a:rPr lang="zh-CN" altLang="en-US" sz="1400" dirty="0"/>
              <a:t>，是从</a:t>
            </a:r>
            <a:r>
              <a:rPr lang="en-CA" sz="1400" dirty="0"/>
              <a:t>“</a:t>
            </a:r>
            <a:r>
              <a:rPr lang="zh-CN" altLang="en-US" sz="1400" dirty="0"/>
              <a:t>因</a:t>
            </a:r>
            <a:r>
              <a:rPr lang="en-CA" sz="1400" dirty="0"/>
              <a:t>”</a:t>
            </a:r>
            <a:r>
              <a:rPr lang="zh-CN" altLang="en-US" sz="1400" dirty="0"/>
              <a:t>的角度来说，是现在因正在造未来果。</a:t>
            </a:r>
            <a:endParaRPr lang="en-CA" sz="1400" dirty="0"/>
          </a:p>
          <a:p>
            <a:pPr marL="0" indent="0">
              <a:buNone/>
            </a:pPr>
            <a:endParaRPr lang="en-CA" sz="1400" dirty="0"/>
          </a:p>
          <a:p>
            <a:pPr marL="0" indent="0">
              <a:buNone/>
            </a:pPr>
            <a:r>
              <a:rPr lang="zh-CN" altLang="en-US" sz="1300" dirty="0" smtClean="0">
                <a:latin typeface="Arial" pitchFamily="34" charset="0"/>
                <a:cs typeface="Arial" pitchFamily="34" charset="0"/>
              </a:rPr>
              <a:t> </a:t>
            </a:r>
            <a:endParaRPr lang="en-CA" sz="1300" dirty="0">
              <a:latin typeface="Arial" pitchFamily="34" charset="0"/>
              <a:cs typeface="Arial" pitchFamily="34" charset="0"/>
            </a:endParaRPr>
          </a:p>
          <a:p>
            <a:pPr marL="0" indent="0">
              <a:buNone/>
            </a:pPr>
            <a:r>
              <a:rPr lang="zh-CN" altLang="en-US" sz="1600" b="1" dirty="0" smtClean="0">
                <a:latin typeface="Arial" pitchFamily="34" charset="0"/>
                <a:cs typeface="Arial" pitchFamily="34" charset="0"/>
              </a:rPr>
              <a:t>三</a:t>
            </a:r>
            <a:r>
              <a:rPr lang="zh-CN" altLang="en-US" sz="1600" b="1" dirty="0" smtClean="0">
                <a:latin typeface="Arial" pitchFamily="34" charset="0"/>
                <a:cs typeface="Arial" pitchFamily="34" charset="0"/>
              </a:rPr>
              <a:t>： </a:t>
            </a:r>
            <a:r>
              <a:rPr lang="zh-CN" altLang="en-US" sz="1600" b="1" dirty="0" smtClean="0">
                <a:latin typeface="Arial" pitchFamily="34" charset="0"/>
                <a:cs typeface="Arial" pitchFamily="34" charset="0"/>
              </a:rPr>
              <a:t>破坏力：破坏</a:t>
            </a:r>
            <a:r>
              <a:rPr lang="zh-CN" altLang="en-US" sz="1600" b="1" dirty="0" smtClean="0"/>
              <a:t>行</a:t>
            </a:r>
            <a:r>
              <a:rPr lang="zh-CN" altLang="en-US" sz="1600" b="1" dirty="0"/>
              <a:t>持善法种姓</a:t>
            </a:r>
            <a:endParaRPr lang="en-US" altLang="zh-CN" sz="1600" b="1" dirty="0" smtClean="0">
              <a:latin typeface="Arial" pitchFamily="34" charset="0"/>
              <a:cs typeface="Arial" pitchFamily="34" charset="0"/>
            </a:endParaRPr>
          </a:p>
          <a:p>
            <a:pPr marL="0" indent="0">
              <a:buNone/>
            </a:pPr>
            <a:r>
              <a:rPr lang="en-US" altLang="zh-CN" sz="1400" dirty="0" smtClean="0"/>
              <a:t>1</a:t>
            </a:r>
            <a:r>
              <a:rPr lang="zh-CN" altLang="en-US" sz="1400" dirty="0" smtClean="0"/>
              <a:t>： 三</a:t>
            </a:r>
            <a:r>
              <a:rPr lang="zh-CN" altLang="en-US" sz="1400" dirty="0"/>
              <a:t>门极不寂静的缘故，远离圣贤功德</a:t>
            </a:r>
            <a:r>
              <a:rPr lang="zh-CN" altLang="en-US" sz="1400" dirty="0" smtClean="0"/>
              <a:t>，远离正法。只</a:t>
            </a:r>
            <a:r>
              <a:rPr lang="zh-CN" altLang="en-US" sz="1400" dirty="0"/>
              <a:t>是在正法的门外颠倒行持，却无法趣入法道。由于内在的机制不能顺应法道，也就无法得到真正的培植和成长，于是总也生不起三乘功德。</a:t>
            </a:r>
            <a:endParaRPr lang="en-CA" sz="1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387789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2791</Words>
  <Application>Microsoft Office PowerPoint</Application>
  <PresentationFormat>On-screen Show (4:3)</PresentationFormat>
  <Paragraphs>103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2018 慧灯小组  心品断种姓八无暇-2 2020-01-27</vt:lpstr>
      <vt:lpstr>      包含内容</vt:lpstr>
      <vt:lpstr> </vt:lpstr>
      <vt:lpstr>PowerPoint Presentation</vt:lpstr>
      <vt:lpstr> </vt:lpstr>
      <vt:lpstr>PowerPoint Presentation</vt:lpstr>
      <vt:lpstr> </vt:lpstr>
      <vt:lpstr>PowerPoint Presentation</vt:lpstr>
      <vt:lpstr> </vt:lpstr>
      <vt:lpstr>PowerPoint Presentation</vt:lpstr>
      <vt:lpstr>断缘心八无暇及所伤及的八种解脱种姓 </vt:lpstr>
      <vt:lpstr>思考题：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William</cp:lastModifiedBy>
  <cp:revision>81</cp:revision>
  <dcterms:created xsi:type="dcterms:W3CDTF">2019-04-28T16:59:37Z</dcterms:created>
  <dcterms:modified xsi:type="dcterms:W3CDTF">2020-01-28T00:27:43Z</dcterms:modified>
</cp:coreProperties>
</file>