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6" r:id="rId4"/>
    <p:sldId id="267" r:id="rId5"/>
    <p:sldId id="269" r:id="rId6"/>
    <p:sldId id="272" r:id="rId7"/>
    <p:sldId id="264" r:id="rId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74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41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3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1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0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86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58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0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31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22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53CD6-203B-4D40-A0C8-4962BF1BBEB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2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53CD6-203B-4D40-A0C8-4962BF1BBEB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74205-D923-4E02-8ADE-CCEB35B94F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47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47664" y="2492896"/>
            <a:ext cx="7139136" cy="172819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2018 </a:t>
            </a:r>
            <a:r>
              <a:rPr lang="zh-CN" altLang="en-US" dirty="0"/>
              <a:t>慧灯小组 </a:t>
            </a:r>
            <a:br>
              <a:rPr lang="en-US" altLang="zh-CN" dirty="0"/>
            </a:br>
            <a:r>
              <a:rPr lang="zh-CN" altLang="en-US" dirty="0"/>
              <a:t>轮回过患</a:t>
            </a:r>
            <a:r>
              <a:rPr lang="en-US" altLang="zh-CN" dirty="0"/>
              <a:t>-</a:t>
            </a:r>
            <a:r>
              <a:rPr lang="zh-CN" altLang="en-US" dirty="0"/>
              <a:t>非天（阿修罗）之苦</a:t>
            </a:r>
            <a:br>
              <a:rPr lang="en-US" altLang="zh-CN" dirty="0"/>
            </a:br>
            <a:r>
              <a:rPr lang="en-US" altLang="zh-CN" dirty="0"/>
              <a:t>2020-11-30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64704"/>
            <a:ext cx="1295731" cy="1223937"/>
          </a:xfrm>
        </p:spPr>
      </p:pic>
    </p:spTree>
    <p:extLst>
      <p:ext uri="{BB962C8B-B14F-4D97-AF65-F5344CB8AC3E}">
        <p14:creationId xmlns:p14="http://schemas.microsoft.com/office/powerpoint/2010/main" val="337570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868958"/>
          </a:xfrm>
        </p:spPr>
        <p:txBody>
          <a:bodyPr/>
          <a:lstStyle/>
          <a:p>
            <a:r>
              <a:rPr lang="zh-CN" altLang="en-US" dirty="0"/>
              <a:t>      学习内容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5656" y="1600200"/>
            <a:ext cx="7211144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非天的描述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非天的内争之苦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非天的外战之苦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总结思维</a:t>
            </a: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76672"/>
            <a:ext cx="1301130" cy="125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9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636" y="548680"/>
            <a:ext cx="6738764" cy="648072"/>
          </a:xfrm>
        </p:spPr>
        <p:txBody>
          <a:bodyPr>
            <a:normAutofit fontScale="90000"/>
          </a:bodyPr>
          <a:lstStyle/>
          <a:p>
            <a:r>
              <a:rPr lang="zh-CN" altLang="en-US" b="1" dirty="0"/>
              <a:t>非天的描述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15616" y="1700808"/>
            <a:ext cx="7272808" cy="4032448"/>
          </a:xfrm>
        </p:spPr>
        <p:txBody>
          <a:bodyPr>
            <a:normAutofit fontScale="32500" lnSpcReduction="20000"/>
          </a:bodyPr>
          <a:lstStyle/>
          <a:p>
            <a:pPr marL="0" marR="0" indent="30607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b="1" dirty="0">
              <a:latin typeface="+mj-lt"/>
              <a:cs typeface="Arial" pitchFamily="34" charset="0"/>
            </a:endParaRPr>
          </a:p>
          <a:p>
            <a:pPr marL="0" marR="0" indent="30607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8600" b="1" dirty="0">
                <a:latin typeface="+mj-lt"/>
                <a:cs typeface="Arial" pitchFamily="34" charset="0"/>
              </a:rPr>
              <a:t> </a:t>
            </a:r>
            <a:r>
              <a:rPr lang="zh-CN" altLang="en-US" sz="8600" b="1" dirty="0">
                <a:latin typeface="+mj-lt"/>
                <a:cs typeface="Arial" pitchFamily="34" charset="0"/>
              </a:rPr>
              <a:t>三善趣的第二处</a:t>
            </a:r>
            <a:endParaRPr lang="en-US" altLang="zh-CN" sz="8600" b="1" dirty="0">
              <a:latin typeface="+mj-lt"/>
              <a:cs typeface="Arial" pitchFamily="34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200" kern="100" dirty="0">
                <a:effectLst/>
                <a:ea typeface="STZhongsong" panose="02010600040101010101" pitchFamily="2" charset="-122"/>
                <a:cs typeface="Times New Roman" panose="02020603050405020304" pitchFamily="18" charset="0"/>
              </a:rPr>
              <a:t>- </a:t>
            </a:r>
            <a:r>
              <a:rPr lang="zh-CN" sz="6200" kern="100" dirty="0">
                <a:effectLst/>
                <a:ea typeface="STZhongsong" panose="02010600040101010101" pitchFamily="2" charset="-122"/>
                <a:cs typeface="Times New Roman" panose="02020603050405020304" pitchFamily="18" charset="0"/>
              </a:rPr>
              <a:t>在那须弥山中或者海洋区域当中，有所谓很好的福乐之处，叫‘阿修罗处’</a:t>
            </a:r>
            <a:r>
              <a:rPr lang="en-US" altLang="zh-CN" sz="6200" kern="100" dirty="0">
                <a:effectLst/>
                <a:ea typeface="STZhongsong" panose="0201060004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200" kern="100" dirty="0">
                <a:effectLst/>
                <a:ea typeface="STZhongsong" panose="02010600040101010101" pitchFamily="2" charset="-122"/>
                <a:cs typeface="Times New Roman" panose="02020603050405020304" pitchFamily="18" charset="0"/>
              </a:rPr>
              <a:t>- </a:t>
            </a:r>
            <a:r>
              <a:rPr lang="zh-CN" sz="6200" kern="100" dirty="0">
                <a:effectLst/>
                <a:ea typeface="STZhongsong" panose="02010600040101010101" pitchFamily="2" charset="-122"/>
                <a:cs typeface="Times New Roman" panose="02020603050405020304" pitchFamily="18" charset="0"/>
              </a:rPr>
              <a:t>阿修罗翻为“非天”，具天之福，无天之德</a:t>
            </a:r>
            <a:endParaRPr lang="en-US" altLang="zh-CN" sz="6200" kern="100" dirty="0">
              <a:effectLst/>
              <a:latin typeface="+mj-lt"/>
              <a:ea typeface="SimHei" panose="02010609060101010101" pitchFamily="49" charset="-122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kern="100" dirty="0">
                <a:latin typeface="+mj-lt"/>
                <a:ea typeface="SimHei" panose="02010609060101010101" pitchFamily="49" charset="-122"/>
              </a:rPr>
              <a:t>- </a:t>
            </a:r>
            <a:r>
              <a:rPr lang="zh-CN" altLang="en-US" sz="62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阿修罗易怒好斗，骁勇善战，曾多次与提婆神恶战，但阿修罗也奉佛法，是佛教八大护法之一。</a:t>
            </a:r>
            <a:endParaRPr lang="en-US" altLang="zh-CN" sz="6200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1" kern="100" dirty="0">
                <a:latin typeface="+mj-lt"/>
                <a:ea typeface="SimHei" panose="02010609060101010101" pitchFamily="49" charset="-122"/>
              </a:rPr>
              <a:t>- </a:t>
            </a:r>
            <a:r>
              <a:rPr lang="zh-CN" altLang="en-US" sz="62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阿修罗本性善良，也是善道之一，但因其常常带有嗔恨之心，执著争斗之意志，终非真正的善类。男阿修罗于各道中，常常兴风做浪，好勇斗狠，于诸天中，不时攻打天王，以谋夺位。 女阿修罗貌美，时常迷惑众生，使难修行。故此阿修罗虽然不用受苦，但死后堕落三恶道机会甚大，故渐列之为恶道。</a:t>
            </a:r>
            <a:endParaRPr lang="en-US" sz="6200" b="1" kern="100" dirty="0">
              <a:latin typeface="+mj-lt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Arial" pitchFamily="34" charset="0"/>
                <a:cs typeface="Arial" pitchFamily="34" charset="0"/>
              </a:rPr>
              <a:t> 	</a:t>
            </a:r>
            <a:endParaRPr lang="en-US" altLang="zh-CN" sz="2000" dirty="0"/>
          </a:p>
          <a:p>
            <a:pPr marL="0" indent="0">
              <a:buNone/>
            </a:pPr>
            <a:endParaRPr lang="en-CA" sz="13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zh-CN" altLang="en-US" sz="1600" b="1" dirty="0">
                <a:latin typeface="Arial" pitchFamily="34" charset="0"/>
                <a:cs typeface="Arial" pitchFamily="34" charset="0"/>
              </a:rPr>
              <a:t> </a:t>
            </a:r>
            <a:endParaRPr lang="en-US" altLang="zh-CN" sz="16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2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005" y="980728"/>
            <a:ext cx="7427168" cy="514543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zh-CN" altLang="en-US" sz="2800" b="1" dirty="0"/>
              <a:t> </a:t>
            </a:r>
            <a:endParaRPr lang="en-US" altLang="zh-CN" sz="2800" b="1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sz="2400" b="1" kern="100" dirty="0">
                <a:effectLst/>
                <a:latin typeface="+mj-lt"/>
                <a:ea typeface="STZhongsong" panose="02010600040101010101" pitchFamily="2" charset="-122"/>
              </a:rPr>
              <a:t>一、</a:t>
            </a:r>
            <a:r>
              <a:rPr lang="zh-CN" sz="1800" b="1" kern="100" dirty="0">
                <a:effectLst/>
                <a:ea typeface="汉仪粗宋简"/>
                <a:cs typeface="Times New Roman" panose="02020603050405020304" pitchFamily="18" charset="0"/>
              </a:rPr>
              <a:t>思惟内争之苦</a:t>
            </a:r>
            <a:r>
              <a:rPr lang="en-US" altLang="zh-CN" sz="2400" b="1" kern="100" dirty="0">
                <a:effectLst/>
                <a:latin typeface="+mj-lt"/>
                <a:ea typeface="STZhongsong" panose="02010600040101010101" pitchFamily="2" charset="-122"/>
              </a:rPr>
              <a:t> </a:t>
            </a:r>
          </a:p>
          <a:p>
            <a:pPr marL="0" marR="0" indent="30607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SimHei" panose="02010609060101010101" pitchFamily="49" charset="-122"/>
              </a:rPr>
              <a:t>非天之苦者，总的财富、受用有堪比诸天许的量，然昔于不善嫉妒与斗争串习，而由彼业牵引故，仅从受取彼身依时起，嫉妒之想粗重，自处中也处与部纷争而互不和故，仅仅斗争度时。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SimHei" panose="02010609060101010101" pitchFamily="49" charset="-122"/>
            </a:endParaRPr>
          </a:p>
          <a:p>
            <a:pPr marL="0" indent="306070" algn="just">
              <a:lnSpc>
                <a:spcPts val="2100"/>
              </a:lnSpc>
              <a:spcBef>
                <a:spcPts val="0"/>
              </a:spcBef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《念处经》里讲得很详细。诸阿修罗由于前世修福很大，所以他们的处所、五欲等的享受非常高级，他们那里的饮食、衣服、住宅、园林等都是自然出生，有很多美妙的音乐声等等，过得像天人一样。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STZhongsong" panose="02010600040101010101" pitchFamily="2" charset="-122"/>
            </a:endParaRPr>
          </a:p>
          <a:p>
            <a:pPr marL="0" indent="306070" algn="just">
              <a:lnSpc>
                <a:spcPts val="2100"/>
              </a:lnSpc>
              <a:spcBef>
                <a:spcPts val="0"/>
              </a:spcBef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虽然他们外在的财富、受用非常高级，但是内在出了问题。从缘起上去观照，是他们苦的根本之处。缘起的观照要拓开眼界，要从前世到今生，到今生的一切命运遭遇，再到来世。从整个过、现、未三世的流程上去看，那是苦不堪言，没有一点乐，最终会认定此处是苦性之地，定性为苦以后就不再想生到那里了。</a:t>
            </a:r>
            <a:endParaRPr lang="en-US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2400" kern="100" dirty="0">
              <a:effectLst/>
              <a:latin typeface="+mj-lt"/>
              <a:ea typeface="STZhongsong" panose="02010600040101010101" pitchFamily="2" charset="-122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zh-CN" sz="2400" b="1" kern="100" dirty="0">
                <a:effectLst/>
                <a:latin typeface="+mj-lt"/>
                <a:ea typeface="STZhongsong" panose="02010600040101010101" pitchFamily="2" charset="-122"/>
              </a:rPr>
              <a:t>二、</a:t>
            </a:r>
            <a:r>
              <a:rPr lang="zh-CN" altLang="en-US" sz="2400" b="1" kern="100" dirty="0">
                <a:effectLst/>
                <a:latin typeface="+mj-lt"/>
                <a:ea typeface="STZhongsong" panose="02010600040101010101" pitchFamily="2" charset="-122"/>
              </a:rPr>
              <a:t>心要提示：</a:t>
            </a:r>
            <a:r>
              <a:rPr lang="zh-CN" sz="1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从时间的流程上去看，要把握三点：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STZhongsong" panose="02010600040101010101" pitchFamily="2" charset="-122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endParaRPr lang="en-US" altLang="zh-CN" sz="1800" kern="100" dirty="0">
              <a:effectLst/>
              <a:latin typeface="Times New Roman" panose="02020603050405020304" pitchFamily="18" charset="0"/>
              <a:ea typeface="STZhongsong" panose="02010600040101010101" pitchFamily="2" charset="-122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1</a:t>
            </a:r>
            <a:r>
              <a:rPr lang="zh-CN" sz="1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、前世恶业的串习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-</a:t>
            </a:r>
            <a:r>
              <a:rPr lang="zh-CN" altLang="en-US" sz="1800" kern="100" dirty="0">
                <a:latin typeface="Times New Roman" panose="02020603050405020304" pitchFamily="18" charset="0"/>
                <a:ea typeface="STZhongsong" panose="02010600040101010101" pitchFamily="2" charset="-122"/>
              </a:rPr>
              <a:t>受嫉妒的业力所牵引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STZhongsong" panose="02010600040101010101" pitchFamily="2" charset="-122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2</a:t>
            </a:r>
            <a:r>
              <a:rPr lang="zh-CN" sz="1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、今生的等流习性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-</a:t>
            </a:r>
            <a:r>
              <a:rPr lang="zh-CN" sz="1800" kern="100" dirty="0">
                <a:effectLst/>
                <a:ea typeface="STZhongsong" panose="02010600040101010101" pitchFamily="2" charset="-122"/>
                <a:cs typeface="Times New Roman" panose="02020603050405020304" pitchFamily="18" charset="0"/>
              </a:rPr>
              <a:t>也就是当看到别人的圆满时，一种无法容忍的想会出来，而且出得程度很大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STZhongsong" panose="02010600040101010101" pitchFamily="2" charset="-122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3</a:t>
            </a:r>
            <a:r>
              <a:rPr lang="zh-CN" sz="1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、由此一辈子以斗争度日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-</a:t>
            </a:r>
            <a:r>
              <a:rPr lang="zh-CN" sz="1800" kern="100" dirty="0">
                <a:effectLst/>
                <a:ea typeface="STZhongsong" panose="02010600040101010101" pitchFamily="2" charset="-122"/>
                <a:cs typeface="Times New Roman" panose="02020603050405020304" pitchFamily="18" charset="0"/>
              </a:rPr>
              <a:t>是指不必说向外跟天打仗，就在修罗自己的处所里也是纷争不断</a:t>
            </a:r>
            <a:endParaRPr lang="en-US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 algn="just">
              <a:lnSpc>
                <a:spcPts val="2100"/>
              </a:lnSpc>
              <a:spcBef>
                <a:spcPts val="0"/>
              </a:spcBef>
              <a:buNone/>
            </a:pPr>
            <a:r>
              <a:rPr lang="en-US" altLang="zh-CN" sz="2400" kern="100" dirty="0">
                <a:effectLst/>
                <a:latin typeface="+mj-lt"/>
                <a:ea typeface="STZhongsong" panose="02010600040101010101" pitchFamily="2" charset="-122"/>
              </a:rPr>
              <a:t> </a:t>
            </a:r>
            <a:endParaRPr lang="en-US" sz="2400" kern="100" dirty="0">
              <a:effectLst/>
              <a:latin typeface="+mj-lt"/>
              <a:ea typeface="SimSun" panose="02010600030101010101" pitchFamily="2" charset="-122"/>
            </a:endParaRPr>
          </a:p>
        </p:txBody>
      </p:sp>
      <p:pic>
        <p:nvPicPr>
          <p:cNvPr id="5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044116" cy="1044116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087D6551-F49F-42CC-A9E4-8466016CB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466" y="375655"/>
            <a:ext cx="6389068" cy="45406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Abadi" panose="020B0604020104020204" pitchFamily="34" charset="0"/>
              </a:rPr>
              <a:t>内争之苦</a:t>
            </a:r>
          </a:p>
        </p:txBody>
      </p:sp>
    </p:spTree>
    <p:extLst>
      <p:ext uri="{BB962C8B-B14F-4D97-AF65-F5344CB8AC3E}">
        <p14:creationId xmlns:p14="http://schemas.microsoft.com/office/powerpoint/2010/main" val="44788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636" y="814698"/>
            <a:ext cx="6389068" cy="45406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Abadi" panose="020B0604020104020204" pitchFamily="34" charset="0"/>
              </a:rPr>
              <a:t>外战之苦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448780"/>
            <a:ext cx="6779096" cy="486054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zh-CN" altLang="en-US" sz="4800" b="1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一： </a:t>
            </a:r>
            <a:r>
              <a:rPr lang="zh-CN" sz="4800" b="1" kern="100" dirty="0">
                <a:effectLst/>
                <a:latin typeface="汉仪粗宋简"/>
                <a:ea typeface="SimSun" panose="02010600030101010101" pitchFamily="2" charset="-122"/>
              </a:rPr>
              <a:t>修罗讨伐；</a:t>
            </a:r>
            <a:endParaRPr lang="en-US" altLang="zh-CN" sz="4800" b="1" kern="100" dirty="0">
              <a:effectLst/>
              <a:latin typeface="汉仪粗宋简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sz="4800" kern="100" dirty="0">
                <a:effectLst/>
                <a:latin typeface="Times New Roman" panose="02020603050405020304" pitchFamily="18" charset="0"/>
                <a:ea typeface="SimHei" panose="02010609060101010101" pitchFamily="49" charset="-122"/>
              </a:rPr>
              <a:t>修罗上观天界，目睹天人富乐圆满，而一切需求皆从如意树生故，又见其树根本在修罗境内等后，遂生嫉妒，难以容忍，擐甲执杖后，往与诸天竞斗。</a:t>
            </a:r>
            <a:r>
              <a:rPr lang="en-US" altLang="zh-CN" sz="4800" kern="100" dirty="0">
                <a:ea typeface="STZhongsong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sz="4800" kern="100" dirty="0">
                <a:effectLst/>
                <a:ea typeface="STZhongsong" panose="02010600040101010101" pitchFamily="2" charset="-122"/>
                <a:cs typeface="Times New Roman" panose="02020603050405020304" pitchFamily="18" charset="0"/>
              </a:rPr>
              <a:t>由于修罗们过去世串习嫉妒非常重，因此种子的功能很强，只要一遇到顺生嫉妒的境缘，就决定会发起嫉妒之心。</a:t>
            </a:r>
            <a:endParaRPr lang="en-US" sz="4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sz="4800" kern="100" dirty="0">
              <a:effectLst/>
              <a:latin typeface="汉仪粗宋简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800" b="1" kern="100" dirty="0">
                <a:effectLst/>
                <a:latin typeface="汉仪粗宋简"/>
                <a:ea typeface="SimSun" panose="02010600030101010101" pitchFamily="2" charset="-122"/>
              </a:rPr>
              <a:t>二： </a:t>
            </a:r>
            <a:r>
              <a:rPr lang="zh-CN" sz="4800" b="1" kern="100" dirty="0">
                <a:effectLst/>
                <a:latin typeface="汉仪粗宋简"/>
                <a:ea typeface="SimSun" panose="02010600030101010101" pitchFamily="2" charset="-122"/>
              </a:rPr>
              <a:t>天人应战</a:t>
            </a:r>
            <a:r>
              <a:rPr lang="zh-CN" sz="4800" kern="100" dirty="0">
                <a:effectLst/>
                <a:latin typeface="汉仪粗宋简"/>
                <a:ea typeface="SimSun" panose="02010600030101010101" pitchFamily="2" charset="-122"/>
              </a:rPr>
              <a:t>；</a:t>
            </a:r>
            <a:endParaRPr lang="en-US" altLang="zh-CN" sz="4800" kern="100" dirty="0">
              <a:effectLst/>
              <a:latin typeface="汉仪粗宋简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sz="4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修罗众的大军冲向天界。天王帝释已经宣令征战，天上应战的号令会传到三十三天的各个地方，这个紧急信号传出去以后，诸天人就去粗涩园。本来以诸天人的福德性，他们一直处在善和无记的心态里，不像诸修罗，天人们通常不会起嗔恚、斗争等的恶心。但是到了业力发动的时候，他们会去作个沐浴，随后嗔恚就起来了，接着就去粗涩园拿武器。这时，各部的天人们都纷纷前往粗涩园，穿上铠甲，拿起各种兵器后，大军要结集了。</a:t>
            </a:r>
            <a:r>
              <a:rPr lang="zh-CN" sz="4800" kern="100" dirty="0">
                <a:effectLst/>
                <a:ea typeface="STZhongsong" panose="02010600040101010101" pitchFamily="2" charset="-122"/>
                <a:cs typeface="Times New Roman" panose="02020603050405020304" pitchFamily="18" charset="0"/>
              </a:rPr>
              <a:t>非常有勇气，有英雄气概，想把对方胜伏。而且，诸天人身上有光，那辉光照下来的时候，修罗们的眼睛都受不了。天众大军就这样从天而降</a:t>
            </a:r>
            <a:r>
              <a:rPr lang="zh-CN" altLang="en-US" sz="4800" kern="100" dirty="0">
                <a:effectLst/>
                <a:ea typeface="STZhongsong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sz="4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sz="4800" kern="100" dirty="0">
              <a:effectLst/>
              <a:latin typeface="汉仪粗宋简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800" kern="100" dirty="0">
                <a:effectLst/>
                <a:latin typeface="汉仪粗宋简"/>
                <a:ea typeface="SimSun" panose="02010600030101010101" pitchFamily="2" charset="-122"/>
              </a:rPr>
              <a:t>三</a:t>
            </a:r>
            <a:r>
              <a:rPr lang="zh-CN" altLang="en-US" sz="4800" b="1" kern="100" dirty="0">
                <a:effectLst/>
                <a:latin typeface="汉仪粗宋简"/>
                <a:ea typeface="SimSun" panose="02010600030101010101" pitchFamily="2" charset="-122"/>
              </a:rPr>
              <a:t>： </a:t>
            </a:r>
            <a:r>
              <a:rPr lang="zh-CN" sz="4800" b="1" kern="100" dirty="0">
                <a:effectLst/>
                <a:latin typeface="汉仪粗宋简"/>
                <a:ea typeface="SimSun" panose="02010600030101010101" pitchFamily="2" charset="-122"/>
              </a:rPr>
              <a:t>战争苦相；</a:t>
            </a:r>
            <a:r>
              <a:rPr lang="zh-CN" sz="4800" b="1" kern="100" dirty="0">
                <a:effectLst/>
                <a:latin typeface="Times New Roman" panose="02020603050405020304" pitchFamily="18" charset="0"/>
                <a:ea typeface="SimHei" panose="02010609060101010101" pitchFamily="49" charset="-122"/>
              </a:rPr>
              <a:t>战争之时，天人雨金刚杵、飞轮、短矛、大弩箭等，且天人具神通故，连诸大山也由腹部举起而扔掷。</a:t>
            </a:r>
            <a:endParaRPr lang="en-US" altLang="zh-CN" sz="4800" b="1" kern="100" dirty="0">
              <a:effectLst/>
              <a:latin typeface="Times New Roman" panose="02020603050405020304" pitchFamily="18" charset="0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zh-CN" sz="4800" kern="100" dirty="0">
                <a:effectLst/>
                <a:ea typeface="STZhongsong" panose="02010600040101010101" pitchFamily="2" charset="-122"/>
                <a:cs typeface="Times New Roman" panose="02020603050405020304" pitchFamily="18" charset="0"/>
              </a:rPr>
              <a:t>双方战争的时候，修罗军遭到了惨败。这要看到在双方武力的校量上，天人们的福德力更大，所以能得胜</a:t>
            </a:r>
            <a:r>
              <a:rPr lang="zh-CN" altLang="en-US" sz="4800" kern="100" dirty="0"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sz="4800" kern="100" dirty="0">
                <a:effectLst/>
                <a:ea typeface="STZhongsong" panose="02010600040101010101" pitchFamily="2" charset="-122"/>
                <a:cs typeface="Times New Roman" panose="02020603050405020304" pitchFamily="18" charset="0"/>
              </a:rPr>
              <a:t>在这种交战中，修罗军几乎是十战九败</a:t>
            </a:r>
            <a:r>
              <a:rPr lang="zh-CN" altLang="en-US" sz="4800" kern="100" dirty="0">
                <a:effectLst/>
                <a:ea typeface="STZhongsong" panose="02010600040101010101" pitchFamily="2" charset="-122"/>
                <a:cs typeface="Times New Roman" panose="02020603050405020304" pitchFamily="18" charset="0"/>
              </a:rPr>
              <a:t>。</a:t>
            </a:r>
            <a:r>
              <a:rPr lang="zh-CN" sz="4800" kern="100" dirty="0">
                <a:effectLst/>
                <a:ea typeface="STZhongsong" panose="02010600040101010101" pitchFamily="2" charset="-122"/>
                <a:cs typeface="Times New Roman" panose="02020603050405020304" pitchFamily="18" charset="0"/>
              </a:rPr>
              <a:t>非常地可怜，死了非常多的修罗众，最后连修罗王都耷拉着脑袋回家，他没死只是因为帝释天王饶了他一命。</a:t>
            </a:r>
            <a:r>
              <a:rPr lang="zh-CN" altLang="en-US" sz="4800" kern="100" dirty="0">
                <a:effectLst/>
                <a:ea typeface="STZhongsong" panose="02010600040101010101" pitchFamily="2" charset="-122"/>
                <a:cs typeface="Times New Roman" panose="02020603050405020304" pitchFamily="18" charset="0"/>
              </a:rPr>
              <a:t>天人的身高是阿修罗的七倍，</a:t>
            </a:r>
            <a:r>
              <a:rPr lang="zh-CN" sz="4800" kern="100" dirty="0">
                <a:effectLst/>
                <a:ea typeface="STZhongsong" panose="02010600040101010101" pitchFamily="2" charset="-122"/>
                <a:cs typeface="Times New Roman" panose="02020603050405020304" pitchFamily="18" charset="0"/>
              </a:rPr>
              <a:t>再者，诸天人除了断头以外，身体无论哪个地方受伤，由天的甘露力，无间就恢复了。而诸修罗身上的任何要害处，只要击中哪一个，他们很快就会死。天人们会放出普护神象，在它的鼻子上挂一个剑轮，然后把它派出去，那么这头天象一下来，杀伤力是非常大的。</a:t>
            </a:r>
            <a:endParaRPr lang="en-US" altLang="zh-CN" sz="4800" kern="100" dirty="0">
              <a:effectLst/>
              <a:ea typeface="STZhongsong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4800" kern="100" dirty="0">
              <a:effectLst/>
              <a:ea typeface="STZhongsong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4800" b="1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四： 唯行斗争</a:t>
            </a:r>
            <a:r>
              <a:rPr lang="zh-CN" sz="4800" b="1" kern="100" dirty="0">
                <a:effectLst/>
                <a:latin typeface="汉仪粗宋简"/>
                <a:ea typeface="SimSun" panose="02010600030101010101" pitchFamily="2" charset="-122"/>
              </a:rPr>
              <a:t>；</a:t>
            </a:r>
            <a:endParaRPr lang="en-US" altLang="zh-CN" sz="4800" b="1" kern="100" dirty="0">
              <a:effectLst/>
              <a:latin typeface="汉仪粗宋简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sz="4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诸阿修罗唯一常常行在战争当中</a:t>
            </a:r>
            <a:r>
              <a:rPr lang="zh-CN" altLang="en-US" sz="4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。</a:t>
            </a:r>
            <a:r>
              <a:rPr lang="zh-CN" sz="4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“行”，表示他们的业行，而业行又是由嫉妒的烦恼驱使，要去拼、要去斗、要去搏，因此他们唯一行于斗争中，这就是他们的苦状</a:t>
            </a:r>
            <a:r>
              <a:rPr lang="zh-CN" altLang="en-US" sz="4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。</a:t>
            </a:r>
            <a:r>
              <a:rPr lang="zh-CN" sz="4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“行”字也表示没有办法，当被那种业力驱使的时候，只能不断地在这上面走</a:t>
            </a:r>
            <a:r>
              <a:rPr lang="zh-CN" sz="4800" kern="100" dirty="0">
                <a:effectLst/>
                <a:ea typeface="STZhongsong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sz="4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sz="4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sz="4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sz="5100" kern="100" dirty="0">
              <a:effectLst/>
              <a:latin typeface="Abadi" panose="020B0604020104020204" pitchFamily="34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5100" kern="100" dirty="0">
                <a:effectLst/>
                <a:latin typeface="Abadi" panose="020B0604020104020204" pitchFamily="34" charset="0"/>
                <a:ea typeface="SimHei" panose="02010609060101010101" pitchFamily="49" charset="-122"/>
              </a:rPr>
              <a:t> </a:t>
            </a:r>
            <a:endParaRPr lang="en-US" sz="5100" kern="100" dirty="0">
              <a:effectLst/>
              <a:latin typeface="Abadi" panose="020B0604020104020204" pitchFamily="34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sz="2800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altLang="zh-CN" sz="4200" dirty="0">
              <a:latin typeface="+mj-lt"/>
            </a:endParaRPr>
          </a:p>
          <a:p>
            <a:pPr marL="0" indent="0">
              <a:buNone/>
            </a:pPr>
            <a:r>
              <a:rPr lang="en-US" altLang="zh-CN" sz="4200" b="1" dirty="0">
                <a:latin typeface="Arial" pitchFamily="34" charset="0"/>
                <a:cs typeface="Arial" pitchFamily="34" charset="0"/>
              </a:rPr>
              <a:t>    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8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3636" y="814698"/>
            <a:ext cx="6389068" cy="454062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Abadi" panose="020B0604020104020204" pitchFamily="34" charset="0"/>
              </a:rPr>
              <a:t>结成思维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608" y="1844824"/>
            <a:ext cx="6779096" cy="410445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zh-CN" sz="3600" b="1" kern="100" dirty="0">
                <a:effectLst/>
                <a:latin typeface="Times New Roman" panose="02020603050405020304" pitchFamily="18" charset="0"/>
                <a:ea typeface="SimHei" panose="02010609060101010101" pitchFamily="49" charset="-122"/>
              </a:rPr>
              <a:t>由是因缘，阿修罗处亦不出于苦之自性，当于此理至心修习。</a:t>
            </a:r>
            <a:endParaRPr lang="en-US" altLang="zh-CN" sz="3600" b="1" kern="100" dirty="0">
              <a:effectLst/>
              <a:latin typeface="Times New Roman" panose="02020603050405020304" pitchFamily="18" charset="0"/>
              <a:ea typeface="SimHei" panose="02010609060101010101" pitchFamily="49" charset="-122"/>
            </a:endParaRPr>
          </a:p>
          <a:p>
            <a:pPr marL="0" indent="0">
              <a:buNone/>
            </a:pPr>
            <a:endParaRPr lang="en-US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600" kern="100" dirty="0">
                <a:ea typeface="STZhongsong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lang="zh-CN" sz="2600" kern="100" dirty="0">
                <a:effectLst/>
                <a:ea typeface="STZhongsong" panose="02010600040101010101" pitchFamily="2" charset="-122"/>
                <a:cs typeface="Times New Roman" panose="02020603050405020304" pitchFamily="18" charset="0"/>
              </a:rPr>
              <a:t>他们内在有非常重的嫉妒病，由于无法忍受他者的圆满，会发出各种竞争、斗争等的恶行。可以看到，在整个不忍、夺取的过程中充满了苦。再说，以此种恶业，来世还要深陷在苦海里。这样从缘起的因、体、果三个方面去看就知道，他们也是不出于苦的自性。</a:t>
            </a:r>
            <a:endParaRPr lang="en-US" altLang="zh-CN" sz="2600" kern="100" dirty="0">
              <a:effectLst/>
              <a:ea typeface="STZhongsong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600" kern="100" dirty="0">
              <a:effectLst/>
              <a:ea typeface="STZhongsong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600" kern="100" dirty="0">
                <a:latin typeface="Times New Roman" panose="02020603050405020304" pitchFamily="18" charset="0"/>
                <a:ea typeface="SimHei" panose="02010609060101010101" pitchFamily="49" charset="-122"/>
              </a:rPr>
              <a:t>-</a:t>
            </a:r>
            <a:r>
              <a:rPr lang="zh-CN" sz="25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而是真正要考虑自他在轮回中的前程，要设身处地地去想：“我生在那里如何？”</a:t>
            </a:r>
            <a:r>
              <a:rPr lang="zh-CN" sz="2500" kern="100" dirty="0">
                <a:effectLst/>
                <a:ea typeface="STZhongsong" panose="02010600040101010101" pitchFamily="2" charset="-122"/>
                <a:cs typeface="Times New Roman" panose="02020603050405020304" pitchFamily="18" charset="0"/>
              </a:rPr>
              <a:t>这样想通了以后，当然就没有了想生的心，这就叫做“断了生的欲”。</a:t>
            </a:r>
            <a:endParaRPr lang="en-US" sz="25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sz="3100" kern="100" dirty="0">
              <a:effectLst/>
              <a:latin typeface="Times New Roman" panose="02020603050405020304" pitchFamily="18" charset="0"/>
              <a:ea typeface="SimHei" panose="02010609060101010101" pitchFamily="49" charset="-122"/>
            </a:endParaRPr>
          </a:p>
          <a:p>
            <a:pPr marL="0" indent="0">
              <a:buNone/>
            </a:pPr>
            <a:endParaRPr lang="en-US" altLang="zh-CN" sz="3100" kern="100" dirty="0">
              <a:effectLst/>
              <a:latin typeface="Times New Roman" panose="02020603050405020304" pitchFamily="18" charset="0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3100" kern="100" dirty="0">
                <a:effectLst/>
                <a:latin typeface="Times New Roman" panose="02020603050405020304" pitchFamily="18" charset="0"/>
                <a:ea typeface="SimHei" panose="02010609060101010101" pitchFamily="49" charset="-122"/>
              </a:rPr>
              <a:t> </a:t>
            </a:r>
            <a:endParaRPr lang="en-US" sz="31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sz="31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100" kern="100" dirty="0">
                <a:effectLst/>
                <a:latin typeface="Times New Roman" panose="02020603050405020304" pitchFamily="18" charset="0"/>
                <a:ea typeface="SimHei" panose="02010609060101010101" pitchFamily="49" charset="-122"/>
              </a:rPr>
              <a:t> </a:t>
            </a:r>
            <a:endParaRPr lang="en-US" sz="31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4200" dirty="0">
              <a:latin typeface="+mj-lt"/>
            </a:endParaRPr>
          </a:p>
          <a:p>
            <a:pPr marL="0" indent="0">
              <a:buNone/>
            </a:pPr>
            <a:r>
              <a:rPr lang="en-US" altLang="zh-CN" sz="4200" b="1" dirty="0">
                <a:latin typeface="Arial" pitchFamily="34" charset="0"/>
                <a:cs typeface="Arial" pitchFamily="34" charset="0"/>
              </a:rPr>
              <a:t>       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00" y="224644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7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思考题：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836712"/>
            <a:ext cx="7139136" cy="52894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zh-CN" sz="18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zh-CN" sz="1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阿修罗前世主要串习了哪种恶业？由此导致今生的习性状况如何？阿修罗总的苦相是什么？</a:t>
            </a:r>
            <a:endParaRPr lang="en-US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sz="18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zh-CN" sz="1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阿修罗内争的苦相如何？</a:t>
            </a:r>
            <a:endParaRPr lang="en-US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lang="zh-CN" sz="18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zh-CN" sz="1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阿修罗与天人斗争：</a:t>
            </a:r>
            <a:endParaRPr lang="en-US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（</a:t>
            </a:r>
            <a:r>
              <a:rPr lang="en-US" sz="18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zh-CN" sz="18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zh-CN" sz="1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阿修罗以何种缘对天人起了嫉妒心？由此发起了怎样的恶行？</a:t>
            </a:r>
            <a:endParaRPr lang="en-US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（</a:t>
            </a:r>
            <a:r>
              <a:rPr lang="en-US" sz="18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zh-CN" sz="18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zh-CN" sz="1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从应征、部队、声势三分，阐述天人应战的情形。</a:t>
            </a:r>
            <a:endParaRPr lang="en-US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（</a:t>
            </a:r>
            <a:r>
              <a:rPr lang="en-US" sz="18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3</a:t>
            </a:r>
            <a:r>
              <a:rPr lang="zh-CN" sz="18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zh-CN" sz="1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天人作战时会使用哪些武力？</a:t>
            </a:r>
            <a:endParaRPr lang="en-US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（</a:t>
            </a:r>
            <a:r>
              <a:rPr lang="en-US" sz="18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lang="zh-CN" sz="18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r>
              <a:rPr lang="zh-CN" sz="1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为什么阿修罗军常常失败？</a:t>
            </a:r>
            <a:endParaRPr lang="en-US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0" algn="just">
              <a:lnSpc>
                <a:spcPts val="2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lang="zh-CN" sz="1800" kern="100" dirty="0">
                <a:effectLst/>
                <a:latin typeface="SimSun" panose="02010600030101010101" pitchFamily="2" charset="-122"/>
                <a:ea typeface="SimSun" panose="02010600030101010101" pitchFamily="2" charset="-122"/>
              </a:rPr>
              <a:t>、</a:t>
            </a:r>
            <a:r>
              <a:rPr lang="zh-CN" sz="1800" kern="100" dirty="0">
                <a:effectLst/>
                <a:latin typeface="Times New Roman" panose="02020603050405020304" pitchFamily="18" charset="0"/>
                <a:ea typeface="STZhongsong" panose="02010600040101010101" pitchFamily="2" charset="-122"/>
              </a:rPr>
              <a:t>从过、现、未三世的流程思惟：“阿修罗处不出于苦的自性。”设身处地修习，尽力引生厌患。</a:t>
            </a:r>
            <a:endParaRPr lang="en-US" sz="18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/>
              <a:t>　　　　　　　　　　　　　　　　　　　　　　　　　　　　　　　　　　　　　　　　　　　　　　　　　　　　　　　　　　　　　　　　　　　　　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4624"/>
            <a:ext cx="1229122" cy="133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905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5061</TotalTime>
  <Words>2036</Words>
  <Application>Microsoft Office PowerPoint</Application>
  <PresentationFormat>On-screen Show (4:3)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SimSun</vt:lpstr>
      <vt:lpstr>汉仪粗宋简</vt:lpstr>
      <vt:lpstr>Abadi</vt:lpstr>
      <vt:lpstr>Arial</vt:lpstr>
      <vt:lpstr>Arial</vt:lpstr>
      <vt:lpstr>Calibri</vt:lpstr>
      <vt:lpstr>Times New Roman</vt:lpstr>
      <vt:lpstr>Office 主题​​</vt:lpstr>
      <vt:lpstr>2018 慧灯小组  轮回过患-非天（阿修罗）之苦 2020-11-30</vt:lpstr>
      <vt:lpstr>      学习内容</vt:lpstr>
      <vt:lpstr>非天的描述</vt:lpstr>
      <vt:lpstr>内争之苦</vt:lpstr>
      <vt:lpstr>外战之苦</vt:lpstr>
      <vt:lpstr>结成思维</vt:lpstr>
      <vt:lpstr>思考题：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如何面对痛苦和幸福</dc:title>
  <dc:creator>user</dc:creator>
  <cp:lastModifiedBy>William</cp:lastModifiedBy>
  <cp:revision>127</cp:revision>
  <dcterms:created xsi:type="dcterms:W3CDTF">2019-04-28T16:59:37Z</dcterms:created>
  <dcterms:modified xsi:type="dcterms:W3CDTF">2020-11-30T23:16:59Z</dcterms:modified>
</cp:coreProperties>
</file>