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3" r:id="rId5"/>
    <p:sldId id="274" r:id="rId6"/>
    <p:sldId id="275" r:id="rId7"/>
    <p:sldId id="276" r:id="rId8"/>
    <p:sldId id="277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佛说稻杆经视频</a:t>
            </a:r>
            <a:r>
              <a:rPr lang="en-US" altLang="zh-CN" dirty="0"/>
              <a:t>3-2</a:t>
            </a:r>
            <a:br>
              <a:rPr lang="en-US" altLang="zh-CN" dirty="0"/>
            </a:br>
            <a:r>
              <a:rPr lang="en-US" altLang="zh-CN" dirty="0"/>
              <a:t>2021-03-22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chemeClr val="tx2"/>
                </a:solidFill>
                <a:effectLst/>
                <a:latin typeface="Abadi" panose="020B0604020104020204" pitchFamily="34" charset="0"/>
                <a:ea typeface="Malgun Gothic" panose="020B0503020000020004" pitchFamily="34" charset="-127"/>
                <a:cs typeface="Latha" panose="020B0502040204020203" pitchFamily="34" charset="0"/>
              </a:rPr>
              <a:t>我今从此众缘而生。虽然。有此众缘。而种灭时。芽即得生。如是有花之时。实即得生。彼芽亦非自作。亦非他作。非自他俱作。非</a:t>
            </a:r>
            <a:r>
              <a:rPr lang="zh-CN" altLang="en-US" sz="1800" dirty="0">
                <a:solidFill>
                  <a:schemeClr val="tx2"/>
                </a:solidFill>
                <a:effectLst/>
                <a:latin typeface="Abadi" panose="020B0604020104020204" pitchFamily="34" charset="0"/>
                <a:ea typeface="Malgun Gothic" panose="020B0503020000020004" pitchFamily="34" charset="-127"/>
                <a:cs typeface="Latha" panose="020B0502040204020203" pitchFamily="34" charset="0"/>
              </a:rPr>
              <a:t>自在</a:t>
            </a:r>
            <a:r>
              <a:rPr lang="zh-CN" sz="1800" dirty="0">
                <a:solidFill>
                  <a:schemeClr val="tx2"/>
                </a:solidFill>
                <a:effectLst/>
                <a:latin typeface="Abadi" panose="020B0604020104020204" pitchFamily="34" charset="0"/>
                <a:ea typeface="Malgun Gothic" panose="020B0503020000020004" pitchFamily="34" charset="-127"/>
                <a:cs typeface="Latha" panose="020B0502040204020203" pitchFamily="34" charset="0"/>
              </a:rPr>
              <a:t>作。亦非时变。非自性生。亦非无因而生。虽然。地水火风空时界等和合。种灭之时而芽得生。是故应如是观外因缘法缘相应义。应以五种观彼外因缘法。何等为五。不常。不断。不移。从于小因而生大果。与彼相似。云何不常。为芽与种。各别异故。彼芽非种。非种坏时而芽得生。亦非不灭而得生起。种坏之时而芽得生。是故不常</a:t>
            </a:r>
            <a:r>
              <a:rPr lang="zh-CN" sz="1800" dirty="0">
                <a:solidFill>
                  <a:schemeClr val="tx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effectLst/>
              <a:latin typeface="Abadi" panose="020B060402010402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 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--- ---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而种灭时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芽即得生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如是有花之时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实即得生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因和缘从来都没有产生过果，果不是因生的，谁能够看到缘起，谁就能够见到法，见到法就见到佛。缘起的深入修就可以证悟空性，见到佛的法身。</a:t>
            </a:r>
            <a:endParaRPr lang="en-CA" altLang="zh-CN" sz="1800" i="1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i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在显宗的逻辑，打破错误执着再去修，去消化，时间长了之后，从理论变成体会体悟，叫证悟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CA" altLang="zh-CN" sz="1800" i="1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i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从学佛到成佛的五个阶段（五道）</a:t>
            </a:r>
            <a:r>
              <a:rPr lang="zh-CN" altLang="en-US" sz="1800" b="1" i="1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zh-CN" altLang="en-US" sz="1800" i="1" dirty="0">
                <a:solidFill>
                  <a:srgbClr val="323232"/>
                </a:solidFill>
                <a:effectLst/>
                <a:latin typeface="+mj-lt"/>
                <a:ea typeface="Microsoft YaHei" panose="020B0503020204020204" pitchFamily="34" charset="-122"/>
                <a:cs typeface="Times New Roman" panose="02020603050405020304" pitchFamily="18" charset="0"/>
              </a:rPr>
              <a:t>资粮道、加行道、见到、修道、五学道。</a:t>
            </a:r>
            <a:endParaRPr lang="en-US" altLang="zh-CN" sz="1800" b="1" i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1" dirty="0"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加行道： 通过思考打破了所有的执着（理论上的打破）逐渐把理论上的知识逐渐转化成了体会，举例：吃糖的例子</a:t>
            </a:r>
            <a:r>
              <a:rPr lang="zh-CN" altLang="en-US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；</a:t>
            </a:r>
            <a:r>
              <a:rPr lang="zh-CN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打坐体会到空性</a:t>
            </a:r>
            <a:r>
              <a:rPr lang="zh-CN" altLang="en-US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。</a:t>
            </a:r>
            <a:r>
              <a:rPr lang="zh-CN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彼芽亦非自作</a:t>
            </a:r>
            <a:r>
              <a:rPr lang="en-CA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亦非他作</a:t>
            </a:r>
            <a:r>
              <a:rPr lang="en-CA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非自他俱作</a:t>
            </a:r>
            <a:r>
              <a:rPr lang="en-CA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非自在作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展开可以讲很多中观的理论。</a:t>
            </a:r>
            <a:endParaRPr lang="en-CA" altLang="zh-CN" sz="1800" i="1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同时存在不会起到作用。凡是有前后的东西不会出现在一个时间点上。</a:t>
            </a:r>
            <a:endParaRPr lang="en-CA" altLang="zh-CN" sz="1800" i="1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i="1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非自作： 宏观上颗粒容易理解，不会自己长出来。</a:t>
            </a: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i="1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非他作： 种子存在的时候，芽不存在， 种子再有能力都没地方把能量传递给芽，没有发挥的地方。当芽存在的时候，</a:t>
            </a:r>
            <a:r>
              <a:rPr lang="zh-CN" altLang="en-US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因为</a:t>
            </a: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已经存在了</a:t>
            </a:r>
            <a:r>
              <a:rPr lang="zh-CN" altLang="en-US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也就不需要做什么了。</a:t>
            </a:r>
            <a:endParaRPr lang="en-CA" altLang="zh-CN" sz="1800" i="1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i="1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自他之外没有第三个方式</a:t>
            </a: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亦非时变</a:t>
            </a:r>
            <a:r>
              <a:rPr lang="en-CA" altLang="zh-CN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非自性生  亦非无因而生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268760"/>
            <a:ext cx="7848872" cy="5040560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时间也起不了什么作用。时间是不能独立存在的，时间是因为物质的变化建立起来的抽象的概念，比如春夏秋冬，其实是根据地球的变化建立的一个衡量标准。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实际上只有地球的变化，并没有什么春夏秋冬。</a:t>
            </a:r>
            <a:endParaRPr lang="en-CA" altLang="zh-CN" sz="1800" i="1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sz="1800" i="1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亦非无因而生</a:t>
            </a:r>
            <a:r>
              <a:rPr lang="zh-CN" sz="1800" i="1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更不是了。实际上因从来都不生果，果从来也不从因生。仅仅是因缘，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中观里面在因缘前面加一个“唯”</a:t>
            </a:r>
            <a:r>
              <a:rPr 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唯因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缘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这个里面没有什么道理和理论，只要种子播下去，有温度有土壤有湿度，就会产生一个绿色的芽，这是宏观世界的一个现象，没有在微观世界里去寻找，只是一个因缘而已。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cs typeface="Times New Roman" panose="02020603050405020304" pitchFamily="18" charset="0"/>
              </a:rPr>
              <a:t>	</a:t>
            </a:r>
            <a:endParaRPr lang="en-CA" sz="1800" i="1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i="1" dirty="0"/>
              <a:t>现实生活中善有善报，恶有恶报。深入了解是不成立的。</a:t>
            </a:r>
            <a:endParaRPr lang="en-US" altLang="zh-CN" sz="1800" b="1" i="1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494674"/>
            <a:ext cx="7170812" cy="648072"/>
          </a:xfrm>
        </p:spPr>
        <p:txBody>
          <a:bodyPr>
            <a:normAutofit/>
          </a:bodyPr>
          <a:lstStyle/>
          <a:p>
            <a:r>
              <a:rPr 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虽然</a:t>
            </a:r>
            <a:r>
              <a:rPr lang="en-CA" alt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地水火风空时界等和合</a:t>
            </a:r>
            <a:r>
              <a:rPr lang="en-CA" alt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种灭之时而芽得生</a:t>
            </a:r>
            <a:r>
              <a:rPr lang="en-CA" alt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是故应如是观外因缘法缘相应义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地水火风时界因缘和合的时候，种子灭的时候芽而得生，在宏观层面是合理的，但是（微观上）不要找他的理由，找不到的。不观察的情况下是成立的。这就是佛教的世界观</a:t>
            </a:r>
            <a:endParaRPr lang="en-CA" altLang="zh-CN" sz="1800" i="1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b="1" i="1" dirty="0">
              <a:solidFill>
                <a:srgbClr val="323232"/>
              </a:solidFill>
              <a:latin typeface="+mj-lt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3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494674"/>
            <a:ext cx="7170812" cy="648072"/>
          </a:xfrm>
        </p:spPr>
        <p:txBody>
          <a:bodyPr>
            <a:noAutofit/>
          </a:bodyPr>
          <a:lstStyle/>
          <a:p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应以五种观彼外因缘法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何等为五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不常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不断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不移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从于小因而生大果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与彼相似</a:t>
            </a:r>
            <a:r>
              <a:rPr lang="en-CA" altLang="zh-CN" sz="20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altLang="zh-CN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外因缘法的过程需要五种原则： </a:t>
            </a:r>
            <a:endParaRPr lang="en-CA" altLang="zh-CN" sz="1800" i="1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i="1" dirty="0">
                <a:solidFill>
                  <a:srgbClr val="32323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不常：因果之间</a:t>
            </a:r>
            <a:endParaRPr lang="en-CA" altLang="zh-CN" sz="1800" i="1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i="1" dirty="0">
                <a:solidFill>
                  <a:srgbClr val="32323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不断：因果之间</a:t>
            </a:r>
            <a:endParaRPr lang="en-CA" altLang="zh-CN" sz="1800" i="1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i="1" dirty="0">
                <a:solidFill>
                  <a:srgbClr val="32323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不移：因果之间</a:t>
            </a:r>
            <a:endParaRPr lang="en-CA" altLang="zh-CN" sz="1800" i="1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i="1" dirty="0">
                <a:solidFill>
                  <a:srgbClr val="32323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从于小因而生大果 ： 善有善报，恶有恶报</a:t>
            </a:r>
            <a:endParaRPr lang="en-CA" altLang="zh-CN" sz="1800" i="1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i="1" dirty="0">
                <a:solidFill>
                  <a:srgbClr val="323232"/>
                </a:solidFill>
                <a:ea typeface="Microsoft YaHei" panose="020B0503020204020204" pitchFamily="34" charset="-122"/>
                <a:cs typeface="Times New Roman" panose="02020603050405020304" pitchFamily="18" charset="0"/>
              </a:rPr>
              <a:t>与彼相似： 种瓜得瓜，种豆得豆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6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494674"/>
            <a:ext cx="7170812" cy="648072"/>
          </a:xfrm>
        </p:spPr>
        <p:txBody>
          <a:bodyPr>
            <a:noAutofit/>
          </a:bodyPr>
          <a:lstStyle/>
          <a:p>
            <a:pPr algn="l"/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云何不常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为芽与种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各别异故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彼芽非种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非种坏时而芽得生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亦非不灭而得生起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种坏之时而芽得生</a:t>
            </a:r>
            <a:r>
              <a:rPr lang="en-CA" alt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sz="1800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是故不常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i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因和果是无常的</a:t>
            </a:r>
            <a:endParaRPr lang="en-CA" altLang="zh-CN" sz="1800" i="1" dirty="0">
              <a:solidFill>
                <a:srgbClr val="323232"/>
              </a:solidFill>
              <a:effectLst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1800" i="1" dirty="0">
              <a:solidFill>
                <a:srgbClr val="323232"/>
              </a:solidFill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i="1" dirty="0">
                <a:latin typeface="Adobe Caslon Pro" panose="0205050205050A020403" pitchFamily="18" charset="0"/>
              </a:rPr>
              <a:t>芽和种子产生了很大变化 ，颜色形状</a:t>
            </a: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i="1" dirty="0">
                <a:latin typeface="Adobe Caslon Pro" panose="0205050205050A020403" pitchFamily="18" charset="0"/>
              </a:rPr>
              <a:t>不是种子毁灭的时候芽得生，也不是种子还存在的时候芽生出来的</a:t>
            </a: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i="1" dirty="0">
                <a:latin typeface="Adobe Caslon Pro" panose="0205050205050A020403" pitchFamily="18" charset="0"/>
              </a:rPr>
              <a:t>（从微观世界的认识讲的， 胜义谛）</a:t>
            </a: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i="1" dirty="0">
                <a:latin typeface="Adobe Caslon Pro" panose="0205050205050A020403" pitchFamily="18" charset="0"/>
              </a:rPr>
              <a:t>种子毁灭的时候芽得生（ 从宏观世界讲，世俗谛）</a:t>
            </a: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2000" i="1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CA" altLang="zh-CN" sz="2000" dirty="0">
              <a:latin typeface="Adobe Caslon Pro" panose="0205050205050A020403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从学佛到成佛的五个阶段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芽不从种生，如何理解？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彼芽亦非自作，亦非他作。自作他作如何理解？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亦非时变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“时间对稻种到稻芽也起不了什么作用，时间是不能独立存在的” 如何理解？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解脱成佛的因和缘是什么？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因果不空和因果空该怎么理解？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因果存在吗？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稻杆经在因果方面引入了空性的理解，带入了中观的初步理论，我们的教材在学因果的时候引入稻杆经， 为什么呢？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1495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Microsoft YaHei</vt:lpstr>
      <vt:lpstr>Abadi</vt:lpstr>
      <vt:lpstr>Adobe Caslon Pro</vt:lpstr>
      <vt:lpstr>Arial</vt:lpstr>
      <vt:lpstr>Calibri</vt:lpstr>
      <vt:lpstr>Office 主题​​</vt:lpstr>
      <vt:lpstr>2018 慧灯小组  佛说稻杆经视频3-2 2021-03-22</vt:lpstr>
      <vt:lpstr>      学习内容</vt:lpstr>
      <vt:lpstr>--- ---而种灭时  芽即得生  如是有花之时  实即得生</vt:lpstr>
      <vt:lpstr>彼芽亦非自作  亦非他作  非自他俱作  非自在作</vt:lpstr>
      <vt:lpstr>亦非时变  非自性生  亦非无因而生</vt:lpstr>
      <vt:lpstr>虽然  地水火风空时界等和合  种灭之时而芽得生  是故应如是观外因缘法缘相应义 </vt:lpstr>
      <vt:lpstr>应以五种观彼外因缘法  何等为五  不常  不断  不移  从于小因而生大果  与彼相似   </vt:lpstr>
      <vt:lpstr>云何不常  为芽与种  各别异故  彼芽非种  非种坏时而芽得生  亦非不灭而得生起   种坏之时而芽得生  是故不常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William Liu</cp:lastModifiedBy>
  <cp:revision>159</cp:revision>
  <dcterms:created xsi:type="dcterms:W3CDTF">2019-04-28T16:59:37Z</dcterms:created>
  <dcterms:modified xsi:type="dcterms:W3CDTF">2021-03-22T07:53:14Z</dcterms:modified>
</cp:coreProperties>
</file>