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6" r:id="rId5"/>
    <p:sldId id="268" r:id="rId6"/>
    <p:sldId id="271" r:id="rId7"/>
    <p:sldId id="27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16" d="100"/>
          <a:sy n="116" d="100"/>
        </p:scale>
        <p:origin x="-66" y="20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636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867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799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724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5770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866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2020/6/14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594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063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2020/6/14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409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085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2336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7290-E3AE-4BEE-B5A2-7D0E9FC3620F}" type="datetimeFigureOut">
              <a:rPr lang="zh-CN" altLang="en-US" smtClean="0"/>
              <a:pPr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99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总的思维轮回痛苦</a:t>
            </a:r>
            <a:r>
              <a:rPr lang="zh-CN" altLang="en-US" sz="6000" dirty="0" smtClean="0"/>
              <a:t/>
            </a:r>
            <a:br>
              <a:rPr lang="zh-CN" altLang="en-US" sz="6000" dirty="0" smtClean="0"/>
            </a:br>
            <a:endParaRPr lang="zh-CN" altLang="en-US" sz="6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1880" y="3212976"/>
            <a:ext cx="2304256" cy="2088232"/>
          </a:xfrm>
        </p:spPr>
      </p:pic>
    </p:spTree>
    <p:extLst>
      <p:ext uri="{BB962C8B-B14F-4D97-AF65-F5344CB8AC3E}">
        <p14:creationId xmlns:p14="http://schemas.microsoft.com/office/powerpoint/2010/main" xmlns="" val="25320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大纲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1"/>
            <a:ext cx="8219256" cy="41764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2200" b="1" dirty="0" smtClean="0">
                <a:latin typeface="+mn-ea"/>
              </a:rPr>
              <a:t>一、出离心的重要性</a:t>
            </a:r>
            <a:endParaRPr lang="en-US" altLang="zh-CN" sz="2200" b="1" dirty="0" smtClean="0">
              <a:latin typeface="+mn-ea"/>
            </a:endParaRPr>
          </a:p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出离心是修学佛法的基础，是我们的第一个奋斗目标。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修人生难得、死亡无常是为了断除对现世的贪欲心。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+mn-ea"/>
              </a:rPr>
              <a:t>二、为什么要思维轮回的痛苦？</a:t>
            </a:r>
            <a:endParaRPr lang="en-US" altLang="zh-CN" sz="2200" b="1" dirty="0" smtClean="0">
              <a:latin typeface="+mn-ea"/>
            </a:endParaRPr>
          </a:p>
          <a:p>
            <a:r>
              <a:rPr lang="zh-CN" altLang="en-US" sz="2100" dirty="0" smtClean="0">
                <a:latin typeface="华文楷体" pitchFamily="2" charset="-122"/>
                <a:ea typeface="华文楷体" pitchFamily="2" charset="-122"/>
              </a:rPr>
              <a:t>不了解轮回全景真相（愚痴）。</a:t>
            </a:r>
            <a:endParaRPr lang="en-US" altLang="zh-CN" sz="21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100" dirty="0" smtClean="0">
                <a:latin typeface="华文楷体" pitchFamily="2" charset="-122"/>
                <a:ea typeface="华文楷体" pitchFamily="2" charset="-122"/>
              </a:rPr>
              <a:t>贪执轮回中极少的幸福快乐。</a:t>
            </a:r>
            <a:endParaRPr lang="en-US" altLang="zh-CN" sz="21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+mn-ea"/>
              </a:rPr>
              <a:t>三、如何思维轮回整体痛苦？</a:t>
            </a:r>
            <a:endParaRPr lang="en-US" altLang="zh-CN" sz="2200" b="1" dirty="0" smtClean="0">
              <a:latin typeface="+mn-ea"/>
            </a:endParaRPr>
          </a:p>
          <a:p>
            <a:r>
              <a:rPr lang="zh-CN" altLang="en-US" sz="2100" dirty="0" smtClean="0">
                <a:latin typeface="华文楷体" pitchFamily="2" charset="-122"/>
                <a:ea typeface="华文楷体" pitchFamily="2" charset="-122"/>
              </a:rPr>
              <a:t>所有生命的基本痛苦：生老病死</a:t>
            </a:r>
            <a:endParaRPr lang="en-US" altLang="zh-CN" sz="21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100" dirty="0" smtClean="0">
                <a:latin typeface="华文楷体" pitchFamily="2" charset="-122"/>
                <a:ea typeface="华文楷体" pitchFamily="2" charset="-122"/>
              </a:rPr>
              <a:t>轮回的基本痛苦：苦苦、变苦、行苦。</a:t>
            </a:r>
            <a:endParaRPr lang="en-US" altLang="zh-CN" sz="21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r>
              <a:rPr lang="zh-CN" altLang="en-US" sz="2200" b="1" dirty="0" smtClean="0">
                <a:latin typeface="+mn-ea"/>
              </a:rPr>
              <a:t>四、如何断除轮回痛苦？</a:t>
            </a:r>
            <a:endParaRPr lang="en-US" altLang="zh-CN" sz="2200" b="1" dirty="0" smtClean="0">
              <a:latin typeface="+mn-ea"/>
            </a:endParaRPr>
          </a:p>
          <a:p>
            <a:r>
              <a:rPr lang="zh-CN" altLang="en-US" sz="2100" dirty="0" smtClean="0">
                <a:latin typeface="华文楷体" pitchFamily="2" charset="-122"/>
                <a:ea typeface="华文楷体" pitchFamily="2" charset="-122"/>
              </a:rPr>
              <a:t>找到轮回的根源</a:t>
            </a:r>
            <a:endParaRPr lang="en-US" altLang="zh-CN" sz="21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100" dirty="0" smtClean="0">
                <a:latin typeface="华文楷体" pitchFamily="2" charset="-122"/>
                <a:ea typeface="华文楷体" pitchFamily="2" charset="-122"/>
              </a:rPr>
              <a:t>修行，实现突破。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01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</p:spPr>
        <p:txBody>
          <a:bodyPr>
            <a:noAutofit/>
          </a:bodyPr>
          <a:lstStyle/>
          <a:p>
            <a:pPr lvl="0"/>
            <a:r>
              <a:rPr lang="zh-CN" altLang="en-US" sz="2000" b="1" dirty="0" smtClean="0">
                <a:latin typeface="+mn-ea"/>
                <a:ea typeface="+mn-ea"/>
              </a:rPr>
              <a:t>一、</a:t>
            </a:r>
            <a:r>
              <a:rPr lang="zh-CN" altLang="en-US" sz="2000" b="1" dirty="0" smtClean="0">
                <a:latin typeface="+mn-ea"/>
              </a:rPr>
              <a:t>出离心的重要性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4392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    </a:t>
            </a:r>
            <a:endParaRPr lang="en-US" altLang="zh-CN" sz="2000" dirty="0" smtClean="0"/>
          </a:p>
          <a:p>
            <a:pPr lvl="0"/>
            <a:endParaRPr lang="zh-CN" altLang="en-US" sz="2000" dirty="0" smtClean="0"/>
          </a:p>
          <a:p>
            <a:r>
              <a:rPr lang="zh-CN" altLang="en-US" sz="2000" dirty="0" smtClean="0"/>
              <a:t>出离心是所有佛教的基础，是我们修学佛法的第一个目标。没有出离心，我们念经、持咒、磕头再多，也是不能走上解脱道的。</a:t>
            </a:r>
            <a:endParaRPr lang="en-US" altLang="zh-CN" sz="2000" dirty="0" smtClean="0"/>
          </a:p>
          <a:p>
            <a:r>
              <a:rPr lang="zh-CN" altLang="en-US" sz="2000" dirty="0" smtClean="0"/>
              <a:t>回顾人生难得、死亡无常两个修法，这两个修法重在消除我们对现世的贪欲</a:t>
            </a:r>
            <a:r>
              <a:rPr lang="en-US" altLang="zh-CN" sz="2000" dirty="0" smtClean="0"/>
              <a:t>-----</a:t>
            </a:r>
            <a:r>
              <a:rPr lang="zh-CN" altLang="en-US" sz="2000" dirty="0" smtClean="0"/>
              <a:t>从现世出离。大家可以对照自己，自我考核，看经过这</a:t>
            </a:r>
            <a:r>
              <a:rPr lang="en-US" altLang="zh-CN" sz="2000" dirty="0" smtClean="0"/>
              <a:t>200</a:t>
            </a:r>
            <a:r>
              <a:rPr lang="zh-CN" altLang="en-US" sz="2000" dirty="0" smtClean="0"/>
              <a:t>多小时的打坐，究竟有没有改变。是否发自内心认为人生很难得，得暇满人生真如如意宝珠般不易，而又是很容易失去。人生这么宝贵，生命又这么无常，我们应该追求一个更有意义的人生，不要继续追求太世俗太庸俗的东西。如果有变化，说明修行有结果。</a:t>
            </a:r>
            <a:endParaRPr lang="en-US" altLang="zh-CN" sz="2000" dirty="0" smtClean="0"/>
          </a:p>
          <a:p>
            <a:r>
              <a:rPr lang="zh-CN" altLang="en-US" sz="2000" dirty="0" smtClean="0"/>
              <a:t>今天讲四加行的第三个修法：轮回痛苦。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91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>
            <a:noAutofit/>
          </a:bodyPr>
          <a:lstStyle/>
          <a:p>
            <a:r>
              <a:rPr lang="zh-CN" altLang="en-US" sz="2000" b="1" dirty="0" smtClean="0"/>
              <a:t>二、为什么要思维轮回的痛苦？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439248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、不了解轮回全景真相（愚痴）。</a:t>
            </a:r>
            <a:r>
              <a:rPr lang="zh-CN" altLang="en-US" sz="2400" dirty="0" smtClean="0"/>
              <a:t>轮回众生可以分为六个种族：地狱、饿鬼、旁生、人、天人、非天。除此之外，没有第七种。如果这一世不解脱，来世定会投生其中某一道。轮回里，不仅今生不能避免痛苦，下一世再换一个身体和环境，仍然要感受痛苦。这就是轮回的真相。对于轮回，我们看到的只是冰山一角；对生命的了解，也只有此生往前几十年，往后预测几十年，下一世有没有也不知道，对生命的了解不全面，对轮回的痛苦了解也不多。</a:t>
            </a:r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、贪执轮回中极少的幸福快乐。</a:t>
            </a:r>
            <a:endParaRPr lang="zh-CN" altLang="en-US" sz="2400" dirty="0" smtClean="0"/>
          </a:p>
          <a:p>
            <a:r>
              <a:rPr lang="zh-CN" altLang="en-US" sz="2400" dirty="0" smtClean="0"/>
              <a:t>平常生活中有很多痛苦，但我们很快就忘记了，因为我们希望有更美好的东西，渴望出现奇迹，就忽略这些痛苦。当然佛并没有说轮回中没有任何幸福可言，比如如果上一世积累福报，也会有身体健康，家庭和睦，生活幸福，但几十年过去，就都没有了。即便这样，也是要感受生老病死这些基本痛苦。但一般凡夫太痴迷轮回，一生本来很短暂，就为那一两个快乐执着，对成千上万的痛苦、不开心忽略。其实快乐周围全是痛苦，佛告诉我们要全面清醒的认识。</a:t>
            </a:r>
          </a:p>
          <a:p>
            <a:pPr>
              <a:buNone/>
            </a:pPr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en-US" altLang="zh-CN" sz="2400" dirty="0" smtClean="0"/>
          </a:p>
          <a:p>
            <a:endParaRPr lang="zh-CN" altLang="en-US" sz="2400" dirty="0" smtClean="0"/>
          </a:p>
          <a:p>
            <a:pPr marL="0" indent="0">
              <a:buNone/>
            </a:pPr>
            <a:endParaRPr lang="zh-CN" altLang="en-US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3928" y="5614283"/>
            <a:ext cx="1152128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08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三、</a:t>
            </a:r>
            <a:r>
              <a:rPr lang="zh-CN" altLang="en-US" sz="2000" b="1" dirty="0" smtClean="0"/>
              <a:t>如何思维轮回整体痛苦</a:t>
            </a:r>
            <a:r>
              <a:rPr lang="en-US" sz="2000" b="1" dirty="0" smtClean="0"/>
              <a:t>------</a:t>
            </a:r>
            <a:r>
              <a:rPr lang="zh-CN" altLang="en-US" sz="2000" b="1" dirty="0" smtClean="0"/>
              <a:t>生老病死、三苦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endParaRPr lang="zh-CN" altLang="en-US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53650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1800" dirty="0" smtClean="0"/>
              <a:t>宏观上看：轮回可喻为古代水车，一直不断转动，又像封闭瓶中不停飞舞的蜜蜂，时而高飞时而低沉，始终飞不出瓶子范围。无论是因行善做人或是天人，作恶堕入三恶趣，始终处于轮回樊笼。</a:t>
            </a:r>
            <a:endParaRPr lang="en-US" altLang="zh-CN" sz="1800" dirty="0" smtClean="0"/>
          </a:p>
          <a:p>
            <a:r>
              <a:rPr lang="zh-CN" altLang="en-US" sz="1800" dirty="0" smtClean="0"/>
              <a:t>在这样的轮回中，没有任何生命能够超越生老病死。同时，一切有情无不受三苦折磨。</a:t>
            </a:r>
          </a:p>
          <a:p>
            <a:r>
              <a:rPr lang="zh-CN" altLang="en-US" sz="1800" dirty="0" smtClean="0"/>
              <a:t>苦苦</a:t>
            </a:r>
            <a:r>
              <a:rPr lang="en-US" sz="1800" dirty="0" smtClean="0"/>
              <a:t>—</a:t>
            </a:r>
            <a:r>
              <a:rPr lang="zh-CN" altLang="en-US" sz="1800" dirty="0" smtClean="0"/>
              <a:t>苦上加苦。三恶趣的痛苦；另外如破产、生病，突发的灾难等等。</a:t>
            </a:r>
          </a:p>
          <a:p>
            <a:r>
              <a:rPr lang="zh-CN" altLang="en-US" sz="1800" dirty="0" smtClean="0"/>
              <a:t>变苦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当下看，是幸福，但乐不久长，变化终会导致更多痛苦。如与亲人在一起幸福快乐，分散就特别苦。我们寻找绝对幸福不可能。有幸福就有痛苦，如日夜一般相对的，幸福少，痛苦多。只有少数人，可以感受幸福。</a:t>
            </a:r>
          </a:p>
          <a:p>
            <a:r>
              <a:rPr lang="zh-CN" altLang="en-US" sz="1800" dirty="0" smtClean="0"/>
              <a:t>行苦</a:t>
            </a:r>
            <a:r>
              <a:rPr lang="en-US" sz="1800" dirty="0" smtClean="0"/>
              <a:t>---</a:t>
            </a:r>
            <a:r>
              <a:rPr lang="zh-CN" altLang="en-US" sz="1800" dirty="0" smtClean="0"/>
              <a:t>行是迁流，迁流就是变化、演变之意。不明显的痛苦，不是很快会变，他逐渐给我们带来痛苦，是潜在的痛苦。假如一个人享受幸福的时间包括一百个刹那，这一百个刹那后，就开始感受</a:t>
            </a:r>
            <a:r>
              <a:rPr lang="zh-CN" altLang="en-US" sz="1800" dirty="0" smtClean="0"/>
              <a:t>痛苦。</a:t>
            </a:r>
            <a:r>
              <a:rPr lang="zh-CN" altLang="en-US" sz="1800" dirty="0" smtClean="0"/>
              <a:t>如娇惯孩子带来的痛苦等等。</a:t>
            </a:r>
            <a:endParaRPr lang="zh-CN" altLang="en-US" sz="1800" dirty="0" smtClean="0"/>
          </a:p>
          <a:p>
            <a:r>
              <a:rPr lang="zh-CN" altLang="en-US" sz="1800" dirty="0" smtClean="0"/>
              <a:t>所以，佛说轮回里幸福少，痛苦多，是很没有安全感的。再幸福快乐，也就是几十年而已</a:t>
            </a:r>
            <a:r>
              <a:rPr lang="zh-CN" altLang="en-US" sz="1800" dirty="0" smtClean="0"/>
              <a:t>，凡夫</a:t>
            </a:r>
            <a:r>
              <a:rPr lang="zh-CN" altLang="en-US" sz="1800" dirty="0" smtClean="0"/>
              <a:t>的未来就是六道，一旦堕入地狱、饿鬼或者旁生，因愚昧无知，所做多为恶趣之因，就会长劫辗转及其悲惨；即便生为三善趣，也没有太大幸福可</a:t>
            </a:r>
            <a:r>
              <a:rPr lang="zh-CN" altLang="en-US" sz="1800" dirty="0" smtClean="0"/>
              <a:t>言。且</a:t>
            </a:r>
            <a:r>
              <a:rPr lang="zh-CN" altLang="en-US" sz="1800" dirty="0" smtClean="0"/>
              <a:t>善趣难生，恶趣易堕，整个生命历程来看，众生受苦时间长，享受快乐时间短。</a:t>
            </a:r>
            <a:endParaRPr lang="en-US" altLang="zh-CN" sz="1800" dirty="0" smtClean="0"/>
          </a:p>
          <a:p>
            <a:r>
              <a:rPr lang="zh-CN" altLang="en-US" sz="1800" dirty="0" smtClean="0"/>
              <a:t>如果我们就看中当下，不想过去和未来，如一头猪、一头牛一样，也许会稍微好一点。但是我们眼光稍微放远一点的话，就会不一样的感觉了，会很恐惧，恐惧是不好受的心里感觉，一般凡夫都会拒绝</a:t>
            </a:r>
            <a:r>
              <a:rPr lang="zh-CN" altLang="en-US" sz="1800" dirty="0" smtClean="0"/>
              <a:t>。但</a:t>
            </a:r>
            <a:r>
              <a:rPr lang="zh-CN" altLang="en-US" sz="1800" dirty="0" smtClean="0"/>
              <a:t>不思考不能解决任何问题。只会让我们会变得更愚昧，真像一头猪一样。</a:t>
            </a:r>
            <a:endParaRPr lang="en-US" altLang="zh-CN" sz="1800" dirty="0" smtClean="0"/>
          </a:p>
          <a:p>
            <a:r>
              <a:rPr lang="zh-CN" altLang="en-US" sz="1800" dirty="0" smtClean="0"/>
              <a:t>最好的办法是面对痛苦</a:t>
            </a:r>
            <a:r>
              <a:rPr lang="zh-CN" altLang="en-US" sz="1800" dirty="0" smtClean="0"/>
              <a:t>，其实痛苦的感受是有价值的，</a:t>
            </a:r>
            <a:r>
              <a:rPr lang="zh-CN" altLang="en-US" sz="1800" dirty="0" smtClean="0"/>
              <a:t>思维痛苦</a:t>
            </a:r>
            <a:r>
              <a:rPr lang="zh-CN" altLang="en-US" sz="1800" dirty="0" smtClean="0"/>
              <a:t>，才能寻求</a:t>
            </a:r>
            <a:r>
              <a:rPr lang="zh-CN" altLang="en-US" sz="1800" dirty="0" smtClean="0"/>
              <a:t>突破。</a:t>
            </a:r>
          </a:p>
          <a:p>
            <a:pPr>
              <a:buNone/>
            </a:pPr>
            <a:r>
              <a:rPr lang="zh-CN" altLang="en-US" sz="1800" dirty="0" smtClean="0"/>
              <a:t>      </a:t>
            </a:r>
            <a:endParaRPr lang="zh-CN" altLang="en-US" sz="1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3237" y="5661248"/>
            <a:ext cx="115212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23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76064"/>
          </a:xfrm>
        </p:spPr>
        <p:txBody>
          <a:bodyPr>
            <a:noAutofit/>
          </a:bodyPr>
          <a:lstStyle/>
          <a:p>
            <a:pPr algn="l"/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四、</a:t>
            </a:r>
            <a:r>
              <a:rPr lang="zh-CN" altLang="en-US" sz="2000" b="1" dirty="0" smtClean="0"/>
              <a:t>如何断除轮回？</a:t>
            </a:r>
            <a:r>
              <a:rPr lang="en-US" altLang="zh-CN" sz="2000" b="1" dirty="0" smtClean="0"/>
              <a:t>----</a:t>
            </a:r>
            <a:r>
              <a:rPr lang="zh-CN" altLang="en-US" sz="2000" b="1" dirty="0" smtClean="0"/>
              <a:t>修行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71480"/>
            <a:ext cx="8229600" cy="6480000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观察轮回从哪里来，根源是什么。找出根源后，破坏它，就不会再有轮回的出现。加行的最后一个修法，谨慎取舍因果，从即时起不再造轮回</a:t>
            </a:r>
            <a:r>
              <a:rPr lang="zh-CN" altLang="en-US" sz="1800" dirty="0" smtClean="0"/>
              <a:t>之因，</a:t>
            </a:r>
            <a:r>
              <a:rPr lang="zh-CN" altLang="en-US" sz="1800" dirty="0" smtClean="0"/>
              <a:t>对已经造的业要忏悔。忏悔清净不造新业，就破坏了轮回的因。这是一个重要办法。要断轮回就要修行，不修行就没有办法。</a:t>
            </a:r>
            <a:endParaRPr lang="en-US" altLang="zh-CN" sz="1800" dirty="0" smtClean="0"/>
          </a:p>
          <a:p>
            <a:r>
              <a:rPr lang="zh-CN" altLang="en-US" sz="1800" dirty="0" smtClean="0"/>
              <a:t>佛教用苦集灭道四谛来解释一体两面，即轮回和解脱的因果真理。</a:t>
            </a:r>
          </a:p>
          <a:p>
            <a:r>
              <a:rPr lang="zh-CN" altLang="en-US" sz="1800" dirty="0" smtClean="0"/>
              <a:t>轮回的因</a:t>
            </a:r>
            <a:r>
              <a:rPr lang="en-US" sz="1800" dirty="0" smtClean="0"/>
              <a:t>----</a:t>
            </a:r>
            <a:r>
              <a:rPr lang="zh-CN" altLang="en-US" sz="1800" dirty="0" smtClean="0"/>
              <a:t>集谛（贪嗔痴、善恶业等流转的因）</a:t>
            </a:r>
          </a:p>
          <a:p>
            <a:r>
              <a:rPr lang="zh-CN" altLang="en-US" sz="1800" dirty="0" smtClean="0"/>
              <a:t>轮回的果</a:t>
            </a:r>
            <a:r>
              <a:rPr lang="en-US" sz="1800" dirty="0" smtClean="0"/>
              <a:t>----</a:t>
            </a:r>
            <a:r>
              <a:rPr lang="zh-CN" altLang="en-US" sz="1800" dirty="0" smtClean="0"/>
              <a:t>苦谛（苦苦、变苦、行苦）</a:t>
            </a:r>
          </a:p>
          <a:p>
            <a:r>
              <a:rPr lang="zh-CN" altLang="en-US" sz="1800" b="1" dirty="0" smtClean="0"/>
              <a:t>解脱的因</a:t>
            </a:r>
            <a:r>
              <a:rPr lang="en-US" sz="1800" b="1" dirty="0" smtClean="0"/>
              <a:t>----</a:t>
            </a:r>
            <a:r>
              <a:rPr lang="zh-CN" altLang="en-US" sz="1800" b="1" dirty="0" smtClean="0"/>
              <a:t>道谛（依道修行，清除自身所有烦恼垢染）</a:t>
            </a:r>
          </a:p>
          <a:p>
            <a:r>
              <a:rPr lang="zh-CN" altLang="en-US" sz="1800" dirty="0" smtClean="0"/>
              <a:t>解脱的果</a:t>
            </a:r>
            <a:r>
              <a:rPr lang="en-US" sz="1800" dirty="0" smtClean="0"/>
              <a:t>----</a:t>
            </a:r>
            <a:r>
              <a:rPr lang="zh-CN" altLang="en-US" sz="1800" dirty="0" smtClean="0"/>
              <a:t>灭谛（毁灭轮回、涅槃之乐、获得解脱）</a:t>
            </a:r>
            <a:endParaRPr lang="en-US" altLang="zh-CN" sz="1800" dirty="0" smtClean="0"/>
          </a:p>
          <a:p>
            <a:r>
              <a:rPr lang="zh-CN" altLang="en-US" sz="1800" b="1" dirty="0" smtClean="0"/>
              <a:t>总结：这</a:t>
            </a:r>
            <a:r>
              <a:rPr lang="zh-CN" altLang="en-US" sz="1800" b="1" dirty="0" smtClean="0"/>
              <a:t>是轮回的总体方面讲。修法时，在身口意的要点做完后，就静下来思维所有生命的基本痛苦</a:t>
            </a:r>
            <a:r>
              <a:rPr lang="en-US" altLang="zh-CN" sz="1800" b="1" dirty="0" smtClean="0"/>
              <a:t>——</a:t>
            </a:r>
            <a:r>
              <a:rPr lang="zh-CN" altLang="en-US" sz="1800" b="1" dirty="0" smtClean="0"/>
              <a:t>生老病死和轮回的三种基本痛苦。如果感受很深，其他的就不用修了，如果印象不深刻，就要进一步观察轮回细节的痛苦。</a:t>
            </a:r>
            <a:endParaRPr lang="zh-CN" altLang="en-US" sz="1800" dirty="0" smtClean="0"/>
          </a:p>
          <a:p>
            <a:endParaRPr lang="zh-CN" altLang="en-US" sz="1800" b="1" dirty="0" smtClean="0"/>
          </a:p>
          <a:p>
            <a:endParaRPr lang="en-US" altLang="zh-CN" sz="1800" dirty="0" smtClean="0"/>
          </a:p>
          <a:p>
            <a:endParaRPr lang="zh-CN" altLang="en-US" sz="1800" dirty="0" smtClean="0"/>
          </a:p>
          <a:p>
            <a:pPr>
              <a:buNone/>
            </a:pP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39182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思考题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6805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、修持人生难得和死亡无常，可断除对什么的执著？你对此有什么体会？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、佛经中对轮回有哪些比喻？请解释其中任一比喻的意义。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、对于轮回，我们看不到全景图，该怎么办？</a:t>
            </a:r>
          </a:p>
          <a:p>
            <a:pPr marL="0" indent="0">
              <a:buNone/>
            </a:pPr>
            <a:r>
              <a:rPr lang="en-US" altLang="zh-CN" sz="1800" dirty="0" smtClean="0"/>
              <a:t>4</a:t>
            </a:r>
            <a:r>
              <a:rPr lang="zh-CN" altLang="en-US" sz="1800" dirty="0" smtClean="0"/>
              <a:t>、轮回的总体过患是什么？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、生命的真相究竟是什么？人会像一台机器一样使用完毕后就报废了吗？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6</a:t>
            </a:r>
            <a:r>
              <a:rPr lang="zh-CN" altLang="en-US" sz="1800" dirty="0" smtClean="0"/>
              <a:t>、了解了轮回过患，看清了生老病死和三苦的真相，人生还有意义吗？</a:t>
            </a:r>
            <a:endParaRPr lang="en-US" altLang="zh-CN" sz="1800" dirty="0" smtClean="0"/>
          </a:p>
          <a:p>
            <a:pPr marL="0" lvl="0" indent="0">
              <a:buNone/>
            </a:pPr>
            <a:endParaRPr lang="en-US" altLang="zh-CN" sz="1800" dirty="0" smtClean="0"/>
          </a:p>
          <a:p>
            <a:pPr marL="0" lvl="0" indent="0">
              <a:buNone/>
            </a:pPr>
            <a:endParaRPr lang="en-US" altLang="zh-CN" sz="1800" dirty="0" smtClean="0"/>
          </a:p>
          <a:p>
            <a:pPr marL="0" lvl="0" indent="0">
              <a:buNone/>
            </a:pPr>
            <a:endParaRPr lang="en-US" altLang="zh-CN" sz="2000" dirty="0" smtClean="0"/>
          </a:p>
          <a:p>
            <a:pPr marL="0" lv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 smtClean="0"/>
          </a:p>
          <a:p>
            <a:pPr marL="457200" indent="-457200">
              <a:buAutoNum type="arabicPeriod"/>
            </a:pP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9952" y="5589240"/>
            <a:ext cx="11247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34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1393</Words>
  <Application>Microsoft Office PowerPoint</Application>
  <PresentationFormat>全屏显示(4:3)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总的思维轮回痛苦 </vt:lpstr>
      <vt:lpstr>大纲</vt:lpstr>
      <vt:lpstr>一、出离心的重要性。</vt:lpstr>
      <vt:lpstr>二、为什么要思维轮回的痛苦？</vt:lpstr>
      <vt:lpstr>三、如何思维轮回整体痛苦------生老病死、三苦 </vt:lpstr>
      <vt:lpstr>四、如何断除轮回？----修行 </vt:lpstr>
      <vt:lpstr>思考题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入座与出座</dc:title>
  <dc:creator>user</dc:creator>
  <cp:lastModifiedBy>Administrator</cp:lastModifiedBy>
  <cp:revision>306</cp:revision>
  <dcterms:created xsi:type="dcterms:W3CDTF">2018-11-11T02:06:39Z</dcterms:created>
  <dcterms:modified xsi:type="dcterms:W3CDTF">2020-06-14T08:05:30Z</dcterms:modified>
</cp:coreProperties>
</file>