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7" r:id="rId5"/>
    <p:sldId id="269" r:id="rId6"/>
    <p:sldId id="268" r:id="rId7"/>
    <p:sldId id="270" r:id="rId8"/>
    <p:sldId id="271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2020/8/23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492896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轮回过患</a:t>
            </a:r>
            <a:r>
              <a:rPr lang="en-US" altLang="zh-CN" dirty="0"/>
              <a:t>-</a:t>
            </a:r>
            <a:r>
              <a:rPr lang="zh-CN" altLang="en-US" dirty="0"/>
              <a:t>人类不欲临苦</a:t>
            </a:r>
            <a:br>
              <a:rPr lang="en-US" altLang="zh-CN" dirty="0"/>
            </a:br>
            <a:r>
              <a:rPr lang="en-US" altLang="zh-CN" dirty="0"/>
              <a:t>2020-08-24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什么是不欲临苦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不欲临苦的苦相是什么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为什么会产生不欲临苦</a:t>
            </a:r>
            <a:endParaRPr lang="en-CA" altLang="zh-CN" dirty="0"/>
          </a:p>
          <a:p>
            <a:pPr marL="0" indent="0">
              <a:buNone/>
            </a:pPr>
            <a:r>
              <a:rPr lang="zh-CN" altLang="en-US" dirty="0"/>
              <a:t>如何</a:t>
            </a:r>
            <a:r>
              <a:rPr lang="zh-CN" altLang="en-US"/>
              <a:t>对治</a:t>
            </a:r>
            <a:endParaRPr lang="en-US" altLang="zh-CN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2225" y="836712"/>
            <a:ext cx="7253164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>
                <a:latin typeface="Arial" pitchFamily="34" charset="0"/>
                <a:cs typeface="Arial" pitchFamily="34" charset="0"/>
              </a:rPr>
              <a:t>什么是不欲临苦</a:t>
            </a:r>
            <a:endParaRPr lang="en-US" altLang="zh-CN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一、定义</a:t>
            </a:r>
          </a:p>
          <a:p>
            <a:pPr marL="0" indent="0">
              <a:buNone/>
            </a:pPr>
            <a:r>
              <a:rPr lang="zh-CN" altLang="en-US" sz="1400" dirty="0"/>
              <a:t>在现实生活中，可以肯定地说，希望自己受苦受难的人，这个世界上一个也没有。然而，即便不愿意受苦，痛苦也会自然而然降临，这就是不欲临苦。</a:t>
            </a:r>
            <a:r>
              <a:rPr lang="en-US" altLang="zh-CN" sz="1400" dirty="0"/>
              <a:t>—《</a:t>
            </a:r>
            <a:r>
              <a:rPr lang="zh-CN" altLang="en-US" sz="1400" dirty="0"/>
              <a:t>前行广释</a:t>
            </a:r>
            <a:r>
              <a:rPr lang="en-US" altLang="zh-CN" sz="1400" dirty="0"/>
              <a:t>》</a:t>
            </a:r>
          </a:p>
          <a:p>
            <a:pPr marL="0" indent="0">
              <a:buNone/>
            </a:pPr>
            <a:r>
              <a:rPr lang="zh-CN" altLang="en-US" sz="1400" dirty="0">
                <a:latin typeface="Arial" pitchFamily="34" charset="0"/>
                <a:cs typeface="Arial" pitchFamily="34" charset="0"/>
              </a:rPr>
              <a:t>不欲：指想要苦的有情一个也没有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latin typeface="Arial" pitchFamily="34" charset="0"/>
                <a:cs typeface="Arial" pitchFamily="34" charset="0"/>
              </a:rPr>
              <a:t>临：</a:t>
            </a:r>
            <a:r>
              <a:rPr lang="zh-CN" altLang="en-US" sz="1400" dirty="0"/>
              <a:t>是指虽然不想要这些苦，但是在因缘成熟的时候，不欲的同时唯一受用这些苦</a:t>
            </a:r>
            <a:endParaRPr lang="en-US" altLang="zh-CN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300" dirty="0">
                <a:latin typeface="Arial" pitchFamily="34" charset="0"/>
                <a:cs typeface="Arial" pitchFamily="34" charset="0"/>
              </a:rPr>
              <a:t> </a:t>
            </a: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400" dirty="0"/>
              <a:t>这种苦相无量无边，充满了世间界无数有情的生命历程。</a:t>
            </a:r>
            <a:r>
              <a:rPr lang="en-US" altLang="zh-CN" sz="1200" dirty="0"/>
              <a:t>—《</a:t>
            </a:r>
            <a:r>
              <a:rPr lang="zh-CN" altLang="en-US" sz="1200" dirty="0"/>
              <a:t>前行引导文</a:t>
            </a:r>
            <a:r>
              <a:rPr lang="en-US" altLang="zh-CN" sz="1200" dirty="0"/>
              <a:t>》</a:t>
            </a: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300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二：</a:t>
            </a:r>
            <a:r>
              <a:rPr lang="zh-CN" altLang="en-US" sz="1600" b="1" dirty="0"/>
              <a:t>无垢光尊者在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窍诀宝藏论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中对不欲临苦的描述：</a:t>
            </a:r>
            <a:endParaRPr lang="en-US" altLang="zh-CN" sz="1600" b="1" dirty="0"/>
          </a:p>
          <a:p>
            <a:pPr marL="0" indent="0">
              <a:buNone/>
            </a:pPr>
            <a:r>
              <a:rPr lang="zh-CN" altLang="en-US" sz="1600" b="1" dirty="0"/>
              <a:t>大遍知云：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1:    </a:t>
            </a:r>
            <a:r>
              <a:rPr lang="zh-CN" altLang="en-US" sz="1400" dirty="0"/>
              <a:t>“家人亲友虽欲恒不离，相依相伴然却定别离。”</a:t>
            </a:r>
            <a:endParaRPr lang="en-US" altLang="zh-CN" sz="1400" dirty="0"/>
          </a:p>
          <a:p>
            <a:pPr marL="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2</a:t>
            </a:r>
            <a:r>
              <a:rPr lang="zh-CN" altLang="en-US" sz="1400" dirty="0">
                <a:latin typeface="Arial" pitchFamily="34" charset="0"/>
                <a:cs typeface="Arial" pitchFamily="34" charset="0"/>
              </a:rPr>
              <a:t>： </a:t>
            </a:r>
            <a:r>
              <a:rPr lang="zh-CN" altLang="en-US" sz="1400" dirty="0"/>
              <a:t>“美妙住宅虽欲恒不离，长久居住然却定离去。”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3</a:t>
            </a:r>
            <a:r>
              <a:rPr lang="zh-CN" altLang="en-US" sz="1400" dirty="0"/>
              <a:t>： “幸福受用虽欲恒不离，长久享受然却定舍弃。”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4</a:t>
            </a:r>
            <a:r>
              <a:rPr lang="zh-CN" altLang="en-US" sz="1400" dirty="0"/>
              <a:t>： “暇满人身虽欲恒不离，长久留世然却定死亡。”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5</a:t>
            </a:r>
            <a:r>
              <a:rPr lang="zh-CN" altLang="en-US" sz="1400" dirty="0"/>
              <a:t>： “贤善上师虽欲恒不离，听受正法然却定别离。”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6</a:t>
            </a:r>
            <a:r>
              <a:rPr lang="zh-CN" altLang="en-US" sz="1400" dirty="0"/>
              <a:t>： “善良道友虽欲恒不离，和睦相处然却定分离。”</a:t>
            </a:r>
            <a:endParaRPr lang="en-US" altLang="zh-CN" sz="14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05" y="980728"/>
            <a:ext cx="7427168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b="1" dirty="0"/>
              <a:t>不欲临苦的苦相： 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Arial" pitchFamily="34" charset="0"/>
                <a:cs typeface="Arial" pitchFamily="34" charset="0"/>
              </a:rPr>
              <a:t>一：</a:t>
            </a:r>
            <a:r>
              <a:rPr lang="zh-CN" altLang="en-US" sz="2400" b="1" dirty="0"/>
              <a:t>金刚句</a:t>
            </a:r>
            <a:r>
              <a:rPr lang="zh-CN" altLang="en-US" sz="2000" dirty="0"/>
              <a:t>：一因三例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由</a:t>
            </a:r>
            <a:r>
              <a:rPr lang="zh-CN" altLang="en-US" sz="2000" b="1" dirty="0"/>
              <a:t>往昔的业的</a:t>
            </a:r>
            <a:r>
              <a:rPr lang="zh-CN" altLang="en-US" sz="2000" b="1" dirty="0">
                <a:solidFill>
                  <a:srgbClr val="FF0000"/>
                </a:solidFill>
              </a:rPr>
              <a:t>自在力</a:t>
            </a:r>
            <a:r>
              <a:rPr lang="zh-CN" altLang="en-US" sz="2000" dirty="0"/>
              <a:t>，如王的属民及富家的仆属等诸人，刹那也</a:t>
            </a:r>
            <a:r>
              <a:rPr lang="zh-CN" altLang="en-US" sz="2000" b="1" dirty="0">
                <a:solidFill>
                  <a:srgbClr val="FF0000"/>
                </a:solidFill>
              </a:rPr>
              <a:t>无自在</a:t>
            </a:r>
            <a:r>
              <a:rPr lang="zh-CN" altLang="en-US" sz="2000" dirty="0"/>
              <a:t>，而不欲的同时，成了他所控制，为了个别少许的过失，</a:t>
            </a:r>
            <a:r>
              <a:rPr lang="zh-CN" altLang="en-US" sz="2000" b="1" dirty="0"/>
              <a:t>而</a:t>
            </a:r>
            <a:r>
              <a:rPr lang="zh-CN" altLang="en-US" sz="2000" b="1" dirty="0">
                <a:solidFill>
                  <a:srgbClr val="FF0000"/>
                </a:solidFill>
              </a:rPr>
              <a:t>每加多苦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</a:rPr>
              <a:t>却无法逃避</a:t>
            </a:r>
            <a:r>
              <a:rPr lang="zh-CN" altLang="en-US" sz="2000" dirty="0"/>
              <a:t>；现在</a:t>
            </a:r>
            <a:r>
              <a:rPr lang="zh-CN" altLang="en-US" sz="2000" b="1" dirty="0">
                <a:solidFill>
                  <a:srgbClr val="FF0000"/>
                </a:solidFill>
              </a:rPr>
              <a:t>引于杀</a:t>
            </a:r>
            <a:r>
              <a:rPr lang="zh-CN" altLang="en-US" sz="2000" dirty="0"/>
              <a:t>的地方，也以自觉该走外，仅仅跑的也不能，故此等能表唯是不欲然降临。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b="1" dirty="0"/>
              <a:t>二：三种苦相：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000" dirty="0"/>
              <a:t>　</a:t>
            </a:r>
            <a:r>
              <a:rPr lang="en-US" altLang="zh-CN" sz="2000" dirty="0"/>
              <a:t>1   </a:t>
            </a:r>
            <a:r>
              <a:rPr lang="zh-CN" altLang="en-US" sz="2000" dirty="0"/>
              <a:t>自身不想被控制，却始终被控制；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2    </a:t>
            </a:r>
            <a:r>
              <a:rPr lang="zh-CN" altLang="en-US" sz="2000" dirty="0"/>
              <a:t>以少量的过，受过量的惩罚，每次都要降临大量的苦，丝毫都没办法脱开；</a:t>
            </a:r>
            <a:endParaRPr lang="en-US" altLang="zh-CN" sz="2000" dirty="0"/>
          </a:p>
          <a:p>
            <a:pPr marL="0" indent="0">
              <a:buNone/>
            </a:pPr>
            <a:r>
              <a:rPr lang="en-US" sz="2000" dirty="0"/>
              <a:t>     3    </a:t>
            </a:r>
            <a:r>
              <a:rPr lang="zh-CN" altLang="en-US" sz="2000" dirty="0"/>
              <a:t>不想被杀掉，断掉性命，但是连跑一步也不可能。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b="1" dirty="0">
                <a:latin typeface="Arial" pitchFamily="34" charset="0"/>
                <a:cs typeface="Arial" pitchFamily="34" charset="0"/>
              </a:rPr>
              <a:t>三： 遍推一切：</a:t>
            </a:r>
            <a:r>
              <a:rPr lang="zh-CN" altLang="en-US" sz="2000" dirty="0"/>
              <a:t>人世间里各种各样的不欲之事都会降临在自身上。</a:t>
            </a:r>
            <a:endParaRPr lang="en-US" altLang="zh-CN" sz="20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zh-CN" altLang="en-US" sz="2000" dirty="0"/>
              <a:t>比如：投生，成长，奔波 等等。＆　苏东坡的公案。</a:t>
            </a:r>
            <a:endParaRPr lang="en-CA" sz="2000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044116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3636" y="620688"/>
            <a:ext cx="7253164" cy="55054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zh-CN" altLang="en-US" sz="7000" b="1" dirty="0">
                <a:latin typeface="Arial" pitchFamily="34" charset="0"/>
                <a:cs typeface="Arial" pitchFamily="34" charset="0"/>
              </a:rPr>
              <a:t>为什么会产生</a:t>
            </a:r>
            <a:r>
              <a:rPr lang="zh-CN" altLang="en-US" sz="7000" b="1" dirty="0"/>
              <a:t>不欲临苦</a:t>
            </a:r>
            <a:r>
              <a:rPr lang="zh-CN" altLang="en-US" sz="7000" dirty="0"/>
              <a:t>：</a:t>
            </a:r>
            <a:endParaRPr lang="en-US" altLang="zh-CN" sz="7000" dirty="0"/>
          </a:p>
          <a:p>
            <a:pPr marL="0" indent="0">
              <a:buNone/>
            </a:pPr>
            <a:r>
              <a:rPr lang="zh-CN" altLang="en-US" sz="2800" dirty="0"/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4200" dirty="0">
                <a:latin typeface="+mj-lt"/>
              </a:rPr>
              <a:t>这是由于有情虽然不欲苦、想离苦，然而他在过去和现前造作无数苦因的缘故，因此必然会有这种苦降临。细致地说，由于世间界无数有情的心中，有自无始以来所造而未感报的无数恶业习气，当这些习气一个个成熟的时候，一定是不想要那种苦却唯一降临那种苦。可见在这个世间界里，并非随着自己的欲想离苦就能离苦，而是一切都是随业运转。在迷乱有情的心识中，以随业果愚造无数恶业的缘故，在成熟的时候，将会出现无数的不欲临苦，因此，这是迷惑有情轮回生命状况里普遍性的一种苦相。</a:t>
            </a: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zh-CN" altLang="en-US" sz="4200" dirty="0">
                <a:latin typeface="+mj-lt"/>
              </a:rPr>
              <a:t>接着要从深层原理上思惟这个大苦相。先要看到有情自己的欲乐。他对于自我最有爱护的心，那个分别是，所有这一切的苦，一点都不想要。但是，单凭这么一点分别，就能够如欲而现吗？要知道，在第六识的分别以外，还有八识系统，那个赖耶系统就是世俗谛的天理所在，它毫无错乱地按照缘起律在显现。这样就要知道，在我当下的一种想法之外，必然有一个非常威严的因果律，是那个力量在推动着一切。</a:t>
            </a:r>
            <a:endParaRPr lang="en-CA" sz="4200" dirty="0">
              <a:latin typeface="+mj-lt"/>
            </a:endParaRPr>
          </a:p>
          <a:p>
            <a:pPr marL="0" indent="0">
              <a:buNone/>
            </a:pPr>
            <a:endParaRPr lang="en-US" altLang="zh-CN" sz="4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4200" dirty="0"/>
              <a:t>从中可以看到，在自己心想的分别之外，的确有极强大的天理在支配，有赖耶系统的缘起律在支配，更高地说就是法界随杂染缘起在支配。这就表示，处在无明状况中的众生，心中有无数的这种业种，当然是逃不脱的。内心虽然不想受，但是会发现，在这无数有情的身上，有无数的不欲临苦降临，就在一个有情身上，也都有数不清的不欲临苦降临。</a:t>
            </a:r>
            <a:endParaRPr lang="en-CA" sz="4200" dirty="0"/>
          </a:p>
          <a:p>
            <a:pPr marL="0" indent="0">
              <a:buNone/>
            </a:pPr>
            <a:endParaRPr lang="en-US" altLang="zh-CN" sz="23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altLang="zh-CN" sz="22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Arial" pitchFamily="34" charset="0"/>
                <a:cs typeface="Arial" pitchFamily="34" charset="0"/>
              </a:rPr>
              <a:t> </a:t>
            </a:r>
            <a:endParaRPr lang="zh-CN" altLang="en-US" sz="13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980728"/>
            <a:ext cx="7427168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如何对治</a:t>
            </a:r>
            <a:endParaRPr lang="en-US" altLang="zh-CN" sz="2800" b="1" dirty="0"/>
          </a:p>
          <a:p>
            <a:pPr marL="0" indent="0">
              <a:buNone/>
            </a:pPr>
            <a:r>
              <a:rPr lang="zh-CN" altLang="en-US" sz="1800" b="1" dirty="0"/>
              <a:t>无垢光尊者： 岂非从今披勤铠，行趣无离大乐洲？深生厌离诸友伴，无法乞人我劝励</a:t>
            </a:r>
            <a:endParaRPr lang="en-US" altLang="zh-CN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zh-CN" altLang="en-US" sz="2000" dirty="0"/>
              <a:t>要看到，生的对面是无生，如果还是往生的方向走，那就要继续陷溺在无边际的苦海里，因此要往反方向走。因为没有了生就没有了灭，也就没有这一切由坏灭而出现的不欲临苦，那个时候就到了大乐之地。</a:t>
            </a:r>
            <a:endParaRPr lang="en-US" sz="2000" b="1" dirty="0"/>
          </a:p>
          <a:p>
            <a:pPr marL="0" indent="0">
              <a:buNone/>
            </a:pPr>
            <a:r>
              <a:rPr lang="zh-CN" altLang="en-US" sz="2000" dirty="0"/>
              <a:t>一定要认识生就是苦性，生所带来的就是无数的不欲而临之苦，之后对生息除希望，唯一地求证无生，也就是回归到没有任何生灭假相的本来之地，所谓“生灭灭已，寂灭为乐”。</a:t>
            </a:r>
            <a:endParaRPr lang="en-CA" sz="20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044116" cy="10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怨憎会苦和不欲临苦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227772"/>
              </p:ext>
            </p:extLst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怨憎会苦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　不欲临苦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　显现　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人与人之间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事情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共同点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不喜欢的却遇上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不想要却逃不掉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因果规律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往昔的业缘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浅层次的因是恶业，深层次的是我执和无明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1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求不得苦和不欲临苦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79239"/>
              </p:ext>
            </p:extLst>
          </p:nvPr>
        </p:nvGraphicFramePr>
        <p:xfrm>
          <a:off x="457200" y="1600200"/>
          <a:ext cx="8229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求不得苦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不欲临苦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共同点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事情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事情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不同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想要得不到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不想要却逃不掉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安乐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痛苦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因果规律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往昔积累的善因不足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浅层次的因是恶业，深层次的是我执和无明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6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836712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sz="2000" dirty="0"/>
              <a:t>1</a:t>
            </a:r>
            <a:r>
              <a:rPr lang="zh-CN" altLang="en-US" sz="2000" dirty="0"/>
              <a:t>、不欲临苦的苦相是什么？为什么在不欲的同时会降临这种苦？</a:t>
            </a:r>
            <a:endParaRPr lang="en-CA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：解释金刚句的文义。“一因三例”指什么？如何从三例看到不欲临苦的苦相？</a:t>
            </a:r>
            <a:endParaRPr lang="en-CA" sz="2000" dirty="0"/>
          </a:p>
          <a:p>
            <a:pPr marL="0" indent="0">
              <a:buNone/>
            </a:pPr>
            <a:r>
              <a:rPr lang="zh-CN" altLang="en-US" sz="2000" dirty="0"/>
              <a:t>３：不欲临苦苦相的深层原理是什么？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４：举一个例子来说明不欲临苦。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５：自由分享对本课不欲临苦的体会。　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６：如何理解怨憎会苦和不欲临苦的相同和不同？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７：如何理解求不得苦和不欲临苦是一对？　　　　　　　　　　　　　　　　　　　　　　　　　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1755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主题​​</vt:lpstr>
      <vt:lpstr>2018 慧灯小组  轮回过患-人类不欲临苦 2020-08-24</vt:lpstr>
      <vt:lpstr>      学习内容</vt:lpstr>
      <vt:lpstr> </vt:lpstr>
      <vt:lpstr>PowerPoint Presentation</vt:lpstr>
      <vt:lpstr> </vt:lpstr>
      <vt:lpstr>PowerPoint Presentation</vt:lpstr>
      <vt:lpstr>怨憎会苦和不欲临苦</vt:lpstr>
      <vt:lpstr>求不得苦和不欲临苦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106</cp:revision>
  <dcterms:created xsi:type="dcterms:W3CDTF">2019-04-28T16:59:37Z</dcterms:created>
  <dcterms:modified xsi:type="dcterms:W3CDTF">2020-08-23T21:10:13Z</dcterms:modified>
</cp:coreProperties>
</file>