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8" r:id="rId3"/>
    <p:sldId id="327" r:id="rId4"/>
    <p:sldId id="270" r:id="rId5"/>
    <p:sldId id="301" r:id="rId6"/>
    <p:sldId id="271" r:id="rId7"/>
    <p:sldId id="294" r:id="rId8"/>
    <p:sldId id="328" r:id="rId9"/>
    <p:sldId id="275" r:id="rId10"/>
    <p:sldId id="295" r:id="rId11"/>
    <p:sldId id="276" r:id="rId12"/>
    <p:sldId id="302" r:id="rId13"/>
    <p:sldId id="304" r:id="rId14"/>
    <p:sldId id="303" r:id="rId15"/>
    <p:sldId id="279" r:id="rId16"/>
    <p:sldId id="305" r:id="rId17"/>
    <p:sldId id="296" r:id="rId18"/>
    <p:sldId id="329" r:id="rId19"/>
    <p:sldId id="308" r:id="rId20"/>
    <p:sldId id="309" r:id="rId21"/>
    <p:sldId id="310" r:id="rId22"/>
    <p:sldId id="311" r:id="rId23"/>
    <p:sldId id="312" r:id="rId24"/>
    <p:sldId id="313" r:id="rId25"/>
    <p:sldId id="314" r:id="rId26"/>
    <p:sldId id="330" r:id="rId27"/>
    <p:sldId id="316" r:id="rId28"/>
    <p:sldId id="317" r:id="rId29"/>
    <p:sldId id="318" r:id="rId30"/>
    <p:sldId id="319" r:id="rId31"/>
    <p:sldId id="320" r:id="rId32"/>
    <p:sldId id="321" r:id="rId33"/>
    <p:sldId id="331" r:id="rId34"/>
    <p:sldId id="323" r:id="rId35"/>
    <p:sldId id="324" r:id="rId36"/>
    <p:sldId id="325" r:id="rId37"/>
    <p:sldId id="326" r:id="rId38"/>
    <p:sldId id="33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5" autoAdjust="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3F513-0D67-4FB1-91B4-D123BB2F4856}" type="datetimeFigureOut">
              <a:rPr lang="en-MY" smtClean="0"/>
              <a:t>5/10/2021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45162-BA5E-4303-A6B7-E0F333CA51C0}" type="slidenum">
              <a:rPr lang="en-MY" smtClean="0"/>
              <a:t>‹#›</a:t>
            </a:fld>
            <a:endParaRPr lang="en-MY"/>
          </a:p>
        </p:txBody>
      </p:sp>
    </p:spTree>
    <p:extLst>
      <p:ext uri="{BB962C8B-B14F-4D97-AF65-F5344CB8AC3E}">
        <p14:creationId xmlns:p14="http://schemas.microsoft.com/office/powerpoint/2010/main" val="199499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0AD6-4746-480C-B318-97648A582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8F87819-7542-43DA-A616-844155B96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D8FB3E3-D350-4B69-8FC7-24797CB6CF3C}"/>
              </a:ext>
            </a:extLst>
          </p:cNvPr>
          <p:cNvSpPr>
            <a:spLocks noGrp="1"/>
          </p:cNvSpPr>
          <p:nvPr>
            <p:ph type="dt" sz="half" idx="10"/>
          </p:nvPr>
        </p:nvSpPr>
        <p:spPr/>
        <p:txBody>
          <a:bodyPr/>
          <a:lstStyle/>
          <a:p>
            <a:fld id="{7F2057DF-4D28-45C9-9412-244252CC464B}" type="datetime1">
              <a:rPr lang="en-MY" smtClean="0"/>
              <a:t>5/10/2021</a:t>
            </a:fld>
            <a:endParaRPr lang="en-MY"/>
          </a:p>
        </p:txBody>
      </p:sp>
      <p:sp>
        <p:nvSpPr>
          <p:cNvPr id="5" name="Footer Placeholder 4">
            <a:extLst>
              <a:ext uri="{FF2B5EF4-FFF2-40B4-BE49-F238E27FC236}">
                <a16:creationId xmlns:a16="http://schemas.microsoft.com/office/drawing/2014/main" id="{3C873648-15D1-489F-945D-C82B73C63598}"/>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7B2DBD91-8789-4295-9E51-0115A642F993}"/>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395398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F6C0-84DE-4D61-B617-21A8699FBB9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CF262F3-0C8E-4CFE-A76F-11E5E15209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5F6FB2F-76F2-4B8F-A4D9-0A2F7C49DC00}"/>
              </a:ext>
            </a:extLst>
          </p:cNvPr>
          <p:cNvSpPr>
            <a:spLocks noGrp="1"/>
          </p:cNvSpPr>
          <p:nvPr>
            <p:ph type="dt" sz="half" idx="10"/>
          </p:nvPr>
        </p:nvSpPr>
        <p:spPr/>
        <p:txBody>
          <a:bodyPr/>
          <a:lstStyle/>
          <a:p>
            <a:fld id="{FAAB23B7-C75F-4002-AE9B-DF7DAD42FECC}" type="datetime1">
              <a:rPr lang="en-MY" smtClean="0"/>
              <a:t>5/10/2021</a:t>
            </a:fld>
            <a:endParaRPr lang="en-MY"/>
          </a:p>
        </p:txBody>
      </p:sp>
      <p:sp>
        <p:nvSpPr>
          <p:cNvPr id="5" name="Footer Placeholder 4">
            <a:extLst>
              <a:ext uri="{FF2B5EF4-FFF2-40B4-BE49-F238E27FC236}">
                <a16:creationId xmlns:a16="http://schemas.microsoft.com/office/drawing/2014/main" id="{FDB24417-102E-41AD-BD3B-008E4EEF41C6}"/>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405D2E18-E085-46D6-80BB-E9258B0FFD32}"/>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427469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9F091-6FCC-4444-8118-F015D06C0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357BB39-746B-4EB2-9F23-4E1426357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CC9C727-0D51-4923-AC8D-CABE81310B90}"/>
              </a:ext>
            </a:extLst>
          </p:cNvPr>
          <p:cNvSpPr>
            <a:spLocks noGrp="1"/>
          </p:cNvSpPr>
          <p:nvPr>
            <p:ph type="dt" sz="half" idx="10"/>
          </p:nvPr>
        </p:nvSpPr>
        <p:spPr/>
        <p:txBody>
          <a:bodyPr/>
          <a:lstStyle/>
          <a:p>
            <a:fld id="{AE1EF292-8C09-4E62-B972-72DFFA59AD0A}" type="datetime1">
              <a:rPr lang="en-MY" smtClean="0"/>
              <a:t>5/10/2021</a:t>
            </a:fld>
            <a:endParaRPr lang="en-MY"/>
          </a:p>
        </p:txBody>
      </p:sp>
      <p:sp>
        <p:nvSpPr>
          <p:cNvPr id="5" name="Footer Placeholder 4">
            <a:extLst>
              <a:ext uri="{FF2B5EF4-FFF2-40B4-BE49-F238E27FC236}">
                <a16:creationId xmlns:a16="http://schemas.microsoft.com/office/drawing/2014/main" id="{DC9A6600-2B8D-4BF4-B4DC-EFADFC0229F5}"/>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CB2F8372-B73F-4319-BBD6-9CE2CE302991}"/>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406267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ED0D-D58F-439D-9BA9-EE6685F869A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F8034AE-2623-421A-B855-5207DEB45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254F2BE-6ACE-41A2-A246-B8F854DA5AC3}"/>
              </a:ext>
            </a:extLst>
          </p:cNvPr>
          <p:cNvSpPr>
            <a:spLocks noGrp="1"/>
          </p:cNvSpPr>
          <p:nvPr>
            <p:ph type="dt" sz="half" idx="10"/>
          </p:nvPr>
        </p:nvSpPr>
        <p:spPr/>
        <p:txBody>
          <a:bodyPr/>
          <a:lstStyle/>
          <a:p>
            <a:fld id="{636B87EE-2692-4D47-80BF-604D63191B95}" type="datetime1">
              <a:rPr lang="en-MY" smtClean="0"/>
              <a:t>5/10/2021</a:t>
            </a:fld>
            <a:endParaRPr lang="en-MY"/>
          </a:p>
        </p:txBody>
      </p:sp>
      <p:sp>
        <p:nvSpPr>
          <p:cNvPr id="5" name="Footer Placeholder 4">
            <a:extLst>
              <a:ext uri="{FF2B5EF4-FFF2-40B4-BE49-F238E27FC236}">
                <a16:creationId xmlns:a16="http://schemas.microsoft.com/office/drawing/2014/main" id="{8F045CFF-6E39-46FF-830B-A2C8EE4A1DFB}"/>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956E5D98-EB02-40E5-9695-D797675692DF}"/>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71530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5CE8-924C-4878-878C-EB45E9420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524DBD9-6559-4E0B-9036-DA794350F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F70A6-D10B-42D2-B842-749BC7DA2915}"/>
              </a:ext>
            </a:extLst>
          </p:cNvPr>
          <p:cNvSpPr>
            <a:spLocks noGrp="1"/>
          </p:cNvSpPr>
          <p:nvPr>
            <p:ph type="dt" sz="half" idx="10"/>
          </p:nvPr>
        </p:nvSpPr>
        <p:spPr/>
        <p:txBody>
          <a:bodyPr/>
          <a:lstStyle/>
          <a:p>
            <a:fld id="{48EFDA80-028B-49C1-A2F3-F1CCF556A8BF}" type="datetime1">
              <a:rPr lang="en-MY" smtClean="0"/>
              <a:t>5/10/2021</a:t>
            </a:fld>
            <a:endParaRPr lang="en-MY"/>
          </a:p>
        </p:txBody>
      </p:sp>
      <p:sp>
        <p:nvSpPr>
          <p:cNvPr id="5" name="Footer Placeholder 4">
            <a:extLst>
              <a:ext uri="{FF2B5EF4-FFF2-40B4-BE49-F238E27FC236}">
                <a16:creationId xmlns:a16="http://schemas.microsoft.com/office/drawing/2014/main" id="{AF11F677-6A63-46ED-84DE-18E9031C7E2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215E7D96-6B74-42E9-AF0E-628ED57C8B9C}"/>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126045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8DD6-6080-4070-A1ED-F795A3766AE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0E45764-F129-4D13-9A69-02D5ADDF3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10C07B7-6888-41DE-A777-90B8B054B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E7CC410-5BA6-47C3-8911-B29F575AF37B}"/>
              </a:ext>
            </a:extLst>
          </p:cNvPr>
          <p:cNvSpPr>
            <a:spLocks noGrp="1"/>
          </p:cNvSpPr>
          <p:nvPr>
            <p:ph type="dt" sz="half" idx="10"/>
          </p:nvPr>
        </p:nvSpPr>
        <p:spPr/>
        <p:txBody>
          <a:bodyPr/>
          <a:lstStyle/>
          <a:p>
            <a:fld id="{AE9E9732-034D-495D-9F2B-FD2EFC17BCDD}" type="datetime1">
              <a:rPr lang="en-MY" smtClean="0"/>
              <a:t>5/10/2021</a:t>
            </a:fld>
            <a:endParaRPr lang="en-MY"/>
          </a:p>
        </p:txBody>
      </p:sp>
      <p:sp>
        <p:nvSpPr>
          <p:cNvPr id="6" name="Footer Placeholder 5">
            <a:extLst>
              <a:ext uri="{FF2B5EF4-FFF2-40B4-BE49-F238E27FC236}">
                <a16:creationId xmlns:a16="http://schemas.microsoft.com/office/drawing/2014/main" id="{AAB79879-8AC4-46E4-8CF8-0EFA3F74A33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7" name="Slide Number Placeholder 6">
            <a:extLst>
              <a:ext uri="{FF2B5EF4-FFF2-40B4-BE49-F238E27FC236}">
                <a16:creationId xmlns:a16="http://schemas.microsoft.com/office/drawing/2014/main" id="{EAF49758-4A2C-4EE5-8570-6B3C6AE20407}"/>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27600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66CB-3565-4B17-BED2-B8151D0F059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FF7B089-A24D-4E25-A8CD-C69A42642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DCB25-AAE2-4437-93E6-2033B75E4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C989192-7A0C-4885-A37E-FC99B0C33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9D2E9-3AB2-4FED-9863-64BB7D9ABC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6A484C9-A7B0-4722-830B-20C217BFA36B}"/>
              </a:ext>
            </a:extLst>
          </p:cNvPr>
          <p:cNvSpPr>
            <a:spLocks noGrp="1"/>
          </p:cNvSpPr>
          <p:nvPr>
            <p:ph type="dt" sz="half" idx="10"/>
          </p:nvPr>
        </p:nvSpPr>
        <p:spPr/>
        <p:txBody>
          <a:bodyPr/>
          <a:lstStyle/>
          <a:p>
            <a:fld id="{C2D7EF4A-5601-4355-99A8-0E100973461C}" type="datetime1">
              <a:rPr lang="en-MY" smtClean="0"/>
              <a:t>5/10/2021</a:t>
            </a:fld>
            <a:endParaRPr lang="en-MY"/>
          </a:p>
        </p:txBody>
      </p:sp>
      <p:sp>
        <p:nvSpPr>
          <p:cNvPr id="8" name="Footer Placeholder 7">
            <a:extLst>
              <a:ext uri="{FF2B5EF4-FFF2-40B4-BE49-F238E27FC236}">
                <a16:creationId xmlns:a16="http://schemas.microsoft.com/office/drawing/2014/main" id="{33290166-ED5D-4C5D-A563-E6D508A731A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9" name="Slide Number Placeholder 8">
            <a:extLst>
              <a:ext uri="{FF2B5EF4-FFF2-40B4-BE49-F238E27FC236}">
                <a16:creationId xmlns:a16="http://schemas.microsoft.com/office/drawing/2014/main" id="{98B9741C-64A0-4826-B8B1-16469805F2C5}"/>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211490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2D43-FF05-47A6-A3DF-BB079D588C1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E1FB245-BC01-4D4E-9352-349F983525EB}"/>
              </a:ext>
            </a:extLst>
          </p:cNvPr>
          <p:cNvSpPr>
            <a:spLocks noGrp="1"/>
          </p:cNvSpPr>
          <p:nvPr>
            <p:ph type="dt" sz="half" idx="10"/>
          </p:nvPr>
        </p:nvSpPr>
        <p:spPr/>
        <p:txBody>
          <a:bodyPr/>
          <a:lstStyle/>
          <a:p>
            <a:fld id="{6692896A-145E-4D58-8AA5-87E9198897E5}" type="datetime1">
              <a:rPr lang="en-MY" smtClean="0"/>
              <a:t>5/10/2021</a:t>
            </a:fld>
            <a:endParaRPr lang="en-MY"/>
          </a:p>
        </p:txBody>
      </p:sp>
      <p:sp>
        <p:nvSpPr>
          <p:cNvPr id="4" name="Footer Placeholder 3">
            <a:extLst>
              <a:ext uri="{FF2B5EF4-FFF2-40B4-BE49-F238E27FC236}">
                <a16:creationId xmlns:a16="http://schemas.microsoft.com/office/drawing/2014/main" id="{4D564D11-2950-411C-A1C0-6AB2B98C275A}"/>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41CA3EC4-58FD-4739-A8FC-5ED4F47A1973}"/>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426399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D549D-ED61-4660-B635-E91CE2598593}"/>
              </a:ext>
            </a:extLst>
          </p:cNvPr>
          <p:cNvSpPr>
            <a:spLocks noGrp="1"/>
          </p:cNvSpPr>
          <p:nvPr>
            <p:ph type="dt" sz="half" idx="10"/>
          </p:nvPr>
        </p:nvSpPr>
        <p:spPr/>
        <p:txBody>
          <a:bodyPr/>
          <a:lstStyle/>
          <a:p>
            <a:fld id="{0B2EAC18-C1E1-48F1-84CF-4CF21CD9ED43}" type="datetime1">
              <a:rPr lang="en-MY" smtClean="0"/>
              <a:t>5/10/2021</a:t>
            </a:fld>
            <a:endParaRPr lang="en-MY"/>
          </a:p>
        </p:txBody>
      </p:sp>
      <p:sp>
        <p:nvSpPr>
          <p:cNvPr id="3" name="Footer Placeholder 2">
            <a:extLst>
              <a:ext uri="{FF2B5EF4-FFF2-40B4-BE49-F238E27FC236}">
                <a16:creationId xmlns:a16="http://schemas.microsoft.com/office/drawing/2014/main" id="{F35F5B50-CB72-4317-A171-767BE9DBBC7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4" name="Slide Number Placeholder 3">
            <a:extLst>
              <a:ext uri="{FF2B5EF4-FFF2-40B4-BE49-F238E27FC236}">
                <a16:creationId xmlns:a16="http://schemas.microsoft.com/office/drawing/2014/main" id="{AD576064-58E3-4CCF-9309-4002E72B4CCF}"/>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376028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D943-8A72-4127-958F-E1BBB208E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140F9A2-9E8F-4E93-85F2-00E16D09A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4C85EA8-9056-456C-BB04-983615FE6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3AD65-0921-492D-8AF0-8308893F287C}"/>
              </a:ext>
            </a:extLst>
          </p:cNvPr>
          <p:cNvSpPr>
            <a:spLocks noGrp="1"/>
          </p:cNvSpPr>
          <p:nvPr>
            <p:ph type="dt" sz="half" idx="10"/>
          </p:nvPr>
        </p:nvSpPr>
        <p:spPr/>
        <p:txBody>
          <a:bodyPr/>
          <a:lstStyle/>
          <a:p>
            <a:fld id="{AAD4E99A-0D61-4FC9-BDFE-31B6AB59858D}" type="datetime1">
              <a:rPr lang="en-MY" smtClean="0"/>
              <a:t>5/10/2021</a:t>
            </a:fld>
            <a:endParaRPr lang="en-MY"/>
          </a:p>
        </p:txBody>
      </p:sp>
      <p:sp>
        <p:nvSpPr>
          <p:cNvPr id="6" name="Footer Placeholder 5">
            <a:extLst>
              <a:ext uri="{FF2B5EF4-FFF2-40B4-BE49-F238E27FC236}">
                <a16:creationId xmlns:a16="http://schemas.microsoft.com/office/drawing/2014/main" id="{A3F082C6-403B-484A-97F3-AF17189E44B8}"/>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7" name="Slide Number Placeholder 6">
            <a:extLst>
              <a:ext uri="{FF2B5EF4-FFF2-40B4-BE49-F238E27FC236}">
                <a16:creationId xmlns:a16="http://schemas.microsoft.com/office/drawing/2014/main" id="{B892E943-F088-46CE-BC60-F65324028245}"/>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121783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2C14-B17C-4313-B32E-FCDFEEF60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6DDBE67-C10A-47F0-BB2A-FA5F5564A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E25EFA9A-3CDD-40DC-B757-7E8A9B83B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F1AB1-7E44-4F2C-8E05-C0A0B62DB92D}"/>
              </a:ext>
            </a:extLst>
          </p:cNvPr>
          <p:cNvSpPr>
            <a:spLocks noGrp="1"/>
          </p:cNvSpPr>
          <p:nvPr>
            <p:ph type="dt" sz="half" idx="10"/>
          </p:nvPr>
        </p:nvSpPr>
        <p:spPr/>
        <p:txBody>
          <a:bodyPr/>
          <a:lstStyle/>
          <a:p>
            <a:fld id="{67326930-8FC5-4E79-B125-972D2A2309EA}" type="datetime1">
              <a:rPr lang="en-MY" smtClean="0"/>
              <a:t>5/10/2021</a:t>
            </a:fld>
            <a:endParaRPr lang="en-MY"/>
          </a:p>
        </p:txBody>
      </p:sp>
      <p:sp>
        <p:nvSpPr>
          <p:cNvPr id="6" name="Footer Placeholder 5">
            <a:extLst>
              <a:ext uri="{FF2B5EF4-FFF2-40B4-BE49-F238E27FC236}">
                <a16:creationId xmlns:a16="http://schemas.microsoft.com/office/drawing/2014/main" id="{6B37B966-94EE-4A1D-BDB6-48B0AE65811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7" name="Slide Number Placeholder 6">
            <a:extLst>
              <a:ext uri="{FF2B5EF4-FFF2-40B4-BE49-F238E27FC236}">
                <a16:creationId xmlns:a16="http://schemas.microsoft.com/office/drawing/2014/main" id="{97DC33DD-23E2-4D2D-8DB6-8EA13E6DF5F5}"/>
              </a:ext>
            </a:extLst>
          </p:cNvPr>
          <p:cNvSpPr>
            <a:spLocks noGrp="1"/>
          </p:cNvSpPr>
          <p:nvPr>
            <p:ph type="sldNum" sz="quarter" idx="12"/>
          </p:nvPr>
        </p:nvSpPr>
        <p:spPr/>
        <p:txBody>
          <a:bodyPr/>
          <a:lstStyle/>
          <a:p>
            <a:fld id="{F97185E5-389F-4DDB-A6A3-C2FC63A5F76D}" type="slidenum">
              <a:rPr lang="en-MY" smtClean="0"/>
              <a:t>‹#›</a:t>
            </a:fld>
            <a:endParaRPr lang="en-MY"/>
          </a:p>
        </p:txBody>
      </p:sp>
    </p:spTree>
    <p:extLst>
      <p:ext uri="{BB962C8B-B14F-4D97-AF65-F5344CB8AC3E}">
        <p14:creationId xmlns:p14="http://schemas.microsoft.com/office/powerpoint/2010/main" val="40012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567D7-42B4-47DE-AE04-B6AC5012F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0A35EEB-5FC2-471C-938B-D68B0DC2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C5D4781-9C52-41BA-9B3F-ED973394B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1FC01-7AF2-40CF-A18D-D33F42345521}" type="datetime1">
              <a:rPr lang="en-MY" smtClean="0"/>
              <a:t>5/10/2021</a:t>
            </a:fld>
            <a:endParaRPr lang="en-MY"/>
          </a:p>
        </p:txBody>
      </p:sp>
      <p:sp>
        <p:nvSpPr>
          <p:cNvPr id="5" name="Footer Placeholder 4">
            <a:extLst>
              <a:ext uri="{FF2B5EF4-FFF2-40B4-BE49-F238E27FC236}">
                <a16:creationId xmlns:a16="http://schemas.microsoft.com/office/drawing/2014/main" id="{DA91BAC3-C5CD-45EA-B1C0-2132865DC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仅供温哥华慧灯禅修班使用，请勿转发。随喜感恩。</a:t>
            </a:r>
            <a:endParaRPr lang="en-MY"/>
          </a:p>
        </p:txBody>
      </p:sp>
      <p:sp>
        <p:nvSpPr>
          <p:cNvPr id="6" name="Slide Number Placeholder 5">
            <a:extLst>
              <a:ext uri="{FF2B5EF4-FFF2-40B4-BE49-F238E27FC236}">
                <a16:creationId xmlns:a16="http://schemas.microsoft.com/office/drawing/2014/main" id="{AD167297-027B-47D1-A6B0-E2BC7EFCF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185E5-389F-4DDB-A6A3-C2FC63A5F76D}" type="slidenum">
              <a:rPr lang="en-MY" smtClean="0"/>
              <a:t>‹#›</a:t>
            </a:fld>
            <a:endParaRPr lang="en-MY"/>
          </a:p>
        </p:txBody>
      </p:sp>
    </p:spTree>
    <p:extLst>
      <p:ext uri="{BB962C8B-B14F-4D97-AF65-F5344CB8AC3E}">
        <p14:creationId xmlns:p14="http://schemas.microsoft.com/office/powerpoint/2010/main" val="232061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B152-445C-43D0-95DE-2A3964B86C99}"/>
              </a:ext>
            </a:extLst>
          </p:cNvPr>
          <p:cNvSpPr>
            <a:spLocks noGrp="1"/>
          </p:cNvSpPr>
          <p:nvPr>
            <p:ph type="ctrTitle"/>
          </p:nvPr>
        </p:nvSpPr>
        <p:spPr>
          <a:xfrm>
            <a:off x="1524000" y="406400"/>
            <a:ext cx="9144000" cy="4124960"/>
          </a:xfrm>
        </p:spPr>
        <p:txBody>
          <a:bodyPr>
            <a:normAutofit/>
          </a:bodyPr>
          <a:lstStyle/>
          <a:p>
            <a:r>
              <a:rPr lang="zh-CN" altLang="en-US" sz="4400" dirty="0">
                <a:latin typeface="DengXian" panose="02010600030101010101" pitchFamily="2" charset="-122"/>
                <a:ea typeface="DengXian" panose="02010600030101010101" pitchFamily="2" charset="-122"/>
              </a:rPr>
              <a:t>慧灯禅修课</a:t>
            </a:r>
            <a:r>
              <a:rPr lang="en-MY" altLang="zh-CN" sz="4400" dirty="0">
                <a:latin typeface="DengXian" panose="02010600030101010101" pitchFamily="2" charset="-122"/>
                <a:ea typeface="DengXian" panose="02010600030101010101" pitchFamily="2" charset="-122"/>
              </a:rPr>
              <a:t>3</a:t>
            </a:r>
            <a:br>
              <a:rPr lang="en-MY" altLang="zh-CN" dirty="0">
                <a:latin typeface="DengXian" panose="02010600030101010101" pitchFamily="2" charset="-122"/>
                <a:ea typeface="DengXian" panose="02010600030101010101" pitchFamily="2" charset="-122"/>
              </a:rPr>
            </a:br>
            <a:br>
              <a:rPr lang="en-MY" altLang="zh-CN" sz="6700" dirty="0">
                <a:latin typeface="DengXian" panose="02010600030101010101" pitchFamily="2" charset="-122"/>
                <a:ea typeface="DengXian" panose="02010600030101010101" pitchFamily="2" charset="-122"/>
              </a:rPr>
            </a:br>
            <a:r>
              <a:rPr lang="zh-CN" altLang="en-US" sz="4800" dirty="0">
                <a:latin typeface="DengXian" panose="02010600030101010101" pitchFamily="2" charset="-122"/>
                <a:ea typeface="DengXian" panose="02010600030101010101" pitchFamily="2" charset="-122"/>
              </a:rPr>
              <a:t>人身难得（</a:t>
            </a:r>
            <a:r>
              <a:rPr lang="en-MY" altLang="zh-CN" sz="4800" dirty="0">
                <a:latin typeface="DengXian" panose="02010600030101010101" pitchFamily="2" charset="-122"/>
                <a:ea typeface="DengXian" panose="02010600030101010101" pitchFamily="2" charset="-122"/>
              </a:rPr>
              <a:t>2</a:t>
            </a:r>
            <a:r>
              <a:rPr lang="zh-CN" altLang="en-US" sz="4800" dirty="0">
                <a:latin typeface="DengXian" panose="02010600030101010101" pitchFamily="2" charset="-122"/>
                <a:ea typeface="DengXian" panose="02010600030101010101" pitchFamily="2" charset="-122"/>
              </a:rPr>
              <a:t>）</a:t>
            </a:r>
            <a:br>
              <a:rPr lang="en-MY" altLang="zh-CN" sz="6700" dirty="0">
                <a:latin typeface="DengXian" panose="02010600030101010101" pitchFamily="2" charset="-122"/>
                <a:ea typeface="DengXian" panose="02010600030101010101" pitchFamily="2" charset="-122"/>
              </a:rPr>
            </a:br>
            <a:r>
              <a:rPr lang="zh-CN" altLang="en-US" sz="4400" dirty="0">
                <a:latin typeface="DengXian" panose="02010600030101010101" pitchFamily="2" charset="-122"/>
                <a:ea typeface="DengXian" panose="02010600030101010101" pitchFamily="2" charset="-122"/>
              </a:rPr>
              <a:t>之</a:t>
            </a:r>
            <a:br>
              <a:rPr lang="en-MY" altLang="zh-CN" sz="6700" dirty="0">
                <a:latin typeface="DengXian" panose="02010600030101010101" pitchFamily="2" charset="-122"/>
                <a:ea typeface="DengXian" panose="02010600030101010101" pitchFamily="2" charset="-122"/>
              </a:rPr>
            </a:br>
            <a:r>
              <a:rPr lang="zh-CN" altLang="en-US" sz="5400" dirty="0">
                <a:latin typeface="DengXian" panose="02010600030101010101" pitchFamily="2" charset="-122"/>
                <a:ea typeface="DengXian" panose="02010600030101010101" pitchFamily="2" charset="-122"/>
              </a:rPr>
              <a:t>邪见、佛不出世、喑哑</a:t>
            </a:r>
            <a:endParaRPr lang="en-MY" sz="5400" dirty="0">
              <a:latin typeface="DengXian" panose="02010600030101010101" pitchFamily="2" charset="-122"/>
              <a:ea typeface="DengXian" panose="02010600030101010101" pitchFamily="2" charset="-122"/>
            </a:endParaRPr>
          </a:p>
        </p:txBody>
      </p:sp>
      <p:sp>
        <p:nvSpPr>
          <p:cNvPr id="3" name="Subtitle 2">
            <a:extLst>
              <a:ext uri="{FF2B5EF4-FFF2-40B4-BE49-F238E27FC236}">
                <a16:creationId xmlns:a16="http://schemas.microsoft.com/office/drawing/2014/main" id="{A78338CB-8E42-4613-83C0-4EA14E8847CA}"/>
              </a:ext>
            </a:extLst>
          </p:cNvPr>
          <p:cNvSpPr>
            <a:spLocks noGrp="1"/>
          </p:cNvSpPr>
          <p:nvPr>
            <p:ph type="subTitle" idx="1"/>
          </p:nvPr>
        </p:nvSpPr>
        <p:spPr>
          <a:xfrm>
            <a:off x="1524000" y="4979035"/>
            <a:ext cx="9144000" cy="929640"/>
          </a:xfrm>
        </p:spPr>
        <p:txBody>
          <a:bodyPr>
            <a:normAutofit/>
          </a:bodyPr>
          <a:lstStyle/>
          <a:p>
            <a:r>
              <a:rPr lang="en-MY" sz="4000" dirty="0"/>
              <a:t>2021-10-08</a:t>
            </a:r>
          </a:p>
        </p:txBody>
      </p:sp>
      <p:sp>
        <p:nvSpPr>
          <p:cNvPr id="4" name="Footer Placeholder 3">
            <a:extLst>
              <a:ext uri="{FF2B5EF4-FFF2-40B4-BE49-F238E27FC236}">
                <a16:creationId xmlns:a16="http://schemas.microsoft.com/office/drawing/2014/main" id="{0E2B1BA6-2681-4C31-A3DC-7A18FE931740}"/>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4995491-3DEC-4B3D-A50D-8F2955763125}"/>
              </a:ext>
            </a:extLst>
          </p:cNvPr>
          <p:cNvSpPr>
            <a:spLocks noGrp="1"/>
          </p:cNvSpPr>
          <p:nvPr>
            <p:ph type="sldNum" sz="quarter" idx="12"/>
          </p:nvPr>
        </p:nvSpPr>
        <p:spPr/>
        <p:txBody>
          <a:bodyPr/>
          <a:lstStyle/>
          <a:p>
            <a:fld id="{F97185E5-389F-4DDB-A6A3-C2FC63A5F76D}" type="slidenum">
              <a:rPr lang="en-MY" smtClean="0"/>
              <a:t>1</a:t>
            </a:fld>
            <a:endParaRPr lang="en-MY" dirty="0"/>
          </a:p>
        </p:txBody>
      </p:sp>
    </p:spTree>
    <p:extLst>
      <p:ext uri="{BB962C8B-B14F-4D97-AF65-F5344CB8AC3E}">
        <p14:creationId xmlns:p14="http://schemas.microsoft.com/office/powerpoint/2010/main" val="161675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066800" y="1452800"/>
            <a:ext cx="9966960" cy="5141040"/>
          </a:xfrm>
        </p:spPr>
        <p:txBody>
          <a:bodyPr>
            <a:normAutofit lnSpcReduction="10000"/>
          </a:bodyPr>
          <a:lstStyle/>
          <a:p>
            <a:pPr marL="0" indent="0">
              <a:lnSpc>
                <a:spcPct val="107000"/>
              </a:lnSpc>
              <a:spcAft>
                <a:spcPts val="800"/>
              </a:spcAft>
              <a:buNone/>
            </a:pPr>
            <a:r>
              <a:rPr lang="zh-CN" b="1" dirty="0">
                <a:effectLst/>
                <a:latin typeface="Calibri" panose="020F0502020204030204" pitchFamily="34" charset="0"/>
                <a:ea typeface="DengXian" panose="02010600030101010101" pitchFamily="2" charset="-122"/>
                <a:cs typeface="Times New Roman" panose="02020603050405020304" pitchFamily="18" charset="0"/>
              </a:rPr>
              <a:t>什么人是邪见者？</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u="sng" dirty="0">
                <a:effectLst/>
                <a:latin typeface="Calibri" panose="020F0502020204030204" pitchFamily="34" charset="0"/>
                <a:ea typeface="DengXian" panose="02010600030101010101" pitchFamily="2" charset="-122"/>
                <a:cs typeface="Times New Roman" panose="02020603050405020304" pitchFamily="18" charset="0"/>
              </a:rPr>
              <a:t>真实邪见者</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邪见者存有断见，就会诽谤三世因果；信奉享乐论，就不能信受世间是苦；执著有我论，就会障碍对无我空性产生胜解。</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u="sng" dirty="0">
                <a:effectLst/>
                <a:latin typeface="Calibri" panose="020F0502020204030204" pitchFamily="34" charset="0"/>
                <a:ea typeface="DengXian" panose="02010600030101010101" pitchFamily="2" charset="-122"/>
                <a:cs typeface="Times New Roman" panose="02020603050405020304" pitchFamily="18" charset="0"/>
              </a:rPr>
              <a:t>内道邪见者</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对传法师和法产生邪见而拒不信受，</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不能</a:t>
            </a:r>
            <a:r>
              <a:rPr lang="zh-CN" dirty="0">
                <a:effectLst/>
                <a:latin typeface="Calibri" panose="020F0502020204030204" pitchFamily="34" charset="0"/>
                <a:ea typeface="DengXian" panose="02010600030101010101" pitchFamily="2" charset="-122"/>
                <a:cs typeface="Times New Roman" panose="02020603050405020304" pitchFamily="18" charset="0"/>
              </a:rPr>
              <a:t>将正法纳入修持。例如，善星比丘一生只累积恶业，虽然得到人身，但完全错失修持、成就的机会而下堕恶趣。</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u="sng" dirty="0">
                <a:effectLst/>
                <a:latin typeface="Calibri" panose="020F0502020204030204" pitchFamily="34" charset="0"/>
                <a:ea typeface="DengXian" panose="02010600030101010101" pitchFamily="2" charset="-122"/>
                <a:cs typeface="Times New Roman" panose="02020603050405020304" pitchFamily="18" charset="0"/>
              </a:rPr>
              <a:t>现代邪见者</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很多现代人，没有人生观和价值观，只要吃得好、穿得好就心满意足。这些人认为只活这么一世，对来世毫无期待</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准备，唯一追求五欲的享乐。</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6DC233D4-A4AC-4DBF-9F28-8A8683D40192}"/>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28B4FA85-77E9-4B74-BD39-73820E193D58}"/>
              </a:ext>
            </a:extLst>
          </p:cNvPr>
          <p:cNvSpPr>
            <a:spLocks noGrp="1"/>
          </p:cNvSpPr>
          <p:nvPr>
            <p:ph type="sldNum" sz="quarter" idx="12"/>
          </p:nvPr>
        </p:nvSpPr>
        <p:spPr/>
        <p:txBody>
          <a:bodyPr/>
          <a:lstStyle/>
          <a:p>
            <a:fld id="{F97185E5-389F-4DDB-A6A3-C2FC63A5F76D}" type="slidenum">
              <a:rPr lang="en-MY" smtClean="0"/>
              <a:t>10</a:t>
            </a:fld>
            <a:endParaRPr lang="en-MY"/>
          </a:p>
        </p:txBody>
      </p:sp>
    </p:spTree>
    <p:extLst>
      <p:ext uri="{BB962C8B-B14F-4D97-AF65-F5344CB8AC3E}">
        <p14:creationId xmlns:p14="http://schemas.microsoft.com/office/powerpoint/2010/main" val="329994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27760" y="1523920"/>
            <a:ext cx="10251440" cy="4832430"/>
          </a:xfrm>
        </p:spPr>
        <p:txBody>
          <a:bodyPr>
            <a:normAutofit fontScale="85000" lnSpcReduction="20000"/>
          </a:body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为什么无暇？</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300" dirty="0">
                <a:effectLst/>
                <a:latin typeface="Calibri" panose="020F0502020204030204" pitchFamily="34" charset="0"/>
                <a:ea typeface="DengXian" panose="02010600030101010101" pitchFamily="2" charset="-122"/>
                <a:cs typeface="Times New Roman" panose="02020603050405020304" pitchFamily="18" charset="0"/>
              </a:rPr>
              <a:t>入于邪见外道，相续当中所出现的邪谬见解，都会使他不能接受正法，而且抗拒，甚至诽谤，不可能有修习正法的机缘。</a:t>
            </a:r>
            <a:endParaRPr lang="en-MY" altLang="zh-CN" sz="33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300" dirty="0">
                <a:effectLst/>
                <a:latin typeface="Calibri" panose="020F0502020204030204" pitchFamily="34" charset="0"/>
                <a:ea typeface="DengXian" panose="02010600030101010101" pitchFamily="2" charset="-122"/>
                <a:cs typeface="Times New Roman" panose="02020603050405020304" pitchFamily="18" charset="0"/>
              </a:rPr>
              <a:t>再观察内道邪见的状况，见解颠倒的缘故，看什么都不清净</a:t>
            </a:r>
            <a:r>
              <a:rPr lang="zh-CN" altLang="en-US" sz="3300" dirty="0">
                <a:latin typeface="Calibri" panose="020F0502020204030204" pitchFamily="34" charset="0"/>
                <a:ea typeface="DengXian" panose="02010600030101010101" pitchFamily="2" charset="-122"/>
                <a:cs typeface="Times New Roman" panose="02020603050405020304" pitchFamily="18" charset="0"/>
              </a:rPr>
              <a:t>、</a:t>
            </a:r>
            <a:r>
              <a:rPr lang="zh-CN" sz="3300" dirty="0">
                <a:effectLst/>
                <a:latin typeface="Calibri" panose="020F0502020204030204" pitchFamily="34" charset="0"/>
                <a:ea typeface="DengXian" panose="02010600030101010101" pitchFamily="2" charset="-122"/>
                <a:cs typeface="Times New Roman" panose="02020603050405020304" pitchFamily="18" charset="0"/>
              </a:rPr>
              <a:t>有过失，看什么都反感，导致上师和善知识的教导都听不进去，也没办法如教而行。</a:t>
            </a:r>
            <a:endParaRPr lang="en-MY" sz="33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300" dirty="0">
                <a:effectLst/>
                <a:latin typeface="Calibri" panose="020F0502020204030204" pitchFamily="34" charset="0"/>
                <a:ea typeface="DengXian" panose="02010600030101010101" pitchFamily="2" charset="-122"/>
                <a:cs typeface="Times New Roman" panose="02020603050405020304" pitchFamily="18" charset="0"/>
              </a:rPr>
              <a:t>现代享乐主义者，目光短浅，对未来毫无准备，唯一希求眼前的享乐，基本上失去了遇到佛法的因缘，即使遇到了善知识慈悲传法，在观念转变以前，也很难对法生起信解、修行的意乐，因此失去修习正法的机缘。</a:t>
            </a:r>
            <a:endParaRPr lang="en-MY" sz="33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11</a:t>
            </a:fld>
            <a:endParaRPr lang="en-MY"/>
          </a:p>
        </p:txBody>
      </p:sp>
    </p:spTree>
    <p:extLst>
      <p:ext uri="{BB962C8B-B14F-4D97-AF65-F5344CB8AC3E}">
        <p14:creationId xmlns:p14="http://schemas.microsoft.com/office/powerpoint/2010/main" val="332028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12</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549556"/>
            <a:ext cx="10251440" cy="4806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假使相续熏染上</a:t>
            </a:r>
            <a:r>
              <a:rPr lang="zh-CN" u="sng" dirty="0">
                <a:effectLst/>
                <a:latin typeface="Calibri" panose="020F0502020204030204" pitchFamily="34" charset="0"/>
                <a:ea typeface="DengXian" panose="02010600030101010101" pitchFamily="2" charset="-122"/>
                <a:cs typeface="Times New Roman" panose="02020603050405020304" pitchFamily="18" charset="0"/>
              </a:rPr>
              <a:t>断见</a:t>
            </a:r>
            <a:r>
              <a:rPr lang="zh-CN" dirty="0">
                <a:effectLst/>
                <a:latin typeface="Calibri" panose="020F0502020204030204" pitchFamily="34" charset="0"/>
                <a:ea typeface="DengXian" panose="02010600030101010101" pitchFamily="2" charset="-122"/>
                <a:cs typeface="Times New Roman" panose="02020603050405020304" pitchFamily="18" charset="0"/>
              </a:rPr>
              <a:t>，认为没有后世，怎么可能意识到</a:t>
            </a:r>
            <a:r>
              <a:rPr lang="en-MY" altLang="zh-CN" dirty="0">
                <a:effectLst/>
                <a:latin typeface="Calibri" panose="020F0502020204030204" pitchFamily="34" charset="0"/>
                <a:ea typeface="DengXian" panose="02010600030101010101" pitchFamily="2" charset="-122"/>
                <a:cs typeface="Times New Roman" panose="02020603050405020304" pitchFamily="18" charset="0"/>
              </a:rPr>
              <a:t> </a:t>
            </a:r>
            <a:r>
              <a:rPr lang="zh-CN" dirty="0">
                <a:effectLst/>
                <a:latin typeface="Calibri" panose="020F0502020204030204" pitchFamily="34" charset="0"/>
                <a:ea typeface="DengXian" panose="02010600030101010101" pitchFamily="2" charset="-122"/>
                <a:cs typeface="Times New Roman" panose="02020603050405020304" pitchFamily="18" charset="0"/>
              </a:rPr>
              <a:t>轮回迁流不息的苦流状态，</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而</a:t>
            </a:r>
            <a:r>
              <a:rPr lang="zh-CN" dirty="0">
                <a:effectLst/>
                <a:latin typeface="Calibri" panose="020F0502020204030204" pitchFamily="34" charset="0"/>
                <a:ea typeface="DengXian" panose="02010600030101010101" pitchFamily="2" charset="-122"/>
                <a:cs typeface="Times New Roman" panose="02020603050405020304" pitchFamily="18" charset="0"/>
              </a:rPr>
              <a:t>决定从中脱离？又怎会为后世做准备</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dirty="0">
                <a:latin typeface="Calibri" panose="020F0502020204030204" pitchFamily="34" charset="0"/>
                <a:ea typeface="DengXian" panose="02010600030101010101" pitchFamily="2" charset="-122"/>
                <a:cs typeface="Times New Roman" panose="02020603050405020304" pitchFamily="18" charset="0"/>
              </a:rPr>
              <a:t>随顺法道来修心呢？比如，</a:t>
            </a:r>
            <a:r>
              <a:rPr lang="en-MY" dirty="0">
                <a:latin typeface="Calibri" panose="020F0502020204030204" pitchFamily="34" charset="0"/>
                <a:ea typeface="DengXian" panose="02010600030101010101" pitchFamily="2" charset="-122"/>
                <a:cs typeface="Times New Roman" panose="02020603050405020304" pitchFamily="18" charset="0"/>
              </a:rPr>
              <a:t>唯物论者一生一世不信三宝，他的眼光邪谬，认为人死如灯灭</a:t>
            </a:r>
            <a:r>
              <a:rPr lang="zh-CN" altLang="en-US" dirty="0">
                <a:latin typeface="Calibri" panose="020F0502020204030204" pitchFamily="34" charset="0"/>
                <a:ea typeface="DengXian" panose="02010600030101010101" pitchFamily="2" charset="-122"/>
                <a:cs typeface="Times New Roman" panose="02020603050405020304" pitchFamily="18" charset="0"/>
              </a:rPr>
              <a:t> ，毫无修法的可能性。</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如果熏染上</a:t>
            </a:r>
            <a:r>
              <a:rPr lang="zh-CN" altLang="en-US" u="sng" dirty="0">
                <a:latin typeface="Calibri" panose="020F0502020204030204" pitchFamily="34" charset="0"/>
                <a:ea typeface="DengXian" panose="02010600030101010101" pitchFamily="2" charset="-122"/>
                <a:cs typeface="Times New Roman" panose="02020603050405020304" pitchFamily="18" charset="0"/>
              </a:rPr>
              <a:t>常见</a:t>
            </a:r>
            <a:r>
              <a:rPr lang="zh-CN" altLang="en-US" dirty="0">
                <a:latin typeface="Calibri" panose="020F0502020204030204" pitchFamily="34" charset="0"/>
                <a:ea typeface="DengXian" panose="02010600030101010101" pitchFamily="2" charset="-122"/>
                <a:cs typeface="Times New Roman" panose="02020603050405020304" pitchFamily="18" charset="0"/>
              </a:rPr>
              <a:t>，认为升天以后就永远是天人，无法洞息轮回迁流不息的状况，不知道天人也终归随业堕落。他们被常见锁定，不能发现轮回的苦性并发起出离心，也不会有行持解脱道的法行。</a:t>
            </a:r>
            <a:endParaRPr lang="en-MY"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202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13</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325563"/>
            <a:ext cx="10251440" cy="517683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染上以</a:t>
            </a:r>
            <a:r>
              <a:rPr lang="zh-CN" sz="3000" u="sng" dirty="0">
                <a:effectLst/>
                <a:latin typeface="Calibri" panose="020F0502020204030204" pitchFamily="34" charset="0"/>
                <a:ea typeface="DengXian" panose="02010600030101010101" pitchFamily="2" charset="-122"/>
                <a:cs typeface="Times New Roman" panose="02020603050405020304" pitchFamily="18" charset="0"/>
              </a:rPr>
              <a:t>自我为中心</a:t>
            </a:r>
            <a:r>
              <a:rPr lang="zh-CN" sz="3000" dirty="0">
                <a:effectLst/>
                <a:latin typeface="Calibri" panose="020F0502020204030204" pitchFamily="34" charset="0"/>
                <a:ea typeface="DengXian" panose="02010600030101010101" pitchFamily="2" charset="-122"/>
                <a:cs typeface="Times New Roman" panose="02020603050405020304" pitchFamily="18" charset="0"/>
              </a:rPr>
              <a:t>的论调与见解，时时处处都要求外界围绕自己，所作所为全是因执著自我而起惑造业，一路都处在轮回的苦流中，丝毫不肯接受万法无我的道理，不能发起出世法方面的清净运作。</a:t>
            </a:r>
            <a:endParaRPr lang="en-MY" altLang="zh-CN" sz="3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u="sng" dirty="0">
                <a:effectLst/>
                <a:latin typeface="Calibri" panose="020F0502020204030204" pitchFamily="34" charset="0"/>
                <a:ea typeface="DengXian" panose="02010600030101010101" pitchFamily="2" charset="-122"/>
                <a:cs typeface="Times New Roman" panose="02020603050405020304" pitchFamily="18" charset="0"/>
              </a:rPr>
              <a:t>对人起邪见</a:t>
            </a:r>
            <a:r>
              <a:rPr lang="zh-CN" sz="3000" dirty="0">
                <a:effectLst/>
                <a:latin typeface="Calibri" panose="020F0502020204030204" pitchFamily="34" charset="0"/>
                <a:ea typeface="DengXian" panose="02010600030101010101" pitchFamily="2" charset="-122"/>
                <a:cs typeface="Times New Roman" panose="02020603050405020304" pitchFamily="18" charset="0"/>
              </a:rPr>
              <a:t>，主要是指对传法师。譬如，认为</a:t>
            </a:r>
            <a:r>
              <a:rPr lang="zh-CN" altLang="en-US" sz="3000" dirty="0">
                <a:latin typeface="Calibri" panose="020F0502020204030204" pitchFamily="34" charset="0"/>
                <a:ea typeface="DengXian" panose="02010600030101010101" pitchFamily="2" charset="-122"/>
                <a:cs typeface="Times New Roman" panose="02020603050405020304" pitchFamily="18" charset="0"/>
              </a:rPr>
              <a:t>传法师</a:t>
            </a:r>
            <a:r>
              <a:rPr lang="zh-CN" sz="3000" dirty="0">
                <a:effectLst/>
                <a:latin typeface="Calibri" panose="020F0502020204030204" pitchFamily="34" charset="0"/>
                <a:ea typeface="DengXian" panose="02010600030101010101" pitchFamily="2" charset="-122"/>
                <a:cs typeface="Times New Roman" panose="02020603050405020304" pitchFamily="18" charset="0"/>
              </a:rPr>
              <a:t>没什么了不起，他没什么恩德，我为什么要听他的？等等。譬如，认为母亲不够优秀、没文化，就会反感于行持孝道，就会从内心切断与母亲的关系。这种邪见一旦坚固，一生一世不念母亲恩德，从根本上失去了行持孝道的机缘</a:t>
            </a:r>
            <a:r>
              <a:rPr lang="zh-CN" altLang="en-US" sz="3000" dirty="0">
                <a:effectLst/>
                <a:latin typeface="Calibri" panose="020F0502020204030204" pitchFamily="34" charset="0"/>
                <a:ea typeface="DengXian" panose="02010600030101010101" pitchFamily="2" charset="-122"/>
                <a:cs typeface="Times New Roman" panose="02020603050405020304" pitchFamily="18" charset="0"/>
              </a:rPr>
              <a:t>。</a:t>
            </a:r>
            <a:r>
              <a:rPr lang="zh-CN" sz="3000" dirty="0">
                <a:effectLst/>
                <a:latin typeface="Calibri" panose="020F0502020204030204" pitchFamily="34" charset="0"/>
                <a:ea typeface="DengXian" panose="02010600030101010101" pitchFamily="2" charset="-122"/>
                <a:cs typeface="Times New Roman" panose="02020603050405020304" pitchFamily="18" charset="0"/>
              </a:rPr>
              <a:t>同样，学法重在尊师重道，师道上的因缘一旦切断，整个前途都将被毁灭、障蔽，丝毫没有开展</a:t>
            </a:r>
            <a:r>
              <a:rPr lang="zh-CN" altLang="en-US" sz="3000" dirty="0">
                <a:latin typeface="Calibri" panose="020F0502020204030204" pitchFamily="34" charset="0"/>
                <a:ea typeface="DengXian" panose="02010600030101010101" pitchFamily="2" charset="-122"/>
                <a:cs typeface="Times New Roman" panose="02020603050405020304" pitchFamily="18" charset="0"/>
              </a:rPr>
              <a:t>修法</a:t>
            </a:r>
            <a:r>
              <a:rPr lang="zh-CN" sz="3000" dirty="0">
                <a:effectLst/>
                <a:latin typeface="Calibri" panose="020F0502020204030204" pitchFamily="34" charset="0"/>
                <a:ea typeface="DengXian" panose="02010600030101010101" pitchFamily="2" charset="-122"/>
                <a:cs typeface="Times New Roman" panose="02020603050405020304" pitchFamily="18" charset="0"/>
              </a:rPr>
              <a:t>的机会。</a:t>
            </a:r>
            <a:endParaRPr lang="en-MY" sz="3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9243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14</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402080"/>
            <a:ext cx="10251440" cy="51206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u="sng" dirty="0">
                <a:effectLst/>
                <a:latin typeface="Calibri" panose="020F0502020204030204" pitchFamily="34" charset="0"/>
                <a:ea typeface="DengXian" panose="02010600030101010101" pitchFamily="2" charset="-122"/>
                <a:cs typeface="Times New Roman" panose="02020603050405020304" pitchFamily="18" charset="0"/>
              </a:rPr>
              <a:t>对法生邪见</a:t>
            </a:r>
            <a:r>
              <a:rPr lang="zh-CN" sz="3000" dirty="0">
                <a:effectLst/>
                <a:latin typeface="Calibri" panose="020F0502020204030204" pitchFamily="34" charset="0"/>
                <a:ea typeface="DengXian" panose="02010600030101010101" pitchFamily="2" charset="-122"/>
                <a:cs typeface="Times New Roman" panose="02020603050405020304" pitchFamily="18" charset="0"/>
              </a:rPr>
              <a:t>，是指对于佛法中的某些义理生起颠倒见</a:t>
            </a:r>
            <a:r>
              <a:rPr lang="zh-CN" altLang="en-US" sz="3000" dirty="0">
                <a:effectLst/>
                <a:latin typeface="Calibri" panose="020F0502020204030204" pitchFamily="34" charset="0"/>
                <a:ea typeface="DengXian" panose="02010600030101010101" pitchFamily="2" charset="-122"/>
                <a:cs typeface="Times New Roman" panose="02020603050405020304" pitchFamily="18" charset="0"/>
              </a:rPr>
              <a:t>，</a:t>
            </a:r>
            <a:r>
              <a:rPr lang="zh-CN" sz="3000" dirty="0">
                <a:effectLst/>
                <a:latin typeface="Calibri" panose="020F0502020204030204" pitchFamily="34" charset="0"/>
                <a:ea typeface="DengXian" panose="02010600030101010101" pitchFamily="2" charset="-122"/>
                <a:cs typeface="Times New Roman" panose="02020603050405020304" pitchFamily="18" charset="0"/>
              </a:rPr>
              <a:t>而进行诽谤。</a:t>
            </a:r>
            <a:endParaRPr lang="en-MY" altLang="zh-CN" sz="30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sz="2600" dirty="0">
                <a:effectLst/>
                <a:latin typeface="Calibri" panose="020F0502020204030204" pitchFamily="34" charset="0"/>
                <a:ea typeface="DengXian" panose="02010600030101010101" pitchFamily="2" charset="-122"/>
                <a:cs typeface="Times New Roman" panose="02020603050405020304" pitchFamily="18" charset="0"/>
              </a:rPr>
              <a:t>例如，认为大乘法全是神话，认为没有净土等等，由此不肯</a:t>
            </a:r>
            <a:r>
              <a:rPr lang="zh-CN" altLang="en-US" sz="2600" dirty="0">
                <a:effectLst/>
                <a:latin typeface="Calibri" panose="020F0502020204030204" pitchFamily="34" charset="0"/>
                <a:ea typeface="DengXian" panose="02010600030101010101" pitchFamily="2" charset="-122"/>
                <a:cs typeface="Times New Roman" panose="02020603050405020304" pitchFamily="18" charset="0"/>
              </a:rPr>
              <a:t>行</a:t>
            </a:r>
            <a:r>
              <a:rPr lang="zh-CN" sz="2600" dirty="0">
                <a:effectLst/>
                <a:latin typeface="Calibri" panose="020F0502020204030204" pitchFamily="34" charset="0"/>
                <a:ea typeface="DengXian" panose="02010600030101010101" pitchFamily="2" charset="-122"/>
                <a:cs typeface="Times New Roman" panose="02020603050405020304" pitchFamily="18" charset="0"/>
              </a:rPr>
              <a:t>持大乘法。</a:t>
            </a:r>
            <a:endParaRPr lang="en-MY" altLang="zh-CN" sz="26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sz="2600" dirty="0">
                <a:effectLst/>
                <a:latin typeface="Calibri" panose="020F0502020204030204" pitchFamily="34" charset="0"/>
                <a:ea typeface="DengXian" panose="02010600030101010101" pitchFamily="2" charset="-122"/>
                <a:cs typeface="Times New Roman" panose="02020603050405020304" pitchFamily="18" charset="0"/>
              </a:rPr>
              <a:t>还有的认为共同乘的法类低等或下劣，于是自心不肯随顺修持戒定慧，当然也就修不成解脱道。</a:t>
            </a:r>
            <a:endParaRPr lang="en-MY" altLang="zh-CN" sz="26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sz="2600" dirty="0">
                <a:effectLst/>
                <a:latin typeface="Calibri" panose="020F0502020204030204" pitchFamily="34" charset="0"/>
                <a:ea typeface="DengXian" panose="02010600030101010101" pitchFamily="2" charset="-122"/>
                <a:cs typeface="Times New Roman" panose="02020603050405020304" pitchFamily="18" charset="0"/>
              </a:rPr>
              <a:t>又如，以为</a:t>
            </a:r>
            <a:r>
              <a:rPr lang="zh-CN" altLang="en-US" sz="2600" dirty="0">
                <a:effectLst/>
                <a:latin typeface="Calibri" panose="020F0502020204030204" pitchFamily="34" charset="0"/>
                <a:ea typeface="DengXian" panose="02010600030101010101" pitchFamily="2" charset="-122"/>
                <a:cs typeface="Times New Roman" panose="02020603050405020304" pitchFamily="18" charset="0"/>
              </a:rPr>
              <a:t>没有</a:t>
            </a:r>
            <a:r>
              <a:rPr lang="zh-CN" sz="2600" dirty="0">
                <a:effectLst/>
                <a:latin typeface="Calibri" panose="020F0502020204030204" pitchFamily="34" charset="0"/>
                <a:ea typeface="DengXian" panose="02010600030101010101" pitchFamily="2" charset="-122"/>
                <a:cs typeface="Times New Roman" panose="02020603050405020304" pitchFamily="18" charset="0"/>
              </a:rPr>
              <a:t>地狱、饿鬼，也没有灶神、树神、山神、河神等等，因果法只不过是佛陀用来吓唬人的，就必定不肯趣入白法之道。</a:t>
            </a:r>
            <a:endParaRPr lang="en-MY" altLang="zh-CN" sz="26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sz="3000" dirty="0">
                <a:effectLst/>
                <a:latin typeface="Calibri" panose="020F0502020204030204" pitchFamily="34" charset="0"/>
                <a:ea typeface="DengXian" panose="02010600030101010101" pitchFamily="2" charset="-122"/>
                <a:cs typeface="Times New Roman" panose="02020603050405020304" pitchFamily="18" charset="0"/>
              </a:rPr>
              <a:t>由于</a:t>
            </a:r>
            <a:r>
              <a:rPr lang="zh-CN" sz="3000" dirty="0">
                <a:effectLst/>
                <a:latin typeface="Calibri" panose="020F0502020204030204" pitchFamily="34" charset="0"/>
                <a:ea typeface="DengXian" panose="02010600030101010101" pitchFamily="2" charset="-122"/>
                <a:cs typeface="Times New Roman" panose="02020603050405020304" pitchFamily="18" charset="0"/>
              </a:rPr>
              <a:t>内心的邪解、不赞同，或者轻视、诋毁，就是断绝入此法门的因缘。</a:t>
            </a:r>
            <a:endParaRPr lang="en-MY" sz="3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392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邪见</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对比</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656080"/>
            <a:ext cx="9875520" cy="4216400"/>
          </a:xfrm>
        </p:spPr>
        <p:txBody>
          <a:bodyPr>
            <a:normAutofit/>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我是否远离了邪见的无暇？</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世上千千万万的人都处在邪见的障蔽当中，心心念念都是在邪法上运作，相续被邪见染污，对正法不生胜解，内心根本不肯往正法的轨道上行进。</a:t>
            </a:r>
            <a:r>
              <a:rPr lang="zh-CN" altLang="en-US" dirty="0">
                <a:latin typeface="Calibri" panose="020F0502020204030204" pitchFamily="34" charset="0"/>
                <a:ea typeface="DengXian" panose="02010600030101010101" pitchFamily="2" charset="-122"/>
                <a:cs typeface="Times New Roman" panose="02020603050405020304" pitchFamily="18" charset="0"/>
              </a:rPr>
              <a:t>相比之下，我的心相续没有被邪见严重染污，对正法见而生欢喜，能够听懂并产生胜解、好乐、信心，这的确表示，我有幸获得了非常难得的一种因缘，远离了邪见的无暇状态。</a:t>
            </a:r>
            <a:endParaRPr lang="en-MY" dirty="0">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15</a:t>
            </a:fld>
            <a:endParaRPr lang="en-MY"/>
          </a:p>
        </p:txBody>
      </p:sp>
    </p:spTree>
    <p:extLst>
      <p:ext uri="{BB962C8B-B14F-4D97-AF65-F5344CB8AC3E}">
        <p14:creationId xmlns:p14="http://schemas.microsoft.com/office/powerpoint/2010/main" val="123596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邪见</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对比</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438116"/>
            <a:ext cx="9875520" cy="4805680"/>
          </a:xfrm>
        </p:spPr>
        <p:txBody>
          <a:bodyPr>
            <a:normAutofit fontScale="92500" lnSpcReduction="10000"/>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我是否远离了邪见的无暇？</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人们的心相</a:t>
            </a:r>
            <a:r>
              <a:rPr lang="zh-CN" altLang="en-US" sz="3000" dirty="0">
                <a:latin typeface="Calibri" panose="020F0502020204030204" pitchFamily="34" charset="0"/>
                <a:ea typeface="DengXian" panose="02010600030101010101" pitchFamily="2" charset="-122"/>
                <a:cs typeface="Times New Roman" panose="02020603050405020304" pitchFamily="18" charset="0"/>
              </a:rPr>
              <a:t>续往往很难保持清净，很容易受到染污，变得邪僻或自以为是，相比之下，我现在对佛法和传法师有清净观，能信受佛法，能不断地遇到修法的机缘，拥有远离邪见的闲暇，这真是非常难得的。</a:t>
            </a:r>
            <a:endParaRPr lang="en-MY" altLang="zh-CN" sz="3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有时候我们突然内心中冒出一个对上师、对佛法不恭敬的念头，好像自己控制不住。说明可能无始以来我们也是在邪见的团体当中待过很长时间，习气自然而然就翻起来</a:t>
            </a:r>
            <a:r>
              <a:rPr lang="zh-CN" altLang="en-US" sz="3000" dirty="0">
                <a:latin typeface="Calibri" panose="020F0502020204030204" pitchFamily="34" charset="0"/>
                <a:ea typeface="DengXian" panose="02010600030101010101" pitchFamily="2" charset="-122"/>
                <a:cs typeface="Times New Roman" panose="02020603050405020304" pitchFamily="18" charset="0"/>
              </a:rPr>
              <a:t>。但是生起之后马上励力忏悔就容易清净，不要拖很长时间让它壮大，这是我们可以做的事情。</a:t>
            </a:r>
            <a:endParaRPr lang="en-MY" sz="30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16</a:t>
            </a:fld>
            <a:endParaRPr lang="en-MY"/>
          </a:p>
        </p:txBody>
      </p:sp>
    </p:spTree>
    <p:extLst>
      <p:ext uri="{BB962C8B-B14F-4D97-AF65-F5344CB8AC3E}">
        <p14:creationId xmlns:p14="http://schemas.microsoft.com/office/powerpoint/2010/main" val="176392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邪见</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dirty="0">
                <a:latin typeface="+mn-ea"/>
                <a:ea typeface="+mn-ea"/>
              </a:rPr>
              <a:t>珍惜</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402080"/>
            <a:ext cx="9875520" cy="4683760"/>
          </a:xfrm>
        </p:spPr>
        <p:txBody>
          <a:bodyPr>
            <a:normAutofit lnSpcReduction="10000"/>
          </a:body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珍惜没有邪见的人身</a:t>
            </a:r>
            <a:endParaRPr lang="en-MY" altLang="zh-CN"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我很庆幸自己积聚了种种善因缘，并没有生于外道团体、外道家族中，或者随从他们持有邪见（常见、断见）。他们因为自相续被各式各样的邪见所染污，而造下种种的邪行，更没有修法的机会，实在太可惜了。</a:t>
            </a:r>
            <a:endParaRPr lang="en-MY"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修法的机缘有多么难以集聚。我现在没有落入邪见当中，而是皈依佛法，并一路熏习着因果不虚等所有正见，逐渐开启无误的见解、走上菩提正路。太幸运了，自己竟然已经拥有了脱离邪见的闲暇状态！</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73FF23C7-546D-4174-A038-25DA091485B6}"/>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4E4CB49-537D-4116-8CD1-5C3F05758AE5}"/>
              </a:ext>
            </a:extLst>
          </p:cNvPr>
          <p:cNvSpPr>
            <a:spLocks noGrp="1"/>
          </p:cNvSpPr>
          <p:nvPr>
            <p:ph type="sldNum" sz="quarter" idx="12"/>
          </p:nvPr>
        </p:nvSpPr>
        <p:spPr/>
        <p:txBody>
          <a:bodyPr/>
          <a:lstStyle/>
          <a:p>
            <a:fld id="{F97185E5-389F-4DDB-A6A3-C2FC63A5F76D}" type="slidenum">
              <a:rPr lang="en-MY" smtClean="0"/>
              <a:t>17</a:t>
            </a:fld>
            <a:endParaRPr lang="en-MY"/>
          </a:p>
        </p:txBody>
      </p:sp>
    </p:spTree>
    <p:extLst>
      <p:ext uri="{BB962C8B-B14F-4D97-AF65-F5344CB8AC3E}">
        <p14:creationId xmlns:p14="http://schemas.microsoft.com/office/powerpoint/2010/main" val="193388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solidFill>
                  <a:schemeClr val="bg1">
                    <a:lumMod val="65000"/>
                  </a:schemeClr>
                </a:solidFill>
              </a:rPr>
              <a:t>复习长寿天</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邪见</a:t>
            </a:r>
            <a:endParaRPr lang="en-MY" altLang="zh-CN" sz="4000" dirty="0">
              <a:solidFill>
                <a:schemeClr val="bg1">
                  <a:lumMod val="65000"/>
                </a:schemeClr>
              </a:solidFill>
            </a:endParaRPr>
          </a:p>
          <a:p>
            <a:pPr marL="514350" indent="-514350">
              <a:spcAft>
                <a:spcPts val="1200"/>
              </a:spcAft>
              <a:buAutoNum type="arabicPeriod"/>
            </a:pPr>
            <a:r>
              <a:rPr lang="zh-CN" altLang="en-US" sz="4000" dirty="0"/>
              <a:t>佛不出世</a:t>
            </a:r>
            <a:endParaRPr lang="en-MY" altLang="zh-CN" sz="4000" dirty="0"/>
          </a:p>
          <a:p>
            <a:pPr marL="514350" indent="-514350">
              <a:spcAft>
                <a:spcPts val="1200"/>
              </a:spcAft>
              <a:buAutoNum type="arabicPeriod"/>
            </a:pPr>
            <a:r>
              <a:rPr lang="zh-CN" altLang="en-US" sz="4000" dirty="0">
                <a:solidFill>
                  <a:schemeClr val="bg1">
                    <a:lumMod val="65000"/>
                  </a:schemeClr>
                </a:solidFill>
              </a:rPr>
              <a:t>喑哑</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上师总说</a:t>
            </a:r>
            <a:endParaRPr lang="en-MY" altLang="zh-CN" sz="4000" dirty="0">
              <a:solidFill>
                <a:schemeClr val="bg1">
                  <a:lumMod val="65000"/>
                </a:schemeClr>
              </a:solidFill>
            </a:endParaRPr>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18</a:t>
            </a:fld>
            <a:endParaRPr lang="en-MY"/>
          </a:p>
        </p:txBody>
      </p:sp>
    </p:spTree>
    <p:extLst>
      <p:ext uri="{BB962C8B-B14F-4D97-AF65-F5344CB8AC3E}">
        <p14:creationId xmlns:p14="http://schemas.microsoft.com/office/powerpoint/2010/main" val="282440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005840" y="1508125"/>
            <a:ext cx="9398000" cy="1793240"/>
          </a:xfrm>
        </p:spPr>
        <p:txBody>
          <a:bodyPr>
            <a:normAutofit/>
          </a:bodyPr>
          <a:lstStyle/>
          <a:p>
            <a:pPr marL="0" indent="0">
              <a:lnSpc>
                <a:spcPct val="107000"/>
              </a:lnSpc>
              <a:spcAft>
                <a:spcPts val="800"/>
              </a:spcAft>
              <a:buNone/>
            </a:pPr>
            <a:r>
              <a:rPr lang="zh-CN" altLang="en-US" sz="4000" b="1" dirty="0">
                <a:latin typeface="Calibri" panose="020F0502020204030204" pitchFamily="34" charset="0"/>
                <a:ea typeface="DengXian" panose="02010600030101010101" pitchFamily="2" charset="-122"/>
                <a:cs typeface="Times New Roman" panose="02020603050405020304" pitchFamily="18" charset="0"/>
              </a:rPr>
              <a:t>什么是佛不出世？</a:t>
            </a:r>
            <a:endParaRPr lang="en-MY" altLang="zh-CN" sz="40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300" dirty="0">
                <a:effectLst/>
                <a:latin typeface="Calibri" panose="020F0502020204030204" pitchFamily="34" charset="0"/>
                <a:ea typeface="DengXian" panose="02010600030101010101" pitchFamily="2" charset="-122"/>
                <a:cs typeface="Times New Roman" panose="02020603050405020304" pitchFamily="18" charset="0"/>
              </a:rPr>
              <a:t>《大圆满前行》</a:t>
            </a:r>
            <a:endParaRPr lang="en-MY" altLang="zh-CN" sz="33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6F5A1A6C-43EC-422A-826E-19E46E7963C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C50330DB-C916-4324-8C74-B10751AD440B}"/>
              </a:ext>
            </a:extLst>
          </p:cNvPr>
          <p:cNvSpPr>
            <a:spLocks noGrp="1"/>
          </p:cNvSpPr>
          <p:nvPr>
            <p:ph type="sldNum" sz="quarter" idx="12"/>
          </p:nvPr>
        </p:nvSpPr>
        <p:spPr/>
        <p:txBody>
          <a:bodyPr/>
          <a:lstStyle/>
          <a:p>
            <a:fld id="{F97185E5-389F-4DDB-A6A3-C2FC63A5F76D}" type="slidenum">
              <a:rPr lang="en-MY" smtClean="0"/>
              <a:t>19</a:t>
            </a:fld>
            <a:endParaRPr lang="en-MY"/>
          </a:p>
        </p:txBody>
      </p:sp>
      <p:sp>
        <p:nvSpPr>
          <p:cNvPr id="7" name="Content Placeholder 2">
            <a:extLst>
              <a:ext uri="{FF2B5EF4-FFF2-40B4-BE49-F238E27FC236}">
                <a16:creationId xmlns:a16="http://schemas.microsoft.com/office/drawing/2014/main" id="{312BAE97-C9FE-496B-B4A0-85EBF1874547}"/>
              </a:ext>
            </a:extLst>
          </p:cNvPr>
          <p:cNvSpPr txBox="1">
            <a:spLocks/>
          </p:cNvSpPr>
          <p:nvPr/>
        </p:nvSpPr>
        <p:spPr>
          <a:xfrm>
            <a:off x="1905000" y="3301365"/>
            <a:ext cx="8382000" cy="2124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zh-CN" sz="3600" dirty="0">
                <a:latin typeface="LiSu" panose="02010509060101010101" pitchFamily="49" charset="-122"/>
                <a:ea typeface="LiSu" panose="02010509060101010101" pitchFamily="49" charset="-122"/>
                <a:cs typeface="Times New Roman" panose="02020603050405020304" pitchFamily="18" charset="0"/>
              </a:rPr>
              <a:t>无佛出世者，即是生于暗劫</a:t>
            </a:r>
            <a:r>
              <a:rPr lang="en-MY" sz="3600" dirty="0">
                <a:latin typeface="LiSu" panose="02010509060101010101" pitchFamily="49" charset="-122"/>
                <a:ea typeface="LiSu" panose="02010509060101010101" pitchFamily="49" charset="-122"/>
                <a:cs typeface="Times New Roman" panose="02020603050405020304" pitchFamily="18" charset="0"/>
              </a:rPr>
              <a:t>… </a:t>
            </a:r>
            <a:r>
              <a:rPr lang="zh-CN" sz="3600" dirty="0">
                <a:latin typeface="LiSu" panose="02010509060101010101" pitchFamily="49" charset="-122"/>
                <a:ea typeface="LiSu" panose="02010509060101010101" pitchFamily="49" charset="-122"/>
                <a:cs typeface="Times New Roman" panose="02020603050405020304" pitchFamily="18" charset="0"/>
              </a:rPr>
              <a:t>如果生在佛未出世的诸空刹中，则连三宝名字也听不到。</a:t>
            </a:r>
            <a:endParaRPr lang="en-MY" sz="3600" dirty="0">
              <a:latin typeface="LiSu" panose="02010509060101010101" pitchFamily="49" charset="-122"/>
              <a:ea typeface="LiSu"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78902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t>复习长寿天</a:t>
            </a:r>
            <a:endParaRPr lang="en-MY" altLang="zh-CN" sz="4000" dirty="0"/>
          </a:p>
          <a:p>
            <a:pPr marL="514350" indent="-514350">
              <a:spcAft>
                <a:spcPts val="1200"/>
              </a:spcAft>
              <a:buAutoNum type="arabicPeriod"/>
            </a:pPr>
            <a:r>
              <a:rPr lang="zh-CN" altLang="en-US" sz="4000" dirty="0"/>
              <a:t>邪见</a:t>
            </a:r>
            <a:endParaRPr lang="en-MY" altLang="zh-CN" sz="4000" dirty="0"/>
          </a:p>
          <a:p>
            <a:pPr marL="514350" indent="-514350">
              <a:spcAft>
                <a:spcPts val="1200"/>
              </a:spcAft>
              <a:buAutoNum type="arabicPeriod"/>
            </a:pPr>
            <a:r>
              <a:rPr lang="zh-CN" altLang="en-US" sz="4000" dirty="0"/>
              <a:t>佛不出世</a:t>
            </a:r>
            <a:endParaRPr lang="en-MY" altLang="zh-CN" sz="4000" dirty="0"/>
          </a:p>
          <a:p>
            <a:pPr marL="514350" indent="-514350">
              <a:spcAft>
                <a:spcPts val="1200"/>
              </a:spcAft>
              <a:buAutoNum type="arabicPeriod"/>
            </a:pPr>
            <a:r>
              <a:rPr lang="zh-CN" altLang="en-US" sz="4000" dirty="0"/>
              <a:t>喑哑</a:t>
            </a:r>
            <a:endParaRPr lang="en-MY" altLang="zh-CN" sz="4000" dirty="0"/>
          </a:p>
          <a:p>
            <a:pPr marL="514350" indent="-514350">
              <a:spcAft>
                <a:spcPts val="1200"/>
              </a:spcAft>
              <a:buAutoNum type="arabicPeriod"/>
            </a:pPr>
            <a:r>
              <a:rPr lang="zh-CN" altLang="en-US" sz="4000" dirty="0"/>
              <a:t>上师总说</a:t>
            </a:r>
            <a:endParaRPr lang="en-MY" altLang="zh-CN" sz="4000" dirty="0"/>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2</a:t>
            </a:fld>
            <a:endParaRPr lang="en-MY"/>
          </a:p>
        </p:txBody>
      </p:sp>
    </p:spTree>
    <p:extLst>
      <p:ext uri="{BB962C8B-B14F-4D97-AF65-F5344CB8AC3E}">
        <p14:creationId xmlns:p14="http://schemas.microsoft.com/office/powerpoint/2010/main" val="298479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F5A1A6C-43EC-422A-826E-19E46E7963C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C50330DB-C916-4324-8C74-B10751AD440B}"/>
              </a:ext>
            </a:extLst>
          </p:cNvPr>
          <p:cNvSpPr>
            <a:spLocks noGrp="1"/>
          </p:cNvSpPr>
          <p:nvPr>
            <p:ph type="sldNum" sz="quarter" idx="12"/>
          </p:nvPr>
        </p:nvSpPr>
        <p:spPr/>
        <p:txBody>
          <a:bodyPr/>
          <a:lstStyle/>
          <a:p>
            <a:fld id="{F97185E5-389F-4DDB-A6A3-C2FC63A5F76D}" type="slidenum">
              <a:rPr lang="en-MY" smtClean="0"/>
              <a:t>20</a:t>
            </a:fld>
            <a:endParaRPr lang="en-MY"/>
          </a:p>
        </p:txBody>
      </p:sp>
      <p:sp>
        <p:nvSpPr>
          <p:cNvPr id="6" name="Content Placeholder 2">
            <a:extLst>
              <a:ext uri="{FF2B5EF4-FFF2-40B4-BE49-F238E27FC236}">
                <a16:creationId xmlns:a16="http://schemas.microsoft.com/office/drawing/2014/main" id="{D3029A84-6BEB-48F9-B55B-7812D51AFE11}"/>
              </a:ext>
            </a:extLst>
          </p:cNvPr>
          <p:cNvSpPr txBox="1">
            <a:spLocks/>
          </p:cNvSpPr>
          <p:nvPr/>
        </p:nvSpPr>
        <p:spPr>
          <a:xfrm>
            <a:off x="1005840" y="1950720"/>
            <a:ext cx="9936480" cy="3749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为什么无暇？</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佛是根源，有了佛才有三宝</a:t>
            </a:r>
            <a:r>
              <a:rPr lang="zh-CN" altLang="en-US" dirty="0">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以及三宝所摄的无数正法上的缘起现相。</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没有佛</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就意味着这个世界任何三宝现相都没有，也就没有学法的因缘，这就完全远离了圣法的光明</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706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21</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549556"/>
            <a:ext cx="10251440" cy="4806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正等觉佛陀彻见了缘起，知道怎样把众生引出轮回，以及如何还归法界而成佛。这件事凭自己是不可能知道的。佛法甚深，众生不可能自己在迷惑中忽然清醒，自动成佛，一定要有一个先觉者觉悟后觉才行，这个先觉者就是佛。</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缘起现相特别稀奇，首先要有一尊佛出现在世，成为大导师，之后才宣</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讲</a:t>
            </a:r>
            <a:r>
              <a:rPr lang="zh-CN" dirty="0">
                <a:effectLst/>
                <a:latin typeface="Calibri" panose="020F0502020204030204" pitchFamily="34" charset="0"/>
                <a:ea typeface="DengXian" panose="02010600030101010101" pitchFamily="2" charset="-122"/>
                <a:cs typeface="Times New Roman" panose="02020603050405020304" pitchFamily="18" charset="0"/>
              </a:rPr>
              <a:t>很多教法。在佛未出世的时候不可能出现佛法，尤其是解脱和成佛之道的法，除了佛其他人绝对</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无法讲述</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942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22</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549556"/>
            <a:ext cx="10251440" cy="4806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佛没有出世，就叫做空虚土、空虚世界。这里一点佛法内涵也没有，一点缘着佛法修行的因缘也没有，全部空掉了。远离了圣法的光明，无佛世当中的人全部都陷在黑暗里，最多是比旁生高级一点的人，仅仅是在饮食男女当中度过人生。</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446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23</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549556"/>
            <a:ext cx="10251440" cy="4806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为什么会出现无佛出世的暗劫呢？</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众生反面的业流不断地积聚增长，达到一定程度，心里没办法接受佛法时，佛法自然从世间隐没。</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现在佛法越来越稀薄、衰落，就是众生邪心的力量不断地增长，见解、意乐等全部在邪的方面增长，当增长到一定程度就无法逆转。那时人心不再接受佛法，佛法就自然泯灭了，之后相当长的时间里佛法的一个字也看不到。</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8888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佛不出世</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对比</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438116"/>
            <a:ext cx="9875520" cy="4805680"/>
          </a:xfrm>
        </p:spPr>
        <p:txBody>
          <a:bodyPr>
            <a:normAutofit/>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我是否生不逢佛？</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现在我处在释迦佛出世的时代，虽然生不逢佛，处在末法时代，但还是能遇到佛法，有好多修法因缘，处在圣法的光明里。自己的确知道这条法道是如此重要，一路一路要这样修持，从轮回里出去，回到涅槃的本有家乡，回到自己本然的自性。</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24</a:t>
            </a:fld>
            <a:endParaRPr lang="en-MY"/>
          </a:p>
        </p:txBody>
      </p:sp>
    </p:spTree>
    <p:extLst>
      <p:ext uri="{BB962C8B-B14F-4D97-AF65-F5344CB8AC3E}">
        <p14:creationId xmlns:p14="http://schemas.microsoft.com/office/powerpoint/2010/main" val="250255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佛不出世</a:t>
            </a:r>
            <a:r>
              <a:rPr lang="en-MY" altLang="zh-CN" sz="4400" dirty="0">
                <a:latin typeface="+mn-ea"/>
                <a:ea typeface="+mn-ea"/>
              </a:rPr>
              <a:t>				 	 		</a:t>
            </a:r>
            <a:r>
              <a:rPr lang="en-US" altLang="zh-CN" sz="4400" dirty="0">
                <a:latin typeface="+mn-ea"/>
                <a:ea typeface="+mn-ea"/>
              </a:rPr>
              <a:t>【</a:t>
            </a:r>
            <a:r>
              <a:rPr lang="zh-CN" altLang="en-US" dirty="0">
                <a:latin typeface="+mn-ea"/>
                <a:ea typeface="+mn-ea"/>
              </a:rPr>
              <a:t>珍惜</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402080"/>
            <a:ext cx="9875520" cy="4683760"/>
          </a:xfrm>
        </p:spPr>
        <p:txBody>
          <a:bodyPr>
            <a:normAutofit/>
          </a:body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珍惜佛法住世</a:t>
            </a:r>
            <a:endParaRPr lang="en-MY" altLang="zh-CN"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在时代因缘上我生在有佛之世，生在佛的一代教法期当中，在佛法还没有坏灭的因缘里。我不能浪费这么好的暇满人身，堕在对现世法的贪恋中，肆意造作毁坏自身的缘起，使自己葬身恶趣，堕入漫长的痛苦和灾祸中。我一定要珍惜修学佛法的机会，善用短暂的一生修持真实圣法。</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73FF23C7-546D-4174-A038-25DA091485B6}"/>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4E4CB49-537D-4116-8CD1-5C3F05758AE5}"/>
              </a:ext>
            </a:extLst>
          </p:cNvPr>
          <p:cNvSpPr>
            <a:spLocks noGrp="1"/>
          </p:cNvSpPr>
          <p:nvPr>
            <p:ph type="sldNum" sz="quarter" idx="12"/>
          </p:nvPr>
        </p:nvSpPr>
        <p:spPr/>
        <p:txBody>
          <a:bodyPr/>
          <a:lstStyle/>
          <a:p>
            <a:fld id="{F97185E5-389F-4DDB-A6A3-C2FC63A5F76D}" type="slidenum">
              <a:rPr lang="en-MY" smtClean="0"/>
              <a:t>25</a:t>
            </a:fld>
            <a:endParaRPr lang="en-MY"/>
          </a:p>
        </p:txBody>
      </p:sp>
    </p:spTree>
    <p:extLst>
      <p:ext uri="{BB962C8B-B14F-4D97-AF65-F5344CB8AC3E}">
        <p14:creationId xmlns:p14="http://schemas.microsoft.com/office/powerpoint/2010/main" val="1696556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solidFill>
                  <a:schemeClr val="bg1">
                    <a:lumMod val="65000"/>
                  </a:schemeClr>
                </a:solidFill>
              </a:rPr>
              <a:t>复习长寿天</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邪见</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佛不出世</a:t>
            </a:r>
            <a:endParaRPr lang="en-MY" altLang="zh-CN" sz="4000" dirty="0">
              <a:solidFill>
                <a:schemeClr val="bg1">
                  <a:lumMod val="65000"/>
                </a:schemeClr>
              </a:solidFill>
            </a:endParaRPr>
          </a:p>
          <a:p>
            <a:pPr marL="514350" indent="-514350">
              <a:spcAft>
                <a:spcPts val="1200"/>
              </a:spcAft>
              <a:buAutoNum type="arabicPeriod"/>
            </a:pPr>
            <a:r>
              <a:rPr lang="zh-CN" altLang="en-US" sz="4000" dirty="0"/>
              <a:t>喑哑</a:t>
            </a:r>
            <a:endParaRPr lang="en-MY" altLang="zh-CN" sz="4000" dirty="0"/>
          </a:p>
          <a:p>
            <a:pPr marL="514350" indent="-514350">
              <a:spcAft>
                <a:spcPts val="1200"/>
              </a:spcAft>
              <a:buAutoNum type="arabicPeriod"/>
            </a:pPr>
            <a:r>
              <a:rPr lang="zh-CN" altLang="en-US" sz="4000" dirty="0">
                <a:solidFill>
                  <a:schemeClr val="bg1">
                    <a:lumMod val="65000"/>
                  </a:schemeClr>
                </a:solidFill>
              </a:rPr>
              <a:t>上师总说</a:t>
            </a:r>
            <a:endParaRPr lang="en-MY" altLang="zh-CN" sz="4000" dirty="0">
              <a:solidFill>
                <a:schemeClr val="bg1">
                  <a:lumMod val="65000"/>
                </a:schemeClr>
              </a:solidFill>
            </a:endParaRPr>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26</a:t>
            </a:fld>
            <a:endParaRPr lang="en-MY"/>
          </a:p>
        </p:txBody>
      </p:sp>
    </p:spTree>
    <p:extLst>
      <p:ext uri="{BB962C8B-B14F-4D97-AF65-F5344CB8AC3E}">
        <p14:creationId xmlns:p14="http://schemas.microsoft.com/office/powerpoint/2010/main" val="329787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喑哑</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005840" y="1508125"/>
            <a:ext cx="9398000" cy="1793240"/>
          </a:xfrm>
        </p:spPr>
        <p:txBody>
          <a:bodyPr>
            <a:normAutofit/>
          </a:bodyPr>
          <a:lstStyle/>
          <a:p>
            <a:pPr marL="0" indent="0">
              <a:lnSpc>
                <a:spcPct val="107000"/>
              </a:lnSpc>
              <a:spcAft>
                <a:spcPts val="800"/>
              </a:spcAft>
              <a:buNone/>
            </a:pPr>
            <a:r>
              <a:rPr lang="zh-CN" altLang="en-US" sz="4000" b="1" dirty="0">
                <a:latin typeface="Calibri" panose="020F0502020204030204" pitchFamily="34" charset="0"/>
                <a:ea typeface="DengXian" panose="02010600030101010101" pitchFamily="2" charset="-122"/>
                <a:cs typeface="Times New Roman" panose="02020603050405020304" pitchFamily="18" charset="0"/>
              </a:rPr>
              <a:t>什么是喑哑？</a:t>
            </a:r>
            <a:endParaRPr lang="en-MY" altLang="zh-CN" sz="40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300" dirty="0">
                <a:effectLst/>
                <a:latin typeface="Calibri" panose="020F0502020204030204" pitchFamily="34" charset="0"/>
                <a:ea typeface="DengXian" panose="02010600030101010101" pitchFamily="2" charset="-122"/>
                <a:cs typeface="Times New Roman" panose="02020603050405020304" pitchFamily="18" charset="0"/>
              </a:rPr>
              <a:t>《大圆满前行》</a:t>
            </a:r>
            <a:endParaRPr lang="en-MY" altLang="zh-CN" sz="33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6F5A1A6C-43EC-422A-826E-19E46E7963C4}"/>
              </a:ext>
            </a:extLst>
          </p:cNvPr>
          <p:cNvSpPr>
            <a:spLocks noGrp="1"/>
          </p:cNvSpPr>
          <p:nvPr>
            <p:ph type="ftr" sz="quarter" idx="11"/>
          </p:nvPr>
        </p:nvSpPr>
        <p:spPr/>
        <p:txBody>
          <a:bodyPr/>
          <a:lstStyle/>
          <a:p>
            <a:r>
              <a:rPr lang="zh-CN" altLang="en-US" dirty="0"/>
              <a:t>仅供温哥华慧灯禅修班使用，请勿转发。随喜感恩。</a:t>
            </a:r>
            <a:endParaRPr lang="en-MY" dirty="0"/>
          </a:p>
        </p:txBody>
      </p:sp>
      <p:sp>
        <p:nvSpPr>
          <p:cNvPr id="5" name="Slide Number Placeholder 4">
            <a:extLst>
              <a:ext uri="{FF2B5EF4-FFF2-40B4-BE49-F238E27FC236}">
                <a16:creationId xmlns:a16="http://schemas.microsoft.com/office/drawing/2014/main" id="{C50330DB-C916-4324-8C74-B10751AD440B}"/>
              </a:ext>
            </a:extLst>
          </p:cNvPr>
          <p:cNvSpPr>
            <a:spLocks noGrp="1"/>
          </p:cNvSpPr>
          <p:nvPr>
            <p:ph type="sldNum" sz="quarter" idx="12"/>
          </p:nvPr>
        </p:nvSpPr>
        <p:spPr/>
        <p:txBody>
          <a:bodyPr/>
          <a:lstStyle/>
          <a:p>
            <a:fld id="{F97185E5-389F-4DDB-A6A3-C2FC63A5F76D}" type="slidenum">
              <a:rPr lang="en-MY" smtClean="0"/>
              <a:t>27</a:t>
            </a:fld>
            <a:endParaRPr lang="en-MY"/>
          </a:p>
        </p:txBody>
      </p:sp>
      <p:sp>
        <p:nvSpPr>
          <p:cNvPr id="7" name="Content Placeholder 2">
            <a:extLst>
              <a:ext uri="{FF2B5EF4-FFF2-40B4-BE49-F238E27FC236}">
                <a16:creationId xmlns:a16="http://schemas.microsoft.com/office/drawing/2014/main" id="{312BAE97-C9FE-496B-B4A0-85EBF1874547}"/>
              </a:ext>
            </a:extLst>
          </p:cNvPr>
          <p:cNvSpPr txBox="1">
            <a:spLocks/>
          </p:cNvSpPr>
          <p:nvPr/>
        </p:nvSpPr>
        <p:spPr>
          <a:xfrm>
            <a:off x="1905000" y="3301365"/>
            <a:ext cx="8382000" cy="2124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zh-CN" sz="3600" dirty="0">
                <a:effectLst/>
                <a:latin typeface="LiSu" panose="02010509060101010101" pitchFamily="49" charset="-122"/>
                <a:ea typeface="LiSu" panose="02010509060101010101" pitchFamily="49" charset="-122"/>
                <a:cs typeface="Times New Roman" panose="02020603050405020304" pitchFamily="18" charset="0"/>
              </a:rPr>
              <a:t>若生为喑哑者，则自相续不堪能故</a:t>
            </a:r>
            <a:r>
              <a:rPr lang="en-MY" sz="3600" dirty="0">
                <a:effectLst/>
                <a:latin typeface="LiSu" panose="02010509060101010101" pitchFamily="49" charset="-122"/>
                <a:ea typeface="LiSu" panose="02010509060101010101" pitchFamily="49" charset="-122"/>
                <a:cs typeface="Times New Roman" panose="02020603050405020304" pitchFamily="18" charset="0"/>
              </a:rPr>
              <a:t>… </a:t>
            </a:r>
            <a:r>
              <a:rPr lang="zh-CN" sz="3600" dirty="0">
                <a:effectLst/>
                <a:latin typeface="LiSu" panose="02010509060101010101" pitchFamily="49" charset="-122"/>
                <a:ea typeface="LiSu" panose="02010509060101010101" pitchFamily="49" charset="-122"/>
                <a:cs typeface="Times New Roman" panose="02020603050405020304" pitchFamily="18" charset="0"/>
              </a:rPr>
              <a:t>然意根喑哑，而成极为愚蒙故，不领会法的表诠，他们也是无暇。</a:t>
            </a:r>
            <a:endParaRPr lang="en-MY" sz="3600" dirty="0">
              <a:effectLst/>
              <a:latin typeface="LiSu" panose="02010509060101010101" pitchFamily="49" charset="-122"/>
              <a:ea typeface="LiSu"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775122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喑哑</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F5A1A6C-43EC-422A-826E-19E46E7963C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C50330DB-C916-4324-8C74-B10751AD440B}"/>
              </a:ext>
            </a:extLst>
          </p:cNvPr>
          <p:cNvSpPr>
            <a:spLocks noGrp="1"/>
          </p:cNvSpPr>
          <p:nvPr>
            <p:ph type="sldNum" sz="quarter" idx="12"/>
          </p:nvPr>
        </p:nvSpPr>
        <p:spPr/>
        <p:txBody>
          <a:bodyPr/>
          <a:lstStyle/>
          <a:p>
            <a:fld id="{F97185E5-389F-4DDB-A6A3-C2FC63A5F76D}" type="slidenum">
              <a:rPr lang="en-MY" smtClean="0"/>
              <a:t>28</a:t>
            </a:fld>
            <a:endParaRPr lang="en-MY"/>
          </a:p>
        </p:txBody>
      </p:sp>
      <p:sp>
        <p:nvSpPr>
          <p:cNvPr id="6" name="Content Placeholder 2">
            <a:extLst>
              <a:ext uri="{FF2B5EF4-FFF2-40B4-BE49-F238E27FC236}">
                <a16:creationId xmlns:a16="http://schemas.microsoft.com/office/drawing/2014/main" id="{D3029A84-6BEB-48F9-B55B-7812D51AFE11}"/>
              </a:ext>
            </a:extLst>
          </p:cNvPr>
          <p:cNvSpPr txBox="1">
            <a:spLocks/>
          </p:cNvSpPr>
          <p:nvPr/>
        </p:nvSpPr>
        <p:spPr>
          <a:xfrm>
            <a:off x="1005840" y="1434941"/>
            <a:ext cx="9936480" cy="4812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为什么无暇？</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如果诸根不具</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就看不到经书、佛像，也没办法听闻法义、心智也没办法思维的话，虽然是人也属于无暇之处。</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说到意根喑哑，就要知道意识是由意根产生的，由于前世谤法等的业障控制住他的心，处于痴呆状态，所以无法缘着精细复杂的语言运作。</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严重</a:t>
            </a:r>
            <a:r>
              <a:rPr lang="zh-CN" dirty="0">
                <a:effectLst/>
                <a:latin typeface="Calibri" panose="020F0502020204030204" pitchFamily="34" charset="0"/>
                <a:ea typeface="DengXian" panose="02010600030101010101" pitchFamily="2" charset="-122"/>
                <a:cs typeface="Times New Roman" panose="02020603050405020304" pitchFamily="18" charset="0"/>
              </a:rPr>
              <a:t>的基本处在痴呆状态，轻一点的智力很差。佛陀的教法是很深细的，心识不具功能就不能领会法的表诠，也就处在无暇状态</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dirty="0">
                <a:latin typeface="Calibri" panose="020F0502020204030204" pitchFamily="34" charset="0"/>
                <a:ea typeface="DengXian" panose="02010600030101010101" pitchFamily="2" charset="-122"/>
                <a:cs typeface="Times New Roman" panose="02020603050405020304" pitchFamily="18" charset="0"/>
              </a:rPr>
              <a:t>很难趣入</a:t>
            </a:r>
            <a:r>
              <a:rPr lang="zh-CN" dirty="0">
                <a:effectLst/>
                <a:latin typeface="Calibri" panose="020F0502020204030204" pitchFamily="34" charset="0"/>
                <a:ea typeface="DengXian" panose="02010600030101010101" pitchFamily="2" charset="-122"/>
                <a:cs typeface="Times New Roman" panose="02020603050405020304" pitchFamily="18" charset="0"/>
              </a:rPr>
              <a:t>修</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行</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256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喑哑</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29</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325563"/>
            <a:ext cx="10251440" cy="5395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u="sng" dirty="0">
                <a:effectLst/>
                <a:latin typeface="Calibri" panose="020F0502020204030204" pitchFamily="34" charset="0"/>
                <a:ea typeface="DengXian" panose="02010600030101010101" pitchFamily="2" charset="-122"/>
                <a:cs typeface="Times New Roman" panose="02020603050405020304" pitchFamily="18" charset="0"/>
              </a:rPr>
              <a:t>不具足能言、能解义的人相</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人有两大功能，一是语言，二是心智。语言功能是能说话，心智功能是能理解话的涵义，只有具有这样的体相，才可能缘教法文字运行。但是哑巴不会说话，他在语言上的缘起没办法运行，语言上无法运作，就没办法缘教法作任何法行。</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佛在人间传授佛法，关键是语言，由语言组成教法。语言是一个一个符号，它代表各种义理。人类由于灵性大，有语言和心智的功能，一听到这个符号，马上会发起觉悟，会知道世俗和胜义的体相，可以认定一个个规律、法则，从而破掉颠倒心，发展无颠倒心，逐渐趣向觉悟，还归本来。</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326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t>复习长寿天</a:t>
            </a:r>
            <a:endParaRPr lang="en-MY" altLang="zh-CN" sz="4000" dirty="0"/>
          </a:p>
          <a:p>
            <a:pPr marL="514350" indent="-514350">
              <a:spcAft>
                <a:spcPts val="1200"/>
              </a:spcAft>
              <a:buAutoNum type="arabicPeriod"/>
            </a:pPr>
            <a:r>
              <a:rPr lang="zh-CN" altLang="en-US" sz="4000" dirty="0">
                <a:solidFill>
                  <a:schemeClr val="bg1">
                    <a:lumMod val="65000"/>
                  </a:schemeClr>
                </a:solidFill>
              </a:rPr>
              <a:t>邪见</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佛不出世</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喑哑</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上师总说</a:t>
            </a:r>
            <a:endParaRPr lang="en-MY" altLang="zh-CN" sz="4000" dirty="0">
              <a:solidFill>
                <a:schemeClr val="bg1">
                  <a:lumMod val="65000"/>
                </a:schemeClr>
              </a:solidFill>
            </a:endParaRPr>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3</a:t>
            </a:fld>
            <a:endParaRPr lang="en-MY"/>
          </a:p>
        </p:txBody>
      </p:sp>
    </p:spTree>
    <p:extLst>
      <p:ext uri="{BB962C8B-B14F-4D97-AF65-F5344CB8AC3E}">
        <p14:creationId xmlns:p14="http://schemas.microsoft.com/office/powerpoint/2010/main" val="4143221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喑哑</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4" name="Footer Placeholder 3">
            <a:extLst>
              <a:ext uri="{FF2B5EF4-FFF2-40B4-BE49-F238E27FC236}">
                <a16:creationId xmlns:a16="http://schemas.microsoft.com/office/drawing/2014/main" id="{6EA83C64-6521-4F13-8B5F-8EE5CD422D69}"/>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221D1DC-BEE9-47AE-B054-19306492954F}"/>
              </a:ext>
            </a:extLst>
          </p:cNvPr>
          <p:cNvSpPr>
            <a:spLocks noGrp="1"/>
          </p:cNvSpPr>
          <p:nvPr>
            <p:ph type="sldNum" sz="quarter" idx="12"/>
          </p:nvPr>
        </p:nvSpPr>
        <p:spPr/>
        <p:txBody>
          <a:bodyPr/>
          <a:lstStyle/>
          <a:p>
            <a:fld id="{F97185E5-389F-4DDB-A6A3-C2FC63A5F76D}" type="slidenum">
              <a:rPr lang="en-MY" smtClean="0"/>
              <a:t>30</a:t>
            </a:fld>
            <a:endParaRPr lang="en-MY"/>
          </a:p>
        </p:txBody>
      </p:sp>
      <p:sp>
        <p:nvSpPr>
          <p:cNvPr id="6" name="Content Placeholder 2">
            <a:extLst>
              <a:ext uri="{FF2B5EF4-FFF2-40B4-BE49-F238E27FC236}">
                <a16:creationId xmlns:a16="http://schemas.microsoft.com/office/drawing/2014/main" id="{682775C7-0002-4C25-AA2F-6AB203DE0A50}"/>
              </a:ext>
            </a:extLst>
          </p:cNvPr>
          <p:cNvSpPr txBox="1">
            <a:spLocks/>
          </p:cNvSpPr>
          <p:nvPr/>
        </p:nvSpPr>
        <p:spPr>
          <a:xfrm>
            <a:off x="970280" y="1325563"/>
            <a:ext cx="10251440" cy="503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zh-CN" altLang="en-US" sz="3200" b="1" dirty="0">
                <a:latin typeface="Calibri" panose="020F0502020204030204" pitchFamily="34" charset="0"/>
                <a:ea typeface="DengXian" panose="02010600030101010101" pitchFamily="2" charset="-122"/>
                <a:cs typeface="Times New Roman" panose="02020603050405020304" pitchFamily="18" charset="0"/>
              </a:rPr>
              <a:t>有什么障碍？</a:t>
            </a:r>
            <a:endParaRPr lang="en-MY" sz="32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u="sng" dirty="0">
                <a:effectLst/>
                <a:latin typeface="Calibri" panose="020F0502020204030204" pitchFamily="34" charset="0"/>
                <a:ea typeface="DengXian" panose="02010600030101010101" pitchFamily="2" charset="-122"/>
                <a:cs typeface="Times New Roman" panose="02020603050405020304" pitchFamily="18" charset="0"/>
              </a:rPr>
              <a:t>沟通、思维的工具坏了</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法行是需要转起意识来运行的，而喑哑者由于前世恶业出现了报障，这一世成了呆哑，尽其一生，在法上运行的心识都无法出现</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什么叫无常？说一切都会在缘坏时散尽，他搞不清楚；说今天有可能会死，他不知道；说有漏法全是苦，也没办法理解；让他寻求解脱，那简直是天方夜谭。</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4136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喑哑</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对比</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325563"/>
            <a:ext cx="9875520" cy="5207317"/>
          </a:xfrm>
        </p:spPr>
        <p:txBody>
          <a:bodyPr>
            <a:normAutofit/>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对比</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修法要以皈依、因果为基础，向上逐层建立。然而语喑哑者听不懂法理，没办法以文字的缘起产生理解，只能对他打一些手势，结果他基本学不到法，法上的运作也就基本等于零。</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看看</a:t>
            </a:r>
            <a:r>
              <a:rPr lang="zh-CN" dirty="0">
                <a:effectLst/>
                <a:latin typeface="Calibri" panose="020F0502020204030204" pitchFamily="34" charset="0"/>
                <a:ea typeface="DengXian" panose="02010600030101010101" pitchFamily="2" charset="-122"/>
                <a:cs typeface="Times New Roman" panose="02020603050405020304" pitchFamily="18" charset="0"/>
              </a:rPr>
              <a:t>世上痴呆、弱智的人身，他们具有诸多障难。智商稍低的人，学什么也都非常困难，因为他没办法领会那些高级智力活动。以意根的残障，他无法灵敏地运转意识，</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由此乃至业障尚未消除、善缘尚未出现之前</a:t>
            </a:r>
            <a:r>
              <a:rPr lang="zh-CN" altLang="en-US" dirty="0">
                <a:effectLst/>
                <a:latin typeface="Calibri" panose="020F0502020204030204" pitchFamily="34" charset="0"/>
                <a:ea typeface="DengXian" panose="02010600030101010101" pitchFamily="2" charset="-122"/>
                <a:cs typeface="Times New Roman" panose="02020603050405020304" pitchFamily="18" charset="0"/>
              </a:rPr>
              <a:t>）</a:t>
            </a:r>
            <a:r>
              <a:rPr lang="zh-CN" dirty="0">
                <a:effectLst/>
                <a:latin typeface="Calibri" panose="020F0502020204030204" pitchFamily="34" charset="0"/>
                <a:ea typeface="DengXian" panose="02010600030101010101" pitchFamily="2" charset="-122"/>
                <a:cs typeface="Times New Roman" panose="02020603050405020304" pitchFamily="18" charset="0"/>
              </a:rPr>
              <a:t>不可能有修法的机会。</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现在我的心智正常，意根健全，这就是学法的资源。</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31</a:t>
            </a:fld>
            <a:endParaRPr lang="en-MY"/>
          </a:p>
        </p:txBody>
      </p:sp>
    </p:spTree>
    <p:extLst>
      <p:ext uri="{BB962C8B-B14F-4D97-AF65-F5344CB8AC3E}">
        <p14:creationId xmlns:p14="http://schemas.microsoft.com/office/powerpoint/2010/main" val="2880097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喑哑</a:t>
            </a:r>
            <a:r>
              <a:rPr lang="en-MY" altLang="zh-CN" dirty="0">
                <a:latin typeface="+mn-ea"/>
                <a:ea typeface="+mn-ea"/>
              </a:rPr>
              <a:t>	</a:t>
            </a:r>
            <a:r>
              <a:rPr lang="en-MY" altLang="zh-CN" sz="4400" dirty="0">
                <a:latin typeface="+mn-ea"/>
                <a:ea typeface="+mn-ea"/>
              </a:rPr>
              <a:t>			 	 		</a:t>
            </a:r>
            <a:r>
              <a:rPr lang="en-US" altLang="zh-CN" sz="4400" dirty="0">
                <a:latin typeface="+mn-ea"/>
                <a:ea typeface="+mn-ea"/>
              </a:rPr>
              <a:t>【</a:t>
            </a:r>
            <a:r>
              <a:rPr lang="zh-CN" altLang="en-US" dirty="0">
                <a:latin typeface="+mn-ea"/>
                <a:ea typeface="+mn-ea"/>
              </a:rPr>
              <a:t>珍惜</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158240" y="1325563"/>
            <a:ext cx="9875520" cy="4689157"/>
          </a:xfrm>
        </p:spPr>
        <p:txBody>
          <a:bodyPr>
            <a:normAutofit/>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珍惜</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我现在很幸运，诸根具足、健全。我能阅读经典，听闻善知识的开示，能流利地讽诵、和道友们交流佛法，对于文字的表诠一个个都能理解，真是太幸运了！也因此我有能力在法上运作，能够一生一世献身于修行，这是多么好的事啊！</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dirty="0">
                <a:effectLst/>
                <a:latin typeface="Calibri" panose="020F0502020204030204" pitchFamily="34" charset="0"/>
                <a:ea typeface="DengXian" panose="02010600030101010101" pitchFamily="2" charset="-122"/>
                <a:cs typeface="Times New Roman" panose="02020603050405020304" pitchFamily="18" charset="0"/>
              </a:rPr>
              <a:t>我处在脱离意根喑哑的闲暇状态。这是极其幸运的，累世修了多少福德才出现这种状况，我不能小用了这样健全的五根在五欲的追逐上，我要珍惜这个诸根健全的人身来完成大义。</a:t>
            </a:r>
            <a:endParaRPr lang="en-MY"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32</a:t>
            </a:fld>
            <a:endParaRPr lang="en-MY"/>
          </a:p>
        </p:txBody>
      </p:sp>
    </p:spTree>
    <p:extLst>
      <p:ext uri="{BB962C8B-B14F-4D97-AF65-F5344CB8AC3E}">
        <p14:creationId xmlns:p14="http://schemas.microsoft.com/office/powerpoint/2010/main" val="332324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solidFill>
                  <a:schemeClr val="bg1">
                    <a:lumMod val="65000"/>
                  </a:schemeClr>
                </a:solidFill>
              </a:rPr>
              <a:t>复习长寿天</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邪见</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佛不出世</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喑哑</a:t>
            </a:r>
            <a:endParaRPr lang="en-MY" altLang="zh-CN" sz="4000" dirty="0">
              <a:solidFill>
                <a:schemeClr val="bg1">
                  <a:lumMod val="65000"/>
                </a:schemeClr>
              </a:solidFill>
            </a:endParaRPr>
          </a:p>
          <a:p>
            <a:pPr marL="514350" indent="-514350">
              <a:spcAft>
                <a:spcPts val="1200"/>
              </a:spcAft>
              <a:buAutoNum type="arabicPeriod"/>
            </a:pPr>
            <a:r>
              <a:rPr lang="zh-CN" altLang="en-US" sz="4000" dirty="0"/>
              <a:t>上师总说</a:t>
            </a:r>
            <a:endParaRPr lang="en-MY" altLang="zh-CN" sz="4000" dirty="0"/>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33</a:t>
            </a:fld>
            <a:endParaRPr lang="en-MY"/>
          </a:p>
        </p:txBody>
      </p:sp>
    </p:spTree>
    <p:extLst>
      <p:ext uri="{BB962C8B-B14F-4D97-AF65-F5344CB8AC3E}">
        <p14:creationId xmlns:p14="http://schemas.microsoft.com/office/powerpoint/2010/main" val="1624417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上师总说</a:t>
            </a:r>
            <a:r>
              <a:rPr lang="en-MY" altLang="zh-CN" dirty="0">
                <a:latin typeface="+mn-ea"/>
                <a:ea typeface="+mn-ea"/>
              </a:rPr>
              <a:t>	</a:t>
            </a:r>
            <a:r>
              <a:rPr lang="en-MY" altLang="zh-CN" sz="4400" dirty="0">
                <a:latin typeface="+mn-ea"/>
                <a:ea typeface="+mn-ea"/>
              </a:rPr>
              <a:t>			 	 		</a:t>
            </a: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2194560" y="1325563"/>
            <a:ext cx="8839200" cy="828357"/>
          </a:xfrm>
        </p:spPr>
        <p:txBody>
          <a:bodyPr>
            <a:normAutofit/>
          </a:bodyPr>
          <a:lstStyle/>
          <a:p>
            <a:pPr marL="0" indent="0">
              <a:lnSpc>
                <a:spcPct val="107000"/>
              </a:lnSpc>
              <a:spcAft>
                <a:spcPts val="800"/>
              </a:spcAft>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八无暇</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34</a:t>
            </a:fld>
            <a:endParaRPr lang="en-MY"/>
          </a:p>
        </p:txBody>
      </p:sp>
      <p:sp>
        <p:nvSpPr>
          <p:cNvPr id="6" name="Content Placeholder 2">
            <a:extLst>
              <a:ext uri="{FF2B5EF4-FFF2-40B4-BE49-F238E27FC236}">
                <a16:creationId xmlns:a16="http://schemas.microsoft.com/office/drawing/2014/main" id="{1D5E7AEE-C8F7-4C9E-9CB8-1C628983668C}"/>
              </a:ext>
            </a:extLst>
          </p:cNvPr>
          <p:cNvSpPr txBox="1">
            <a:spLocks/>
          </p:cNvSpPr>
          <p:nvPr/>
        </p:nvSpPr>
        <p:spPr>
          <a:xfrm>
            <a:off x="3373120" y="2153920"/>
            <a:ext cx="2722880" cy="3728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非人类</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地狱</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饿鬼</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畜生</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长寿天</a:t>
            </a:r>
            <a:endParaRPr lang="en-MY" dirty="0">
              <a:latin typeface="Calibri" panose="020F0502020204030204" pitchFamily="34" charset="0"/>
              <a:ea typeface="DengXian" panose="02010600030101010101" pitchFamily="2"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DE938758-DD70-4D74-A89D-01199D9C3D99}"/>
              </a:ext>
            </a:extLst>
          </p:cNvPr>
          <p:cNvSpPr txBox="1">
            <a:spLocks/>
          </p:cNvSpPr>
          <p:nvPr/>
        </p:nvSpPr>
        <p:spPr>
          <a:xfrm>
            <a:off x="7274560" y="2153920"/>
            <a:ext cx="2722880" cy="3728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zh-CN" altLang="en-US" sz="3500" b="1" dirty="0">
                <a:latin typeface="Calibri" panose="020F0502020204030204" pitchFamily="34" charset="0"/>
                <a:ea typeface="DengXian" panose="02010600030101010101" pitchFamily="2" charset="-122"/>
                <a:cs typeface="Times New Roman" panose="02020603050405020304" pitchFamily="18" charset="0"/>
              </a:rPr>
              <a:t>人类中</a:t>
            </a:r>
            <a:endParaRPr lang="en-MY" altLang="zh-CN" sz="3500" b="1"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边地</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邪见</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佛不出世</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喑哑</a:t>
            </a:r>
            <a:endParaRPr lang="en-MY"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5512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上师总说</a:t>
            </a:r>
            <a:r>
              <a:rPr lang="en-MY" altLang="zh-CN" dirty="0">
                <a:latin typeface="+mn-ea"/>
                <a:ea typeface="+mn-ea"/>
              </a:rPr>
              <a:t>	</a:t>
            </a:r>
            <a:r>
              <a:rPr lang="en-MY" altLang="zh-CN" sz="4400" dirty="0">
                <a:latin typeface="+mn-ea"/>
                <a:ea typeface="+mn-ea"/>
              </a:rPr>
              <a:t>			 	 		</a:t>
            </a: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35</a:t>
            </a:fld>
            <a:endParaRPr lang="en-MY"/>
          </a:p>
        </p:txBody>
      </p:sp>
      <p:sp>
        <p:nvSpPr>
          <p:cNvPr id="6" name="Content Placeholder 2">
            <a:extLst>
              <a:ext uri="{FF2B5EF4-FFF2-40B4-BE49-F238E27FC236}">
                <a16:creationId xmlns:a16="http://schemas.microsoft.com/office/drawing/2014/main" id="{1D5E7AEE-C8F7-4C9E-9CB8-1C628983668C}"/>
              </a:ext>
            </a:extLst>
          </p:cNvPr>
          <p:cNvSpPr txBox="1">
            <a:spLocks/>
          </p:cNvSpPr>
          <p:nvPr/>
        </p:nvSpPr>
        <p:spPr>
          <a:xfrm>
            <a:off x="1554480" y="1727200"/>
            <a:ext cx="9011920" cy="311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无暇：没有学习、修行佛法的机会。</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有暇：脱离了八种（非人、人类）无暇。</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远离了八无暇，就是远离了八种修法的障碍。</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6967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上师总说</a:t>
            </a:r>
            <a:r>
              <a:rPr lang="en-MY" altLang="zh-CN" dirty="0">
                <a:latin typeface="+mn-ea"/>
                <a:ea typeface="+mn-ea"/>
              </a:rPr>
              <a:t>	</a:t>
            </a:r>
            <a:r>
              <a:rPr lang="en-MY" altLang="zh-CN" sz="4400" dirty="0">
                <a:latin typeface="+mn-ea"/>
                <a:ea typeface="+mn-ea"/>
              </a:rPr>
              <a:t>			 	 		</a:t>
            </a: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36</a:t>
            </a:fld>
            <a:endParaRPr lang="en-MY"/>
          </a:p>
        </p:txBody>
      </p:sp>
      <p:sp>
        <p:nvSpPr>
          <p:cNvPr id="6" name="Content Placeholder 2">
            <a:extLst>
              <a:ext uri="{FF2B5EF4-FFF2-40B4-BE49-F238E27FC236}">
                <a16:creationId xmlns:a16="http://schemas.microsoft.com/office/drawing/2014/main" id="{1D5E7AEE-C8F7-4C9E-9CB8-1C628983668C}"/>
              </a:ext>
            </a:extLst>
          </p:cNvPr>
          <p:cNvSpPr txBox="1">
            <a:spLocks/>
          </p:cNvSpPr>
          <p:nvPr/>
        </p:nvSpPr>
        <p:spPr>
          <a:xfrm>
            <a:off x="1097280" y="1727200"/>
            <a:ext cx="9469120" cy="3769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以地球上的人口来说，有记录以来，一千多亿人已经死去</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没有听闻过佛法。</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不知道出离心、菩提心。</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不知道有解脱的方法、成佛的方法。</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我们远离了八种无暇，这样的人身得来不易。</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1124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sz="4400" dirty="0">
                <a:latin typeface="+mn-ea"/>
                <a:ea typeface="+mn-ea"/>
              </a:rPr>
              <a:t>上师总说</a:t>
            </a:r>
            <a:r>
              <a:rPr lang="en-MY" altLang="zh-CN" dirty="0">
                <a:latin typeface="+mn-ea"/>
                <a:ea typeface="+mn-ea"/>
              </a:rPr>
              <a:t>	</a:t>
            </a:r>
            <a:r>
              <a:rPr lang="en-MY" altLang="zh-CN" sz="4400" dirty="0">
                <a:latin typeface="+mn-ea"/>
                <a:ea typeface="+mn-ea"/>
              </a:rPr>
              <a:t>			 	 		</a:t>
            </a: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37</a:t>
            </a:fld>
            <a:endParaRPr lang="en-MY"/>
          </a:p>
        </p:txBody>
      </p:sp>
      <p:sp>
        <p:nvSpPr>
          <p:cNvPr id="6" name="Content Placeholder 2">
            <a:extLst>
              <a:ext uri="{FF2B5EF4-FFF2-40B4-BE49-F238E27FC236}">
                <a16:creationId xmlns:a16="http://schemas.microsoft.com/office/drawing/2014/main" id="{1D5E7AEE-C8F7-4C9E-9CB8-1C628983668C}"/>
              </a:ext>
            </a:extLst>
          </p:cNvPr>
          <p:cNvSpPr txBox="1">
            <a:spLocks/>
          </p:cNvSpPr>
          <p:nvPr/>
        </p:nvSpPr>
        <p:spPr>
          <a:xfrm>
            <a:off x="1097280" y="1727200"/>
            <a:ext cx="9469120" cy="4704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虽然生活里很多坎坷，肉体上有很多毛病；但是，我们每个人都拥有非常了不起的佛性。</a:t>
            </a:r>
            <a:endParaRPr lang="en-MY"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我们目前接触到的是精神的最外表，也是最脏、最糟糕的。但是我们不能放弃自己，应该通过修行来恢复自己本有的精神面貌。</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a:latin typeface="Calibri" panose="020F0502020204030204" pitchFamily="34" charset="0"/>
                <a:ea typeface="DengXian" panose="02010600030101010101" pitchFamily="2" charset="-122"/>
                <a:cs typeface="Times New Roman" panose="02020603050405020304" pitchFamily="18" charset="0"/>
              </a:rPr>
              <a:t>总的来说，我们是很有福报的。通过修行，前途一定是走向光明的。</a:t>
            </a: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255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思考题</a:t>
            </a:r>
            <a:r>
              <a:rPr lang="en-MY" altLang="zh-CN" dirty="0">
                <a:latin typeface="+mn-ea"/>
                <a:ea typeface="+mn-ea"/>
              </a:rPr>
              <a:t>	</a:t>
            </a:r>
            <a:r>
              <a:rPr lang="en-MY" altLang="zh-CN" sz="4400" dirty="0">
                <a:latin typeface="+mn-ea"/>
                <a:ea typeface="+mn-ea"/>
              </a:rPr>
              <a:t>			 	 		</a:t>
            </a:r>
          </a:p>
        </p:txBody>
      </p:sp>
      <p:sp>
        <p:nvSpPr>
          <p:cNvPr id="4" name="Footer Placeholder 3">
            <a:extLst>
              <a:ext uri="{FF2B5EF4-FFF2-40B4-BE49-F238E27FC236}">
                <a16:creationId xmlns:a16="http://schemas.microsoft.com/office/drawing/2014/main" id="{F2E2F92B-3D8D-43CB-8094-0120D4BAD91D}"/>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3E81A443-4020-48DB-946B-6933A12E08EA}"/>
              </a:ext>
            </a:extLst>
          </p:cNvPr>
          <p:cNvSpPr>
            <a:spLocks noGrp="1"/>
          </p:cNvSpPr>
          <p:nvPr>
            <p:ph type="sldNum" sz="quarter" idx="12"/>
          </p:nvPr>
        </p:nvSpPr>
        <p:spPr/>
        <p:txBody>
          <a:bodyPr/>
          <a:lstStyle/>
          <a:p>
            <a:fld id="{F97185E5-389F-4DDB-A6A3-C2FC63A5F76D}" type="slidenum">
              <a:rPr lang="en-MY" smtClean="0"/>
              <a:t>38</a:t>
            </a:fld>
            <a:endParaRPr lang="en-MY"/>
          </a:p>
        </p:txBody>
      </p:sp>
      <p:sp>
        <p:nvSpPr>
          <p:cNvPr id="6" name="Content Placeholder 2">
            <a:extLst>
              <a:ext uri="{FF2B5EF4-FFF2-40B4-BE49-F238E27FC236}">
                <a16:creationId xmlns:a16="http://schemas.microsoft.com/office/drawing/2014/main" id="{1D5E7AEE-C8F7-4C9E-9CB8-1C628983668C}"/>
              </a:ext>
            </a:extLst>
          </p:cNvPr>
          <p:cNvSpPr txBox="1">
            <a:spLocks/>
          </p:cNvSpPr>
          <p:nvPr/>
        </p:nvSpPr>
        <p:spPr>
          <a:xfrm>
            <a:off x="1290320" y="1721168"/>
            <a:ext cx="9469120" cy="4450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zh-CN" altLang="en-US" sz="3200" dirty="0">
                <a:latin typeface="KaiTi" panose="02010609060101010101" pitchFamily="49" charset="-122"/>
                <a:ea typeface="KaiTi" panose="02010609060101010101" pitchFamily="49" charset="-122"/>
                <a:cs typeface="Times New Roman" panose="02020603050405020304" pitchFamily="18" charset="0"/>
              </a:rPr>
              <a:t>如何分辨正见与邪见？在科学主义至上，外道盛行的现代社会，你能不能防护自己不受邪见影响？</a:t>
            </a:r>
            <a:endParaRPr lang="en-MY" altLang="zh-CN" sz="3200" dirty="0">
              <a:latin typeface="KaiTi" panose="02010609060101010101" pitchFamily="49" charset="-122"/>
              <a:ea typeface="KaiTi" panose="02010609060101010101" pitchFamily="49" charset="-122"/>
              <a:cs typeface="Times New Roman" panose="02020603050405020304" pitchFamily="18" charset="0"/>
            </a:endParaRPr>
          </a:p>
          <a:p>
            <a:pPr>
              <a:lnSpc>
                <a:spcPct val="107000"/>
              </a:lnSpc>
              <a:spcAft>
                <a:spcPts val="800"/>
              </a:spcAft>
            </a:pPr>
            <a:r>
              <a:rPr lang="zh-CN" altLang="en-US" sz="3200" dirty="0">
                <a:latin typeface="KaiTi" panose="02010609060101010101" pitchFamily="49" charset="-122"/>
                <a:ea typeface="KaiTi" panose="02010609060101010101" pitchFamily="49" charset="-122"/>
                <a:cs typeface="Times New Roman" panose="02020603050405020304" pitchFamily="18" charset="0"/>
              </a:rPr>
              <a:t>说说无佛出世的暗劫，有什么可怕？</a:t>
            </a:r>
            <a:endParaRPr lang="en-MY" altLang="zh-CN" sz="3200" dirty="0">
              <a:latin typeface="KaiTi" panose="02010609060101010101" pitchFamily="49" charset="-122"/>
              <a:ea typeface="KaiTi" panose="02010609060101010101" pitchFamily="49" charset="-122"/>
              <a:cs typeface="Times New Roman" panose="02020603050405020304" pitchFamily="18" charset="0"/>
            </a:endParaRPr>
          </a:p>
          <a:p>
            <a:pPr>
              <a:lnSpc>
                <a:spcPct val="107000"/>
              </a:lnSpc>
              <a:spcAft>
                <a:spcPts val="800"/>
              </a:spcAft>
            </a:pPr>
            <a:r>
              <a:rPr lang="zh-CN" altLang="en-US" sz="3200" dirty="0">
                <a:latin typeface="KaiTi" panose="02010609060101010101" pitchFamily="49" charset="-122"/>
                <a:ea typeface="KaiTi" panose="02010609060101010101" pitchFamily="49" charset="-122"/>
                <a:cs typeface="Times New Roman" panose="02020603050405020304" pitchFamily="18" charset="0"/>
              </a:rPr>
              <a:t>我们能不能帮助有喑哑障碍的人种善根？</a:t>
            </a:r>
            <a:endParaRPr lang="en-MY" altLang="zh-CN" sz="3200" dirty="0">
              <a:latin typeface="KaiTi" panose="02010609060101010101" pitchFamily="49" charset="-122"/>
              <a:ea typeface="KaiTi" panose="02010609060101010101" pitchFamily="49" charset="-122"/>
              <a:cs typeface="Times New Roman" panose="02020603050405020304" pitchFamily="18" charset="0"/>
            </a:endParaRPr>
          </a:p>
          <a:p>
            <a:pPr>
              <a:lnSpc>
                <a:spcPct val="107000"/>
              </a:lnSpc>
              <a:spcAft>
                <a:spcPts val="800"/>
              </a:spcAft>
            </a:pPr>
            <a:r>
              <a:rPr lang="zh-CN" altLang="en-US" sz="3200" dirty="0">
                <a:latin typeface="KaiTi" panose="02010609060101010101" pitchFamily="49" charset="-122"/>
                <a:ea typeface="KaiTi" panose="02010609060101010101" pitchFamily="49" charset="-122"/>
                <a:cs typeface="Times New Roman" panose="02020603050405020304" pitchFamily="18" charset="0"/>
              </a:rPr>
              <a:t>你曾经自暴自弃过吗？你曾经看轻自己吗？你相信你有非常了不起的佛性吗？</a:t>
            </a:r>
            <a:endParaRPr lang="en-MY" altLang="zh-CN" sz="3200" dirty="0">
              <a:latin typeface="KaiTi" panose="02010609060101010101" pitchFamily="49" charset="-122"/>
              <a:ea typeface="KaiTi" panose="02010609060101010101" pitchFamily="49"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MY" altLang="zh-CN"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8103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AF5-6D39-4368-B58F-491927405576}"/>
              </a:ext>
            </a:extLst>
          </p:cNvPr>
          <p:cNvSpPr>
            <a:spLocks noGrp="1"/>
          </p:cNvSpPr>
          <p:nvPr>
            <p:ph type="title"/>
          </p:nvPr>
        </p:nvSpPr>
        <p:spPr>
          <a:xfrm>
            <a:off x="822960" y="365125"/>
            <a:ext cx="10530840" cy="640715"/>
          </a:xfrm>
          <a:blipFill>
            <a:blip r:embed="rId3"/>
            <a:tile tx="0" ty="0" sx="100000" sy="100000" flip="none" algn="tl"/>
          </a:blipFill>
        </p:spPr>
        <p:txBody>
          <a:bodyPr>
            <a:normAutofit fontScale="90000"/>
          </a:bodyPr>
          <a:lstStyle/>
          <a:p>
            <a:r>
              <a:rPr lang="zh-CN" altLang="en-US" dirty="0">
                <a:latin typeface="+mn-ea"/>
                <a:ea typeface="+mn-ea"/>
              </a:rPr>
              <a:t>  复习：长寿天</a:t>
            </a:r>
            <a:endParaRPr lang="en-MY" dirty="0">
              <a:latin typeface="+mn-ea"/>
              <a:ea typeface="+mn-ea"/>
            </a:endParaRPr>
          </a:p>
        </p:txBody>
      </p:sp>
      <p:graphicFrame>
        <p:nvGraphicFramePr>
          <p:cNvPr id="6" name="Content Placeholder 5">
            <a:extLst>
              <a:ext uri="{FF2B5EF4-FFF2-40B4-BE49-F238E27FC236}">
                <a16:creationId xmlns:a16="http://schemas.microsoft.com/office/drawing/2014/main" id="{C25BD076-500F-40F5-8AC2-EF15864A858B}"/>
              </a:ext>
            </a:extLst>
          </p:cNvPr>
          <p:cNvGraphicFramePr>
            <a:graphicFrameLocks noGrp="1"/>
          </p:cNvGraphicFramePr>
          <p:nvPr>
            <p:ph idx="1"/>
            <p:extLst>
              <p:ext uri="{D42A27DB-BD31-4B8C-83A1-F6EECF244321}">
                <p14:modId xmlns:p14="http://schemas.microsoft.com/office/powerpoint/2010/main" val="2238993491"/>
              </p:ext>
            </p:extLst>
          </p:nvPr>
        </p:nvGraphicFramePr>
        <p:xfrm>
          <a:off x="1290320" y="1204554"/>
          <a:ext cx="9794240" cy="4180246"/>
        </p:xfrm>
        <a:graphic>
          <a:graphicData uri="http://schemas.openxmlformats.org/drawingml/2006/table">
            <a:tbl>
              <a:tblPr>
                <a:tableStyleId>{5C22544A-7EE6-4342-B048-85BDC9FD1C3A}</a:tableStyleId>
              </a:tblPr>
              <a:tblGrid>
                <a:gridCol w="9794240">
                  <a:extLst>
                    <a:ext uri="{9D8B030D-6E8A-4147-A177-3AD203B41FA5}">
                      <a16:colId xmlns:a16="http://schemas.microsoft.com/office/drawing/2014/main" val="3926500793"/>
                    </a:ext>
                  </a:extLst>
                </a:gridCol>
              </a:tblGrid>
              <a:tr h="387653">
                <a:tc>
                  <a:txBody>
                    <a:bodyPr/>
                    <a:lstStyle/>
                    <a:p>
                      <a:pPr algn="l" fontAlgn="b"/>
                      <a:r>
                        <a:rPr lang="zh-CN" altLang="en-US" sz="2600" u="none" strike="noStrike" dirty="0">
                          <a:effectLst/>
                        </a:rPr>
                        <a:t>了解</a:t>
                      </a:r>
                      <a:endParaRPr lang="zh-CN" altLang="en-US" sz="2600" b="0"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4109498330"/>
                  </a:ext>
                </a:extLst>
              </a:tr>
              <a:tr h="3777656">
                <a:tc>
                  <a:txBody>
                    <a:bodyPr/>
                    <a:lstStyle/>
                    <a:p>
                      <a:pPr>
                        <a:lnSpc>
                          <a:spcPct val="107000"/>
                        </a:lnSpc>
                        <a:spcBef>
                          <a:spcPts val="1200"/>
                        </a:spcBef>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长寿天人在很长的时劫当中，住于无想状态，虚耗光阴，因此无暇修法。修法是需要缘法，发起思维、观察，然后引动信心、胜解、欲乐，或者引起慈悲喜舍、出离心、菩提心，观照的妙慧等等，都是需要引发心想的。</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1200"/>
                        </a:spcBef>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他住在无想定当中，无法生起任何心念，如同冻在冰中的鱼、植物人，心无法运转，在修法上没有能力。</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200"/>
                        </a:spcBef>
                        <a:spcAft>
                          <a:spcPts val="800"/>
                        </a:spcAft>
                        <a:buClrTx/>
                        <a:buSzTx/>
                        <a:buFontTx/>
                        <a:buNone/>
                        <a:tabLst/>
                        <a:defRPr/>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多个大劫的寿命当中，他们完全是零修法的状态。</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350" marR="6350" marT="6350" marB="0" anchor="b"/>
                </a:tc>
                <a:extLst>
                  <a:ext uri="{0D108BD9-81ED-4DB2-BD59-A6C34878D82A}">
                    <a16:rowId xmlns:a16="http://schemas.microsoft.com/office/drawing/2014/main" val="2325325947"/>
                  </a:ext>
                </a:extLst>
              </a:tr>
            </a:tbl>
          </a:graphicData>
        </a:graphic>
      </p:graphicFrame>
      <p:sp>
        <p:nvSpPr>
          <p:cNvPr id="3" name="Footer Placeholder 2">
            <a:extLst>
              <a:ext uri="{FF2B5EF4-FFF2-40B4-BE49-F238E27FC236}">
                <a16:creationId xmlns:a16="http://schemas.microsoft.com/office/drawing/2014/main" id="{20D463C8-54B4-48F7-B2D3-A2CFFD8BCAF1}"/>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4" name="Slide Number Placeholder 3">
            <a:extLst>
              <a:ext uri="{FF2B5EF4-FFF2-40B4-BE49-F238E27FC236}">
                <a16:creationId xmlns:a16="http://schemas.microsoft.com/office/drawing/2014/main" id="{64EA7420-B49D-4539-BE39-5026117425A0}"/>
              </a:ext>
            </a:extLst>
          </p:cNvPr>
          <p:cNvSpPr>
            <a:spLocks noGrp="1"/>
          </p:cNvSpPr>
          <p:nvPr>
            <p:ph type="sldNum" sz="quarter" idx="12"/>
          </p:nvPr>
        </p:nvSpPr>
        <p:spPr/>
        <p:txBody>
          <a:bodyPr/>
          <a:lstStyle/>
          <a:p>
            <a:fld id="{F97185E5-389F-4DDB-A6A3-C2FC63A5F76D}" type="slidenum">
              <a:rPr lang="en-MY" smtClean="0"/>
              <a:t>4</a:t>
            </a:fld>
            <a:endParaRPr lang="en-MY"/>
          </a:p>
        </p:txBody>
      </p:sp>
    </p:spTree>
    <p:extLst>
      <p:ext uri="{BB962C8B-B14F-4D97-AF65-F5344CB8AC3E}">
        <p14:creationId xmlns:p14="http://schemas.microsoft.com/office/powerpoint/2010/main" val="310291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AF5-6D39-4368-B58F-491927405576}"/>
              </a:ext>
            </a:extLst>
          </p:cNvPr>
          <p:cNvSpPr>
            <a:spLocks noGrp="1"/>
          </p:cNvSpPr>
          <p:nvPr>
            <p:ph type="title"/>
          </p:nvPr>
        </p:nvSpPr>
        <p:spPr>
          <a:xfrm>
            <a:off x="822960" y="365125"/>
            <a:ext cx="10530840" cy="640715"/>
          </a:xfrm>
          <a:blipFill>
            <a:blip r:embed="rId3"/>
            <a:tile tx="0" ty="0" sx="100000" sy="100000" flip="none" algn="tl"/>
          </a:blipFill>
        </p:spPr>
        <p:txBody>
          <a:bodyPr>
            <a:normAutofit fontScale="90000"/>
          </a:bodyPr>
          <a:lstStyle/>
          <a:p>
            <a:r>
              <a:rPr lang="zh-CN" altLang="en-US" dirty="0">
                <a:latin typeface="+mn-ea"/>
                <a:ea typeface="+mn-ea"/>
              </a:rPr>
              <a:t>  复习：长寿天</a:t>
            </a:r>
            <a:endParaRPr lang="en-MY" dirty="0">
              <a:latin typeface="+mn-ea"/>
              <a:ea typeface="+mn-ea"/>
            </a:endParaRPr>
          </a:p>
        </p:txBody>
      </p:sp>
      <p:graphicFrame>
        <p:nvGraphicFramePr>
          <p:cNvPr id="6" name="Content Placeholder 5">
            <a:extLst>
              <a:ext uri="{FF2B5EF4-FFF2-40B4-BE49-F238E27FC236}">
                <a16:creationId xmlns:a16="http://schemas.microsoft.com/office/drawing/2014/main" id="{C25BD076-500F-40F5-8AC2-EF15864A858B}"/>
              </a:ext>
            </a:extLst>
          </p:cNvPr>
          <p:cNvGraphicFramePr>
            <a:graphicFrameLocks noGrp="1"/>
          </p:cNvGraphicFramePr>
          <p:nvPr>
            <p:ph idx="1"/>
            <p:extLst>
              <p:ext uri="{D42A27DB-BD31-4B8C-83A1-F6EECF244321}">
                <p14:modId xmlns:p14="http://schemas.microsoft.com/office/powerpoint/2010/main" val="3557070183"/>
              </p:ext>
            </p:extLst>
          </p:nvPr>
        </p:nvGraphicFramePr>
        <p:xfrm>
          <a:off x="1290320" y="1214715"/>
          <a:ext cx="9794240" cy="4820325"/>
        </p:xfrm>
        <a:graphic>
          <a:graphicData uri="http://schemas.openxmlformats.org/drawingml/2006/table">
            <a:tbl>
              <a:tblPr>
                <a:tableStyleId>{5C22544A-7EE6-4342-B048-85BDC9FD1C3A}</a:tableStyleId>
              </a:tblPr>
              <a:tblGrid>
                <a:gridCol w="9794240">
                  <a:extLst>
                    <a:ext uri="{9D8B030D-6E8A-4147-A177-3AD203B41FA5}">
                      <a16:colId xmlns:a16="http://schemas.microsoft.com/office/drawing/2014/main" val="3926500793"/>
                    </a:ext>
                  </a:extLst>
                </a:gridCol>
              </a:tblGrid>
              <a:tr h="445393">
                <a:tc>
                  <a:txBody>
                    <a:bodyPr/>
                    <a:lstStyle/>
                    <a:p>
                      <a:pPr algn="l" fontAlgn="b"/>
                      <a:r>
                        <a:rPr lang="zh-CN" altLang="en-US" sz="2600" u="none" strike="noStrike" dirty="0">
                          <a:effectLst/>
                        </a:rPr>
                        <a:t>了解</a:t>
                      </a:r>
                      <a:endParaRPr lang="zh-CN" altLang="en-US" sz="2600" b="0"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4109498330"/>
                  </a:ext>
                </a:extLst>
              </a:tr>
              <a:tr h="4374932">
                <a:tc>
                  <a:txBody>
                    <a:bodyPr/>
                    <a:lstStyle/>
                    <a:p>
                      <a:pPr>
                        <a:lnSpc>
                          <a:spcPct val="107000"/>
                        </a:lnSpc>
                        <a:spcBef>
                          <a:spcPts val="1200"/>
                        </a:spcBef>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在前世为人时修行，以为心识远离一切善恶想法，很平静、很安宁就是解脱。他在不断地串习错误的见解，压制自心不起念头，在人生结束后感得生入无想的天。由于没有证悟诸法空性，所以并没有真正解脱。</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sz="2800" kern="1200" dirty="0">
                          <a:solidFill>
                            <a:schemeClr val="dk1"/>
                          </a:solidFill>
                          <a:effectLst/>
                          <a:latin typeface="Calibri" panose="020F0502020204030204" pitchFamily="34" charset="0"/>
                          <a:ea typeface="DengXian" panose="02010600030101010101" pitchFamily="2" charset="-122"/>
                          <a:cs typeface="Times New Roman" panose="02020603050405020304" pitchFamily="18" charset="0"/>
                        </a:rPr>
                        <a:t>长寿天人生命要结束是才开始有思维，发现他还要堕入轮回，就开始产生邪见。因此可</a:t>
                      </a: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能堕入三恶趣。</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也可能由于前生的善业力，还转生为人。但是人间已经经过几个大劫，佛法已经消失了，他必须继续在六道漫长轮回一直到下一尊佛出世才有希望再修解脱道。</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350" marR="6350" marT="6350" marB="0" anchor="b"/>
                </a:tc>
                <a:extLst>
                  <a:ext uri="{0D108BD9-81ED-4DB2-BD59-A6C34878D82A}">
                    <a16:rowId xmlns:a16="http://schemas.microsoft.com/office/drawing/2014/main" val="2325325947"/>
                  </a:ext>
                </a:extLst>
              </a:tr>
            </a:tbl>
          </a:graphicData>
        </a:graphic>
      </p:graphicFrame>
      <p:sp>
        <p:nvSpPr>
          <p:cNvPr id="3" name="Footer Placeholder 2">
            <a:extLst>
              <a:ext uri="{FF2B5EF4-FFF2-40B4-BE49-F238E27FC236}">
                <a16:creationId xmlns:a16="http://schemas.microsoft.com/office/drawing/2014/main" id="{20D463C8-54B4-48F7-B2D3-A2CFFD8BCAF1}"/>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4" name="Slide Number Placeholder 3">
            <a:extLst>
              <a:ext uri="{FF2B5EF4-FFF2-40B4-BE49-F238E27FC236}">
                <a16:creationId xmlns:a16="http://schemas.microsoft.com/office/drawing/2014/main" id="{64EA7420-B49D-4539-BE39-5026117425A0}"/>
              </a:ext>
            </a:extLst>
          </p:cNvPr>
          <p:cNvSpPr>
            <a:spLocks noGrp="1"/>
          </p:cNvSpPr>
          <p:nvPr>
            <p:ph type="sldNum" sz="quarter" idx="12"/>
          </p:nvPr>
        </p:nvSpPr>
        <p:spPr/>
        <p:txBody>
          <a:bodyPr/>
          <a:lstStyle/>
          <a:p>
            <a:fld id="{F97185E5-389F-4DDB-A6A3-C2FC63A5F76D}" type="slidenum">
              <a:rPr lang="en-MY" smtClean="0"/>
              <a:t>5</a:t>
            </a:fld>
            <a:endParaRPr lang="en-MY"/>
          </a:p>
        </p:txBody>
      </p:sp>
    </p:spTree>
    <p:extLst>
      <p:ext uri="{BB962C8B-B14F-4D97-AF65-F5344CB8AC3E}">
        <p14:creationId xmlns:p14="http://schemas.microsoft.com/office/powerpoint/2010/main" val="405878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AF5-6D39-4368-B58F-491927405576}"/>
              </a:ext>
            </a:extLst>
          </p:cNvPr>
          <p:cNvSpPr>
            <a:spLocks noGrp="1"/>
          </p:cNvSpPr>
          <p:nvPr>
            <p:ph type="title"/>
          </p:nvPr>
        </p:nvSpPr>
        <p:spPr>
          <a:xfrm>
            <a:off x="822960" y="365125"/>
            <a:ext cx="10530840" cy="640715"/>
          </a:xfrm>
          <a:blipFill>
            <a:blip r:embed="rId3"/>
            <a:tile tx="0" ty="0" sx="100000" sy="100000" flip="none" algn="tl"/>
          </a:blipFill>
        </p:spPr>
        <p:txBody>
          <a:bodyPr>
            <a:normAutofit fontScale="90000"/>
          </a:bodyPr>
          <a:lstStyle/>
          <a:p>
            <a:r>
              <a:rPr lang="zh-CN" altLang="en-US" dirty="0">
                <a:latin typeface="+mn-ea"/>
                <a:ea typeface="+mn-ea"/>
              </a:rPr>
              <a:t>  复习：长寿天</a:t>
            </a:r>
            <a:endParaRPr lang="en-MY" dirty="0">
              <a:latin typeface="+mn-ea"/>
              <a:ea typeface="+mn-ea"/>
            </a:endParaRPr>
          </a:p>
        </p:txBody>
      </p:sp>
      <p:graphicFrame>
        <p:nvGraphicFramePr>
          <p:cNvPr id="5" name="Content Placeholder 4">
            <a:extLst>
              <a:ext uri="{FF2B5EF4-FFF2-40B4-BE49-F238E27FC236}">
                <a16:creationId xmlns:a16="http://schemas.microsoft.com/office/drawing/2014/main" id="{6F2A4514-5665-4332-9514-C9386199FB13}"/>
              </a:ext>
            </a:extLst>
          </p:cNvPr>
          <p:cNvGraphicFramePr>
            <a:graphicFrameLocks noGrp="1"/>
          </p:cNvGraphicFramePr>
          <p:nvPr>
            <p:ph idx="1"/>
            <p:extLst>
              <p:ext uri="{D42A27DB-BD31-4B8C-83A1-F6EECF244321}">
                <p14:modId xmlns:p14="http://schemas.microsoft.com/office/powerpoint/2010/main" val="1014394534"/>
              </p:ext>
            </p:extLst>
          </p:nvPr>
        </p:nvGraphicFramePr>
        <p:xfrm>
          <a:off x="1859280" y="1236505"/>
          <a:ext cx="8818880" cy="3015832"/>
        </p:xfrm>
        <a:graphic>
          <a:graphicData uri="http://schemas.openxmlformats.org/drawingml/2006/table">
            <a:tbl>
              <a:tblPr>
                <a:tableStyleId>{5C22544A-7EE6-4342-B048-85BDC9FD1C3A}</a:tableStyleId>
              </a:tblPr>
              <a:tblGrid>
                <a:gridCol w="8818880">
                  <a:extLst>
                    <a:ext uri="{9D8B030D-6E8A-4147-A177-3AD203B41FA5}">
                      <a16:colId xmlns:a16="http://schemas.microsoft.com/office/drawing/2014/main" val="2589205759"/>
                    </a:ext>
                  </a:extLst>
                </a:gridCol>
              </a:tblGrid>
              <a:tr h="244734">
                <a:tc>
                  <a:txBody>
                    <a:bodyPr/>
                    <a:lstStyle/>
                    <a:p>
                      <a:pPr algn="l" fontAlgn="b"/>
                      <a:r>
                        <a:rPr lang="zh-CN" altLang="en-US" sz="2800" u="none" strike="noStrike" dirty="0">
                          <a:effectLst/>
                        </a:rPr>
                        <a:t>对比</a:t>
                      </a:r>
                      <a:endParaRPr lang="zh-CN" altLang="en-US" sz="2800" b="0"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3901811175"/>
                  </a:ext>
                </a:extLst>
              </a:tr>
              <a:tr h="2582762">
                <a:tc>
                  <a:txBody>
                    <a:bodyPr/>
                    <a:lstStyle/>
                    <a:p>
                      <a:pPr>
                        <a:lnSpc>
                          <a:spcPct val="107000"/>
                        </a:lnSpc>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我们今天没有走错路，有大恩上师指导我们修行的次第和方法，没有去修炼这种将来生到无想天的禅定。</a:t>
                      </a:r>
                      <a:endParaRPr lang="en-MY" sz="2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我们能心识活跃地发起多种善心，能缘法听闻、思维、修习，产生智慧，能作各种读诵、演说等等。</a:t>
                      </a:r>
                      <a:endParaRPr lang="en-MY"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350" marR="6350" marT="6350" marB="0">
                    <a:solidFill>
                      <a:schemeClr val="accent6">
                        <a:lumMod val="20000"/>
                        <a:lumOff val="80000"/>
                      </a:schemeClr>
                    </a:solidFill>
                  </a:tcPr>
                </a:tc>
                <a:extLst>
                  <a:ext uri="{0D108BD9-81ED-4DB2-BD59-A6C34878D82A}">
                    <a16:rowId xmlns:a16="http://schemas.microsoft.com/office/drawing/2014/main" val="3375818961"/>
                  </a:ext>
                </a:extLst>
              </a:tr>
            </a:tbl>
          </a:graphicData>
        </a:graphic>
      </p:graphicFrame>
      <p:sp>
        <p:nvSpPr>
          <p:cNvPr id="3" name="Footer Placeholder 2">
            <a:extLst>
              <a:ext uri="{FF2B5EF4-FFF2-40B4-BE49-F238E27FC236}">
                <a16:creationId xmlns:a16="http://schemas.microsoft.com/office/drawing/2014/main" id="{C533C3A1-B9D7-4136-9319-C53E97B3DF48}"/>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4" name="Slide Number Placeholder 3">
            <a:extLst>
              <a:ext uri="{FF2B5EF4-FFF2-40B4-BE49-F238E27FC236}">
                <a16:creationId xmlns:a16="http://schemas.microsoft.com/office/drawing/2014/main" id="{0E0A66E5-B08C-4E44-ACFE-9244E8519B2F}"/>
              </a:ext>
            </a:extLst>
          </p:cNvPr>
          <p:cNvSpPr>
            <a:spLocks noGrp="1"/>
          </p:cNvSpPr>
          <p:nvPr>
            <p:ph type="sldNum" sz="quarter" idx="12"/>
          </p:nvPr>
        </p:nvSpPr>
        <p:spPr/>
        <p:txBody>
          <a:bodyPr/>
          <a:lstStyle/>
          <a:p>
            <a:fld id="{F97185E5-389F-4DDB-A6A3-C2FC63A5F76D}" type="slidenum">
              <a:rPr lang="en-MY" smtClean="0"/>
              <a:t>6</a:t>
            </a:fld>
            <a:endParaRPr lang="en-MY"/>
          </a:p>
        </p:txBody>
      </p:sp>
    </p:spTree>
    <p:extLst>
      <p:ext uri="{BB962C8B-B14F-4D97-AF65-F5344CB8AC3E}">
        <p14:creationId xmlns:p14="http://schemas.microsoft.com/office/powerpoint/2010/main" val="411940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AF5-6D39-4368-B58F-491927405576}"/>
              </a:ext>
            </a:extLst>
          </p:cNvPr>
          <p:cNvSpPr>
            <a:spLocks noGrp="1"/>
          </p:cNvSpPr>
          <p:nvPr>
            <p:ph type="title"/>
          </p:nvPr>
        </p:nvSpPr>
        <p:spPr>
          <a:xfrm>
            <a:off x="822960" y="365125"/>
            <a:ext cx="10530840" cy="640715"/>
          </a:xfrm>
          <a:blipFill>
            <a:blip r:embed="rId3"/>
            <a:tile tx="0" ty="0" sx="100000" sy="100000" flip="none" algn="tl"/>
          </a:blipFill>
        </p:spPr>
        <p:txBody>
          <a:bodyPr>
            <a:normAutofit fontScale="90000"/>
          </a:bodyPr>
          <a:lstStyle/>
          <a:p>
            <a:r>
              <a:rPr lang="zh-CN" altLang="en-US" dirty="0">
                <a:latin typeface="+mn-ea"/>
                <a:ea typeface="+mn-ea"/>
              </a:rPr>
              <a:t>  复习：长寿天</a:t>
            </a:r>
            <a:endParaRPr lang="en-MY" dirty="0">
              <a:latin typeface="+mn-ea"/>
              <a:ea typeface="+mn-ea"/>
            </a:endParaRPr>
          </a:p>
        </p:txBody>
      </p:sp>
      <p:graphicFrame>
        <p:nvGraphicFramePr>
          <p:cNvPr id="5" name="Content Placeholder 4">
            <a:extLst>
              <a:ext uri="{FF2B5EF4-FFF2-40B4-BE49-F238E27FC236}">
                <a16:creationId xmlns:a16="http://schemas.microsoft.com/office/drawing/2014/main" id="{6F2A4514-5665-4332-9514-C9386199FB13}"/>
              </a:ext>
            </a:extLst>
          </p:cNvPr>
          <p:cNvGraphicFramePr>
            <a:graphicFrameLocks noGrp="1"/>
          </p:cNvGraphicFramePr>
          <p:nvPr>
            <p:ph idx="1"/>
            <p:extLst>
              <p:ext uri="{D42A27DB-BD31-4B8C-83A1-F6EECF244321}">
                <p14:modId xmlns:p14="http://schemas.microsoft.com/office/powerpoint/2010/main" val="2264052550"/>
              </p:ext>
            </p:extLst>
          </p:nvPr>
        </p:nvGraphicFramePr>
        <p:xfrm>
          <a:off x="1808480" y="1246665"/>
          <a:ext cx="8869680" cy="2928929"/>
        </p:xfrm>
        <a:graphic>
          <a:graphicData uri="http://schemas.openxmlformats.org/drawingml/2006/table">
            <a:tbl>
              <a:tblPr>
                <a:tableStyleId>{5C22544A-7EE6-4342-B048-85BDC9FD1C3A}</a:tableStyleId>
              </a:tblPr>
              <a:tblGrid>
                <a:gridCol w="8869680">
                  <a:extLst>
                    <a:ext uri="{9D8B030D-6E8A-4147-A177-3AD203B41FA5}">
                      <a16:colId xmlns:a16="http://schemas.microsoft.com/office/drawing/2014/main" val="275597284"/>
                    </a:ext>
                  </a:extLst>
                </a:gridCol>
              </a:tblGrid>
              <a:tr h="402756">
                <a:tc>
                  <a:txBody>
                    <a:bodyPr/>
                    <a:lstStyle/>
                    <a:p>
                      <a:pPr algn="l" fontAlgn="b"/>
                      <a:r>
                        <a:rPr lang="zh-CN" altLang="en-US" sz="2800" u="none" strike="noStrike" dirty="0">
                          <a:effectLst/>
                        </a:rPr>
                        <a:t>珍惜</a:t>
                      </a:r>
                      <a:endParaRPr lang="zh-CN" altLang="en-US" sz="2800" b="0"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3901811175"/>
                  </a:ext>
                </a:extLst>
              </a:tr>
              <a:tr h="2495859">
                <a:tc>
                  <a:txBody>
                    <a:bodyPr/>
                    <a:lstStyle/>
                    <a:p>
                      <a:pPr marL="0" marR="0" lvl="0" indent="0" algn="l" defTabSz="914400" rtl="0" eaLnBrk="1" fontAlgn="t" latinLnBrk="0" hangingPunct="1">
                        <a:lnSpc>
                          <a:spcPct val="100000"/>
                        </a:lnSpc>
                        <a:spcBef>
                          <a:spcPts val="1200"/>
                        </a:spcBef>
                        <a:spcAft>
                          <a:spcPts val="1200"/>
                        </a:spcAft>
                        <a:buClrTx/>
                        <a:buSzTx/>
                        <a:buFontTx/>
                        <a:buNone/>
                        <a:tabLst/>
                        <a:defRPr/>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与长寿天相比，能再再地运用心识是多么幸运、难得，我一定要珍惜当前的闲暇！</a:t>
                      </a:r>
                      <a:endParaRPr lang="en-MY" altLang="zh-CN" sz="2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t" latinLnBrk="0" hangingPunct="1">
                        <a:lnSpc>
                          <a:spcPct val="100000"/>
                        </a:lnSpc>
                        <a:spcBef>
                          <a:spcPts val="1200"/>
                        </a:spcBef>
                        <a:spcAft>
                          <a:spcPts val="1200"/>
                        </a:spcAft>
                        <a:buClrTx/>
                        <a:buSzTx/>
                        <a:buFontTx/>
                        <a:buNone/>
                        <a:tabLst/>
                        <a:defRPr/>
                      </a:pP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现在的我，</a:t>
                      </a:r>
                      <a:r>
                        <a:rPr lang="zh-CN" altLang="en-US" sz="2800" dirty="0">
                          <a:latin typeface="Calibri" panose="020F0502020204030204" pitchFamily="34" charset="0"/>
                          <a:ea typeface="DengXian" panose="02010600030101010101" pitchFamily="2" charset="-122"/>
                          <a:cs typeface="Times New Roman" panose="02020603050405020304" pitchFamily="18" charset="0"/>
                        </a:rPr>
                        <a:t>能够缘法修行，有具德的上师指导，应该因此而</a:t>
                      </a:r>
                      <a:r>
                        <a:rPr lang="zh-CN" altLang="en-US" sz="2800" dirty="0">
                          <a:effectLst/>
                          <a:latin typeface="Calibri" panose="020F0502020204030204" pitchFamily="34" charset="0"/>
                          <a:ea typeface="DengXian" panose="02010600030101010101" pitchFamily="2" charset="-122"/>
                          <a:cs typeface="Times New Roman" panose="02020603050405020304" pitchFamily="18" charset="0"/>
                        </a:rPr>
                        <a:t>欢喜，觉得庆幸和珍惜。</a:t>
                      </a:r>
                      <a:endParaRPr lang="zh-CN" altLang="en-US" sz="2800" b="0" i="0" u="none" strike="noStrike" dirty="0">
                        <a:solidFill>
                          <a:srgbClr val="000000"/>
                        </a:solidFill>
                        <a:effectLst/>
                        <a:latin typeface="Calibri" panose="020F0502020204030204" pitchFamily="34" charset="0"/>
                      </a:endParaRPr>
                    </a:p>
                  </a:txBody>
                  <a:tcPr marL="6350" marR="6350" marT="6350" marB="0">
                    <a:solidFill>
                      <a:schemeClr val="accent4">
                        <a:lumMod val="40000"/>
                        <a:lumOff val="60000"/>
                      </a:schemeClr>
                    </a:solidFill>
                  </a:tcPr>
                </a:tc>
                <a:extLst>
                  <a:ext uri="{0D108BD9-81ED-4DB2-BD59-A6C34878D82A}">
                    <a16:rowId xmlns:a16="http://schemas.microsoft.com/office/drawing/2014/main" val="3375818961"/>
                  </a:ext>
                </a:extLst>
              </a:tr>
            </a:tbl>
          </a:graphicData>
        </a:graphic>
      </p:graphicFrame>
      <p:sp>
        <p:nvSpPr>
          <p:cNvPr id="3" name="Footer Placeholder 2">
            <a:extLst>
              <a:ext uri="{FF2B5EF4-FFF2-40B4-BE49-F238E27FC236}">
                <a16:creationId xmlns:a16="http://schemas.microsoft.com/office/drawing/2014/main" id="{904D0B5E-9A1E-44CA-8223-AE1B78504553}"/>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4" name="Slide Number Placeholder 3">
            <a:extLst>
              <a:ext uri="{FF2B5EF4-FFF2-40B4-BE49-F238E27FC236}">
                <a16:creationId xmlns:a16="http://schemas.microsoft.com/office/drawing/2014/main" id="{BB9D1143-9F5A-4B42-B22F-B86EF3FAF4BA}"/>
              </a:ext>
            </a:extLst>
          </p:cNvPr>
          <p:cNvSpPr>
            <a:spLocks noGrp="1"/>
          </p:cNvSpPr>
          <p:nvPr>
            <p:ph type="sldNum" sz="quarter" idx="12"/>
          </p:nvPr>
        </p:nvSpPr>
        <p:spPr/>
        <p:txBody>
          <a:bodyPr/>
          <a:lstStyle/>
          <a:p>
            <a:fld id="{F97185E5-389F-4DDB-A6A3-C2FC63A5F76D}" type="slidenum">
              <a:rPr lang="en-MY" smtClean="0"/>
              <a:t>7</a:t>
            </a:fld>
            <a:endParaRPr lang="en-MY"/>
          </a:p>
        </p:txBody>
      </p:sp>
    </p:spTree>
    <p:extLst>
      <p:ext uri="{BB962C8B-B14F-4D97-AF65-F5344CB8AC3E}">
        <p14:creationId xmlns:p14="http://schemas.microsoft.com/office/powerpoint/2010/main" val="376746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1757680" y="601362"/>
            <a:ext cx="8483600" cy="1029730"/>
          </a:xfrm>
        </p:spPr>
        <p:txBody>
          <a:bodyPr/>
          <a:lstStyle/>
          <a:p>
            <a:r>
              <a:rPr lang="zh-CN" altLang="en-US" dirty="0">
                <a:latin typeface="+mn-ea"/>
                <a:ea typeface="+mn-ea"/>
              </a:rPr>
              <a:t>串讲内容：</a:t>
            </a:r>
            <a:endParaRPr lang="en-MY"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3710048" y="1842461"/>
            <a:ext cx="6837680" cy="4036695"/>
          </a:xfrm>
        </p:spPr>
        <p:txBody>
          <a:bodyPr>
            <a:normAutofit/>
          </a:bodyPr>
          <a:lstStyle/>
          <a:p>
            <a:pPr marL="514350" indent="-514350">
              <a:spcAft>
                <a:spcPts val="1200"/>
              </a:spcAft>
              <a:buAutoNum type="arabicPeriod"/>
            </a:pPr>
            <a:r>
              <a:rPr lang="zh-CN" altLang="en-US" sz="4000" dirty="0">
                <a:solidFill>
                  <a:schemeClr val="bg1">
                    <a:lumMod val="65000"/>
                  </a:schemeClr>
                </a:solidFill>
              </a:rPr>
              <a:t>复习长寿天</a:t>
            </a:r>
            <a:endParaRPr lang="en-MY" altLang="zh-CN" sz="4000" dirty="0">
              <a:solidFill>
                <a:schemeClr val="bg1">
                  <a:lumMod val="65000"/>
                </a:schemeClr>
              </a:solidFill>
            </a:endParaRPr>
          </a:p>
          <a:p>
            <a:pPr marL="514350" indent="-514350">
              <a:spcAft>
                <a:spcPts val="1200"/>
              </a:spcAft>
              <a:buAutoNum type="arabicPeriod"/>
            </a:pPr>
            <a:r>
              <a:rPr lang="zh-CN" altLang="en-US" sz="4000" dirty="0"/>
              <a:t>邪见</a:t>
            </a:r>
            <a:endParaRPr lang="en-MY" altLang="zh-CN" sz="4000" dirty="0"/>
          </a:p>
          <a:p>
            <a:pPr marL="514350" indent="-514350">
              <a:spcAft>
                <a:spcPts val="1200"/>
              </a:spcAft>
              <a:buAutoNum type="arabicPeriod"/>
            </a:pPr>
            <a:r>
              <a:rPr lang="zh-CN" altLang="en-US" sz="4000" dirty="0">
                <a:solidFill>
                  <a:schemeClr val="bg1">
                    <a:lumMod val="65000"/>
                  </a:schemeClr>
                </a:solidFill>
              </a:rPr>
              <a:t>佛不出世</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喑哑</a:t>
            </a:r>
            <a:endParaRPr lang="en-MY" altLang="zh-CN" sz="4000" dirty="0">
              <a:solidFill>
                <a:schemeClr val="bg1">
                  <a:lumMod val="65000"/>
                </a:schemeClr>
              </a:solidFill>
            </a:endParaRPr>
          </a:p>
          <a:p>
            <a:pPr marL="514350" indent="-514350">
              <a:spcAft>
                <a:spcPts val="1200"/>
              </a:spcAft>
              <a:buAutoNum type="arabicPeriod"/>
            </a:pPr>
            <a:r>
              <a:rPr lang="zh-CN" altLang="en-US" sz="4000" dirty="0">
                <a:solidFill>
                  <a:schemeClr val="bg1">
                    <a:lumMod val="65000"/>
                  </a:schemeClr>
                </a:solidFill>
              </a:rPr>
              <a:t>上师总说</a:t>
            </a:r>
            <a:endParaRPr lang="en-MY" altLang="zh-CN" sz="4000" dirty="0">
              <a:solidFill>
                <a:schemeClr val="bg1">
                  <a:lumMod val="65000"/>
                </a:schemeClr>
              </a:solidFill>
            </a:endParaRPr>
          </a:p>
        </p:txBody>
      </p:sp>
      <p:sp>
        <p:nvSpPr>
          <p:cNvPr id="4" name="Footer Placeholder 3">
            <a:extLst>
              <a:ext uri="{FF2B5EF4-FFF2-40B4-BE49-F238E27FC236}">
                <a16:creationId xmlns:a16="http://schemas.microsoft.com/office/drawing/2014/main" id="{05CCA553-75F4-4A76-8117-53B993552CE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AA3BBB32-BBE6-415C-97E8-25A2F788B3BB}"/>
              </a:ext>
            </a:extLst>
          </p:cNvPr>
          <p:cNvSpPr>
            <a:spLocks noGrp="1"/>
          </p:cNvSpPr>
          <p:nvPr>
            <p:ph type="sldNum" sz="quarter" idx="12"/>
          </p:nvPr>
        </p:nvSpPr>
        <p:spPr/>
        <p:txBody>
          <a:bodyPr/>
          <a:lstStyle/>
          <a:p>
            <a:fld id="{F97185E5-389F-4DDB-A6A3-C2FC63A5F76D}" type="slidenum">
              <a:rPr lang="en-MY" smtClean="0"/>
              <a:t>8</a:t>
            </a:fld>
            <a:endParaRPr lang="en-MY"/>
          </a:p>
        </p:txBody>
      </p:sp>
    </p:spTree>
    <p:extLst>
      <p:ext uri="{BB962C8B-B14F-4D97-AF65-F5344CB8AC3E}">
        <p14:creationId xmlns:p14="http://schemas.microsoft.com/office/powerpoint/2010/main" val="142601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9D72-B06E-4D94-A123-9433F51BD9C4}"/>
              </a:ext>
            </a:extLst>
          </p:cNvPr>
          <p:cNvSpPr>
            <a:spLocks noGrp="1"/>
          </p:cNvSpPr>
          <p:nvPr>
            <p:ph type="title"/>
          </p:nvPr>
        </p:nvSpPr>
        <p:spPr>
          <a:xfrm>
            <a:off x="0" y="0"/>
            <a:ext cx="12192000" cy="1325563"/>
          </a:xfrm>
          <a:solidFill>
            <a:schemeClr val="bg1"/>
          </a:solidFill>
        </p:spPr>
        <p:txBody>
          <a:bodyPr/>
          <a:lstStyle/>
          <a:p>
            <a:pPr>
              <a:spcAft>
                <a:spcPts val="1200"/>
              </a:spcAft>
            </a:pPr>
            <a:r>
              <a:rPr lang="zh-CN" altLang="en-US" sz="4400" dirty="0">
                <a:latin typeface="+mn-ea"/>
                <a:ea typeface="+mn-ea"/>
              </a:rPr>
              <a:t>   </a:t>
            </a:r>
            <a:r>
              <a:rPr lang="en-MY" altLang="zh-CN" sz="4400" dirty="0">
                <a:latin typeface="+mn-ea"/>
                <a:ea typeface="+mn-ea"/>
              </a:rPr>
              <a:t>	</a:t>
            </a:r>
            <a:r>
              <a:rPr lang="zh-CN" altLang="en-US" dirty="0">
                <a:latin typeface="+mn-ea"/>
                <a:ea typeface="+mn-ea"/>
              </a:rPr>
              <a:t>邪见</a:t>
            </a:r>
            <a:r>
              <a:rPr lang="en-MY" altLang="zh-CN" sz="4400" dirty="0">
                <a:latin typeface="+mn-ea"/>
                <a:ea typeface="+mn-ea"/>
              </a:rPr>
              <a:t>								</a:t>
            </a:r>
            <a:r>
              <a:rPr lang="en-US" altLang="zh-CN" sz="4400" dirty="0">
                <a:latin typeface="+mn-ea"/>
                <a:ea typeface="+mn-ea"/>
              </a:rPr>
              <a:t>【</a:t>
            </a:r>
            <a:r>
              <a:rPr lang="zh-CN" altLang="en-US" sz="4400" dirty="0">
                <a:latin typeface="+mn-ea"/>
                <a:ea typeface="+mn-ea"/>
              </a:rPr>
              <a:t>了解</a:t>
            </a:r>
            <a:r>
              <a:rPr lang="en-US" altLang="zh-CN" sz="4400" dirty="0">
                <a:latin typeface="+mn-ea"/>
                <a:ea typeface="+mn-ea"/>
              </a:rPr>
              <a:t>】</a:t>
            </a:r>
            <a:endParaRPr lang="en-MY" altLang="zh-CN" sz="4400" dirty="0">
              <a:latin typeface="+mn-ea"/>
              <a:ea typeface="+mn-ea"/>
            </a:endParaRPr>
          </a:p>
        </p:txBody>
      </p:sp>
      <p:sp>
        <p:nvSpPr>
          <p:cNvPr id="3" name="Content Placeholder 2">
            <a:extLst>
              <a:ext uri="{FF2B5EF4-FFF2-40B4-BE49-F238E27FC236}">
                <a16:creationId xmlns:a16="http://schemas.microsoft.com/office/drawing/2014/main" id="{52D846D4-BD40-4968-9736-2702AEDD078B}"/>
              </a:ext>
            </a:extLst>
          </p:cNvPr>
          <p:cNvSpPr>
            <a:spLocks noGrp="1"/>
          </p:cNvSpPr>
          <p:nvPr>
            <p:ph idx="1"/>
          </p:nvPr>
        </p:nvSpPr>
        <p:spPr>
          <a:xfrm>
            <a:off x="1005840" y="1508125"/>
            <a:ext cx="9936480" cy="5030787"/>
          </a:xfrm>
        </p:spPr>
        <p:txBody>
          <a:bodyPr>
            <a:normAutofit fontScale="92500" lnSpcReduction="20000"/>
          </a:bodyPr>
          <a:lstStyle/>
          <a:p>
            <a:pPr marL="0" indent="0">
              <a:lnSpc>
                <a:spcPct val="107000"/>
              </a:lnSpc>
              <a:spcAft>
                <a:spcPts val="800"/>
              </a:spcAft>
              <a:buNone/>
            </a:pPr>
            <a:r>
              <a:rPr lang="zh-CN" sz="3200" b="1" dirty="0">
                <a:effectLst/>
                <a:latin typeface="Calibri" panose="020F0502020204030204" pitchFamily="34" charset="0"/>
                <a:ea typeface="DengXian" panose="02010600030101010101" pitchFamily="2" charset="-122"/>
                <a:cs typeface="Times New Roman" panose="02020603050405020304" pitchFamily="18" charset="0"/>
              </a:rPr>
              <a:t>什么是</a:t>
            </a:r>
            <a:r>
              <a:rPr lang="zh-CN" altLang="en-US" sz="3200" b="1" dirty="0">
                <a:latin typeface="Calibri" panose="020F0502020204030204" pitchFamily="34" charset="0"/>
                <a:ea typeface="DengXian" panose="02010600030101010101" pitchFamily="2" charset="-122"/>
                <a:cs typeface="Times New Roman" panose="02020603050405020304" pitchFamily="18" charset="0"/>
              </a:rPr>
              <a:t>邪见</a:t>
            </a:r>
            <a:r>
              <a:rPr lang="zh-CN" sz="3200" b="1" dirty="0">
                <a:effectLst/>
                <a:latin typeface="Calibri" panose="020F0502020204030204" pitchFamily="34" charset="0"/>
                <a:ea typeface="DengXian" panose="02010600030101010101" pitchFamily="2" charset="-122"/>
                <a:cs typeface="Times New Roman" panose="02020603050405020304" pitchFamily="18" charset="0"/>
              </a:rPr>
              <a:t>？</a:t>
            </a:r>
            <a:endParaRPr lang="en-MY" sz="32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《大圆满前行》</a:t>
            </a:r>
            <a:r>
              <a:rPr lang="zh-CN" sz="3200" dirty="0">
                <a:effectLst/>
                <a:latin typeface="LiSu" panose="02010509060101010101" pitchFamily="49" charset="-122"/>
                <a:ea typeface="LiSu" panose="02010509060101010101" pitchFamily="49" charset="-122"/>
                <a:cs typeface="Times New Roman" panose="02020603050405020304" pitchFamily="18" charset="0"/>
              </a:rPr>
              <a:t>在佛陀的教之外</a:t>
            </a:r>
            <a:r>
              <a:rPr lang="en-MY" altLang="zh-CN" sz="3200" dirty="0">
                <a:effectLst/>
                <a:latin typeface="LiSu" panose="02010509060101010101" pitchFamily="49" charset="-122"/>
                <a:ea typeface="LiSu" panose="02010509060101010101" pitchFamily="49" charset="-122"/>
                <a:cs typeface="Times New Roman" panose="02020603050405020304" pitchFamily="18" charset="0"/>
              </a:rPr>
              <a:t> </a:t>
            </a:r>
            <a:r>
              <a:rPr lang="zh-CN" sz="3200" dirty="0">
                <a:effectLst/>
                <a:latin typeface="LiSu" panose="02010509060101010101" pitchFamily="49" charset="-122"/>
                <a:ea typeface="LiSu" panose="02010509060101010101" pitchFamily="49" charset="-122"/>
                <a:cs typeface="Times New Roman" panose="02020603050405020304" pitchFamily="18" charset="0"/>
              </a:rPr>
              <a:t>成了外道的邪见者</a:t>
            </a:r>
            <a:r>
              <a:rPr lang="zh-CN" altLang="en-US" sz="3200" dirty="0">
                <a:effectLst/>
                <a:latin typeface="LiSu" panose="02010509060101010101" pitchFamily="49" charset="-122"/>
                <a:ea typeface="LiSu" panose="02010509060101010101" pitchFamily="49" charset="-122"/>
                <a:cs typeface="Times New Roman" panose="02020603050405020304" pitchFamily="18" charset="0"/>
              </a:rPr>
              <a:t>（</a:t>
            </a:r>
            <a:r>
              <a:rPr lang="zh-CN" sz="3200" dirty="0">
                <a:effectLst/>
                <a:latin typeface="LiSu" panose="02010509060101010101" pitchFamily="49" charset="-122"/>
                <a:ea typeface="LiSu" panose="02010509060101010101" pitchFamily="49" charset="-122"/>
                <a:cs typeface="Times New Roman" panose="02020603050405020304" pitchFamily="18" charset="0"/>
              </a:rPr>
              <a:t>所持有的</a:t>
            </a:r>
            <a:r>
              <a:rPr lang="zh-CN" altLang="en-US" sz="3200" dirty="0">
                <a:effectLst/>
                <a:latin typeface="LiSu" panose="02010509060101010101" pitchFamily="49" charset="-122"/>
                <a:ea typeface="LiSu" panose="02010509060101010101" pitchFamily="49" charset="-122"/>
                <a:cs typeface="Times New Roman" panose="02020603050405020304" pitchFamily="18" charset="0"/>
              </a:rPr>
              <a:t>）</a:t>
            </a:r>
            <a:r>
              <a:rPr lang="zh-CN" sz="3200" dirty="0">
                <a:effectLst/>
                <a:latin typeface="LiSu" panose="02010509060101010101" pitchFamily="49" charset="-122"/>
                <a:ea typeface="LiSu" panose="02010509060101010101" pitchFamily="49" charset="-122"/>
                <a:cs typeface="Times New Roman" panose="02020603050405020304" pitchFamily="18" charset="0"/>
              </a:rPr>
              <a:t>诸常断之见。</a:t>
            </a:r>
            <a:endParaRPr lang="en-MY" altLang="zh-CN" sz="3200" dirty="0">
              <a:effectLst/>
              <a:latin typeface="LiSu" panose="02010509060101010101" pitchFamily="49" charset="-122"/>
              <a:ea typeface="LiSu" panose="02010509060101010101" pitchFamily="49"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例如，认为人死如灯灭，是断见；认为一个人永远是人，或升天后永远是天人等，就是常见。</a:t>
            </a:r>
            <a:endParaRPr lang="en-MY" sz="3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dirty="0">
                <a:effectLst/>
                <a:latin typeface="Calibri" panose="020F0502020204030204" pitchFamily="34" charset="0"/>
                <a:ea typeface="DengXian" panose="02010600030101010101" pitchFamily="2" charset="-122"/>
                <a:cs typeface="Times New Roman" panose="02020603050405020304" pitchFamily="18" charset="0"/>
              </a:rPr>
              <a:t>有邪見的人不承認因果，不承認輪回，不相信佛的存在和解脫的存在。</a:t>
            </a:r>
            <a:endParaRPr lang="en-MY" sz="3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sz="3000" u="sng" dirty="0">
                <a:effectLst/>
                <a:latin typeface="Calibri" panose="020F0502020204030204" pitchFamily="34" charset="0"/>
                <a:ea typeface="DengXian" panose="02010600030101010101" pitchFamily="2" charset="-122"/>
                <a:cs typeface="Times New Roman" panose="02020603050405020304" pitchFamily="18" charset="0"/>
              </a:rPr>
              <a:t>上师提醒</a:t>
            </a:r>
            <a:r>
              <a:rPr lang="zh-CN" sz="3000" dirty="0">
                <a:effectLst/>
                <a:latin typeface="Calibri" panose="020F0502020204030204" pitchFamily="34" charset="0"/>
                <a:ea typeface="DengXian" panose="02010600030101010101" pitchFamily="2" charset="-122"/>
                <a:cs typeface="Times New Roman" panose="02020603050405020304" pitchFamily="18" charset="0"/>
              </a:rPr>
              <a:t>：其他的哲学、宗教很多观点和佛教不一样，但这些不叫邪见</a:t>
            </a:r>
            <a:r>
              <a:rPr lang="zh-CN" altLang="en-US" sz="3000" dirty="0">
                <a:effectLst/>
                <a:latin typeface="Calibri" panose="020F0502020204030204" pitchFamily="34" charset="0"/>
                <a:ea typeface="DengXian" panose="02010600030101010101" pitchFamily="2" charset="-122"/>
                <a:cs typeface="Times New Roman" panose="02020603050405020304" pitchFamily="18" charset="0"/>
              </a:rPr>
              <a:t>。</a:t>
            </a:r>
            <a:r>
              <a:rPr lang="zh-CN" sz="3000" dirty="0">
                <a:effectLst/>
                <a:latin typeface="Calibri" panose="020F0502020204030204" pitchFamily="34" charset="0"/>
                <a:ea typeface="DengXian" panose="02010600030101010101" pitchFamily="2" charset="-122"/>
                <a:cs typeface="Times New Roman" panose="02020603050405020304" pitchFamily="18" charset="0"/>
              </a:rPr>
              <a:t>也许其他宗教讲的不符合真相，但是他们的见解也能帮助到很多人。</a:t>
            </a:r>
            <a:endParaRPr lang="en-MY" sz="3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6F5A1A6C-43EC-422A-826E-19E46E7963C4}"/>
              </a:ext>
            </a:extLst>
          </p:cNvPr>
          <p:cNvSpPr>
            <a:spLocks noGrp="1"/>
          </p:cNvSpPr>
          <p:nvPr>
            <p:ph type="ftr" sz="quarter" idx="11"/>
          </p:nvPr>
        </p:nvSpPr>
        <p:spPr/>
        <p:txBody>
          <a:bodyPr/>
          <a:lstStyle/>
          <a:p>
            <a:r>
              <a:rPr lang="zh-CN" altLang="en-US"/>
              <a:t>仅供温哥华慧灯禅修班使用，请勿转发。随喜感恩。</a:t>
            </a:r>
            <a:endParaRPr lang="en-MY"/>
          </a:p>
        </p:txBody>
      </p:sp>
      <p:sp>
        <p:nvSpPr>
          <p:cNvPr id="5" name="Slide Number Placeholder 4">
            <a:extLst>
              <a:ext uri="{FF2B5EF4-FFF2-40B4-BE49-F238E27FC236}">
                <a16:creationId xmlns:a16="http://schemas.microsoft.com/office/drawing/2014/main" id="{C50330DB-C916-4324-8C74-B10751AD440B}"/>
              </a:ext>
            </a:extLst>
          </p:cNvPr>
          <p:cNvSpPr>
            <a:spLocks noGrp="1"/>
          </p:cNvSpPr>
          <p:nvPr>
            <p:ph type="sldNum" sz="quarter" idx="12"/>
          </p:nvPr>
        </p:nvSpPr>
        <p:spPr/>
        <p:txBody>
          <a:bodyPr/>
          <a:lstStyle/>
          <a:p>
            <a:fld id="{F97185E5-389F-4DDB-A6A3-C2FC63A5F76D}" type="slidenum">
              <a:rPr lang="en-MY" smtClean="0"/>
              <a:t>9</a:t>
            </a:fld>
            <a:endParaRPr lang="en-MY"/>
          </a:p>
        </p:txBody>
      </p:sp>
    </p:spTree>
    <p:extLst>
      <p:ext uri="{BB962C8B-B14F-4D97-AF65-F5344CB8AC3E}">
        <p14:creationId xmlns:p14="http://schemas.microsoft.com/office/powerpoint/2010/main" val="139276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6140</Words>
  <Application>Microsoft Office PowerPoint</Application>
  <PresentationFormat>Widescreen</PresentationFormat>
  <Paragraphs>268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等线</vt:lpstr>
      <vt:lpstr>等线</vt:lpstr>
      <vt:lpstr>KaiTi</vt:lpstr>
      <vt:lpstr>LiSu</vt:lpstr>
      <vt:lpstr>Arial</vt:lpstr>
      <vt:lpstr>Calibri</vt:lpstr>
      <vt:lpstr>Calibri Light</vt:lpstr>
      <vt:lpstr>Office Theme</vt:lpstr>
      <vt:lpstr>慧灯禅修课3  人身难得（2） 之 邪见、佛不出世、喑哑</vt:lpstr>
      <vt:lpstr>串讲内容：</vt:lpstr>
      <vt:lpstr>串讲内容：</vt:lpstr>
      <vt:lpstr>  复习：长寿天</vt:lpstr>
      <vt:lpstr>  复习：长寿天</vt:lpstr>
      <vt:lpstr>  复习：长寿天</vt:lpstr>
      <vt:lpstr>  复习：长寿天</vt:lpstr>
      <vt:lpstr>串讲内容：</vt:lpstr>
      <vt:lpstr>    邪见        【了解】</vt:lpstr>
      <vt:lpstr>    邪见        【了解】</vt:lpstr>
      <vt:lpstr>    邪见        【了解】</vt:lpstr>
      <vt:lpstr>    邪见        【了解】</vt:lpstr>
      <vt:lpstr>    邪见        【了解】</vt:lpstr>
      <vt:lpstr>    邪见        【了解】</vt:lpstr>
      <vt:lpstr>    邪见          【对比】</vt:lpstr>
      <vt:lpstr>    邪见          【对比】</vt:lpstr>
      <vt:lpstr>    邪见          【珍惜】</vt:lpstr>
      <vt:lpstr>串讲内容：</vt:lpstr>
      <vt:lpstr>    佛不出世       【了解】</vt:lpstr>
      <vt:lpstr>    佛不出世       【了解】</vt:lpstr>
      <vt:lpstr>    佛不出世       【了解】</vt:lpstr>
      <vt:lpstr>    佛不出世       【了解】</vt:lpstr>
      <vt:lpstr>    佛不出世       【了解】</vt:lpstr>
      <vt:lpstr>    佛不出世         【对比】</vt:lpstr>
      <vt:lpstr>    佛不出世         【珍惜】</vt:lpstr>
      <vt:lpstr>串讲内容：</vt:lpstr>
      <vt:lpstr>    喑哑        【了解】</vt:lpstr>
      <vt:lpstr>    喑哑        【了解】</vt:lpstr>
      <vt:lpstr>    喑哑        【了解】</vt:lpstr>
      <vt:lpstr>    喑哑        【了解】</vt:lpstr>
      <vt:lpstr>    喑哑         【对比】</vt:lpstr>
      <vt:lpstr>    喑哑         【珍惜】</vt:lpstr>
      <vt:lpstr>串讲内容：</vt:lpstr>
      <vt:lpstr>    上师总说         </vt:lpstr>
      <vt:lpstr>    上师总说         </vt:lpstr>
      <vt:lpstr>    上师总说         </vt:lpstr>
      <vt:lpstr>    上师总说         </vt:lpstr>
      <vt:lpstr>    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慧灯禅修课3  人身难得（2）之 长寿天</dc:title>
  <dc:creator>Teh Iris</dc:creator>
  <cp:lastModifiedBy>Teh Iris</cp:lastModifiedBy>
  <cp:revision>54</cp:revision>
  <dcterms:created xsi:type="dcterms:W3CDTF">2021-09-27T05:55:42Z</dcterms:created>
  <dcterms:modified xsi:type="dcterms:W3CDTF">2021-10-05T05:14:19Z</dcterms:modified>
</cp:coreProperties>
</file>