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4" r:id="rId2"/>
    <p:sldId id="256" r:id="rId3"/>
    <p:sldId id="257" r:id="rId4"/>
    <p:sldId id="258" r:id="rId5"/>
    <p:sldId id="259" r:id="rId6"/>
    <p:sldId id="260" r:id="rId7"/>
    <p:sldId id="262" r:id="rId8"/>
    <p:sldId id="305" r:id="rId9"/>
    <p:sldId id="261" r:id="rId10"/>
    <p:sldId id="263" r:id="rId11"/>
    <p:sldId id="265" r:id="rId12"/>
    <p:sldId id="267" r:id="rId13"/>
    <p:sldId id="266" r:id="rId14"/>
    <p:sldId id="270" r:id="rId15"/>
    <p:sldId id="268" r:id="rId16"/>
    <p:sldId id="277" r:id="rId17"/>
    <p:sldId id="269" r:id="rId18"/>
    <p:sldId id="283" r:id="rId19"/>
    <p:sldId id="282" r:id="rId20"/>
    <p:sldId id="281" r:id="rId21"/>
    <p:sldId id="280" r:id="rId22"/>
    <p:sldId id="278" r:id="rId23"/>
    <p:sldId id="279" r:id="rId24"/>
    <p:sldId id="285" r:id="rId25"/>
    <p:sldId id="289" r:id="rId26"/>
    <p:sldId id="288" r:id="rId27"/>
    <p:sldId id="287" r:id="rId28"/>
    <p:sldId id="286" r:id="rId29"/>
    <p:sldId id="294" r:id="rId30"/>
    <p:sldId id="295" r:id="rId31"/>
    <p:sldId id="293" r:id="rId32"/>
    <p:sldId id="292" r:id="rId33"/>
    <p:sldId id="291" r:id="rId34"/>
    <p:sldId id="290" r:id="rId35"/>
    <p:sldId id="298" r:id="rId36"/>
    <p:sldId id="297" r:id="rId37"/>
    <p:sldId id="296" r:id="rId38"/>
    <p:sldId id="299" r:id="rId39"/>
    <p:sldId id="301" r:id="rId40"/>
    <p:sldId id="300"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77" autoAdjust="0"/>
    <p:restoredTop sz="94660"/>
  </p:normalViewPr>
  <p:slideViewPr>
    <p:cSldViewPr snapToGrid="0">
      <p:cViewPr varScale="1">
        <p:scale>
          <a:sx n="76" d="100"/>
          <a:sy n="76" d="100"/>
        </p:scale>
        <p:origin x="58" y="1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279E61E-418D-41EF-B067-DC33D00B3E34}" type="datetimeFigureOut">
              <a:rPr lang="en-US" smtClean="0"/>
              <a:t>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8B1443-BE9B-4D97-A6DC-D7D3AA14CF62}" type="slidenum">
              <a:rPr lang="en-US" smtClean="0"/>
              <a:t>‹#›</a:t>
            </a:fld>
            <a:endParaRPr lang="en-US"/>
          </a:p>
        </p:txBody>
      </p:sp>
    </p:spTree>
    <p:extLst>
      <p:ext uri="{BB962C8B-B14F-4D97-AF65-F5344CB8AC3E}">
        <p14:creationId xmlns:p14="http://schemas.microsoft.com/office/powerpoint/2010/main" val="3024175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79E61E-418D-41EF-B067-DC33D00B3E34}" type="datetimeFigureOut">
              <a:rPr lang="en-US" smtClean="0"/>
              <a:t>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8B1443-BE9B-4D97-A6DC-D7D3AA14CF62}" type="slidenum">
              <a:rPr lang="en-US" smtClean="0"/>
              <a:t>‹#›</a:t>
            </a:fld>
            <a:endParaRPr lang="en-US"/>
          </a:p>
        </p:txBody>
      </p:sp>
    </p:spTree>
    <p:extLst>
      <p:ext uri="{BB962C8B-B14F-4D97-AF65-F5344CB8AC3E}">
        <p14:creationId xmlns:p14="http://schemas.microsoft.com/office/powerpoint/2010/main" val="1059618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79E61E-418D-41EF-B067-DC33D00B3E34}" type="datetimeFigureOut">
              <a:rPr lang="en-US" smtClean="0"/>
              <a:t>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8B1443-BE9B-4D97-A6DC-D7D3AA14CF62}" type="slidenum">
              <a:rPr lang="en-US" smtClean="0"/>
              <a:t>‹#›</a:t>
            </a:fld>
            <a:endParaRPr lang="en-US"/>
          </a:p>
        </p:txBody>
      </p:sp>
    </p:spTree>
    <p:extLst>
      <p:ext uri="{BB962C8B-B14F-4D97-AF65-F5344CB8AC3E}">
        <p14:creationId xmlns:p14="http://schemas.microsoft.com/office/powerpoint/2010/main" val="3054434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79E61E-418D-41EF-B067-DC33D00B3E34}" type="datetimeFigureOut">
              <a:rPr lang="en-US" smtClean="0"/>
              <a:t>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8B1443-BE9B-4D97-A6DC-D7D3AA14CF62}" type="slidenum">
              <a:rPr lang="en-US" smtClean="0"/>
              <a:t>‹#›</a:t>
            </a:fld>
            <a:endParaRPr lang="en-US"/>
          </a:p>
        </p:txBody>
      </p:sp>
    </p:spTree>
    <p:extLst>
      <p:ext uri="{BB962C8B-B14F-4D97-AF65-F5344CB8AC3E}">
        <p14:creationId xmlns:p14="http://schemas.microsoft.com/office/powerpoint/2010/main" val="127353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79E61E-418D-41EF-B067-DC33D00B3E34}" type="datetimeFigureOut">
              <a:rPr lang="en-US" smtClean="0"/>
              <a:t>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8B1443-BE9B-4D97-A6DC-D7D3AA14CF62}" type="slidenum">
              <a:rPr lang="en-US" smtClean="0"/>
              <a:t>‹#›</a:t>
            </a:fld>
            <a:endParaRPr lang="en-US"/>
          </a:p>
        </p:txBody>
      </p:sp>
    </p:spTree>
    <p:extLst>
      <p:ext uri="{BB962C8B-B14F-4D97-AF65-F5344CB8AC3E}">
        <p14:creationId xmlns:p14="http://schemas.microsoft.com/office/powerpoint/2010/main" val="2993841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279E61E-418D-41EF-B067-DC33D00B3E34}" type="datetimeFigureOut">
              <a:rPr lang="en-US" smtClean="0"/>
              <a:t>1/20/2020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8B1443-BE9B-4D97-A6DC-D7D3AA14CF62}" type="slidenum">
              <a:rPr lang="en-US" smtClean="0"/>
              <a:t>‹#›</a:t>
            </a:fld>
            <a:endParaRPr lang="en-US"/>
          </a:p>
        </p:txBody>
      </p:sp>
    </p:spTree>
    <p:extLst>
      <p:ext uri="{BB962C8B-B14F-4D97-AF65-F5344CB8AC3E}">
        <p14:creationId xmlns:p14="http://schemas.microsoft.com/office/powerpoint/2010/main" val="1395793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279E61E-418D-41EF-B067-DC33D00B3E34}" type="datetimeFigureOut">
              <a:rPr lang="en-US" smtClean="0"/>
              <a:t>1/20/2020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8B1443-BE9B-4D97-A6DC-D7D3AA14CF62}" type="slidenum">
              <a:rPr lang="en-US" smtClean="0"/>
              <a:t>‹#›</a:t>
            </a:fld>
            <a:endParaRPr lang="en-US"/>
          </a:p>
        </p:txBody>
      </p:sp>
    </p:spTree>
    <p:extLst>
      <p:ext uri="{BB962C8B-B14F-4D97-AF65-F5344CB8AC3E}">
        <p14:creationId xmlns:p14="http://schemas.microsoft.com/office/powerpoint/2010/main" val="871862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279E61E-418D-41EF-B067-DC33D00B3E34}" type="datetimeFigureOut">
              <a:rPr lang="en-US" smtClean="0"/>
              <a:t>1/20/2020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8B1443-BE9B-4D97-A6DC-D7D3AA14CF62}" type="slidenum">
              <a:rPr lang="en-US" smtClean="0"/>
              <a:t>‹#›</a:t>
            </a:fld>
            <a:endParaRPr lang="en-US"/>
          </a:p>
        </p:txBody>
      </p:sp>
    </p:spTree>
    <p:extLst>
      <p:ext uri="{BB962C8B-B14F-4D97-AF65-F5344CB8AC3E}">
        <p14:creationId xmlns:p14="http://schemas.microsoft.com/office/powerpoint/2010/main" val="4145417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79E61E-418D-41EF-B067-DC33D00B3E34}" type="datetimeFigureOut">
              <a:rPr lang="en-US" smtClean="0"/>
              <a:t>1/20/2020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8B1443-BE9B-4D97-A6DC-D7D3AA14CF62}" type="slidenum">
              <a:rPr lang="en-US" smtClean="0"/>
              <a:t>‹#›</a:t>
            </a:fld>
            <a:endParaRPr lang="en-US"/>
          </a:p>
        </p:txBody>
      </p:sp>
    </p:spTree>
    <p:extLst>
      <p:ext uri="{BB962C8B-B14F-4D97-AF65-F5344CB8AC3E}">
        <p14:creationId xmlns:p14="http://schemas.microsoft.com/office/powerpoint/2010/main" val="2216297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79E61E-418D-41EF-B067-DC33D00B3E34}" type="datetimeFigureOut">
              <a:rPr lang="en-US" smtClean="0"/>
              <a:t>1/20/2020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8B1443-BE9B-4D97-A6DC-D7D3AA14CF62}" type="slidenum">
              <a:rPr lang="en-US" smtClean="0"/>
              <a:t>‹#›</a:t>
            </a:fld>
            <a:endParaRPr lang="en-US"/>
          </a:p>
        </p:txBody>
      </p:sp>
    </p:spTree>
    <p:extLst>
      <p:ext uri="{BB962C8B-B14F-4D97-AF65-F5344CB8AC3E}">
        <p14:creationId xmlns:p14="http://schemas.microsoft.com/office/powerpoint/2010/main" val="3507084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79E61E-418D-41EF-B067-DC33D00B3E34}" type="datetimeFigureOut">
              <a:rPr lang="en-US" smtClean="0"/>
              <a:t>1/20/2020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8B1443-BE9B-4D97-A6DC-D7D3AA14CF62}" type="slidenum">
              <a:rPr lang="en-US" smtClean="0"/>
              <a:t>‹#›</a:t>
            </a:fld>
            <a:endParaRPr lang="en-US"/>
          </a:p>
        </p:txBody>
      </p:sp>
    </p:spTree>
    <p:extLst>
      <p:ext uri="{BB962C8B-B14F-4D97-AF65-F5344CB8AC3E}">
        <p14:creationId xmlns:p14="http://schemas.microsoft.com/office/powerpoint/2010/main" val="3096320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79E61E-418D-41EF-B067-DC33D00B3E34}" type="datetimeFigureOut">
              <a:rPr lang="en-US" smtClean="0"/>
              <a:t>1/20/2020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8B1443-BE9B-4D97-A6DC-D7D3AA14CF62}" type="slidenum">
              <a:rPr lang="en-US" smtClean="0"/>
              <a:t>‹#›</a:t>
            </a:fld>
            <a:endParaRPr lang="en-US"/>
          </a:p>
        </p:txBody>
      </p:sp>
    </p:spTree>
    <p:extLst>
      <p:ext uri="{BB962C8B-B14F-4D97-AF65-F5344CB8AC3E}">
        <p14:creationId xmlns:p14="http://schemas.microsoft.com/office/powerpoint/2010/main" val="10059605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Image result for 慧灯之光"/>
          <p:cNvSpPr>
            <a:spLocks noGrp="1" noChangeAspect="1" noChangeArrowheads="1"/>
          </p:cNvSpPr>
          <p:nvPr>
            <p:ph type="ctrTitle"/>
          </p:nvPr>
        </p:nvSpPr>
        <p:spPr bwMode="auto">
          <a:xfrm>
            <a:off x="3004221" y="227843"/>
            <a:ext cx="6430297" cy="47138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r>
              <a:rPr lang="zh-CN" altLang="en-US" sz="4400" b="1" dirty="0" smtClean="0">
                <a:solidFill>
                  <a:srgbClr val="002060"/>
                </a:solidFill>
              </a:rPr>
              <a:t>断缘心八无瑕</a:t>
            </a:r>
            <a:endParaRPr lang="en-US" sz="4400" b="1" dirty="0">
              <a:solidFill>
                <a:srgbClr val="002060"/>
              </a:solidFill>
            </a:endParaRPr>
          </a:p>
        </p:txBody>
      </p:sp>
      <p:sp>
        <p:nvSpPr>
          <p:cNvPr id="6" name="AutoShape 6" descr="Image result for 慧灯之光"/>
          <p:cNvSpPr>
            <a:spLocks noGrp="1" noChangeAspect="1" noChangeArrowheads="1"/>
          </p:cNvSpPr>
          <p:nvPr>
            <p:ph type="subTitle" idx="1"/>
          </p:nvPr>
        </p:nvSpPr>
        <p:spPr bwMode="auto">
          <a:xfrm>
            <a:off x="246743" y="1143982"/>
            <a:ext cx="11945257" cy="581325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pPr marL="742950" indent="-742950">
              <a:buFont typeface="+mj-lt"/>
              <a:buAutoNum type="arabicPeriod"/>
            </a:pPr>
            <a:endParaRPr lang="en-US" altLang="zh-CN" sz="4400" dirty="0" smtClean="0">
              <a:solidFill>
                <a:srgbClr val="002060"/>
              </a:solidFill>
            </a:endParaRPr>
          </a:p>
          <a:p>
            <a:pPr marL="742950" indent="-742950">
              <a:buFont typeface="+mj-lt"/>
              <a:buAutoNum type="arabicPeriod"/>
            </a:pPr>
            <a:endParaRPr lang="en-US" altLang="zh-CN" sz="4400" dirty="0">
              <a:solidFill>
                <a:srgbClr val="002060"/>
              </a:solidFill>
            </a:endParaRPr>
          </a:p>
          <a:p>
            <a:pPr marL="742950" indent="-742950">
              <a:buFont typeface="+mj-lt"/>
              <a:buAutoNum type="arabicPeriod"/>
            </a:pPr>
            <a:r>
              <a:rPr lang="zh-CN" altLang="en-US" sz="4400" dirty="0" smtClean="0">
                <a:solidFill>
                  <a:srgbClr val="002060"/>
                </a:solidFill>
              </a:rPr>
              <a:t>不</a:t>
            </a:r>
            <a:r>
              <a:rPr lang="zh-CN" altLang="en-US" sz="4400" dirty="0">
                <a:solidFill>
                  <a:srgbClr val="002060"/>
                </a:solidFill>
              </a:rPr>
              <a:t>厌轮回无</a:t>
            </a:r>
            <a:r>
              <a:rPr lang="zh-CN" altLang="en-US" sz="4400" dirty="0" smtClean="0">
                <a:solidFill>
                  <a:srgbClr val="002060"/>
                </a:solidFill>
              </a:rPr>
              <a:t>暇</a:t>
            </a:r>
            <a:endParaRPr lang="en-US" altLang="zh-CN" sz="4400" dirty="0" smtClean="0">
              <a:solidFill>
                <a:srgbClr val="002060"/>
              </a:solidFill>
            </a:endParaRPr>
          </a:p>
          <a:p>
            <a:pPr marL="742950" indent="-742950">
              <a:buFont typeface="+mj-lt"/>
              <a:buAutoNum type="arabicPeriod"/>
            </a:pPr>
            <a:r>
              <a:rPr lang="zh-CN" altLang="en-US" sz="4400" dirty="0">
                <a:solidFill>
                  <a:srgbClr val="002060"/>
                </a:solidFill>
              </a:rPr>
              <a:t>不欲求法无</a:t>
            </a:r>
            <a:r>
              <a:rPr lang="zh-CN" altLang="en-US" sz="4400" dirty="0" smtClean="0">
                <a:solidFill>
                  <a:srgbClr val="002060"/>
                </a:solidFill>
              </a:rPr>
              <a:t>暇</a:t>
            </a:r>
            <a:endParaRPr lang="en-US" altLang="zh-CN" sz="4400" dirty="0" smtClean="0">
              <a:solidFill>
                <a:srgbClr val="002060"/>
              </a:solidFill>
            </a:endParaRPr>
          </a:p>
          <a:p>
            <a:pPr marL="742950" indent="-742950">
              <a:buFont typeface="+mj-lt"/>
              <a:buAutoNum type="arabicPeriod"/>
            </a:pPr>
            <a:r>
              <a:rPr lang="zh-CN" altLang="en-US" sz="4400" dirty="0">
                <a:solidFill>
                  <a:srgbClr val="002060"/>
                </a:solidFill>
              </a:rPr>
              <a:t>人格恶劣无</a:t>
            </a:r>
            <a:r>
              <a:rPr lang="zh-CN" altLang="en-US" sz="4400" dirty="0" smtClean="0">
                <a:solidFill>
                  <a:srgbClr val="002060"/>
                </a:solidFill>
              </a:rPr>
              <a:t>暇</a:t>
            </a:r>
            <a:endParaRPr lang="en-US" altLang="zh-CN" sz="4400" dirty="0" smtClean="0">
              <a:solidFill>
                <a:srgbClr val="002060"/>
              </a:solidFill>
            </a:endParaRPr>
          </a:p>
          <a:p>
            <a:pPr marL="742950" indent="-742950">
              <a:buFont typeface="+mj-lt"/>
              <a:buAutoNum type="arabicPeriod"/>
            </a:pPr>
            <a:r>
              <a:rPr lang="zh-CN" altLang="en-US" sz="4400" dirty="0">
                <a:solidFill>
                  <a:srgbClr val="002060"/>
                </a:solidFill>
              </a:rPr>
              <a:t>失坏律仪无暇</a:t>
            </a:r>
            <a:endParaRPr lang="en-US" sz="4400" dirty="0">
              <a:solidFill>
                <a:srgbClr val="002060"/>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750738" cy="981090"/>
          </a:xfrm>
          <a:prstGeom prst="rect">
            <a:avLst/>
          </a:prstGeom>
        </p:spPr>
      </p:pic>
    </p:spTree>
    <p:extLst>
      <p:ext uri="{BB962C8B-B14F-4D97-AF65-F5344CB8AC3E}">
        <p14:creationId xmlns:p14="http://schemas.microsoft.com/office/powerpoint/2010/main" val="17754388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Image result for 慧灯之光"/>
          <p:cNvSpPr>
            <a:spLocks noGrp="1" noChangeAspect="1" noChangeArrowheads="1"/>
          </p:cNvSpPr>
          <p:nvPr>
            <p:ph type="ctrTitle"/>
          </p:nvPr>
        </p:nvSpPr>
        <p:spPr bwMode="auto">
          <a:xfrm>
            <a:off x="567392" y="230520"/>
            <a:ext cx="11624608" cy="85216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r>
              <a:rPr lang="zh-CN" altLang="en-US" sz="4000" b="1" dirty="0">
                <a:solidFill>
                  <a:schemeClr val="accent1">
                    <a:lumMod val="50000"/>
                  </a:schemeClr>
                </a:solidFill>
              </a:rPr>
              <a:t>观察不厌轮回在自己身心当中的表现</a:t>
            </a:r>
            <a:endParaRPr lang="en-US" sz="4000" b="1" dirty="0">
              <a:solidFill>
                <a:schemeClr val="accent1">
                  <a:lumMod val="50000"/>
                </a:schemeClr>
              </a:solidFill>
            </a:endParaRPr>
          </a:p>
        </p:txBody>
      </p:sp>
      <p:sp>
        <p:nvSpPr>
          <p:cNvPr id="6" name="AutoShape 6" descr="Image result for 慧灯之光"/>
          <p:cNvSpPr>
            <a:spLocks noGrp="1" noChangeAspect="1" noChangeArrowheads="1"/>
          </p:cNvSpPr>
          <p:nvPr>
            <p:ph type="subTitle" idx="1"/>
          </p:nvPr>
        </p:nvSpPr>
        <p:spPr bwMode="auto">
          <a:xfrm>
            <a:off x="246742" y="1143982"/>
            <a:ext cx="11945257" cy="581325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342900" indent="-342900" algn="l">
              <a:buFont typeface="Arial" panose="020B0604020202020204" pitchFamily="34" charset="0"/>
              <a:buChar char="•"/>
            </a:pPr>
            <a:r>
              <a:rPr lang="zh-CN" altLang="en-US" dirty="0">
                <a:solidFill>
                  <a:srgbClr val="002060"/>
                </a:solidFill>
              </a:rPr>
              <a:t>作为初学者的我们肯定不具备真实的或标准的出离心。如果我们还没有具备真实的</a:t>
            </a:r>
            <a:r>
              <a:rPr lang="en-US" dirty="0">
                <a:solidFill>
                  <a:srgbClr val="002060"/>
                </a:solidFill>
              </a:rPr>
              <a:t>“</a:t>
            </a:r>
            <a:r>
              <a:rPr lang="zh-CN" altLang="en-US" dirty="0">
                <a:solidFill>
                  <a:srgbClr val="002060"/>
                </a:solidFill>
              </a:rPr>
              <a:t>解脱种姓</a:t>
            </a:r>
            <a:r>
              <a:rPr lang="en-US" dirty="0">
                <a:solidFill>
                  <a:srgbClr val="002060"/>
                </a:solidFill>
              </a:rPr>
              <a:t>”</a:t>
            </a:r>
            <a:r>
              <a:rPr lang="zh-CN" altLang="en-US" dirty="0">
                <a:solidFill>
                  <a:srgbClr val="002060"/>
                </a:solidFill>
              </a:rPr>
              <a:t>的话，那么我们也肯定会有</a:t>
            </a:r>
            <a:r>
              <a:rPr lang="en-US" dirty="0">
                <a:solidFill>
                  <a:srgbClr val="002060"/>
                </a:solidFill>
              </a:rPr>
              <a:t>“</a:t>
            </a:r>
            <a:r>
              <a:rPr lang="zh-CN" altLang="en-US" dirty="0">
                <a:solidFill>
                  <a:srgbClr val="002060"/>
                </a:solidFill>
              </a:rPr>
              <a:t>不厌轮回</a:t>
            </a:r>
            <a:r>
              <a:rPr lang="en-US" dirty="0">
                <a:solidFill>
                  <a:srgbClr val="002060"/>
                </a:solidFill>
              </a:rPr>
              <a:t>”</a:t>
            </a:r>
            <a:r>
              <a:rPr lang="zh-CN" altLang="en-US" dirty="0">
                <a:solidFill>
                  <a:srgbClr val="002060"/>
                </a:solidFill>
              </a:rPr>
              <a:t>的问题，只不过是程度的轻重而已</a:t>
            </a:r>
            <a:r>
              <a:rPr lang="zh-CN" altLang="en-US" dirty="0" smtClean="0">
                <a:solidFill>
                  <a:srgbClr val="002060"/>
                </a:solidFill>
              </a:rPr>
              <a:t>。</a:t>
            </a:r>
            <a:endParaRPr lang="en-US" altLang="zh-CN" dirty="0" smtClean="0">
              <a:solidFill>
                <a:srgbClr val="002060"/>
              </a:solidFill>
            </a:endParaRPr>
          </a:p>
          <a:p>
            <a:pPr marL="342900" indent="-342900" algn="l">
              <a:buFont typeface="Arial" panose="020B0604020202020204" pitchFamily="34" charset="0"/>
              <a:buChar char="•"/>
            </a:pPr>
            <a:endParaRPr lang="en-US" dirty="0">
              <a:solidFill>
                <a:srgbClr val="002060"/>
              </a:solidFill>
            </a:endParaRPr>
          </a:p>
          <a:p>
            <a:pPr marL="342900" indent="-342900" algn="l">
              <a:buFont typeface="Arial" panose="020B0604020202020204" pitchFamily="34" charset="0"/>
              <a:buChar char="•"/>
            </a:pPr>
            <a:r>
              <a:rPr lang="zh-CN" altLang="en-US" dirty="0">
                <a:solidFill>
                  <a:srgbClr val="002060"/>
                </a:solidFill>
              </a:rPr>
              <a:t>祖师和上师们再三强调：我们首先要断除对现世法的贪著，然后断除对来世或者说轮回法的贪著，这样才能产生真实的出离心。我们现在观修的</a:t>
            </a:r>
            <a:r>
              <a:rPr lang="en-US" dirty="0">
                <a:solidFill>
                  <a:srgbClr val="002060"/>
                </a:solidFill>
              </a:rPr>
              <a:t>“</a:t>
            </a:r>
            <a:r>
              <a:rPr lang="zh-CN" altLang="en-US" dirty="0">
                <a:solidFill>
                  <a:srgbClr val="002060"/>
                </a:solidFill>
              </a:rPr>
              <a:t>暇满难得</a:t>
            </a:r>
            <a:r>
              <a:rPr lang="en-US" dirty="0">
                <a:solidFill>
                  <a:srgbClr val="002060"/>
                </a:solidFill>
              </a:rPr>
              <a:t>”</a:t>
            </a:r>
            <a:r>
              <a:rPr lang="zh-CN" altLang="en-US" dirty="0">
                <a:solidFill>
                  <a:srgbClr val="002060"/>
                </a:solidFill>
              </a:rPr>
              <a:t>只是实修</a:t>
            </a:r>
            <a:r>
              <a:rPr lang="en-US" dirty="0">
                <a:solidFill>
                  <a:srgbClr val="002060"/>
                </a:solidFill>
              </a:rPr>
              <a:t>“</a:t>
            </a:r>
            <a:r>
              <a:rPr lang="zh-CN" altLang="en-US" dirty="0">
                <a:solidFill>
                  <a:srgbClr val="002060"/>
                </a:solidFill>
              </a:rPr>
              <a:t>出离心</a:t>
            </a:r>
            <a:r>
              <a:rPr lang="en-US" dirty="0">
                <a:solidFill>
                  <a:srgbClr val="002060"/>
                </a:solidFill>
              </a:rPr>
              <a:t>”</a:t>
            </a:r>
            <a:r>
              <a:rPr lang="zh-CN" altLang="en-US" dirty="0">
                <a:solidFill>
                  <a:srgbClr val="002060"/>
                </a:solidFill>
              </a:rPr>
              <a:t>的四前行的第一步，这也告诉我们现在自己离产生真实的出离心还有多</a:t>
            </a:r>
            <a:r>
              <a:rPr lang="zh-CN" altLang="en-US" dirty="0" smtClean="0">
                <a:solidFill>
                  <a:srgbClr val="002060"/>
                </a:solidFill>
              </a:rPr>
              <a:t>远。</a:t>
            </a:r>
            <a:endParaRPr lang="en-US" dirty="0">
              <a:solidFill>
                <a:srgbClr val="00206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4664"/>
            <a:ext cx="1451429" cy="813361"/>
          </a:xfrm>
          <a:prstGeom prst="rect">
            <a:avLst/>
          </a:prstGeom>
        </p:spPr>
      </p:pic>
    </p:spTree>
    <p:extLst>
      <p:ext uri="{BB962C8B-B14F-4D97-AF65-F5344CB8AC3E}">
        <p14:creationId xmlns:p14="http://schemas.microsoft.com/office/powerpoint/2010/main" val="2965963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Image result for 慧灯之光"/>
          <p:cNvSpPr>
            <a:spLocks noGrp="1" noChangeAspect="1" noChangeArrowheads="1"/>
          </p:cNvSpPr>
          <p:nvPr>
            <p:ph type="ctrTitle"/>
          </p:nvPr>
        </p:nvSpPr>
        <p:spPr bwMode="auto">
          <a:xfrm>
            <a:off x="-2577191" y="0"/>
            <a:ext cx="14769191" cy="10826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r>
              <a:rPr lang="zh-CN" altLang="en-US" sz="3600" b="1" dirty="0">
                <a:solidFill>
                  <a:srgbClr val="002060"/>
                </a:solidFill>
              </a:rPr>
              <a:t>不欲求法无暇的观修</a:t>
            </a:r>
            <a:r>
              <a:rPr lang="en-US" sz="3600" b="1" dirty="0">
                <a:solidFill>
                  <a:srgbClr val="002060"/>
                </a:solidFill>
              </a:rPr>
              <a:t/>
            </a:r>
            <a:br>
              <a:rPr lang="en-US" sz="3600" b="1" dirty="0">
                <a:solidFill>
                  <a:srgbClr val="002060"/>
                </a:solidFill>
              </a:rPr>
            </a:br>
            <a:r>
              <a:rPr lang="en-US" sz="3600" b="1" dirty="0">
                <a:solidFill>
                  <a:srgbClr val="002060"/>
                </a:solidFill>
              </a:rPr>
              <a:t> </a:t>
            </a:r>
            <a:br>
              <a:rPr lang="en-US" sz="3600" b="1" dirty="0">
                <a:solidFill>
                  <a:srgbClr val="002060"/>
                </a:solidFill>
              </a:rPr>
            </a:br>
            <a:endParaRPr lang="en-US" sz="3600" b="1" dirty="0">
              <a:solidFill>
                <a:srgbClr val="002060"/>
              </a:solidFill>
            </a:endParaRPr>
          </a:p>
        </p:txBody>
      </p:sp>
      <p:sp>
        <p:nvSpPr>
          <p:cNvPr id="6" name="AutoShape 6" descr="Image result for 慧灯之光"/>
          <p:cNvSpPr>
            <a:spLocks noGrp="1" noChangeAspect="1" noChangeArrowheads="1"/>
          </p:cNvSpPr>
          <p:nvPr>
            <p:ph type="subTitle" idx="1"/>
          </p:nvPr>
        </p:nvSpPr>
        <p:spPr bwMode="auto">
          <a:xfrm>
            <a:off x="246742" y="1143982"/>
            <a:ext cx="11945257" cy="581325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342900" indent="-342900" algn="l">
              <a:buFont typeface="Arial" panose="020B0604020202020204" pitchFamily="34" charset="0"/>
              <a:buChar char="•"/>
            </a:pPr>
            <a:r>
              <a:rPr lang="en-US" dirty="0">
                <a:solidFill>
                  <a:srgbClr val="002060"/>
                </a:solidFill>
              </a:rPr>
              <a:t>“</a:t>
            </a:r>
            <a:r>
              <a:rPr lang="zh-CN" altLang="en-US" dirty="0">
                <a:solidFill>
                  <a:srgbClr val="002060"/>
                </a:solidFill>
              </a:rPr>
              <a:t>于法离思念</a:t>
            </a:r>
            <a:r>
              <a:rPr lang="en-US" dirty="0">
                <a:solidFill>
                  <a:srgbClr val="002060"/>
                </a:solidFill>
              </a:rPr>
              <a:t>”</a:t>
            </a:r>
            <a:r>
              <a:rPr lang="zh-CN" altLang="en-US" dirty="0">
                <a:solidFill>
                  <a:srgbClr val="002060"/>
                </a:solidFill>
              </a:rPr>
              <a:t>，指从来不去思维正法，内在缺少善根，没有一种缘于佛法的智慧光明。跟他讲法，如同在狗前放青草，它根本没有一种欣求心一般，这种人从来不会去思维任何一分佛法，只会思念非法，譬如吃喝玩乐、标新立异、实现自我等。由于对法缺乏欣求心的缘故，无论如何都不能出现修法状态，也不能增长功德，这就是虚耗自相续。整天混日子、虚度光阴，其实如是一直混到死，也不可能出现少许的修法功德。但是这种状况目前很普遍</a:t>
            </a:r>
            <a:endParaRPr lang="en-US" dirty="0">
              <a:solidFill>
                <a:srgbClr val="00206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4664"/>
            <a:ext cx="1451429" cy="813361"/>
          </a:xfrm>
          <a:prstGeom prst="rect">
            <a:avLst/>
          </a:prstGeom>
        </p:spPr>
      </p:pic>
    </p:spTree>
    <p:extLst>
      <p:ext uri="{BB962C8B-B14F-4D97-AF65-F5344CB8AC3E}">
        <p14:creationId xmlns:p14="http://schemas.microsoft.com/office/powerpoint/2010/main" val="2595784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Image result for 慧灯之光"/>
          <p:cNvSpPr>
            <a:spLocks noGrp="1" noChangeAspect="1" noChangeArrowheads="1"/>
          </p:cNvSpPr>
          <p:nvPr>
            <p:ph type="ctrTitle"/>
          </p:nvPr>
        </p:nvSpPr>
        <p:spPr bwMode="auto">
          <a:xfrm>
            <a:off x="-2577191" y="0"/>
            <a:ext cx="14769191" cy="10826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r>
              <a:rPr lang="zh-CN" altLang="en-US" sz="4000" b="1" dirty="0">
                <a:solidFill>
                  <a:srgbClr val="002060"/>
                </a:solidFill>
              </a:rPr>
              <a:t>不欲求法无暇的症状</a:t>
            </a:r>
            <a:endParaRPr lang="en-US" sz="4000" b="1" dirty="0">
              <a:solidFill>
                <a:srgbClr val="002060"/>
              </a:solidFill>
            </a:endParaRPr>
          </a:p>
        </p:txBody>
      </p:sp>
      <p:sp>
        <p:nvSpPr>
          <p:cNvPr id="6" name="AutoShape 6" descr="Image result for 慧灯之光"/>
          <p:cNvSpPr>
            <a:spLocks noGrp="1" noChangeAspect="1" noChangeArrowheads="1"/>
          </p:cNvSpPr>
          <p:nvPr>
            <p:ph type="subTitle" idx="1"/>
          </p:nvPr>
        </p:nvSpPr>
        <p:spPr bwMode="auto">
          <a:xfrm>
            <a:off x="246742" y="1143982"/>
            <a:ext cx="11945257" cy="581325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342900" indent="-342900" algn="l">
              <a:buFont typeface="Arial" panose="020B0604020202020204" pitchFamily="34" charset="0"/>
              <a:buChar char="•"/>
            </a:pPr>
            <a:r>
              <a:rPr lang="zh-CN" altLang="en-US" dirty="0">
                <a:solidFill>
                  <a:srgbClr val="002060"/>
                </a:solidFill>
              </a:rPr>
              <a:t>对于不欲求法的症状，普贤上师开示说：</a:t>
            </a:r>
            <a:r>
              <a:rPr lang="en-US" dirty="0">
                <a:solidFill>
                  <a:srgbClr val="002060"/>
                </a:solidFill>
              </a:rPr>
              <a:t/>
            </a:r>
            <a:br>
              <a:rPr lang="en-US" dirty="0">
                <a:solidFill>
                  <a:srgbClr val="002060"/>
                </a:solidFill>
              </a:rPr>
            </a:br>
            <a:r>
              <a:rPr lang="en-US" dirty="0">
                <a:solidFill>
                  <a:srgbClr val="002060"/>
                </a:solidFill>
              </a:rPr>
              <a:t/>
            </a:r>
            <a:br>
              <a:rPr lang="en-US" dirty="0">
                <a:solidFill>
                  <a:srgbClr val="002060"/>
                </a:solidFill>
              </a:rPr>
            </a:br>
            <a:r>
              <a:rPr lang="en-US" altLang="zh-CN" dirty="0">
                <a:solidFill>
                  <a:srgbClr val="002060"/>
                </a:solidFill>
              </a:rPr>
              <a:t>【</a:t>
            </a:r>
            <a:r>
              <a:rPr lang="en-US" dirty="0">
                <a:solidFill>
                  <a:srgbClr val="002060"/>
                </a:solidFill>
              </a:rPr>
              <a:t>·</a:t>
            </a:r>
            <a:r>
              <a:rPr lang="zh-CN" altLang="en-US" dirty="0">
                <a:solidFill>
                  <a:srgbClr val="002060"/>
                </a:solidFill>
              </a:rPr>
              <a:t>不欲求法</a:t>
            </a:r>
            <a:r>
              <a:rPr lang="en-US" altLang="zh-CN" dirty="0">
                <a:solidFill>
                  <a:srgbClr val="002060"/>
                </a:solidFill>
              </a:rPr>
              <a:t>】</a:t>
            </a:r>
            <a:r>
              <a:rPr lang="en-US" dirty="0">
                <a:solidFill>
                  <a:srgbClr val="002060"/>
                </a:solidFill>
              </a:rPr>
              <a:t/>
            </a:r>
            <a:br>
              <a:rPr lang="en-US" dirty="0">
                <a:solidFill>
                  <a:srgbClr val="002060"/>
                </a:solidFill>
              </a:rPr>
            </a:br>
            <a:r>
              <a:rPr lang="en-US" altLang="zh-CN" dirty="0">
                <a:solidFill>
                  <a:srgbClr val="002060"/>
                </a:solidFill>
              </a:rPr>
              <a:t>【</a:t>
            </a:r>
            <a:r>
              <a:rPr lang="zh-CN" altLang="en-US" dirty="0">
                <a:solidFill>
                  <a:srgbClr val="002060"/>
                </a:solidFill>
              </a:rPr>
              <a:t>六、内无贤善德性、圣法光辉，成了像狗前放青草一样的话，对法无乐欲的缘故，自相续不生功德。</a:t>
            </a:r>
            <a:r>
              <a:rPr lang="en-US" altLang="zh-CN" dirty="0">
                <a:solidFill>
                  <a:srgbClr val="002060"/>
                </a:solidFill>
              </a:rPr>
              <a:t>】</a:t>
            </a:r>
            <a:r>
              <a:rPr lang="en-US" dirty="0"/>
              <a:t/>
            </a:r>
            <a:br>
              <a:rPr lang="en-US" dirty="0"/>
            </a:br>
            <a:r>
              <a:rPr lang="en-US" dirty="0"/>
              <a:t/>
            </a:r>
            <a:br>
              <a:rPr lang="en-US" dirty="0"/>
            </a:br>
            <a:r>
              <a:rPr lang="en-US" dirty="0"/>
              <a:t/>
            </a:r>
            <a:br>
              <a:rPr lang="en-US" dirty="0"/>
            </a:b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4664"/>
            <a:ext cx="1451429" cy="813361"/>
          </a:xfrm>
          <a:prstGeom prst="rect">
            <a:avLst/>
          </a:prstGeom>
        </p:spPr>
      </p:pic>
    </p:spTree>
    <p:extLst>
      <p:ext uri="{BB962C8B-B14F-4D97-AF65-F5344CB8AC3E}">
        <p14:creationId xmlns:p14="http://schemas.microsoft.com/office/powerpoint/2010/main" val="72054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Image result for 慧灯之光"/>
          <p:cNvSpPr>
            <a:spLocks noGrp="1" noChangeAspect="1" noChangeArrowheads="1"/>
          </p:cNvSpPr>
          <p:nvPr>
            <p:ph type="ctrTitle"/>
          </p:nvPr>
        </p:nvSpPr>
        <p:spPr bwMode="auto">
          <a:xfrm>
            <a:off x="-2577191" y="0"/>
            <a:ext cx="14769191" cy="10826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r>
              <a:rPr lang="zh-CN" altLang="en-US" sz="4000" b="1" dirty="0" smtClean="0">
                <a:solidFill>
                  <a:srgbClr val="002060"/>
                </a:solidFill>
              </a:rPr>
              <a:t>不欲求法无暇的症状</a:t>
            </a:r>
            <a:endParaRPr lang="en-US" sz="4000" b="1" dirty="0">
              <a:solidFill>
                <a:srgbClr val="002060"/>
              </a:solidFill>
            </a:endParaRPr>
          </a:p>
        </p:txBody>
      </p:sp>
      <p:sp>
        <p:nvSpPr>
          <p:cNvPr id="6" name="AutoShape 6" descr="Image result for 慧灯之光"/>
          <p:cNvSpPr>
            <a:spLocks noGrp="1" noChangeAspect="1" noChangeArrowheads="1"/>
          </p:cNvSpPr>
          <p:nvPr>
            <p:ph type="subTitle" idx="1"/>
          </p:nvPr>
        </p:nvSpPr>
        <p:spPr bwMode="auto">
          <a:xfrm>
            <a:off x="246742" y="1143982"/>
            <a:ext cx="11945257" cy="581325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342900" indent="-342900" algn="l">
              <a:buFont typeface="Arial" panose="020B0604020202020204" pitchFamily="34" charset="0"/>
              <a:buChar char="•"/>
            </a:pPr>
            <a:r>
              <a:rPr lang="zh-CN" altLang="en-US" dirty="0" smtClean="0">
                <a:solidFill>
                  <a:srgbClr val="002060"/>
                </a:solidFill>
              </a:rPr>
              <a:t>于</a:t>
            </a:r>
            <a:r>
              <a:rPr lang="zh-CN" altLang="en-US" dirty="0">
                <a:solidFill>
                  <a:srgbClr val="002060"/>
                </a:solidFill>
              </a:rPr>
              <a:t>法无希求而不进取，修法是零</a:t>
            </a:r>
            <a:r>
              <a:rPr lang="zh-CN" altLang="en-US" dirty="0" smtClean="0">
                <a:solidFill>
                  <a:srgbClr val="002060"/>
                </a:solidFill>
              </a:rPr>
              <a:t>。</a:t>
            </a:r>
            <a:endParaRPr lang="en-US" altLang="zh-CN" dirty="0" smtClean="0">
              <a:solidFill>
                <a:srgbClr val="002060"/>
              </a:solidFill>
            </a:endParaRPr>
          </a:p>
          <a:p>
            <a:pPr marL="342900" indent="-342900" algn="l">
              <a:buFont typeface="Arial" panose="020B0604020202020204" pitchFamily="34" charset="0"/>
              <a:buChar char="•"/>
            </a:pPr>
            <a:r>
              <a:rPr lang="en-US" dirty="0">
                <a:solidFill>
                  <a:srgbClr val="002060"/>
                </a:solidFill>
              </a:rPr>
              <a:t/>
            </a:r>
            <a:br>
              <a:rPr lang="en-US" dirty="0">
                <a:solidFill>
                  <a:srgbClr val="002060"/>
                </a:solidFill>
              </a:rPr>
            </a:br>
            <a:r>
              <a:rPr lang="zh-CN" altLang="en-US" dirty="0">
                <a:solidFill>
                  <a:srgbClr val="002060"/>
                </a:solidFill>
              </a:rPr>
              <a:t>世上的事都要依凭乐欲或进取心来获得，否则自心根本不肯趣向正法，岂能无故出生修法乃至成就的机缘</a:t>
            </a:r>
            <a:r>
              <a:rPr lang="zh-CN" altLang="en-US" dirty="0" smtClean="0">
                <a:solidFill>
                  <a:srgbClr val="002060"/>
                </a:solidFill>
              </a:rPr>
              <a:t>？</a:t>
            </a:r>
            <a:endParaRPr lang="en-US" altLang="zh-CN" dirty="0" smtClean="0">
              <a:solidFill>
                <a:srgbClr val="002060"/>
              </a:solidFill>
            </a:endParaRPr>
          </a:p>
          <a:p>
            <a:pPr marL="342900" indent="-342900" algn="l">
              <a:buFont typeface="Arial" panose="020B0604020202020204" pitchFamily="34" charset="0"/>
              <a:buChar char="•"/>
            </a:pPr>
            <a:r>
              <a:rPr lang="zh-CN" altLang="en-US" dirty="0" smtClean="0">
                <a:solidFill>
                  <a:srgbClr val="002060"/>
                </a:solidFill>
              </a:rPr>
              <a:t>学</a:t>
            </a:r>
            <a:r>
              <a:rPr lang="zh-CN" altLang="en-US" dirty="0">
                <a:solidFill>
                  <a:srgbClr val="002060"/>
                </a:solidFill>
              </a:rPr>
              <a:t>法的人对法有着如饥似渴、如同世人求财好色般的希求心，就自然会励力争取</a:t>
            </a:r>
            <a:r>
              <a:rPr lang="zh-CN" altLang="en-US" dirty="0" smtClean="0">
                <a:solidFill>
                  <a:srgbClr val="002060"/>
                </a:solidFill>
              </a:rPr>
              <a:t>。</a:t>
            </a:r>
            <a:endParaRPr lang="en-US" altLang="zh-CN" dirty="0" smtClean="0">
              <a:solidFill>
                <a:srgbClr val="002060"/>
              </a:solidFill>
            </a:endParaRPr>
          </a:p>
          <a:p>
            <a:pPr marL="342900" indent="-342900" algn="l">
              <a:buFont typeface="Arial" panose="020B0604020202020204" pitchFamily="34" charset="0"/>
              <a:buChar char="•"/>
            </a:pPr>
            <a:endParaRPr lang="en-US" altLang="zh-CN" dirty="0">
              <a:solidFill>
                <a:srgbClr val="002060"/>
              </a:solidFill>
            </a:endParaRPr>
          </a:p>
          <a:p>
            <a:pPr marL="342900" indent="-342900" algn="l">
              <a:buFont typeface="Arial" panose="020B0604020202020204" pitchFamily="34" charset="0"/>
              <a:buChar char="•"/>
            </a:pPr>
            <a:r>
              <a:rPr lang="zh-CN" altLang="en-US" dirty="0" smtClean="0">
                <a:solidFill>
                  <a:srgbClr val="002060"/>
                </a:solidFill>
              </a:rPr>
              <a:t>欲</a:t>
            </a:r>
            <a:r>
              <a:rPr lang="zh-CN" altLang="en-US" dirty="0">
                <a:solidFill>
                  <a:srgbClr val="002060"/>
                </a:solidFill>
              </a:rPr>
              <a:t>是精进的根源，精进又是出生功德的根源。如果丝毫不具有靠近、深入正法的乐欲，就不可能出现任何功德。因此，善法欲也是一种种性，缺少了它就不会修法成就。如同在狗的前放青草，它一点也不想吃；同样，正法摆在无乐欲者的面前，或者摆在画中人面</a:t>
            </a:r>
            <a:r>
              <a:rPr lang="zh-CN" altLang="en-US" dirty="0" smtClean="0">
                <a:solidFill>
                  <a:srgbClr val="002060"/>
                </a:solidFill>
              </a:rPr>
              <a:t>前</a:t>
            </a:r>
            <a:r>
              <a:rPr lang="zh-CN" altLang="en-US" dirty="0">
                <a:solidFill>
                  <a:srgbClr val="002060"/>
                </a:solidFill>
              </a:rPr>
              <a:t>或者摆在画中人面前，即使有上师为他传授，又能有什么用呢？</a:t>
            </a:r>
            <a:r>
              <a:rPr lang="en-US" dirty="0">
                <a:solidFill>
                  <a:srgbClr val="002060"/>
                </a:solidFill>
              </a:rPr>
              <a:t/>
            </a:r>
            <a:br>
              <a:rPr lang="en-US" dirty="0">
                <a:solidFill>
                  <a:srgbClr val="002060"/>
                </a:solidFill>
              </a:rPr>
            </a:br>
            <a:endParaRPr lang="en-US" dirty="0">
              <a:solidFill>
                <a:srgbClr val="002060"/>
              </a:solidFill>
            </a:endParaRP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4664"/>
            <a:ext cx="1451429" cy="813361"/>
          </a:xfrm>
          <a:prstGeom prst="rect">
            <a:avLst/>
          </a:prstGeom>
        </p:spPr>
      </p:pic>
    </p:spTree>
    <p:extLst>
      <p:ext uri="{BB962C8B-B14F-4D97-AF65-F5344CB8AC3E}">
        <p14:creationId xmlns:p14="http://schemas.microsoft.com/office/powerpoint/2010/main" val="808861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Image result for 慧灯之光"/>
          <p:cNvSpPr>
            <a:spLocks noGrp="1" noChangeAspect="1" noChangeArrowheads="1"/>
          </p:cNvSpPr>
          <p:nvPr>
            <p:ph type="ctrTitle"/>
          </p:nvPr>
        </p:nvSpPr>
        <p:spPr bwMode="auto">
          <a:xfrm>
            <a:off x="-2577191" y="0"/>
            <a:ext cx="14769191" cy="10826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fontScale="90000"/>
          </a:bodyPr>
          <a:lstStyle/>
          <a:p>
            <a:r>
              <a:rPr lang="en-US" altLang="zh-CN" sz="4000" b="1" dirty="0" smtClean="0">
                <a:solidFill>
                  <a:srgbClr val="002060"/>
                </a:solidFill>
              </a:rPr>
              <a:t/>
            </a:r>
            <a:br>
              <a:rPr lang="en-US" altLang="zh-CN" sz="4000" b="1" dirty="0" smtClean="0">
                <a:solidFill>
                  <a:srgbClr val="002060"/>
                </a:solidFill>
              </a:rPr>
            </a:br>
            <a:r>
              <a:rPr lang="zh-CN" altLang="en-US" sz="4000" b="1" dirty="0" smtClean="0">
                <a:solidFill>
                  <a:srgbClr val="002060"/>
                </a:solidFill>
              </a:rPr>
              <a:t>不欲求法无暇的症状</a:t>
            </a:r>
            <a:endParaRPr lang="en-US" sz="4000" dirty="0"/>
          </a:p>
        </p:txBody>
      </p:sp>
      <p:sp>
        <p:nvSpPr>
          <p:cNvPr id="6" name="AutoShape 6" descr="Image result for 慧灯之光"/>
          <p:cNvSpPr>
            <a:spLocks noGrp="1" noChangeAspect="1" noChangeArrowheads="1"/>
          </p:cNvSpPr>
          <p:nvPr>
            <p:ph type="subTitle" idx="1"/>
          </p:nvPr>
        </p:nvSpPr>
        <p:spPr bwMode="auto">
          <a:xfrm>
            <a:off x="246742" y="1143982"/>
            <a:ext cx="11945257" cy="581325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342900" indent="-342900" algn="l">
              <a:buFont typeface="Arial" panose="020B0604020202020204" pitchFamily="34" charset="0"/>
              <a:buChar char="•"/>
            </a:pPr>
            <a:r>
              <a:rPr lang="zh-CN" altLang="en-US" dirty="0">
                <a:solidFill>
                  <a:srgbClr val="002060"/>
                </a:solidFill>
              </a:rPr>
              <a:t>不欲求法的这类人由于种性缺乏，内在不具有善性和圣法的光辉。善性是前世种下善根，经过串习而形成禀性，今生一遇到法就想求证、实证。以此希求，听后也会积极地依法实行</a:t>
            </a:r>
            <a:r>
              <a:rPr lang="zh-CN" altLang="en-US" dirty="0" smtClean="0">
                <a:solidFill>
                  <a:srgbClr val="002060"/>
                </a:solidFill>
              </a:rPr>
              <a:t>。</a:t>
            </a:r>
            <a:endParaRPr lang="en-US" altLang="zh-CN" dirty="0" smtClean="0">
              <a:solidFill>
                <a:srgbClr val="002060"/>
              </a:solidFill>
            </a:endParaRPr>
          </a:p>
          <a:p>
            <a:pPr marL="342900" indent="-342900" algn="l">
              <a:buFont typeface="Arial" panose="020B0604020202020204" pitchFamily="34" charset="0"/>
              <a:buChar char="•"/>
            </a:pPr>
            <a:r>
              <a:rPr lang="en-US" dirty="0">
                <a:solidFill>
                  <a:srgbClr val="002060"/>
                </a:solidFill>
              </a:rPr>
              <a:t/>
            </a:r>
            <a:br>
              <a:rPr lang="en-US" dirty="0">
                <a:solidFill>
                  <a:srgbClr val="002060"/>
                </a:solidFill>
              </a:rPr>
            </a:br>
            <a:r>
              <a:rPr lang="zh-CN" altLang="en-US" dirty="0">
                <a:solidFill>
                  <a:srgbClr val="002060"/>
                </a:solidFill>
              </a:rPr>
              <a:t>善种性者则对正法有着极大的乐欲，每次听到高尚的德行、功德，都迫切希望马上去做。内心有圣法的光辉，是指他内心能够生起法，有一种法道的光辉，甘愿一生献身于法道。</a:t>
            </a:r>
            <a:r>
              <a:rPr lang="en-US" dirty="0">
                <a:solidFill>
                  <a:srgbClr val="002060"/>
                </a:solidFill>
              </a:rPr>
              <a:t/>
            </a:r>
            <a:br>
              <a:rPr lang="en-US" dirty="0">
                <a:solidFill>
                  <a:srgbClr val="002060"/>
                </a:solidFill>
              </a:rPr>
            </a:br>
            <a:r>
              <a:rPr lang="zh-CN" altLang="en-US" dirty="0">
                <a:solidFill>
                  <a:srgbClr val="002060"/>
                </a:solidFill>
              </a:rPr>
              <a:t>如果不具善种性，没有一种趣向心，的确在这一世中难得成就；即使稍有欠缺、不堪能，都不知要间隔多久，或许快则三生五生，慢的就说不定要多少世才能成就。</a:t>
            </a:r>
            <a:r>
              <a:rPr lang="en-US" dirty="0">
                <a:solidFill>
                  <a:srgbClr val="002060"/>
                </a:solidFill>
              </a:rPr>
              <a:t/>
            </a:r>
            <a:br>
              <a:rPr lang="en-US" dirty="0">
                <a:solidFill>
                  <a:srgbClr val="002060"/>
                </a:solidFill>
              </a:rPr>
            </a:br>
            <a:endParaRPr lang="en-US" dirty="0">
              <a:solidFill>
                <a:srgbClr val="00206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4664"/>
            <a:ext cx="1451429" cy="813361"/>
          </a:xfrm>
          <a:prstGeom prst="rect">
            <a:avLst/>
          </a:prstGeom>
        </p:spPr>
      </p:pic>
    </p:spTree>
    <p:extLst>
      <p:ext uri="{BB962C8B-B14F-4D97-AF65-F5344CB8AC3E}">
        <p14:creationId xmlns:p14="http://schemas.microsoft.com/office/powerpoint/2010/main" val="2435458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Image result for 慧灯之光"/>
          <p:cNvSpPr>
            <a:spLocks noGrp="1" noChangeAspect="1" noChangeArrowheads="1"/>
          </p:cNvSpPr>
          <p:nvPr>
            <p:ph type="ctrTitle"/>
          </p:nvPr>
        </p:nvSpPr>
        <p:spPr bwMode="auto">
          <a:xfrm>
            <a:off x="-2577191" y="0"/>
            <a:ext cx="14769191" cy="10826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fontScale="90000"/>
          </a:bodyPr>
          <a:lstStyle/>
          <a:p>
            <a:r>
              <a:rPr lang="en-US" altLang="zh-CN" sz="4000" b="1" dirty="0" smtClean="0">
                <a:solidFill>
                  <a:srgbClr val="002060"/>
                </a:solidFill>
              </a:rPr>
              <a:t/>
            </a:r>
            <a:br>
              <a:rPr lang="en-US" altLang="zh-CN" sz="4000" b="1" dirty="0" smtClean="0">
                <a:solidFill>
                  <a:srgbClr val="002060"/>
                </a:solidFill>
              </a:rPr>
            </a:br>
            <a:r>
              <a:rPr lang="zh-CN" altLang="en-US" sz="4000" b="1" dirty="0" smtClean="0">
                <a:solidFill>
                  <a:srgbClr val="002060"/>
                </a:solidFill>
              </a:rPr>
              <a:t>不欲求法无暇的症状</a:t>
            </a:r>
            <a:endParaRPr lang="en-US" sz="4000" dirty="0"/>
          </a:p>
        </p:txBody>
      </p:sp>
      <p:sp>
        <p:nvSpPr>
          <p:cNvPr id="6" name="AutoShape 6" descr="Image result for 慧灯之光"/>
          <p:cNvSpPr>
            <a:spLocks noGrp="1" noChangeAspect="1" noChangeArrowheads="1"/>
          </p:cNvSpPr>
          <p:nvPr>
            <p:ph type="subTitle" idx="1"/>
          </p:nvPr>
        </p:nvSpPr>
        <p:spPr bwMode="auto">
          <a:xfrm>
            <a:off x="246742" y="1143982"/>
            <a:ext cx="11945257" cy="581325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gn="l"/>
            <a:r>
              <a:rPr lang="zh-CN" altLang="en-US" dirty="0">
                <a:solidFill>
                  <a:srgbClr val="002060"/>
                </a:solidFill>
              </a:rPr>
              <a:t>益西彭措堪布上师说病因是</a:t>
            </a:r>
            <a:r>
              <a:rPr lang="en-US" dirty="0">
                <a:solidFill>
                  <a:srgbClr val="002060"/>
                </a:solidFill>
              </a:rPr>
              <a:t>“</a:t>
            </a:r>
            <a:r>
              <a:rPr lang="zh-CN" altLang="en-US" dirty="0">
                <a:solidFill>
                  <a:srgbClr val="002060"/>
                </a:solidFill>
              </a:rPr>
              <a:t>由于种性缺乏，内在不具有善性和圣法的光辉</a:t>
            </a:r>
            <a:r>
              <a:rPr lang="en-US" dirty="0">
                <a:solidFill>
                  <a:srgbClr val="002060"/>
                </a:solidFill>
              </a:rPr>
              <a:t>”</a:t>
            </a:r>
            <a:r>
              <a:rPr lang="zh-CN" altLang="en-US" dirty="0">
                <a:solidFill>
                  <a:srgbClr val="002060"/>
                </a:solidFill>
              </a:rPr>
              <a:t>。这里的种姓是指</a:t>
            </a:r>
            <a:r>
              <a:rPr lang="en-US" dirty="0">
                <a:solidFill>
                  <a:srgbClr val="002060"/>
                </a:solidFill>
              </a:rPr>
              <a:t>“</a:t>
            </a:r>
            <a:r>
              <a:rPr lang="zh-CN" altLang="en-US" dirty="0">
                <a:solidFill>
                  <a:srgbClr val="002060"/>
                </a:solidFill>
              </a:rPr>
              <a:t>前世种下善根，经过串习而形成禀性</a:t>
            </a:r>
            <a:r>
              <a:rPr lang="en-US" dirty="0">
                <a:solidFill>
                  <a:srgbClr val="002060"/>
                </a:solidFill>
              </a:rPr>
              <a:t>”</a:t>
            </a:r>
            <a:r>
              <a:rPr lang="zh-CN" altLang="en-US" dirty="0">
                <a:solidFill>
                  <a:srgbClr val="002060"/>
                </a:solidFill>
              </a:rPr>
              <a:t>。而与此相反的就是缺乏这种善种姓，其实就是意乐圆满当中所说的行业颠倒</a:t>
            </a:r>
            <a:r>
              <a:rPr lang="en-US" dirty="0">
                <a:solidFill>
                  <a:srgbClr val="002060"/>
                </a:solidFill>
              </a:rPr>
              <a:t>“</a:t>
            </a:r>
            <a:r>
              <a:rPr lang="zh-CN" altLang="en-US" dirty="0">
                <a:solidFill>
                  <a:srgbClr val="002060"/>
                </a:solidFill>
              </a:rPr>
              <a:t>和</a:t>
            </a:r>
            <a:r>
              <a:rPr lang="en-US" dirty="0">
                <a:solidFill>
                  <a:srgbClr val="002060"/>
                </a:solidFill>
              </a:rPr>
              <a:t>“</a:t>
            </a:r>
            <a:r>
              <a:rPr lang="zh-CN" altLang="en-US" dirty="0">
                <a:solidFill>
                  <a:srgbClr val="002060"/>
                </a:solidFill>
              </a:rPr>
              <a:t>违法颠倒</a:t>
            </a:r>
            <a:r>
              <a:rPr lang="en-US" dirty="0">
                <a:solidFill>
                  <a:srgbClr val="002060"/>
                </a:solidFill>
              </a:rPr>
              <a:t>”</a:t>
            </a:r>
            <a:r>
              <a:rPr lang="zh-CN" altLang="en-US" dirty="0" smtClean="0">
                <a:solidFill>
                  <a:srgbClr val="002060"/>
                </a:solidFill>
              </a:rPr>
              <a:t>。</a:t>
            </a:r>
            <a:endParaRPr lang="en-US" altLang="zh-CN" dirty="0" smtClean="0">
              <a:solidFill>
                <a:srgbClr val="002060"/>
              </a:solidFill>
            </a:endParaRPr>
          </a:p>
          <a:p>
            <a:pPr algn="l"/>
            <a:endParaRPr lang="en-US" dirty="0">
              <a:solidFill>
                <a:srgbClr val="002060"/>
              </a:solidFill>
            </a:endParaRPr>
          </a:p>
          <a:p>
            <a:pPr algn="l"/>
            <a:r>
              <a:rPr lang="zh-CN" altLang="en-US" dirty="0">
                <a:solidFill>
                  <a:srgbClr val="002060"/>
                </a:solidFill>
              </a:rPr>
              <a:t>众生的心识无时不在攀缘之中，不可能处于真空状态。如果对于正法没有任何兴趣，那么心识一定就会一直在行持恶法或无记状态之中。所以益西彭措堪布上师才会说，</a:t>
            </a:r>
            <a:r>
              <a:rPr lang="en-US" dirty="0">
                <a:solidFill>
                  <a:srgbClr val="002060"/>
                </a:solidFill>
              </a:rPr>
              <a:t>“</a:t>
            </a:r>
            <a:r>
              <a:rPr lang="zh-CN" altLang="en-US" dirty="0">
                <a:solidFill>
                  <a:srgbClr val="002060"/>
                </a:solidFill>
              </a:rPr>
              <a:t>这种人从来不会去思维任何一分佛法，只会思念非法，譬如吃喝玩乐、标新立异、实现自我等</a:t>
            </a:r>
            <a:r>
              <a:rPr lang="zh-CN" altLang="en-US" dirty="0" smtClean="0">
                <a:solidFill>
                  <a:srgbClr val="002060"/>
                </a:solidFill>
              </a:rPr>
              <a:t>。</a:t>
            </a:r>
            <a:endParaRPr lang="en-US" dirty="0" smtClean="0">
              <a:solidFill>
                <a:srgbClr val="002060"/>
              </a:solidFill>
            </a:endParaRPr>
          </a:p>
          <a:p>
            <a:pPr algn="l"/>
            <a:endParaRPr lang="en-US" dirty="0" smtClean="0">
              <a:solidFill>
                <a:srgbClr val="002060"/>
              </a:solidFill>
            </a:endParaRPr>
          </a:p>
          <a:p>
            <a:pPr algn="l"/>
            <a:r>
              <a:rPr lang="zh-CN" altLang="en-US" dirty="0" smtClean="0">
                <a:solidFill>
                  <a:srgbClr val="002060"/>
                </a:solidFill>
              </a:rPr>
              <a:t>因</a:t>
            </a:r>
            <a:r>
              <a:rPr lang="zh-CN" altLang="en-US" dirty="0">
                <a:solidFill>
                  <a:srgbClr val="002060"/>
                </a:solidFill>
              </a:rPr>
              <a:t>此，可以说</a:t>
            </a:r>
            <a:r>
              <a:rPr lang="en-US" dirty="0">
                <a:solidFill>
                  <a:srgbClr val="002060"/>
                </a:solidFill>
              </a:rPr>
              <a:t>“</a:t>
            </a:r>
            <a:r>
              <a:rPr lang="zh-CN" altLang="en-US" dirty="0">
                <a:solidFill>
                  <a:srgbClr val="002060"/>
                </a:solidFill>
              </a:rPr>
              <a:t>不欲求法</a:t>
            </a:r>
            <a:r>
              <a:rPr lang="en-US" dirty="0">
                <a:solidFill>
                  <a:srgbClr val="002060"/>
                </a:solidFill>
              </a:rPr>
              <a:t>”</a:t>
            </a:r>
            <a:r>
              <a:rPr lang="zh-CN" altLang="en-US" dirty="0">
                <a:solidFill>
                  <a:srgbClr val="002060"/>
                </a:solidFill>
              </a:rPr>
              <a:t>和</a:t>
            </a:r>
            <a:r>
              <a:rPr lang="en-US" dirty="0">
                <a:solidFill>
                  <a:srgbClr val="002060"/>
                </a:solidFill>
              </a:rPr>
              <a:t>“</a:t>
            </a:r>
            <a:r>
              <a:rPr lang="zh-CN" altLang="en-US" dirty="0">
                <a:solidFill>
                  <a:srgbClr val="002060"/>
                </a:solidFill>
              </a:rPr>
              <a:t>行持恶业</a:t>
            </a:r>
            <a:r>
              <a:rPr lang="en-US" dirty="0">
                <a:solidFill>
                  <a:srgbClr val="002060"/>
                </a:solidFill>
              </a:rPr>
              <a:t>”</a:t>
            </a:r>
            <a:r>
              <a:rPr lang="zh-CN" altLang="en-US" dirty="0">
                <a:solidFill>
                  <a:srgbClr val="002060"/>
                </a:solidFill>
              </a:rPr>
              <a:t>这两种无暇其实就是就一枚硬币的两面，如果一个人的心相续一直串习于恶业之中，当然就不会欲求正法了。</a:t>
            </a:r>
            <a:endParaRPr lang="en-US" dirty="0">
              <a:solidFill>
                <a:srgbClr val="002060"/>
              </a:solidFill>
            </a:endParaRPr>
          </a:p>
          <a:p>
            <a:pPr algn="l"/>
            <a:r>
              <a:rPr lang="en-US" dirty="0">
                <a:solidFill>
                  <a:srgbClr val="002060"/>
                </a:solidFill>
              </a:rPr>
              <a:t/>
            </a:r>
            <a:br>
              <a:rPr lang="en-US" dirty="0">
                <a:solidFill>
                  <a:srgbClr val="002060"/>
                </a:solidFill>
              </a:rPr>
            </a:br>
            <a:endParaRPr lang="en-US" dirty="0">
              <a:solidFill>
                <a:srgbClr val="00206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4664"/>
            <a:ext cx="1451429" cy="813361"/>
          </a:xfrm>
          <a:prstGeom prst="rect">
            <a:avLst/>
          </a:prstGeom>
        </p:spPr>
      </p:pic>
    </p:spTree>
    <p:extLst>
      <p:ext uri="{BB962C8B-B14F-4D97-AF65-F5344CB8AC3E}">
        <p14:creationId xmlns:p14="http://schemas.microsoft.com/office/powerpoint/2010/main" val="2993502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Image result for 慧灯之光"/>
          <p:cNvSpPr>
            <a:spLocks noGrp="1" noChangeAspect="1" noChangeArrowheads="1"/>
          </p:cNvSpPr>
          <p:nvPr>
            <p:ph type="ctrTitle"/>
          </p:nvPr>
        </p:nvSpPr>
        <p:spPr bwMode="auto">
          <a:xfrm>
            <a:off x="-2577191" y="0"/>
            <a:ext cx="14769191" cy="10826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r>
              <a:rPr lang="en-US" altLang="zh-CN" sz="4000" b="1" dirty="0" smtClean="0">
                <a:solidFill>
                  <a:srgbClr val="002060"/>
                </a:solidFill>
              </a:rPr>
              <a:t/>
            </a:r>
            <a:br>
              <a:rPr lang="en-US" altLang="zh-CN" sz="4000" b="1" dirty="0" smtClean="0">
                <a:solidFill>
                  <a:srgbClr val="002060"/>
                </a:solidFill>
              </a:rPr>
            </a:br>
            <a:r>
              <a:rPr lang="zh-CN" altLang="en-US" sz="4000" b="1" dirty="0" smtClean="0">
                <a:solidFill>
                  <a:srgbClr val="002060"/>
                </a:solidFill>
              </a:rPr>
              <a:t>不</a:t>
            </a:r>
            <a:r>
              <a:rPr lang="zh-CN" altLang="en-US" sz="4000" b="1" dirty="0">
                <a:solidFill>
                  <a:srgbClr val="002060"/>
                </a:solidFill>
              </a:rPr>
              <a:t>欲求法的对治药方</a:t>
            </a:r>
            <a:r>
              <a:rPr lang="en-US" sz="4000" b="1" dirty="0">
                <a:solidFill>
                  <a:srgbClr val="002060"/>
                </a:solidFill>
              </a:rPr>
              <a:t/>
            </a:r>
            <a:br>
              <a:rPr lang="en-US" sz="4000" b="1" dirty="0">
                <a:solidFill>
                  <a:srgbClr val="002060"/>
                </a:solidFill>
              </a:rPr>
            </a:br>
            <a:endParaRPr lang="en-US" sz="4000" b="1" dirty="0">
              <a:solidFill>
                <a:srgbClr val="002060"/>
              </a:solidFill>
            </a:endParaRPr>
          </a:p>
        </p:txBody>
      </p:sp>
      <p:sp>
        <p:nvSpPr>
          <p:cNvPr id="6" name="AutoShape 6" descr="Image result for 慧灯之光"/>
          <p:cNvSpPr>
            <a:spLocks noGrp="1" noChangeAspect="1" noChangeArrowheads="1"/>
          </p:cNvSpPr>
          <p:nvPr>
            <p:ph type="subTitle" idx="1"/>
          </p:nvPr>
        </p:nvSpPr>
        <p:spPr bwMode="auto">
          <a:xfrm>
            <a:off x="246742" y="1143982"/>
            <a:ext cx="11945257" cy="581325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gn="l"/>
            <a:endParaRPr lang="en-US" dirty="0">
              <a:solidFill>
                <a:srgbClr val="002060"/>
              </a:solidFill>
            </a:endParaRPr>
          </a:p>
          <a:p>
            <a:pPr marL="342900" indent="-342900" algn="l">
              <a:buFont typeface="Arial" panose="020B0604020202020204" pitchFamily="34" charset="0"/>
              <a:buChar char="•"/>
            </a:pPr>
            <a:r>
              <a:rPr lang="zh-CN" altLang="en-US" dirty="0" smtClean="0">
                <a:solidFill>
                  <a:srgbClr val="002060"/>
                </a:solidFill>
              </a:rPr>
              <a:t>如</a:t>
            </a:r>
            <a:r>
              <a:rPr lang="zh-CN" altLang="en-US" dirty="0">
                <a:solidFill>
                  <a:srgbClr val="002060"/>
                </a:solidFill>
              </a:rPr>
              <a:t>果处于极端的</a:t>
            </a:r>
            <a:r>
              <a:rPr lang="en-US" dirty="0">
                <a:solidFill>
                  <a:srgbClr val="002060"/>
                </a:solidFill>
              </a:rPr>
              <a:t>“</a:t>
            </a:r>
            <a:r>
              <a:rPr lang="zh-CN" altLang="en-US" dirty="0">
                <a:solidFill>
                  <a:srgbClr val="002060"/>
                </a:solidFill>
              </a:rPr>
              <a:t>不欲求法</a:t>
            </a:r>
            <a:r>
              <a:rPr lang="en-US" dirty="0">
                <a:solidFill>
                  <a:srgbClr val="002060"/>
                </a:solidFill>
              </a:rPr>
              <a:t>”</a:t>
            </a:r>
            <a:r>
              <a:rPr lang="zh-CN" altLang="en-US" dirty="0">
                <a:solidFill>
                  <a:srgbClr val="002060"/>
                </a:solidFill>
              </a:rPr>
              <a:t>，对于正法完全没有兴趣，只对恶业有兴趣，那就是彻底的无暇状态，变成了祖师在谈到行持恶业时所说的</a:t>
            </a:r>
            <a:r>
              <a:rPr lang="en-US" dirty="0">
                <a:solidFill>
                  <a:srgbClr val="002060"/>
                </a:solidFill>
              </a:rPr>
              <a:t>“</a:t>
            </a:r>
            <a:r>
              <a:rPr lang="zh-CN" altLang="en-US" dirty="0">
                <a:solidFill>
                  <a:srgbClr val="002060"/>
                </a:solidFill>
              </a:rPr>
              <a:t>无有对治</a:t>
            </a:r>
            <a:r>
              <a:rPr lang="en-US" dirty="0">
                <a:solidFill>
                  <a:srgbClr val="002060"/>
                </a:solidFill>
              </a:rPr>
              <a:t>”</a:t>
            </a:r>
            <a:r>
              <a:rPr lang="zh-CN" altLang="en-US" dirty="0" smtClean="0">
                <a:solidFill>
                  <a:srgbClr val="002060"/>
                </a:solidFill>
              </a:rPr>
              <a:t>。</a:t>
            </a:r>
            <a:r>
              <a:rPr lang="zh-CN" altLang="en-US" dirty="0">
                <a:solidFill>
                  <a:srgbClr val="002060"/>
                </a:solidFill>
              </a:rPr>
              <a:t>对治：大家首先要观察自心，如果对法信心不大，一定要想方设法对诸佛菩萨和上师的功德产生兴趣；假如实在生不起兴趣，也要对法产生</a:t>
            </a:r>
            <a:r>
              <a:rPr lang="en-US" dirty="0">
                <a:solidFill>
                  <a:srgbClr val="002060"/>
                </a:solidFill>
              </a:rPr>
              <a:t>“</a:t>
            </a:r>
            <a:r>
              <a:rPr lang="zh-CN" altLang="en-US" dirty="0">
                <a:solidFill>
                  <a:srgbClr val="002060"/>
                </a:solidFill>
              </a:rPr>
              <a:t>这很了不起</a:t>
            </a:r>
            <a:r>
              <a:rPr lang="en-US" dirty="0">
                <a:solidFill>
                  <a:srgbClr val="002060"/>
                </a:solidFill>
              </a:rPr>
              <a:t>”</a:t>
            </a:r>
            <a:r>
              <a:rPr lang="zh-CN" altLang="en-US" dirty="0">
                <a:solidFill>
                  <a:srgbClr val="002060"/>
                </a:solidFill>
              </a:rPr>
              <a:t>的感</a:t>
            </a:r>
            <a:r>
              <a:rPr lang="zh-CN" altLang="en-US" dirty="0" smtClean="0">
                <a:solidFill>
                  <a:srgbClr val="002060"/>
                </a:solidFill>
              </a:rPr>
              <a:t>觉。</a:t>
            </a:r>
            <a:endParaRPr lang="en-US" altLang="zh-CN" dirty="0" smtClean="0">
              <a:solidFill>
                <a:srgbClr val="002060"/>
              </a:solidFill>
            </a:endParaRPr>
          </a:p>
          <a:p>
            <a:pPr marL="342900" indent="-342900" algn="l">
              <a:buFont typeface="Arial" panose="020B0604020202020204" pitchFamily="34" charset="0"/>
              <a:buChar char="•"/>
            </a:pPr>
            <a:endParaRPr lang="en-US" dirty="0">
              <a:solidFill>
                <a:srgbClr val="002060"/>
              </a:solidFill>
            </a:endParaRPr>
          </a:p>
          <a:p>
            <a:pPr marL="342900" indent="-342900" algn="l">
              <a:buFont typeface="Arial" panose="020B0604020202020204" pitchFamily="34" charset="0"/>
              <a:buChar char="•"/>
            </a:pPr>
            <a:r>
              <a:rPr lang="zh-CN" altLang="en-US" dirty="0">
                <a:solidFill>
                  <a:srgbClr val="002060"/>
                </a:solidFill>
              </a:rPr>
              <a:t>现在有些人对佛法的功德生不起信心，若能多翻阅上师们的传记、多了解前辈大德的行为，就会逐渐产生仰慕之情，这个时候你的想法，跟原来的想法是不相同的</a:t>
            </a:r>
            <a:r>
              <a:rPr lang="zh-CN" altLang="en-US" dirty="0" smtClean="0">
                <a:solidFill>
                  <a:srgbClr val="002060"/>
                </a:solidFill>
              </a:rPr>
              <a:t>。</a:t>
            </a:r>
            <a:endParaRPr lang="en-US" dirty="0">
              <a:solidFill>
                <a:srgbClr val="00206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4664"/>
            <a:ext cx="1451429" cy="813361"/>
          </a:xfrm>
          <a:prstGeom prst="rect">
            <a:avLst/>
          </a:prstGeom>
        </p:spPr>
      </p:pic>
    </p:spTree>
    <p:extLst>
      <p:ext uri="{BB962C8B-B14F-4D97-AF65-F5344CB8AC3E}">
        <p14:creationId xmlns:p14="http://schemas.microsoft.com/office/powerpoint/2010/main" val="145789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descr="Image result for 慧灯之光"/>
          <p:cNvSpPr>
            <a:spLocks noGrp="1" noChangeAspect="1" noChangeArrowheads="1"/>
          </p:cNvSpPr>
          <p:nvPr>
            <p:ph type="subTitle" idx="1"/>
          </p:nvPr>
        </p:nvSpPr>
        <p:spPr bwMode="auto">
          <a:xfrm>
            <a:off x="246742" y="1143982"/>
            <a:ext cx="11945257" cy="581325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342900" indent="-342900" algn="l">
              <a:buFont typeface="Arial" panose="020B0604020202020204" pitchFamily="34" charset="0"/>
              <a:buChar char="•"/>
            </a:pPr>
            <a:r>
              <a:rPr lang="en-US" dirty="0"/>
              <a:t/>
            </a:r>
            <a:br>
              <a:rPr lang="en-US" dirty="0"/>
            </a:br>
            <a:r>
              <a:rPr lang="zh-CN" altLang="en-US" dirty="0">
                <a:solidFill>
                  <a:srgbClr val="002060"/>
                </a:solidFill>
              </a:rPr>
              <a:t>修法人的种性，如</a:t>
            </a:r>
            <a:r>
              <a:rPr lang="en-US" altLang="zh-CN" dirty="0">
                <a:solidFill>
                  <a:srgbClr val="002060"/>
                </a:solidFill>
              </a:rPr>
              <a:t>《</a:t>
            </a:r>
            <a:r>
              <a:rPr lang="zh-CN" altLang="en-US" dirty="0">
                <a:solidFill>
                  <a:srgbClr val="002060"/>
                </a:solidFill>
              </a:rPr>
              <a:t>高僧传</a:t>
            </a:r>
            <a:r>
              <a:rPr lang="en-US" altLang="zh-CN" dirty="0">
                <a:solidFill>
                  <a:srgbClr val="002060"/>
                </a:solidFill>
              </a:rPr>
              <a:t>》</a:t>
            </a:r>
            <a:r>
              <a:rPr lang="zh-CN" altLang="en-US" dirty="0">
                <a:solidFill>
                  <a:srgbClr val="002060"/>
                </a:solidFill>
              </a:rPr>
              <a:t>、</a:t>
            </a:r>
            <a:r>
              <a:rPr lang="en-US" altLang="zh-CN" dirty="0">
                <a:solidFill>
                  <a:srgbClr val="002060"/>
                </a:solidFill>
              </a:rPr>
              <a:t>《</a:t>
            </a:r>
            <a:r>
              <a:rPr lang="zh-CN" altLang="en-US" dirty="0">
                <a:solidFill>
                  <a:srgbClr val="002060"/>
                </a:solidFill>
              </a:rPr>
              <a:t>祖师传</a:t>
            </a:r>
            <a:r>
              <a:rPr lang="en-US" altLang="zh-CN" dirty="0">
                <a:solidFill>
                  <a:srgbClr val="002060"/>
                </a:solidFill>
              </a:rPr>
              <a:t>》</a:t>
            </a:r>
            <a:r>
              <a:rPr lang="zh-CN" altLang="en-US" dirty="0">
                <a:solidFill>
                  <a:srgbClr val="002060"/>
                </a:solidFill>
              </a:rPr>
              <a:t>中所说，幼小的时候就能明显看出，像是对三宝充满敬仰、听到法教就有极大的欣喜、法喜等。</a:t>
            </a:r>
            <a:r>
              <a:rPr lang="en-US" altLang="zh-CN" dirty="0">
                <a:solidFill>
                  <a:srgbClr val="002060"/>
                </a:solidFill>
              </a:rPr>
              <a:t>《</a:t>
            </a:r>
            <a:r>
              <a:rPr lang="zh-CN" altLang="en-US" dirty="0">
                <a:solidFill>
                  <a:srgbClr val="002060"/>
                </a:solidFill>
              </a:rPr>
              <a:t>晋美朗巴祖师传</a:t>
            </a:r>
            <a:r>
              <a:rPr lang="en-US" altLang="zh-CN" dirty="0">
                <a:solidFill>
                  <a:srgbClr val="002060"/>
                </a:solidFill>
              </a:rPr>
              <a:t>》</a:t>
            </a:r>
            <a:r>
              <a:rPr lang="zh-CN" altLang="en-US" dirty="0">
                <a:solidFill>
                  <a:srgbClr val="002060"/>
                </a:solidFill>
              </a:rPr>
              <a:t>中也非常明显地说到，不是这一世还要经过学习才如何如何，而是一经听闻就产生不同寻常的心情，一经接受法缘就处在甚深的法喜当中，这些都是具有乐欲的相。以此种性，促使他一生投身法道。以心力强大的缘故，闭关期间连一弹指的放逸都没有。这就是祖师修法种性的示现</a:t>
            </a:r>
            <a:r>
              <a:rPr lang="zh-CN" altLang="en-US" dirty="0" smtClean="0">
                <a:solidFill>
                  <a:srgbClr val="002060"/>
                </a:solidFill>
              </a:rPr>
              <a:t>。</a:t>
            </a:r>
            <a:endParaRPr lang="en-US" altLang="zh-CN" dirty="0" smtClean="0">
              <a:solidFill>
                <a:srgbClr val="002060"/>
              </a:solidFill>
            </a:endParaRPr>
          </a:p>
          <a:p>
            <a:pPr marL="342900" indent="-342900" algn="l">
              <a:buFont typeface="Arial" panose="020B0604020202020204" pitchFamily="34" charset="0"/>
              <a:buChar char="•"/>
            </a:pPr>
            <a:r>
              <a:rPr lang="en-US" dirty="0">
                <a:solidFill>
                  <a:srgbClr val="002060"/>
                </a:solidFill>
              </a:rPr>
              <a:t/>
            </a:r>
            <a:br>
              <a:rPr lang="en-US" dirty="0">
                <a:solidFill>
                  <a:srgbClr val="002060"/>
                </a:solidFill>
              </a:rPr>
            </a:br>
            <a:r>
              <a:rPr lang="zh-CN" altLang="en-US" dirty="0">
                <a:solidFill>
                  <a:srgbClr val="002060"/>
                </a:solidFill>
              </a:rPr>
              <a:t>相反，缺失种性的人就没有乐欲，没有乐欲就不肯精进修善，以至于不可能产生功</a:t>
            </a:r>
            <a:r>
              <a:rPr lang="zh-CN" altLang="en-US" dirty="0"/>
              <a:t>德</a:t>
            </a:r>
            <a:r>
              <a:rPr lang="zh-CN" altLang="en-US" dirty="0" smtClean="0"/>
              <a: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4664"/>
            <a:ext cx="1451429" cy="813361"/>
          </a:xfrm>
          <a:prstGeom prst="rect">
            <a:avLst/>
          </a:prstGeom>
        </p:spPr>
      </p:pic>
    </p:spTree>
    <p:extLst>
      <p:ext uri="{BB962C8B-B14F-4D97-AF65-F5344CB8AC3E}">
        <p14:creationId xmlns:p14="http://schemas.microsoft.com/office/powerpoint/2010/main" val="1034939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Image result for 慧灯之光"/>
          <p:cNvSpPr>
            <a:spLocks noGrp="1" noChangeAspect="1" noChangeArrowheads="1"/>
          </p:cNvSpPr>
          <p:nvPr>
            <p:ph type="ctrTitle"/>
          </p:nvPr>
        </p:nvSpPr>
        <p:spPr bwMode="auto">
          <a:xfrm>
            <a:off x="2358998" y="361858"/>
            <a:ext cx="8875059" cy="65060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r>
              <a:rPr lang="zh-CN" altLang="en-US" sz="4000" b="1" dirty="0">
                <a:solidFill>
                  <a:srgbClr val="002060"/>
                </a:solidFill>
              </a:rPr>
              <a:t>观察不欲求法在自己身心当中的表现</a:t>
            </a:r>
            <a:endParaRPr lang="en-US" sz="4000" b="1" dirty="0">
              <a:solidFill>
                <a:srgbClr val="002060"/>
              </a:solidFill>
            </a:endParaRPr>
          </a:p>
        </p:txBody>
      </p:sp>
      <p:sp>
        <p:nvSpPr>
          <p:cNvPr id="6" name="AutoShape 6" descr="Image result for 慧灯之光"/>
          <p:cNvSpPr>
            <a:spLocks noGrp="1" noChangeAspect="1" noChangeArrowheads="1"/>
          </p:cNvSpPr>
          <p:nvPr>
            <p:ph type="subTitle" idx="1"/>
          </p:nvPr>
        </p:nvSpPr>
        <p:spPr bwMode="auto">
          <a:xfrm>
            <a:off x="246742" y="1143982"/>
            <a:ext cx="11945257" cy="581325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pPr marL="342900" indent="-342900" algn="l">
              <a:buFont typeface="Arial" panose="020B0604020202020204" pitchFamily="34" charset="0"/>
              <a:buChar char="•"/>
            </a:pPr>
            <a:r>
              <a:rPr lang="en-US" dirty="0"/>
              <a:t/>
            </a:r>
            <a:br>
              <a:rPr lang="en-US" dirty="0"/>
            </a:br>
            <a:r>
              <a:rPr lang="zh-CN" altLang="en-US" dirty="0">
                <a:solidFill>
                  <a:srgbClr val="002060"/>
                </a:solidFill>
              </a:rPr>
              <a:t>不欲求法</a:t>
            </a:r>
            <a:r>
              <a:rPr lang="en-US" dirty="0">
                <a:solidFill>
                  <a:srgbClr val="002060"/>
                </a:solidFill>
              </a:rPr>
              <a:t>”</a:t>
            </a:r>
            <a:r>
              <a:rPr lang="zh-CN" altLang="en-US" dirty="0">
                <a:solidFill>
                  <a:srgbClr val="002060"/>
                </a:solidFill>
              </a:rPr>
              <a:t>是相，或者说是表现出的现象，其病因或实质还是我们求法的意乐还不圆满，是我们内在的颠倒机制所导致的结果。因此，观察</a:t>
            </a:r>
            <a:r>
              <a:rPr lang="en-US" dirty="0">
                <a:solidFill>
                  <a:srgbClr val="002060"/>
                </a:solidFill>
              </a:rPr>
              <a:t>“</a:t>
            </a:r>
            <a:r>
              <a:rPr lang="zh-CN" altLang="en-US" dirty="0">
                <a:solidFill>
                  <a:srgbClr val="002060"/>
                </a:solidFill>
              </a:rPr>
              <a:t>不欲求法</a:t>
            </a:r>
            <a:r>
              <a:rPr lang="en-US" dirty="0">
                <a:solidFill>
                  <a:srgbClr val="002060"/>
                </a:solidFill>
              </a:rPr>
              <a:t>”</a:t>
            </a:r>
            <a:r>
              <a:rPr lang="zh-CN" altLang="en-US" dirty="0">
                <a:solidFill>
                  <a:srgbClr val="002060"/>
                </a:solidFill>
              </a:rPr>
              <a:t>在我们身心当中的表现，应该也跟观察意乐不圆满所用的观察方法接近</a:t>
            </a:r>
            <a:r>
              <a:rPr lang="zh-CN" altLang="en-US" dirty="0" smtClean="0">
                <a:solidFill>
                  <a:srgbClr val="002060"/>
                </a:solidFill>
              </a:rPr>
              <a:t>。</a:t>
            </a:r>
            <a:endParaRPr lang="en-US" altLang="zh-CN" dirty="0" smtClean="0">
              <a:solidFill>
                <a:srgbClr val="002060"/>
              </a:solidFill>
            </a:endParaRPr>
          </a:p>
          <a:p>
            <a:pPr marL="342900" indent="-342900" algn="l">
              <a:buFont typeface="Arial" panose="020B0604020202020204" pitchFamily="34" charset="0"/>
              <a:buChar char="•"/>
            </a:pPr>
            <a:endParaRPr lang="en-US" dirty="0">
              <a:solidFill>
                <a:srgbClr val="002060"/>
              </a:solidFill>
            </a:endParaRPr>
          </a:p>
          <a:p>
            <a:pPr marL="342900" indent="-342900" algn="l">
              <a:buFont typeface="Arial" panose="020B0604020202020204" pitchFamily="34" charset="0"/>
              <a:buChar char="•"/>
            </a:pPr>
            <a:r>
              <a:rPr lang="zh-CN" altLang="en-US" dirty="0" smtClean="0">
                <a:solidFill>
                  <a:srgbClr val="002060"/>
                </a:solidFill>
              </a:rPr>
              <a:t>我</a:t>
            </a:r>
            <a:r>
              <a:rPr lang="zh-CN" altLang="en-US" dirty="0">
                <a:solidFill>
                  <a:srgbClr val="002060"/>
                </a:solidFill>
              </a:rPr>
              <a:t>们不应该有侥幸心理，要牢记祖师的教言，意乐圆满是五自圆满当中最难满足的一个，同时自缘圆满也是五他圆满当中很难满足的一个</a:t>
            </a:r>
            <a:r>
              <a:rPr lang="zh-CN" altLang="en-US" dirty="0" smtClean="0">
                <a:solidFill>
                  <a:srgbClr val="002060"/>
                </a:solidFill>
              </a:rPr>
              <a:t>。</a:t>
            </a:r>
            <a:endParaRPr lang="en-US" altLang="zh-CN" dirty="0" smtClean="0">
              <a:solidFill>
                <a:srgbClr val="002060"/>
              </a:solidFill>
            </a:endParaRPr>
          </a:p>
          <a:p>
            <a:pPr marL="342900" indent="-342900" algn="l">
              <a:buFont typeface="Arial" panose="020B0604020202020204" pitchFamily="34" charset="0"/>
              <a:buChar char="•"/>
            </a:pPr>
            <a:endParaRPr lang="en-US" dirty="0">
              <a:solidFill>
                <a:srgbClr val="002060"/>
              </a:solidFill>
            </a:endParaRPr>
          </a:p>
          <a:p>
            <a:pPr marL="342900" indent="-342900" algn="l">
              <a:buFont typeface="Arial" panose="020B0604020202020204" pitchFamily="34" charset="0"/>
              <a:buChar char="•"/>
            </a:pPr>
            <a:r>
              <a:rPr lang="zh-CN" altLang="en-US" dirty="0">
                <a:solidFill>
                  <a:srgbClr val="002060"/>
                </a:solidFill>
              </a:rPr>
              <a:t>连索达吉堪布上师这样的大德，依止如佛的上师法王如意宝多年，还要在圆满上师如意宝所传</a:t>
            </a:r>
            <a:r>
              <a:rPr lang="en-US" altLang="zh-CN" dirty="0">
                <a:solidFill>
                  <a:srgbClr val="002060"/>
                </a:solidFill>
              </a:rPr>
              <a:t>《</a:t>
            </a:r>
            <a:r>
              <a:rPr lang="zh-CN" altLang="en-US" dirty="0">
                <a:solidFill>
                  <a:srgbClr val="002060"/>
                </a:solidFill>
              </a:rPr>
              <a:t>释量论大疏</a:t>
            </a:r>
            <a:r>
              <a:rPr lang="en-US" altLang="zh-CN" dirty="0">
                <a:solidFill>
                  <a:srgbClr val="002060"/>
                </a:solidFill>
              </a:rPr>
              <a:t>》</a:t>
            </a:r>
            <a:r>
              <a:rPr lang="zh-CN" altLang="en-US" dirty="0">
                <a:solidFill>
                  <a:srgbClr val="002060"/>
                </a:solidFill>
              </a:rPr>
              <a:t>和翻译</a:t>
            </a:r>
            <a:r>
              <a:rPr lang="en-US" altLang="zh-CN" dirty="0">
                <a:solidFill>
                  <a:srgbClr val="002060"/>
                </a:solidFill>
              </a:rPr>
              <a:t>《</a:t>
            </a:r>
            <a:r>
              <a:rPr lang="zh-CN" altLang="en-US" dirty="0">
                <a:solidFill>
                  <a:srgbClr val="002060"/>
                </a:solidFill>
              </a:rPr>
              <a:t>释迦牟尼佛广传</a:t>
            </a:r>
            <a:r>
              <a:rPr lang="en-US" dirty="0">
                <a:solidFill>
                  <a:srgbClr val="002060"/>
                </a:solidFill>
              </a:rPr>
              <a:t>——</a:t>
            </a:r>
            <a:r>
              <a:rPr lang="zh-CN" altLang="en-US" dirty="0">
                <a:solidFill>
                  <a:srgbClr val="002060"/>
                </a:solidFill>
              </a:rPr>
              <a:t>白莲花论</a:t>
            </a:r>
            <a:r>
              <a:rPr lang="en-US" altLang="zh-CN" dirty="0">
                <a:solidFill>
                  <a:srgbClr val="002060"/>
                </a:solidFill>
              </a:rPr>
              <a:t>》</a:t>
            </a:r>
            <a:r>
              <a:rPr lang="zh-CN" altLang="en-US" dirty="0">
                <a:solidFill>
                  <a:srgbClr val="002060"/>
                </a:solidFill>
              </a:rPr>
              <a:t>之后，才敢说自己对佛法生起不可退转的信心。</a:t>
            </a:r>
            <a:r>
              <a:rPr lang="en-US" dirty="0">
                <a:solidFill>
                  <a:srgbClr val="002060"/>
                </a:solidFill>
              </a:rPr>
              <a:t/>
            </a:r>
            <a:br>
              <a:rPr lang="en-US" dirty="0">
                <a:solidFill>
                  <a:srgbClr val="002060"/>
                </a:solidFill>
              </a:rPr>
            </a:br>
            <a:r>
              <a:rPr lang="zh-CN" altLang="en-US" dirty="0">
                <a:solidFill>
                  <a:srgbClr val="002060"/>
                </a:solidFill>
              </a:rPr>
              <a:t>扪心自问，我们真的具有这样的信心吗？</a:t>
            </a:r>
            <a:endParaRPr lang="en-US" dirty="0">
              <a:solidFill>
                <a:srgbClr val="002060"/>
              </a:solidFill>
            </a:endParaRPr>
          </a:p>
          <a:p>
            <a:pPr marL="342900" indent="-342900" algn="l">
              <a:buFont typeface="Arial" panose="020B0604020202020204" pitchFamily="34" charset="0"/>
              <a:buChar char="•"/>
            </a:pPr>
            <a:endParaRPr lang="en-US" dirty="0">
              <a:solidFill>
                <a:srgbClr val="00206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4664"/>
            <a:ext cx="1451429" cy="813361"/>
          </a:xfrm>
          <a:prstGeom prst="rect">
            <a:avLst/>
          </a:prstGeom>
        </p:spPr>
      </p:pic>
    </p:spTree>
    <p:extLst>
      <p:ext uri="{BB962C8B-B14F-4D97-AF65-F5344CB8AC3E}">
        <p14:creationId xmlns:p14="http://schemas.microsoft.com/office/powerpoint/2010/main" val="25074044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Image result for 慧灯之光"/>
          <p:cNvSpPr>
            <a:spLocks noGrp="1" noChangeAspect="1" noChangeArrowheads="1"/>
          </p:cNvSpPr>
          <p:nvPr>
            <p:ph type="ctrTitle"/>
          </p:nvPr>
        </p:nvSpPr>
        <p:spPr bwMode="auto">
          <a:xfrm>
            <a:off x="-2577191" y="0"/>
            <a:ext cx="14769191" cy="10826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fontScale="90000"/>
          </a:bodyPr>
          <a:lstStyle/>
          <a:p>
            <a:r>
              <a:rPr lang="en-US" altLang="zh-CN" sz="4000" b="1" dirty="0" smtClean="0">
                <a:solidFill>
                  <a:srgbClr val="002060"/>
                </a:solidFill>
              </a:rPr>
              <a:t/>
            </a:r>
            <a:br>
              <a:rPr lang="en-US" altLang="zh-CN" sz="4000" b="1" dirty="0" smtClean="0">
                <a:solidFill>
                  <a:srgbClr val="002060"/>
                </a:solidFill>
              </a:rPr>
            </a:br>
            <a:r>
              <a:rPr lang="zh-CN" altLang="en-US" sz="4000" b="1" dirty="0" smtClean="0">
                <a:solidFill>
                  <a:srgbClr val="002060"/>
                </a:solidFill>
              </a:rPr>
              <a:t>人</a:t>
            </a:r>
            <a:r>
              <a:rPr lang="zh-CN" altLang="en-US" sz="4000" b="1" dirty="0">
                <a:solidFill>
                  <a:srgbClr val="002060"/>
                </a:solidFill>
              </a:rPr>
              <a:t>格恶劣无暇的观修</a:t>
            </a:r>
            <a:r>
              <a:rPr lang="en-US" sz="1800" dirty="0"/>
              <a:t/>
            </a:r>
            <a:br>
              <a:rPr lang="en-US" sz="1800" dirty="0"/>
            </a:br>
            <a:r>
              <a:rPr lang="en-US" sz="1800" dirty="0"/>
              <a:t> </a:t>
            </a:r>
            <a:br>
              <a:rPr lang="en-US" sz="1800" dirty="0"/>
            </a:br>
            <a:r>
              <a:rPr lang="en-US" sz="1800" dirty="0"/>
              <a:t/>
            </a:r>
            <a:br>
              <a:rPr lang="en-US" sz="1800" dirty="0"/>
            </a:br>
            <a:endParaRPr lang="en-US" sz="1800" dirty="0"/>
          </a:p>
        </p:txBody>
      </p:sp>
      <p:sp>
        <p:nvSpPr>
          <p:cNvPr id="6" name="AutoShape 6" descr="Image result for 慧灯之光"/>
          <p:cNvSpPr>
            <a:spLocks noGrp="1" noChangeAspect="1" noChangeArrowheads="1"/>
          </p:cNvSpPr>
          <p:nvPr>
            <p:ph type="subTitle" idx="1"/>
          </p:nvPr>
        </p:nvSpPr>
        <p:spPr bwMode="auto">
          <a:xfrm>
            <a:off x="246742" y="1143982"/>
            <a:ext cx="11945257" cy="581325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gn="l"/>
            <a:r>
              <a:rPr lang="en-US" b="1" dirty="0" smtClean="0">
                <a:solidFill>
                  <a:srgbClr val="002060"/>
                </a:solidFill>
              </a:rPr>
              <a:t>3.1 </a:t>
            </a:r>
            <a:r>
              <a:rPr lang="zh-CN" altLang="en-US" b="1" dirty="0" smtClean="0">
                <a:solidFill>
                  <a:srgbClr val="002060"/>
                </a:solidFill>
              </a:rPr>
              <a:t>人格恶劣无暇的症状</a:t>
            </a:r>
            <a:endParaRPr lang="en-US" altLang="zh-CN" b="1" dirty="0" smtClean="0">
              <a:solidFill>
                <a:srgbClr val="002060"/>
              </a:solidFill>
            </a:endParaRPr>
          </a:p>
          <a:p>
            <a:pPr algn="l"/>
            <a:endParaRPr lang="en-US" altLang="zh-CN" b="1" dirty="0" smtClean="0">
              <a:solidFill>
                <a:srgbClr val="002060"/>
              </a:solidFill>
            </a:endParaRPr>
          </a:p>
          <a:p>
            <a:pPr algn="l"/>
            <a:r>
              <a:rPr lang="zh-CN" altLang="en-US" dirty="0" smtClean="0">
                <a:solidFill>
                  <a:srgbClr val="002060"/>
                </a:solidFill>
              </a:rPr>
              <a:t>行</a:t>
            </a:r>
            <a:r>
              <a:rPr lang="zh-CN" altLang="en-US" dirty="0">
                <a:solidFill>
                  <a:srgbClr val="002060"/>
                </a:solidFill>
              </a:rPr>
              <a:t>为极劣相</a:t>
            </a:r>
            <a:r>
              <a:rPr lang="en-US" dirty="0">
                <a:solidFill>
                  <a:srgbClr val="002060"/>
                </a:solidFill>
              </a:rPr>
              <a:t>”</a:t>
            </a:r>
            <a:r>
              <a:rPr lang="zh-CN" altLang="en-US" dirty="0">
                <a:solidFill>
                  <a:srgbClr val="002060"/>
                </a:solidFill>
              </a:rPr>
              <a:t>，指品行极其下劣、缺乏基本人品。由于秉性恶劣，无论怎样</a:t>
            </a:r>
            <a:r>
              <a:rPr lang="en-US" dirty="0">
                <a:solidFill>
                  <a:srgbClr val="002060"/>
                </a:solidFill>
              </a:rPr>
              <a:t>“</a:t>
            </a:r>
            <a:r>
              <a:rPr lang="zh-CN" altLang="en-US" dirty="0">
                <a:solidFill>
                  <a:srgbClr val="002060"/>
                </a:solidFill>
              </a:rPr>
              <a:t>修学</a:t>
            </a:r>
            <a:r>
              <a:rPr lang="en-US" dirty="0">
                <a:solidFill>
                  <a:srgbClr val="002060"/>
                </a:solidFill>
              </a:rPr>
              <a:t>”</a:t>
            </a:r>
            <a:r>
              <a:rPr lang="zh-CN" altLang="en-US" dirty="0">
                <a:solidFill>
                  <a:srgbClr val="002060"/>
                </a:solidFill>
              </a:rPr>
              <a:t>，行为都不会有所长进，即使遇到了不起的善知识，自己也无法转入正法。原因是秉性恶劣，导致丧失如理修行的圣种</a:t>
            </a:r>
            <a:r>
              <a:rPr lang="zh-CN" altLang="en-US" dirty="0" smtClean="0">
                <a:solidFill>
                  <a:srgbClr val="002060"/>
                </a:solidFill>
              </a:rPr>
              <a:t>性。</a:t>
            </a:r>
            <a:endParaRPr lang="en-US" altLang="zh-CN" dirty="0" smtClean="0">
              <a:solidFill>
                <a:srgbClr val="002060"/>
              </a:solidFill>
            </a:endParaRPr>
          </a:p>
          <a:p>
            <a:pPr algn="l"/>
            <a:r>
              <a:rPr lang="zh-CN" altLang="en-US" dirty="0" smtClean="0">
                <a:solidFill>
                  <a:srgbClr val="002060"/>
                </a:solidFill>
              </a:rPr>
              <a:t>对</a:t>
            </a:r>
            <a:r>
              <a:rPr lang="zh-CN" altLang="en-US" dirty="0">
                <a:solidFill>
                  <a:srgbClr val="002060"/>
                </a:solidFill>
              </a:rPr>
              <a:t>于人格恶劣无暇，普贤上师开示说：</a:t>
            </a:r>
            <a:endParaRPr lang="en-US" dirty="0">
              <a:solidFill>
                <a:srgbClr val="002060"/>
              </a:solidFill>
            </a:endParaRPr>
          </a:p>
          <a:p>
            <a:pPr algn="l"/>
            <a:r>
              <a:rPr lang="en-US" dirty="0">
                <a:solidFill>
                  <a:srgbClr val="002060"/>
                </a:solidFill>
              </a:rPr>
              <a:t> </a:t>
            </a:r>
          </a:p>
          <a:p>
            <a:pPr algn="l"/>
            <a:r>
              <a:rPr lang="en-US" altLang="zh-CN" dirty="0">
                <a:solidFill>
                  <a:srgbClr val="002060"/>
                </a:solidFill>
              </a:rPr>
              <a:t>【</a:t>
            </a:r>
            <a:r>
              <a:rPr lang="zh-CN" altLang="en-US" dirty="0">
                <a:solidFill>
                  <a:srgbClr val="002060"/>
                </a:solidFill>
              </a:rPr>
              <a:t>二、自相续恶劣的缘故，无有芝麻许的人品，而于一切行为无长进的话，则如同先德的教典中所说：</a:t>
            </a:r>
            <a:r>
              <a:rPr lang="en-US" dirty="0">
                <a:solidFill>
                  <a:srgbClr val="002060"/>
                </a:solidFill>
              </a:rPr>
              <a:t>“</a:t>
            </a:r>
            <a:r>
              <a:rPr lang="zh-CN" altLang="en-US" dirty="0">
                <a:solidFill>
                  <a:srgbClr val="002060"/>
                </a:solidFill>
              </a:rPr>
              <a:t>知改学徒功德，不知如何改人禀性</a:t>
            </a:r>
            <a:r>
              <a:rPr lang="en-US" dirty="0">
                <a:solidFill>
                  <a:srgbClr val="002060"/>
                </a:solidFill>
              </a:rPr>
              <a:t>”</a:t>
            </a:r>
            <a:r>
              <a:rPr lang="zh-CN" altLang="en-US" dirty="0">
                <a:solidFill>
                  <a:srgbClr val="002060"/>
                </a:solidFill>
              </a:rPr>
              <a:t>，如此虽遇善知识也难转入圣道。</a:t>
            </a:r>
            <a:r>
              <a:rPr lang="en-US" altLang="zh-CN" dirty="0">
                <a:solidFill>
                  <a:srgbClr val="002060"/>
                </a:solidFill>
              </a:rPr>
              <a:t>】</a:t>
            </a:r>
            <a:r>
              <a:rPr lang="en-US" dirty="0">
                <a:solidFill>
                  <a:srgbClr val="002060"/>
                </a:solidFill>
              </a:rPr>
              <a:t/>
            </a:r>
            <a:br>
              <a:rPr lang="en-US" dirty="0">
                <a:solidFill>
                  <a:srgbClr val="002060"/>
                </a:solidFill>
              </a:rPr>
            </a:br>
            <a:endParaRPr lang="en-US" dirty="0">
              <a:solidFill>
                <a:srgbClr val="00206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4664"/>
            <a:ext cx="1451429" cy="813361"/>
          </a:xfrm>
          <a:prstGeom prst="rect">
            <a:avLst/>
          </a:prstGeom>
        </p:spPr>
      </p:pic>
    </p:spTree>
    <p:extLst>
      <p:ext uri="{BB962C8B-B14F-4D97-AF65-F5344CB8AC3E}">
        <p14:creationId xmlns:p14="http://schemas.microsoft.com/office/powerpoint/2010/main" val="973546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Image result for 慧灯之光"/>
          <p:cNvSpPr>
            <a:spLocks noGrp="1" noChangeAspect="1" noChangeArrowheads="1"/>
          </p:cNvSpPr>
          <p:nvPr>
            <p:ph type="ctrTitle"/>
          </p:nvPr>
        </p:nvSpPr>
        <p:spPr bwMode="auto">
          <a:xfrm>
            <a:off x="3004221" y="227843"/>
            <a:ext cx="6430297" cy="47138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r>
              <a:rPr lang="zh-CN" altLang="en-US" sz="3600" b="1" dirty="0" smtClean="0">
                <a:solidFill>
                  <a:srgbClr val="002060"/>
                </a:solidFill>
              </a:rPr>
              <a:t>断缘心八无瑕</a:t>
            </a:r>
            <a:endParaRPr lang="en-US" sz="3600" b="1" dirty="0">
              <a:solidFill>
                <a:srgbClr val="002060"/>
              </a:solidFill>
            </a:endParaRPr>
          </a:p>
        </p:txBody>
      </p:sp>
      <p:sp>
        <p:nvSpPr>
          <p:cNvPr id="6" name="AutoShape 6" descr="Image result for 慧灯之光"/>
          <p:cNvSpPr>
            <a:spLocks noGrp="1" noChangeAspect="1" noChangeArrowheads="1"/>
          </p:cNvSpPr>
          <p:nvPr>
            <p:ph type="subTitle" idx="1"/>
          </p:nvPr>
        </p:nvSpPr>
        <p:spPr bwMode="auto">
          <a:xfrm>
            <a:off x="246742" y="1143982"/>
            <a:ext cx="11945257" cy="581325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gn="l"/>
            <a:r>
              <a:rPr lang="zh-CN" altLang="en-US" dirty="0">
                <a:solidFill>
                  <a:srgbClr val="002060"/>
                </a:solidFill>
              </a:rPr>
              <a:t>按照祖师和上师们的教导，我们应该可以把断缘心八无暇以及它们所伤及的八种解脱种姓作出如下对应：</a:t>
            </a:r>
            <a:endParaRPr lang="en-US" dirty="0">
              <a:solidFill>
                <a:srgbClr val="002060"/>
              </a:solidFill>
            </a:endParaRPr>
          </a:p>
          <a:p>
            <a:pPr algn="l"/>
            <a:r>
              <a:rPr lang="en-US" dirty="0">
                <a:solidFill>
                  <a:srgbClr val="002060"/>
                </a:solidFill>
              </a:rPr>
              <a:t> </a:t>
            </a:r>
          </a:p>
          <a:p>
            <a:pPr algn="l"/>
            <a:r>
              <a:rPr lang="zh-CN" altLang="en-US" dirty="0">
                <a:solidFill>
                  <a:srgbClr val="002060"/>
                </a:solidFill>
              </a:rPr>
              <a:t>紧缚现行</a:t>
            </a:r>
            <a:r>
              <a:rPr lang="en-US" dirty="0">
                <a:solidFill>
                  <a:srgbClr val="002060"/>
                </a:solidFill>
              </a:rPr>
              <a:t>        →     </a:t>
            </a:r>
            <a:r>
              <a:rPr lang="zh-CN" altLang="en-US" dirty="0">
                <a:solidFill>
                  <a:srgbClr val="002060"/>
                </a:solidFill>
              </a:rPr>
              <a:t>少欲知足种姓</a:t>
            </a:r>
            <a:r>
              <a:rPr lang="en-US" dirty="0">
                <a:solidFill>
                  <a:srgbClr val="002060"/>
                </a:solidFill>
              </a:rPr>
              <a:t/>
            </a:r>
            <a:br>
              <a:rPr lang="en-US" dirty="0">
                <a:solidFill>
                  <a:srgbClr val="002060"/>
                </a:solidFill>
              </a:rPr>
            </a:br>
            <a:r>
              <a:rPr lang="zh-CN" altLang="en-US" dirty="0">
                <a:solidFill>
                  <a:srgbClr val="002060"/>
                </a:solidFill>
              </a:rPr>
              <a:t>极下劣</a:t>
            </a:r>
            <a:r>
              <a:rPr lang="en-US" dirty="0">
                <a:solidFill>
                  <a:srgbClr val="002060"/>
                </a:solidFill>
              </a:rPr>
              <a:t>            →     </a:t>
            </a:r>
            <a:r>
              <a:rPr lang="zh-CN" altLang="en-US" dirty="0">
                <a:solidFill>
                  <a:srgbClr val="002060"/>
                </a:solidFill>
              </a:rPr>
              <a:t>人格贤善种姓</a:t>
            </a:r>
            <a:r>
              <a:rPr lang="en-US" dirty="0">
                <a:solidFill>
                  <a:srgbClr val="002060"/>
                </a:solidFill>
              </a:rPr>
              <a:t/>
            </a:r>
            <a:br>
              <a:rPr lang="en-US" dirty="0">
                <a:solidFill>
                  <a:srgbClr val="002060"/>
                </a:solidFill>
              </a:rPr>
            </a:br>
            <a:r>
              <a:rPr lang="zh-CN" altLang="en-US" dirty="0">
                <a:solidFill>
                  <a:srgbClr val="002060"/>
                </a:solidFill>
              </a:rPr>
              <a:t>不厌轮回</a:t>
            </a:r>
            <a:r>
              <a:rPr lang="en-US" dirty="0">
                <a:solidFill>
                  <a:srgbClr val="002060"/>
                </a:solidFill>
              </a:rPr>
              <a:t>        →     </a:t>
            </a:r>
            <a:r>
              <a:rPr lang="zh-CN" altLang="en-US" dirty="0">
                <a:solidFill>
                  <a:srgbClr val="002060"/>
                </a:solidFill>
              </a:rPr>
              <a:t>解脱种性（ 出离心种姓）</a:t>
            </a:r>
            <a:r>
              <a:rPr lang="en-US" dirty="0">
                <a:solidFill>
                  <a:srgbClr val="002060"/>
                </a:solidFill>
              </a:rPr>
              <a:t/>
            </a:r>
            <a:br>
              <a:rPr lang="en-US" dirty="0">
                <a:solidFill>
                  <a:srgbClr val="002060"/>
                </a:solidFill>
              </a:rPr>
            </a:br>
            <a:r>
              <a:rPr lang="zh-CN" altLang="en-US" dirty="0">
                <a:solidFill>
                  <a:srgbClr val="002060"/>
                </a:solidFill>
              </a:rPr>
              <a:t>无少信</a:t>
            </a:r>
            <a:r>
              <a:rPr lang="en-US" dirty="0">
                <a:solidFill>
                  <a:srgbClr val="002060"/>
                </a:solidFill>
              </a:rPr>
              <a:t>            →     </a:t>
            </a:r>
            <a:r>
              <a:rPr lang="zh-CN" altLang="en-US" dirty="0">
                <a:solidFill>
                  <a:srgbClr val="002060"/>
                </a:solidFill>
              </a:rPr>
              <a:t>信心种姓</a:t>
            </a:r>
            <a:r>
              <a:rPr lang="en-US" dirty="0">
                <a:solidFill>
                  <a:srgbClr val="002060"/>
                </a:solidFill>
              </a:rPr>
              <a:t/>
            </a:r>
            <a:br>
              <a:rPr lang="en-US" dirty="0">
                <a:solidFill>
                  <a:srgbClr val="002060"/>
                </a:solidFill>
              </a:rPr>
            </a:br>
            <a:r>
              <a:rPr lang="zh-CN" altLang="en-US" dirty="0">
                <a:solidFill>
                  <a:srgbClr val="002060"/>
                </a:solidFill>
              </a:rPr>
              <a:t>行持恶业</a:t>
            </a:r>
            <a:r>
              <a:rPr lang="en-US" dirty="0">
                <a:solidFill>
                  <a:srgbClr val="002060"/>
                </a:solidFill>
              </a:rPr>
              <a:t>        →     </a:t>
            </a:r>
            <a:r>
              <a:rPr lang="zh-CN" altLang="en-US" dirty="0">
                <a:solidFill>
                  <a:srgbClr val="002060"/>
                </a:solidFill>
              </a:rPr>
              <a:t>行持善法种姓</a:t>
            </a:r>
            <a:r>
              <a:rPr lang="en-US" dirty="0">
                <a:solidFill>
                  <a:srgbClr val="002060"/>
                </a:solidFill>
              </a:rPr>
              <a:t/>
            </a:r>
            <a:br>
              <a:rPr lang="en-US" dirty="0">
                <a:solidFill>
                  <a:srgbClr val="002060"/>
                </a:solidFill>
              </a:rPr>
            </a:br>
            <a:r>
              <a:rPr lang="zh-CN" altLang="en-US" dirty="0">
                <a:solidFill>
                  <a:srgbClr val="002060"/>
                </a:solidFill>
              </a:rPr>
              <a:t>心离法</a:t>
            </a:r>
            <a:r>
              <a:rPr lang="en-US" dirty="0">
                <a:solidFill>
                  <a:srgbClr val="002060"/>
                </a:solidFill>
              </a:rPr>
              <a:t>           →      </a:t>
            </a:r>
            <a:r>
              <a:rPr lang="zh-CN" altLang="en-US" dirty="0">
                <a:solidFill>
                  <a:srgbClr val="002060"/>
                </a:solidFill>
              </a:rPr>
              <a:t>欲乐善法种姓</a:t>
            </a:r>
            <a:r>
              <a:rPr lang="en-US" dirty="0">
                <a:solidFill>
                  <a:srgbClr val="002060"/>
                </a:solidFill>
              </a:rPr>
              <a:t/>
            </a:r>
            <a:br>
              <a:rPr lang="en-US" dirty="0">
                <a:solidFill>
                  <a:srgbClr val="002060"/>
                </a:solidFill>
              </a:rPr>
            </a:br>
            <a:r>
              <a:rPr lang="zh-CN" altLang="en-US" dirty="0">
                <a:solidFill>
                  <a:srgbClr val="002060"/>
                </a:solidFill>
              </a:rPr>
              <a:t>失坏律仪</a:t>
            </a:r>
            <a:r>
              <a:rPr lang="en-US" dirty="0">
                <a:solidFill>
                  <a:srgbClr val="002060"/>
                </a:solidFill>
              </a:rPr>
              <a:t>        →     </a:t>
            </a:r>
            <a:r>
              <a:rPr lang="zh-CN" altLang="en-US" dirty="0">
                <a:solidFill>
                  <a:srgbClr val="002060"/>
                </a:solidFill>
              </a:rPr>
              <a:t>持守共同乘戒律种姓</a:t>
            </a:r>
            <a:r>
              <a:rPr lang="en-US" dirty="0">
                <a:solidFill>
                  <a:srgbClr val="002060"/>
                </a:solidFill>
              </a:rPr>
              <a:t/>
            </a:r>
            <a:br>
              <a:rPr lang="en-US" dirty="0">
                <a:solidFill>
                  <a:srgbClr val="002060"/>
                </a:solidFill>
              </a:rPr>
            </a:br>
            <a:r>
              <a:rPr lang="zh-CN" altLang="en-US" dirty="0">
                <a:solidFill>
                  <a:srgbClr val="002060"/>
                </a:solidFill>
              </a:rPr>
              <a:t>失坏三昧耶</a:t>
            </a:r>
            <a:r>
              <a:rPr lang="en-US" dirty="0">
                <a:solidFill>
                  <a:srgbClr val="002060"/>
                </a:solidFill>
              </a:rPr>
              <a:t>    →      </a:t>
            </a:r>
            <a:r>
              <a:rPr lang="zh-CN" altLang="en-US" dirty="0">
                <a:solidFill>
                  <a:srgbClr val="002060"/>
                </a:solidFill>
              </a:rPr>
              <a:t>持守金刚乘戒律种姓</a:t>
            </a:r>
            <a:r>
              <a:rPr lang="en-US" dirty="0">
                <a:solidFill>
                  <a:srgbClr val="002060"/>
                </a:solidFill>
              </a:rPr>
              <a:t/>
            </a:r>
            <a:br>
              <a:rPr lang="en-US" dirty="0">
                <a:solidFill>
                  <a:srgbClr val="002060"/>
                </a:solidFill>
              </a:rPr>
            </a:br>
            <a:endParaRPr lang="en-US" dirty="0">
              <a:solidFill>
                <a:srgbClr val="002060"/>
              </a:solidFill>
            </a:endParaRPr>
          </a:p>
          <a:p>
            <a:pPr algn="l"/>
            <a:r>
              <a:rPr lang="zh-CN" altLang="en-US" dirty="0">
                <a:solidFill>
                  <a:srgbClr val="002060"/>
                </a:solidFill>
              </a:rPr>
              <a:t>如果说暂生缘八无暇是急性病，往往来得快去得也快，那断缘心八无暇就如同根本受损的恶性疾病，当病情发展到已经出现明显症状后，再加以对治，时间就已经太晚了，往往很难摆脱。</a:t>
            </a:r>
            <a:endParaRPr lang="en-US" dirty="0">
              <a:solidFill>
                <a:srgbClr val="002060"/>
              </a:solidFill>
            </a:endParaRPr>
          </a:p>
          <a:p>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750738" cy="981090"/>
          </a:xfrm>
          <a:prstGeom prst="rect">
            <a:avLst/>
          </a:prstGeom>
        </p:spPr>
      </p:pic>
    </p:spTree>
    <p:extLst>
      <p:ext uri="{BB962C8B-B14F-4D97-AF65-F5344CB8AC3E}">
        <p14:creationId xmlns:p14="http://schemas.microsoft.com/office/powerpoint/2010/main" val="14048860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descr="Image result for 慧灯之光"/>
          <p:cNvSpPr>
            <a:spLocks noGrp="1" noChangeAspect="1" noChangeArrowheads="1"/>
          </p:cNvSpPr>
          <p:nvPr>
            <p:ph type="subTitle" idx="1"/>
          </p:nvPr>
        </p:nvSpPr>
        <p:spPr bwMode="auto">
          <a:xfrm>
            <a:off x="0" y="1097721"/>
            <a:ext cx="12192000" cy="576027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342900" indent="-342900" algn="l">
              <a:buFont typeface="Arial" panose="020B0604020202020204" pitchFamily="34" charset="0"/>
              <a:buChar char="•"/>
            </a:pPr>
            <a:r>
              <a:rPr lang="en-US" dirty="0"/>
              <a:t/>
            </a:r>
            <a:br>
              <a:rPr lang="en-US" dirty="0"/>
            </a:br>
            <a:r>
              <a:rPr lang="zh-CN" altLang="en-US" dirty="0">
                <a:solidFill>
                  <a:srgbClr val="002060"/>
                </a:solidFill>
              </a:rPr>
              <a:t>学佛先要做好人，在好人的基础上，才能变成好修行</a:t>
            </a:r>
            <a:r>
              <a:rPr lang="zh-CN" altLang="en-US" dirty="0" smtClean="0">
                <a:solidFill>
                  <a:srgbClr val="002060"/>
                </a:solidFill>
              </a:rPr>
              <a:t>人</a:t>
            </a:r>
            <a:endParaRPr lang="en-US" altLang="zh-CN" dirty="0" smtClean="0">
              <a:solidFill>
                <a:srgbClr val="002060"/>
              </a:solidFill>
            </a:endParaRPr>
          </a:p>
          <a:p>
            <a:pPr marL="342900" indent="-342900" algn="l">
              <a:buFont typeface="Arial" panose="020B0604020202020204" pitchFamily="34" charset="0"/>
              <a:buChar char="•"/>
            </a:pPr>
            <a:r>
              <a:rPr lang="zh-CN" altLang="en-US" dirty="0">
                <a:solidFill>
                  <a:srgbClr val="002060"/>
                </a:solidFill>
              </a:rPr>
              <a:t>以前，博朵瓦格西对前来依止的人，首先要观察他人格如何：人格不好的，就算智慧出类拔萃，他也不会接纳；如果人格很不错，但智慧有点欠缺，他还是会摄受的</a:t>
            </a:r>
            <a:endParaRPr lang="en-US" dirty="0">
              <a:solidFill>
                <a:srgbClr val="00206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4664"/>
            <a:ext cx="1451429" cy="813361"/>
          </a:xfrm>
          <a:prstGeom prst="rect">
            <a:avLst/>
          </a:prstGeom>
        </p:spPr>
      </p:pic>
    </p:spTree>
    <p:extLst>
      <p:ext uri="{BB962C8B-B14F-4D97-AF65-F5344CB8AC3E}">
        <p14:creationId xmlns:p14="http://schemas.microsoft.com/office/powerpoint/2010/main" val="37432491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Image result for 慧灯之光"/>
          <p:cNvSpPr>
            <a:spLocks noGrp="1" noChangeAspect="1" noChangeArrowheads="1"/>
          </p:cNvSpPr>
          <p:nvPr>
            <p:ph type="ctrTitle"/>
          </p:nvPr>
        </p:nvSpPr>
        <p:spPr bwMode="auto">
          <a:xfrm>
            <a:off x="-733877" y="0"/>
            <a:ext cx="14769191" cy="114398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r>
              <a:rPr lang="en-US" sz="4000" b="1" dirty="0" smtClean="0"/>
              <a:t/>
            </a:r>
            <a:br>
              <a:rPr lang="en-US" sz="4000" b="1" dirty="0" smtClean="0"/>
            </a:br>
            <a:r>
              <a:rPr lang="zh-CN" altLang="en-US" sz="4000" b="1" dirty="0" smtClean="0">
                <a:solidFill>
                  <a:srgbClr val="002060"/>
                </a:solidFill>
              </a:rPr>
              <a:t>人格恶劣的人也没办法修行佛法</a:t>
            </a:r>
            <a:endParaRPr lang="en-US" sz="4000" b="1" dirty="0">
              <a:solidFill>
                <a:srgbClr val="002060"/>
              </a:solidFill>
            </a:endParaRPr>
          </a:p>
        </p:txBody>
      </p:sp>
      <p:sp>
        <p:nvSpPr>
          <p:cNvPr id="6" name="AutoShape 6" descr="Image result for 慧灯之光"/>
          <p:cNvSpPr>
            <a:spLocks noGrp="1" noChangeAspect="1" noChangeArrowheads="1"/>
          </p:cNvSpPr>
          <p:nvPr>
            <p:ph type="subTitle" idx="1"/>
          </p:nvPr>
        </p:nvSpPr>
        <p:spPr bwMode="auto">
          <a:xfrm>
            <a:off x="246742" y="1143982"/>
            <a:ext cx="11945257" cy="581325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342900" indent="-342900" algn="l">
              <a:buFont typeface="Arial" panose="020B0604020202020204" pitchFamily="34" charset="0"/>
              <a:buChar char="•"/>
            </a:pPr>
            <a:r>
              <a:rPr lang="en-US" dirty="0"/>
              <a:t/>
            </a:r>
            <a:br>
              <a:rPr lang="en-US" dirty="0"/>
            </a:br>
            <a:r>
              <a:rPr lang="zh-CN" altLang="en-US" dirty="0" smtClean="0">
                <a:solidFill>
                  <a:srgbClr val="002060"/>
                </a:solidFill>
              </a:rPr>
              <a:t>因</a:t>
            </a:r>
            <a:r>
              <a:rPr lang="zh-CN" altLang="en-US" dirty="0">
                <a:solidFill>
                  <a:srgbClr val="002060"/>
                </a:solidFill>
              </a:rPr>
              <a:t>为佛法是非常清净的善法的自性，它的基础不可能是恶心或者是恶劣的人格。</a:t>
            </a:r>
            <a:r>
              <a:rPr lang="en-US" dirty="0">
                <a:solidFill>
                  <a:srgbClr val="002060"/>
                </a:solidFill>
              </a:rPr>
              <a:t/>
            </a:r>
            <a:br>
              <a:rPr lang="en-US" dirty="0">
                <a:solidFill>
                  <a:srgbClr val="002060"/>
                </a:solidFill>
              </a:rPr>
            </a:br>
            <a:r>
              <a:rPr lang="zh-CN" altLang="en-US" dirty="0">
                <a:solidFill>
                  <a:srgbClr val="002060"/>
                </a:solidFill>
              </a:rPr>
              <a:t>一个善法要修成，必须有贤善的人格做基础。因为修行的是什么呢？是人身，修行者的品行恶劣还是贤善，和他所修的法成功与否有直接关系。你要成就的是善果，要把善法修成善果，基础很重</a:t>
            </a:r>
            <a:r>
              <a:rPr lang="zh-CN" altLang="en-US" dirty="0" smtClean="0">
                <a:solidFill>
                  <a:srgbClr val="002060"/>
                </a:solidFill>
              </a:rPr>
              <a:t>要。</a:t>
            </a:r>
            <a:endParaRPr lang="en-US" altLang="zh-CN" dirty="0" smtClean="0">
              <a:solidFill>
                <a:srgbClr val="002060"/>
              </a:solidFill>
            </a:endParaRPr>
          </a:p>
          <a:p>
            <a:pPr marL="342900" indent="-342900" algn="l">
              <a:buFont typeface="Arial" panose="020B0604020202020204" pitchFamily="34" charset="0"/>
              <a:buChar char="•"/>
            </a:pPr>
            <a:r>
              <a:rPr lang="zh-CN" altLang="en-US" dirty="0" smtClean="0">
                <a:solidFill>
                  <a:srgbClr val="002060"/>
                </a:solidFill>
              </a:rPr>
              <a:t>法</a:t>
            </a:r>
            <a:r>
              <a:rPr lang="zh-CN" altLang="en-US" dirty="0">
                <a:solidFill>
                  <a:srgbClr val="002060"/>
                </a:solidFill>
              </a:rPr>
              <a:t>王如意宝在</a:t>
            </a:r>
            <a:r>
              <a:rPr lang="en-US" altLang="zh-CN" dirty="0">
                <a:solidFill>
                  <a:srgbClr val="002060"/>
                </a:solidFill>
              </a:rPr>
              <a:t>《</a:t>
            </a:r>
            <a:r>
              <a:rPr lang="zh-CN" altLang="en-US" dirty="0">
                <a:solidFill>
                  <a:srgbClr val="002060"/>
                </a:solidFill>
              </a:rPr>
              <a:t>胜利道歌</a:t>
            </a:r>
            <a:r>
              <a:rPr lang="en-US" altLang="zh-CN" dirty="0">
                <a:solidFill>
                  <a:srgbClr val="002060"/>
                </a:solidFill>
              </a:rPr>
              <a:t>》</a:t>
            </a:r>
            <a:r>
              <a:rPr lang="zh-CN" altLang="en-US" dirty="0">
                <a:solidFill>
                  <a:srgbClr val="002060"/>
                </a:solidFill>
              </a:rPr>
              <a:t>中有四大教言：大圆满密法、大乘菩提心、小乘的出离心和戒律，第四个就是贤善人</a:t>
            </a:r>
            <a:r>
              <a:rPr lang="zh-CN" altLang="en-US" dirty="0" smtClean="0">
                <a:solidFill>
                  <a:srgbClr val="002060"/>
                </a:solidFill>
              </a:rPr>
              <a:t>格</a:t>
            </a:r>
            <a:endParaRPr lang="en-US" altLang="zh-CN" dirty="0" smtClean="0">
              <a:solidFill>
                <a:srgbClr val="002060"/>
              </a:solidFill>
            </a:endParaRPr>
          </a:p>
          <a:p>
            <a:pPr marL="342900" indent="-342900" algn="l">
              <a:buFont typeface="Arial" panose="020B0604020202020204" pitchFamily="34" charset="0"/>
              <a:buChar char="•"/>
            </a:pPr>
            <a:r>
              <a:rPr lang="en-US" dirty="0">
                <a:solidFill>
                  <a:srgbClr val="002060"/>
                </a:solidFill>
              </a:rPr>
              <a:t>“</a:t>
            </a:r>
            <a:r>
              <a:rPr lang="zh-CN" altLang="en-US" dirty="0">
                <a:solidFill>
                  <a:srgbClr val="002060"/>
                </a:solidFill>
              </a:rPr>
              <a:t>人格恶劣</a:t>
            </a:r>
            <a:r>
              <a:rPr lang="en-US" dirty="0">
                <a:solidFill>
                  <a:srgbClr val="002060"/>
                </a:solidFill>
              </a:rPr>
              <a:t>”</a:t>
            </a:r>
            <a:r>
              <a:rPr lang="zh-CN" altLang="en-US" dirty="0">
                <a:solidFill>
                  <a:srgbClr val="002060"/>
                </a:solidFill>
              </a:rPr>
              <a:t>是一种处于一个极端的</a:t>
            </a:r>
            <a:r>
              <a:rPr lang="en-US" dirty="0">
                <a:solidFill>
                  <a:srgbClr val="002060"/>
                </a:solidFill>
              </a:rPr>
              <a:t>“</a:t>
            </a:r>
            <a:r>
              <a:rPr lang="zh-CN" altLang="en-US" dirty="0">
                <a:solidFill>
                  <a:srgbClr val="002060"/>
                </a:solidFill>
              </a:rPr>
              <a:t>恶</a:t>
            </a:r>
            <a:r>
              <a:rPr lang="en-US" dirty="0">
                <a:solidFill>
                  <a:srgbClr val="002060"/>
                </a:solidFill>
              </a:rPr>
              <a:t>”</a:t>
            </a:r>
            <a:r>
              <a:rPr lang="zh-CN" altLang="en-US" dirty="0">
                <a:solidFill>
                  <a:srgbClr val="002060"/>
                </a:solidFill>
              </a:rPr>
              <a:t>，而它的违品</a:t>
            </a:r>
            <a:r>
              <a:rPr lang="en-US" dirty="0">
                <a:solidFill>
                  <a:srgbClr val="002060"/>
                </a:solidFill>
              </a:rPr>
              <a:t>“</a:t>
            </a:r>
            <a:r>
              <a:rPr lang="zh-CN" altLang="en-US" dirty="0">
                <a:solidFill>
                  <a:srgbClr val="002060"/>
                </a:solidFill>
              </a:rPr>
              <a:t>人格贤善种姓</a:t>
            </a:r>
            <a:r>
              <a:rPr lang="en-US" dirty="0">
                <a:solidFill>
                  <a:srgbClr val="002060"/>
                </a:solidFill>
              </a:rPr>
              <a:t>”</a:t>
            </a:r>
            <a:r>
              <a:rPr lang="zh-CN" altLang="en-US" dirty="0">
                <a:solidFill>
                  <a:srgbClr val="002060"/>
                </a:solidFill>
              </a:rPr>
              <a:t>则是处于另一个极端的</a:t>
            </a:r>
            <a:r>
              <a:rPr lang="en-US" dirty="0">
                <a:solidFill>
                  <a:srgbClr val="002060"/>
                </a:solidFill>
              </a:rPr>
              <a:t>“</a:t>
            </a:r>
            <a:r>
              <a:rPr lang="zh-CN" altLang="en-US" dirty="0">
                <a:solidFill>
                  <a:srgbClr val="002060"/>
                </a:solidFill>
              </a:rPr>
              <a:t>善</a:t>
            </a:r>
            <a:r>
              <a:rPr lang="en-US" dirty="0">
                <a:solidFill>
                  <a:srgbClr val="002060"/>
                </a:solidFill>
              </a:rPr>
              <a:t>”</a:t>
            </a:r>
            <a:r>
              <a:rPr lang="zh-CN" altLang="en-US" dirty="0">
                <a:solidFill>
                  <a:srgbClr val="002060"/>
                </a:solidFill>
              </a:rPr>
              <a:t>。或者可以说佛菩萨处于</a:t>
            </a:r>
            <a:r>
              <a:rPr lang="en-US" dirty="0">
                <a:solidFill>
                  <a:srgbClr val="002060"/>
                </a:solidFill>
              </a:rPr>
              <a:t>“</a:t>
            </a:r>
            <a:r>
              <a:rPr lang="zh-CN" altLang="en-US" dirty="0">
                <a:solidFill>
                  <a:srgbClr val="002060"/>
                </a:solidFill>
              </a:rPr>
              <a:t>善</a:t>
            </a:r>
            <a:r>
              <a:rPr lang="en-US" dirty="0">
                <a:solidFill>
                  <a:srgbClr val="002060"/>
                </a:solidFill>
              </a:rPr>
              <a:t>”</a:t>
            </a:r>
            <a:r>
              <a:rPr lang="zh-CN" altLang="en-US" dirty="0">
                <a:solidFill>
                  <a:srgbClr val="002060"/>
                </a:solidFill>
              </a:rPr>
              <a:t>这一边的顶端，魔处于</a:t>
            </a:r>
            <a:r>
              <a:rPr lang="en-US" dirty="0">
                <a:solidFill>
                  <a:srgbClr val="002060"/>
                </a:solidFill>
              </a:rPr>
              <a:t>“</a:t>
            </a:r>
            <a:r>
              <a:rPr lang="zh-CN" altLang="en-US" dirty="0">
                <a:solidFill>
                  <a:srgbClr val="002060"/>
                </a:solidFill>
              </a:rPr>
              <a:t>恶</a:t>
            </a:r>
            <a:r>
              <a:rPr lang="en-US" dirty="0">
                <a:solidFill>
                  <a:srgbClr val="002060"/>
                </a:solidFill>
              </a:rPr>
              <a:t>”</a:t>
            </a:r>
            <a:r>
              <a:rPr lang="zh-CN" altLang="en-US" dirty="0">
                <a:solidFill>
                  <a:srgbClr val="002060"/>
                </a:solidFill>
              </a:rPr>
              <a:t>一边的顶端，而我们凡夫虽然不是一个极端的魔，但同样也不是另一个极端的佛了。</a:t>
            </a:r>
            <a:endParaRPr lang="en-US" dirty="0">
              <a:solidFill>
                <a:srgbClr val="002060"/>
              </a:solidFill>
            </a:endParaRPr>
          </a:p>
          <a:p>
            <a:pPr marL="342900" indent="-342900" algn="l">
              <a:buFont typeface="Arial" panose="020B0604020202020204" pitchFamily="34" charset="0"/>
              <a:buChar char="•"/>
            </a:pPr>
            <a:r>
              <a:rPr lang="zh-CN" altLang="en-US" dirty="0">
                <a:solidFill>
                  <a:srgbClr val="002060"/>
                </a:solidFill>
              </a:rPr>
              <a:t>我们凡夫是处在善恶两极之间的中间地带，既可以成佛，也可以成魔，就看我们自己如何选择了。</a:t>
            </a:r>
            <a:endParaRPr lang="en-US" dirty="0">
              <a:solidFill>
                <a:srgbClr val="002060"/>
              </a:solidFill>
            </a:endParaRPr>
          </a:p>
          <a:p>
            <a:pPr marL="342900" indent="-342900">
              <a:buFont typeface="Arial" panose="020B0604020202020204" pitchFamily="34" charset="0"/>
              <a:buChar char="•"/>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4664"/>
            <a:ext cx="1451429" cy="813361"/>
          </a:xfrm>
          <a:prstGeom prst="rect">
            <a:avLst/>
          </a:prstGeom>
        </p:spPr>
      </p:pic>
    </p:spTree>
    <p:extLst>
      <p:ext uri="{BB962C8B-B14F-4D97-AF65-F5344CB8AC3E}">
        <p14:creationId xmlns:p14="http://schemas.microsoft.com/office/powerpoint/2010/main" val="21859102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Image result for 慧灯之光"/>
          <p:cNvSpPr>
            <a:spLocks noGrp="1" noChangeAspect="1" noChangeArrowheads="1"/>
          </p:cNvSpPr>
          <p:nvPr>
            <p:ph type="ctrTitle"/>
          </p:nvPr>
        </p:nvSpPr>
        <p:spPr bwMode="auto">
          <a:xfrm>
            <a:off x="-2577191" y="-54707"/>
            <a:ext cx="14769191" cy="10826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fontScale="90000"/>
          </a:bodyPr>
          <a:lstStyle/>
          <a:p>
            <a:r>
              <a:rPr lang="zh-CN" altLang="en-US" dirty="0" smtClean="0"/>
              <a:t>       </a:t>
            </a:r>
            <a:r>
              <a:rPr lang="zh-CN" altLang="en-US" sz="4000" b="1" dirty="0" smtClean="0">
                <a:solidFill>
                  <a:schemeClr val="accent1">
                    <a:lumMod val="50000"/>
                  </a:schemeClr>
                </a:solidFill>
              </a:rPr>
              <a:t>人</a:t>
            </a:r>
            <a:r>
              <a:rPr lang="zh-CN" altLang="en-US" sz="4000" b="1" dirty="0">
                <a:solidFill>
                  <a:schemeClr val="accent1">
                    <a:lumMod val="50000"/>
                  </a:schemeClr>
                </a:solidFill>
              </a:rPr>
              <a:t>格恶劣的病因及病理</a:t>
            </a:r>
            <a:r>
              <a:rPr lang="en-US" dirty="0">
                <a:solidFill>
                  <a:schemeClr val="accent1">
                    <a:lumMod val="50000"/>
                  </a:schemeClr>
                </a:solidFill>
              </a:rPr>
              <a:t/>
            </a:r>
            <a:br>
              <a:rPr lang="en-US" dirty="0">
                <a:solidFill>
                  <a:schemeClr val="accent1">
                    <a:lumMod val="50000"/>
                  </a:schemeClr>
                </a:solidFill>
              </a:rPr>
            </a:br>
            <a:endParaRPr lang="en-US" dirty="0">
              <a:solidFill>
                <a:schemeClr val="accent1">
                  <a:lumMod val="50000"/>
                </a:schemeClr>
              </a:solidFill>
            </a:endParaRPr>
          </a:p>
        </p:txBody>
      </p:sp>
      <p:sp>
        <p:nvSpPr>
          <p:cNvPr id="6" name="AutoShape 6" descr="Image result for 慧灯之光"/>
          <p:cNvSpPr>
            <a:spLocks noGrp="1" noChangeAspect="1" noChangeArrowheads="1"/>
          </p:cNvSpPr>
          <p:nvPr>
            <p:ph type="subTitle" idx="1"/>
          </p:nvPr>
        </p:nvSpPr>
        <p:spPr bwMode="auto">
          <a:xfrm>
            <a:off x="246742" y="783772"/>
            <a:ext cx="11945257" cy="617346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pPr marL="342900" indent="-342900" algn="l">
              <a:buFont typeface="Arial" panose="020B0604020202020204" pitchFamily="34" charset="0"/>
              <a:buChar char="•"/>
            </a:pPr>
            <a:r>
              <a:rPr lang="en-US" dirty="0"/>
              <a:t/>
            </a:r>
            <a:br>
              <a:rPr lang="en-US" dirty="0"/>
            </a:br>
            <a:r>
              <a:rPr lang="zh-CN" altLang="en-US" dirty="0">
                <a:solidFill>
                  <a:srgbClr val="002060"/>
                </a:solidFill>
              </a:rPr>
              <a:t>在当今时代，自我主义、自私主义等特别严重的人，常常以自己的一套为主，置师长教导于不顾而落在无暇中，我们应当时常以此反省自身</a:t>
            </a:r>
            <a:r>
              <a:rPr lang="zh-CN" altLang="en-US" dirty="0" smtClean="0">
                <a:solidFill>
                  <a:srgbClr val="002060"/>
                </a:solidFill>
              </a:rPr>
              <a:t>。</a:t>
            </a:r>
            <a:endParaRPr lang="en-US" altLang="zh-CN" dirty="0" smtClean="0">
              <a:solidFill>
                <a:srgbClr val="002060"/>
              </a:solidFill>
            </a:endParaRPr>
          </a:p>
          <a:p>
            <a:pPr marL="342900" indent="-342900" algn="l">
              <a:buFont typeface="Arial" panose="020B0604020202020204" pitchFamily="34" charset="0"/>
              <a:buChar char="•"/>
            </a:pPr>
            <a:r>
              <a:rPr lang="en-US" dirty="0">
                <a:solidFill>
                  <a:srgbClr val="002060"/>
                </a:solidFill>
              </a:rPr>
              <a:t/>
            </a:r>
            <a:br>
              <a:rPr lang="en-US" dirty="0">
                <a:solidFill>
                  <a:srgbClr val="002060"/>
                </a:solidFill>
              </a:rPr>
            </a:br>
            <a:r>
              <a:rPr lang="zh-CN" altLang="en-US" dirty="0">
                <a:solidFill>
                  <a:srgbClr val="002060"/>
                </a:solidFill>
              </a:rPr>
              <a:t>这类种性上的缺乏，也就是指</a:t>
            </a:r>
            <a:r>
              <a:rPr lang="en-US" dirty="0">
                <a:solidFill>
                  <a:srgbClr val="002060"/>
                </a:solidFill>
              </a:rPr>
              <a:t>“</a:t>
            </a:r>
            <a:r>
              <a:rPr lang="zh-CN" altLang="en-US" dirty="0">
                <a:solidFill>
                  <a:srgbClr val="002060"/>
                </a:solidFill>
              </a:rPr>
              <a:t>材料</a:t>
            </a:r>
            <a:r>
              <a:rPr lang="en-US" dirty="0">
                <a:solidFill>
                  <a:srgbClr val="002060"/>
                </a:solidFill>
              </a:rPr>
              <a:t>”</a:t>
            </a:r>
            <a:r>
              <a:rPr lang="zh-CN" altLang="en-US" dirty="0">
                <a:solidFill>
                  <a:srgbClr val="002060"/>
                </a:solidFill>
              </a:rPr>
              <a:t>质地太差、没有好的人品，即使遇到善知识也难以转入圣道</a:t>
            </a:r>
            <a:r>
              <a:rPr lang="zh-CN" altLang="en-US" dirty="0" smtClean="0">
                <a:solidFill>
                  <a:srgbClr val="002060"/>
                </a:solidFill>
              </a:rPr>
              <a:t>。</a:t>
            </a:r>
            <a:endParaRPr lang="en-US" altLang="zh-CN" dirty="0" smtClean="0">
              <a:solidFill>
                <a:srgbClr val="002060"/>
              </a:solidFill>
            </a:endParaRPr>
          </a:p>
          <a:p>
            <a:pPr marL="342900" indent="-342900" algn="l">
              <a:buFont typeface="Arial" panose="020B0604020202020204" pitchFamily="34" charset="0"/>
              <a:buChar char="•"/>
            </a:pPr>
            <a:r>
              <a:rPr lang="en-US" dirty="0">
                <a:solidFill>
                  <a:srgbClr val="002060"/>
                </a:solidFill>
              </a:rPr>
              <a:t/>
            </a:r>
            <a:br>
              <a:rPr lang="en-US" dirty="0">
                <a:solidFill>
                  <a:srgbClr val="002060"/>
                </a:solidFill>
              </a:rPr>
            </a:br>
            <a:r>
              <a:rPr lang="en-US" dirty="0">
                <a:solidFill>
                  <a:srgbClr val="002060"/>
                </a:solidFill>
              </a:rPr>
              <a:t>“</a:t>
            </a:r>
            <a:r>
              <a:rPr lang="zh-CN" altLang="en-US" dirty="0">
                <a:solidFill>
                  <a:srgbClr val="002060"/>
                </a:solidFill>
              </a:rPr>
              <a:t>断种性</a:t>
            </a:r>
            <a:r>
              <a:rPr lang="en-US" dirty="0">
                <a:solidFill>
                  <a:srgbClr val="002060"/>
                </a:solidFill>
              </a:rPr>
              <a:t>”</a:t>
            </a:r>
            <a:r>
              <a:rPr lang="zh-CN" altLang="en-US" dirty="0">
                <a:solidFill>
                  <a:srgbClr val="002060"/>
                </a:solidFill>
              </a:rPr>
              <a:t>者不接受教化、不得善知识摄持，在自缘和他缘的配合上没办法成功，从而无法踏上成佛之道，或者说修法上处于无暇状态。</a:t>
            </a:r>
            <a:r>
              <a:rPr lang="en-US" dirty="0">
                <a:solidFill>
                  <a:srgbClr val="002060"/>
                </a:solidFill>
              </a:rPr>
              <a:t/>
            </a:r>
            <a:br>
              <a:rPr lang="en-US" dirty="0">
                <a:solidFill>
                  <a:srgbClr val="002060"/>
                </a:solidFill>
              </a:rPr>
            </a:br>
            <a:r>
              <a:rPr lang="zh-CN" altLang="en-US" dirty="0">
                <a:solidFill>
                  <a:srgbClr val="002060"/>
                </a:solidFill>
              </a:rPr>
              <a:t>当今这种自我感太强、刚硬难化的人，在家庭、学校、社会方方面面都不难看到。因此，我们要深刻反省自身是不是具有这种极大的学法障碍</a:t>
            </a:r>
            <a:r>
              <a:rPr lang="zh-CN" altLang="en-US" dirty="0" smtClean="0">
                <a:solidFill>
                  <a:srgbClr val="002060"/>
                </a:solidFill>
              </a:rPr>
              <a:t>。</a:t>
            </a:r>
            <a:endParaRPr lang="en-US" altLang="zh-CN" dirty="0" smtClean="0">
              <a:solidFill>
                <a:srgbClr val="002060"/>
              </a:solidFill>
            </a:endParaRPr>
          </a:p>
          <a:p>
            <a:pPr marL="342900" indent="-342900" algn="l">
              <a:buFont typeface="Arial" panose="020B0604020202020204" pitchFamily="34" charset="0"/>
              <a:buChar char="•"/>
            </a:pPr>
            <a:endParaRPr lang="en-US" dirty="0">
              <a:solidFill>
                <a:srgbClr val="002060"/>
              </a:solidFill>
            </a:endParaRPr>
          </a:p>
          <a:p>
            <a:pPr marL="342900" indent="-342900" algn="l">
              <a:buFont typeface="Arial" panose="020B0604020202020204" pitchFamily="34" charset="0"/>
              <a:buChar char="•"/>
            </a:pPr>
            <a:r>
              <a:rPr lang="zh-CN" altLang="en-US" dirty="0" smtClean="0">
                <a:solidFill>
                  <a:srgbClr val="002060"/>
                </a:solidFill>
              </a:rPr>
              <a:t>任何事都要</a:t>
            </a:r>
            <a:r>
              <a:rPr lang="zh-CN" altLang="en-US" dirty="0">
                <a:solidFill>
                  <a:srgbClr val="002060"/>
                </a:solidFill>
              </a:rPr>
              <a:t>以满足自我为前提，其实这种心态很难接受教育。然而学修圣教正是要调伏自心，摧毁过去的烦恼、恶习；如果不能受教，就已经处在修法的无暇状态，无论积累多少知识都是白搭</a:t>
            </a:r>
            <a:r>
              <a:rPr lang="zh-CN" altLang="en-US" dirty="0" smtClean="0">
                <a:solidFill>
                  <a:srgbClr val="002060"/>
                </a:solidFill>
              </a:rPr>
              <a:t>。</a:t>
            </a:r>
            <a:endParaRPr lang="en-US" dirty="0">
              <a:solidFill>
                <a:srgbClr val="002060"/>
              </a:solidFill>
            </a:endParaRPr>
          </a:p>
          <a:p>
            <a:pPr algn="l"/>
            <a:endParaRPr lang="en-US" dirty="0">
              <a:solidFill>
                <a:srgbClr val="00206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1429" cy="813361"/>
          </a:xfrm>
          <a:prstGeom prst="rect">
            <a:avLst/>
          </a:prstGeom>
        </p:spPr>
      </p:pic>
    </p:spTree>
    <p:extLst>
      <p:ext uri="{BB962C8B-B14F-4D97-AF65-F5344CB8AC3E}">
        <p14:creationId xmlns:p14="http://schemas.microsoft.com/office/powerpoint/2010/main" val="32131132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descr="Image result for 慧灯之光"/>
          <p:cNvSpPr>
            <a:spLocks noGrp="1" noChangeAspect="1" noChangeArrowheads="1"/>
          </p:cNvSpPr>
          <p:nvPr>
            <p:ph type="subTitle" idx="1"/>
          </p:nvPr>
        </p:nvSpPr>
        <p:spPr bwMode="auto">
          <a:xfrm>
            <a:off x="0" y="1023904"/>
            <a:ext cx="12191999" cy="593333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gn="l"/>
            <a:r>
              <a:rPr lang="en-US" dirty="0"/>
              <a:t/>
            </a:r>
            <a:br>
              <a:rPr lang="en-US" dirty="0"/>
            </a:br>
            <a:r>
              <a:rPr lang="zh-CN" altLang="en-US" b="1" dirty="0">
                <a:solidFill>
                  <a:srgbClr val="002060"/>
                </a:solidFill>
              </a:rPr>
              <a:t>如大恩上师一直教导所说的</a:t>
            </a:r>
            <a:r>
              <a:rPr lang="zh-CN" altLang="en-US" b="1" dirty="0" smtClean="0">
                <a:solidFill>
                  <a:srgbClr val="002060"/>
                </a:solidFill>
              </a:rPr>
              <a:t>，</a:t>
            </a:r>
            <a:endParaRPr lang="en-US" altLang="zh-CN" b="1" dirty="0" smtClean="0">
              <a:solidFill>
                <a:srgbClr val="002060"/>
              </a:solidFill>
            </a:endParaRPr>
          </a:p>
          <a:p>
            <a:pPr algn="l"/>
            <a:r>
              <a:rPr lang="zh-CN" altLang="en-US" b="1" dirty="0" smtClean="0">
                <a:solidFill>
                  <a:srgbClr val="002060"/>
                </a:solidFill>
              </a:rPr>
              <a:t>人</a:t>
            </a:r>
            <a:r>
              <a:rPr lang="zh-CN" altLang="en-US" b="1" dirty="0">
                <a:solidFill>
                  <a:srgbClr val="002060"/>
                </a:solidFill>
              </a:rPr>
              <a:t>格恶劣也是一种因缘所生的</a:t>
            </a:r>
            <a:r>
              <a:rPr lang="en-US" b="1" dirty="0">
                <a:solidFill>
                  <a:srgbClr val="002060"/>
                </a:solidFill>
              </a:rPr>
              <a:t>“</a:t>
            </a:r>
            <a:r>
              <a:rPr lang="zh-CN" altLang="en-US" b="1" dirty="0">
                <a:solidFill>
                  <a:srgbClr val="002060"/>
                </a:solidFill>
              </a:rPr>
              <a:t>果</a:t>
            </a:r>
            <a:r>
              <a:rPr lang="en-US" b="1" dirty="0">
                <a:solidFill>
                  <a:srgbClr val="002060"/>
                </a:solidFill>
              </a:rPr>
              <a:t>”</a:t>
            </a:r>
            <a:r>
              <a:rPr lang="zh-CN" altLang="en-US" b="1" dirty="0">
                <a:solidFill>
                  <a:srgbClr val="002060"/>
                </a:solidFill>
              </a:rPr>
              <a:t>，有它自己形成的因缘</a:t>
            </a:r>
            <a:r>
              <a:rPr lang="zh-CN" altLang="en-US" b="1" dirty="0" smtClean="0">
                <a:solidFill>
                  <a:srgbClr val="002060"/>
                </a:solidFill>
              </a:rPr>
              <a:t>。</a:t>
            </a:r>
            <a:endParaRPr lang="en-US" b="1" dirty="0">
              <a:solidFill>
                <a:srgbClr val="00206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4664"/>
            <a:ext cx="1451429" cy="813361"/>
          </a:xfrm>
          <a:prstGeom prst="rect">
            <a:avLst/>
          </a:prstGeom>
        </p:spPr>
      </p:pic>
    </p:spTree>
    <p:extLst>
      <p:ext uri="{BB962C8B-B14F-4D97-AF65-F5344CB8AC3E}">
        <p14:creationId xmlns:p14="http://schemas.microsoft.com/office/powerpoint/2010/main" val="12824201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Image result for 慧灯之光"/>
          <p:cNvSpPr>
            <a:spLocks noGrp="1" noChangeAspect="1" noChangeArrowheads="1"/>
          </p:cNvSpPr>
          <p:nvPr>
            <p:ph type="ctrTitle"/>
          </p:nvPr>
        </p:nvSpPr>
        <p:spPr bwMode="auto">
          <a:xfrm>
            <a:off x="1745520" y="186590"/>
            <a:ext cx="9678541" cy="70950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r>
              <a:rPr lang="zh-CN" altLang="en-US" sz="4000" b="1" dirty="0">
                <a:solidFill>
                  <a:srgbClr val="002060"/>
                </a:solidFill>
              </a:rPr>
              <a:t>那么人格恶劣应该如何对治呢</a:t>
            </a:r>
            <a:endParaRPr lang="en-US" sz="4000" b="1" dirty="0">
              <a:solidFill>
                <a:srgbClr val="002060"/>
              </a:solidFill>
            </a:endParaRPr>
          </a:p>
        </p:txBody>
      </p:sp>
      <p:sp>
        <p:nvSpPr>
          <p:cNvPr id="6" name="AutoShape 6" descr="Image result for 慧灯之光"/>
          <p:cNvSpPr>
            <a:spLocks noGrp="1" noChangeAspect="1" noChangeArrowheads="1"/>
          </p:cNvSpPr>
          <p:nvPr>
            <p:ph type="subTitle" idx="1"/>
          </p:nvPr>
        </p:nvSpPr>
        <p:spPr bwMode="auto">
          <a:xfrm>
            <a:off x="0" y="1097721"/>
            <a:ext cx="12192000" cy="576027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342900" indent="-342900" algn="l">
              <a:buFont typeface="Arial" panose="020B0604020202020204" pitchFamily="34" charset="0"/>
              <a:buChar char="•"/>
            </a:pPr>
            <a:r>
              <a:rPr lang="en-US" dirty="0"/>
              <a:t/>
            </a:r>
            <a:br>
              <a:rPr lang="en-US" dirty="0"/>
            </a:br>
            <a:r>
              <a:rPr lang="zh-CN" altLang="en-US" dirty="0"/>
              <a:t>要</a:t>
            </a:r>
            <a:r>
              <a:rPr lang="zh-CN" altLang="en-US" dirty="0">
                <a:solidFill>
                  <a:srgbClr val="002060"/>
                </a:solidFill>
              </a:rPr>
              <a:t>想对治人格恶劣，有些大德在教言中说，有一定的困难。不过，极个别人由于善根、种姓比较不错，刚开始时虽然为人很坏，但后来依靠上师的教言和道友的劝导，也能变成善良之人，这种现象偶尔会有</a:t>
            </a:r>
            <a:r>
              <a:rPr lang="zh-CN" altLang="en-US" dirty="0" smtClean="0">
                <a:solidFill>
                  <a:srgbClr val="002060"/>
                </a:solidFill>
              </a:rPr>
              <a:t>。</a:t>
            </a:r>
            <a:endParaRPr lang="en-US" altLang="zh-CN" dirty="0" smtClean="0">
              <a:solidFill>
                <a:srgbClr val="002060"/>
              </a:solidFill>
            </a:endParaRPr>
          </a:p>
          <a:p>
            <a:pPr marL="342900" indent="-342900" algn="l">
              <a:buFont typeface="Arial" panose="020B0604020202020204" pitchFamily="34" charset="0"/>
              <a:buChar char="•"/>
            </a:pPr>
            <a:r>
              <a:rPr lang="en-US" dirty="0">
                <a:solidFill>
                  <a:srgbClr val="002060"/>
                </a:solidFill>
              </a:rPr>
              <a:t/>
            </a:r>
            <a:br>
              <a:rPr lang="en-US" dirty="0">
                <a:solidFill>
                  <a:srgbClr val="002060"/>
                </a:solidFill>
              </a:rPr>
            </a:br>
            <a:r>
              <a:rPr lang="zh-CN" altLang="en-US" dirty="0">
                <a:solidFill>
                  <a:srgbClr val="002060"/>
                </a:solidFill>
              </a:rPr>
              <a:t>如果受到好的影响，有好的善知识、道友、道场、道风、好的法等等，人格会越来越贤善；</a:t>
            </a:r>
            <a:endParaRPr lang="en-US" dirty="0">
              <a:solidFill>
                <a:srgbClr val="00206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4664"/>
            <a:ext cx="1451429" cy="813361"/>
          </a:xfrm>
          <a:prstGeom prst="rect">
            <a:avLst/>
          </a:prstGeom>
        </p:spPr>
      </p:pic>
    </p:spTree>
    <p:extLst>
      <p:ext uri="{BB962C8B-B14F-4D97-AF65-F5344CB8AC3E}">
        <p14:creationId xmlns:p14="http://schemas.microsoft.com/office/powerpoint/2010/main" val="38050025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Image result for 慧灯之光"/>
          <p:cNvSpPr>
            <a:spLocks noGrp="1" noChangeAspect="1" noChangeArrowheads="1"/>
          </p:cNvSpPr>
          <p:nvPr>
            <p:ph type="ctrTitle"/>
          </p:nvPr>
        </p:nvSpPr>
        <p:spPr bwMode="auto">
          <a:xfrm>
            <a:off x="1745520" y="186590"/>
            <a:ext cx="9678541" cy="70950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r>
              <a:rPr lang="zh-CN" altLang="en-US" sz="4000" b="1" dirty="0">
                <a:solidFill>
                  <a:srgbClr val="002060"/>
                </a:solidFill>
              </a:rPr>
              <a:t>人格恶劣到底是能够对治还是无法对治</a:t>
            </a:r>
            <a:endParaRPr lang="en-US" sz="4000" b="1" dirty="0">
              <a:solidFill>
                <a:srgbClr val="002060"/>
              </a:solidFill>
            </a:endParaRPr>
          </a:p>
        </p:txBody>
      </p:sp>
      <p:sp>
        <p:nvSpPr>
          <p:cNvPr id="6" name="AutoShape 6" descr="Image result for 慧灯之光"/>
          <p:cNvSpPr>
            <a:spLocks noGrp="1" noChangeAspect="1" noChangeArrowheads="1"/>
          </p:cNvSpPr>
          <p:nvPr>
            <p:ph type="subTitle" idx="1"/>
          </p:nvPr>
        </p:nvSpPr>
        <p:spPr bwMode="auto">
          <a:xfrm>
            <a:off x="0" y="1097721"/>
            <a:ext cx="12192000" cy="576027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US" dirty="0"/>
              <a:t/>
            </a:r>
            <a:br>
              <a:rPr lang="en-US" dirty="0"/>
            </a:br>
            <a:r>
              <a:rPr lang="zh-CN" altLang="en-US" dirty="0">
                <a:solidFill>
                  <a:srgbClr val="002060"/>
                </a:solidFill>
              </a:rPr>
              <a:t>我们都知道</a:t>
            </a:r>
            <a:r>
              <a:rPr lang="en-US" dirty="0">
                <a:solidFill>
                  <a:srgbClr val="002060"/>
                </a:solidFill>
              </a:rPr>
              <a:t>“</a:t>
            </a:r>
            <a:r>
              <a:rPr lang="zh-CN" altLang="en-US" dirty="0">
                <a:solidFill>
                  <a:srgbClr val="002060"/>
                </a:solidFill>
              </a:rPr>
              <a:t>病入膏肓</a:t>
            </a:r>
            <a:r>
              <a:rPr lang="en-US" dirty="0">
                <a:solidFill>
                  <a:srgbClr val="002060"/>
                </a:solidFill>
              </a:rPr>
              <a:t>”</a:t>
            </a:r>
            <a:r>
              <a:rPr lang="zh-CN" altLang="en-US" dirty="0">
                <a:solidFill>
                  <a:srgbClr val="002060"/>
                </a:solidFill>
              </a:rPr>
              <a:t>这个成语：绝世神医扁鹊，最后在看到蔡桓公之后拔腿就跑。为什么？就是因为前面问题还算小的时候没有及时医治，最后病入膏肓之间，神仙也救不了了</a:t>
            </a:r>
            <a:r>
              <a:rPr lang="zh-CN" altLang="en-US" dirty="0" smtClean="0">
                <a:solidFill>
                  <a:srgbClr val="002060"/>
                </a:solidFill>
              </a:rPr>
              <a:t>。</a:t>
            </a:r>
            <a:endParaRPr lang="en-US" altLang="zh-CN" dirty="0" smtClean="0">
              <a:solidFill>
                <a:srgbClr val="002060"/>
              </a:solidFill>
            </a:endParaRPr>
          </a:p>
          <a:p>
            <a:pPr marL="342900" indent="-342900">
              <a:buFont typeface="Arial" panose="020B0604020202020204" pitchFamily="34" charset="0"/>
              <a:buChar char="•"/>
            </a:pPr>
            <a:endParaRPr lang="en-US" dirty="0">
              <a:solidFill>
                <a:srgbClr val="002060"/>
              </a:solidFill>
            </a:endParaRPr>
          </a:p>
          <a:p>
            <a:pPr marL="342900" indent="-342900">
              <a:buFont typeface="Arial" panose="020B0604020202020204" pitchFamily="34" charset="0"/>
              <a:buChar char="•"/>
            </a:pPr>
            <a:r>
              <a:rPr lang="zh-CN" altLang="en-US" dirty="0">
                <a:solidFill>
                  <a:srgbClr val="002060"/>
                </a:solidFill>
              </a:rPr>
              <a:t>因此我们在发现自己的问题，或者说是上师或道友帮我们指出问题之后，千万不能讳疾忌医。应该说问题发现得越早，对治效果越好</a:t>
            </a:r>
            <a:r>
              <a:rPr lang="zh-CN" altLang="en-US" dirty="0" smtClean="0">
                <a:solidFill>
                  <a:srgbClr val="002060"/>
                </a:solidFill>
              </a:rPr>
              <a:t>。</a:t>
            </a:r>
            <a:endParaRPr lang="en-US" altLang="zh-CN" dirty="0" smtClean="0">
              <a:solidFill>
                <a:srgbClr val="002060"/>
              </a:solidFill>
            </a:endParaRPr>
          </a:p>
          <a:p>
            <a:pPr marL="342900" indent="-342900">
              <a:buFont typeface="Arial" panose="020B0604020202020204" pitchFamily="34" charset="0"/>
              <a:buChar char="•"/>
            </a:pPr>
            <a:endParaRPr lang="en-US" dirty="0">
              <a:solidFill>
                <a:srgbClr val="002060"/>
              </a:solidFill>
            </a:endParaRPr>
          </a:p>
          <a:p>
            <a:pPr marL="342900" indent="-342900">
              <a:buFont typeface="Arial" panose="020B0604020202020204" pitchFamily="34" charset="0"/>
              <a:buChar char="•"/>
            </a:pPr>
            <a:r>
              <a:rPr lang="zh-CN" altLang="en-US" dirty="0">
                <a:solidFill>
                  <a:srgbClr val="002060"/>
                </a:solidFill>
              </a:rPr>
              <a:t>正是因为这个原因，益西彭措堪布上师称</a:t>
            </a:r>
            <a:r>
              <a:rPr lang="en-US" dirty="0">
                <a:solidFill>
                  <a:srgbClr val="002060"/>
                </a:solidFill>
              </a:rPr>
              <a:t>“</a:t>
            </a:r>
            <a:r>
              <a:rPr lang="zh-CN" altLang="en-US" dirty="0">
                <a:solidFill>
                  <a:srgbClr val="002060"/>
                </a:solidFill>
              </a:rPr>
              <a:t>自我感太强、刚硬难化</a:t>
            </a:r>
            <a:r>
              <a:rPr lang="en-US" dirty="0">
                <a:solidFill>
                  <a:srgbClr val="002060"/>
                </a:solidFill>
              </a:rPr>
              <a:t>”</a:t>
            </a:r>
            <a:r>
              <a:rPr lang="zh-CN" altLang="en-US" dirty="0">
                <a:solidFill>
                  <a:srgbClr val="002060"/>
                </a:solidFill>
              </a:rPr>
              <a:t>是</a:t>
            </a:r>
            <a:r>
              <a:rPr lang="en-US" dirty="0">
                <a:solidFill>
                  <a:srgbClr val="002060"/>
                </a:solidFill>
              </a:rPr>
              <a:t>“</a:t>
            </a:r>
            <a:r>
              <a:rPr lang="zh-CN" altLang="en-US" dirty="0">
                <a:solidFill>
                  <a:srgbClr val="002060"/>
                </a:solidFill>
              </a:rPr>
              <a:t>极大的修法障碍</a:t>
            </a:r>
            <a:r>
              <a:rPr lang="en-US" dirty="0">
                <a:solidFill>
                  <a:srgbClr val="002060"/>
                </a:solidFill>
              </a:rPr>
              <a:t>”</a:t>
            </a:r>
            <a:r>
              <a:rPr lang="zh-CN" altLang="en-US" dirty="0">
                <a:solidFill>
                  <a:srgbClr val="002060"/>
                </a:solidFill>
              </a:rPr>
              <a:t>。</a:t>
            </a:r>
            <a:endParaRPr lang="en-US" dirty="0">
              <a:solidFill>
                <a:srgbClr val="002060"/>
              </a:solidFill>
            </a:endParaRPr>
          </a:p>
          <a:p>
            <a:pPr marL="342900" indent="-342900">
              <a:buFont typeface="Arial" panose="020B0604020202020204" pitchFamily="34" charset="0"/>
              <a:buChar char="•"/>
            </a:pPr>
            <a:endParaRPr lang="en-US" dirty="0">
              <a:solidFill>
                <a:srgbClr val="00206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4664"/>
            <a:ext cx="1451429" cy="813361"/>
          </a:xfrm>
          <a:prstGeom prst="rect">
            <a:avLst/>
          </a:prstGeom>
        </p:spPr>
      </p:pic>
    </p:spTree>
    <p:extLst>
      <p:ext uri="{BB962C8B-B14F-4D97-AF65-F5344CB8AC3E}">
        <p14:creationId xmlns:p14="http://schemas.microsoft.com/office/powerpoint/2010/main" val="13611212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Image result for 慧灯之光"/>
          <p:cNvSpPr>
            <a:spLocks noGrp="1" noChangeAspect="1" noChangeArrowheads="1"/>
          </p:cNvSpPr>
          <p:nvPr>
            <p:ph type="ctrTitle"/>
          </p:nvPr>
        </p:nvSpPr>
        <p:spPr bwMode="auto">
          <a:xfrm>
            <a:off x="1745520" y="186590"/>
            <a:ext cx="9678541" cy="70950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r>
              <a:rPr lang="zh-CN" altLang="en-US" sz="3600" b="1" dirty="0">
                <a:solidFill>
                  <a:srgbClr val="002060"/>
                </a:solidFill>
              </a:rPr>
              <a:t>观察人格恶劣在自己身心当中的表现</a:t>
            </a:r>
            <a:r>
              <a:rPr lang="en-US" sz="3600" b="1" dirty="0">
                <a:solidFill>
                  <a:srgbClr val="002060"/>
                </a:solidFill>
              </a:rPr>
              <a:t/>
            </a:r>
            <a:br>
              <a:rPr lang="en-US" sz="3600" b="1" dirty="0">
                <a:solidFill>
                  <a:srgbClr val="002060"/>
                </a:solidFill>
              </a:rPr>
            </a:br>
            <a:endParaRPr lang="en-US" sz="3600" b="1" dirty="0">
              <a:solidFill>
                <a:srgbClr val="002060"/>
              </a:solidFill>
            </a:endParaRPr>
          </a:p>
        </p:txBody>
      </p:sp>
      <p:sp>
        <p:nvSpPr>
          <p:cNvPr id="6" name="AutoShape 6" descr="Image result for 慧灯之光"/>
          <p:cNvSpPr>
            <a:spLocks noGrp="1" noChangeAspect="1" noChangeArrowheads="1"/>
          </p:cNvSpPr>
          <p:nvPr>
            <p:ph type="subTitle" idx="1"/>
          </p:nvPr>
        </p:nvSpPr>
        <p:spPr bwMode="auto">
          <a:xfrm>
            <a:off x="0" y="1097721"/>
            <a:ext cx="12192000" cy="576027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pPr marL="342900" indent="-342900" algn="l">
              <a:buFont typeface="Arial" panose="020B0604020202020204" pitchFamily="34" charset="0"/>
              <a:buChar char="•"/>
            </a:pPr>
            <a:r>
              <a:rPr lang="en-US" dirty="0"/>
              <a:t/>
            </a:r>
            <a:br>
              <a:rPr lang="en-US" dirty="0"/>
            </a:br>
            <a:r>
              <a:rPr lang="zh-CN" altLang="en-US" dirty="0" smtClean="0">
                <a:solidFill>
                  <a:srgbClr val="002060"/>
                </a:solidFill>
              </a:rPr>
              <a:t>我</a:t>
            </a:r>
            <a:r>
              <a:rPr lang="zh-CN" altLang="en-US" dirty="0">
                <a:solidFill>
                  <a:srgbClr val="002060"/>
                </a:solidFill>
              </a:rPr>
              <a:t>们都是佛弟子，都有一定的知惭知愧心。虽然因为自己的业力和习气，身口意三门还是会有种种不如法之处，但是还不至于到祖师和上师们所说的</a:t>
            </a:r>
            <a:r>
              <a:rPr lang="en-US" dirty="0">
                <a:solidFill>
                  <a:srgbClr val="002060"/>
                </a:solidFill>
              </a:rPr>
              <a:t>“</a:t>
            </a:r>
            <a:r>
              <a:rPr lang="zh-CN" altLang="en-US" dirty="0">
                <a:solidFill>
                  <a:srgbClr val="002060"/>
                </a:solidFill>
              </a:rPr>
              <a:t>人格恶劣</a:t>
            </a:r>
            <a:r>
              <a:rPr lang="en-US" dirty="0">
                <a:solidFill>
                  <a:srgbClr val="002060"/>
                </a:solidFill>
              </a:rPr>
              <a:t>”</a:t>
            </a:r>
            <a:r>
              <a:rPr lang="zh-CN" altLang="en-US" dirty="0">
                <a:solidFill>
                  <a:srgbClr val="002060"/>
                </a:solidFill>
              </a:rPr>
              <a:t>的地步。</a:t>
            </a:r>
            <a:endParaRPr lang="en-US" dirty="0">
              <a:solidFill>
                <a:srgbClr val="002060"/>
              </a:solidFill>
            </a:endParaRPr>
          </a:p>
          <a:p>
            <a:pPr marL="342900" indent="-342900" algn="l">
              <a:buFont typeface="Arial" panose="020B0604020202020204" pitchFamily="34" charset="0"/>
              <a:buChar char="•"/>
            </a:pPr>
            <a:r>
              <a:rPr lang="zh-CN" altLang="en-US" dirty="0">
                <a:solidFill>
                  <a:srgbClr val="002060"/>
                </a:solidFill>
              </a:rPr>
              <a:t>不过我们必须要知道，人格的恶劣或者贤善，是我们分别念中的两个极端。我们绝大多数人还是处于两者之间</a:t>
            </a:r>
            <a:r>
              <a:rPr lang="zh-CN" altLang="en-US" dirty="0" smtClean="0">
                <a:solidFill>
                  <a:srgbClr val="002060"/>
                </a:solidFill>
              </a:rPr>
              <a:t>；一</a:t>
            </a:r>
            <a:r>
              <a:rPr lang="zh-CN" altLang="en-US" dirty="0">
                <a:solidFill>
                  <a:srgbClr val="002060"/>
                </a:solidFill>
              </a:rPr>
              <a:t>念向善时，我们就会众善奉行、诸恶莫作；一念无明之时，我们就会恶念纷飞、造作恶业了。</a:t>
            </a:r>
            <a:endParaRPr lang="en-US" dirty="0">
              <a:solidFill>
                <a:srgbClr val="002060"/>
              </a:solidFill>
            </a:endParaRPr>
          </a:p>
          <a:p>
            <a:pPr marL="342900" indent="-342900" algn="l">
              <a:buFont typeface="Arial" panose="020B0604020202020204" pitchFamily="34" charset="0"/>
              <a:buChar char="•"/>
            </a:pPr>
            <a:r>
              <a:rPr lang="zh-CN" altLang="en-US" dirty="0">
                <a:solidFill>
                  <a:srgbClr val="002060"/>
                </a:solidFill>
              </a:rPr>
              <a:t>所以，如果我们平时多多观察自己的起心动念，当恶念起来时能够及时注意到并加以转化，那么我们就可以逐步向善，远离人格恶劣了。</a:t>
            </a:r>
            <a:endParaRPr lang="en-US" dirty="0">
              <a:solidFill>
                <a:srgbClr val="002060"/>
              </a:solidFill>
            </a:endParaRPr>
          </a:p>
          <a:p>
            <a:pPr algn="l"/>
            <a:r>
              <a:rPr lang="en-US" dirty="0">
                <a:solidFill>
                  <a:srgbClr val="002060"/>
                </a:solidFill>
              </a:rPr>
              <a:t> </a:t>
            </a:r>
          </a:p>
          <a:p>
            <a:pPr marL="342900" indent="-342900" algn="l">
              <a:buFont typeface="Arial" panose="020B0604020202020204" pitchFamily="34" charset="0"/>
              <a:buChar char="•"/>
            </a:pPr>
            <a:r>
              <a:rPr lang="zh-CN" altLang="en-US" dirty="0">
                <a:solidFill>
                  <a:srgbClr val="002060"/>
                </a:solidFill>
              </a:rPr>
              <a:t>我们是凡夫，既不是佛，也不是魔。或者换一个角度说，我们现在所处的阶段，是处于佛和魔之间的地带：既有精进修持最终成佛的潜能，也有行持恶业堕入三恶趣的可能。</a:t>
            </a:r>
            <a:endParaRPr lang="en-US" dirty="0">
              <a:solidFill>
                <a:srgbClr val="002060"/>
              </a:solidFill>
            </a:endParaRPr>
          </a:p>
          <a:p>
            <a:pPr marL="342900" indent="-342900" algn="l">
              <a:buFont typeface="Arial" panose="020B0604020202020204" pitchFamily="34" charset="0"/>
              <a:buChar char="•"/>
            </a:pPr>
            <a:r>
              <a:rPr lang="zh-CN" altLang="en-US" dirty="0">
                <a:solidFill>
                  <a:srgbClr val="002060"/>
                </a:solidFill>
              </a:rPr>
              <a:t>是以我们应该正知正念，防微杜渐，让自己不会堕入人格恶劣无暇之中。</a:t>
            </a:r>
            <a:endParaRPr lang="en-US" dirty="0">
              <a:solidFill>
                <a:srgbClr val="002060"/>
              </a:solidFill>
            </a:endParaRPr>
          </a:p>
          <a:p>
            <a:r>
              <a:rPr lang="en-US" dirty="0"/>
              <a:t> </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4664"/>
            <a:ext cx="1451429" cy="813361"/>
          </a:xfrm>
          <a:prstGeom prst="rect">
            <a:avLst/>
          </a:prstGeom>
        </p:spPr>
      </p:pic>
    </p:spTree>
    <p:extLst>
      <p:ext uri="{BB962C8B-B14F-4D97-AF65-F5344CB8AC3E}">
        <p14:creationId xmlns:p14="http://schemas.microsoft.com/office/powerpoint/2010/main" val="22163955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Image result for 慧灯之光"/>
          <p:cNvSpPr>
            <a:spLocks noGrp="1" noChangeAspect="1" noChangeArrowheads="1"/>
          </p:cNvSpPr>
          <p:nvPr>
            <p:ph type="ctrTitle"/>
          </p:nvPr>
        </p:nvSpPr>
        <p:spPr bwMode="auto">
          <a:xfrm>
            <a:off x="1745520" y="186590"/>
            <a:ext cx="9678541" cy="70950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fontScale="90000"/>
          </a:bodyPr>
          <a:lstStyle/>
          <a:p>
            <a:r>
              <a:rPr lang="zh-CN" altLang="en-US" sz="4400" b="1" dirty="0">
                <a:solidFill>
                  <a:srgbClr val="002060"/>
                </a:solidFill>
              </a:rPr>
              <a:t>失坏律仪无暇的观修</a:t>
            </a:r>
            <a:r>
              <a:rPr lang="en-US" dirty="0"/>
              <a:t/>
            </a:r>
            <a:br>
              <a:rPr lang="en-US" dirty="0"/>
            </a:br>
            <a:r>
              <a:rPr lang="en-US" dirty="0"/>
              <a:t> </a:t>
            </a:r>
            <a:br>
              <a:rPr lang="en-US" dirty="0"/>
            </a:br>
            <a:endParaRPr lang="en-US" dirty="0"/>
          </a:p>
        </p:txBody>
      </p:sp>
      <p:sp>
        <p:nvSpPr>
          <p:cNvPr id="6" name="AutoShape 6" descr="Image result for 慧灯之光"/>
          <p:cNvSpPr>
            <a:spLocks noGrp="1" noChangeAspect="1" noChangeArrowheads="1"/>
          </p:cNvSpPr>
          <p:nvPr>
            <p:ph type="subTitle" idx="1"/>
          </p:nvPr>
        </p:nvSpPr>
        <p:spPr bwMode="auto">
          <a:xfrm>
            <a:off x="0" y="1097721"/>
            <a:ext cx="12192000" cy="576027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gn="l"/>
            <a:r>
              <a:rPr lang="en-US" dirty="0"/>
              <a:t/>
            </a:r>
            <a:br>
              <a:rPr lang="en-US" dirty="0"/>
            </a:br>
            <a:r>
              <a:rPr lang="zh-CN" altLang="en-US" dirty="0">
                <a:solidFill>
                  <a:srgbClr val="002060"/>
                </a:solidFill>
              </a:rPr>
              <a:t>什么是失坏律仪呢？</a:t>
            </a:r>
            <a:endParaRPr lang="en-US" dirty="0">
              <a:solidFill>
                <a:srgbClr val="002060"/>
              </a:solidFill>
            </a:endParaRPr>
          </a:p>
          <a:p>
            <a:pPr algn="l"/>
            <a:r>
              <a:rPr lang="zh-CN" altLang="en-US" dirty="0">
                <a:solidFill>
                  <a:srgbClr val="002060"/>
                </a:solidFill>
              </a:rPr>
              <a:t>毁坏律仪：倘若进入小乘后失坏了别解脱戒，或者趋入大乘后退失菩提心，失毁了菩萨律仪，那么只会堕入恶趣而别无出路，脱离不了无暇之处</a:t>
            </a:r>
            <a:r>
              <a:rPr lang="zh-CN" altLang="en-US" dirty="0" smtClean="0">
                <a:solidFill>
                  <a:srgbClr val="002060"/>
                </a:solidFill>
              </a:rPr>
              <a:t>。</a:t>
            </a:r>
            <a:endParaRPr lang="en-US" dirty="0">
              <a:solidFill>
                <a:srgbClr val="00206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4664"/>
            <a:ext cx="1451429" cy="813361"/>
          </a:xfrm>
          <a:prstGeom prst="rect">
            <a:avLst/>
          </a:prstGeom>
        </p:spPr>
      </p:pic>
    </p:spTree>
    <p:extLst>
      <p:ext uri="{BB962C8B-B14F-4D97-AF65-F5344CB8AC3E}">
        <p14:creationId xmlns:p14="http://schemas.microsoft.com/office/powerpoint/2010/main" val="37966337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Image result for 慧灯之光"/>
          <p:cNvSpPr>
            <a:spLocks noGrp="1" noChangeAspect="1" noChangeArrowheads="1"/>
          </p:cNvSpPr>
          <p:nvPr>
            <p:ph type="ctrTitle"/>
          </p:nvPr>
        </p:nvSpPr>
        <p:spPr bwMode="auto">
          <a:xfrm>
            <a:off x="1745520" y="186590"/>
            <a:ext cx="9678541" cy="70950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fontScale="90000"/>
          </a:bodyPr>
          <a:lstStyle/>
          <a:p>
            <a:r>
              <a:rPr lang="zh-CN" altLang="en-US" sz="4400" b="1" dirty="0">
                <a:solidFill>
                  <a:srgbClr val="002060"/>
                </a:solidFill>
              </a:rPr>
              <a:t>失坏律仪无暇的症状</a:t>
            </a:r>
            <a:r>
              <a:rPr lang="en-US" dirty="0"/>
              <a:t/>
            </a:r>
            <a:br>
              <a:rPr lang="en-US" dirty="0"/>
            </a:br>
            <a:endParaRPr lang="en-US" dirty="0"/>
          </a:p>
        </p:txBody>
      </p:sp>
      <p:sp>
        <p:nvSpPr>
          <p:cNvPr id="6" name="AutoShape 6" descr="Image result for 慧灯之光"/>
          <p:cNvSpPr>
            <a:spLocks noGrp="1" noChangeAspect="1" noChangeArrowheads="1"/>
          </p:cNvSpPr>
          <p:nvPr>
            <p:ph type="subTitle" idx="1"/>
          </p:nvPr>
        </p:nvSpPr>
        <p:spPr bwMode="auto">
          <a:xfrm>
            <a:off x="0" y="1097721"/>
            <a:ext cx="12192000" cy="576027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gn="l"/>
            <a:r>
              <a:rPr lang="en-US" dirty="0"/>
              <a:t/>
            </a:r>
            <a:br>
              <a:rPr lang="en-US" dirty="0"/>
            </a:br>
            <a:r>
              <a:rPr lang="zh-CN" altLang="en-US" dirty="0">
                <a:solidFill>
                  <a:srgbClr val="002060"/>
                </a:solidFill>
              </a:rPr>
              <a:t>对于失坏律仪的症状，普贤上师开示说：</a:t>
            </a:r>
            <a:r>
              <a:rPr lang="en-US" dirty="0">
                <a:solidFill>
                  <a:srgbClr val="002060"/>
                </a:solidFill>
              </a:rPr>
              <a:t/>
            </a:r>
            <a:br>
              <a:rPr lang="en-US" dirty="0">
                <a:solidFill>
                  <a:srgbClr val="002060"/>
                </a:solidFill>
              </a:rPr>
            </a:br>
            <a:r>
              <a:rPr lang="en-US" dirty="0">
                <a:solidFill>
                  <a:srgbClr val="002060"/>
                </a:solidFill>
              </a:rPr>
              <a:t/>
            </a:r>
            <a:br>
              <a:rPr lang="en-US" dirty="0">
                <a:solidFill>
                  <a:srgbClr val="002060"/>
                </a:solidFill>
              </a:rPr>
            </a:br>
            <a:r>
              <a:rPr lang="en-US" altLang="zh-CN" dirty="0">
                <a:solidFill>
                  <a:srgbClr val="002060"/>
                </a:solidFill>
              </a:rPr>
              <a:t>【</a:t>
            </a:r>
            <a:r>
              <a:rPr lang="zh-CN" altLang="en-US" dirty="0">
                <a:solidFill>
                  <a:srgbClr val="002060"/>
                </a:solidFill>
              </a:rPr>
              <a:t>七、</a:t>
            </a:r>
            <a:r>
              <a:rPr lang="zh-CN" altLang="en-US" dirty="0" smtClean="0">
                <a:solidFill>
                  <a:srgbClr val="002060"/>
                </a:solidFill>
              </a:rPr>
              <a:t>入共</a:t>
            </a:r>
            <a:r>
              <a:rPr lang="zh-CN" altLang="en-US" dirty="0">
                <a:solidFill>
                  <a:srgbClr val="002060"/>
                </a:solidFill>
              </a:rPr>
              <a:t>同乘之后，毁坏发心及律仪的话，除三恶趣外别无去处，故从非暇之处不解</a:t>
            </a:r>
            <a:r>
              <a:rPr lang="zh-CN" altLang="en-US" dirty="0" smtClean="0">
                <a:solidFill>
                  <a:srgbClr val="002060"/>
                </a:solidFill>
              </a:rPr>
              <a:t>脱</a:t>
            </a:r>
            <a:endParaRPr lang="en-US" altLang="zh-CN" dirty="0" smtClean="0">
              <a:solidFill>
                <a:srgbClr val="002060"/>
              </a:solidFill>
            </a:endParaRPr>
          </a:p>
          <a:p>
            <a:pPr algn="l"/>
            <a:r>
              <a:rPr lang="zh-CN" altLang="en-US" dirty="0">
                <a:solidFill>
                  <a:srgbClr val="002060"/>
                </a:solidFill>
              </a:rPr>
              <a:t>毁坏发心和律仪后堕入恶趣，无从修法。</a:t>
            </a:r>
            <a:r>
              <a:rPr lang="en-US" dirty="0">
                <a:solidFill>
                  <a:srgbClr val="002060"/>
                </a:solidFill>
              </a:rPr>
              <a:t/>
            </a:r>
            <a:br>
              <a:rPr lang="en-US" dirty="0">
                <a:solidFill>
                  <a:srgbClr val="002060"/>
                </a:solidFill>
              </a:rPr>
            </a:br>
            <a:r>
              <a:rPr lang="zh-CN" altLang="en-US" dirty="0">
                <a:solidFill>
                  <a:srgbClr val="002060"/>
                </a:solidFill>
              </a:rPr>
              <a:t>入共同乘后如果毁破发心戒与律仪，包括别解脱律仪和菩萨律仪，就会如断足般无法走到善趣，所以说</a:t>
            </a:r>
            <a:r>
              <a:rPr lang="en-US" dirty="0">
                <a:solidFill>
                  <a:srgbClr val="002060"/>
                </a:solidFill>
              </a:rPr>
              <a:t>“</a:t>
            </a:r>
            <a:r>
              <a:rPr lang="zh-CN" altLang="en-US" dirty="0">
                <a:solidFill>
                  <a:srgbClr val="002060"/>
                </a:solidFill>
              </a:rPr>
              <a:t>除三恶趣外别无去处</a:t>
            </a:r>
            <a:r>
              <a:rPr lang="en-US" dirty="0">
                <a:solidFill>
                  <a:srgbClr val="002060"/>
                </a:solidFill>
              </a:rPr>
              <a:t>”</a:t>
            </a:r>
            <a:r>
              <a:rPr lang="zh-CN" altLang="en-US" dirty="0">
                <a:solidFill>
                  <a:srgbClr val="002060"/>
                </a:solidFill>
              </a:rPr>
              <a:t>；一旦陷入恶趣，必定不得自在，在长劫当中落于非暇之处，没有修法因缘。这也是一类断种性无暇。</a:t>
            </a:r>
            <a:r>
              <a:rPr lang="en-US" altLang="zh-CN" dirty="0">
                <a:solidFill>
                  <a:srgbClr val="002060"/>
                </a:solidFill>
              </a:rPr>
              <a:t>【</a:t>
            </a:r>
            <a:r>
              <a:rPr lang="zh-CN" altLang="en-US" dirty="0">
                <a:solidFill>
                  <a:srgbClr val="002060"/>
                </a:solidFill>
              </a:rPr>
              <a:t>前行</a:t>
            </a:r>
            <a:r>
              <a:rPr lang="en-US" dirty="0">
                <a:solidFill>
                  <a:srgbClr val="002060"/>
                </a:solidFill>
              </a:rPr>
              <a:t>3</a:t>
            </a:r>
            <a:r>
              <a:rPr lang="zh-CN" altLang="en-US" dirty="0">
                <a:solidFill>
                  <a:srgbClr val="002060"/>
                </a:solidFill>
              </a:rPr>
              <a:t>讲记</a:t>
            </a:r>
            <a:r>
              <a:rPr lang="en-US" dirty="0">
                <a:solidFill>
                  <a:srgbClr val="002060"/>
                </a:solidFill>
              </a:rPr>
              <a:t>2</a:t>
            </a:r>
            <a:r>
              <a:rPr lang="en-US" altLang="zh-CN" dirty="0">
                <a:solidFill>
                  <a:srgbClr val="002060"/>
                </a:solidFill>
              </a:rPr>
              <a:t>】</a:t>
            </a:r>
            <a:r>
              <a:rPr lang="en-US" dirty="0">
                <a:solidFill>
                  <a:srgbClr val="002060"/>
                </a:solidFill>
              </a:rPr>
              <a:t/>
            </a:r>
            <a:br>
              <a:rPr lang="en-US" dirty="0">
                <a:solidFill>
                  <a:srgbClr val="002060"/>
                </a:solidFill>
              </a:rPr>
            </a:br>
            <a:endParaRPr lang="en-US" dirty="0">
              <a:solidFill>
                <a:srgbClr val="002060"/>
              </a:solidFill>
            </a:endParaRPr>
          </a:p>
          <a:p>
            <a:pPr algn="l"/>
            <a:r>
              <a:rPr lang="en-US" dirty="0">
                <a:solidFill>
                  <a:srgbClr val="002060"/>
                </a:solidFill>
              </a:rPr>
              <a:t>“</a:t>
            </a:r>
            <a:r>
              <a:rPr lang="zh-CN" altLang="en-US" dirty="0">
                <a:solidFill>
                  <a:srgbClr val="002060"/>
                </a:solidFill>
              </a:rPr>
              <a:t>违犯律仪</a:t>
            </a:r>
            <a:r>
              <a:rPr lang="en-US" dirty="0">
                <a:solidFill>
                  <a:srgbClr val="002060"/>
                </a:solidFill>
              </a:rPr>
              <a:t>”</a:t>
            </a:r>
            <a:r>
              <a:rPr lang="zh-CN" altLang="en-US" dirty="0">
                <a:solidFill>
                  <a:srgbClr val="002060"/>
                </a:solidFill>
              </a:rPr>
              <a:t>，是指趣入共同乘之后又失坏发心和律仪。譬如善法的种子被烧焦，或者好比被割截下肢一般，这种人将长时处于无暇修法的苦境之中，难以脱离。罪业深重的缘故，来世除了恶趣以外没有其它去处，而一旦堕落又难以爬</a:t>
            </a:r>
            <a:r>
              <a:rPr lang="zh-CN" altLang="en-US" dirty="0" smtClean="0">
                <a:solidFill>
                  <a:srgbClr val="002060"/>
                </a:solidFill>
              </a:rPr>
              <a:t>出。</a:t>
            </a:r>
            <a:endParaRPr lang="en-US" dirty="0">
              <a:solidFill>
                <a:srgbClr val="00206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4664"/>
            <a:ext cx="1451429" cy="813361"/>
          </a:xfrm>
          <a:prstGeom prst="rect">
            <a:avLst/>
          </a:prstGeom>
        </p:spPr>
      </p:pic>
    </p:spTree>
    <p:extLst>
      <p:ext uri="{BB962C8B-B14F-4D97-AF65-F5344CB8AC3E}">
        <p14:creationId xmlns:p14="http://schemas.microsoft.com/office/powerpoint/2010/main" val="11773399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Image result for 慧灯之光"/>
          <p:cNvSpPr>
            <a:spLocks noGrp="1" noChangeAspect="1" noChangeArrowheads="1"/>
          </p:cNvSpPr>
          <p:nvPr>
            <p:ph type="ctrTitle"/>
          </p:nvPr>
        </p:nvSpPr>
        <p:spPr bwMode="auto">
          <a:xfrm>
            <a:off x="1745520" y="186590"/>
            <a:ext cx="9678541" cy="70950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r>
              <a:rPr lang="zh-CN" altLang="en-US" sz="4000" b="1" dirty="0" smtClean="0">
                <a:solidFill>
                  <a:srgbClr val="002060"/>
                </a:solidFill>
              </a:rPr>
              <a:t>失</a:t>
            </a:r>
            <a:r>
              <a:rPr lang="zh-CN" altLang="en-US" sz="4000" b="1" dirty="0">
                <a:solidFill>
                  <a:srgbClr val="002060"/>
                </a:solidFill>
              </a:rPr>
              <a:t>坏律仪的病因及病理</a:t>
            </a:r>
            <a:endParaRPr lang="en-US" sz="4000" b="1" dirty="0">
              <a:solidFill>
                <a:srgbClr val="002060"/>
              </a:solidFill>
            </a:endParaRPr>
          </a:p>
        </p:txBody>
      </p:sp>
      <p:sp>
        <p:nvSpPr>
          <p:cNvPr id="6" name="AutoShape 6" descr="Image result for 慧灯之光"/>
          <p:cNvSpPr>
            <a:spLocks noGrp="1" noChangeAspect="1" noChangeArrowheads="1"/>
          </p:cNvSpPr>
          <p:nvPr>
            <p:ph type="subTitle" idx="1"/>
          </p:nvPr>
        </p:nvSpPr>
        <p:spPr bwMode="auto">
          <a:xfrm>
            <a:off x="0" y="1097721"/>
            <a:ext cx="12192000" cy="576027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US" dirty="0"/>
              <a:t/>
            </a:r>
            <a:br>
              <a:rPr lang="en-US" dirty="0"/>
            </a:br>
            <a:r>
              <a:rPr lang="en-US" dirty="0"/>
              <a:t> </a:t>
            </a:r>
          </a:p>
          <a:p>
            <a:pPr marL="342900" indent="-342900" algn="l">
              <a:buFont typeface="Arial" panose="020B0604020202020204" pitchFamily="34" charset="0"/>
              <a:buChar char="•"/>
            </a:pPr>
            <a:r>
              <a:rPr lang="zh-CN" altLang="en-US" dirty="0">
                <a:solidFill>
                  <a:srgbClr val="002060"/>
                </a:solidFill>
              </a:rPr>
              <a:t>失坏律仪无法上升人天而必堕恶趣，由此断绝修法机缘，因此必须加以对治。在真实了解引起堕罪的四因</a:t>
            </a:r>
            <a:r>
              <a:rPr lang="en-US" dirty="0">
                <a:solidFill>
                  <a:srgbClr val="002060"/>
                </a:solidFill>
              </a:rPr>
              <a:t>——</a:t>
            </a:r>
            <a:r>
              <a:rPr lang="zh-CN" altLang="en-US" dirty="0">
                <a:solidFill>
                  <a:srgbClr val="002060"/>
                </a:solidFill>
              </a:rPr>
              <a:t>无知、放逸、不恭敬和烦恼炽盛之后，观察自己</a:t>
            </a:r>
            <a:r>
              <a:rPr lang="zh-CN" altLang="en-US" dirty="0" smtClean="0">
                <a:solidFill>
                  <a:srgbClr val="002060"/>
                </a:solidFill>
              </a:rPr>
              <a:t>。</a:t>
            </a:r>
            <a:endParaRPr lang="en-US" altLang="zh-CN" dirty="0" smtClean="0">
              <a:solidFill>
                <a:srgbClr val="002060"/>
              </a:solidFill>
            </a:endParaRPr>
          </a:p>
          <a:p>
            <a:pPr marL="342900" indent="-342900" algn="l">
              <a:buFont typeface="Arial" panose="020B0604020202020204" pitchFamily="34" charset="0"/>
              <a:buChar char="•"/>
            </a:pPr>
            <a:r>
              <a:rPr lang="zh-CN" altLang="en-US" dirty="0">
                <a:solidFill>
                  <a:srgbClr val="002060"/>
                </a:solidFill>
              </a:rPr>
              <a:t>破戒之人今生来世都痛苦，且对将来获得佛果有障碍。如</a:t>
            </a:r>
            <a:r>
              <a:rPr lang="en-US" altLang="zh-CN" dirty="0">
                <a:solidFill>
                  <a:srgbClr val="002060"/>
                </a:solidFill>
              </a:rPr>
              <a:t>《</a:t>
            </a:r>
            <a:r>
              <a:rPr lang="zh-CN" altLang="en-US" dirty="0">
                <a:solidFill>
                  <a:srgbClr val="002060"/>
                </a:solidFill>
              </a:rPr>
              <a:t>沙弥五十颂</a:t>
            </a:r>
            <a:r>
              <a:rPr lang="en-US" altLang="zh-CN" dirty="0">
                <a:solidFill>
                  <a:srgbClr val="002060"/>
                </a:solidFill>
              </a:rPr>
              <a:t>》</a:t>
            </a:r>
            <a:r>
              <a:rPr lang="zh-CN" altLang="en-US" dirty="0">
                <a:solidFill>
                  <a:srgbClr val="002060"/>
                </a:solidFill>
              </a:rPr>
              <a:t>云：</a:t>
            </a:r>
            <a:r>
              <a:rPr lang="en-US" dirty="0">
                <a:solidFill>
                  <a:srgbClr val="002060"/>
                </a:solidFill>
              </a:rPr>
              <a:t>“</a:t>
            </a:r>
            <a:r>
              <a:rPr lang="zh-CN" altLang="en-US" dirty="0">
                <a:solidFill>
                  <a:srgbClr val="002060"/>
                </a:solidFill>
              </a:rPr>
              <a:t>破戒则痛苦，亦障获佛果。</a:t>
            </a:r>
            <a:r>
              <a:rPr lang="en-US" dirty="0">
                <a:solidFill>
                  <a:srgbClr val="002060"/>
                </a:solidFill>
              </a:rPr>
              <a:t>”</a:t>
            </a:r>
            <a:r>
              <a:rPr lang="zh-CN" altLang="en-US" dirty="0">
                <a:solidFill>
                  <a:srgbClr val="002060"/>
                </a:solidFill>
              </a:rPr>
              <a:t>所以，守一分以上的戒律极为切要。受了戒以后，应当尽心尽力地护持，假如没有护持好，自相续很容易与恶法相应</a:t>
            </a:r>
            <a:r>
              <a:rPr lang="zh-CN" altLang="en-US" dirty="0" smtClean="0">
                <a:solidFill>
                  <a:srgbClr val="002060"/>
                </a:solidFill>
              </a:rPr>
              <a:t>。</a:t>
            </a:r>
            <a:endParaRPr lang="en-US" altLang="zh-CN" dirty="0" smtClean="0">
              <a:solidFill>
                <a:srgbClr val="002060"/>
              </a:solidFill>
            </a:endParaRPr>
          </a:p>
          <a:p>
            <a:pPr marL="342900" indent="-342900" algn="l">
              <a:buFont typeface="Arial" panose="020B0604020202020204" pitchFamily="34" charset="0"/>
              <a:buChar char="•"/>
            </a:pPr>
            <a:r>
              <a:rPr lang="en-US" dirty="0">
                <a:solidFill>
                  <a:srgbClr val="002060"/>
                </a:solidFill>
              </a:rPr>
              <a:t/>
            </a:r>
            <a:br>
              <a:rPr lang="en-US" dirty="0">
                <a:solidFill>
                  <a:srgbClr val="002060"/>
                </a:solidFill>
              </a:rPr>
            </a:br>
            <a:r>
              <a:rPr lang="zh-CN" altLang="en-US" dirty="0">
                <a:solidFill>
                  <a:srgbClr val="002060"/>
                </a:solidFill>
              </a:rPr>
              <a:t>作为凡夫人，一般不愿意被束缚，没有束缚就觉得很快乐，但这并不能成为功德的所依。</a:t>
            </a:r>
            <a:r>
              <a:rPr lang="en-US" altLang="zh-CN" dirty="0">
                <a:solidFill>
                  <a:srgbClr val="002060"/>
                </a:solidFill>
              </a:rPr>
              <a:t>《</a:t>
            </a:r>
            <a:r>
              <a:rPr lang="zh-CN" altLang="en-US" dirty="0">
                <a:solidFill>
                  <a:srgbClr val="002060"/>
                </a:solidFill>
              </a:rPr>
              <a:t>心地观经</a:t>
            </a:r>
            <a:r>
              <a:rPr lang="en-US" altLang="zh-CN" dirty="0">
                <a:solidFill>
                  <a:srgbClr val="002060"/>
                </a:solidFill>
              </a:rPr>
              <a:t>》</a:t>
            </a:r>
            <a:r>
              <a:rPr lang="zh-CN" altLang="en-US" dirty="0">
                <a:solidFill>
                  <a:srgbClr val="002060"/>
                </a:solidFill>
              </a:rPr>
              <a:t>中也说：</a:t>
            </a:r>
            <a:r>
              <a:rPr lang="en-US" dirty="0">
                <a:solidFill>
                  <a:srgbClr val="002060"/>
                </a:solidFill>
              </a:rPr>
              <a:t>“</a:t>
            </a:r>
            <a:r>
              <a:rPr lang="zh-CN" altLang="en-US" dirty="0">
                <a:solidFill>
                  <a:srgbClr val="002060"/>
                </a:solidFill>
              </a:rPr>
              <a:t>入佛法海，信为根本；渡生死河，戒为船筏。</a:t>
            </a:r>
            <a:r>
              <a:rPr lang="en-US" dirty="0">
                <a:solidFill>
                  <a:srgbClr val="002060"/>
                </a:solidFill>
              </a:rPr>
              <a:t>”</a:t>
            </a:r>
            <a:r>
              <a:rPr lang="zh-CN" altLang="en-US" dirty="0">
                <a:solidFill>
                  <a:srgbClr val="002060"/>
                </a:solidFill>
              </a:rPr>
              <a:t>如果没有守别解脱戒和菩萨戒，那么显宗共同乘的功德无法获得；如果共同乘的功德所依都没有，更上一层楼的密法超胜境界，对你来讲更是遥不可及。所以，一个人若毁坏了别解脱戒和菩萨戒，自己又没有好好忏悔、重新恢复，则也属于无暇之处。</a:t>
            </a:r>
            <a:endParaRPr lang="en-US" dirty="0">
              <a:solidFill>
                <a:srgbClr val="00206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4664"/>
            <a:ext cx="1451429" cy="813361"/>
          </a:xfrm>
          <a:prstGeom prst="rect">
            <a:avLst/>
          </a:prstGeom>
        </p:spPr>
      </p:pic>
    </p:spTree>
    <p:extLst>
      <p:ext uri="{BB962C8B-B14F-4D97-AF65-F5344CB8AC3E}">
        <p14:creationId xmlns:p14="http://schemas.microsoft.com/office/powerpoint/2010/main" val="3736162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Image result for 慧灯之光"/>
          <p:cNvSpPr>
            <a:spLocks noGrp="1" noChangeAspect="1" noChangeArrowheads="1"/>
          </p:cNvSpPr>
          <p:nvPr>
            <p:ph type="ctrTitle"/>
          </p:nvPr>
        </p:nvSpPr>
        <p:spPr bwMode="auto">
          <a:xfrm>
            <a:off x="-2577191" y="0"/>
            <a:ext cx="14769191" cy="10826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r>
              <a:rPr lang="en-US" altLang="zh-CN" sz="3200" dirty="0" smtClean="0"/>
              <a:t/>
            </a:r>
            <a:br>
              <a:rPr lang="en-US" altLang="zh-CN" sz="3200" dirty="0" smtClean="0"/>
            </a:br>
            <a:r>
              <a:rPr lang="zh-CN" altLang="en-US" sz="3200" b="1" dirty="0" smtClean="0">
                <a:solidFill>
                  <a:srgbClr val="002060"/>
                </a:solidFill>
              </a:rPr>
              <a:t>不</a:t>
            </a:r>
            <a:r>
              <a:rPr lang="zh-CN" altLang="en-US" sz="3200" b="1" dirty="0">
                <a:solidFill>
                  <a:srgbClr val="002060"/>
                </a:solidFill>
              </a:rPr>
              <a:t>厌轮回无暇的症状</a:t>
            </a:r>
            <a:endParaRPr lang="en-US" sz="3200" b="1" dirty="0">
              <a:solidFill>
                <a:srgbClr val="002060"/>
              </a:solidFill>
            </a:endParaRPr>
          </a:p>
        </p:txBody>
      </p:sp>
      <p:sp>
        <p:nvSpPr>
          <p:cNvPr id="6" name="AutoShape 6" descr="Image result for 慧灯之光"/>
          <p:cNvSpPr>
            <a:spLocks noGrp="1" noChangeAspect="1" noChangeArrowheads="1"/>
          </p:cNvSpPr>
          <p:nvPr>
            <p:ph type="subTitle" idx="1"/>
          </p:nvPr>
        </p:nvSpPr>
        <p:spPr bwMode="auto">
          <a:xfrm>
            <a:off x="246742" y="1143982"/>
            <a:ext cx="11945257" cy="581325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gn="just"/>
            <a:r>
              <a:rPr lang="en-US" altLang="zh-CN" dirty="0" smtClean="0">
                <a:solidFill>
                  <a:srgbClr val="002060"/>
                </a:solidFill>
              </a:rPr>
              <a:t>1.1</a:t>
            </a:r>
            <a:r>
              <a:rPr lang="en-US" dirty="0" smtClean="0">
                <a:solidFill>
                  <a:srgbClr val="002060"/>
                </a:solidFill>
              </a:rPr>
              <a:t>“</a:t>
            </a:r>
            <a:r>
              <a:rPr lang="zh-CN" altLang="en-US" dirty="0">
                <a:solidFill>
                  <a:srgbClr val="002060"/>
                </a:solidFill>
              </a:rPr>
              <a:t>不厌轮回</a:t>
            </a:r>
            <a:r>
              <a:rPr lang="en-US" dirty="0">
                <a:solidFill>
                  <a:srgbClr val="002060"/>
                </a:solidFill>
              </a:rPr>
              <a:t>”</a:t>
            </a:r>
            <a:r>
              <a:rPr lang="zh-CN" altLang="en-US" dirty="0">
                <a:solidFill>
                  <a:srgbClr val="002060"/>
                </a:solidFill>
              </a:rPr>
              <a:t>，指不具有出离心，处在一种僵化状</a:t>
            </a:r>
            <a:r>
              <a:rPr lang="zh-CN" altLang="en-US" dirty="0" smtClean="0">
                <a:solidFill>
                  <a:srgbClr val="002060"/>
                </a:solidFill>
              </a:rPr>
              <a:t>态</a:t>
            </a:r>
            <a:r>
              <a:rPr lang="en-US" altLang="zh-CN" dirty="0">
                <a:solidFill>
                  <a:srgbClr val="002060"/>
                </a:solidFill>
              </a:rPr>
              <a:t>.</a:t>
            </a:r>
            <a:r>
              <a:rPr lang="en-US" altLang="zh-CN" dirty="0" smtClean="0">
                <a:solidFill>
                  <a:srgbClr val="002060"/>
                </a:solidFill>
              </a:rPr>
              <a:t> </a:t>
            </a:r>
            <a:r>
              <a:rPr lang="zh-CN" altLang="en-US" dirty="0" smtClean="0">
                <a:solidFill>
                  <a:srgbClr val="002060"/>
                </a:solidFill>
              </a:rPr>
              <a:t>说到恶趣苦、轮回苦或者现世苦，他都丝毫不生畏惧心，似乎是天不怕，地不怕，这就是刚强难化。</a:t>
            </a:r>
            <a:endParaRPr lang="en-US" altLang="zh-CN" dirty="0" smtClean="0">
              <a:solidFill>
                <a:srgbClr val="002060"/>
              </a:solidFill>
            </a:endParaRPr>
          </a:p>
          <a:p>
            <a:pPr algn="just"/>
            <a:endParaRPr lang="en-US" altLang="zh-CN" dirty="0" smtClean="0">
              <a:solidFill>
                <a:srgbClr val="002060"/>
              </a:solidFill>
            </a:endParaRPr>
          </a:p>
          <a:p>
            <a:pPr algn="just"/>
            <a:r>
              <a:rPr lang="en-US" altLang="zh-CN" dirty="0" smtClean="0">
                <a:solidFill>
                  <a:srgbClr val="002060"/>
                </a:solidFill>
              </a:rPr>
              <a:t>1.2</a:t>
            </a:r>
            <a:r>
              <a:rPr lang="zh-CN" altLang="en-US" dirty="0" smtClean="0">
                <a:solidFill>
                  <a:srgbClr val="002060"/>
                </a:solidFill>
              </a:rPr>
              <a:t>对</a:t>
            </a:r>
            <a:r>
              <a:rPr lang="zh-CN" altLang="en-US" dirty="0">
                <a:solidFill>
                  <a:srgbClr val="002060"/>
                </a:solidFill>
              </a:rPr>
              <a:t>于地狱、饿鬼、旁生三恶趣的剧烈痛苦，或者人间的生老病死、天人的死堕、非天的战争之苦，或者生存于世所饱受的种种身心痛苦，如果生不起一丝一毫的畏惧感，还觉得这个世界多么美好幸福，那根本无法产生作为趋入佛法之因的出离心。</a:t>
            </a:r>
            <a:endParaRPr lang="en-US" dirty="0">
              <a:solidFill>
                <a:srgbClr val="00206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1429" cy="813361"/>
          </a:xfrm>
          <a:prstGeom prst="rect">
            <a:avLst/>
          </a:prstGeom>
        </p:spPr>
      </p:pic>
    </p:spTree>
    <p:extLst>
      <p:ext uri="{BB962C8B-B14F-4D97-AF65-F5344CB8AC3E}">
        <p14:creationId xmlns:p14="http://schemas.microsoft.com/office/powerpoint/2010/main" val="30368224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Image result for 慧灯之光"/>
          <p:cNvSpPr>
            <a:spLocks noGrp="1" noChangeAspect="1" noChangeArrowheads="1"/>
          </p:cNvSpPr>
          <p:nvPr>
            <p:ph type="ctrTitle"/>
          </p:nvPr>
        </p:nvSpPr>
        <p:spPr bwMode="auto">
          <a:xfrm>
            <a:off x="1874904" y="186590"/>
            <a:ext cx="9549157" cy="70002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fontScale="90000"/>
          </a:bodyPr>
          <a:lstStyle/>
          <a:p>
            <a:r>
              <a:rPr lang="zh-CN" altLang="en-US" sz="4400" b="1" dirty="0" smtClean="0">
                <a:solidFill>
                  <a:srgbClr val="002060"/>
                </a:solidFill>
              </a:rPr>
              <a:t>“失坏律仪</a:t>
            </a:r>
            <a:r>
              <a:rPr lang="en-US" sz="4400" b="1" dirty="0" smtClean="0">
                <a:solidFill>
                  <a:srgbClr val="002060"/>
                </a:solidFill>
              </a:rPr>
              <a:t>”</a:t>
            </a:r>
            <a:r>
              <a:rPr lang="zh-CN" altLang="en-US" sz="4400" b="1" dirty="0" smtClean="0">
                <a:solidFill>
                  <a:srgbClr val="002060"/>
                </a:solidFill>
              </a:rPr>
              <a:t>的后果是如此的严重</a:t>
            </a:r>
            <a:r>
              <a:rPr lang="zh-CN" altLang="en-US" dirty="0" smtClean="0">
                <a:solidFill>
                  <a:srgbClr val="002060"/>
                </a:solidFill>
              </a:rPr>
              <a:t>：</a:t>
            </a:r>
            <a:r>
              <a:rPr lang="en-US" dirty="0" smtClean="0">
                <a:solidFill>
                  <a:srgbClr val="002060"/>
                </a:solidFill>
              </a:rPr>
              <a:t/>
            </a:r>
            <a:br>
              <a:rPr lang="en-US" dirty="0" smtClean="0">
                <a:solidFill>
                  <a:srgbClr val="002060"/>
                </a:solidFill>
              </a:rPr>
            </a:br>
            <a:endParaRPr lang="en-US" dirty="0"/>
          </a:p>
        </p:txBody>
      </p:sp>
      <p:sp>
        <p:nvSpPr>
          <p:cNvPr id="6" name="AutoShape 6" descr="Image result for 慧灯之光"/>
          <p:cNvSpPr>
            <a:spLocks noGrp="1" noChangeAspect="1" noChangeArrowheads="1"/>
          </p:cNvSpPr>
          <p:nvPr>
            <p:ph type="subTitle" idx="1"/>
          </p:nvPr>
        </p:nvSpPr>
        <p:spPr bwMode="auto">
          <a:xfrm>
            <a:off x="0" y="1097721"/>
            <a:ext cx="12192000" cy="576027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342900" indent="-342900" algn="l">
              <a:buFont typeface="Arial" panose="020B0604020202020204" pitchFamily="34" charset="0"/>
              <a:buChar char="•"/>
            </a:pPr>
            <a:r>
              <a:rPr lang="zh-CN" altLang="en-US" dirty="0" smtClean="0">
                <a:solidFill>
                  <a:srgbClr val="002060"/>
                </a:solidFill>
              </a:rPr>
              <a:t>失坏律仪的后果是</a:t>
            </a:r>
            <a:r>
              <a:rPr lang="en-US" altLang="zh-CN" dirty="0" smtClean="0">
                <a:solidFill>
                  <a:srgbClr val="002060"/>
                </a:solidFill>
              </a:rPr>
              <a:t>,</a:t>
            </a:r>
            <a:r>
              <a:rPr lang="zh-CN" altLang="en-US" dirty="0" smtClean="0">
                <a:solidFill>
                  <a:srgbClr val="002060"/>
                </a:solidFill>
              </a:rPr>
              <a:t>除三恶趣外别无去处。</a:t>
            </a:r>
            <a:endParaRPr lang="en-US" dirty="0" smtClean="0">
              <a:solidFill>
                <a:srgbClr val="002060"/>
              </a:solidFill>
            </a:endParaRPr>
          </a:p>
          <a:p>
            <a:pPr marL="342900" indent="-342900" algn="l">
              <a:buFont typeface="Arial" panose="020B0604020202020204" pitchFamily="34" charset="0"/>
              <a:buChar char="•"/>
            </a:pPr>
            <a:r>
              <a:rPr lang="zh-CN" altLang="en-US" dirty="0" smtClean="0">
                <a:solidFill>
                  <a:srgbClr val="002060"/>
                </a:solidFill>
              </a:rPr>
              <a:t>这是一个比我们前面观修过的其它任何无暇都要严厉的对境。其它的过犯后果都是处于</a:t>
            </a:r>
            <a:r>
              <a:rPr lang="en-US" dirty="0" smtClean="0">
                <a:solidFill>
                  <a:srgbClr val="002060"/>
                </a:solidFill>
              </a:rPr>
              <a:t>“</a:t>
            </a:r>
            <a:r>
              <a:rPr lang="zh-CN" altLang="en-US" dirty="0" smtClean="0">
                <a:solidFill>
                  <a:srgbClr val="002060"/>
                </a:solidFill>
              </a:rPr>
              <a:t>无暇</a:t>
            </a:r>
            <a:r>
              <a:rPr lang="en-US" dirty="0" smtClean="0">
                <a:solidFill>
                  <a:srgbClr val="002060"/>
                </a:solidFill>
              </a:rPr>
              <a:t>”</a:t>
            </a:r>
            <a:r>
              <a:rPr lang="zh-CN" altLang="en-US" dirty="0" smtClean="0">
                <a:solidFill>
                  <a:srgbClr val="002060"/>
                </a:solidFill>
              </a:rPr>
              <a:t>之中，虽然不得解脱，但是没有遮止投生三善趣的可能性。这里是连投生善趣的可能性都排除了。</a:t>
            </a:r>
            <a:endParaRPr lang="en-US" dirty="0" smtClean="0">
              <a:solidFill>
                <a:srgbClr val="002060"/>
              </a:solidFill>
            </a:endParaRPr>
          </a:p>
          <a:p>
            <a:pPr algn="l"/>
            <a:endParaRPr lang="en-US" dirty="0">
              <a:solidFill>
                <a:srgbClr val="002060"/>
              </a:solidFill>
            </a:endParaRPr>
          </a:p>
          <a:p>
            <a:pPr marL="342900" indent="-342900" algn="l">
              <a:buFont typeface="Arial" panose="020B0604020202020204" pitchFamily="34" charset="0"/>
              <a:buChar char="•"/>
            </a:pPr>
            <a:r>
              <a:rPr lang="zh-CN" altLang="en-US" dirty="0">
                <a:solidFill>
                  <a:srgbClr val="002060"/>
                </a:solidFill>
              </a:rPr>
              <a:t>这里我们需要注意的是：并非所有违反了自己发誓持守的戒律的行为都是此处说的</a:t>
            </a:r>
            <a:r>
              <a:rPr lang="en-US" dirty="0">
                <a:solidFill>
                  <a:srgbClr val="002060"/>
                </a:solidFill>
              </a:rPr>
              <a:t>“</a:t>
            </a:r>
            <a:r>
              <a:rPr lang="zh-CN" altLang="en-US" dirty="0">
                <a:solidFill>
                  <a:srgbClr val="002060"/>
                </a:solidFill>
              </a:rPr>
              <a:t>违反律仪</a:t>
            </a:r>
            <a:r>
              <a:rPr lang="en-US" dirty="0">
                <a:solidFill>
                  <a:srgbClr val="002060"/>
                </a:solidFill>
              </a:rPr>
              <a:t>”</a:t>
            </a:r>
            <a:r>
              <a:rPr lang="zh-CN" altLang="en-US" dirty="0">
                <a:solidFill>
                  <a:srgbClr val="002060"/>
                </a:solidFill>
              </a:rPr>
              <a:t>。事实上，只要在犯戒后及时如理如法忏悔，就会远离</a:t>
            </a:r>
            <a:r>
              <a:rPr lang="en-US" dirty="0">
                <a:solidFill>
                  <a:srgbClr val="002060"/>
                </a:solidFill>
              </a:rPr>
              <a:t>“</a:t>
            </a:r>
            <a:r>
              <a:rPr lang="zh-CN" altLang="en-US" dirty="0">
                <a:solidFill>
                  <a:srgbClr val="002060"/>
                </a:solidFill>
              </a:rPr>
              <a:t>违反律仪</a:t>
            </a:r>
            <a:r>
              <a:rPr lang="en-US" dirty="0">
                <a:solidFill>
                  <a:srgbClr val="002060"/>
                </a:solidFill>
              </a:rPr>
              <a:t>”</a:t>
            </a:r>
            <a:r>
              <a:rPr lang="zh-CN" altLang="en-US" dirty="0">
                <a:solidFill>
                  <a:srgbClr val="002060"/>
                </a:solidFill>
              </a:rPr>
              <a:t>，正如纽西隆多祖师所教，</a:t>
            </a:r>
            <a:r>
              <a:rPr lang="en-US" dirty="0">
                <a:solidFill>
                  <a:srgbClr val="002060"/>
                </a:solidFill>
              </a:rPr>
              <a:t>“</a:t>
            </a:r>
            <a:r>
              <a:rPr lang="zh-CN" altLang="en-US" dirty="0">
                <a:solidFill>
                  <a:srgbClr val="002060"/>
                </a:solidFill>
              </a:rPr>
              <a:t>倘若失坏而如法忏悔，亦是建立圣教胜幢者、摧伏魔幢者，因此不要无所谓而放置，须行忏悔。</a:t>
            </a:r>
            <a:r>
              <a:rPr lang="en-US" dirty="0">
                <a:solidFill>
                  <a:srgbClr val="002060"/>
                </a:solidFill>
              </a:rPr>
              <a:t>”</a:t>
            </a:r>
          </a:p>
          <a:p>
            <a:pPr algn="l"/>
            <a:r>
              <a:rPr lang="en-US" dirty="0">
                <a:solidFill>
                  <a:srgbClr val="002060"/>
                </a:solidFill>
              </a:rPr>
              <a:t> </a:t>
            </a:r>
          </a:p>
          <a:p>
            <a:r>
              <a:rPr lang="en-US" dirty="0"/>
              <a:t/>
            </a:r>
            <a:br>
              <a:rPr lang="en-US" dirty="0"/>
            </a:b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4664"/>
            <a:ext cx="1451429" cy="813361"/>
          </a:xfrm>
          <a:prstGeom prst="rect">
            <a:avLst/>
          </a:prstGeom>
        </p:spPr>
      </p:pic>
    </p:spTree>
    <p:extLst>
      <p:ext uri="{BB962C8B-B14F-4D97-AF65-F5344CB8AC3E}">
        <p14:creationId xmlns:p14="http://schemas.microsoft.com/office/powerpoint/2010/main" val="35204103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Image result for 慧灯之光"/>
          <p:cNvSpPr>
            <a:spLocks noGrp="1" noChangeAspect="1" noChangeArrowheads="1"/>
          </p:cNvSpPr>
          <p:nvPr>
            <p:ph type="ctrTitle"/>
          </p:nvPr>
        </p:nvSpPr>
        <p:spPr bwMode="auto">
          <a:xfrm>
            <a:off x="1745520" y="186590"/>
            <a:ext cx="9678541" cy="70950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r>
              <a:rPr lang="zh-CN" altLang="en-US" sz="3200" b="1" dirty="0" smtClean="0">
                <a:solidFill>
                  <a:srgbClr val="002060"/>
                </a:solidFill>
              </a:rPr>
              <a:t>失坏律仪</a:t>
            </a:r>
            <a:r>
              <a:rPr lang="en-US" sz="3200" b="1" dirty="0" smtClean="0">
                <a:solidFill>
                  <a:srgbClr val="002060"/>
                </a:solidFill>
              </a:rPr>
              <a:t>”</a:t>
            </a:r>
            <a:r>
              <a:rPr lang="zh-CN" altLang="en-US" sz="3200" b="1" dirty="0" smtClean="0">
                <a:solidFill>
                  <a:srgbClr val="002060"/>
                </a:solidFill>
              </a:rPr>
              <a:t>或者说</a:t>
            </a:r>
            <a:r>
              <a:rPr lang="en-US" sz="3200" b="1" dirty="0" smtClean="0">
                <a:solidFill>
                  <a:srgbClr val="002060"/>
                </a:solidFill>
              </a:rPr>
              <a:t>“</a:t>
            </a:r>
            <a:r>
              <a:rPr lang="zh-CN" altLang="en-US" sz="3200" b="1" dirty="0" smtClean="0">
                <a:solidFill>
                  <a:srgbClr val="002060"/>
                </a:solidFill>
              </a:rPr>
              <a:t>破戒</a:t>
            </a:r>
            <a:r>
              <a:rPr lang="en-US" sz="3200" b="1" dirty="0" smtClean="0">
                <a:solidFill>
                  <a:srgbClr val="002060"/>
                </a:solidFill>
              </a:rPr>
              <a:t>”</a:t>
            </a:r>
            <a:r>
              <a:rPr lang="zh-CN" altLang="en-US" sz="3200" b="1" dirty="0" smtClean="0">
                <a:solidFill>
                  <a:srgbClr val="002060"/>
                </a:solidFill>
              </a:rPr>
              <a:t>的对境为何会如此严厉呢？</a:t>
            </a:r>
            <a:endParaRPr lang="en-US" sz="3200" b="1" dirty="0">
              <a:solidFill>
                <a:srgbClr val="002060"/>
              </a:solidFill>
            </a:endParaRPr>
          </a:p>
        </p:txBody>
      </p:sp>
      <p:sp>
        <p:nvSpPr>
          <p:cNvPr id="6" name="AutoShape 6" descr="Image result for 慧灯之光"/>
          <p:cNvSpPr>
            <a:spLocks noGrp="1" noChangeAspect="1" noChangeArrowheads="1"/>
          </p:cNvSpPr>
          <p:nvPr>
            <p:ph type="subTitle" idx="1"/>
          </p:nvPr>
        </p:nvSpPr>
        <p:spPr bwMode="auto">
          <a:xfrm>
            <a:off x="0" y="1097721"/>
            <a:ext cx="12192000" cy="576027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pPr marL="342900" indent="-342900" algn="l">
              <a:buFont typeface="Arial" panose="020B0604020202020204" pitchFamily="34" charset="0"/>
              <a:buChar char="•"/>
            </a:pPr>
            <a:r>
              <a:rPr lang="zh-CN" altLang="en-US" dirty="0" smtClean="0">
                <a:solidFill>
                  <a:srgbClr val="002060"/>
                </a:solidFill>
              </a:rPr>
              <a:t>生</a:t>
            </a:r>
            <a:r>
              <a:rPr lang="zh-CN" altLang="en-US" dirty="0">
                <a:solidFill>
                  <a:srgbClr val="002060"/>
                </a:solidFill>
              </a:rPr>
              <a:t>西法师一语道破，</a:t>
            </a:r>
            <a:r>
              <a:rPr lang="en-US" dirty="0">
                <a:solidFill>
                  <a:srgbClr val="002060"/>
                </a:solidFill>
              </a:rPr>
              <a:t>“</a:t>
            </a:r>
            <a:r>
              <a:rPr lang="zh-CN" altLang="en-US" dirty="0">
                <a:solidFill>
                  <a:srgbClr val="002060"/>
                </a:solidFill>
              </a:rPr>
              <a:t>因为你失坏了发心，欺骗了这么多的佛、菩萨，欺骗了这么多众生。你退失了菩提心就毁失了菩萨戒了，肯定会堕恶趣的。</a:t>
            </a:r>
            <a:r>
              <a:rPr lang="en-US" dirty="0" smtClean="0">
                <a:solidFill>
                  <a:srgbClr val="002060"/>
                </a:solidFill>
              </a:rPr>
              <a:t>”</a:t>
            </a:r>
          </a:p>
          <a:p>
            <a:pPr marL="342900" indent="-342900" algn="l">
              <a:buFont typeface="Arial" panose="020B0604020202020204" pitchFamily="34" charset="0"/>
              <a:buChar char="•"/>
            </a:pPr>
            <a:endParaRPr lang="en-US" dirty="0">
              <a:solidFill>
                <a:srgbClr val="002060"/>
              </a:solidFill>
            </a:endParaRPr>
          </a:p>
          <a:p>
            <a:pPr marL="342900" indent="-342900" algn="l">
              <a:buFont typeface="Arial" panose="020B0604020202020204" pitchFamily="34" charset="0"/>
              <a:buChar char="•"/>
            </a:pPr>
            <a:r>
              <a:rPr lang="zh-CN" altLang="en-US" dirty="0">
                <a:solidFill>
                  <a:srgbClr val="002060"/>
                </a:solidFill>
              </a:rPr>
              <a:t>因为</a:t>
            </a:r>
            <a:r>
              <a:rPr lang="en-US" dirty="0">
                <a:solidFill>
                  <a:srgbClr val="002060"/>
                </a:solidFill>
              </a:rPr>
              <a:t>“</a:t>
            </a:r>
            <a:r>
              <a:rPr lang="zh-CN" altLang="en-US" dirty="0">
                <a:solidFill>
                  <a:srgbClr val="002060"/>
                </a:solidFill>
              </a:rPr>
              <a:t>失坏了发心</a:t>
            </a:r>
            <a:r>
              <a:rPr lang="en-US" dirty="0">
                <a:solidFill>
                  <a:srgbClr val="002060"/>
                </a:solidFill>
              </a:rPr>
              <a:t>”</a:t>
            </a:r>
            <a:r>
              <a:rPr lang="zh-CN" altLang="en-US" dirty="0">
                <a:solidFill>
                  <a:srgbClr val="002060"/>
                </a:solidFill>
              </a:rPr>
              <a:t>，因为欺骗了佛菩萨、欺骗了众生。并且在</a:t>
            </a:r>
            <a:r>
              <a:rPr lang="en-US" dirty="0">
                <a:solidFill>
                  <a:srgbClr val="002060"/>
                </a:solidFill>
              </a:rPr>
              <a:t>“</a:t>
            </a:r>
            <a:r>
              <a:rPr lang="zh-CN" altLang="en-US" dirty="0">
                <a:solidFill>
                  <a:srgbClr val="002060"/>
                </a:solidFill>
              </a:rPr>
              <a:t>毁坏戒律之后，没有去认知到它的过患，没有真正地忏悔，这个时候就会真正的断缘了，就没办法获解脱了。</a:t>
            </a:r>
            <a:r>
              <a:rPr lang="en-US" dirty="0" smtClean="0">
                <a:solidFill>
                  <a:srgbClr val="002060"/>
                </a:solidFill>
              </a:rPr>
              <a:t>”</a:t>
            </a:r>
            <a:endParaRPr lang="en-US" dirty="0">
              <a:solidFill>
                <a:srgbClr val="00206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4664"/>
            <a:ext cx="1451429" cy="813361"/>
          </a:xfrm>
          <a:prstGeom prst="rect">
            <a:avLst/>
          </a:prstGeom>
        </p:spPr>
      </p:pic>
    </p:spTree>
    <p:extLst>
      <p:ext uri="{BB962C8B-B14F-4D97-AF65-F5344CB8AC3E}">
        <p14:creationId xmlns:p14="http://schemas.microsoft.com/office/powerpoint/2010/main" val="25537198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descr="Image result for 慧灯之光"/>
          <p:cNvSpPr>
            <a:spLocks noGrp="1" noChangeAspect="1" noChangeArrowheads="1"/>
          </p:cNvSpPr>
          <p:nvPr>
            <p:ph type="subTitle" idx="1"/>
          </p:nvPr>
        </p:nvSpPr>
        <p:spPr bwMode="auto">
          <a:xfrm>
            <a:off x="0" y="1097721"/>
            <a:ext cx="12192000" cy="576027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gn="l"/>
            <a:r>
              <a:rPr lang="en-US" dirty="0"/>
              <a:t/>
            </a:r>
            <a:br>
              <a:rPr lang="en-US" dirty="0"/>
            </a:br>
            <a:r>
              <a:rPr lang="zh-CN" altLang="en-US" dirty="0">
                <a:solidFill>
                  <a:srgbClr val="002060"/>
                </a:solidFill>
              </a:rPr>
              <a:t>第十七世大宝法王噶玛巴曾经开示说，戒律越是往上，持守的功德越大，但是违反戒律的恶业也就越重：</a:t>
            </a:r>
            <a:endParaRPr lang="en-US" dirty="0">
              <a:solidFill>
                <a:srgbClr val="002060"/>
              </a:solidFill>
            </a:endParaRPr>
          </a:p>
          <a:p>
            <a:pPr algn="l"/>
            <a:r>
              <a:rPr lang="en-US" dirty="0">
                <a:solidFill>
                  <a:srgbClr val="002060"/>
                </a:solidFill>
              </a:rPr>
              <a:t> </a:t>
            </a:r>
          </a:p>
          <a:p>
            <a:pPr algn="l"/>
            <a:r>
              <a:rPr lang="zh-CN" altLang="en-US" dirty="0">
                <a:solidFill>
                  <a:srgbClr val="002060"/>
                </a:solidFill>
              </a:rPr>
              <a:t>所谓恶业越重，又是什么意思呢？</a:t>
            </a:r>
            <a:r>
              <a:rPr lang="en-US" dirty="0">
                <a:solidFill>
                  <a:srgbClr val="002060"/>
                </a:solidFill>
              </a:rPr>
              <a:t/>
            </a:r>
            <a:br>
              <a:rPr lang="en-US" dirty="0">
                <a:solidFill>
                  <a:srgbClr val="002060"/>
                </a:solidFill>
              </a:rPr>
            </a:br>
            <a:r>
              <a:rPr lang="zh-CN" altLang="en-US" dirty="0">
                <a:solidFill>
                  <a:srgbClr val="002060"/>
                </a:solidFill>
              </a:rPr>
              <a:t>在别解脱戒时，主要是戒除身、口方面的七种恶行。</a:t>
            </a:r>
            <a:r>
              <a:rPr lang="en-US" dirty="0">
                <a:solidFill>
                  <a:srgbClr val="002060"/>
                </a:solidFill>
              </a:rPr>
              <a:t/>
            </a:r>
            <a:br>
              <a:rPr lang="en-US" dirty="0">
                <a:solidFill>
                  <a:srgbClr val="002060"/>
                </a:solidFill>
              </a:rPr>
            </a:br>
            <a:r>
              <a:rPr lang="zh-CN" altLang="en-US" dirty="0">
                <a:solidFill>
                  <a:srgbClr val="002060"/>
                </a:solidFill>
              </a:rPr>
              <a:t>到了菩萨戒，和别解脱戒不同的地方在于，菩萨戒更强调的是心戒，例如一个菩萨连一刹那的瞋心，都不能够生起。</a:t>
            </a:r>
            <a:r>
              <a:rPr lang="en-US" dirty="0">
                <a:solidFill>
                  <a:srgbClr val="002060"/>
                </a:solidFill>
              </a:rPr>
              <a:t/>
            </a:r>
            <a:br>
              <a:rPr lang="en-US" dirty="0">
                <a:solidFill>
                  <a:srgbClr val="002060"/>
                </a:solidFill>
              </a:rPr>
            </a:br>
            <a:r>
              <a:rPr lang="zh-CN" altLang="en-US" dirty="0">
                <a:solidFill>
                  <a:srgbClr val="002060"/>
                </a:solidFill>
              </a:rPr>
              <a:t>到了密乘戒，更加严格，连一刹那的凡夫心也不能够生起。</a:t>
            </a:r>
            <a:endParaRPr lang="en-US" dirty="0">
              <a:solidFill>
                <a:srgbClr val="002060"/>
              </a:solidFill>
            </a:endParaRPr>
          </a:p>
          <a:p>
            <a:pPr algn="l"/>
            <a:r>
              <a:rPr lang="en-US" dirty="0">
                <a:solidFill>
                  <a:srgbClr val="002060"/>
                </a:solidFill>
              </a:rPr>
              <a:t>                                                        </a:t>
            </a:r>
            <a:r>
              <a:rPr lang="zh-CN" altLang="en-US" dirty="0">
                <a:solidFill>
                  <a:srgbClr val="002060"/>
                </a:solidFill>
              </a:rPr>
              <a:t>大宝法王 噶玛巴</a:t>
            </a:r>
            <a:r>
              <a:rPr lang="en-US" altLang="zh-CN" dirty="0">
                <a:solidFill>
                  <a:srgbClr val="002060"/>
                </a:solidFill>
              </a:rPr>
              <a:t>《</a:t>
            </a:r>
            <a:r>
              <a:rPr lang="zh-CN" altLang="en-US" dirty="0">
                <a:solidFill>
                  <a:srgbClr val="002060"/>
                </a:solidFill>
              </a:rPr>
              <a:t>菩提道灯论</a:t>
            </a:r>
            <a:r>
              <a:rPr lang="en-US" altLang="zh-CN" dirty="0">
                <a:solidFill>
                  <a:srgbClr val="002060"/>
                </a:solidFill>
              </a:rPr>
              <a:t>》</a:t>
            </a:r>
            <a:r>
              <a:rPr lang="zh-CN" altLang="en-US" dirty="0">
                <a:solidFill>
                  <a:srgbClr val="002060"/>
                </a:solidFill>
              </a:rPr>
              <a:t>释论</a:t>
            </a:r>
            <a:endParaRPr lang="en-US" dirty="0">
              <a:solidFill>
                <a:srgbClr val="002060"/>
              </a:solidFill>
            </a:endParaRPr>
          </a:p>
          <a:p>
            <a:pPr algn="l"/>
            <a:endParaRPr lang="en-US" dirty="0">
              <a:solidFill>
                <a:srgbClr val="00206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4664"/>
            <a:ext cx="1451429" cy="813361"/>
          </a:xfrm>
          <a:prstGeom prst="rect">
            <a:avLst/>
          </a:prstGeom>
        </p:spPr>
      </p:pic>
    </p:spTree>
    <p:extLst>
      <p:ext uri="{BB962C8B-B14F-4D97-AF65-F5344CB8AC3E}">
        <p14:creationId xmlns:p14="http://schemas.microsoft.com/office/powerpoint/2010/main" val="27423675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descr="Image result for 慧灯之光"/>
          <p:cNvSpPr>
            <a:spLocks noGrp="1" noChangeAspect="1" noChangeArrowheads="1"/>
          </p:cNvSpPr>
          <p:nvPr>
            <p:ph type="subTitle" idx="1"/>
          </p:nvPr>
        </p:nvSpPr>
        <p:spPr bwMode="auto">
          <a:xfrm>
            <a:off x="0" y="1097721"/>
            <a:ext cx="12192000" cy="576027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gn="l"/>
            <a:r>
              <a:rPr lang="en-US" dirty="0"/>
              <a:t/>
            </a:r>
            <a:br>
              <a:rPr lang="en-US" dirty="0"/>
            </a:br>
            <a:r>
              <a:rPr lang="zh-CN" altLang="en-US" dirty="0">
                <a:solidFill>
                  <a:srgbClr val="002060"/>
                </a:solidFill>
              </a:rPr>
              <a:t>失坏律仪</a:t>
            </a:r>
            <a:r>
              <a:rPr lang="en-US" dirty="0">
                <a:solidFill>
                  <a:srgbClr val="002060"/>
                </a:solidFill>
              </a:rPr>
              <a:t>”</a:t>
            </a:r>
            <a:r>
              <a:rPr lang="zh-CN" altLang="en-US" dirty="0">
                <a:solidFill>
                  <a:srgbClr val="002060"/>
                </a:solidFill>
              </a:rPr>
              <a:t>有这么严重的后果，那么是不是不去受戒就可以解决问题了？当然不是。正如索达吉堪布上师所说，</a:t>
            </a:r>
            <a:r>
              <a:rPr lang="en-US" dirty="0">
                <a:solidFill>
                  <a:srgbClr val="002060"/>
                </a:solidFill>
              </a:rPr>
              <a:t>“”</a:t>
            </a:r>
            <a:r>
              <a:rPr lang="zh-CN" altLang="en-US" dirty="0">
                <a:solidFill>
                  <a:srgbClr val="002060"/>
                </a:solidFill>
              </a:rPr>
              <a:t>如果没有守别解脱戒和菩萨戒，那么显宗共同乘的功德无法获得；如果共同乘的功德所依都没有，更上一层楼的密法超胜境界，对你来讲更是遥不可及。如果不肯受持</a:t>
            </a:r>
            <a:r>
              <a:rPr lang="en-US" dirty="0">
                <a:solidFill>
                  <a:srgbClr val="002060"/>
                </a:solidFill>
              </a:rPr>
              <a:t>“</a:t>
            </a:r>
            <a:r>
              <a:rPr lang="zh-CN" altLang="en-US" dirty="0">
                <a:solidFill>
                  <a:srgbClr val="002060"/>
                </a:solidFill>
              </a:rPr>
              <a:t>一分以上的戒律</a:t>
            </a:r>
            <a:r>
              <a:rPr lang="en-US" dirty="0">
                <a:solidFill>
                  <a:srgbClr val="002060"/>
                </a:solidFill>
              </a:rPr>
              <a:t>”</a:t>
            </a:r>
            <a:r>
              <a:rPr lang="zh-CN" altLang="en-US" dirty="0">
                <a:solidFill>
                  <a:srgbClr val="002060"/>
                </a:solidFill>
              </a:rPr>
              <a:t>，那就只能在轮回中打滚，与解脱彻底无缘。</a:t>
            </a:r>
            <a:endParaRPr lang="en-US" dirty="0">
              <a:solidFill>
                <a:srgbClr val="002060"/>
              </a:solidFill>
            </a:endParaRPr>
          </a:p>
          <a:p>
            <a:pPr algn="l"/>
            <a:r>
              <a:rPr lang="en-US" dirty="0">
                <a:solidFill>
                  <a:srgbClr val="002060"/>
                </a:solidFill>
              </a:rPr>
              <a:t> </a:t>
            </a:r>
          </a:p>
          <a:p>
            <a:pPr algn="l"/>
            <a:r>
              <a:rPr lang="zh-CN" altLang="en-US" dirty="0">
                <a:solidFill>
                  <a:srgbClr val="002060"/>
                </a:solidFill>
              </a:rPr>
              <a:t>现在我们可以慢慢理解大恩上师度化众生的智慧和慈悲了：</a:t>
            </a:r>
            <a:endParaRPr lang="en-US" dirty="0">
              <a:solidFill>
                <a:srgbClr val="002060"/>
              </a:solidFill>
            </a:endParaRPr>
          </a:p>
          <a:p>
            <a:pPr algn="l"/>
            <a:r>
              <a:rPr lang="zh-CN" altLang="en-US" dirty="0">
                <a:solidFill>
                  <a:srgbClr val="002060"/>
                </a:solidFill>
              </a:rPr>
              <a:t>一方面用尽一切方法让我们在佛法中真正受益，开始真正的学佛和闻思修行，哪怕只能走个一两步也好；</a:t>
            </a:r>
            <a:endParaRPr lang="en-US" dirty="0">
              <a:solidFill>
                <a:srgbClr val="002060"/>
              </a:solidFill>
            </a:endParaRPr>
          </a:p>
          <a:p>
            <a:pPr algn="l"/>
            <a:r>
              <a:rPr lang="zh-CN" altLang="en-US" dirty="0">
                <a:solidFill>
                  <a:srgbClr val="002060"/>
                </a:solidFill>
              </a:rPr>
              <a:t>另一方面在传授居士五戒时，鼓励我们持守一条或以上的戒律，然却一再叮嘱我们要量力而行，不要贪多，只选择自己可以做到的那些戒律领受、遵守。</a:t>
            </a:r>
            <a:endParaRPr lang="en-US" dirty="0">
              <a:solidFill>
                <a:srgbClr val="002060"/>
              </a:solidFill>
            </a:endParaRPr>
          </a:p>
          <a:p>
            <a:pPr algn="l"/>
            <a:endParaRPr lang="en-US" dirty="0">
              <a:solidFill>
                <a:srgbClr val="00206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1429" cy="813361"/>
          </a:xfrm>
          <a:prstGeom prst="rect">
            <a:avLst/>
          </a:prstGeom>
        </p:spPr>
      </p:pic>
    </p:spTree>
    <p:extLst>
      <p:ext uri="{BB962C8B-B14F-4D97-AF65-F5344CB8AC3E}">
        <p14:creationId xmlns:p14="http://schemas.microsoft.com/office/powerpoint/2010/main" val="31129505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Image result for 慧灯之光"/>
          <p:cNvSpPr>
            <a:spLocks noGrp="1" noChangeAspect="1" noChangeArrowheads="1"/>
          </p:cNvSpPr>
          <p:nvPr>
            <p:ph type="ctrTitle"/>
          </p:nvPr>
        </p:nvSpPr>
        <p:spPr bwMode="auto">
          <a:xfrm>
            <a:off x="1745520" y="186590"/>
            <a:ext cx="9678541" cy="70950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fontScale="90000"/>
          </a:bodyPr>
          <a:lstStyle/>
          <a:p>
            <a:r>
              <a:rPr lang="zh-CN" altLang="en-US" sz="4000" b="1" dirty="0">
                <a:solidFill>
                  <a:srgbClr val="002060"/>
                </a:solidFill>
              </a:rPr>
              <a:t>那么应该如何对治</a:t>
            </a:r>
            <a:r>
              <a:rPr lang="en-US" sz="4000" b="1" dirty="0">
                <a:solidFill>
                  <a:srgbClr val="002060"/>
                </a:solidFill>
              </a:rPr>
              <a:t>“</a:t>
            </a:r>
            <a:r>
              <a:rPr lang="zh-CN" altLang="en-US" sz="4000" b="1" dirty="0">
                <a:solidFill>
                  <a:srgbClr val="002060"/>
                </a:solidFill>
              </a:rPr>
              <a:t>失坏律仪无暇</a:t>
            </a:r>
            <a:r>
              <a:rPr lang="en-US" sz="4000" b="1" dirty="0">
                <a:solidFill>
                  <a:srgbClr val="002060"/>
                </a:solidFill>
              </a:rPr>
              <a:t>”</a:t>
            </a:r>
            <a:r>
              <a:rPr lang="zh-CN" altLang="en-US" sz="4000" b="1" dirty="0">
                <a:solidFill>
                  <a:srgbClr val="002060"/>
                </a:solidFill>
              </a:rPr>
              <a:t>呢？</a:t>
            </a:r>
            <a:r>
              <a:rPr lang="en-US" dirty="0"/>
              <a:t/>
            </a:r>
            <a:br>
              <a:rPr lang="en-US" dirty="0"/>
            </a:br>
            <a:r>
              <a:rPr lang="en-US" dirty="0"/>
              <a:t> </a:t>
            </a:r>
            <a:br>
              <a:rPr lang="en-US" dirty="0"/>
            </a:br>
            <a:endParaRPr lang="en-US" dirty="0"/>
          </a:p>
        </p:txBody>
      </p:sp>
      <p:sp>
        <p:nvSpPr>
          <p:cNvPr id="6" name="AutoShape 6" descr="Image result for 慧灯之光"/>
          <p:cNvSpPr>
            <a:spLocks noGrp="1" noChangeAspect="1" noChangeArrowheads="1"/>
          </p:cNvSpPr>
          <p:nvPr>
            <p:ph type="subTitle" idx="1"/>
          </p:nvPr>
        </p:nvSpPr>
        <p:spPr bwMode="auto">
          <a:xfrm>
            <a:off x="58156" y="948025"/>
            <a:ext cx="12133844" cy="59099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lnSpcReduction="10000"/>
          </a:bodyPr>
          <a:lstStyle/>
          <a:p>
            <a:pPr marL="342900" indent="-342900" algn="l">
              <a:buFont typeface="Arial" panose="020B0604020202020204" pitchFamily="34" charset="0"/>
              <a:buChar char="•"/>
            </a:pPr>
            <a:r>
              <a:rPr lang="en-US" dirty="0">
                <a:solidFill>
                  <a:srgbClr val="002060"/>
                </a:solidFill>
              </a:rPr>
              <a:t/>
            </a:r>
            <a:br>
              <a:rPr lang="en-US" dirty="0">
                <a:solidFill>
                  <a:srgbClr val="002060"/>
                </a:solidFill>
              </a:rPr>
            </a:br>
            <a:r>
              <a:rPr lang="zh-CN" altLang="en-US" dirty="0" smtClean="0">
                <a:solidFill>
                  <a:srgbClr val="002060"/>
                </a:solidFill>
              </a:rPr>
              <a:t>在</a:t>
            </a:r>
            <a:r>
              <a:rPr lang="zh-CN" altLang="en-US" dirty="0">
                <a:solidFill>
                  <a:srgbClr val="002060"/>
                </a:solidFill>
              </a:rPr>
              <a:t>真实了解引起堕罪的四因</a:t>
            </a:r>
            <a:r>
              <a:rPr lang="en-US" dirty="0">
                <a:solidFill>
                  <a:srgbClr val="002060"/>
                </a:solidFill>
              </a:rPr>
              <a:t>——</a:t>
            </a:r>
            <a:r>
              <a:rPr lang="zh-CN" altLang="en-US" dirty="0">
                <a:solidFill>
                  <a:srgbClr val="002060"/>
                </a:solidFill>
              </a:rPr>
              <a:t>无知、放逸、不恭敬和烦恼炽盛之后，观察自己，如果别解脱的四根本中已经毁坏一者，就要守护其余三者，如果四个都已经毁坏，就需要如法忏悔</a:t>
            </a:r>
            <a:r>
              <a:rPr lang="zh-CN" altLang="en-US" dirty="0" smtClean="0">
                <a:solidFill>
                  <a:srgbClr val="002060"/>
                </a:solidFill>
              </a:rPr>
              <a:t>。</a:t>
            </a:r>
            <a:endParaRPr lang="en-US" altLang="zh-CN" dirty="0" smtClean="0">
              <a:solidFill>
                <a:srgbClr val="002060"/>
              </a:solidFill>
            </a:endParaRPr>
          </a:p>
          <a:p>
            <a:pPr marL="342900" indent="-342900" algn="l">
              <a:buFont typeface="Arial" panose="020B0604020202020204" pitchFamily="34" charset="0"/>
              <a:buChar char="•"/>
            </a:pPr>
            <a:r>
              <a:rPr lang="en-US" dirty="0" smtClean="0">
                <a:solidFill>
                  <a:srgbClr val="002060"/>
                </a:solidFill>
              </a:rPr>
              <a:t>“</a:t>
            </a:r>
            <a:r>
              <a:rPr lang="zh-CN" altLang="en-US" dirty="0">
                <a:solidFill>
                  <a:srgbClr val="002060"/>
                </a:solidFill>
              </a:rPr>
              <a:t>人非圣贤，孰能无过</a:t>
            </a:r>
            <a:r>
              <a:rPr lang="en-US" dirty="0">
                <a:solidFill>
                  <a:srgbClr val="002060"/>
                </a:solidFill>
              </a:rPr>
              <a:t>”</a:t>
            </a:r>
            <a:r>
              <a:rPr lang="zh-CN" altLang="en-US" dirty="0">
                <a:solidFill>
                  <a:srgbClr val="002060"/>
                </a:solidFill>
              </a:rPr>
              <a:t>，出现坏戒的情形就应当及时忏悔。因此，有两种人是树立胜幢者：一、受戒后不失坏当然最好，这是树立佛的教法胜幢，摧灭魔的法幢；二、万一失坏，若能如法忏悔，也是树立佛的教法胜幢，摧灭魔的法幢。因此，不要无所谓而放肆，需要尽早作忏悔</a:t>
            </a:r>
            <a:r>
              <a:rPr lang="zh-CN" altLang="en-US" dirty="0" smtClean="0">
                <a:solidFill>
                  <a:srgbClr val="002060"/>
                </a:solidFill>
              </a:rPr>
              <a:t>。</a:t>
            </a:r>
            <a:endParaRPr lang="en-US" altLang="zh-CN" dirty="0" smtClean="0">
              <a:solidFill>
                <a:srgbClr val="002060"/>
              </a:solidFill>
            </a:endParaRPr>
          </a:p>
          <a:p>
            <a:pPr marL="342900" indent="-342900" algn="l">
              <a:buFont typeface="Arial" panose="020B0604020202020204" pitchFamily="34" charset="0"/>
              <a:buChar char="•"/>
            </a:pPr>
            <a:r>
              <a:rPr lang="en-US" dirty="0">
                <a:solidFill>
                  <a:srgbClr val="002060"/>
                </a:solidFill>
              </a:rPr>
              <a:t/>
            </a:r>
            <a:br>
              <a:rPr lang="en-US" dirty="0">
                <a:solidFill>
                  <a:srgbClr val="002060"/>
                </a:solidFill>
              </a:rPr>
            </a:br>
            <a:r>
              <a:rPr lang="zh-CN" altLang="en-US" dirty="0">
                <a:solidFill>
                  <a:srgbClr val="002060"/>
                </a:solidFill>
              </a:rPr>
              <a:t>再者，有两个因素可以使自己成为具戒者：一、以由衷的忏罪心和防护心来忏悔以往的罪过，并护持将来不再造作；二、对于其他具律仪者供养随喜，也会成为具律仪。所谓</a:t>
            </a:r>
            <a:r>
              <a:rPr lang="en-US" dirty="0">
                <a:solidFill>
                  <a:srgbClr val="002060"/>
                </a:solidFill>
              </a:rPr>
              <a:t>“</a:t>
            </a:r>
            <a:r>
              <a:rPr lang="zh-CN" altLang="en-US" dirty="0">
                <a:solidFill>
                  <a:srgbClr val="002060"/>
                </a:solidFill>
              </a:rPr>
              <a:t>供养随喜</a:t>
            </a:r>
            <a:r>
              <a:rPr lang="en-US" dirty="0">
                <a:solidFill>
                  <a:srgbClr val="002060"/>
                </a:solidFill>
              </a:rPr>
              <a:t>”</a:t>
            </a:r>
            <a:r>
              <a:rPr lang="zh-CN" altLang="en-US" dirty="0">
                <a:solidFill>
                  <a:srgbClr val="002060"/>
                </a:solidFill>
              </a:rPr>
              <a:t>，指所供养的是随喜，就是对具戒者供养自心的随喜，对具戒者口中赞叹、真实作随喜等。</a:t>
            </a:r>
            <a:endParaRPr lang="en-US" dirty="0">
              <a:solidFill>
                <a:srgbClr val="002060"/>
              </a:solidFill>
            </a:endParaRPr>
          </a:p>
          <a:p>
            <a:pPr algn="l"/>
            <a:r>
              <a:rPr lang="en-US" dirty="0">
                <a:solidFill>
                  <a:srgbClr val="002060"/>
                </a:solidFill>
              </a:rPr>
              <a:t> </a:t>
            </a:r>
          </a:p>
          <a:p>
            <a:pPr marL="342900" indent="-342900" algn="l">
              <a:buFont typeface="Arial" panose="020B0604020202020204" pitchFamily="34" charset="0"/>
              <a:buChar char="•"/>
            </a:pPr>
            <a:r>
              <a:rPr lang="zh-CN" altLang="en-US" dirty="0">
                <a:solidFill>
                  <a:srgbClr val="002060"/>
                </a:solidFill>
              </a:rPr>
              <a:t>菩萨戒的愿行两者若有失坏，要在一天分成六座的时间中，不超过一分之前进行忏悔，就不成根本堕罪。也就是说，一天分成六座，白天三座、晚上三座，总共六分。如果在某一分当中造下堕罪，到了第二个六分当中就成了堕罪，所以，需要在没有过一分之前进行忏悔</a:t>
            </a:r>
            <a:endParaRPr lang="en-US" dirty="0">
              <a:solidFill>
                <a:srgbClr val="00206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1429" cy="813361"/>
          </a:xfrm>
          <a:prstGeom prst="rect">
            <a:avLst/>
          </a:prstGeom>
        </p:spPr>
      </p:pic>
    </p:spTree>
    <p:extLst>
      <p:ext uri="{BB962C8B-B14F-4D97-AF65-F5344CB8AC3E}">
        <p14:creationId xmlns:p14="http://schemas.microsoft.com/office/powerpoint/2010/main" val="14017202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descr="Image result for 慧灯之光"/>
          <p:cNvSpPr>
            <a:spLocks noGrp="1" noChangeAspect="1" noChangeArrowheads="1"/>
          </p:cNvSpPr>
          <p:nvPr>
            <p:ph type="subTitle" idx="1"/>
          </p:nvPr>
        </p:nvSpPr>
        <p:spPr bwMode="auto">
          <a:xfrm>
            <a:off x="0" y="1097721"/>
            <a:ext cx="12192000" cy="576027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342900" indent="-342900" algn="l">
              <a:buFont typeface="Arial" panose="020B0604020202020204" pitchFamily="34" charset="0"/>
              <a:buChar char="•"/>
            </a:pPr>
            <a:r>
              <a:rPr lang="en-US" dirty="0">
                <a:solidFill>
                  <a:srgbClr val="002060"/>
                </a:solidFill>
              </a:rPr>
              <a:t/>
            </a:r>
            <a:br>
              <a:rPr lang="en-US" dirty="0">
                <a:solidFill>
                  <a:srgbClr val="002060"/>
                </a:solidFill>
              </a:rPr>
            </a:br>
            <a:r>
              <a:rPr lang="zh-CN" altLang="en-US" dirty="0">
                <a:solidFill>
                  <a:srgbClr val="002060"/>
                </a:solidFill>
              </a:rPr>
              <a:t>在这个世间上，有些高僧大德、护法居士，不管是别解脱戒、菩萨戒，一直没有毁坏过，这种人就像莲花般出淤泥而不染，非常清净，来世会直接前往清净刹土。而有些人由于种种原因，戒律有所损坏，但自己有惭愧心、后悔心，后于相关所依面前又再次受戒，这也属于具戒者。否则，戒律毁坏若一直没有恢复，就不可能有真实的修行机会</a:t>
            </a:r>
            <a:r>
              <a:rPr lang="zh-CN" altLang="en-US" dirty="0" smtClean="0">
                <a:solidFill>
                  <a:srgbClr val="002060"/>
                </a:solidFill>
              </a:rPr>
              <a:t>。</a:t>
            </a:r>
            <a:endParaRPr lang="en-US" dirty="0">
              <a:solidFill>
                <a:srgbClr val="00206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1429" cy="813361"/>
          </a:xfrm>
          <a:prstGeom prst="rect">
            <a:avLst/>
          </a:prstGeom>
        </p:spPr>
      </p:pic>
    </p:spTree>
    <p:extLst>
      <p:ext uri="{BB962C8B-B14F-4D97-AF65-F5344CB8AC3E}">
        <p14:creationId xmlns:p14="http://schemas.microsoft.com/office/powerpoint/2010/main" val="26305236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Image result for 慧灯之光"/>
          <p:cNvSpPr>
            <a:spLocks noGrp="1" noChangeAspect="1" noChangeArrowheads="1"/>
          </p:cNvSpPr>
          <p:nvPr>
            <p:ph type="ctrTitle"/>
          </p:nvPr>
        </p:nvSpPr>
        <p:spPr bwMode="auto">
          <a:xfrm>
            <a:off x="1745520" y="186590"/>
            <a:ext cx="9678541" cy="70950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r>
              <a:rPr lang="zh-CN" altLang="en-US" sz="4000" b="1" dirty="0">
                <a:solidFill>
                  <a:srgbClr val="002060"/>
                </a:solidFill>
              </a:rPr>
              <a:t>观察失坏律仪在自己身心当中的表现</a:t>
            </a:r>
            <a:endParaRPr lang="en-US" sz="4000" b="1" dirty="0">
              <a:solidFill>
                <a:srgbClr val="002060"/>
              </a:solidFill>
            </a:endParaRPr>
          </a:p>
        </p:txBody>
      </p:sp>
      <p:sp>
        <p:nvSpPr>
          <p:cNvPr id="6" name="AutoShape 6" descr="Image result for 慧灯之光"/>
          <p:cNvSpPr>
            <a:spLocks noGrp="1" noChangeAspect="1" noChangeArrowheads="1"/>
          </p:cNvSpPr>
          <p:nvPr>
            <p:ph type="subTitle" idx="1"/>
          </p:nvPr>
        </p:nvSpPr>
        <p:spPr bwMode="auto">
          <a:xfrm>
            <a:off x="0" y="1097721"/>
            <a:ext cx="12192000" cy="576027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342900" indent="-342900" algn="l">
              <a:buFont typeface="Arial" panose="020B0604020202020204" pitchFamily="34" charset="0"/>
              <a:buChar char="•"/>
            </a:pPr>
            <a:r>
              <a:rPr lang="en-US" dirty="0"/>
              <a:t/>
            </a:r>
            <a:br>
              <a:rPr lang="en-US" dirty="0"/>
            </a:br>
            <a:r>
              <a:rPr lang="zh-CN" altLang="en-US" dirty="0">
                <a:solidFill>
                  <a:srgbClr val="002060"/>
                </a:solidFill>
              </a:rPr>
              <a:t>佛陀曾经说过，有两种人是他所赞叹的对象：第一种是戒律清净无瑕，也即根本不犯戒的人；第二种是虽然犯戒，却没有掉以轻心，而是及时忏悔、勇于忏悔，并想方设法进行恢复的人</a:t>
            </a:r>
            <a:r>
              <a:rPr lang="zh-CN" altLang="en-US" dirty="0" smtClean="0">
                <a:solidFill>
                  <a:srgbClr val="002060"/>
                </a:solidFill>
              </a:rPr>
              <a:t>。</a:t>
            </a:r>
            <a:endParaRPr lang="en-US" altLang="zh-CN" dirty="0" smtClean="0">
              <a:solidFill>
                <a:srgbClr val="002060"/>
              </a:solidFill>
            </a:endParaRPr>
          </a:p>
          <a:p>
            <a:pPr marL="342900" indent="-342900" algn="l">
              <a:buFont typeface="Arial" panose="020B0604020202020204" pitchFamily="34" charset="0"/>
              <a:buChar char="•"/>
            </a:pPr>
            <a:r>
              <a:rPr lang="en-US" dirty="0">
                <a:solidFill>
                  <a:srgbClr val="002060"/>
                </a:solidFill>
              </a:rPr>
              <a:t/>
            </a:r>
            <a:br>
              <a:rPr lang="en-US" dirty="0">
                <a:solidFill>
                  <a:srgbClr val="002060"/>
                </a:solidFill>
              </a:rPr>
            </a:br>
            <a:r>
              <a:rPr lang="zh-CN" altLang="en-US" dirty="0">
                <a:solidFill>
                  <a:srgbClr val="002060"/>
                </a:solidFill>
              </a:rPr>
              <a:t>阿底峡尊者曾经说过：我从未犯过别解脱戒，菩萨戒却会偶有所犯，而犯密乘戒的次数却很多。阿底峡尊者本身是佛的化身，不可能犯密乘戒，他这样说的目的，就是为了强调三戒的层次，令后人在受持密乘戒之前慎重地考虑：如果有足够的信心能够守持密乘戒体，才可以受戒；如果守持戒体尚有困难，就应知难而退，先受持难度不大的戒种，在机缘成熟之后，再受持密乘戒。</a:t>
            </a:r>
            <a:r>
              <a:rPr lang="en-US" dirty="0">
                <a:solidFill>
                  <a:srgbClr val="002060"/>
                </a:solidFill>
              </a:rPr>
              <a:t/>
            </a:r>
            <a:br>
              <a:rPr lang="en-US" dirty="0">
                <a:solidFill>
                  <a:srgbClr val="002060"/>
                </a:solidFill>
              </a:rPr>
            </a:br>
            <a:r>
              <a:rPr lang="zh-CN" altLang="en-US" dirty="0">
                <a:solidFill>
                  <a:srgbClr val="002060"/>
                </a:solidFill>
              </a:rPr>
              <a:t>但是，阿底峡尊者接着又说，虽然我犯过戒，却没有发生过与罪业共住超过一昼夜的情况。这句话的意思是说，无论犯失任何一种戒律，阿底峡尊者都在二十四小时之内进行了彻底忏悔。</a:t>
            </a:r>
            <a:endParaRPr lang="en-US" dirty="0">
              <a:solidFill>
                <a:srgbClr val="00206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4664"/>
            <a:ext cx="1451429" cy="813361"/>
          </a:xfrm>
          <a:prstGeom prst="rect">
            <a:avLst/>
          </a:prstGeom>
        </p:spPr>
      </p:pic>
    </p:spTree>
    <p:extLst>
      <p:ext uri="{BB962C8B-B14F-4D97-AF65-F5344CB8AC3E}">
        <p14:creationId xmlns:p14="http://schemas.microsoft.com/office/powerpoint/2010/main" val="17551479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Image result for 慧灯之光"/>
          <p:cNvSpPr>
            <a:spLocks noGrp="1" noChangeAspect="1" noChangeArrowheads="1"/>
          </p:cNvSpPr>
          <p:nvPr>
            <p:ph type="ctrTitle"/>
          </p:nvPr>
        </p:nvSpPr>
        <p:spPr bwMode="auto">
          <a:xfrm>
            <a:off x="1805354" y="420673"/>
            <a:ext cx="9235753" cy="67704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r>
              <a:rPr lang="zh-CN" altLang="en-US" sz="4000" b="1" dirty="0" smtClean="0">
                <a:solidFill>
                  <a:srgbClr val="002060"/>
                </a:solidFill>
              </a:rPr>
              <a:t>如果犯了戒，就要立刻忏悔</a:t>
            </a:r>
            <a:endParaRPr lang="en-US" sz="4000" dirty="0"/>
          </a:p>
        </p:txBody>
      </p:sp>
      <p:sp>
        <p:nvSpPr>
          <p:cNvPr id="6" name="AutoShape 6" descr="Image result for 慧灯之光"/>
          <p:cNvSpPr>
            <a:spLocks noGrp="1" noChangeAspect="1" noChangeArrowheads="1"/>
          </p:cNvSpPr>
          <p:nvPr>
            <p:ph type="subTitle" idx="1"/>
          </p:nvPr>
        </p:nvSpPr>
        <p:spPr bwMode="auto">
          <a:xfrm>
            <a:off x="0" y="1097721"/>
            <a:ext cx="12192000" cy="576027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gn="l"/>
            <a:r>
              <a:rPr lang="en-US" dirty="0"/>
              <a:t/>
            </a:r>
            <a:br>
              <a:rPr lang="en-US" dirty="0"/>
            </a:br>
            <a:r>
              <a:rPr lang="zh-CN" altLang="en-US" b="1" dirty="0" smtClean="0">
                <a:solidFill>
                  <a:srgbClr val="002060"/>
                </a:solidFill>
              </a:rPr>
              <a:t>知</a:t>
            </a:r>
            <a:r>
              <a:rPr lang="zh-CN" altLang="en-US" b="1" dirty="0">
                <a:solidFill>
                  <a:srgbClr val="002060"/>
                </a:solidFill>
              </a:rPr>
              <a:t>错能改，善莫大焉。即使我们不能保证自身戒体的纤尘不染，至少也不能讳疾忌医，拒绝忏悔。如果任随罪业蔓延滋长下去，等到病入膏肓之际，恐怕就回天乏术了。菩提心与金刚萨埵修法是既容易修持，又极其有力的忏悔方法，通过这些方法，就必定能清净我们的罪障。</a:t>
            </a:r>
            <a:endParaRPr lang="en-US" b="1" dirty="0">
              <a:solidFill>
                <a:srgbClr val="00206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4664"/>
            <a:ext cx="1451429" cy="813361"/>
          </a:xfrm>
          <a:prstGeom prst="rect">
            <a:avLst/>
          </a:prstGeom>
        </p:spPr>
      </p:pic>
    </p:spTree>
    <p:extLst>
      <p:ext uri="{BB962C8B-B14F-4D97-AF65-F5344CB8AC3E}">
        <p14:creationId xmlns:p14="http://schemas.microsoft.com/office/powerpoint/2010/main" val="40726831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Image result for 慧灯之光"/>
          <p:cNvSpPr>
            <a:spLocks noGrp="1" noChangeAspect="1" noChangeArrowheads="1"/>
          </p:cNvSpPr>
          <p:nvPr>
            <p:ph type="ctrTitle"/>
          </p:nvPr>
        </p:nvSpPr>
        <p:spPr bwMode="auto">
          <a:xfrm>
            <a:off x="1745520" y="186590"/>
            <a:ext cx="9678541" cy="70950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fontScale="90000"/>
          </a:bodyPr>
          <a:lstStyle/>
          <a:p>
            <a:r>
              <a:rPr lang="zh-CN" altLang="en-US" b="1" dirty="0">
                <a:solidFill>
                  <a:schemeClr val="accent2">
                    <a:lumMod val="75000"/>
                  </a:schemeClr>
                </a:solidFill>
              </a:rPr>
              <a:t>总结</a:t>
            </a:r>
            <a:endParaRPr lang="en-US" b="1" dirty="0">
              <a:solidFill>
                <a:schemeClr val="accent2">
                  <a:lumMod val="75000"/>
                </a:schemeClr>
              </a:solidFill>
            </a:endParaRPr>
          </a:p>
        </p:txBody>
      </p:sp>
      <p:sp>
        <p:nvSpPr>
          <p:cNvPr id="6" name="AutoShape 6" descr="Image result for 慧灯之光"/>
          <p:cNvSpPr>
            <a:spLocks noGrp="1" noChangeAspect="1" noChangeArrowheads="1"/>
          </p:cNvSpPr>
          <p:nvPr>
            <p:ph type="subTitle" idx="1"/>
          </p:nvPr>
        </p:nvSpPr>
        <p:spPr bwMode="auto">
          <a:xfrm>
            <a:off x="0" y="1097721"/>
            <a:ext cx="12192000" cy="576027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r>
              <a:rPr lang="en-US" dirty="0">
                <a:solidFill>
                  <a:schemeClr val="accent2">
                    <a:lumMod val="75000"/>
                  </a:schemeClr>
                </a:solidFill>
              </a:rPr>
              <a:t/>
            </a:r>
            <a:br>
              <a:rPr lang="en-US" dirty="0">
                <a:solidFill>
                  <a:schemeClr val="accent2">
                    <a:lumMod val="75000"/>
                  </a:schemeClr>
                </a:solidFill>
              </a:rPr>
            </a:br>
            <a:r>
              <a:rPr lang="zh-CN" altLang="en-US" b="1" dirty="0">
                <a:solidFill>
                  <a:schemeClr val="accent2">
                    <a:lumMod val="75000"/>
                  </a:schemeClr>
                </a:solidFill>
              </a:rPr>
              <a:t>正知正念，远离不厌轮回无</a:t>
            </a:r>
            <a:r>
              <a:rPr lang="zh-CN" altLang="en-US" b="1" dirty="0" smtClean="0">
                <a:solidFill>
                  <a:schemeClr val="accent2">
                    <a:lumMod val="75000"/>
                  </a:schemeClr>
                </a:solidFill>
              </a:rPr>
              <a:t>暇</a:t>
            </a:r>
            <a:endParaRPr lang="en-US" altLang="zh-CN" b="1" dirty="0" smtClean="0">
              <a:solidFill>
                <a:schemeClr val="accent2">
                  <a:lumMod val="75000"/>
                </a:schemeClr>
              </a:solidFill>
            </a:endParaRPr>
          </a:p>
          <a:p>
            <a:r>
              <a:rPr lang="zh-CN" altLang="en-US" b="1" dirty="0" smtClean="0">
                <a:solidFill>
                  <a:schemeClr val="accent2">
                    <a:lumMod val="75000"/>
                  </a:schemeClr>
                </a:solidFill>
              </a:rPr>
              <a:t>精</a:t>
            </a:r>
            <a:r>
              <a:rPr lang="zh-CN" altLang="en-US" b="1" dirty="0">
                <a:solidFill>
                  <a:schemeClr val="accent2">
                    <a:lumMod val="75000"/>
                  </a:schemeClr>
                </a:solidFill>
              </a:rPr>
              <a:t>进修持，远离不欲求法无</a:t>
            </a:r>
            <a:r>
              <a:rPr lang="zh-CN" altLang="en-US" b="1" dirty="0" smtClean="0">
                <a:solidFill>
                  <a:schemeClr val="accent2">
                    <a:lumMod val="75000"/>
                  </a:schemeClr>
                </a:solidFill>
              </a:rPr>
              <a:t>暇</a:t>
            </a:r>
            <a:endParaRPr lang="en-US" altLang="zh-CN" b="1" dirty="0" smtClean="0">
              <a:solidFill>
                <a:schemeClr val="accent2">
                  <a:lumMod val="75000"/>
                </a:schemeClr>
              </a:solidFill>
            </a:endParaRPr>
          </a:p>
          <a:p>
            <a:r>
              <a:rPr lang="zh-CN" altLang="en-US" b="1" dirty="0">
                <a:solidFill>
                  <a:schemeClr val="accent2">
                    <a:lumMod val="75000"/>
                  </a:schemeClr>
                </a:solidFill>
              </a:rPr>
              <a:t>正知正念，远离人格恶劣无</a:t>
            </a:r>
            <a:r>
              <a:rPr lang="zh-CN" altLang="en-US" b="1" dirty="0" smtClean="0">
                <a:solidFill>
                  <a:schemeClr val="accent2">
                    <a:lumMod val="75000"/>
                  </a:schemeClr>
                </a:solidFill>
              </a:rPr>
              <a:t>暇</a:t>
            </a:r>
            <a:endParaRPr lang="en-US" altLang="zh-CN" b="1" dirty="0" smtClean="0">
              <a:solidFill>
                <a:schemeClr val="accent2">
                  <a:lumMod val="75000"/>
                </a:schemeClr>
              </a:solidFill>
            </a:endParaRPr>
          </a:p>
          <a:p>
            <a:r>
              <a:rPr lang="zh-CN" altLang="en-US" b="1" dirty="0">
                <a:solidFill>
                  <a:schemeClr val="accent2">
                    <a:lumMod val="75000"/>
                  </a:schemeClr>
                </a:solidFill>
              </a:rPr>
              <a:t>正知正念，远离失坏律仪无</a:t>
            </a:r>
            <a:r>
              <a:rPr lang="zh-CN" altLang="en-US" b="1" dirty="0" smtClean="0">
                <a:solidFill>
                  <a:schemeClr val="accent2">
                    <a:lumMod val="75000"/>
                  </a:schemeClr>
                </a:solidFill>
              </a:rPr>
              <a:t>暇</a:t>
            </a:r>
            <a:endParaRPr lang="en-US" altLang="zh-CN" b="1" dirty="0" smtClean="0">
              <a:solidFill>
                <a:schemeClr val="accent2">
                  <a:lumMod val="75000"/>
                </a:schemeClr>
              </a:solidFill>
            </a:endParaRPr>
          </a:p>
          <a:p>
            <a:pPr algn="l"/>
            <a:r>
              <a:rPr lang="zh-CN" altLang="en-US" dirty="0" smtClean="0">
                <a:solidFill>
                  <a:srgbClr val="0070C0"/>
                </a:solidFill>
              </a:rPr>
              <a:t>对</a:t>
            </a:r>
            <a:r>
              <a:rPr lang="zh-CN" altLang="en-US" dirty="0">
                <a:solidFill>
                  <a:srgbClr val="0070C0"/>
                </a:solidFill>
              </a:rPr>
              <a:t>于暂生缘八无暇和断缘心八无暇，生西法师总结说：</a:t>
            </a:r>
            <a:endParaRPr lang="en-US" dirty="0">
              <a:solidFill>
                <a:srgbClr val="0070C0"/>
              </a:solidFill>
            </a:endParaRPr>
          </a:p>
          <a:p>
            <a:pPr algn="l"/>
            <a:r>
              <a:rPr lang="zh-CN" altLang="en-US" dirty="0" smtClean="0">
                <a:solidFill>
                  <a:srgbClr val="0070C0"/>
                </a:solidFill>
              </a:rPr>
              <a:t>知</a:t>
            </a:r>
            <a:r>
              <a:rPr lang="zh-CN" altLang="en-US" dirty="0">
                <a:solidFill>
                  <a:srgbClr val="0070C0"/>
                </a:solidFill>
              </a:rPr>
              <a:t>道自己的不足，而不是说既然我都已经不足了，修行就没有希望了。佛法中永远不要堕入两个极端。华智仁波切和无垢光尊者所讲的这么严格，不是让我们绝望沮丧的，第一是在提醒、督促还有鼓励我们，要正视自己的状态。第二如果存在不足，要去改正、调整</a:t>
            </a:r>
            <a:r>
              <a:rPr lang="zh-CN" altLang="en-US" dirty="0" smtClean="0">
                <a:solidFill>
                  <a:srgbClr val="0070C0"/>
                </a:solidFill>
              </a:rPr>
              <a:t>。</a:t>
            </a:r>
            <a:endParaRPr lang="en-US" dirty="0">
              <a:solidFill>
                <a:srgbClr val="0070C0"/>
              </a:solidFill>
            </a:endParaRPr>
          </a:p>
          <a:p>
            <a:pPr algn="l"/>
            <a:r>
              <a:rPr lang="zh-CN" altLang="en-US" dirty="0">
                <a:solidFill>
                  <a:srgbClr val="0070C0"/>
                </a:solidFill>
              </a:rPr>
              <a:t>在修学佛法过程中，十六种无暇可以让我们清醒，知道自己还有很大的差距，而不是刚刚讲的感觉了不得了。知道了还有很大的差距就是让我们再精进</a:t>
            </a:r>
            <a:r>
              <a:rPr lang="en-US" dirty="0">
                <a:solidFill>
                  <a:srgbClr val="0070C0"/>
                </a:solidFill>
              </a:rPr>
              <a:t>,</a:t>
            </a:r>
            <a:r>
              <a:rPr lang="zh-CN" altLang="en-US" dirty="0">
                <a:solidFill>
                  <a:srgbClr val="0070C0"/>
                </a:solidFill>
              </a:rPr>
              <a:t>现在这种状态还可以再进一</a:t>
            </a:r>
            <a:r>
              <a:rPr lang="zh-CN" altLang="en-US" dirty="0" smtClean="0">
                <a:solidFill>
                  <a:srgbClr val="0070C0"/>
                </a:solidFill>
              </a:rPr>
              <a:t>步，并</a:t>
            </a:r>
            <a:r>
              <a:rPr lang="zh-CN" altLang="en-US" dirty="0">
                <a:solidFill>
                  <a:srgbClr val="0070C0"/>
                </a:solidFill>
              </a:rPr>
              <a:t>且诚心诚意反反复复地想：如今我已获得如此难得的暇满人身，一定不能白白空耗，而必须要尽心尽力修持正</a:t>
            </a:r>
            <a:r>
              <a:rPr lang="zh-CN" altLang="en-US" dirty="0" smtClean="0">
                <a:solidFill>
                  <a:srgbClr val="0070C0"/>
                </a:solidFill>
              </a:rPr>
              <a:t>法。</a:t>
            </a:r>
            <a:r>
              <a:rPr lang="en-US" dirty="0" smtClean="0"/>
              <a:t/>
            </a:r>
            <a:br>
              <a:rPr lang="en-US" dirty="0" smtClean="0"/>
            </a:br>
            <a:endParaRPr lang="en-US" dirty="0">
              <a:solidFill>
                <a:srgbClr val="00206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4664"/>
            <a:ext cx="1451429" cy="813361"/>
          </a:xfrm>
          <a:prstGeom prst="rect">
            <a:avLst/>
          </a:prstGeom>
        </p:spPr>
      </p:pic>
    </p:spTree>
    <p:extLst>
      <p:ext uri="{BB962C8B-B14F-4D97-AF65-F5344CB8AC3E}">
        <p14:creationId xmlns:p14="http://schemas.microsoft.com/office/powerpoint/2010/main" val="36129525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Image result for 慧灯之光"/>
          <p:cNvSpPr>
            <a:spLocks noGrp="1" noChangeAspect="1" noChangeArrowheads="1"/>
          </p:cNvSpPr>
          <p:nvPr>
            <p:ph type="ctrTitle"/>
          </p:nvPr>
        </p:nvSpPr>
        <p:spPr bwMode="auto">
          <a:xfrm>
            <a:off x="2016369" y="134664"/>
            <a:ext cx="7993107" cy="58595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fontScale="90000"/>
          </a:bodyPr>
          <a:lstStyle/>
          <a:p>
            <a:r>
              <a:rPr lang="zh-CN" altLang="en-US" b="1" dirty="0" smtClean="0">
                <a:solidFill>
                  <a:schemeClr val="accent2">
                    <a:lumMod val="75000"/>
                  </a:schemeClr>
                </a:solidFill>
              </a:rPr>
              <a:t>思考题</a:t>
            </a:r>
            <a:endParaRPr lang="en-US" b="1" dirty="0">
              <a:solidFill>
                <a:schemeClr val="accent2">
                  <a:lumMod val="75000"/>
                </a:schemeClr>
              </a:solidFill>
            </a:endParaRPr>
          </a:p>
        </p:txBody>
      </p:sp>
      <p:sp>
        <p:nvSpPr>
          <p:cNvPr id="6" name="AutoShape 6" descr="Image result for 慧灯之光"/>
          <p:cNvSpPr>
            <a:spLocks noGrp="1" noChangeAspect="1" noChangeArrowheads="1"/>
          </p:cNvSpPr>
          <p:nvPr>
            <p:ph type="subTitle" idx="1"/>
          </p:nvPr>
        </p:nvSpPr>
        <p:spPr bwMode="auto">
          <a:xfrm>
            <a:off x="0" y="1097721"/>
            <a:ext cx="12192000" cy="576027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gn="l"/>
            <a:r>
              <a:rPr lang="en-US" dirty="0"/>
              <a:t/>
            </a:r>
            <a:br>
              <a:rPr lang="en-US" dirty="0"/>
            </a:br>
            <a:r>
              <a:rPr lang="en-US" dirty="0" smtClean="0">
                <a:solidFill>
                  <a:srgbClr val="0070C0"/>
                </a:solidFill>
              </a:rPr>
              <a:t>1.</a:t>
            </a:r>
            <a:r>
              <a:rPr lang="zh-CN" altLang="en-US" dirty="0" smtClean="0">
                <a:solidFill>
                  <a:srgbClr val="0070C0"/>
                </a:solidFill>
              </a:rPr>
              <a:t>什么是不严轮回？不厌轮回的病理？举一个现实的例子。</a:t>
            </a:r>
            <a:r>
              <a:rPr lang="en-US" altLang="zh-CN" dirty="0" smtClean="0">
                <a:solidFill>
                  <a:srgbClr val="0070C0"/>
                </a:solidFill>
              </a:rPr>
              <a:t/>
            </a:r>
            <a:br>
              <a:rPr lang="en-US" altLang="zh-CN" dirty="0" smtClean="0">
                <a:solidFill>
                  <a:srgbClr val="0070C0"/>
                </a:solidFill>
              </a:rPr>
            </a:br>
            <a:r>
              <a:rPr lang="en-US" altLang="zh-CN" dirty="0" smtClean="0">
                <a:solidFill>
                  <a:srgbClr val="0070C0"/>
                </a:solidFill>
              </a:rPr>
              <a:t>2.</a:t>
            </a:r>
            <a:r>
              <a:rPr lang="zh-CN" altLang="en-US" dirty="0" smtClean="0">
                <a:solidFill>
                  <a:srgbClr val="0070C0"/>
                </a:solidFill>
              </a:rPr>
              <a:t>什么是真正的出离心？和厌世心区别？</a:t>
            </a:r>
            <a:r>
              <a:rPr lang="en-US" altLang="zh-CN" b="1" dirty="0" smtClean="0">
                <a:solidFill>
                  <a:srgbClr val="0070C0"/>
                </a:solidFill>
              </a:rPr>
              <a:t/>
            </a:r>
            <a:br>
              <a:rPr lang="en-US" altLang="zh-CN" b="1" dirty="0" smtClean="0">
                <a:solidFill>
                  <a:srgbClr val="0070C0"/>
                </a:solidFill>
              </a:rPr>
            </a:br>
            <a:r>
              <a:rPr lang="en-US" altLang="zh-CN" dirty="0" smtClean="0">
                <a:solidFill>
                  <a:srgbClr val="0070C0"/>
                </a:solidFill>
              </a:rPr>
              <a:t>3.</a:t>
            </a:r>
            <a:r>
              <a:rPr lang="zh-CN" altLang="en-US" dirty="0" smtClean="0">
                <a:solidFill>
                  <a:srgbClr val="0070C0"/>
                </a:solidFill>
              </a:rPr>
              <a:t>不厌轮回如何对治？</a:t>
            </a:r>
            <a:endParaRPr lang="en-US" altLang="zh-CN" dirty="0">
              <a:solidFill>
                <a:srgbClr val="0070C0"/>
              </a:solidFill>
            </a:endParaRPr>
          </a:p>
          <a:p>
            <a:pPr algn="l"/>
            <a:r>
              <a:rPr lang="en-US" altLang="zh-CN" dirty="0" smtClean="0">
                <a:solidFill>
                  <a:srgbClr val="0070C0"/>
                </a:solidFill>
              </a:rPr>
              <a:t>4.</a:t>
            </a:r>
            <a:r>
              <a:rPr lang="zh-CN" altLang="en-US" dirty="0" smtClean="0">
                <a:solidFill>
                  <a:srgbClr val="0070C0"/>
                </a:solidFill>
              </a:rPr>
              <a:t>不欲求法的症状？</a:t>
            </a:r>
            <a:endParaRPr lang="en-US" altLang="zh-CN" dirty="0" smtClean="0">
              <a:solidFill>
                <a:srgbClr val="0070C0"/>
              </a:solidFill>
            </a:endParaRPr>
          </a:p>
          <a:p>
            <a:pPr algn="l"/>
            <a:r>
              <a:rPr lang="en-US" altLang="zh-CN" dirty="0" smtClean="0">
                <a:solidFill>
                  <a:srgbClr val="0070C0"/>
                </a:solidFill>
              </a:rPr>
              <a:t>5.</a:t>
            </a:r>
            <a:r>
              <a:rPr lang="zh-CN" altLang="en-US" dirty="0" smtClean="0">
                <a:solidFill>
                  <a:srgbClr val="0070C0"/>
                </a:solidFill>
              </a:rPr>
              <a:t>不欲求法的对治方法？</a:t>
            </a:r>
            <a:endParaRPr lang="en-US" altLang="zh-CN" dirty="0" smtClean="0">
              <a:solidFill>
                <a:srgbClr val="0070C0"/>
              </a:solidFill>
            </a:endParaRPr>
          </a:p>
          <a:p>
            <a:pPr algn="l"/>
            <a:r>
              <a:rPr lang="en-US" altLang="zh-CN" dirty="0" smtClean="0">
                <a:solidFill>
                  <a:srgbClr val="0070C0"/>
                </a:solidFill>
              </a:rPr>
              <a:t>6.</a:t>
            </a:r>
            <a:r>
              <a:rPr lang="zh-CN" altLang="en-US" dirty="0" smtClean="0">
                <a:solidFill>
                  <a:srgbClr val="0070C0"/>
                </a:solidFill>
              </a:rPr>
              <a:t>为什么人格恶劣没有办法修法？</a:t>
            </a:r>
            <a:endParaRPr lang="en-US" altLang="zh-CN" dirty="0" smtClean="0">
              <a:solidFill>
                <a:srgbClr val="0070C0"/>
              </a:solidFill>
            </a:endParaRPr>
          </a:p>
          <a:p>
            <a:pPr algn="l"/>
            <a:r>
              <a:rPr lang="en-US" altLang="zh-CN" dirty="0" smtClean="0">
                <a:solidFill>
                  <a:srgbClr val="0070C0"/>
                </a:solidFill>
              </a:rPr>
              <a:t>7.</a:t>
            </a:r>
            <a:r>
              <a:rPr lang="zh-CN" altLang="en-US" dirty="0" smtClean="0">
                <a:solidFill>
                  <a:srgbClr val="0070C0"/>
                </a:solidFill>
              </a:rPr>
              <a:t>人格恶劣的对治方法？</a:t>
            </a:r>
            <a:endParaRPr lang="en-US" altLang="zh-CN" dirty="0" smtClean="0">
              <a:solidFill>
                <a:srgbClr val="0070C0"/>
              </a:solidFill>
            </a:endParaRPr>
          </a:p>
          <a:p>
            <a:pPr algn="l"/>
            <a:r>
              <a:rPr lang="en-US" altLang="zh-CN" dirty="0" smtClean="0">
                <a:solidFill>
                  <a:srgbClr val="0070C0"/>
                </a:solidFill>
              </a:rPr>
              <a:t>8.</a:t>
            </a:r>
            <a:r>
              <a:rPr lang="zh-CN" altLang="en-US" dirty="0" smtClean="0">
                <a:solidFill>
                  <a:srgbClr val="0070C0"/>
                </a:solidFill>
              </a:rPr>
              <a:t>失坏仪律的症状？严重性？以及对治疗方法？</a:t>
            </a:r>
            <a:endParaRPr lang="en-US" altLang="zh-CN" dirty="0" smtClean="0">
              <a:solidFill>
                <a:srgbClr val="0070C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4664"/>
            <a:ext cx="1451429" cy="813361"/>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3045" y="0"/>
            <a:ext cx="4009293" cy="6858000"/>
          </a:xfrm>
          <a:prstGeom prst="rect">
            <a:avLst/>
          </a:prstGeom>
        </p:spPr>
      </p:pic>
    </p:spTree>
    <p:extLst>
      <p:ext uri="{BB962C8B-B14F-4D97-AF65-F5344CB8AC3E}">
        <p14:creationId xmlns:p14="http://schemas.microsoft.com/office/powerpoint/2010/main" val="3011045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Image result for 慧灯之光"/>
          <p:cNvSpPr>
            <a:spLocks noGrp="1" noChangeAspect="1" noChangeArrowheads="1"/>
          </p:cNvSpPr>
          <p:nvPr>
            <p:ph type="ctrTitle"/>
          </p:nvPr>
        </p:nvSpPr>
        <p:spPr bwMode="auto">
          <a:xfrm>
            <a:off x="-2526391" y="0"/>
            <a:ext cx="14769191" cy="10826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r>
              <a:rPr lang="en-US" altLang="zh-CN" sz="3200" b="1" dirty="0" smtClean="0">
                <a:solidFill>
                  <a:srgbClr val="002060"/>
                </a:solidFill>
              </a:rPr>
              <a:t/>
            </a:r>
            <a:br>
              <a:rPr lang="en-US" altLang="zh-CN" sz="3200" b="1" dirty="0" smtClean="0">
                <a:solidFill>
                  <a:srgbClr val="002060"/>
                </a:solidFill>
              </a:rPr>
            </a:br>
            <a:r>
              <a:rPr lang="zh-CN" altLang="en-US" sz="3200" b="1" dirty="0" smtClean="0">
                <a:solidFill>
                  <a:srgbClr val="002060"/>
                </a:solidFill>
              </a:rPr>
              <a:t>不</a:t>
            </a:r>
            <a:r>
              <a:rPr lang="zh-CN" altLang="en-US" sz="3200" b="1" dirty="0">
                <a:solidFill>
                  <a:srgbClr val="002060"/>
                </a:solidFill>
              </a:rPr>
              <a:t>厌轮回的病因及病理</a:t>
            </a:r>
            <a:r>
              <a:rPr lang="en-US" sz="4400" dirty="0"/>
              <a:t/>
            </a:r>
            <a:br>
              <a:rPr lang="en-US" sz="4400" dirty="0"/>
            </a:br>
            <a:endParaRPr lang="en-US" sz="4400" dirty="0"/>
          </a:p>
        </p:txBody>
      </p:sp>
      <p:sp>
        <p:nvSpPr>
          <p:cNvPr id="6" name="AutoShape 6" descr="Image result for 慧灯之光"/>
          <p:cNvSpPr>
            <a:spLocks noGrp="1" noChangeAspect="1" noChangeArrowheads="1"/>
          </p:cNvSpPr>
          <p:nvPr>
            <p:ph type="subTitle" idx="1"/>
          </p:nvPr>
        </p:nvSpPr>
        <p:spPr bwMode="auto">
          <a:xfrm>
            <a:off x="246742" y="1143982"/>
            <a:ext cx="11945257" cy="581325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pPr algn="l"/>
            <a:r>
              <a:rPr lang="en-US" altLang="zh-CN" dirty="0" smtClean="0">
                <a:solidFill>
                  <a:srgbClr val="002060"/>
                </a:solidFill>
              </a:rPr>
              <a:t>1.3 </a:t>
            </a:r>
            <a:r>
              <a:rPr lang="zh-CN" altLang="en-US" dirty="0" smtClean="0">
                <a:solidFill>
                  <a:srgbClr val="002060"/>
                </a:solidFill>
              </a:rPr>
              <a:t>于</a:t>
            </a:r>
            <a:r>
              <a:rPr lang="zh-CN" altLang="en-US" dirty="0">
                <a:solidFill>
                  <a:srgbClr val="002060"/>
                </a:solidFill>
              </a:rPr>
              <a:t>轮回苦毫不畏惧、不生出离心的缘故，没有入法的因，修法只能是零</a:t>
            </a:r>
            <a:r>
              <a:rPr lang="zh-CN" altLang="en-US" dirty="0" smtClean="0">
                <a:solidFill>
                  <a:srgbClr val="002060"/>
                </a:solidFill>
              </a:rPr>
              <a:t>。讲</a:t>
            </a:r>
            <a:r>
              <a:rPr lang="zh-CN" altLang="en-US" dirty="0">
                <a:solidFill>
                  <a:srgbClr val="002060"/>
                </a:solidFill>
              </a:rPr>
              <a:t>说恶趣苦、轮回苦以及今生的苦难如何，无非是要让众生认清轮回。处境恶劣如火宅，时时刻刻被三苦所烧，未来还会有无数的苦，了知这些以后才会一心想要从中脱出，想要踏上解脱之道</a:t>
            </a:r>
            <a:r>
              <a:rPr lang="zh-CN" altLang="en-US" dirty="0" smtClean="0">
                <a:solidFill>
                  <a:srgbClr val="002060"/>
                </a:solidFill>
              </a:rPr>
              <a:t>。</a:t>
            </a:r>
            <a:endParaRPr lang="en-US" altLang="zh-CN" dirty="0" smtClean="0">
              <a:solidFill>
                <a:srgbClr val="002060"/>
              </a:solidFill>
            </a:endParaRPr>
          </a:p>
          <a:p>
            <a:pPr algn="l"/>
            <a:r>
              <a:rPr lang="en-US" dirty="0">
                <a:solidFill>
                  <a:srgbClr val="002060"/>
                </a:solidFill>
              </a:rPr>
              <a:t/>
            </a:r>
            <a:br>
              <a:rPr lang="en-US" dirty="0">
                <a:solidFill>
                  <a:srgbClr val="002060"/>
                </a:solidFill>
              </a:rPr>
            </a:br>
            <a:r>
              <a:rPr lang="en-US" altLang="zh-CN" dirty="0" smtClean="0">
                <a:solidFill>
                  <a:srgbClr val="002060"/>
                </a:solidFill>
              </a:rPr>
              <a:t>1.4</a:t>
            </a:r>
            <a:r>
              <a:rPr lang="zh-CN" altLang="en-US" dirty="0" smtClean="0">
                <a:solidFill>
                  <a:srgbClr val="002060"/>
                </a:solidFill>
              </a:rPr>
              <a:t>对</a:t>
            </a:r>
            <a:r>
              <a:rPr lang="zh-CN" altLang="en-US" dirty="0">
                <a:solidFill>
                  <a:srgbClr val="002060"/>
                </a:solidFill>
              </a:rPr>
              <a:t>于不具有基本出离种性的人，无论为他宣说多少地狱苦、饿鬼苦、旁生苦，无论宣说多少轮回中的三苦六苦，以及人间的八苦等，他心里都丝毫不生畏惧。他认为待在这里很舒服，不愿考虑后世的前途，也不感觉自身的处境有多么危险</a:t>
            </a:r>
            <a:r>
              <a:rPr lang="zh-CN" altLang="en-US" dirty="0" smtClean="0">
                <a:solidFill>
                  <a:srgbClr val="002060"/>
                </a:solidFill>
              </a:rPr>
              <a:t>。</a:t>
            </a:r>
            <a:endParaRPr lang="en-US" altLang="zh-CN" dirty="0" smtClean="0">
              <a:solidFill>
                <a:srgbClr val="002060"/>
              </a:solidFill>
            </a:endParaRPr>
          </a:p>
          <a:p>
            <a:pPr algn="l"/>
            <a:r>
              <a:rPr lang="en-US" dirty="0">
                <a:solidFill>
                  <a:srgbClr val="002060"/>
                </a:solidFill>
              </a:rPr>
              <a:t/>
            </a:r>
            <a:br>
              <a:rPr lang="en-US" dirty="0">
                <a:solidFill>
                  <a:srgbClr val="002060"/>
                </a:solidFill>
              </a:rPr>
            </a:br>
            <a:r>
              <a:rPr lang="en-US" altLang="zh-CN" dirty="0" smtClean="0">
                <a:solidFill>
                  <a:srgbClr val="002060"/>
                </a:solidFill>
              </a:rPr>
              <a:t>1.5</a:t>
            </a:r>
            <a:r>
              <a:rPr lang="zh-CN" altLang="en-US" dirty="0" smtClean="0">
                <a:solidFill>
                  <a:srgbClr val="002060"/>
                </a:solidFill>
              </a:rPr>
              <a:t>看</a:t>
            </a:r>
            <a:r>
              <a:rPr lang="zh-CN" altLang="en-US" dirty="0">
                <a:solidFill>
                  <a:srgbClr val="002060"/>
                </a:solidFill>
              </a:rPr>
              <a:t>到轮回毫无实义，一心希求出离，才是抓住了道的开端。如果缺少了最初的缘起点，就是失去了趣入的因缘，整个法道也就由此告缺，解脱道的修持只能打上零分</a:t>
            </a:r>
            <a:r>
              <a:rPr lang="zh-CN" altLang="en-US" dirty="0" smtClean="0">
                <a:solidFill>
                  <a:srgbClr val="002060"/>
                </a:solidFill>
              </a:rPr>
              <a:t>。</a:t>
            </a:r>
            <a:endParaRPr lang="en-US" dirty="0">
              <a:solidFill>
                <a:srgbClr val="00206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1429" cy="813361"/>
          </a:xfrm>
          <a:prstGeom prst="rect">
            <a:avLst/>
          </a:prstGeom>
        </p:spPr>
      </p:pic>
    </p:spTree>
    <p:extLst>
      <p:ext uri="{BB962C8B-B14F-4D97-AF65-F5344CB8AC3E}">
        <p14:creationId xmlns:p14="http://schemas.microsoft.com/office/powerpoint/2010/main" val="2706371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Image result for 慧灯之光"/>
          <p:cNvSpPr>
            <a:spLocks noGrp="1" noChangeAspect="1" noChangeArrowheads="1"/>
          </p:cNvSpPr>
          <p:nvPr>
            <p:ph type="ctrTitle"/>
          </p:nvPr>
        </p:nvSpPr>
        <p:spPr bwMode="auto">
          <a:xfrm>
            <a:off x="1745520" y="186590"/>
            <a:ext cx="9678541" cy="70950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fontScale="90000"/>
          </a:bodyPr>
          <a:lstStyle/>
          <a:p>
            <a:endParaRPr lang="en-US" dirty="0"/>
          </a:p>
        </p:txBody>
      </p:sp>
      <p:sp>
        <p:nvSpPr>
          <p:cNvPr id="6" name="AutoShape 6" descr="Image result for 慧灯之光"/>
          <p:cNvSpPr>
            <a:spLocks noGrp="1" noChangeAspect="1" noChangeArrowheads="1"/>
          </p:cNvSpPr>
          <p:nvPr>
            <p:ph type="subTitle" idx="1"/>
          </p:nvPr>
        </p:nvSpPr>
        <p:spPr bwMode="auto">
          <a:xfrm>
            <a:off x="0" y="1097721"/>
            <a:ext cx="12192000" cy="576027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US" dirty="0"/>
              <a:t/>
            </a:r>
            <a:br>
              <a:rPr lang="en-US" dirty="0"/>
            </a:b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4664"/>
            <a:ext cx="1451429" cy="813361"/>
          </a:xfrm>
          <a:prstGeom prst="rect">
            <a:avLst/>
          </a:prstGeom>
        </p:spPr>
      </p:pic>
    </p:spTree>
    <p:extLst>
      <p:ext uri="{BB962C8B-B14F-4D97-AF65-F5344CB8AC3E}">
        <p14:creationId xmlns:p14="http://schemas.microsoft.com/office/powerpoint/2010/main" val="581546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descr="Image result for 慧灯之光"/>
          <p:cNvSpPr>
            <a:spLocks noGrp="1" noChangeAspect="1" noChangeArrowheads="1"/>
          </p:cNvSpPr>
          <p:nvPr>
            <p:ph type="subTitle" idx="1"/>
          </p:nvPr>
        </p:nvSpPr>
        <p:spPr bwMode="auto">
          <a:xfrm>
            <a:off x="246742" y="1143982"/>
            <a:ext cx="11945257" cy="581325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342900" indent="-342900" algn="l">
              <a:buFont typeface="Arial" panose="020B0604020202020204" pitchFamily="34" charset="0"/>
              <a:buChar char="•"/>
            </a:pPr>
            <a:r>
              <a:rPr lang="zh-CN" altLang="en-US" dirty="0">
                <a:solidFill>
                  <a:srgbClr val="002060"/>
                </a:solidFill>
              </a:rPr>
              <a:t>佛法当中所讲的痛苦是从</a:t>
            </a:r>
            <a:r>
              <a:rPr lang="en-US" dirty="0">
                <a:solidFill>
                  <a:srgbClr val="002060"/>
                </a:solidFill>
              </a:rPr>
              <a:t>“</a:t>
            </a:r>
            <a:r>
              <a:rPr lang="zh-CN" altLang="en-US" dirty="0">
                <a:solidFill>
                  <a:srgbClr val="002060"/>
                </a:solidFill>
              </a:rPr>
              <a:t>三苦</a:t>
            </a:r>
            <a:r>
              <a:rPr lang="en-US" dirty="0">
                <a:solidFill>
                  <a:srgbClr val="002060"/>
                </a:solidFill>
              </a:rPr>
              <a:t>”</a:t>
            </a:r>
            <a:r>
              <a:rPr lang="zh-CN" altLang="en-US" dirty="0">
                <a:solidFill>
                  <a:srgbClr val="002060"/>
                </a:solidFill>
              </a:rPr>
              <a:t>来表述的，即苦苦、变苦、行苦。这些苦是周遍的，如果我们不去思维就会觉得，轮回当中还是有可贪念的或者不畏惧的东西，因此内心当中产生不了畏惧感。如果没有畏惧感就不想出离，根本不会生起趋入佛法之因的出离心</a:t>
            </a:r>
            <a:endParaRPr lang="en-US" dirty="0">
              <a:solidFill>
                <a:srgbClr val="00206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4664"/>
            <a:ext cx="1451429" cy="813361"/>
          </a:xfrm>
          <a:prstGeom prst="rect">
            <a:avLst/>
          </a:prstGeom>
        </p:spPr>
      </p:pic>
    </p:spTree>
    <p:extLst>
      <p:ext uri="{BB962C8B-B14F-4D97-AF65-F5344CB8AC3E}">
        <p14:creationId xmlns:p14="http://schemas.microsoft.com/office/powerpoint/2010/main" val="1743330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Image result for 慧灯之光"/>
          <p:cNvSpPr>
            <a:spLocks noGrp="1" noChangeAspect="1" noChangeArrowheads="1"/>
          </p:cNvSpPr>
          <p:nvPr>
            <p:ph type="ctrTitle"/>
          </p:nvPr>
        </p:nvSpPr>
        <p:spPr bwMode="auto">
          <a:xfrm>
            <a:off x="-2577191" y="0"/>
            <a:ext cx="14769191" cy="10826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fontScale="90000"/>
          </a:bodyPr>
          <a:lstStyle/>
          <a:p>
            <a:r>
              <a:rPr lang="en-US" altLang="zh-CN" sz="3100" b="1" dirty="0" smtClean="0">
                <a:solidFill>
                  <a:srgbClr val="002060"/>
                </a:solidFill>
              </a:rPr>
              <a:t/>
            </a:r>
            <a:br>
              <a:rPr lang="en-US" altLang="zh-CN" sz="3100" b="1" dirty="0" smtClean="0">
                <a:solidFill>
                  <a:srgbClr val="002060"/>
                </a:solidFill>
              </a:rPr>
            </a:br>
            <a:r>
              <a:rPr lang="zh-CN" altLang="en-US" sz="3100" b="1" dirty="0" smtClean="0">
                <a:solidFill>
                  <a:srgbClr val="002060"/>
                </a:solidFill>
              </a:rPr>
              <a:t>不厌轮回</a:t>
            </a:r>
            <a:r>
              <a:rPr lang="en-US" sz="3100" b="1" dirty="0" smtClean="0">
                <a:solidFill>
                  <a:srgbClr val="002060"/>
                </a:solidFill>
              </a:rPr>
              <a:t>”</a:t>
            </a:r>
            <a:r>
              <a:rPr lang="zh-CN" altLang="en-US" sz="3100" b="1" dirty="0" smtClean="0">
                <a:solidFill>
                  <a:srgbClr val="002060"/>
                </a:solidFill>
              </a:rPr>
              <a:t>与</a:t>
            </a:r>
            <a:r>
              <a:rPr lang="en-US" sz="3100" b="1" dirty="0" smtClean="0">
                <a:solidFill>
                  <a:srgbClr val="002060"/>
                </a:solidFill>
              </a:rPr>
              <a:t>“</a:t>
            </a:r>
            <a:r>
              <a:rPr lang="zh-CN" altLang="en-US" sz="3100" b="1" dirty="0" smtClean="0">
                <a:solidFill>
                  <a:srgbClr val="002060"/>
                </a:solidFill>
              </a:rPr>
              <a:t>紧缚现行</a:t>
            </a:r>
            <a:r>
              <a:rPr lang="en-US" sz="3100" b="1" dirty="0" smtClean="0">
                <a:solidFill>
                  <a:srgbClr val="002060"/>
                </a:solidFill>
              </a:rPr>
              <a:t>”</a:t>
            </a:r>
            <a:r>
              <a:rPr lang="zh-CN" altLang="en-US" sz="3100" b="1" dirty="0" smtClean="0">
                <a:solidFill>
                  <a:srgbClr val="002060"/>
                </a:solidFill>
              </a:rPr>
              <a:t>的辨析：</a:t>
            </a:r>
            <a:r>
              <a:rPr lang="en-US" b="1" dirty="0" smtClean="0">
                <a:solidFill>
                  <a:srgbClr val="002060"/>
                </a:solidFill>
              </a:rPr>
              <a:t/>
            </a:r>
            <a:br>
              <a:rPr lang="en-US" b="1" dirty="0" smtClean="0">
                <a:solidFill>
                  <a:srgbClr val="002060"/>
                </a:solidFill>
              </a:rPr>
            </a:br>
            <a:endParaRPr lang="en-US" b="1" dirty="0">
              <a:solidFill>
                <a:srgbClr val="002060"/>
              </a:solidFill>
            </a:endParaRPr>
          </a:p>
        </p:txBody>
      </p:sp>
      <p:sp>
        <p:nvSpPr>
          <p:cNvPr id="6" name="AutoShape 6" descr="Image result for 慧灯之光"/>
          <p:cNvSpPr>
            <a:spLocks noGrp="1" noChangeAspect="1" noChangeArrowheads="1"/>
          </p:cNvSpPr>
          <p:nvPr>
            <p:ph type="subTitle" idx="1"/>
          </p:nvPr>
        </p:nvSpPr>
        <p:spPr bwMode="auto">
          <a:xfrm>
            <a:off x="246742" y="1143982"/>
            <a:ext cx="11945257" cy="581325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342900" indent="-342900" algn="l">
              <a:buFont typeface="Arial" panose="020B0604020202020204" pitchFamily="34" charset="0"/>
              <a:buChar char="•"/>
            </a:pPr>
            <a:r>
              <a:rPr lang="zh-CN" altLang="en-US" dirty="0" smtClean="0">
                <a:solidFill>
                  <a:srgbClr val="002060"/>
                </a:solidFill>
              </a:rPr>
              <a:t>粗</a:t>
            </a:r>
            <a:r>
              <a:rPr lang="zh-CN" altLang="en-US" dirty="0">
                <a:solidFill>
                  <a:srgbClr val="002060"/>
                </a:solidFill>
              </a:rPr>
              <a:t>看上去二者很像：</a:t>
            </a:r>
            <a:r>
              <a:rPr lang="en-US" dirty="0">
                <a:solidFill>
                  <a:srgbClr val="002060"/>
                </a:solidFill>
              </a:rPr>
              <a:t>“</a:t>
            </a:r>
            <a:r>
              <a:rPr lang="zh-CN" altLang="en-US" dirty="0">
                <a:solidFill>
                  <a:srgbClr val="002060"/>
                </a:solidFill>
              </a:rPr>
              <a:t>不厌轮回</a:t>
            </a:r>
            <a:r>
              <a:rPr lang="en-US" dirty="0">
                <a:solidFill>
                  <a:srgbClr val="002060"/>
                </a:solidFill>
              </a:rPr>
              <a:t>”</a:t>
            </a:r>
            <a:r>
              <a:rPr lang="zh-CN" altLang="en-US" dirty="0">
                <a:solidFill>
                  <a:srgbClr val="002060"/>
                </a:solidFill>
              </a:rPr>
              <a:t>也是在贪著世间法，</a:t>
            </a:r>
            <a:r>
              <a:rPr lang="en-US" dirty="0">
                <a:solidFill>
                  <a:srgbClr val="002060"/>
                </a:solidFill>
              </a:rPr>
              <a:t>“</a:t>
            </a:r>
            <a:r>
              <a:rPr lang="zh-CN" altLang="en-US" dirty="0">
                <a:solidFill>
                  <a:srgbClr val="002060"/>
                </a:solidFill>
              </a:rPr>
              <a:t>紧缚现行</a:t>
            </a:r>
            <a:r>
              <a:rPr lang="en-US" dirty="0">
                <a:solidFill>
                  <a:srgbClr val="002060"/>
                </a:solidFill>
              </a:rPr>
              <a:t>”</a:t>
            </a:r>
            <a:r>
              <a:rPr lang="zh-CN" altLang="en-US" dirty="0">
                <a:solidFill>
                  <a:srgbClr val="002060"/>
                </a:solidFill>
              </a:rPr>
              <a:t>的话当然也不可能有出离心。</a:t>
            </a:r>
            <a:endParaRPr lang="en-US" dirty="0">
              <a:solidFill>
                <a:srgbClr val="002060"/>
              </a:solidFill>
            </a:endParaRPr>
          </a:p>
          <a:p>
            <a:pPr marL="342900" indent="-342900" algn="l">
              <a:buFont typeface="Arial" panose="020B0604020202020204" pitchFamily="34" charset="0"/>
              <a:buChar char="•"/>
            </a:pPr>
            <a:r>
              <a:rPr lang="zh-CN" altLang="en-US" dirty="0">
                <a:solidFill>
                  <a:srgbClr val="002060"/>
                </a:solidFill>
              </a:rPr>
              <a:t>仔细观察的话，二者恰如一枚硬币的两面，只是观察的角度不同而已。</a:t>
            </a:r>
            <a:endParaRPr lang="en-US" dirty="0">
              <a:solidFill>
                <a:srgbClr val="002060"/>
              </a:solidFill>
            </a:endParaRPr>
          </a:p>
          <a:p>
            <a:pPr marL="342900" indent="-342900" algn="l">
              <a:buFont typeface="Arial" panose="020B0604020202020204" pitchFamily="34" charset="0"/>
              <a:buChar char="•"/>
            </a:pPr>
            <a:r>
              <a:rPr lang="en-US" dirty="0">
                <a:solidFill>
                  <a:srgbClr val="002060"/>
                </a:solidFill>
              </a:rPr>
              <a:t>“</a:t>
            </a:r>
            <a:r>
              <a:rPr lang="zh-CN" altLang="en-US" dirty="0">
                <a:solidFill>
                  <a:srgbClr val="002060"/>
                </a:solidFill>
              </a:rPr>
              <a:t>紧缚现行</a:t>
            </a:r>
            <a:r>
              <a:rPr lang="en-US" dirty="0">
                <a:solidFill>
                  <a:srgbClr val="002060"/>
                </a:solidFill>
              </a:rPr>
              <a:t>”</a:t>
            </a:r>
            <a:r>
              <a:rPr lang="zh-CN" altLang="en-US" dirty="0">
                <a:solidFill>
                  <a:srgbClr val="002060"/>
                </a:solidFill>
              </a:rPr>
              <a:t>是从正面观察，看到众生贪执于现世法中自得其乐，看的是</a:t>
            </a:r>
            <a:r>
              <a:rPr lang="en-US" dirty="0">
                <a:solidFill>
                  <a:srgbClr val="002060"/>
                </a:solidFill>
              </a:rPr>
              <a:t>“</a:t>
            </a:r>
            <a:r>
              <a:rPr lang="zh-CN" altLang="en-US" dirty="0">
                <a:solidFill>
                  <a:srgbClr val="002060"/>
                </a:solidFill>
              </a:rPr>
              <a:t>因</a:t>
            </a:r>
            <a:r>
              <a:rPr lang="en-US" dirty="0">
                <a:solidFill>
                  <a:srgbClr val="002060"/>
                </a:solidFill>
              </a:rPr>
              <a:t>”</a:t>
            </a:r>
            <a:r>
              <a:rPr lang="zh-CN" altLang="en-US" dirty="0">
                <a:solidFill>
                  <a:srgbClr val="002060"/>
                </a:solidFill>
              </a:rPr>
              <a:t>或现象；</a:t>
            </a:r>
            <a:r>
              <a:rPr lang="en-US" dirty="0">
                <a:solidFill>
                  <a:srgbClr val="002060"/>
                </a:solidFill>
              </a:rPr>
              <a:t>“</a:t>
            </a:r>
            <a:r>
              <a:rPr lang="zh-CN" altLang="en-US" dirty="0">
                <a:solidFill>
                  <a:srgbClr val="002060"/>
                </a:solidFill>
              </a:rPr>
              <a:t>不厌轮回</a:t>
            </a:r>
            <a:r>
              <a:rPr lang="en-US" dirty="0">
                <a:solidFill>
                  <a:srgbClr val="002060"/>
                </a:solidFill>
              </a:rPr>
              <a:t>”</a:t>
            </a:r>
            <a:r>
              <a:rPr lang="zh-CN" altLang="en-US" dirty="0">
                <a:solidFill>
                  <a:srgbClr val="002060"/>
                </a:solidFill>
              </a:rPr>
              <a:t>则是从反面观察，看到众生贪执世间法的结果，一方面现世的缠缚愈来愈紧而有</a:t>
            </a:r>
            <a:r>
              <a:rPr lang="en-US" dirty="0">
                <a:solidFill>
                  <a:srgbClr val="002060"/>
                </a:solidFill>
              </a:rPr>
              <a:t>“</a:t>
            </a:r>
            <a:r>
              <a:rPr lang="zh-CN" altLang="en-US" dirty="0">
                <a:solidFill>
                  <a:srgbClr val="002060"/>
                </a:solidFill>
              </a:rPr>
              <a:t>苦苦</a:t>
            </a:r>
            <a:r>
              <a:rPr lang="en-US" dirty="0">
                <a:solidFill>
                  <a:srgbClr val="002060"/>
                </a:solidFill>
              </a:rPr>
              <a:t>”</a:t>
            </a:r>
            <a:r>
              <a:rPr lang="zh-CN" altLang="en-US" dirty="0">
                <a:solidFill>
                  <a:srgbClr val="002060"/>
                </a:solidFill>
              </a:rPr>
              <a:t>和</a:t>
            </a:r>
            <a:r>
              <a:rPr lang="en-US" dirty="0">
                <a:solidFill>
                  <a:srgbClr val="002060"/>
                </a:solidFill>
              </a:rPr>
              <a:t>“</a:t>
            </a:r>
            <a:r>
              <a:rPr lang="zh-CN" altLang="en-US" dirty="0">
                <a:solidFill>
                  <a:srgbClr val="002060"/>
                </a:solidFill>
              </a:rPr>
              <a:t>变苦</a:t>
            </a:r>
            <a:r>
              <a:rPr lang="en-US" dirty="0">
                <a:solidFill>
                  <a:srgbClr val="002060"/>
                </a:solidFill>
              </a:rPr>
              <a:t>”</a:t>
            </a:r>
            <a:r>
              <a:rPr lang="zh-CN" altLang="en-US" dirty="0">
                <a:solidFill>
                  <a:srgbClr val="002060"/>
                </a:solidFill>
              </a:rPr>
              <a:t>，另一方面则会有来世轮回之苦的果报，看的是</a:t>
            </a:r>
            <a:r>
              <a:rPr lang="en-US" dirty="0">
                <a:solidFill>
                  <a:srgbClr val="002060"/>
                </a:solidFill>
              </a:rPr>
              <a:t>“</a:t>
            </a:r>
            <a:r>
              <a:rPr lang="zh-CN" altLang="en-US" dirty="0">
                <a:solidFill>
                  <a:srgbClr val="002060"/>
                </a:solidFill>
              </a:rPr>
              <a:t>果</a:t>
            </a:r>
            <a:r>
              <a:rPr lang="en-US" dirty="0">
                <a:solidFill>
                  <a:srgbClr val="002060"/>
                </a:solidFill>
              </a:rPr>
              <a:t>”</a:t>
            </a:r>
            <a:r>
              <a:rPr lang="zh-CN" altLang="en-US" dirty="0">
                <a:solidFill>
                  <a:srgbClr val="002060"/>
                </a:solidFill>
              </a:rPr>
              <a:t>或实质。</a:t>
            </a:r>
            <a:endParaRPr lang="en-US" dirty="0">
              <a:solidFill>
                <a:srgbClr val="002060"/>
              </a:solidFill>
            </a:endParaRPr>
          </a:p>
          <a:p>
            <a:pPr marL="342900" indent="-342900" algn="l">
              <a:buFont typeface="Arial" panose="020B0604020202020204" pitchFamily="34" charset="0"/>
              <a:buChar char="•"/>
            </a:pPr>
            <a:r>
              <a:rPr lang="zh-CN" altLang="en-US" dirty="0">
                <a:solidFill>
                  <a:srgbClr val="002060"/>
                </a:solidFill>
              </a:rPr>
              <a:t>当然，不厌轮回所说的范围是包括现世法与来世人天善法等一切世间法，应该是大于紧缚现行只是说现世法的范围。</a:t>
            </a:r>
            <a:endParaRPr lang="en-US" dirty="0">
              <a:solidFill>
                <a:srgbClr val="002060"/>
              </a:solidFill>
            </a:endParaRPr>
          </a:p>
          <a:p>
            <a:pPr marL="342900" indent="-342900" algn="l">
              <a:buFont typeface="Arial" panose="020B0604020202020204" pitchFamily="34" charset="0"/>
              <a:buChar char="•"/>
            </a:pPr>
            <a:r>
              <a:rPr lang="en-US" altLang="zh-CN" dirty="0">
                <a:solidFill>
                  <a:srgbClr val="002060"/>
                </a:solidFill>
              </a:rPr>
              <a:t>【</a:t>
            </a:r>
            <a:r>
              <a:rPr lang="zh-CN" altLang="en-US" dirty="0">
                <a:solidFill>
                  <a:srgbClr val="002060"/>
                </a:solidFill>
              </a:rPr>
              <a:t>大乘经庄严论</a:t>
            </a:r>
            <a:r>
              <a:rPr lang="en-US" dirty="0">
                <a:solidFill>
                  <a:srgbClr val="002060"/>
                </a:solidFill>
              </a:rPr>
              <a:t>-</a:t>
            </a:r>
            <a:r>
              <a:rPr lang="zh-CN" altLang="en-US" dirty="0">
                <a:solidFill>
                  <a:srgbClr val="002060"/>
                </a:solidFill>
              </a:rPr>
              <a:t>种姓品</a:t>
            </a:r>
            <a:r>
              <a:rPr lang="en-US" altLang="zh-CN" dirty="0">
                <a:solidFill>
                  <a:srgbClr val="002060"/>
                </a:solidFill>
              </a:rPr>
              <a:t>】</a:t>
            </a:r>
            <a:r>
              <a:rPr lang="zh-CN" altLang="en-US" dirty="0">
                <a:solidFill>
                  <a:srgbClr val="002060"/>
                </a:solidFill>
              </a:rPr>
              <a:t>中说：</a:t>
            </a:r>
            <a:r>
              <a:rPr lang="en-US" dirty="0">
                <a:solidFill>
                  <a:srgbClr val="002060"/>
                </a:solidFill>
              </a:rPr>
              <a:t> “</a:t>
            </a:r>
            <a:r>
              <a:rPr lang="zh-CN" altLang="en-US" dirty="0">
                <a:solidFill>
                  <a:srgbClr val="002060"/>
                </a:solidFill>
              </a:rPr>
              <a:t>有些人，唯一为了享受人天等轮回异熟安乐而行有漏善法，但无有以希求解脱意乐摄持的随解脱分善，因此于多劫中也不现前涅槃，为此称为无种姓者。</a:t>
            </a:r>
            <a:r>
              <a:rPr lang="en-US" dirty="0">
                <a:solidFill>
                  <a:srgbClr val="002060"/>
                </a:solidFill>
              </a:rPr>
              <a:t>”</a:t>
            </a:r>
          </a:p>
          <a:p>
            <a:pPr marL="342900" indent="-342900" algn="l">
              <a:buFont typeface="Arial" panose="020B0604020202020204" pitchFamily="34" charset="0"/>
              <a:buChar char="•"/>
            </a:pPr>
            <a:r>
              <a:rPr lang="zh-CN" altLang="en-US" dirty="0">
                <a:solidFill>
                  <a:srgbClr val="002060"/>
                </a:solidFill>
              </a:rPr>
              <a:t>此类</a:t>
            </a:r>
            <a:r>
              <a:rPr lang="en-US" dirty="0">
                <a:solidFill>
                  <a:srgbClr val="002060"/>
                </a:solidFill>
              </a:rPr>
              <a:t>”</a:t>
            </a:r>
            <a:r>
              <a:rPr lang="zh-CN" altLang="en-US" dirty="0">
                <a:solidFill>
                  <a:srgbClr val="002060"/>
                </a:solidFill>
              </a:rPr>
              <a:t>无种姓者</a:t>
            </a:r>
            <a:r>
              <a:rPr lang="en-US" dirty="0">
                <a:solidFill>
                  <a:srgbClr val="002060"/>
                </a:solidFill>
              </a:rPr>
              <a:t>“</a:t>
            </a:r>
            <a:r>
              <a:rPr lang="zh-CN" altLang="en-US" dirty="0">
                <a:solidFill>
                  <a:srgbClr val="002060"/>
                </a:solidFill>
              </a:rPr>
              <a:t>即是</a:t>
            </a:r>
            <a:r>
              <a:rPr lang="en-US" dirty="0">
                <a:solidFill>
                  <a:srgbClr val="002060"/>
                </a:solidFill>
              </a:rPr>
              <a:t>”</a:t>
            </a:r>
            <a:r>
              <a:rPr lang="zh-CN" altLang="en-US" dirty="0">
                <a:solidFill>
                  <a:srgbClr val="002060"/>
                </a:solidFill>
              </a:rPr>
              <a:t>不厌轮回无暇</a:t>
            </a:r>
            <a:endParaRPr lang="en-US" dirty="0">
              <a:solidFill>
                <a:srgbClr val="00206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1429" cy="813361"/>
          </a:xfrm>
          <a:prstGeom prst="rect">
            <a:avLst/>
          </a:prstGeom>
        </p:spPr>
      </p:pic>
    </p:spTree>
    <p:extLst>
      <p:ext uri="{BB962C8B-B14F-4D97-AF65-F5344CB8AC3E}">
        <p14:creationId xmlns:p14="http://schemas.microsoft.com/office/powerpoint/2010/main" val="168979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Image result for 慧灯之光"/>
          <p:cNvSpPr>
            <a:spLocks noGrp="1" noChangeAspect="1" noChangeArrowheads="1"/>
          </p:cNvSpPr>
          <p:nvPr>
            <p:ph type="ctrTitle"/>
          </p:nvPr>
        </p:nvSpPr>
        <p:spPr bwMode="auto">
          <a:xfrm>
            <a:off x="-2577191" y="0"/>
            <a:ext cx="14769191" cy="10826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r>
              <a:rPr lang="en-US" sz="3200" dirty="0" smtClean="0"/>
              <a:t/>
            </a:r>
            <a:br>
              <a:rPr lang="en-US" sz="3200" dirty="0" smtClean="0"/>
            </a:br>
            <a:r>
              <a:rPr lang="zh-CN" altLang="en-US" sz="3200" b="1" dirty="0" smtClean="0">
                <a:solidFill>
                  <a:srgbClr val="002060"/>
                </a:solidFill>
              </a:rPr>
              <a:t>解</a:t>
            </a:r>
            <a:r>
              <a:rPr lang="zh-CN" altLang="en-US" sz="3200" b="1" dirty="0">
                <a:solidFill>
                  <a:srgbClr val="002060"/>
                </a:solidFill>
              </a:rPr>
              <a:t>脱种姓和消极厌世心的根本区别</a:t>
            </a:r>
            <a:endParaRPr lang="en-US" sz="3200" b="1" dirty="0">
              <a:solidFill>
                <a:srgbClr val="002060"/>
              </a:solidFill>
            </a:endParaRPr>
          </a:p>
        </p:txBody>
      </p:sp>
      <p:sp>
        <p:nvSpPr>
          <p:cNvPr id="6" name="AutoShape 6" descr="Image result for 慧灯之光"/>
          <p:cNvSpPr>
            <a:spLocks noGrp="1" noChangeAspect="1" noChangeArrowheads="1"/>
          </p:cNvSpPr>
          <p:nvPr>
            <p:ph type="subTitle" idx="1"/>
          </p:nvPr>
        </p:nvSpPr>
        <p:spPr bwMode="auto">
          <a:xfrm>
            <a:off x="246742" y="1143982"/>
            <a:ext cx="11945257" cy="581325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pPr marL="342900" indent="-342900" algn="l">
              <a:buFont typeface="Arial" panose="020B0604020202020204" pitchFamily="34" charset="0"/>
              <a:buChar char="•"/>
            </a:pPr>
            <a:r>
              <a:rPr lang="zh-CN" altLang="en-US" dirty="0">
                <a:solidFill>
                  <a:srgbClr val="002060"/>
                </a:solidFill>
              </a:rPr>
              <a:t>对于我们初学者非常容易混淆的</a:t>
            </a:r>
            <a:r>
              <a:rPr lang="en-US" dirty="0">
                <a:solidFill>
                  <a:srgbClr val="002060"/>
                </a:solidFill>
              </a:rPr>
              <a:t>“</a:t>
            </a:r>
            <a:r>
              <a:rPr lang="zh-CN" altLang="en-US" dirty="0">
                <a:solidFill>
                  <a:srgbClr val="002060"/>
                </a:solidFill>
              </a:rPr>
              <a:t>出离心</a:t>
            </a:r>
            <a:r>
              <a:rPr lang="en-US" dirty="0">
                <a:solidFill>
                  <a:srgbClr val="002060"/>
                </a:solidFill>
              </a:rPr>
              <a:t>”</a:t>
            </a:r>
            <a:r>
              <a:rPr lang="zh-CN" altLang="en-US" dirty="0">
                <a:solidFill>
                  <a:srgbClr val="002060"/>
                </a:solidFill>
              </a:rPr>
              <a:t>和</a:t>
            </a:r>
            <a:r>
              <a:rPr lang="en-US" dirty="0">
                <a:solidFill>
                  <a:srgbClr val="002060"/>
                </a:solidFill>
              </a:rPr>
              <a:t>“</a:t>
            </a:r>
            <a:r>
              <a:rPr lang="zh-CN" altLang="en-US" dirty="0">
                <a:solidFill>
                  <a:srgbClr val="002060"/>
                </a:solidFill>
              </a:rPr>
              <a:t>厌世心</a:t>
            </a:r>
            <a:r>
              <a:rPr lang="en-US" dirty="0">
                <a:solidFill>
                  <a:srgbClr val="002060"/>
                </a:solidFill>
              </a:rPr>
              <a:t>”</a:t>
            </a:r>
            <a:r>
              <a:rPr lang="zh-CN" altLang="en-US" dirty="0">
                <a:solidFill>
                  <a:srgbClr val="002060"/>
                </a:solidFill>
              </a:rPr>
              <a:t>之间的区别，生西法师也有一段非常精彩的说</a:t>
            </a:r>
            <a:r>
              <a:rPr lang="zh-CN" altLang="en-US" dirty="0" smtClean="0">
                <a:solidFill>
                  <a:srgbClr val="002060"/>
                </a:solidFill>
              </a:rPr>
              <a:t>明</a:t>
            </a:r>
            <a:r>
              <a:rPr lang="zh-CN" altLang="en-US" dirty="0">
                <a:solidFill>
                  <a:srgbClr val="002060"/>
                </a:solidFill>
              </a:rPr>
              <a:t>有些世间上的人觉得自己也是非常的厌离世间，比如说有些抑郁症或者那种愤世嫉俗的人或者有些厌世心很强的人，他们也说很厌世，但这种厌世心不是出离心。首先他的厌离的范围只是当前的一种状态，如他当前很痛苦的身心状态或者经济等等，他对这个方面很厌离。由于也没想到办法解决，为了赶快解决掉这一切，他就想到自杀等等，所以有的时候厌世心重了就容易走向极端</a:t>
            </a:r>
            <a:r>
              <a:rPr lang="zh-CN" altLang="en-US" dirty="0" smtClean="0">
                <a:solidFill>
                  <a:srgbClr val="002060"/>
                </a:solidFill>
              </a:rPr>
              <a:t>。</a:t>
            </a:r>
            <a:endParaRPr lang="en-US" altLang="zh-CN" dirty="0" smtClean="0">
              <a:solidFill>
                <a:srgbClr val="002060"/>
              </a:solidFill>
            </a:endParaRPr>
          </a:p>
          <a:p>
            <a:pPr marL="342900" indent="-342900" algn="l">
              <a:buFont typeface="Arial" panose="020B0604020202020204" pitchFamily="34" charset="0"/>
              <a:buChar char="•"/>
            </a:pPr>
            <a:r>
              <a:rPr lang="en-US" dirty="0">
                <a:solidFill>
                  <a:srgbClr val="002060"/>
                </a:solidFill>
              </a:rPr>
              <a:t/>
            </a:r>
            <a:br>
              <a:rPr lang="en-US" dirty="0">
                <a:solidFill>
                  <a:srgbClr val="002060"/>
                </a:solidFill>
              </a:rPr>
            </a:br>
            <a:r>
              <a:rPr lang="zh-CN" altLang="en-US" dirty="0">
                <a:solidFill>
                  <a:srgbClr val="002060"/>
                </a:solidFill>
              </a:rPr>
              <a:t>在佛法当中一方面是厌世心，一方面是出离心。其实厌世心和出离心在某些方面有相似的地方，也有两种不同的侧面。有的时候出离心就是厌世心，比方说</a:t>
            </a:r>
            <a:r>
              <a:rPr lang="en-US" dirty="0">
                <a:solidFill>
                  <a:srgbClr val="002060"/>
                </a:solidFill>
              </a:rPr>
              <a:t>“</a:t>
            </a:r>
            <a:r>
              <a:rPr lang="zh-CN" altLang="en-US" dirty="0">
                <a:solidFill>
                  <a:srgbClr val="002060"/>
                </a:solidFill>
              </a:rPr>
              <a:t>四厌世心</a:t>
            </a:r>
            <a:r>
              <a:rPr lang="en-US" dirty="0">
                <a:solidFill>
                  <a:srgbClr val="002060"/>
                </a:solidFill>
              </a:rPr>
              <a:t>”</a:t>
            </a:r>
            <a:r>
              <a:rPr lang="zh-CN" altLang="en-US" dirty="0">
                <a:solidFill>
                  <a:srgbClr val="002060"/>
                </a:solidFill>
              </a:rPr>
              <a:t>，就是让我们对于整个轮回要厌离，那么厌离之后怎么样？世间一般的人没有认为有解脱，厌离后找不到解决的方法只有自杀，他觉得通过自杀之后所有的痛苦就摆脱了。</a:t>
            </a:r>
            <a:r>
              <a:rPr lang="en-US" dirty="0">
                <a:solidFill>
                  <a:srgbClr val="002060"/>
                </a:solidFill>
              </a:rPr>
              <a:t/>
            </a:r>
            <a:br>
              <a:rPr lang="en-US" dirty="0">
                <a:solidFill>
                  <a:srgbClr val="002060"/>
                </a:solidFill>
              </a:rPr>
            </a:br>
            <a:r>
              <a:rPr lang="zh-CN" altLang="en-US" dirty="0">
                <a:solidFill>
                  <a:srgbClr val="002060"/>
                </a:solidFill>
              </a:rPr>
              <a:t>佛教当中的厌离心与之不同，第五品讲解脱利益，就是引导你趋向于解脱。虽然厌离轮回，但是心向解脱道，如果有这种心就叫出离心</a:t>
            </a:r>
            <a:r>
              <a:rPr lang="en-US" dirty="0">
                <a:solidFill>
                  <a:srgbClr val="002060"/>
                </a:solidFill>
              </a:rPr>
              <a:t>——</a:t>
            </a:r>
            <a:r>
              <a:rPr lang="zh-CN" altLang="en-US" dirty="0">
                <a:solidFill>
                  <a:srgbClr val="002060"/>
                </a:solidFill>
              </a:rPr>
              <a:t>出离轮回且想要求解脱的心</a:t>
            </a:r>
            <a:r>
              <a:rPr lang="zh-CN" altLang="en-US" dirty="0" smtClean="0">
                <a:solidFill>
                  <a:srgbClr val="002060"/>
                </a:solidFill>
              </a:rPr>
              <a:t>。</a:t>
            </a:r>
            <a:endParaRPr lang="en-US" dirty="0">
              <a:solidFill>
                <a:srgbClr val="002060"/>
              </a:solidFill>
            </a:endParaRP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4664"/>
            <a:ext cx="1451429" cy="813361"/>
          </a:xfrm>
          <a:prstGeom prst="rect">
            <a:avLst/>
          </a:prstGeom>
        </p:spPr>
      </p:pic>
    </p:spTree>
    <p:extLst>
      <p:ext uri="{BB962C8B-B14F-4D97-AF65-F5344CB8AC3E}">
        <p14:creationId xmlns:p14="http://schemas.microsoft.com/office/powerpoint/2010/main" val="2709930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Image result for 慧灯之光"/>
          <p:cNvSpPr>
            <a:spLocks noGrp="1" noChangeAspect="1" noChangeArrowheads="1"/>
          </p:cNvSpPr>
          <p:nvPr>
            <p:ph type="ctrTitle"/>
          </p:nvPr>
        </p:nvSpPr>
        <p:spPr bwMode="auto">
          <a:xfrm>
            <a:off x="-2577191" y="0"/>
            <a:ext cx="14769191" cy="10826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r>
              <a:rPr lang="en-US" sz="3200" dirty="0" smtClean="0"/>
              <a:t/>
            </a:r>
            <a:br>
              <a:rPr lang="en-US" sz="3200" dirty="0" smtClean="0"/>
            </a:br>
            <a:r>
              <a:rPr lang="zh-CN" altLang="en-US" sz="3200" b="1" dirty="0" smtClean="0">
                <a:solidFill>
                  <a:srgbClr val="002060"/>
                </a:solidFill>
              </a:rPr>
              <a:t>解脱种</a:t>
            </a:r>
            <a:r>
              <a:rPr lang="zh-CN" altLang="en-US" sz="3200" b="1" dirty="0">
                <a:solidFill>
                  <a:srgbClr val="002060"/>
                </a:solidFill>
              </a:rPr>
              <a:t>姓和消极厌世心的根本区别</a:t>
            </a:r>
            <a:endParaRPr lang="en-US" sz="3200" b="1" dirty="0">
              <a:solidFill>
                <a:srgbClr val="002060"/>
              </a:solidFill>
            </a:endParaRPr>
          </a:p>
        </p:txBody>
      </p:sp>
      <p:sp>
        <p:nvSpPr>
          <p:cNvPr id="6" name="AutoShape 6" descr="Image result for 慧灯之光"/>
          <p:cNvSpPr>
            <a:spLocks noGrp="1" noChangeAspect="1" noChangeArrowheads="1"/>
          </p:cNvSpPr>
          <p:nvPr>
            <p:ph type="subTitle" idx="1"/>
          </p:nvPr>
        </p:nvSpPr>
        <p:spPr bwMode="auto">
          <a:xfrm>
            <a:off x="246742" y="1143982"/>
            <a:ext cx="11945257" cy="581325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pPr algn="l"/>
            <a:r>
              <a:rPr lang="zh-CN" altLang="en-US" dirty="0" smtClean="0">
                <a:solidFill>
                  <a:srgbClr val="002060"/>
                </a:solidFill>
              </a:rPr>
              <a:t>应该说，真正的出离心跟世间一般人的消极厌世心有根本的区别：</a:t>
            </a:r>
            <a:endParaRPr lang="en-US" dirty="0" smtClean="0">
              <a:solidFill>
                <a:srgbClr val="002060"/>
              </a:solidFill>
            </a:endParaRPr>
          </a:p>
          <a:p>
            <a:pPr algn="l"/>
            <a:r>
              <a:rPr lang="en-US" dirty="0" smtClean="0">
                <a:solidFill>
                  <a:srgbClr val="002060"/>
                </a:solidFill>
              </a:rPr>
              <a:t> </a:t>
            </a:r>
          </a:p>
          <a:p>
            <a:pPr marL="342900" indent="-342900" algn="l">
              <a:buFont typeface="Arial" panose="020B0604020202020204" pitchFamily="34" charset="0"/>
              <a:buChar char="•"/>
            </a:pPr>
            <a:r>
              <a:rPr lang="zh-CN" altLang="en-US" dirty="0" smtClean="0">
                <a:solidFill>
                  <a:srgbClr val="002060"/>
                </a:solidFill>
              </a:rPr>
              <a:t>首先，产生出离心的前提是要对于寿命无常和轮回过患有深刻的了解和体会，对于现世法和轮回法都深知全无实义，所谓的</a:t>
            </a:r>
            <a:r>
              <a:rPr lang="en-US" dirty="0" smtClean="0">
                <a:solidFill>
                  <a:srgbClr val="002060"/>
                </a:solidFill>
              </a:rPr>
              <a:t>“</a:t>
            </a:r>
            <a:r>
              <a:rPr lang="zh-CN" altLang="en-US" dirty="0" smtClean="0">
                <a:solidFill>
                  <a:srgbClr val="002060"/>
                </a:solidFill>
              </a:rPr>
              <a:t>厌世</a:t>
            </a:r>
            <a:r>
              <a:rPr lang="en-US" dirty="0" smtClean="0">
                <a:solidFill>
                  <a:srgbClr val="002060"/>
                </a:solidFill>
              </a:rPr>
              <a:t>”</a:t>
            </a:r>
            <a:r>
              <a:rPr lang="zh-CN" altLang="en-US" dirty="0" smtClean="0">
                <a:solidFill>
                  <a:srgbClr val="002060"/>
                </a:solidFill>
              </a:rPr>
              <a:t>只不过是说自己已经深知现世法和轮回法的过患，不会执著其中而已。而世间人的消极厌世心则往往是自己现世的欲望未能实现或者深受打击，是一种希望未能实现从而产生的绝望情绪，只不过是热衷的另一种表现方式而已，还是对世间法过于执著的结果。这二者粗看似乎有相似之处而实则完全相反。</a:t>
            </a:r>
            <a:endParaRPr lang="en-US" dirty="0" smtClean="0">
              <a:solidFill>
                <a:srgbClr val="002060"/>
              </a:solidFill>
            </a:endParaRPr>
          </a:p>
          <a:p>
            <a:pPr marL="342900" indent="-342900" algn="l">
              <a:buFont typeface="Arial" panose="020B0604020202020204" pitchFamily="34" charset="0"/>
              <a:buChar char="•"/>
            </a:pPr>
            <a:r>
              <a:rPr lang="zh-CN" altLang="en-US" dirty="0" smtClean="0">
                <a:solidFill>
                  <a:srgbClr val="002060"/>
                </a:solidFill>
              </a:rPr>
              <a:t>其次，如大恩上师一再强调的，佛法不是悲观厌世的，而是一种非常积极的主动的人生观。菩萨为利益众生，没有丝毫畏惧，任何情况下也不会退缩，为度化众生发大悲愿住于轮回之中，如</a:t>
            </a:r>
            <a:r>
              <a:rPr lang="en-US" altLang="zh-CN" dirty="0" smtClean="0">
                <a:solidFill>
                  <a:srgbClr val="002060"/>
                </a:solidFill>
              </a:rPr>
              <a:t>【</a:t>
            </a:r>
            <a:r>
              <a:rPr lang="zh-CN" altLang="en-US" dirty="0" smtClean="0">
                <a:solidFill>
                  <a:srgbClr val="002060"/>
                </a:solidFill>
              </a:rPr>
              <a:t>大乘经庄严论</a:t>
            </a:r>
            <a:r>
              <a:rPr lang="en-US" altLang="zh-CN" dirty="0" smtClean="0">
                <a:solidFill>
                  <a:srgbClr val="002060"/>
                </a:solidFill>
              </a:rPr>
              <a:t>】</a:t>
            </a:r>
            <a:r>
              <a:rPr lang="zh-CN" altLang="en-US" dirty="0" smtClean="0">
                <a:solidFill>
                  <a:srgbClr val="002060"/>
                </a:solidFill>
              </a:rPr>
              <a:t>中所说</a:t>
            </a:r>
            <a:r>
              <a:rPr lang="en-US" dirty="0" smtClean="0">
                <a:solidFill>
                  <a:srgbClr val="002060"/>
                </a:solidFill>
              </a:rPr>
              <a:t>“</a:t>
            </a:r>
            <a:r>
              <a:rPr lang="zh-CN" altLang="en-US" dirty="0" smtClean="0">
                <a:solidFill>
                  <a:srgbClr val="002060"/>
                </a:solidFill>
              </a:rPr>
              <a:t>投生如游园</a:t>
            </a:r>
            <a:r>
              <a:rPr lang="en-US" dirty="0" smtClean="0">
                <a:solidFill>
                  <a:srgbClr val="002060"/>
                </a:solidFill>
              </a:rPr>
              <a:t>”</a:t>
            </a:r>
            <a:r>
              <a:rPr lang="zh-CN" altLang="en-US" dirty="0" smtClean="0">
                <a:solidFill>
                  <a:srgbClr val="002060"/>
                </a:solidFill>
              </a:rPr>
              <a:t>，还可能会有更积极的人生态度吗？</a:t>
            </a:r>
            <a:endParaRPr lang="en-US" dirty="0">
              <a:solidFill>
                <a:srgbClr val="00206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4664"/>
            <a:ext cx="1451429" cy="813361"/>
          </a:xfrm>
          <a:prstGeom prst="rect">
            <a:avLst/>
          </a:prstGeom>
        </p:spPr>
      </p:pic>
    </p:spTree>
    <p:extLst>
      <p:ext uri="{BB962C8B-B14F-4D97-AF65-F5344CB8AC3E}">
        <p14:creationId xmlns:p14="http://schemas.microsoft.com/office/powerpoint/2010/main" val="388850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Image result for 慧灯之光"/>
          <p:cNvSpPr>
            <a:spLocks noGrp="1" noChangeAspect="1" noChangeArrowheads="1"/>
          </p:cNvSpPr>
          <p:nvPr>
            <p:ph type="ctrTitle"/>
          </p:nvPr>
        </p:nvSpPr>
        <p:spPr bwMode="auto">
          <a:xfrm>
            <a:off x="-2577191" y="0"/>
            <a:ext cx="14769191" cy="10826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fontScale="90000"/>
          </a:bodyPr>
          <a:lstStyle/>
          <a:p>
            <a:r>
              <a:rPr lang="zh-CN" altLang="en-US" sz="4000" b="1" dirty="0" smtClean="0">
                <a:solidFill>
                  <a:srgbClr val="002060"/>
                </a:solidFill>
              </a:rPr>
              <a:t>           </a:t>
            </a:r>
            <a:r>
              <a:rPr lang="en-US" altLang="zh-CN" sz="4000" b="1" dirty="0" smtClean="0">
                <a:solidFill>
                  <a:srgbClr val="002060"/>
                </a:solidFill>
              </a:rPr>
              <a:t/>
            </a:r>
            <a:br>
              <a:rPr lang="en-US" altLang="zh-CN" sz="4000" b="1" dirty="0" smtClean="0">
                <a:solidFill>
                  <a:srgbClr val="002060"/>
                </a:solidFill>
              </a:rPr>
            </a:br>
            <a:r>
              <a:rPr lang="en-US" altLang="zh-CN" sz="4000" b="1" dirty="0">
                <a:solidFill>
                  <a:srgbClr val="002060"/>
                </a:solidFill>
              </a:rPr>
              <a:t> </a:t>
            </a:r>
            <a:r>
              <a:rPr lang="en-US" altLang="zh-CN" sz="4000" b="1" dirty="0" smtClean="0">
                <a:solidFill>
                  <a:srgbClr val="002060"/>
                </a:solidFill>
              </a:rPr>
              <a:t>               </a:t>
            </a:r>
            <a:r>
              <a:rPr lang="zh-CN" altLang="en-US" sz="4000" b="1" dirty="0" smtClean="0">
                <a:solidFill>
                  <a:srgbClr val="002060"/>
                </a:solidFill>
              </a:rPr>
              <a:t>不</a:t>
            </a:r>
            <a:r>
              <a:rPr lang="zh-CN" altLang="en-US" sz="4000" b="1" dirty="0">
                <a:solidFill>
                  <a:srgbClr val="002060"/>
                </a:solidFill>
              </a:rPr>
              <a:t>厌轮回应该如何对治呢</a:t>
            </a:r>
            <a:endParaRPr lang="en-US" sz="4000" b="1" dirty="0">
              <a:solidFill>
                <a:srgbClr val="002060"/>
              </a:solidFill>
            </a:endParaRPr>
          </a:p>
        </p:txBody>
      </p:sp>
      <p:sp>
        <p:nvSpPr>
          <p:cNvPr id="6" name="AutoShape 6" descr="Image result for 慧灯之光"/>
          <p:cNvSpPr>
            <a:spLocks noGrp="1" noChangeAspect="1" noChangeArrowheads="1"/>
          </p:cNvSpPr>
          <p:nvPr>
            <p:ph type="subTitle" idx="1"/>
          </p:nvPr>
        </p:nvSpPr>
        <p:spPr bwMode="auto">
          <a:xfrm>
            <a:off x="246742" y="1143982"/>
            <a:ext cx="11945257" cy="581325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342900" indent="-342900" algn="l">
              <a:buFont typeface="Arial" panose="020B0604020202020204" pitchFamily="34" charset="0"/>
              <a:buChar char="•"/>
            </a:pPr>
            <a:r>
              <a:rPr lang="zh-CN" altLang="en-US" dirty="0" smtClean="0"/>
              <a:t>如</a:t>
            </a:r>
            <a:r>
              <a:rPr lang="zh-CN" altLang="en-US" dirty="0"/>
              <a:t>果</a:t>
            </a:r>
            <a:r>
              <a:rPr lang="zh-CN" altLang="en-US" dirty="0">
                <a:solidFill>
                  <a:srgbClr val="002060"/>
                </a:solidFill>
              </a:rPr>
              <a:t>厌患三有过患之心稍有薄弱，就很难发起希求解脱的心力，每一次修法都不具解脱和成佛之等起的缘故，修再多的法也只是落于成办轮回安乐，根本无法达到出世道的层面，因而成为无暇状态</a:t>
            </a:r>
            <a:r>
              <a:rPr lang="zh-CN" altLang="en-US" dirty="0" smtClean="0">
                <a:solidFill>
                  <a:srgbClr val="002060"/>
                </a:solidFill>
              </a:rPr>
              <a:t>。</a:t>
            </a:r>
            <a:endParaRPr lang="en-US" altLang="zh-CN" dirty="0" smtClean="0">
              <a:solidFill>
                <a:srgbClr val="002060"/>
              </a:solidFill>
            </a:endParaRPr>
          </a:p>
          <a:p>
            <a:pPr marL="342900" indent="-342900" algn="l">
              <a:buFont typeface="Arial" panose="020B0604020202020204" pitchFamily="34" charset="0"/>
              <a:buChar char="•"/>
            </a:pPr>
            <a:r>
              <a:rPr lang="en-US" dirty="0">
                <a:solidFill>
                  <a:srgbClr val="002060"/>
                </a:solidFill>
              </a:rPr>
              <a:t/>
            </a:r>
            <a:br>
              <a:rPr lang="en-US" dirty="0">
                <a:solidFill>
                  <a:srgbClr val="002060"/>
                </a:solidFill>
              </a:rPr>
            </a:br>
            <a:r>
              <a:rPr lang="zh-CN" altLang="en-US" dirty="0" smtClean="0">
                <a:solidFill>
                  <a:srgbClr val="002060"/>
                </a:solidFill>
              </a:rPr>
              <a:t>那如</a:t>
            </a:r>
            <a:r>
              <a:rPr lang="zh-CN" altLang="en-US" dirty="0">
                <a:solidFill>
                  <a:srgbClr val="002060"/>
                </a:solidFill>
              </a:rPr>
              <a:t>何来对治断绝解脱种性的贪染世间之心呢？这就必须了解欲、色、无色三有或三界充满过患，唯一是苦的自性，如同三苦炽然的火宅般，应当一心希求从中出离。出离包括小出离、大出离等，分别是指从三界中出离以及帮一切众生从轮涅两边中出离，以此心摄持，每一种法行都能落在解脱和成佛之道中，从而拥有修法的闲暇、充足的缘起。这一切都来自于励力观修轮回过患而发起出离心</a:t>
            </a:r>
            <a:endParaRPr lang="en-US" dirty="0">
              <a:solidFill>
                <a:srgbClr val="00206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4664"/>
            <a:ext cx="1451429" cy="813361"/>
          </a:xfrm>
          <a:prstGeom prst="rect">
            <a:avLst/>
          </a:prstGeom>
        </p:spPr>
      </p:pic>
    </p:spTree>
    <p:extLst>
      <p:ext uri="{BB962C8B-B14F-4D97-AF65-F5344CB8AC3E}">
        <p14:creationId xmlns:p14="http://schemas.microsoft.com/office/powerpoint/2010/main" val="40383546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4187</TotalTime>
  <Words>2891</Words>
  <Application>Microsoft Office PowerPoint</Application>
  <PresentationFormat>Widescreen</PresentationFormat>
  <Paragraphs>175</Paragraphs>
  <Slides>40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宋体</vt:lpstr>
      <vt:lpstr>Arial</vt:lpstr>
      <vt:lpstr>Calibri</vt:lpstr>
      <vt:lpstr>Calibri Light</vt:lpstr>
      <vt:lpstr>Office Theme</vt:lpstr>
      <vt:lpstr>断缘心八无瑕</vt:lpstr>
      <vt:lpstr>断缘心八无瑕</vt:lpstr>
      <vt:lpstr> 不厌轮回无暇的症状</vt:lpstr>
      <vt:lpstr> 不厌轮回的病因及病理 </vt:lpstr>
      <vt:lpstr>PowerPoint Presentation</vt:lpstr>
      <vt:lpstr> 不厌轮回”与“紧缚现行”的辨析： </vt:lpstr>
      <vt:lpstr> 解脱种姓和消极厌世心的根本区别</vt:lpstr>
      <vt:lpstr> 解脱种姓和消极厌世心的根本区别</vt:lpstr>
      <vt:lpstr>                            不厌轮回应该如何对治呢</vt:lpstr>
      <vt:lpstr>观察不厌轮回在自己身心当中的表现</vt:lpstr>
      <vt:lpstr>不欲求法无暇的观修   </vt:lpstr>
      <vt:lpstr>不欲求法无暇的症状</vt:lpstr>
      <vt:lpstr>不欲求法无暇的症状</vt:lpstr>
      <vt:lpstr> 不欲求法无暇的症状</vt:lpstr>
      <vt:lpstr> 不欲求法无暇的症状</vt:lpstr>
      <vt:lpstr> 不欲求法的对治药方 </vt:lpstr>
      <vt:lpstr>PowerPoint Presentation</vt:lpstr>
      <vt:lpstr>观察不欲求法在自己身心当中的表现</vt:lpstr>
      <vt:lpstr> 人格恶劣无暇的观修    </vt:lpstr>
      <vt:lpstr>PowerPoint Presentation</vt:lpstr>
      <vt:lpstr> 人格恶劣的人也没办法修行佛法</vt:lpstr>
      <vt:lpstr>       人格恶劣的病因及病理 </vt:lpstr>
      <vt:lpstr>PowerPoint Presentation</vt:lpstr>
      <vt:lpstr>那么人格恶劣应该如何对治呢</vt:lpstr>
      <vt:lpstr>人格恶劣到底是能够对治还是无法对治</vt:lpstr>
      <vt:lpstr>观察人格恶劣在自己身心当中的表现 </vt:lpstr>
      <vt:lpstr>失坏律仪无暇的观修   </vt:lpstr>
      <vt:lpstr>失坏律仪无暇的症状 </vt:lpstr>
      <vt:lpstr>失坏律仪的病因及病理</vt:lpstr>
      <vt:lpstr>“失坏律仪”的后果是如此的严重： </vt:lpstr>
      <vt:lpstr>失坏律仪”或者说“破戒”的对境为何会如此严厉呢？</vt:lpstr>
      <vt:lpstr>PowerPoint Presentation</vt:lpstr>
      <vt:lpstr>PowerPoint Presentation</vt:lpstr>
      <vt:lpstr>那么应该如何对治“失坏律仪无暇”呢？   </vt:lpstr>
      <vt:lpstr>PowerPoint Presentation</vt:lpstr>
      <vt:lpstr>观察失坏律仪在自己身心当中的表现</vt:lpstr>
      <vt:lpstr>如果犯了戒，就要立刻忏悔</vt:lpstr>
      <vt:lpstr>总结</vt:lpstr>
      <vt:lpstr>思考题</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24</cp:revision>
  <dcterms:created xsi:type="dcterms:W3CDTF">2020-01-18T00:56:41Z</dcterms:created>
  <dcterms:modified xsi:type="dcterms:W3CDTF">2020-01-20T22:45:21Z</dcterms:modified>
</cp:coreProperties>
</file>