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1" r:id="rId4"/>
    <p:sldId id="282" r:id="rId5"/>
    <p:sldId id="260" r:id="rId6"/>
    <p:sldId id="258" r:id="rId7"/>
    <p:sldId id="259" r:id="rId8"/>
    <p:sldId id="261" r:id="rId9"/>
    <p:sldId id="283" r:id="rId10"/>
    <p:sldId id="284" r:id="rId11"/>
    <p:sldId id="285" r:id="rId12"/>
    <p:sldId id="262" r:id="rId13"/>
    <p:sldId id="286" r:id="rId14"/>
    <p:sldId id="289" r:id="rId15"/>
    <p:sldId id="287" r:id="rId16"/>
    <p:sldId id="288" r:id="rId17"/>
    <p:sldId id="290" r:id="rId18"/>
    <p:sldId id="29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E1C0C-2505-4E06-8CEB-0B29B9683A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B08EE83-7C8F-4902-9DCA-0C532863C4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E588FB8-1F9E-465D-BE7D-6F8E2C20AD5B}"/>
              </a:ext>
            </a:extLst>
          </p:cNvPr>
          <p:cNvSpPr>
            <a:spLocks noGrp="1"/>
          </p:cNvSpPr>
          <p:nvPr>
            <p:ph type="dt" sz="half" idx="10"/>
          </p:nvPr>
        </p:nvSpPr>
        <p:spPr/>
        <p:txBody>
          <a:bodyPr/>
          <a:lstStyle/>
          <a:p>
            <a:fld id="{891A80DF-955A-4336-AEF3-2DB548B185AF}" type="datetimeFigureOut">
              <a:rPr lang="en-CA" smtClean="0"/>
              <a:t>2020-02-03</a:t>
            </a:fld>
            <a:endParaRPr lang="en-CA"/>
          </a:p>
        </p:txBody>
      </p:sp>
      <p:sp>
        <p:nvSpPr>
          <p:cNvPr id="5" name="Footer Placeholder 4">
            <a:extLst>
              <a:ext uri="{FF2B5EF4-FFF2-40B4-BE49-F238E27FC236}">
                <a16:creationId xmlns:a16="http://schemas.microsoft.com/office/drawing/2014/main" id="{1DBC04E1-23CF-4DBF-989B-383BC3AD9CB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71DD19B-7B60-4330-BC31-49C03D197FB1}"/>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356573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50C2-2F02-405B-A7C2-0C12E8FE08D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8E47923-403A-46D6-9407-3DCF811D35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96F1D08-9407-425D-8FD4-41F19627FCE4}"/>
              </a:ext>
            </a:extLst>
          </p:cNvPr>
          <p:cNvSpPr>
            <a:spLocks noGrp="1"/>
          </p:cNvSpPr>
          <p:nvPr>
            <p:ph type="dt" sz="half" idx="10"/>
          </p:nvPr>
        </p:nvSpPr>
        <p:spPr/>
        <p:txBody>
          <a:bodyPr/>
          <a:lstStyle/>
          <a:p>
            <a:fld id="{891A80DF-955A-4336-AEF3-2DB548B185AF}" type="datetimeFigureOut">
              <a:rPr lang="en-CA" smtClean="0"/>
              <a:t>2020-02-03</a:t>
            </a:fld>
            <a:endParaRPr lang="en-CA"/>
          </a:p>
        </p:txBody>
      </p:sp>
      <p:sp>
        <p:nvSpPr>
          <p:cNvPr id="5" name="Footer Placeholder 4">
            <a:extLst>
              <a:ext uri="{FF2B5EF4-FFF2-40B4-BE49-F238E27FC236}">
                <a16:creationId xmlns:a16="http://schemas.microsoft.com/office/drawing/2014/main" id="{F071C062-05E9-4F52-B4B6-B1AE979713D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A24AFAD-C62C-40DC-8DE0-B7DC82EB92FA}"/>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1596462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567D6A-00CF-41DE-86D2-64753B5E9A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A18DD43-6A14-42E2-898D-4B0345F9D9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D392F9E-BB8A-4275-AA51-599617A57813}"/>
              </a:ext>
            </a:extLst>
          </p:cNvPr>
          <p:cNvSpPr>
            <a:spLocks noGrp="1"/>
          </p:cNvSpPr>
          <p:nvPr>
            <p:ph type="dt" sz="half" idx="10"/>
          </p:nvPr>
        </p:nvSpPr>
        <p:spPr/>
        <p:txBody>
          <a:bodyPr/>
          <a:lstStyle/>
          <a:p>
            <a:fld id="{891A80DF-955A-4336-AEF3-2DB548B185AF}" type="datetimeFigureOut">
              <a:rPr lang="en-CA" smtClean="0"/>
              <a:t>2020-02-03</a:t>
            </a:fld>
            <a:endParaRPr lang="en-CA"/>
          </a:p>
        </p:txBody>
      </p:sp>
      <p:sp>
        <p:nvSpPr>
          <p:cNvPr id="5" name="Footer Placeholder 4">
            <a:extLst>
              <a:ext uri="{FF2B5EF4-FFF2-40B4-BE49-F238E27FC236}">
                <a16:creationId xmlns:a16="http://schemas.microsoft.com/office/drawing/2014/main" id="{062F0343-F1E0-4D8E-BBDC-4B828AC5D64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8308590-DFE0-428D-A594-48C33E74F29B}"/>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3983991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3418-0510-4C8A-A461-649EB7CAA7B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B9D0FE1-4915-422C-95EE-D96485917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7A4441A-4564-433D-B599-1B2561933D9D}"/>
              </a:ext>
            </a:extLst>
          </p:cNvPr>
          <p:cNvSpPr>
            <a:spLocks noGrp="1"/>
          </p:cNvSpPr>
          <p:nvPr>
            <p:ph type="dt" sz="half" idx="10"/>
          </p:nvPr>
        </p:nvSpPr>
        <p:spPr/>
        <p:txBody>
          <a:bodyPr/>
          <a:lstStyle/>
          <a:p>
            <a:fld id="{891A80DF-955A-4336-AEF3-2DB548B185AF}" type="datetimeFigureOut">
              <a:rPr lang="en-CA" smtClean="0"/>
              <a:t>2020-02-03</a:t>
            </a:fld>
            <a:endParaRPr lang="en-CA"/>
          </a:p>
        </p:txBody>
      </p:sp>
      <p:sp>
        <p:nvSpPr>
          <p:cNvPr id="5" name="Footer Placeholder 4">
            <a:extLst>
              <a:ext uri="{FF2B5EF4-FFF2-40B4-BE49-F238E27FC236}">
                <a16:creationId xmlns:a16="http://schemas.microsoft.com/office/drawing/2014/main" id="{CE823DA0-9A6B-43CB-AE7A-B76061C6AA1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C841F4E-13ED-4C9F-B2D4-CD69F67C16C9}"/>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2023825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48204-2017-41CD-88E9-EFFA0BE992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BC558FE-0F4D-4F6A-A56A-EB3BD72260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F1C01A-1E38-424D-92F9-879BC4D579B9}"/>
              </a:ext>
            </a:extLst>
          </p:cNvPr>
          <p:cNvSpPr>
            <a:spLocks noGrp="1"/>
          </p:cNvSpPr>
          <p:nvPr>
            <p:ph type="dt" sz="half" idx="10"/>
          </p:nvPr>
        </p:nvSpPr>
        <p:spPr/>
        <p:txBody>
          <a:bodyPr/>
          <a:lstStyle/>
          <a:p>
            <a:fld id="{891A80DF-955A-4336-AEF3-2DB548B185AF}" type="datetimeFigureOut">
              <a:rPr lang="en-CA" smtClean="0"/>
              <a:t>2020-02-03</a:t>
            </a:fld>
            <a:endParaRPr lang="en-CA"/>
          </a:p>
        </p:txBody>
      </p:sp>
      <p:sp>
        <p:nvSpPr>
          <p:cNvPr id="5" name="Footer Placeholder 4">
            <a:extLst>
              <a:ext uri="{FF2B5EF4-FFF2-40B4-BE49-F238E27FC236}">
                <a16:creationId xmlns:a16="http://schemas.microsoft.com/office/drawing/2014/main" id="{441E11C3-57CD-4CC3-AE47-F71148FEBC7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D199CF7-78C5-4051-8A03-E4EF542F50FA}"/>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3843138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6D0D7-6D15-4C16-A664-7B17C92B95C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12BA359-9F64-4ED4-823F-6605D59569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8967E5A-7655-4E7F-A66E-F0265DBA78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90DFA00-DF2E-41A8-9701-68A36B512769}"/>
              </a:ext>
            </a:extLst>
          </p:cNvPr>
          <p:cNvSpPr>
            <a:spLocks noGrp="1"/>
          </p:cNvSpPr>
          <p:nvPr>
            <p:ph type="dt" sz="half" idx="10"/>
          </p:nvPr>
        </p:nvSpPr>
        <p:spPr/>
        <p:txBody>
          <a:bodyPr/>
          <a:lstStyle/>
          <a:p>
            <a:fld id="{891A80DF-955A-4336-AEF3-2DB548B185AF}" type="datetimeFigureOut">
              <a:rPr lang="en-CA" smtClean="0"/>
              <a:t>2020-02-03</a:t>
            </a:fld>
            <a:endParaRPr lang="en-CA"/>
          </a:p>
        </p:txBody>
      </p:sp>
      <p:sp>
        <p:nvSpPr>
          <p:cNvPr id="6" name="Footer Placeholder 5">
            <a:extLst>
              <a:ext uri="{FF2B5EF4-FFF2-40B4-BE49-F238E27FC236}">
                <a16:creationId xmlns:a16="http://schemas.microsoft.com/office/drawing/2014/main" id="{0AD77F67-5709-4403-B0BD-CE25CACABD9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612471B-D7DE-4D8D-AC6F-0416AC49AA89}"/>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2906147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E3523-9ECF-4096-9FF1-4D83BFEDF0E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26A9BFF-FDB5-4028-9B4F-328FE11DFF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CCB134-5702-478C-8EF1-7B7C81BCD3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3830946-4BEA-476B-BF2A-D70DF8E4BC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4FA07C-68A2-40DA-8A49-827AED0FF8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FCE84C7-E73E-4E3D-B807-316B7E88C447}"/>
              </a:ext>
            </a:extLst>
          </p:cNvPr>
          <p:cNvSpPr>
            <a:spLocks noGrp="1"/>
          </p:cNvSpPr>
          <p:nvPr>
            <p:ph type="dt" sz="half" idx="10"/>
          </p:nvPr>
        </p:nvSpPr>
        <p:spPr/>
        <p:txBody>
          <a:bodyPr/>
          <a:lstStyle/>
          <a:p>
            <a:fld id="{891A80DF-955A-4336-AEF3-2DB548B185AF}" type="datetimeFigureOut">
              <a:rPr lang="en-CA" smtClean="0"/>
              <a:t>2020-02-03</a:t>
            </a:fld>
            <a:endParaRPr lang="en-CA"/>
          </a:p>
        </p:txBody>
      </p:sp>
      <p:sp>
        <p:nvSpPr>
          <p:cNvPr id="8" name="Footer Placeholder 7">
            <a:extLst>
              <a:ext uri="{FF2B5EF4-FFF2-40B4-BE49-F238E27FC236}">
                <a16:creationId xmlns:a16="http://schemas.microsoft.com/office/drawing/2014/main" id="{CA459075-3965-4C54-8422-C1FD010DF28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0E2D697-97CD-4351-831C-C5A73FDD2706}"/>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1350707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AC90-21FD-4DA9-8456-ECC9E2BC488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47644DF-CD6B-45EE-AF93-A6D167B97762}"/>
              </a:ext>
            </a:extLst>
          </p:cNvPr>
          <p:cNvSpPr>
            <a:spLocks noGrp="1"/>
          </p:cNvSpPr>
          <p:nvPr>
            <p:ph type="dt" sz="half" idx="10"/>
          </p:nvPr>
        </p:nvSpPr>
        <p:spPr/>
        <p:txBody>
          <a:bodyPr/>
          <a:lstStyle/>
          <a:p>
            <a:fld id="{891A80DF-955A-4336-AEF3-2DB548B185AF}" type="datetimeFigureOut">
              <a:rPr lang="en-CA" smtClean="0"/>
              <a:t>2020-02-03</a:t>
            </a:fld>
            <a:endParaRPr lang="en-CA"/>
          </a:p>
        </p:txBody>
      </p:sp>
      <p:sp>
        <p:nvSpPr>
          <p:cNvPr id="4" name="Footer Placeholder 3">
            <a:extLst>
              <a:ext uri="{FF2B5EF4-FFF2-40B4-BE49-F238E27FC236}">
                <a16:creationId xmlns:a16="http://schemas.microsoft.com/office/drawing/2014/main" id="{09FC31BC-8DC2-4809-BEE3-060962737F2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A5861DB-715F-46B0-88A8-DDA15C07ECB1}"/>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2163273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6CD2A9-9E87-461E-9D8D-55B89870CC6D}"/>
              </a:ext>
            </a:extLst>
          </p:cNvPr>
          <p:cNvSpPr>
            <a:spLocks noGrp="1"/>
          </p:cNvSpPr>
          <p:nvPr>
            <p:ph type="dt" sz="half" idx="10"/>
          </p:nvPr>
        </p:nvSpPr>
        <p:spPr/>
        <p:txBody>
          <a:bodyPr/>
          <a:lstStyle/>
          <a:p>
            <a:fld id="{891A80DF-955A-4336-AEF3-2DB548B185AF}" type="datetimeFigureOut">
              <a:rPr lang="en-CA" smtClean="0"/>
              <a:t>2020-02-03</a:t>
            </a:fld>
            <a:endParaRPr lang="en-CA"/>
          </a:p>
        </p:txBody>
      </p:sp>
      <p:sp>
        <p:nvSpPr>
          <p:cNvPr id="3" name="Footer Placeholder 2">
            <a:extLst>
              <a:ext uri="{FF2B5EF4-FFF2-40B4-BE49-F238E27FC236}">
                <a16:creationId xmlns:a16="http://schemas.microsoft.com/office/drawing/2014/main" id="{36FB24F2-0037-4B1B-B273-105D70354CE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B737EB3-9581-44F6-B0B7-F2D0C7FCDCC4}"/>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2622280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0E60-3F5A-413E-A86D-6F7E0E3E1F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BF15355-1408-4ACC-8F33-8808B68A2A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80F1E54-21B2-4EC6-B035-CDCF77557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587498-6B0A-4296-8358-F470E99296B3}"/>
              </a:ext>
            </a:extLst>
          </p:cNvPr>
          <p:cNvSpPr>
            <a:spLocks noGrp="1"/>
          </p:cNvSpPr>
          <p:nvPr>
            <p:ph type="dt" sz="half" idx="10"/>
          </p:nvPr>
        </p:nvSpPr>
        <p:spPr/>
        <p:txBody>
          <a:bodyPr/>
          <a:lstStyle/>
          <a:p>
            <a:fld id="{891A80DF-955A-4336-AEF3-2DB548B185AF}" type="datetimeFigureOut">
              <a:rPr lang="en-CA" smtClean="0"/>
              <a:t>2020-02-03</a:t>
            </a:fld>
            <a:endParaRPr lang="en-CA"/>
          </a:p>
        </p:txBody>
      </p:sp>
      <p:sp>
        <p:nvSpPr>
          <p:cNvPr id="6" name="Footer Placeholder 5">
            <a:extLst>
              <a:ext uri="{FF2B5EF4-FFF2-40B4-BE49-F238E27FC236}">
                <a16:creationId xmlns:a16="http://schemas.microsoft.com/office/drawing/2014/main" id="{C1EECE2B-4337-4081-A211-71712502258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6C718C1-5783-4B4B-8492-77490447439D}"/>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172027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230F-3D79-41BD-B2EA-77D2338D6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420E4B3-7ED1-4083-AD41-E5FCDAA303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9CC2B58-3982-4102-BFDC-9A5A136D7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731B7D-F9C8-4767-AC39-D0AC77995452}"/>
              </a:ext>
            </a:extLst>
          </p:cNvPr>
          <p:cNvSpPr>
            <a:spLocks noGrp="1"/>
          </p:cNvSpPr>
          <p:nvPr>
            <p:ph type="dt" sz="half" idx="10"/>
          </p:nvPr>
        </p:nvSpPr>
        <p:spPr/>
        <p:txBody>
          <a:bodyPr/>
          <a:lstStyle/>
          <a:p>
            <a:fld id="{891A80DF-955A-4336-AEF3-2DB548B185AF}" type="datetimeFigureOut">
              <a:rPr lang="en-CA" smtClean="0"/>
              <a:t>2020-02-03</a:t>
            </a:fld>
            <a:endParaRPr lang="en-CA"/>
          </a:p>
        </p:txBody>
      </p:sp>
      <p:sp>
        <p:nvSpPr>
          <p:cNvPr id="6" name="Footer Placeholder 5">
            <a:extLst>
              <a:ext uri="{FF2B5EF4-FFF2-40B4-BE49-F238E27FC236}">
                <a16:creationId xmlns:a16="http://schemas.microsoft.com/office/drawing/2014/main" id="{6FCEBFC4-8861-4800-B108-DFE60BB344F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1F0BD91-7FFD-451F-910A-2E99BF351FFF}"/>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3857969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BACC74-02D6-497C-B7D0-5A570E50CD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02EEC73-D859-44CA-935D-B3B5CCB023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FFE0E61-4839-447B-AFE5-C4B335E94B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A80DF-955A-4336-AEF3-2DB548B185AF}" type="datetimeFigureOut">
              <a:rPr lang="en-CA" smtClean="0"/>
              <a:t>2020-02-03</a:t>
            </a:fld>
            <a:endParaRPr lang="en-CA"/>
          </a:p>
        </p:txBody>
      </p:sp>
      <p:sp>
        <p:nvSpPr>
          <p:cNvPr id="5" name="Footer Placeholder 4">
            <a:extLst>
              <a:ext uri="{FF2B5EF4-FFF2-40B4-BE49-F238E27FC236}">
                <a16:creationId xmlns:a16="http://schemas.microsoft.com/office/drawing/2014/main" id="{C6B7A908-E439-4E76-877A-986B56E3CF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7C6467E-AFC7-44E2-8240-0500C0C403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5B7D86-9C98-40BF-978D-7C2C786F28AB}" type="slidenum">
              <a:rPr lang="en-CA" smtClean="0"/>
              <a:t>‹#›</a:t>
            </a:fld>
            <a:endParaRPr lang="en-CA"/>
          </a:p>
        </p:txBody>
      </p:sp>
    </p:spTree>
    <p:extLst>
      <p:ext uri="{BB962C8B-B14F-4D97-AF65-F5344CB8AC3E}">
        <p14:creationId xmlns:p14="http://schemas.microsoft.com/office/powerpoint/2010/main" val="2957444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1FF37-BC14-4DDC-BDB5-AD0C1027A260}"/>
              </a:ext>
            </a:extLst>
          </p:cNvPr>
          <p:cNvSpPr>
            <a:spLocks noGrp="1"/>
          </p:cNvSpPr>
          <p:nvPr>
            <p:ph type="ctrTitle"/>
          </p:nvPr>
        </p:nvSpPr>
        <p:spPr>
          <a:xfrm>
            <a:off x="1524000" y="2235200"/>
            <a:ext cx="9144000" cy="2387600"/>
          </a:xfrm>
        </p:spPr>
        <p:txBody>
          <a:bodyPr>
            <a:normAutofit fontScale="90000"/>
          </a:bodyPr>
          <a:lstStyle/>
          <a:p>
            <a:r>
              <a:rPr lang="zh-CN" altLang="en-US" dirty="0"/>
              <a:t>人身难得</a:t>
            </a:r>
            <a:br>
              <a:rPr lang="en-CA" altLang="zh-CN" dirty="0"/>
            </a:br>
            <a:r>
              <a:rPr lang="zh-CN" altLang="en-US" dirty="0"/>
              <a:t> </a:t>
            </a:r>
            <a:br>
              <a:rPr lang="en-CA" altLang="zh-CN" dirty="0"/>
            </a:br>
            <a:r>
              <a:rPr lang="zh-CN" altLang="en-US" dirty="0"/>
              <a:t>睱满之因 睱满之喻</a:t>
            </a:r>
            <a:endParaRPr lang="en-CA" dirty="0"/>
          </a:p>
        </p:txBody>
      </p:sp>
    </p:spTree>
    <p:extLst>
      <p:ext uri="{BB962C8B-B14F-4D97-AF65-F5344CB8AC3E}">
        <p14:creationId xmlns:p14="http://schemas.microsoft.com/office/powerpoint/2010/main" val="1404950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4FB5-8AB8-4317-871E-73D1F33ED1EE}"/>
              </a:ext>
            </a:extLst>
          </p:cNvPr>
          <p:cNvSpPr>
            <a:spLocks noGrp="1"/>
          </p:cNvSpPr>
          <p:nvPr>
            <p:ph type="title"/>
          </p:nvPr>
        </p:nvSpPr>
        <p:spPr/>
        <p:txBody>
          <a:bodyPr/>
          <a:lstStyle/>
          <a:p>
            <a:r>
              <a:rPr lang="zh-CN" altLang="en-US" dirty="0"/>
              <a:t>以喻难得</a:t>
            </a:r>
            <a:endParaRPr lang="en-CA" dirty="0"/>
          </a:p>
        </p:txBody>
      </p:sp>
      <p:sp>
        <p:nvSpPr>
          <p:cNvPr id="3" name="Content Placeholder 2">
            <a:extLst>
              <a:ext uri="{FF2B5EF4-FFF2-40B4-BE49-F238E27FC236}">
                <a16:creationId xmlns:a16="http://schemas.microsoft.com/office/drawing/2014/main" id="{8FAD041A-0E73-4B54-9728-8A6E31FFC9F5}"/>
              </a:ext>
            </a:extLst>
          </p:cNvPr>
          <p:cNvSpPr>
            <a:spLocks noGrp="1"/>
          </p:cNvSpPr>
          <p:nvPr>
            <p:ph idx="1"/>
          </p:nvPr>
        </p:nvSpPr>
        <p:spPr/>
        <p:txBody>
          <a:bodyPr>
            <a:normAutofit/>
          </a:bodyPr>
          <a:lstStyle/>
          <a:p>
            <a:pPr marL="0" indent="0">
              <a:buNone/>
            </a:pPr>
            <a:r>
              <a:rPr lang="zh-CN" altLang="en-US" dirty="0"/>
              <a:t>线入针孔</a:t>
            </a:r>
            <a:endParaRPr lang="en-CA" altLang="zh-CN" dirty="0"/>
          </a:p>
          <a:p>
            <a:r>
              <a:rPr lang="zh-CN" altLang="en-US" dirty="0"/>
              <a:t>就像有人站在须弥山的山顶上放下一根线，有人站在须弥山的山下拿着针迎接，又有极猛的风吹着线，线极难入在针孔里，暇满人身宝比这还要难得</a:t>
            </a:r>
            <a:endParaRPr lang="en-CA" sz="2400" dirty="0"/>
          </a:p>
        </p:txBody>
      </p:sp>
    </p:spTree>
    <p:extLst>
      <p:ext uri="{BB962C8B-B14F-4D97-AF65-F5344CB8AC3E}">
        <p14:creationId xmlns:p14="http://schemas.microsoft.com/office/powerpoint/2010/main" val="173829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4FB5-8AB8-4317-871E-73D1F33ED1EE}"/>
              </a:ext>
            </a:extLst>
          </p:cNvPr>
          <p:cNvSpPr>
            <a:spLocks noGrp="1"/>
          </p:cNvSpPr>
          <p:nvPr>
            <p:ph type="title"/>
          </p:nvPr>
        </p:nvSpPr>
        <p:spPr/>
        <p:txBody>
          <a:bodyPr/>
          <a:lstStyle/>
          <a:p>
            <a:r>
              <a:rPr lang="zh-CN" altLang="en-US" dirty="0"/>
              <a:t>以喻难得</a:t>
            </a:r>
            <a:endParaRPr lang="en-CA" dirty="0"/>
          </a:p>
        </p:txBody>
      </p:sp>
      <p:sp>
        <p:nvSpPr>
          <p:cNvPr id="3" name="Content Placeholder 2">
            <a:extLst>
              <a:ext uri="{FF2B5EF4-FFF2-40B4-BE49-F238E27FC236}">
                <a16:creationId xmlns:a16="http://schemas.microsoft.com/office/drawing/2014/main" id="{8FAD041A-0E73-4B54-9728-8A6E31FFC9F5}"/>
              </a:ext>
            </a:extLst>
          </p:cNvPr>
          <p:cNvSpPr>
            <a:spLocks noGrp="1"/>
          </p:cNvSpPr>
          <p:nvPr>
            <p:ph idx="1"/>
          </p:nvPr>
        </p:nvSpPr>
        <p:spPr/>
        <p:txBody>
          <a:bodyPr>
            <a:normAutofit/>
          </a:bodyPr>
          <a:lstStyle/>
          <a:p>
            <a:pPr marL="0" indent="0">
              <a:buNone/>
            </a:pPr>
            <a:r>
              <a:rPr lang="zh-CN" altLang="en-US" sz="2200" dirty="0"/>
              <a:t>鼓面撒豆</a:t>
            </a:r>
            <a:endParaRPr lang="en-CA" altLang="zh-CN" sz="2200" dirty="0"/>
          </a:p>
          <a:p>
            <a:r>
              <a:rPr lang="zh-CN" altLang="en-US" sz="2200" dirty="0"/>
              <a:t>就像天空当中密密麻麻地降下豆子，这些豆子要能停留在鼓面上极难。绝大多数都落在鼓的外面，即使有少许豆子落在鼓面上，也立即弹起，掉在外面。得暇满人身宝就像这样困难</a:t>
            </a:r>
            <a:endParaRPr lang="en-CA" altLang="zh-CN" sz="2200" dirty="0"/>
          </a:p>
          <a:p>
            <a:r>
              <a:rPr lang="zh-CN" altLang="en-US" sz="2200" dirty="0"/>
              <a:t>整个三有生处就像一个很大的区域，其中只有落在很小的人类的鼓面上才得到这个最妙的暇满人身。但是无数欲界、色界、无色界的天人死后像豆子一样从天上纷纷掉落，怎么也落不到这个暇满人身宝的鼓面上面。他们中的大多数都掉到鼓的外面去了</a:t>
            </a:r>
            <a:endParaRPr lang="en-CA" altLang="zh-CN" sz="2200" dirty="0"/>
          </a:p>
          <a:p>
            <a:r>
              <a:rPr lang="zh-CN" altLang="en-US" sz="2200" dirty="0"/>
              <a:t>所以，诸天最希愿的就是死后能生在人间做人。天人们对即将死去的天人，都这样祝愿说：</a:t>
            </a:r>
            <a:r>
              <a:rPr lang="en-CA" sz="2200" dirty="0"/>
              <a:t>“</a:t>
            </a:r>
            <a:r>
              <a:rPr lang="zh-CN" altLang="en-US" sz="2200" dirty="0"/>
              <a:t>希愿你生在安乐趣中。</a:t>
            </a:r>
            <a:r>
              <a:rPr lang="en-CA" sz="2200" dirty="0"/>
              <a:t>”</a:t>
            </a:r>
            <a:r>
              <a:rPr lang="zh-CN" altLang="en-US" sz="2200" dirty="0"/>
              <a:t>（</a:t>
            </a:r>
            <a:r>
              <a:rPr lang="en-CA" sz="2200" dirty="0"/>
              <a:t>“</a:t>
            </a:r>
            <a:r>
              <a:rPr lang="zh-CN" altLang="en-US" sz="2200" dirty="0"/>
              <a:t>安乐趣</a:t>
            </a:r>
            <a:r>
              <a:rPr lang="en-CA" sz="2200" dirty="0"/>
              <a:t>”</a:t>
            </a:r>
            <a:r>
              <a:rPr lang="zh-CN" altLang="en-US" sz="2200" dirty="0"/>
              <a:t>就是指人。）可是，大多数天人死后没有福气生到人间，都掉到恶趣深渊里去了</a:t>
            </a:r>
            <a:endParaRPr lang="en-CA" sz="2200" dirty="0"/>
          </a:p>
        </p:txBody>
      </p:sp>
    </p:spTree>
    <p:extLst>
      <p:ext uri="{BB962C8B-B14F-4D97-AF65-F5344CB8AC3E}">
        <p14:creationId xmlns:p14="http://schemas.microsoft.com/office/powerpoint/2010/main" val="2216685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CF2E8-912F-4A50-A1EE-4729D988BE97}"/>
              </a:ext>
            </a:extLst>
          </p:cNvPr>
          <p:cNvSpPr>
            <a:spLocks noGrp="1"/>
          </p:cNvSpPr>
          <p:nvPr>
            <p:ph type="title"/>
          </p:nvPr>
        </p:nvSpPr>
        <p:spPr/>
        <p:txBody>
          <a:bodyPr/>
          <a:lstStyle/>
          <a:p>
            <a:r>
              <a:rPr lang="zh-CN" altLang="en-US" dirty="0"/>
              <a:t>以数量难得</a:t>
            </a:r>
            <a:endParaRPr lang="en-CA" dirty="0"/>
          </a:p>
        </p:txBody>
      </p:sp>
      <p:sp>
        <p:nvSpPr>
          <p:cNvPr id="3" name="Content Placeholder 2">
            <a:extLst>
              <a:ext uri="{FF2B5EF4-FFF2-40B4-BE49-F238E27FC236}">
                <a16:creationId xmlns:a16="http://schemas.microsoft.com/office/drawing/2014/main" id="{774EE975-2AF9-4F72-8541-B49272F74BD3}"/>
              </a:ext>
            </a:extLst>
          </p:cNvPr>
          <p:cNvSpPr>
            <a:spLocks noGrp="1"/>
          </p:cNvSpPr>
          <p:nvPr>
            <p:ph idx="1"/>
          </p:nvPr>
        </p:nvSpPr>
        <p:spPr/>
        <p:txBody>
          <a:bodyPr>
            <a:normAutofit/>
          </a:bodyPr>
          <a:lstStyle/>
          <a:p>
            <a:r>
              <a:rPr lang="zh-CN" altLang="en-US" dirty="0"/>
              <a:t>在众多的有情种类当中，得暇满人身的比例是极小的</a:t>
            </a:r>
            <a:endParaRPr lang="en-CA" altLang="zh-CN" dirty="0"/>
          </a:p>
          <a:p>
            <a:r>
              <a:rPr lang="zh-CN" altLang="en-US" dirty="0"/>
              <a:t>经上说，地狱里的众生就像大地上的微尘那么多，饿鬼就像弥满虚空的暴风雪的雪粒那么多，旁生就像酒糟那么多</a:t>
            </a:r>
            <a:endParaRPr lang="en-CA" altLang="zh-CN" dirty="0"/>
          </a:p>
          <a:p>
            <a:r>
              <a:rPr lang="zh-CN" altLang="en-US" dirty="0"/>
              <a:t>又说，六道各种种类的有情和上上相比，下下的有情像大地上的微尘那样多；和下下相比，上上的有情像指甲上的微尘那么多</a:t>
            </a:r>
            <a:endParaRPr lang="en-CA" altLang="zh-CN" dirty="0"/>
          </a:p>
        </p:txBody>
      </p:sp>
    </p:spTree>
    <p:extLst>
      <p:ext uri="{BB962C8B-B14F-4D97-AF65-F5344CB8AC3E}">
        <p14:creationId xmlns:p14="http://schemas.microsoft.com/office/powerpoint/2010/main" val="2682055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CF2E8-912F-4A50-A1EE-4729D988BE97}"/>
              </a:ext>
            </a:extLst>
          </p:cNvPr>
          <p:cNvSpPr>
            <a:spLocks noGrp="1"/>
          </p:cNvSpPr>
          <p:nvPr>
            <p:ph type="title"/>
          </p:nvPr>
        </p:nvSpPr>
        <p:spPr/>
        <p:txBody>
          <a:bodyPr/>
          <a:lstStyle/>
          <a:p>
            <a:r>
              <a:rPr lang="zh-CN" altLang="en-US" dirty="0"/>
              <a:t>以数量难得</a:t>
            </a:r>
            <a:endParaRPr lang="en-CA" dirty="0"/>
          </a:p>
        </p:txBody>
      </p:sp>
      <p:sp>
        <p:nvSpPr>
          <p:cNvPr id="3" name="Content Placeholder 2">
            <a:extLst>
              <a:ext uri="{FF2B5EF4-FFF2-40B4-BE49-F238E27FC236}">
                <a16:creationId xmlns:a16="http://schemas.microsoft.com/office/drawing/2014/main" id="{774EE975-2AF9-4F72-8541-B49272F74BD3}"/>
              </a:ext>
            </a:extLst>
          </p:cNvPr>
          <p:cNvSpPr>
            <a:spLocks noGrp="1"/>
          </p:cNvSpPr>
          <p:nvPr>
            <p:ph idx="1"/>
          </p:nvPr>
        </p:nvSpPr>
        <p:spPr/>
        <p:txBody>
          <a:bodyPr>
            <a:normAutofit/>
          </a:bodyPr>
          <a:lstStyle/>
          <a:p>
            <a:pPr marL="0" indent="0">
              <a:buNone/>
            </a:pPr>
            <a:r>
              <a:rPr lang="zh-CN" altLang="en-US" dirty="0"/>
              <a:t>为什么下下的有情数量这么多呢？</a:t>
            </a:r>
            <a:endParaRPr lang="en-CA" altLang="zh-CN" dirty="0"/>
          </a:p>
          <a:p>
            <a:r>
              <a:rPr lang="zh-CN" altLang="en-US" dirty="0"/>
              <a:t>在因上，有情造恶业的极多，造善业的极少；而造恶业的人当中，造深重恶业的人极多，造轻微恶业的人极少。所以就像走在非常光滑的冰面上，很容易就滑倒在地一样</a:t>
            </a:r>
            <a:endParaRPr lang="en-CA" altLang="zh-CN" dirty="0"/>
          </a:p>
          <a:p>
            <a:r>
              <a:rPr lang="zh-CN" altLang="en-US" dirty="0"/>
              <a:t>所以在无数种的有情当中，得到暇满人身是极其罕见的</a:t>
            </a:r>
            <a:endParaRPr lang="en-CA" altLang="zh-CN" dirty="0"/>
          </a:p>
          <a:p>
            <a:r>
              <a:rPr lang="zh-CN" altLang="en-US" dirty="0"/>
              <a:t>帕当巴尊者说：</a:t>
            </a:r>
            <a:r>
              <a:rPr lang="en-CA" dirty="0"/>
              <a:t>“</a:t>
            </a:r>
            <a:r>
              <a:rPr lang="zh-CN" altLang="en-US" dirty="0"/>
              <a:t>总体上看诸多的有情身时，几乎没有得人身的。各别地看单个有情身时，他得人身也只是有可能性。</a:t>
            </a:r>
            <a:r>
              <a:rPr lang="en-CA" dirty="0"/>
              <a:t>”</a:t>
            </a:r>
            <a:r>
              <a:rPr lang="zh-CN" altLang="en-US" dirty="0"/>
              <a:t>意思就是，把这无量无数的有情的身放在一起看，清一色的都是非人类的身，几乎见不到出现一个人。而针对每一个有情来看，看看你、我、他能不能得人身，也只是有一点可能性</a:t>
            </a:r>
            <a:endParaRPr lang="en-CA" altLang="zh-CN" dirty="0"/>
          </a:p>
        </p:txBody>
      </p:sp>
    </p:spTree>
    <p:extLst>
      <p:ext uri="{BB962C8B-B14F-4D97-AF65-F5344CB8AC3E}">
        <p14:creationId xmlns:p14="http://schemas.microsoft.com/office/powerpoint/2010/main" val="3061901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CF2E8-912F-4A50-A1EE-4729D988BE97}"/>
              </a:ext>
            </a:extLst>
          </p:cNvPr>
          <p:cNvSpPr>
            <a:spLocks noGrp="1"/>
          </p:cNvSpPr>
          <p:nvPr>
            <p:ph type="title"/>
          </p:nvPr>
        </p:nvSpPr>
        <p:spPr/>
        <p:txBody>
          <a:bodyPr/>
          <a:lstStyle/>
          <a:p>
            <a:r>
              <a:rPr lang="zh-CN" altLang="en-US" dirty="0"/>
              <a:t>以数量难得</a:t>
            </a:r>
            <a:endParaRPr lang="en-CA" dirty="0"/>
          </a:p>
        </p:txBody>
      </p:sp>
      <p:sp>
        <p:nvSpPr>
          <p:cNvPr id="3" name="Content Placeholder 2">
            <a:extLst>
              <a:ext uri="{FF2B5EF4-FFF2-40B4-BE49-F238E27FC236}">
                <a16:creationId xmlns:a16="http://schemas.microsoft.com/office/drawing/2014/main" id="{774EE975-2AF9-4F72-8541-B49272F74BD3}"/>
              </a:ext>
            </a:extLst>
          </p:cNvPr>
          <p:cNvSpPr>
            <a:spLocks noGrp="1"/>
          </p:cNvSpPr>
          <p:nvPr>
            <p:ph idx="1"/>
          </p:nvPr>
        </p:nvSpPr>
        <p:spPr/>
        <p:txBody>
          <a:bodyPr>
            <a:noAutofit/>
          </a:bodyPr>
          <a:lstStyle/>
          <a:p>
            <a:pPr marL="0" indent="0">
              <a:buNone/>
            </a:pPr>
            <a:r>
              <a:rPr lang="zh-CN" altLang="en-US" sz="1900" dirty="0"/>
              <a:t>为什么下下的有情数量这么多呢？</a:t>
            </a:r>
            <a:endParaRPr lang="en-CA" altLang="zh-CN" sz="1900" dirty="0"/>
          </a:p>
          <a:p>
            <a:r>
              <a:rPr lang="zh-CN" altLang="en-US" sz="1900" dirty="0"/>
              <a:t>当今全球人口急剧膨胀，短短五十多年的时间里，其数量已从</a:t>
            </a:r>
            <a:r>
              <a:rPr lang="en-CA" sz="1900" dirty="0"/>
              <a:t>1950</a:t>
            </a:r>
            <a:r>
              <a:rPr lang="zh-CN" altLang="en-US" sz="1900" dirty="0"/>
              <a:t>年的</a:t>
            </a:r>
            <a:r>
              <a:rPr lang="en-CA" sz="1900" dirty="0"/>
              <a:t>25</a:t>
            </a:r>
            <a:r>
              <a:rPr lang="zh-CN" altLang="en-US" sz="1900" dirty="0"/>
              <a:t>亿，迅速增加到</a:t>
            </a:r>
            <a:r>
              <a:rPr lang="en-CA" sz="1900" dirty="0"/>
              <a:t>60</a:t>
            </a:r>
            <a:r>
              <a:rPr lang="zh-CN" altLang="en-US" sz="1900" dirty="0"/>
              <a:t>多亿，预计再过几十年，人口将突破</a:t>
            </a:r>
            <a:r>
              <a:rPr lang="en-CA" sz="1900" dirty="0"/>
              <a:t>100</a:t>
            </a:r>
            <a:r>
              <a:rPr lang="zh-CN" altLang="en-US" sz="1900" dirty="0"/>
              <a:t>亿大关。由于地球空间和资源有限，人口的急剧膨胀将会带来一系列资源问题、社会问题、经济问题、政治问题，人类的生存环境也会变得日趋狭窄。之所以导致这种局面，并不是因为行善的人越来越多，给世界带来了一片光明，而是人们不行善法、不信因果，造恶业的越来越多，以此原因，未来人类将面临着诸多问题和磨难</a:t>
            </a:r>
            <a:endParaRPr lang="en-CA" sz="1900" dirty="0"/>
          </a:p>
          <a:p>
            <a:r>
              <a:rPr lang="zh-CN" altLang="en-US" sz="1900" dirty="0"/>
              <a:t>我们作为佛教徒，对这些现象不得不深思。现在人这么爱造恶业，其手段跟古人比起来有增无减，甚至超越无数倍，如今的伦理道德、人文教育也日渐薄弱，根本无法跟古人相比。所以，这个世界看似科学技术日新月异、不断向前发展，无数人对此纷纷歌功颂德，可是由于人心日益恶化，到了最后，生存在地球上的人类肯定越来越迷茫、越来越危险</a:t>
            </a:r>
            <a:endParaRPr lang="en-CA" altLang="zh-CN" sz="1900" dirty="0"/>
          </a:p>
          <a:p>
            <a:r>
              <a:rPr lang="zh-CN" altLang="en-US" sz="1900" dirty="0"/>
              <a:t>因此，大家应多思维人身难得的道理，不要像这些世间人一样，整天鼓吹及时行乐。当然，我们也不是悲观主义者，对真假黑白看不出来，盲目地认为人生皆苦。毕竟佛教的智慧无比敏锐，超过任何世间学问，如果享乐真有一个亮点，佛教中可以发现得到，但佛陀从来也没有提倡过享乐，可想而知究竟是为什么</a:t>
            </a:r>
            <a:endParaRPr lang="en-CA" sz="1900" dirty="0"/>
          </a:p>
        </p:txBody>
      </p:sp>
    </p:spTree>
    <p:extLst>
      <p:ext uri="{BB962C8B-B14F-4D97-AF65-F5344CB8AC3E}">
        <p14:creationId xmlns:p14="http://schemas.microsoft.com/office/powerpoint/2010/main" val="1422735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CF2E8-912F-4A50-A1EE-4729D988BE97}"/>
              </a:ext>
            </a:extLst>
          </p:cNvPr>
          <p:cNvSpPr>
            <a:spLocks noGrp="1"/>
          </p:cNvSpPr>
          <p:nvPr>
            <p:ph type="title"/>
          </p:nvPr>
        </p:nvSpPr>
        <p:spPr/>
        <p:txBody>
          <a:bodyPr/>
          <a:lstStyle/>
          <a:p>
            <a:r>
              <a:rPr lang="zh-CN" altLang="en-US" dirty="0"/>
              <a:t>以数量难得</a:t>
            </a:r>
            <a:endParaRPr lang="en-CA" dirty="0"/>
          </a:p>
        </p:txBody>
      </p:sp>
      <p:sp>
        <p:nvSpPr>
          <p:cNvPr id="3" name="Content Placeholder 2">
            <a:extLst>
              <a:ext uri="{FF2B5EF4-FFF2-40B4-BE49-F238E27FC236}">
                <a16:creationId xmlns:a16="http://schemas.microsoft.com/office/drawing/2014/main" id="{774EE975-2AF9-4F72-8541-B49272F74BD3}"/>
              </a:ext>
            </a:extLst>
          </p:cNvPr>
          <p:cNvSpPr>
            <a:spLocks noGrp="1"/>
          </p:cNvSpPr>
          <p:nvPr>
            <p:ph idx="1"/>
          </p:nvPr>
        </p:nvSpPr>
        <p:spPr/>
        <p:txBody>
          <a:bodyPr>
            <a:normAutofit lnSpcReduction="10000"/>
          </a:bodyPr>
          <a:lstStyle/>
          <a:p>
            <a:pPr marL="0" indent="0">
              <a:buNone/>
            </a:pPr>
            <a:r>
              <a:rPr lang="zh-CN" altLang="en-US" sz="2200" dirty="0"/>
              <a:t>一蹉百蹉</a:t>
            </a:r>
            <a:endParaRPr lang="en-CA" altLang="zh-CN" sz="2200" dirty="0"/>
          </a:p>
          <a:p>
            <a:r>
              <a:rPr lang="zh-CN" altLang="en-US" sz="2200" dirty="0"/>
              <a:t>有人会想：受恶趣苦，只要消尽了往昔的恶业，就还可以生安乐善趣，所以不难脱离。其实，生在恶趣当中，正受苦时，时时刻刻都是生恶念、造恶业，所以从恶趣死后还需要转恶趣，非常难解脱</a:t>
            </a:r>
            <a:endParaRPr lang="en-CA" altLang="zh-CN" sz="2200" dirty="0"/>
          </a:p>
          <a:p>
            <a:r>
              <a:rPr lang="zh-CN" altLang="en-US" sz="2200" dirty="0"/>
              <a:t>古人说：</a:t>
            </a:r>
            <a:r>
              <a:rPr lang="en-CA" sz="2200" dirty="0"/>
              <a:t>“</a:t>
            </a:r>
            <a:r>
              <a:rPr lang="zh-CN" altLang="en-US" sz="2200" dirty="0"/>
              <a:t>今生若不修，一蹉是百蹉（今生不修的话，就会一错而连着一百生错过）。</a:t>
            </a:r>
            <a:r>
              <a:rPr lang="en-CA" sz="2200" dirty="0"/>
              <a:t>”</a:t>
            </a:r>
            <a:r>
              <a:rPr lang="zh-CN" altLang="en-US" sz="2200" dirty="0"/>
              <a:t>这个人身最难得到又最容易失去，一念之差就落入恶趣，三途进去容易出来难</a:t>
            </a:r>
            <a:endParaRPr lang="en-CA" altLang="zh-CN" sz="2200" dirty="0"/>
          </a:p>
          <a:p>
            <a:r>
              <a:rPr lang="en-CA" sz="2200" dirty="0"/>
              <a:t>“</a:t>
            </a:r>
            <a:r>
              <a:rPr lang="zh-CN" altLang="en-US" sz="2200" dirty="0"/>
              <a:t>七佛以来，犹为蚁子。八万劫后，未脱鸽身（就是佛经上说，有一些蚂蚁一直到七佛过后，还是做蚂蚁。有些鸽子经过八万劫还没脱掉鸽子的身）。</a:t>
            </a:r>
            <a:r>
              <a:rPr lang="en-CA" sz="2200" dirty="0"/>
              <a:t>”</a:t>
            </a:r>
          </a:p>
          <a:p>
            <a:r>
              <a:rPr lang="zh-CN" altLang="en-US" sz="2200" dirty="0"/>
              <a:t>所以我们得人身很难，遇佛法更难，遇到即生成就的法门能够信受更是难中之难。如果这一生错过，打失了人身，哪一天能再得人身呢？又哪一天能再遇佛法呢？又哪一天遇到即生成就的法门而且信受呢？这何止是错过百生，是错过千生、万生乃至无穷生啊！</a:t>
            </a:r>
            <a:endParaRPr lang="en-CA" altLang="zh-CN" sz="2200" dirty="0"/>
          </a:p>
        </p:txBody>
      </p:sp>
    </p:spTree>
    <p:extLst>
      <p:ext uri="{BB962C8B-B14F-4D97-AF65-F5344CB8AC3E}">
        <p14:creationId xmlns:p14="http://schemas.microsoft.com/office/powerpoint/2010/main" val="922363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CF2E8-912F-4A50-A1EE-4729D988BE97}"/>
              </a:ext>
            </a:extLst>
          </p:cNvPr>
          <p:cNvSpPr>
            <a:spLocks noGrp="1"/>
          </p:cNvSpPr>
          <p:nvPr>
            <p:ph type="title"/>
          </p:nvPr>
        </p:nvSpPr>
        <p:spPr/>
        <p:txBody>
          <a:bodyPr/>
          <a:lstStyle/>
          <a:p>
            <a:r>
              <a:rPr lang="zh-CN" altLang="en-US" dirty="0"/>
              <a:t>以数量难得</a:t>
            </a:r>
            <a:endParaRPr lang="en-CA" dirty="0"/>
          </a:p>
        </p:txBody>
      </p:sp>
      <p:sp>
        <p:nvSpPr>
          <p:cNvPr id="3" name="Content Placeholder 2">
            <a:extLst>
              <a:ext uri="{FF2B5EF4-FFF2-40B4-BE49-F238E27FC236}">
                <a16:creationId xmlns:a16="http://schemas.microsoft.com/office/drawing/2014/main" id="{774EE975-2AF9-4F72-8541-B49272F74BD3}"/>
              </a:ext>
            </a:extLst>
          </p:cNvPr>
          <p:cNvSpPr>
            <a:spLocks noGrp="1"/>
          </p:cNvSpPr>
          <p:nvPr>
            <p:ph idx="1"/>
          </p:nvPr>
        </p:nvSpPr>
        <p:spPr/>
        <p:txBody>
          <a:bodyPr>
            <a:noAutofit/>
          </a:bodyPr>
          <a:lstStyle/>
          <a:p>
            <a:pPr marL="0" indent="0">
              <a:buNone/>
            </a:pPr>
            <a:r>
              <a:rPr lang="zh-CN" altLang="en-US" sz="2000" dirty="0"/>
              <a:t>遇佛出世难</a:t>
            </a:r>
            <a:endParaRPr lang="en-CA" altLang="zh-CN" sz="2000" dirty="0"/>
          </a:p>
          <a:p>
            <a:r>
              <a:rPr lang="zh-CN" altLang="en-US" sz="2000" dirty="0"/>
              <a:t>从毗婆尸佛开始，先后有尸弃佛、毗舍浮佛出世。然后在无数劫中无佛出世。成劫过去之后，到了住劫的第九小劫，人寿六万岁时，拘留孙佛出世；人寿四万岁时，拘那含牟尼佛出世；人寿减到二万岁时，迦叶佛出世；人寿一百岁时，释迦牟尼佛出世。释迦佛灭度已经近三千年，时值末法，斗争坚固，到下尊弥勒佛出世，还有五十六亿七千万年</a:t>
            </a:r>
            <a:endParaRPr lang="en-CA" altLang="zh-CN" sz="2000" dirty="0"/>
          </a:p>
          <a:p>
            <a:r>
              <a:rPr lang="zh-CN" altLang="en-US" sz="2000" dirty="0"/>
              <a:t>弥勒佛以后有四个小劫，没有佛出世，到减劫的第十五个小劫中，有九百九十四尊佛相续出世，然后又有四个小劫没有佛出世。到第二十小劫时，人寿八万四千岁时，楼至佛出世</a:t>
            </a:r>
            <a:endParaRPr lang="en-CA" altLang="zh-CN" sz="2000" dirty="0"/>
          </a:p>
          <a:p>
            <a:r>
              <a:rPr lang="zh-CN" altLang="en-US" sz="2000" dirty="0"/>
              <a:t>然后水火风灾前后出现，世界已坏，是二十小劫的空劫。不知道什么时候佛会出现在世间</a:t>
            </a:r>
            <a:endParaRPr lang="en-CA" altLang="zh-CN" sz="2000" dirty="0"/>
          </a:p>
          <a:p>
            <a:r>
              <a:rPr lang="zh-CN" altLang="en-US" sz="2000" dirty="0"/>
              <a:t>所以说佛出世难遇。我们在遇到时怎么能不珍惜呢？如果这一回错过，生在无佛出世的时代，那是亿亿年的长夜黑暗，连佛经的一个字都看不到。现在我们遇到了这样宝贵的佛法，怎么能不珍惜呢？怎么能不昼夜勤学呢？</a:t>
            </a:r>
            <a:endParaRPr lang="en-CA" sz="2000" dirty="0"/>
          </a:p>
        </p:txBody>
      </p:sp>
    </p:spTree>
    <p:extLst>
      <p:ext uri="{BB962C8B-B14F-4D97-AF65-F5344CB8AC3E}">
        <p14:creationId xmlns:p14="http://schemas.microsoft.com/office/powerpoint/2010/main" val="3874441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CF2E8-912F-4A50-A1EE-4729D988BE97}"/>
              </a:ext>
            </a:extLst>
          </p:cNvPr>
          <p:cNvSpPr>
            <a:spLocks noGrp="1"/>
          </p:cNvSpPr>
          <p:nvPr>
            <p:ph type="title"/>
          </p:nvPr>
        </p:nvSpPr>
        <p:spPr/>
        <p:txBody>
          <a:bodyPr/>
          <a:lstStyle/>
          <a:p>
            <a:r>
              <a:rPr lang="zh-CN" altLang="en-US" dirty="0"/>
              <a:t>总结偈</a:t>
            </a:r>
            <a:endParaRPr lang="en-CA" dirty="0"/>
          </a:p>
        </p:txBody>
      </p:sp>
      <p:sp>
        <p:nvSpPr>
          <p:cNvPr id="3" name="Content Placeholder 2">
            <a:extLst>
              <a:ext uri="{FF2B5EF4-FFF2-40B4-BE49-F238E27FC236}">
                <a16:creationId xmlns:a16="http://schemas.microsoft.com/office/drawing/2014/main" id="{774EE975-2AF9-4F72-8541-B49272F74BD3}"/>
              </a:ext>
            </a:extLst>
          </p:cNvPr>
          <p:cNvSpPr>
            <a:spLocks noGrp="1"/>
          </p:cNvSpPr>
          <p:nvPr>
            <p:ph idx="1"/>
          </p:nvPr>
        </p:nvSpPr>
        <p:spPr/>
        <p:txBody>
          <a:bodyPr>
            <a:noAutofit/>
          </a:bodyPr>
          <a:lstStyle/>
          <a:p>
            <a:pPr marL="0" indent="0">
              <a:buNone/>
            </a:pPr>
            <a:r>
              <a:rPr lang="zh-CN" altLang="en-US" sz="1900" dirty="0"/>
              <a:t>虽得闲暇而乏真实法，虽入佛门而耽非法行，</a:t>
            </a:r>
            <a:br>
              <a:rPr lang="en-CA" sz="1900" dirty="0"/>
            </a:br>
            <a:r>
              <a:rPr lang="zh-CN" altLang="en-US" sz="1900" dirty="0"/>
              <a:t>我与如我愚痴诸有情，获得暇满实义祈加持。</a:t>
            </a:r>
            <a:br>
              <a:rPr lang="en-CA" sz="1900" dirty="0"/>
            </a:br>
            <a:endParaRPr lang="en-CA" sz="1900" dirty="0"/>
          </a:p>
          <a:p>
            <a:r>
              <a:rPr lang="zh-CN" altLang="en-US" sz="1900" dirty="0"/>
              <a:t>华智仁波切谦虚地说：虽已获得暇满人身，可修法上还是特别欠缺；虽然早就入了佛门，但仍耽著贪嗔痴所引发的种种非法行。对于我和像我这般愚痴的有情，祈愿诸佛菩萨、传承上师、护法神加持，一定要生起暇满难得的境界</a:t>
            </a:r>
            <a:endParaRPr lang="en-CA" sz="1900" dirty="0"/>
          </a:p>
          <a:p>
            <a:r>
              <a:rPr lang="zh-CN" altLang="en-US" sz="1900" dirty="0"/>
              <a:t>其实祈祷很重要。</a:t>
            </a:r>
            <a:r>
              <a:rPr lang="en-US" altLang="zh-CN" sz="1900" dirty="0"/>
              <a:t>《</a:t>
            </a:r>
            <a:r>
              <a:rPr lang="zh-CN" altLang="en-US" sz="1900" dirty="0"/>
              <a:t>前行备忘录</a:t>
            </a:r>
            <a:r>
              <a:rPr lang="en-US" altLang="zh-CN" sz="1900" dirty="0"/>
              <a:t>》</a:t>
            </a:r>
            <a:r>
              <a:rPr lang="zh-CN" altLang="en-US" sz="1900" dirty="0"/>
              <a:t>后面对四种观修专门有祈祷和发愿，没有好好祈祷的话，光是想一想绝对不够。你们修的时候，一定要合掌念诵，闭着眼睛忆念：</a:t>
            </a:r>
            <a:r>
              <a:rPr lang="en-CA" sz="1900" dirty="0"/>
              <a:t>“</a:t>
            </a:r>
            <a:r>
              <a:rPr lang="zh-CN" altLang="en-US" sz="1900" dirty="0"/>
              <a:t>依靠上师诸佛菩萨加持，让我生起暇满难得的境界。</a:t>
            </a:r>
            <a:r>
              <a:rPr lang="en-CA" sz="1900" dirty="0"/>
              <a:t>”</a:t>
            </a:r>
            <a:r>
              <a:rPr lang="zh-CN" altLang="en-US" sz="1900" dirty="0"/>
              <a:t>对此要有强烈的希求心，对上师也要有不可思议的信心，在这种状态中开始观修，修行势必会成功。否则，以无所谓的态度随便想想，不可能生起任何境界</a:t>
            </a:r>
            <a:endParaRPr lang="en-CA" altLang="zh-CN" sz="1900" dirty="0"/>
          </a:p>
          <a:p>
            <a:r>
              <a:rPr lang="zh-CN" altLang="en-US" sz="1900" dirty="0"/>
              <a:t>希望大家能真正生起人身难得的定解，这比什么都重要。有了这个为基础，那上面一层层的修行，一点困难都没有。相反，假如基础没有打好，上面的建筑再富丽堂皇、光彩夺目，到了一定时候也会轰然倒塌。所以，打基础对每个人来讲至关重要</a:t>
            </a:r>
            <a:r>
              <a:rPr lang="zh-CN" altLang="en-US" sz="2000" dirty="0"/>
              <a:t>！</a:t>
            </a:r>
            <a:endParaRPr lang="en-CA" sz="2000" dirty="0"/>
          </a:p>
        </p:txBody>
      </p:sp>
    </p:spTree>
    <p:extLst>
      <p:ext uri="{BB962C8B-B14F-4D97-AF65-F5344CB8AC3E}">
        <p14:creationId xmlns:p14="http://schemas.microsoft.com/office/powerpoint/2010/main" val="2556290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B6C75-4AC7-4C0D-8C60-BBF5C895DD21}"/>
              </a:ext>
            </a:extLst>
          </p:cNvPr>
          <p:cNvSpPr>
            <a:spLocks noGrp="1"/>
          </p:cNvSpPr>
          <p:nvPr>
            <p:ph type="title"/>
          </p:nvPr>
        </p:nvSpPr>
        <p:spPr/>
        <p:txBody>
          <a:bodyPr/>
          <a:lstStyle/>
          <a:p>
            <a:r>
              <a:rPr lang="zh-CN" altLang="en-US" dirty="0"/>
              <a:t>讨论题</a:t>
            </a:r>
            <a:endParaRPr lang="en-CA" dirty="0"/>
          </a:p>
        </p:txBody>
      </p:sp>
      <p:sp>
        <p:nvSpPr>
          <p:cNvPr id="3" name="Content Placeholder 2">
            <a:extLst>
              <a:ext uri="{FF2B5EF4-FFF2-40B4-BE49-F238E27FC236}">
                <a16:creationId xmlns:a16="http://schemas.microsoft.com/office/drawing/2014/main" id="{7C23DA2F-BA69-4FB3-86E8-510AA0CFE7DB}"/>
              </a:ext>
            </a:extLst>
          </p:cNvPr>
          <p:cNvSpPr>
            <a:spLocks noGrp="1"/>
          </p:cNvSpPr>
          <p:nvPr>
            <p:ph idx="1"/>
          </p:nvPr>
        </p:nvSpPr>
        <p:spPr/>
        <p:txBody>
          <a:bodyPr/>
          <a:lstStyle/>
          <a:p>
            <a:pPr marL="514350" indent="-514350">
              <a:buFont typeface="+mj-lt"/>
              <a:buAutoNum type="arabicPeriod"/>
            </a:pPr>
            <a:r>
              <a:rPr lang="zh-CN" altLang="en-US" dirty="0"/>
              <a:t>怎样做才可以获得人身？</a:t>
            </a:r>
            <a:endParaRPr lang="en-CA" altLang="zh-CN" dirty="0"/>
          </a:p>
          <a:p>
            <a:pPr marL="514350" indent="-514350">
              <a:buFont typeface="+mj-lt"/>
              <a:buAutoNum type="arabicPeriod"/>
            </a:pPr>
            <a:r>
              <a:rPr lang="zh-CN" altLang="en-US" dirty="0"/>
              <a:t>对描述人身难得的哪个比喻最有感触？</a:t>
            </a:r>
            <a:endParaRPr lang="en-CA" altLang="zh-CN" dirty="0"/>
          </a:p>
          <a:p>
            <a:pPr marL="514350" indent="-514350">
              <a:buFont typeface="+mj-lt"/>
              <a:buAutoNum type="arabicPeriod"/>
            </a:pPr>
            <a:r>
              <a:rPr lang="zh-CN" altLang="en-US" dirty="0"/>
              <a:t>众多的有情种类当中，为什么得暇满人身的比例是极小的？</a:t>
            </a:r>
            <a:endParaRPr lang="en-CA" altLang="zh-CN" dirty="0"/>
          </a:p>
          <a:p>
            <a:pPr marL="514350" indent="-514350">
              <a:buFont typeface="+mj-lt"/>
              <a:buAutoNum type="arabicPeriod"/>
            </a:pPr>
            <a:r>
              <a:rPr lang="zh-CN" altLang="en-US" dirty="0"/>
              <a:t>有位师兄说：“我太难了，做善事没回报，做坏事后果很严重，感觉日子没法过了。”应该怎么开导这位师兄？</a:t>
            </a:r>
            <a:endParaRPr lang="en-CA" altLang="zh-CN" dirty="0"/>
          </a:p>
          <a:p>
            <a:pPr marL="514350" indent="-514350">
              <a:buFont typeface="+mj-lt"/>
              <a:buAutoNum type="arabicPeriod"/>
            </a:pPr>
            <a:r>
              <a:rPr lang="zh-CN" altLang="en-US" dirty="0"/>
              <a:t>给自己的睱满打分的话，可以打几分？准备怎样提高自己的睱满分数？</a:t>
            </a:r>
            <a:endParaRPr lang="en-CA" altLang="zh-CN" dirty="0"/>
          </a:p>
          <a:p>
            <a:pPr marL="514350" indent="-514350">
              <a:buFont typeface="+mj-lt"/>
              <a:buAutoNum type="arabicPeriod"/>
            </a:pPr>
            <a:endParaRPr lang="en-CA" altLang="zh-CN" dirty="0"/>
          </a:p>
          <a:p>
            <a:pPr marL="514350" indent="-514350">
              <a:buFont typeface="+mj-lt"/>
              <a:buAutoNum type="arabicPeriod"/>
            </a:pPr>
            <a:endParaRPr lang="en-CA" altLang="zh-CN" dirty="0"/>
          </a:p>
          <a:p>
            <a:pPr marL="514350" indent="-514350">
              <a:buFont typeface="+mj-lt"/>
              <a:buAutoNum type="arabicPeriod"/>
            </a:pPr>
            <a:endParaRPr lang="en-CA" altLang="zh-CN" dirty="0"/>
          </a:p>
          <a:p>
            <a:pPr marL="514350" indent="-514350">
              <a:buFont typeface="+mj-lt"/>
              <a:buAutoNum type="arabicPeriod"/>
            </a:pPr>
            <a:endParaRPr lang="en-CA" dirty="0"/>
          </a:p>
        </p:txBody>
      </p:sp>
    </p:spTree>
    <p:extLst>
      <p:ext uri="{BB962C8B-B14F-4D97-AF65-F5344CB8AC3E}">
        <p14:creationId xmlns:p14="http://schemas.microsoft.com/office/powerpoint/2010/main" val="1140398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09AE1-E7B4-480C-A5BD-9954CFFAE020}"/>
              </a:ext>
            </a:extLst>
          </p:cNvPr>
          <p:cNvSpPr>
            <a:spLocks noGrp="1"/>
          </p:cNvSpPr>
          <p:nvPr>
            <p:ph type="title"/>
          </p:nvPr>
        </p:nvSpPr>
        <p:spPr/>
        <p:txBody>
          <a:bodyPr/>
          <a:lstStyle/>
          <a:p>
            <a:r>
              <a:rPr lang="zh-CN" altLang="en-US" dirty="0"/>
              <a:t>睱满难得之相</a:t>
            </a:r>
            <a:endParaRPr lang="en-CA" dirty="0"/>
          </a:p>
        </p:txBody>
      </p:sp>
      <p:sp>
        <p:nvSpPr>
          <p:cNvPr id="3" name="Content Placeholder 2">
            <a:extLst>
              <a:ext uri="{FF2B5EF4-FFF2-40B4-BE49-F238E27FC236}">
                <a16:creationId xmlns:a16="http://schemas.microsoft.com/office/drawing/2014/main" id="{2A1B95D9-EAA7-4102-A780-C4EA193CBA0E}"/>
              </a:ext>
            </a:extLst>
          </p:cNvPr>
          <p:cNvSpPr>
            <a:spLocks noGrp="1"/>
          </p:cNvSpPr>
          <p:nvPr>
            <p:ph idx="1"/>
          </p:nvPr>
        </p:nvSpPr>
        <p:spPr/>
        <p:txBody>
          <a:bodyPr/>
          <a:lstStyle/>
          <a:p>
            <a:r>
              <a:rPr lang="zh-CN" altLang="en-US" dirty="0"/>
              <a:t>以因难得</a:t>
            </a:r>
            <a:endParaRPr lang="en-CA" altLang="zh-CN" dirty="0"/>
          </a:p>
          <a:p>
            <a:r>
              <a:rPr lang="zh-CN" altLang="en-US" dirty="0"/>
              <a:t>以喻难得</a:t>
            </a:r>
            <a:endParaRPr lang="en-CA" altLang="zh-CN" dirty="0"/>
          </a:p>
          <a:p>
            <a:r>
              <a:rPr lang="zh-CN" altLang="en-US" dirty="0"/>
              <a:t>以数量难得</a:t>
            </a:r>
            <a:endParaRPr lang="en-CA" altLang="zh-CN" dirty="0"/>
          </a:p>
        </p:txBody>
      </p:sp>
    </p:spTree>
    <p:extLst>
      <p:ext uri="{BB962C8B-B14F-4D97-AF65-F5344CB8AC3E}">
        <p14:creationId xmlns:p14="http://schemas.microsoft.com/office/powerpoint/2010/main" val="3105096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p:txBody>
          <a:bodyPr/>
          <a:lstStyle/>
          <a:p>
            <a:r>
              <a:rPr lang="zh-CN" altLang="en-US" dirty="0"/>
              <a:t>以因难得</a:t>
            </a:r>
            <a:endParaRPr lang="en-CA" dirty="0"/>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p:txBody>
          <a:bodyPr>
            <a:normAutofit/>
          </a:bodyPr>
          <a:lstStyle/>
          <a:p>
            <a:pPr marL="0" indent="0">
              <a:buNone/>
            </a:pPr>
            <a:r>
              <a:rPr lang="zh-CN" altLang="en-US" sz="2600" dirty="0"/>
              <a:t>正面思维修积成就暇满的善因极为难得</a:t>
            </a:r>
            <a:r>
              <a:rPr lang="en-CA" altLang="zh-CN" sz="2600" dirty="0"/>
              <a:t>:</a:t>
            </a:r>
          </a:p>
          <a:p>
            <a:r>
              <a:rPr lang="zh-CN" altLang="en-US" sz="2600" dirty="0"/>
              <a:t>在佛法兴盛的中土，人们平时都在做很多善法吗？比如在中国十多亿人当中，修持善法的人是很少见的，很难见到人们每天精勤地行善</a:t>
            </a:r>
            <a:endParaRPr lang="en-CA" altLang="zh-CN" sz="2600" dirty="0"/>
          </a:p>
          <a:p>
            <a:r>
              <a:rPr lang="zh-CN" altLang="en-US" sz="2600" dirty="0"/>
              <a:t>再看这些行善的人，也只能做一些夹杂着烦恼和不善业的善法（也就是大多数人在行善时，带有贪、嗔、嫉妒、傲慢的心，带有攀缘的心、显示自己的心，带有追求现世福报的心、求名求利的心）。真正做到了清净善法的人非常少见</a:t>
            </a:r>
            <a:endParaRPr lang="en-CA" altLang="zh-CN" sz="2600" dirty="0"/>
          </a:p>
          <a:p>
            <a:r>
              <a:rPr lang="zh-CN" altLang="en-US" sz="2600" dirty="0"/>
              <a:t>这样在因上很难修积清净的白法（清净的善法），果上当然非常难得到暇满的人身。就像春天在田地里播的种子非常少，秋天所收的果实自然是很稀少的</a:t>
            </a:r>
            <a:endParaRPr lang="en-CA" sz="2600" dirty="0"/>
          </a:p>
        </p:txBody>
      </p:sp>
    </p:spTree>
    <p:extLst>
      <p:ext uri="{BB962C8B-B14F-4D97-AF65-F5344CB8AC3E}">
        <p14:creationId xmlns:p14="http://schemas.microsoft.com/office/powerpoint/2010/main" val="17648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p:txBody>
          <a:bodyPr/>
          <a:lstStyle/>
          <a:p>
            <a:r>
              <a:rPr lang="zh-CN" altLang="en-US" dirty="0"/>
              <a:t>以因难得</a:t>
            </a:r>
            <a:endParaRPr lang="en-CA" dirty="0"/>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p:txBody>
          <a:bodyPr>
            <a:normAutofit/>
          </a:bodyPr>
          <a:lstStyle/>
          <a:p>
            <a:pPr marL="0" indent="0">
              <a:buNone/>
            </a:pPr>
            <a:r>
              <a:rPr lang="zh-CN" altLang="en-US" sz="2200" dirty="0"/>
              <a:t>反面思维造集失坏人身的业因极为容易，而且数量极多</a:t>
            </a:r>
            <a:r>
              <a:rPr lang="en-CA" altLang="zh-CN" sz="2200" dirty="0"/>
              <a:t>:</a:t>
            </a:r>
          </a:p>
          <a:p>
            <a:r>
              <a:rPr lang="zh-CN" altLang="en-US" sz="2200" dirty="0"/>
              <a:t>从反面观察，众生处处造集的是失坏人身的因。比如在三恶趣众生的心里，刹那刹那现行的是嗔恚、悭贪、愚痴等的烦恼，造集的是杀、盗、淫等的恶业。这其中的每一个刹那都是在造恶趣的业因</a:t>
            </a:r>
            <a:endParaRPr lang="en-CA" altLang="zh-CN" sz="2200" dirty="0"/>
          </a:p>
          <a:p>
            <a:r>
              <a:rPr lang="zh-CN" altLang="en-US" sz="2200" dirty="0"/>
              <a:t>在阿修罗界和欲天，也只是增长嫉妒、斗争和贪欲</a:t>
            </a:r>
            <a:endParaRPr lang="en-CA" altLang="zh-CN" sz="2200" dirty="0"/>
          </a:p>
          <a:p>
            <a:r>
              <a:rPr lang="zh-CN" altLang="en-US" sz="2200" dirty="0"/>
              <a:t>再看人类的造业状况，大多数人多数时间都在造集不善业等的恶法，所以多数是往恶趣里走。而且，对于菩萨起嗔恚心，每一刹那都会感得长劫住在无间地狱，像这样缘着善知识、缘着佛法僧三宝所造的深重恶业数量非常多，而这其中的每一个业都是长劫沉溺恶趣的因</a:t>
            </a:r>
            <a:endParaRPr lang="en-CA" altLang="zh-CN" sz="2200" dirty="0"/>
          </a:p>
          <a:p>
            <a:r>
              <a:rPr lang="zh-CN" altLang="en-US" sz="2200" dirty="0"/>
              <a:t>而且自己识田里还有往昔多生造下的很多恶业，这些业没有感果、又没有修对治加以摧坏，合算起来，需要很多劫住在恶趣当中。这些衡量就知道，得人身是非常难得的</a:t>
            </a:r>
            <a:endParaRPr lang="en-CA" sz="2200" dirty="0"/>
          </a:p>
        </p:txBody>
      </p:sp>
    </p:spTree>
    <p:extLst>
      <p:ext uri="{BB962C8B-B14F-4D97-AF65-F5344CB8AC3E}">
        <p14:creationId xmlns:p14="http://schemas.microsoft.com/office/powerpoint/2010/main" val="1403095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C531-97FF-45D8-9497-CBA05CF3AFF1}"/>
              </a:ext>
            </a:extLst>
          </p:cNvPr>
          <p:cNvSpPr>
            <a:spLocks noGrp="1"/>
          </p:cNvSpPr>
          <p:nvPr>
            <p:ph type="title"/>
          </p:nvPr>
        </p:nvSpPr>
        <p:spPr/>
        <p:txBody>
          <a:bodyPr/>
          <a:lstStyle/>
          <a:p>
            <a:r>
              <a:rPr lang="zh-CN" altLang="en-US" dirty="0"/>
              <a:t>以因难得</a:t>
            </a:r>
            <a:endParaRPr lang="en-CA" dirty="0"/>
          </a:p>
        </p:txBody>
      </p:sp>
      <p:sp>
        <p:nvSpPr>
          <p:cNvPr id="3" name="Content Placeholder 2">
            <a:extLst>
              <a:ext uri="{FF2B5EF4-FFF2-40B4-BE49-F238E27FC236}">
                <a16:creationId xmlns:a16="http://schemas.microsoft.com/office/drawing/2014/main" id="{F52A823D-EFF2-4A0A-9492-2DFAB5574247}"/>
              </a:ext>
            </a:extLst>
          </p:cNvPr>
          <p:cNvSpPr>
            <a:spLocks noGrp="1"/>
          </p:cNvSpPr>
          <p:nvPr>
            <p:ph idx="1"/>
          </p:nvPr>
        </p:nvSpPr>
        <p:spPr>
          <a:xfrm>
            <a:off x="838200" y="1825625"/>
            <a:ext cx="10515600" cy="4351338"/>
          </a:xfrm>
        </p:spPr>
        <p:txBody>
          <a:bodyPr>
            <a:noAutofit/>
          </a:bodyPr>
          <a:lstStyle/>
          <a:p>
            <a:pPr marL="0" indent="0">
              <a:buNone/>
            </a:pPr>
            <a:r>
              <a:rPr lang="zh-CN" altLang="en-US" sz="1800" dirty="0"/>
              <a:t>经书里有一个比喻：</a:t>
            </a:r>
            <a:endParaRPr lang="en-CA" altLang="zh-CN" sz="1800" dirty="0"/>
          </a:p>
          <a:p>
            <a:pPr marL="0" indent="0">
              <a:buNone/>
            </a:pPr>
            <a:r>
              <a:rPr lang="zh-CN" altLang="en-US" sz="1800" dirty="0"/>
              <a:t>有一座监狱，里面有很多人在坐牢，监狱里又黑又冷，囚于其中的人每过很长一段时间，才有一次机会出来晒太阳，之后还要回去。晒太阳时，坐牢的人如果不想办法逃出去，其下场只有再度被关回牢中，别无他路。如果他利用这个机会，就可以想办法逃出去，也有办法不再坐牢。逃不逃得出去，想不想办法，主动权都在他自己，如果不愿意回去，就要想方设法逃离，如果不想办法，晒了一、两个小时太阳以后，他还会被再度关进监狱，长期承受囚禁之苦。</a:t>
            </a:r>
            <a:br>
              <a:rPr lang="en-CA" sz="1800" dirty="0"/>
            </a:br>
            <a:br>
              <a:rPr lang="en-CA" sz="1800" dirty="0"/>
            </a:br>
            <a:r>
              <a:rPr lang="zh-CN" altLang="en-US" sz="1800" dirty="0"/>
              <a:t>获得暇满人身的此生，就是我们从监狱里面出来，在外面晒太阳的时候。我们要不要想办法不再重入狱中，就要看自己的意愿。如果不愿想办法也可以，没有人勉强你一定要逃出去，但这样的结果，就是还要再回到那个又黑又冷的监狱。此处的监狱，是指三恶趣，众生流转轮回的大部分时间，是在恶趣里感受无量痛苦，不得自在，好像蹲监狱一样。黑暗象征着无明，如果此生不修行，一旦堕落于恶趣，如地狱或旁生道，就根本没有修行和解脱的概念，那时就只顾得上自己的生活，其他什么都不懂，内心充满了无明，充满了黑暗。冷表示什么意思呢？在三恶趣中，地狱众生的痛苦可谓无量无边、难以尽言；而饿鬼长时感受的饥渴之苦，旁生所受的互相残杀之苦，也是我们难以想象的，所以用</a:t>
            </a:r>
            <a:r>
              <a:rPr lang="en-CA" sz="1800" dirty="0"/>
              <a:t>“</a:t>
            </a:r>
            <a:r>
              <a:rPr lang="zh-CN" altLang="en-US" sz="1800" dirty="0"/>
              <a:t>冷</a:t>
            </a:r>
            <a:r>
              <a:rPr lang="en-CA" sz="1800" dirty="0"/>
              <a:t>”</a:t>
            </a:r>
            <a:r>
              <a:rPr lang="zh-CN" altLang="en-US" sz="1800" dirty="0"/>
              <a:t>来表示。</a:t>
            </a:r>
            <a:br>
              <a:rPr lang="en-CA" sz="1800" dirty="0"/>
            </a:br>
            <a:br>
              <a:rPr lang="en-CA" sz="1800" dirty="0"/>
            </a:br>
            <a:r>
              <a:rPr lang="zh-CN" altLang="en-US" sz="1800" dirty="0"/>
              <a:t>如果这一世不修行，我们就要回到阴冷黑暗的轮回中去。这不是佛教的教条，也不是威胁、吓唬，而是千真万确的事实。这一世不修行也可以（很多人不在乎这些，根本不修行），但是下场就是这样；修行的话，就有办法不再回到这个</a:t>
            </a:r>
            <a:r>
              <a:rPr lang="en-CA" sz="1800" dirty="0"/>
              <a:t>“</a:t>
            </a:r>
            <a:r>
              <a:rPr lang="zh-CN" altLang="en-US" sz="1800" dirty="0"/>
              <a:t>监狱</a:t>
            </a:r>
            <a:r>
              <a:rPr lang="en-CA" sz="1800" dirty="0"/>
              <a:t>”</a:t>
            </a:r>
            <a:r>
              <a:rPr lang="zh-CN" altLang="en-US" sz="1800" dirty="0"/>
              <a:t>，想不想办法，完全在自己的掌握之中。</a:t>
            </a:r>
            <a:endParaRPr lang="en-CA" sz="1800" dirty="0"/>
          </a:p>
        </p:txBody>
      </p:sp>
    </p:spTree>
    <p:extLst>
      <p:ext uri="{BB962C8B-B14F-4D97-AF65-F5344CB8AC3E}">
        <p14:creationId xmlns:p14="http://schemas.microsoft.com/office/powerpoint/2010/main" val="124327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0C58-918B-482D-91CF-F77DC291D7D7}"/>
              </a:ext>
            </a:extLst>
          </p:cNvPr>
          <p:cNvSpPr>
            <a:spLocks noGrp="1"/>
          </p:cNvSpPr>
          <p:nvPr>
            <p:ph type="title"/>
          </p:nvPr>
        </p:nvSpPr>
        <p:spPr/>
        <p:txBody>
          <a:bodyPr/>
          <a:lstStyle/>
          <a:p>
            <a:r>
              <a:rPr lang="zh-CN" altLang="en-US" dirty="0"/>
              <a:t>以因难得</a:t>
            </a:r>
            <a:endParaRPr lang="en-CA" dirty="0"/>
          </a:p>
        </p:txBody>
      </p:sp>
      <p:sp>
        <p:nvSpPr>
          <p:cNvPr id="3" name="Content Placeholder 2">
            <a:extLst>
              <a:ext uri="{FF2B5EF4-FFF2-40B4-BE49-F238E27FC236}">
                <a16:creationId xmlns:a16="http://schemas.microsoft.com/office/drawing/2014/main" id="{1C9832EB-CF29-4466-B7BE-23CDA8508462}"/>
              </a:ext>
            </a:extLst>
          </p:cNvPr>
          <p:cNvSpPr>
            <a:spLocks noGrp="1"/>
          </p:cNvSpPr>
          <p:nvPr>
            <p:ph idx="1"/>
          </p:nvPr>
        </p:nvSpPr>
        <p:spPr/>
        <p:txBody>
          <a:bodyPr>
            <a:noAutofit/>
          </a:bodyPr>
          <a:lstStyle/>
          <a:p>
            <a:pPr marL="0" indent="0">
              <a:buNone/>
            </a:pPr>
            <a:r>
              <a:rPr lang="zh-CN" altLang="en-US" sz="2000" dirty="0"/>
              <a:t>如果下一世还想得到这样的人身，就需要作到以下三个方面：</a:t>
            </a:r>
            <a:endParaRPr lang="en-CA" altLang="zh-CN" sz="2000" dirty="0"/>
          </a:p>
          <a:p>
            <a:r>
              <a:rPr lang="zh-CN" altLang="en-US" sz="2000" dirty="0"/>
              <a:t>持戒</a:t>
            </a:r>
            <a:endParaRPr lang="en-CA" altLang="zh-CN" sz="2000" dirty="0"/>
          </a:p>
          <a:p>
            <a:pPr marL="0" indent="0">
              <a:buNone/>
            </a:pPr>
            <a:r>
              <a:rPr lang="zh-CN" altLang="en-US" sz="2000" dirty="0"/>
              <a:t>此处所说的戒律，不一定是指出家人的戒律，居士的戒律也算。我们可以从居士五戒中挑选，持一条戒、二条戒、三条戒，或者四条、五条都行，而且要守持得很清净。这是最根本的一个</a:t>
            </a:r>
            <a:endParaRPr lang="en-CA" altLang="zh-CN" sz="2000" dirty="0"/>
          </a:p>
          <a:p>
            <a:r>
              <a:rPr lang="zh-CN" altLang="en-US" sz="2000" dirty="0"/>
              <a:t>行善</a:t>
            </a:r>
            <a:endParaRPr lang="en-CA" altLang="zh-CN" sz="2000" dirty="0"/>
          </a:p>
          <a:p>
            <a:pPr marL="0" indent="0">
              <a:buNone/>
            </a:pPr>
            <a:r>
              <a:rPr lang="zh-CN" altLang="en-US" sz="2000" dirty="0"/>
              <a:t>在持戒的基础上，还要行善，如布施、修行等等，要积累福德</a:t>
            </a:r>
            <a:endParaRPr lang="en-CA" altLang="zh-CN" sz="2000" dirty="0"/>
          </a:p>
          <a:p>
            <a:r>
              <a:rPr lang="zh-CN" altLang="en-US" sz="2000" dirty="0"/>
              <a:t>发愿</a:t>
            </a:r>
            <a:endParaRPr lang="en-CA" altLang="zh-CN" sz="2000" dirty="0"/>
          </a:p>
          <a:p>
            <a:pPr marL="0" indent="0">
              <a:buNone/>
            </a:pPr>
            <a:r>
              <a:rPr lang="zh-CN" altLang="en-US" sz="2000" dirty="0"/>
              <a:t>要时常祈祷：愿我生生世世能够得到暇满人身</a:t>
            </a:r>
            <a:endParaRPr lang="en-CA" altLang="zh-CN" sz="2000" dirty="0"/>
          </a:p>
          <a:p>
            <a:r>
              <a:rPr lang="zh-CN" altLang="en-US" sz="2000" dirty="0"/>
              <a:t>正如</a:t>
            </a:r>
            <a:r>
              <a:rPr lang="en-US" altLang="zh-CN" sz="2000" dirty="0"/>
              <a:t>《</a:t>
            </a:r>
            <a:r>
              <a:rPr lang="zh-CN" altLang="en-US" sz="2000" dirty="0"/>
              <a:t>前行备忘录</a:t>
            </a:r>
            <a:r>
              <a:rPr lang="en-US" altLang="zh-CN" sz="2000" dirty="0"/>
              <a:t>》</a:t>
            </a:r>
            <a:r>
              <a:rPr lang="zh-CN" altLang="en-US" sz="2000" dirty="0"/>
              <a:t>所说：</a:t>
            </a:r>
            <a:r>
              <a:rPr lang="en-CA" sz="2000" dirty="0"/>
              <a:t>“</a:t>
            </a:r>
            <a:r>
              <a:rPr lang="zh-CN" altLang="en-US" sz="2000" dirty="0"/>
              <a:t>要得到闲暇，需要守护清净戒律；要得到圆满，必须大量累积布施等福善。为了获得暇满人身，还要以清净的发愿来衔接</a:t>
            </a:r>
            <a:r>
              <a:rPr lang="en-CA" sz="2000" dirty="0"/>
              <a:t>……”</a:t>
            </a:r>
            <a:endParaRPr lang="en-CA" altLang="zh-CN" sz="2000" dirty="0"/>
          </a:p>
          <a:p>
            <a:endParaRPr lang="en-CA" altLang="zh-CN" sz="2200" dirty="0"/>
          </a:p>
          <a:p>
            <a:endParaRPr lang="en-CA" altLang="zh-CN" sz="2200" dirty="0"/>
          </a:p>
          <a:p>
            <a:pPr marL="0" indent="0">
              <a:buNone/>
            </a:pPr>
            <a:endParaRPr lang="en-CA" sz="2200" dirty="0"/>
          </a:p>
        </p:txBody>
      </p:sp>
    </p:spTree>
    <p:extLst>
      <p:ext uri="{BB962C8B-B14F-4D97-AF65-F5344CB8AC3E}">
        <p14:creationId xmlns:p14="http://schemas.microsoft.com/office/powerpoint/2010/main" val="457623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p:txBody>
          <a:bodyPr/>
          <a:lstStyle/>
          <a:p>
            <a:r>
              <a:rPr lang="zh-CN" altLang="en-US" dirty="0"/>
              <a:t>以因难得</a:t>
            </a:r>
            <a:endParaRPr lang="en-CA" dirty="0"/>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p:txBody>
          <a:bodyPr/>
          <a:lstStyle/>
          <a:p>
            <a:r>
              <a:rPr lang="zh-CN" altLang="en-US" dirty="0"/>
              <a:t>我们现在是自由的人，又遇到了佛法，要做到这三点不是那么困难</a:t>
            </a:r>
            <a:endParaRPr lang="en-CA" altLang="zh-CN" dirty="0"/>
          </a:p>
          <a:p>
            <a:r>
              <a:rPr lang="zh-CN" altLang="en-US" dirty="0"/>
              <a:t>其他众生，比如旁生或者天人来说，要做这三件事是非常不容易的，甚至根本无法做到</a:t>
            </a:r>
            <a:endParaRPr lang="en-CA" altLang="zh-CN" dirty="0"/>
          </a:p>
          <a:p>
            <a:r>
              <a:rPr lang="zh-CN" altLang="en-US" dirty="0"/>
              <a:t>所以，从获得人身所需因缘的角度来看，暇满人身是非常难得的</a:t>
            </a:r>
            <a:endParaRPr lang="en-CA" dirty="0"/>
          </a:p>
        </p:txBody>
      </p:sp>
    </p:spTree>
    <p:extLst>
      <p:ext uri="{BB962C8B-B14F-4D97-AF65-F5344CB8AC3E}">
        <p14:creationId xmlns:p14="http://schemas.microsoft.com/office/powerpoint/2010/main" val="3877894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4FB5-8AB8-4317-871E-73D1F33ED1EE}"/>
              </a:ext>
            </a:extLst>
          </p:cNvPr>
          <p:cNvSpPr>
            <a:spLocks noGrp="1"/>
          </p:cNvSpPr>
          <p:nvPr>
            <p:ph type="title"/>
          </p:nvPr>
        </p:nvSpPr>
        <p:spPr/>
        <p:txBody>
          <a:bodyPr/>
          <a:lstStyle/>
          <a:p>
            <a:r>
              <a:rPr lang="zh-CN" altLang="en-US" dirty="0"/>
              <a:t>以喻难得</a:t>
            </a:r>
            <a:endParaRPr lang="en-CA" dirty="0"/>
          </a:p>
        </p:txBody>
      </p:sp>
      <p:sp>
        <p:nvSpPr>
          <p:cNvPr id="3" name="Content Placeholder 2">
            <a:extLst>
              <a:ext uri="{FF2B5EF4-FFF2-40B4-BE49-F238E27FC236}">
                <a16:creationId xmlns:a16="http://schemas.microsoft.com/office/drawing/2014/main" id="{8FAD041A-0E73-4B54-9728-8A6E31FFC9F5}"/>
              </a:ext>
            </a:extLst>
          </p:cNvPr>
          <p:cNvSpPr>
            <a:spLocks noGrp="1"/>
          </p:cNvSpPr>
          <p:nvPr>
            <p:ph idx="1"/>
          </p:nvPr>
        </p:nvSpPr>
        <p:spPr/>
        <p:txBody>
          <a:bodyPr>
            <a:normAutofit/>
          </a:bodyPr>
          <a:lstStyle/>
          <a:p>
            <a:pPr marL="0" indent="0">
              <a:buNone/>
            </a:pPr>
            <a:r>
              <a:rPr lang="zh-CN" altLang="en-US" sz="2400" dirty="0"/>
              <a:t>豪华客机</a:t>
            </a:r>
            <a:endParaRPr lang="en-CA" altLang="zh-CN" sz="2400" dirty="0"/>
          </a:p>
          <a:p>
            <a:r>
              <a:rPr lang="zh-CN" altLang="en-US" sz="2400" dirty="0"/>
              <a:t>比如造一架大型的豪华客机，需要全球几千家工厂、几十万人为它生产各种精密配件，最后装配组装完成</a:t>
            </a:r>
            <a:endParaRPr lang="en-CA" altLang="zh-CN" sz="2400" dirty="0"/>
          </a:p>
          <a:p>
            <a:r>
              <a:rPr lang="zh-CN" altLang="en-US" sz="2400" dirty="0"/>
              <a:t>生产这样一架豪华客机是非常难的，因为需要集聚数以万计的因缘，庞大数目配件的设计、选材、制造、完装、整合，是极其复杂、精细的大工程</a:t>
            </a:r>
            <a:endParaRPr lang="en-CA" altLang="zh-CN" sz="2400" dirty="0"/>
          </a:p>
          <a:p>
            <a:r>
              <a:rPr lang="zh-CN" altLang="en-US" sz="2400" dirty="0"/>
              <a:t>我们的暇满人身就像这样难得，因为这个人身宝上每一份珍贵的修法因缘都来之不易</a:t>
            </a:r>
            <a:endParaRPr lang="en-CA" sz="2400" dirty="0"/>
          </a:p>
        </p:txBody>
      </p:sp>
    </p:spTree>
    <p:extLst>
      <p:ext uri="{BB962C8B-B14F-4D97-AF65-F5344CB8AC3E}">
        <p14:creationId xmlns:p14="http://schemas.microsoft.com/office/powerpoint/2010/main" val="3985170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4FB5-8AB8-4317-871E-73D1F33ED1EE}"/>
              </a:ext>
            </a:extLst>
          </p:cNvPr>
          <p:cNvSpPr>
            <a:spLocks noGrp="1"/>
          </p:cNvSpPr>
          <p:nvPr>
            <p:ph type="title"/>
          </p:nvPr>
        </p:nvSpPr>
        <p:spPr/>
        <p:txBody>
          <a:bodyPr/>
          <a:lstStyle/>
          <a:p>
            <a:r>
              <a:rPr lang="zh-CN" altLang="en-US" dirty="0"/>
              <a:t>以喻难得</a:t>
            </a:r>
            <a:endParaRPr lang="en-CA" dirty="0"/>
          </a:p>
        </p:txBody>
      </p:sp>
      <p:sp>
        <p:nvSpPr>
          <p:cNvPr id="3" name="Content Placeholder 2">
            <a:extLst>
              <a:ext uri="{FF2B5EF4-FFF2-40B4-BE49-F238E27FC236}">
                <a16:creationId xmlns:a16="http://schemas.microsoft.com/office/drawing/2014/main" id="{8FAD041A-0E73-4B54-9728-8A6E31FFC9F5}"/>
              </a:ext>
            </a:extLst>
          </p:cNvPr>
          <p:cNvSpPr>
            <a:spLocks noGrp="1"/>
          </p:cNvSpPr>
          <p:nvPr>
            <p:ph idx="1"/>
          </p:nvPr>
        </p:nvSpPr>
        <p:spPr/>
        <p:txBody>
          <a:bodyPr>
            <a:normAutofit/>
          </a:bodyPr>
          <a:lstStyle/>
          <a:p>
            <a:pPr marL="0" indent="0">
              <a:buNone/>
            </a:pPr>
            <a:r>
              <a:rPr lang="zh-CN" altLang="en-US" sz="1600" dirty="0"/>
              <a:t>盲龟值木</a:t>
            </a:r>
            <a:endParaRPr lang="en-CA" altLang="zh-CN" sz="1600" dirty="0"/>
          </a:p>
          <a:p>
            <a:r>
              <a:rPr lang="zh-CN" altLang="en-US" sz="1600" dirty="0"/>
              <a:t>比如整个三千大千世界的区域变成了茫茫大海，在辽阔的海面上漂浮着一根带有孔洞的木头，被四面的海风不停地吹动，在海面上漂荡不已。深海的底下有一只瞎了眼睛的盲龟，每隔一百年浮上海面一次，它的头部刚好钻入木头孔洞的机率实在是太小了</a:t>
            </a:r>
            <a:endParaRPr lang="en-CA" altLang="zh-CN" sz="1600" dirty="0"/>
          </a:p>
          <a:p>
            <a:r>
              <a:rPr lang="zh-CN" altLang="en-US" sz="1600" dirty="0"/>
              <a:t>原因：如果木头停在一个地方不动，还有钻进孔洞的可能性，但木头被四面的海风不停地吹动、漂荡；如果是面积很狭小的海面，也有钻进孔洞的可能性，但海面是像三千大千世界的区域一样广大；如果在木头上有很多孔洞，也有钻入的可能性，但只有一个孔洞；如果盲龟眼睛能看得见，也有可能钻入，但盲龟的两眼瞎了，根本看不见木头和木头上的孔洞在哪里；如果盲龟频频地浮出海面，也有可能钻入，但盲龟要过一百年（三万六千多天）才浮上来一次。所以，盲龟的脖子极难刚好钻进这根木头的孔洞，得到暇满人身宝就像这样难得</a:t>
            </a:r>
            <a:endParaRPr lang="en-CA" altLang="zh-CN" sz="1600" dirty="0"/>
          </a:p>
          <a:p>
            <a:r>
              <a:rPr lang="zh-CN" altLang="en-US" sz="1600" dirty="0"/>
              <a:t>这个比喻里说的种种事表示什么？和三千大千世界同等大的海洋表示众生受生的三界这个极广大的区域；海面上木头的孔洞，是指得到有闲暇、修法条件圆满的人身；四面的海风不停地吹动，比喻心中邪分别的业风不停地吹动；瞎了眼的盲龟，比喻无明深重的众生，不知道什么应取、什么应舍，没有打开明辨取舍的慧眼；深深的海底，比喻受报漫长、难以超升的恶趣；每一百年浮上海面一次，比喻在长劫受报之后，终于得到了一次善趣之身；又下落海底，比喻得一般人身之后又堕入恶趣</a:t>
            </a:r>
            <a:endParaRPr lang="en-CA" altLang="zh-CN" sz="1600" dirty="0"/>
          </a:p>
          <a:p>
            <a:r>
              <a:rPr lang="zh-CN" altLang="en-US" sz="1600" dirty="0"/>
              <a:t>总的意思是说：由于没有开启慧眼，不知道何取何舍，恒时都在随邪分别的业风漂荡，而且一旦陷入深深的恶趣就长劫难出，即使再生到善趣，也脱离不开无明和邪分别的状态，导致在三界六道广大无边的生处当中，极难得到暇满人身</a:t>
            </a:r>
            <a:endParaRPr lang="en-CA" sz="1600" dirty="0"/>
          </a:p>
        </p:txBody>
      </p:sp>
    </p:spTree>
    <p:extLst>
      <p:ext uri="{BB962C8B-B14F-4D97-AF65-F5344CB8AC3E}">
        <p14:creationId xmlns:p14="http://schemas.microsoft.com/office/powerpoint/2010/main" val="535543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TotalTime>
  <Words>4973</Words>
  <Application>Microsoft Office PowerPoint</Application>
  <PresentationFormat>Widescreen</PresentationFormat>
  <Paragraphs>91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人身难得   睱满之因 睱满之喻</vt:lpstr>
      <vt:lpstr>睱满难得之相</vt:lpstr>
      <vt:lpstr>以因难得</vt:lpstr>
      <vt:lpstr>以因难得</vt:lpstr>
      <vt:lpstr>以因难得</vt:lpstr>
      <vt:lpstr>以因难得</vt:lpstr>
      <vt:lpstr>以因难得</vt:lpstr>
      <vt:lpstr>以喻难得</vt:lpstr>
      <vt:lpstr>以喻难得</vt:lpstr>
      <vt:lpstr>以喻难得</vt:lpstr>
      <vt:lpstr>以喻难得</vt:lpstr>
      <vt:lpstr>以数量难得</vt:lpstr>
      <vt:lpstr>以数量难得</vt:lpstr>
      <vt:lpstr>以数量难得</vt:lpstr>
      <vt:lpstr>以数量难得</vt:lpstr>
      <vt:lpstr>以数量难得</vt:lpstr>
      <vt:lpstr>总结偈</vt:lpstr>
      <vt:lpstr>讨论题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佛教的物种起源说</dc:title>
  <dc:creator>che oscar</dc:creator>
  <cp:lastModifiedBy>che oscar</cp:lastModifiedBy>
  <cp:revision>61</cp:revision>
  <dcterms:created xsi:type="dcterms:W3CDTF">2019-09-09T22:11:19Z</dcterms:created>
  <dcterms:modified xsi:type="dcterms:W3CDTF">2020-02-04T01:25:59Z</dcterms:modified>
</cp:coreProperties>
</file>