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71" r:id="rId4"/>
    <p:sldId id="269" r:id="rId5"/>
    <p:sldId id="268" r:id="rId6"/>
    <p:sldId id="265" r:id="rId7"/>
    <p:sldId id="267" r:id="rId8"/>
    <p:sldId id="266" r:id="rId9"/>
    <p:sldId id="258" r:id="rId10"/>
    <p:sldId id="273" r:id="rId11"/>
    <p:sldId id="274" r:id="rId12"/>
    <p:sldId id="276" r:id="rId13"/>
    <p:sldId id="277" r:id="rId14"/>
    <p:sldId id="278" r:id="rId15"/>
    <p:sldId id="279" r:id="rId16"/>
    <p:sldId id="272" r:id="rId17"/>
    <p:sldId id="256" r:id="rId18"/>
    <p:sldId id="281" r:id="rId19"/>
    <p:sldId id="284" r:id="rId20"/>
    <p:sldId id="283" r:id="rId21"/>
    <p:sldId id="285" r:id="rId22"/>
    <p:sldId id="286" r:id="rId23"/>
    <p:sldId id="287" r:id="rId24"/>
    <p:sldId id="288" r:id="rId25"/>
    <p:sldId id="289" r:id="rId26"/>
    <p:sldId id="290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44D8-078C-424C-AF76-FBEB3D34DB2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9248-F01F-4D04-B331-5DCEEB480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7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44D8-078C-424C-AF76-FBEB3D34DB2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9248-F01F-4D04-B331-5DCEEB480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5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44D8-078C-424C-AF76-FBEB3D34DB2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9248-F01F-4D04-B331-5DCEEB480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44D8-078C-424C-AF76-FBEB3D34DB2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9248-F01F-4D04-B331-5DCEEB480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5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44D8-078C-424C-AF76-FBEB3D34DB2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9248-F01F-4D04-B331-5DCEEB480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5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44D8-078C-424C-AF76-FBEB3D34DB2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9248-F01F-4D04-B331-5DCEEB480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9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44D8-078C-424C-AF76-FBEB3D34DB2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9248-F01F-4D04-B331-5DCEEB480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21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44D8-078C-424C-AF76-FBEB3D34DB2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9248-F01F-4D04-B331-5DCEEB480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8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44D8-078C-424C-AF76-FBEB3D34DB2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9248-F01F-4D04-B331-5DCEEB480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81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44D8-078C-424C-AF76-FBEB3D34DB2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9248-F01F-4D04-B331-5DCEEB480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0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44D8-078C-424C-AF76-FBEB3D34DB2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09248-F01F-4D04-B331-5DCEEB480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03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444D8-078C-424C-AF76-FBEB3D34DB28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09248-F01F-4D04-B331-5DCEEB480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53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4743" y="0"/>
            <a:ext cx="8671609" cy="769257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思维死因无定而修无常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1006549"/>
            <a:ext cx="12192000" cy="5762846"/>
          </a:xfrm>
        </p:spPr>
        <p:txBody>
          <a:bodyPr/>
          <a:lstStyle/>
          <a:p>
            <a:pPr algn="l"/>
            <a:r>
              <a:rPr lang="zh-CN" altLang="en-US" sz="2000" dirty="0"/>
              <a:t>一、从因上看到，此世间活缘极少，死缘极多，故死状不定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algn="l"/>
            <a:endParaRPr lang="en-US" sz="2000" dirty="0"/>
          </a:p>
          <a:p>
            <a:pPr algn="l"/>
            <a:r>
              <a:rPr lang="zh-CN" altLang="en-US" sz="2000" dirty="0"/>
              <a:t>二、从果上发现，以种种死缘致使此界的状况是死时不定而死，也就是从此洲人寿命不定，可以看出死期不定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algn="l"/>
            <a:endParaRPr lang="en-US" sz="2000" dirty="0"/>
          </a:p>
          <a:p>
            <a:pPr algn="l"/>
            <a:r>
              <a:rPr lang="zh-CN" altLang="en-US" sz="2000" dirty="0"/>
              <a:t>三、从体性上看出，在诸多死缘中存活力弱，此身的体性脆</a:t>
            </a:r>
            <a:r>
              <a:rPr lang="zh-CN" altLang="en-US" sz="2000" dirty="0" smtClean="0"/>
              <a:t>危</a:t>
            </a:r>
            <a:r>
              <a:rPr lang="zh-CN" altLang="en-US" sz="2000" dirty="0"/>
              <a:t>此身的体性脆危，由此推出死随时会来，连明天是否变成旁生都无法决定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algn="l"/>
            <a:endParaRPr lang="en-US" sz="2000" dirty="0"/>
          </a:p>
          <a:p>
            <a:pPr algn="l"/>
            <a:r>
              <a:rPr lang="zh-CN" altLang="en-US" sz="2000" dirty="0"/>
              <a:t>最后，由三因相总的推出死的状况非常不定，关键要落在</a:t>
            </a:r>
            <a:r>
              <a:rPr lang="zh-CN" altLang="en-US" sz="2000" b="1" dirty="0">
                <a:solidFill>
                  <a:srgbClr val="C00000"/>
                </a:solidFill>
              </a:rPr>
              <a:t>“可能今天就会死”</a:t>
            </a:r>
            <a:r>
              <a:rPr lang="zh-CN" altLang="en-US" sz="2000" dirty="0"/>
              <a:t>上面，对于“死无定期、生无定处”要生出很深的信心，以此才能使无常想贯穿在每时每刻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algn="l"/>
            <a:r>
              <a:rPr lang="zh-CN" altLang="en-US" sz="2000" dirty="0" smtClean="0"/>
              <a:t>这</a:t>
            </a:r>
            <a:r>
              <a:rPr lang="zh-CN" altLang="en-US" sz="2000" dirty="0"/>
              <a:t>种心起了以后才有后续的猛利欲修持无常。那时，无常感处处逼在心上，一想到随时会死，会急切地提起修法的心、唯一以法为依的心。</a:t>
            </a:r>
            <a:endParaRPr lang="en-US" sz="2000" dirty="0"/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77558" cy="71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40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496186"/>
            <a:ext cx="12192000" cy="6273209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由第三因相</a:t>
            </a:r>
            <a:r>
              <a:rPr lang="en-US" altLang="zh-CN" sz="2800" b="1" dirty="0">
                <a:solidFill>
                  <a:srgbClr val="C00000"/>
                </a:solidFill>
              </a:rPr>
              <a:t>——</a:t>
            </a:r>
            <a:r>
              <a:rPr lang="zh-CN" altLang="en-US" sz="2800" b="1" dirty="0">
                <a:solidFill>
                  <a:srgbClr val="C00000"/>
                </a:solidFill>
              </a:rPr>
              <a:t>此身体性脆弱而思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维</a:t>
            </a:r>
            <a:endParaRPr lang="en-US" altLang="zh-CN" sz="2800" b="1" dirty="0" smtClean="0">
              <a:solidFill>
                <a:srgbClr val="C00000"/>
              </a:solidFill>
            </a:endParaRPr>
          </a:p>
          <a:p>
            <a:endParaRPr lang="en-US" dirty="0"/>
          </a:p>
          <a:p>
            <a:pPr algn="l"/>
            <a:r>
              <a:rPr lang="zh-CN" altLang="en-US" dirty="0"/>
              <a:t>如是在数多死缘中存活力弱，如风中油灯一样住着，所以，说不定此时死就突然来临，连明天也难保不生为头或口上长角的一个旁生。是故，对于死时不定、生处不定当起深忍之心。</a:t>
            </a:r>
            <a:endParaRPr lang="en-US" dirty="0"/>
          </a:p>
          <a:p>
            <a:pPr algn="l"/>
            <a:r>
              <a:rPr lang="zh-CN" altLang="en-US" dirty="0"/>
              <a:t>从譬喻可以看到，风中油灯的存在状况非常不定，它的抵御力太差、维持力太弱。如果有灯罩，还可以挡住小风不吹到它，保持燃烧状态；然而没有灯罩，这表示抵御力弱。如果是一块石头，大风一吹，它的相续也不会断灭，只有把它碾成粉末才灭；然而油灯自身的体性弱，维持力弱，风随时可能刮灭它，前一刹那没风，第二刹那风一来当即灭掉。像这样要看到两方面，</a:t>
            </a:r>
            <a:r>
              <a:rPr lang="zh-CN" altLang="en-US" b="1" dirty="0">
                <a:solidFill>
                  <a:srgbClr val="C00000"/>
                </a:solidFill>
              </a:rPr>
              <a:t>一方面自身的体性相当脆弱，另一方面死缘的风非常多</a:t>
            </a:r>
            <a:r>
              <a:rPr lang="zh-CN" altLang="en-US" dirty="0"/>
              <a:t>，时时可能发生。这两个因素合在一起就知道，连现在不死的把握也没有。死缘一来，自己扛不住、维持不了，当即就死掉了。</a:t>
            </a:r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796168" cy="100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86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92149" y="779721"/>
            <a:ext cx="12284150" cy="598967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再者，</a:t>
            </a:r>
            <a:r>
              <a:rPr lang="zh-CN" altLang="en-US" b="1" dirty="0">
                <a:solidFill>
                  <a:srgbClr val="C00000"/>
                </a:solidFill>
              </a:rPr>
              <a:t>内的四大搅动</a:t>
            </a:r>
            <a:r>
              <a:rPr lang="zh-CN" altLang="en-US" dirty="0"/>
              <a:t>，比如突然病发，也很难维持生命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或</a:t>
            </a:r>
            <a:r>
              <a:rPr lang="zh-CN" altLang="en-US" dirty="0"/>
              <a:t>者一下子喘不过来气就死了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被</a:t>
            </a:r>
            <a:r>
              <a:rPr lang="zh-CN" altLang="en-US" dirty="0"/>
              <a:t>尖锐的东西刺到</a:t>
            </a:r>
            <a:r>
              <a:rPr lang="zh-CN" altLang="en-US" b="1" dirty="0">
                <a:solidFill>
                  <a:srgbClr val="C00000"/>
                </a:solidFill>
              </a:rPr>
              <a:t>死穴</a:t>
            </a:r>
            <a:r>
              <a:rPr lang="zh-CN" altLang="en-US" dirty="0"/>
              <a:t>也会死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再</a:t>
            </a:r>
            <a:r>
              <a:rPr lang="zh-CN" altLang="en-US" dirty="0"/>
              <a:t>者，</a:t>
            </a:r>
            <a:r>
              <a:rPr lang="zh-CN" altLang="en-US" b="1" dirty="0">
                <a:solidFill>
                  <a:srgbClr val="C00000"/>
                </a:solidFill>
              </a:rPr>
              <a:t>心的力量也很弱</a:t>
            </a:r>
            <a:r>
              <a:rPr lang="zh-CN" altLang="en-US" dirty="0"/>
              <a:t>。譬如前世冤家做了恶性的鬼类，一直跟着自己伺机报复。由于自身的持戒力、定力、福德力等都不够，冤鬼一下子入到心窍里，莫名其妙就死掉了，或者被鬼掌控，忽然间出车祸而死</a:t>
            </a:r>
            <a:r>
              <a:rPr lang="zh-CN" altLang="en-US" dirty="0" smtClean="0"/>
              <a:t>了</a:t>
            </a:r>
            <a:r>
              <a:rPr lang="zh-CN" altLang="en-US" dirty="0"/>
              <a:t>不适宜的食物，毒素侵入内脏，马上中毒而死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/>
              <a:t>总之，要看到自身维持相续的力量差，遮止外缘的力量弱，四面八方一层层的死缘就像无数个杀手，时时伺机而动，遭到一个就当即死亡。一定要明白，这些不是为了劝人修法编出来的一套，而是的确存在的事实。这样下来就知道，死无常要切近到现在就可能死，由此引生出“现在就要修法”的决断。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141227" cy="63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91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241005"/>
            <a:ext cx="12192000" cy="6528390"/>
          </a:xfrm>
        </p:spPr>
        <p:txBody>
          <a:bodyPr/>
          <a:lstStyle/>
          <a:p>
            <a:r>
              <a:rPr lang="zh-CN" altLang="en-US" b="1" dirty="0"/>
              <a:t>三因总</a:t>
            </a:r>
            <a:r>
              <a:rPr lang="zh-CN" altLang="en-US" b="1" dirty="0" smtClean="0"/>
              <a:t>结</a:t>
            </a:r>
            <a:endParaRPr lang="en-US" altLang="zh-CN" b="1" dirty="0" smtClean="0"/>
          </a:p>
          <a:p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pPr algn="l"/>
            <a:r>
              <a:rPr lang="zh-CN" altLang="en-US" dirty="0"/>
              <a:t>心要提示：关键是因缘观破常执愚痴。因缘不定故，果发生之时不定；死缘不定故，死时不定。由这一条大法则贯通一切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l"/>
            <a:endParaRPr lang="en-US" dirty="0"/>
          </a:p>
          <a:p>
            <a:pPr algn="l"/>
            <a:r>
              <a:rPr lang="zh-CN" altLang="en-US" dirty="0"/>
              <a:t>这就是进一步透过因缘观，非常理性地看到，我的命非常危脆，而死缘又特别多，死缘一来当即毙命。这就能够认定，死随时会发生，开始看清事实了。然后会发现，原先的观念太颠倒，一直认为我活百年不会死，连死期不定都想不通；随时会死更想不到；今天会死压根不去想；此刻会死简直是天方夜谭，觉得匪夷所思，听都不想听，抛到九宵云外去。这就看到自心是多么颠倒。然后在常执的驱使下，愚痴地去经营此世的活计，活得特别颠倒，整日若无其事，不知道死马上降临。这就看到，常执使人尽做无意义的事，然而死一旦爆发，那时毫无准备，两手空空，只能非常可怜地被业绳所缚，去往后世险处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796168" cy="100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67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1006549"/>
            <a:ext cx="12192000" cy="5762846"/>
          </a:xfrm>
        </p:spPr>
        <p:txBody>
          <a:bodyPr/>
          <a:lstStyle/>
          <a:p>
            <a:pPr algn="l"/>
            <a:r>
              <a:rPr lang="zh-CN" altLang="en-US" dirty="0"/>
              <a:t>现在基于理性地观察，特别从因缘观上看到，我身处在南瞻部洲的末法时期，作为这种因缘状况下的人，基于前世的无数业，以及这个世界的共业等，逐步观察下来会感觉这个世界特别无常，死期根本无法决定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从</a:t>
            </a:r>
            <a:r>
              <a:rPr lang="zh-CN" altLang="en-US" dirty="0"/>
              <a:t>因、目前的状况，以及身体非常危脆，一遇死缘就会灭等方面观察，确信自身的生命随时可能息灭，将来的前程非常不定。</a:t>
            </a:r>
            <a:r>
              <a:rPr lang="zh-CN" altLang="en-US" b="1" dirty="0">
                <a:solidFill>
                  <a:srgbClr val="C00000"/>
                </a:solidFill>
              </a:rPr>
              <a:t>这时内心深处对于“两个不定”就开始有了信解。感觉这个世界太无常，朝不保夕，自己的前程无法保证，开始着急，想到时时要办这件事，去掉盲目乐观、愚痴乐观的状况。</a:t>
            </a:r>
            <a:endParaRPr lang="en-US" b="1" dirty="0">
              <a:solidFill>
                <a:srgbClr val="C00000"/>
              </a:solidFill>
            </a:endParaRP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796168" cy="100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50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1264"/>
            <a:ext cx="12192001" cy="6748131"/>
          </a:xfrm>
        </p:spPr>
        <p:txBody>
          <a:bodyPr>
            <a:normAutofit/>
          </a:bodyPr>
          <a:lstStyle/>
          <a:p>
            <a:r>
              <a:rPr lang="zh-CN" altLang="en-US" dirty="0"/>
              <a:t>以下是</a:t>
            </a:r>
            <a:r>
              <a:rPr lang="en-US" altLang="zh-CN" dirty="0"/>
              <a:t>《</a:t>
            </a:r>
            <a:r>
              <a:rPr lang="zh-CN" altLang="en-US" dirty="0"/>
              <a:t>旧杂譬喻经</a:t>
            </a:r>
            <a:r>
              <a:rPr lang="en-US" altLang="zh-CN" dirty="0"/>
              <a:t>》</a:t>
            </a:r>
            <a:r>
              <a:rPr lang="zh-CN" altLang="en-US" dirty="0"/>
              <a:t>里讲到的一则因缘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pPr algn="l"/>
            <a:r>
              <a:rPr lang="zh-CN" altLang="en-US" dirty="0"/>
              <a:t>佛在世时有位国王，手下有五位大臣。其中一位大臣头天晚上请佛应供，佛没有受请，大臣也就随后返回。国王因此来请示佛陀，佛说：“这位大臣今天必定命终，明天由谁来作福呢？”</a:t>
            </a:r>
            <a:endParaRPr lang="en-US" dirty="0"/>
          </a:p>
          <a:p>
            <a:pPr algn="l"/>
            <a:r>
              <a:rPr lang="zh-CN" altLang="en-US" dirty="0"/>
              <a:t>之前，大臣请相师看相，相师曾说：“你会死在兵器之下。”所以他平日派军兵在身边护卫，自己也是时常持剑，严阵以待。这天到了深夜，他想睡觉，就把剑交给妻子持拿。妻子困倦，不觉也睡了过去，结果剑掉落下来，恰好斩断丈夫的头。妻子就在旁边啼哭号叫。国王听说后当即召集其余四大臣，问道：“你们都在保卫他，怎么会发生这种奸变？他的妻子跟丈夫在一起，怎么突然就导致这种过失？当时谁在旁边？”之后立即砍断四大臣的右手。</a:t>
            </a:r>
            <a:endParaRPr lang="en-US" dirty="0"/>
          </a:p>
          <a:p>
            <a:pPr algn="l"/>
            <a:r>
              <a:rPr lang="zh-CN" altLang="en-US" dirty="0"/>
              <a:t>这件事看起来很突然，居然都在一夜间发生，实际也是业力在支配。当时，阿难询问其中因缘，佛回答说：“那位丈夫前世做牧羊儿时，他的妻子是一头白羊母，另外四位大臣是四个盗匪。这些盗匪看见牧羊儿在牧羊，就同时举右手指着，让他杀掉白羊母，给五个人一起煮羊肉吃。牧羊儿很悲哀地哭着杀掉了白羊母，招待他们四个盗匪。之后他们在生死当中随业流转，今生业力成熟，又再次相遇，以此惨事了结他们宿世的罪报</a:t>
            </a:r>
            <a:r>
              <a:rPr lang="zh-CN" altLang="en-US" dirty="0" smtClean="0"/>
              <a:t>。”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264"/>
            <a:ext cx="1438940" cy="80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353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35665"/>
            <a:ext cx="12192001" cy="5833730"/>
          </a:xfrm>
        </p:spPr>
        <p:txBody>
          <a:bodyPr/>
          <a:lstStyle/>
          <a:p>
            <a:r>
              <a:rPr lang="zh-CN" altLang="en-US" dirty="0"/>
              <a:t>轮回中的一切现相是受业支配，无论多么“偶然”的不幸事件，实际也都是业力的操纵，而这一点其实很难被人认识。当业力发动时，一定会以某种方式结束性命。相师通过测算知道他会死在兵器下，而佛有现量智了知他当晚必死，一分一秒都躲不过。尽管他自以为外有军兵保护，自己又时时持剑，哪里想到妻子手中的剑掉下来，还是斩断了自己的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/>
              <a:t>他前世杀害白羊母，所以白羊母今世转为妻子来结束他的性命。他自以为不会死</a:t>
            </a:r>
            <a:r>
              <a:rPr lang="en-US" altLang="zh-CN" dirty="0"/>
              <a:t>——</a:t>
            </a:r>
            <a:r>
              <a:rPr lang="zh-CN" altLang="en-US" dirty="0"/>
              <a:t>妻子怎么会杀害自己？她跟自己没仇。没想到妻子正是前世的受害者。妻子也不是有意杀害，但一时失手，致使宝剑随即掉落，连这种动作都是受业力支配。可见，无常时时会发生，说不定是以哪种方式来了却业债。我们周围也充满了死缘，如果过去世造下杀业，因缘成熟时就必定遭受被杀的报应。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446027" cy="81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04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1006549"/>
            <a:ext cx="12192000" cy="5762846"/>
          </a:xfrm>
        </p:spPr>
        <p:txBody>
          <a:bodyPr/>
          <a:lstStyle/>
          <a:p>
            <a:pPr algn="l"/>
            <a:r>
              <a:rPr lang="zh-CN" altLang="en-US" dirty="0"/>
              <a:t>有个叫伯顿的外国人，正在给抑郁症患者做解剖时死去。也就是说，过去曾经种下的死因，如今因缘成熟，即使外在没有任何迹象，也会心脏停跳而死亡。还有的人是正在闲坐，外在没什么异常，自身也没有突发疾病，但业力一到也当即死去。还有的人在睡眠当中死亡等等。比如，一盏灯一直在照明，忽然灯丝断了，或者有人关闭开关，灯就会熄灭。同样，我们的心脏一次接一次地跳动，实际是受着业的支配，业力尽时，心跳即停，这就意味着任何时处都有可能死亡。谁能确定坐在这儿不会死？或者打坐不会死？睡觉不会死？没有这样的道理。</a:t>
            </a:r>
            <a:endParaRPr lang="en-US" dirty="0"/>
          </a:p>
          <a:p>
            <a:pPr algn="l"/>
            <a:r>
              <a:rPr lang="zh-CN" altLang="en-US" dirty="0">
                <a:solidFill>
                  <a:srgbClr val="C00000"/>
                </a:solidFill>
              </a:rPr>
              <a:t>生命只是由业引发的呼吸动作，一次又一次地出息、入息，即使不发生撞车、触电、中毒等，看起来平平安安，也有可能当下死去。也就是说，死缘无处不在，死的方式多种多样，我们认为不可能死的情况，很可能正是让人猝死的因。</a:t>
            </a:r>
            <a:endParaRPr lang="en-US" dirty="0">
              <a:solidFill>
                <a:srgbClr val="C00000"/>
              </a:solidFill>
            </a:endParaRP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4" y="1"/>
            <a:ext cx="1584983" cy="88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78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1006549"/>
            <a:ext cx="12192000" cy="5762846"/>
          </a:xfrm>
        </p:spPr>
        <p:txBody>
          <a:bodyPr/>
          <a:lstStyle/>
          <a:p>
            <a:pPr algn="l"/>
            <a:r>
              <a:rPr lang="zh-CN" altLang="en-US" dirty="0"/>
              <a:t>因此，我们以为的平安当中，处处潜伏着死缘。死缘并不一定是凶神恶煞般的怨敌相，或者被车碾压的血肉横飞之相，下至一杯水、一根针，或者不小心触到什么都有可能导致死亡。或许一般人的理解是有些情况会死，有些情况不会死，各种状况分别有多少安全系数等等，但实际上，只要业力现前，即使少许的因缘都会致死。我们自身并不是钢铁一样坚实，生命如同广场上的油灯，飘摇不定、脆弱不堪，业的机制也并不尽如我们的想像，因此，遇到任何情形、处于任何范围当中都不死，这根本不可能。 </a:t>
            </a:r>
            <a:endParaRPr lang="en-US" dirty="0"/>
          </a:p>
          <a:p>
            <a:pPr algn="l"/>
            <a:r>
              <a:rPr lang="zh-CN" altLang="en-US" dirty="0"/>
              <a:t>我们相续中的唯物、生命常存坚固等谬见一定要纠正，毕竟，生命如同水泡般极其脆弱，少许因缘都会成为死缘，我们万不可以为在大多状况下自己绝对不会死。之前，我们以常执会把身体认作坚不可摧的金刚，从不曾意识到</a:t>
            </a:r>
            <a:r>
              <a:rPr lang="zh-CN" altLang="en-US" sz="3200" b="1" dirty="0"/>
              <a:t>人命在于呼吸间</a:t>
            </a:r>
            <a:r>
              <a:rPr lang="zh-CN" altLang="en-US" dirty="0"/>
              <a:t>。现在则需转念思维：生命如同大水旁边的一点火星，当水淹没过来，它就会熄灭；又如一颗生鸡蛋，碰一下都会破碎；又如广场中央的油灯，刮来一阵风就会把它吹灭；又如一朵花，马上将要萎落等等。</a:t>
            </a:r>
            <a:r>
              <a:rPr lang="zh-CN" altLang="en-US" sz="2800" b="1" dirty="0">
                <a:solidFill>
                  <a:srgbClr val="C00000"/>
                </a:solidFill>
              </a:rPr>
              <a:t>死缘处处存在，身体脆弱不坚，内心相续中的恶业时时会发动、成熟，因此随时、随处都有可能死亡，我们一定要再再加强这种观念。</a:t>
            </a:r>
            <a:endParaRPr lang="en-US" sz="2800" b="1" dirty="0">
              <a:solidFill>
                <a:srgbClr val="C00000"/>
              </a:solidFill>
            </a:endParaRPr>
          </a:p>
          <a:p>
            <a:pPr algn="l"/>
            <a:r>
              <a:rPr lang="en-US" sz="2800" b="1" dirty="0">
                <a:solidFill>
                  <a:srgbClr val="C00000"/>
                </a:solidFill>
              </a:rPr>
              <a:t> 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481469" cy="83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31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3479" y="0"/>
            <a:ext cx="8732873" cy="673395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思维猛利欲而修无常</a:t>
            </a:r>
            <a:endParaRPr lang="en-US" sz="3600" dirty="0">
              <a:solidFill>
                <a:srgbClr val="FF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7" y="1148316"/>
            <a:ext cx="12192000" cy="5762846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solidFill>
                  <a:srgbClr val="002060"/>
                </a:solidFill>
              </a:rPr>
              <a:t>“思维猛利欲而修无常”分四点解释：</a:t>
            </a:r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zh-CN" altLang="en-US" b="1" dirty="0">
                <a:solidFill>
                  <a:srgbClr val="FF6600"/>
                </a:solidFill>
              </a:rPr>
              <a:t>一、这里指什么欲</a:t>
            </a:r>
            <a:r>
              <a:rPr lang="zh-CN" altLang="en-US" b="1" dirty="0" smtClean="0">
                <a:solidFill>
                  <a:srgbClr val="FF6600"/>
                </a:solidFill>
              </a:rPr>
              <a:t>；</a:t>
            </a:r>
            <a:endParaRPr lang="en-US" altLang="zh-CN" b="1" dirty="0" smtClean="0">
              <a:solidFill>
                <a:srgbClr val="FF6600"/>
              </a:solidFill>
            </a:endParaRPr>
          </a:p>
          <a:p>
            <a:pPr algn="l"/>
            <a:r>
              <a:rPr lang="zh-CN" altLang="en-US" dirty="0">
                <a:solidFill>
                  <a:srgbClr val="002060"/>
                </a:solidFill>
              </a:rPr>
              <a:t>欲即欲乐，有种种世法和佛法的内涵，这里指佛法上念死的欲和念法的欲。</a:t>
            </a:r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zh-CN" altLang="en-US" b="1" dirty="0">
                <a:solidFill>
                  <a:srgbClr val="FF6600"/>
                </a:solidFill>
              </a:rPr>
              <a:t>二、起此欲的作用是什么</a:t>
            </a:r>
            <a:r>
              <a:rPr lang="zh-CN" altLang="en-US" b="1" dirty="0" smtClean="0">
                <a:solidFill>
                  <a:srgbClr val="FF6600"/>
                </a:solidFill>
              </a:rPr>
              <a:t>；</a:t>
            </a:r>
            <a:endParaRPr lang="en-US" altLang="zh-CN" b="1" dirty="0" smtClean="0">
              <a:solidFill>
                <a:srgbClr val="FF6600"/>
              </a:solidFill>
            </a:endParaRPr>
          </a:p>
          <a:p>
            <a:pPr algn="l"/>
            <a:r>
              <a:rPr lang="zh-CN" altLang="en-US" dirty="0">
                <a:solidFill>
                  <a:srgbClr val="002060"/>
                </a:solidFill>
              </a:rPr>
              <a:t>由于欲是缘起的枢要，当起此欲乐时，它就使心进入到念死和念法的状态。一念死就会退掉现世法的欲，一念法就使心趣入到修法当中。</a:t>
            </a:r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zh-CN" altLang="en-US" b="1" dirty="0" smtClean="0">
                <a:solidFill>
                  <a:srgbClr val="FF6600"/>
                </a:solidFill>
              </a:rPr>
              <a:t>三</a:t>
            </a:r>
            <a:r>
              <a:rPr lang="zh-CN" altLang="en-US" b="1" dirty="0">
                <a:solidFill>
                  <a:srgbClr val="FF6600"/>
                </a:solidFill>
              </a:rPr>
              <a:t>、为什么要使此欲达到猛利</a:t>
            </a:r>
            <a:r>
              <a:rPr lang="zh-CN" altLang="en-US" b="1" dirty="0" smtClean="0">
                <a:solidFill>
                  <a:srgbClr val="FF6600"/>
                </a:solidFill>
              </a:rPr>
              <a:t>；</a:t>
            </a:r>
            <a:endParaRPr lang="en-US" altLang="zh-CN" b="1" dirty="0" smtClean="0">
              <a:solidFill>
                <a:srgbClr val="FF6600"/>
              </a:solidFill>
            </a:endParaRPr>
          </a:p>
          <a:p>
            <a:pPr algn="l"/>
            <a:r>
              <a:rPr lang="zh-CN" altLang="en-US" dirty="0">
                <a:solidFill>
                  <a:srgbClr val="002060"/>
                </a:solidFill>
              </a:rPr>
              <a:t>由于欲是勤依的缘故，如果欲达到猛利，勤就达到猛</a:t>
            </a:r>
            <a:r>
              <a:rPr lang="zh-CN" altLang="en-US" dirty="0" smtClean="0">
                <a:solidFill>
                  <a:srgbClr val="002060"/>
                </a:solidFill>
              </a:rPr>
              <a:t>利。</a:t>
            </a:r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zh-CN" altLang="en-US" dirty="0">
                <a:solidFill>
                  <a:srgbClr val="FF6600"/>
                </a:solidFill>
              </a:rPr>
              <a:t>四、如何使此欲达到猛利</a:t>
            </a:r>
            <a:r>
              <a:rPr lang="zh-CN" altLang="en-US" dirty="0" smtClean="0">
                <a:solidFill>
                  <a:srgbClr val="FF6600"/>
                </a:solidFill>
              </a:rPr>
              <a:t>。</a:t>
            </a:r>
            <a:endParaRPr lang="en-US" altLang="zh-CN" dirty="0" smtClean="0">
              <a:solidFill>
                <a:srgbClr val="FF6600"/>
              </a:solidFill>
            </a:endParaRPr>
          </a:p>
          <a:p>
            <a:pPr algn="l"/>
            <a:r>
              <a:rPr lang="zh-CN" altLang="en-US" dirty="0">
                <a:solidFill>
                  <a:srgbClr val="002060"/>
                </a:solidFill>
              </a:rPr>
              <a:t>这又要分最初发起的阶段和中间串习的阶段两方面</a:t>
            </a:r>
            <a:r>
              <a:rPr lang="zh-CN" altLang="en-US" dirty="0" smtClean="0">
                <a:solidFill>
                  <a:srgbClr val="002060"/>
                </a:solidFill>
              </a:rPr>
              <a:t>。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algn="l"/>
            <a:r>
              <a:rPr lang="en-US" altLang="zh-CN" dirty="0" smtClean="0">
                <a:solidFill>
                  <a:srgbClr val="002060"/>
                </a:solidFill>
              </a:rPr>
              <a:t>1</a:t>
            </a:r>
            <a:r>
              <a:rPr lang="zh-CN" altLang="en-US" dirty="0" smtClean="0">
                <a:solidFill>
                  <a:srgbClr val="002060"/>
                </a:solidFill>
              </a:rPr>
              <a:t>，无</a:t>
            </a:r>
            <a:r>
              <a:rPr lang="zh-CN" altLang="en-US" dirty="0">
                <a:solidFill>
                  <a:srgbClr val="002060"/>
                </a:solidFill>
              </a:rPr>
              <a:t>常</a:t>
            </a:r>
            <a:r>
              <a:rPr lang="zh-CN" altLang="en-US" dirty="0" smtClean="0">
                <a:solidFill>
                  <a:srgbClr val="002060"/>
                </a:solidFill>
              </a:rPr>
              <a:t>是</a:t>
            </a:r>
            <a:r>
              <a:rPr lang="zh-CN" altLang="en-US" dirty="0">
                <a:solidFill>
                  <a:srgbClr val="002060"/>
                </a:solidFill>
              </a:rPr>
              <a:t>基本的道心，如果连道心都没有，那一切道上的内涵全部空</a:t>
            </a:r>
            <a:r>
              <a:rPr lang="zh-CN" altLang="en-US" dirty="0" smtClean="0">
                <a:solidFill>
                  <a:srgbClr val="002060"/>
                </a:solidFill>
              </a:rPr>
              <a:t>缺。</a:t>
            </a:r>
            <a:endParaRPr lang="en-US" altLang="zh-CN" dirty="0" smtClean="0">
              <a:solidFill>
                <a:srgbClr val="002060"/>
              </a:solidFill>
            </a:endParaRPr>
          </a:p>
          <a:p>
            <a:pPr algn="l"/>
            <a:r>
              <a:rPr lang="en-US" altLang="zh-CN" dirty="0" smtClean="0">
                <a:solidFill>
                  <a:srgbClr val="002060"/>
                </a:solidFill>
              </a:rPr>
              <a:t>2</a:t>
            </a:r>
            <a:r>
              <a:rPr lang="zh-CN" altLang="en-US" dirty="0" smtClean="0">
                <a:solidFill>
                  <a:srgbClr val="002060"/>
                </a:solidFill>
              </a:rPr>
              <a:t>，</a:t>
            </a:r>
            <a:r>
              <a:rPr lang="zh-CN" altLang="en-US" dirty="0">
                <a:solidFill>
                  <a:srgbClr val="002060"/>
                </a:solidFill>
              </a:rPr>
              <a:t>在中间阶段时时都要修这个欲，在每一个阶段都要感觉到修无常很重要，所以我要修它。这样一次又一次地去修念无常的欲。通过这种途径，使得它达到猛</a:t>
            </a:r>
            <a:r>
              <a:rPr lang="zh-CN" altLang="en-US" dirty="0" smtClean="0">
                <a:solidFill>
                  <a:srgbClr val="002060"/>
                </a:solidFill>
              </a:rPr>
              <a:t>利。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6" y="70958"/>
            <a:ext cx="718659" cy="80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00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1006549"/>
            <a:ext cx="12192000" cy="5762846"/>
          </a:xfrm>
        </p:spPr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</a:rPr>
              <a:t>接着我们就来了解普贤上师引导的密意。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 </a:t>
            </a:r>
          </a:p>
          <a:p>
            <a:pPr algn="l"/>
            <a:r>
              <a:rPr lang="zh-CN" altLang="en-US" b="1" dirty="0">
                <a:solidFill>
                  <a:srgbClr val="FF6600"/>
                </a:solidFill>
              </a:rPr>
              <a:t>思维猛利欲的所作分二：</a:t>
            </a:r>
            <a:endParaRPr lang="en-US" dirty="0">
              <a:solidFill>
                <a:srgbClr val="FF6600"/>
              </a:solidFill>
            </a:endParaRPr>
          </a:p>
          <a:p>
            <a:pPr algn="l"/>
            <a:r>
              <a:rPr lang="zh-CN" altLang="en-US" b="1" dirty="0">
                <a:solidFill>
                  <a:srgbClr val="002060"/>
                </a:solidFill>
              </a:rPr>
              <a:t>一、恒时唯修念死</a:t>
            </a:r>
            <a:r>
              <a:rPr lang="zh-CN" altLang="en-US" b="1" dirty="0" smtClean="0">
                <a:solidFill>
                  <a:srgbClr val="002060"/>
                </a:solidFill>
              </a:rPr>
              <a:t>；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algn="l"/>
            <a:r>
              <a:rPr lang="zh-CN" altLang="en-US" b="1" dirty="0" smtClean="0">
                <a:solidFill>
                  <a:srgbClr val="002060"/>
                </a:solidFill>
              </a:rPr>
              <a:t>（</a:t>
            </a:r>
            <a:r>
              <a:rPr lang="zh-CN" altLang="en-US" b="1" dirty="0">
                <a:solidFill>
                  <a:srgbClr val="002060"/>
                </a:solidFill>
              </a:rPr>
              <a:t>一）总说；</a:t>
            </a:r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zh-CN" altLang="en-US" b="1" dirty="0">
                <a:solidFill>
                  <a:srgbClr val="002060"/>
                </a:solidFill>
              </a:rPr>
              <a:t>（二）别说</a:t>
            </a:r>
            <a:r>
              <a:rPr lang="zh-CN" altLang="en-US" dirty="0">
                <a:solidFill>
                  <a:srgbClr val="002060"/>
                </a:solidFill>
              </a:rPr>
              <a:t>。</a:t>
            </a:r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altLang="zh-CN" b="1" dirty="0" smtClean="0">
              <a:solidFill>
                <a:srgbClr val="002060"/>
              </a:solidFill>
            </a:endParaRP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zh-CN" altLang="en-US" b="1" dirty="0">
                <a:solidFill>
                  <a:srgbClr val="002060"/>
                </a:solidFill>
              </a:rPr>
              <a:t>二、恒时劝勉自心行十法行</a:t>
            </a:r>
            <a:r>
              <a:rPr lang="zh-CN" altLang="en-US" b="1" dirty="0" smtClean="0">
                <a:solidFill>
                  <a:srgbClr val="002060"/>
                </a:solidFill>
              </a:rPr>
              <a:t>。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pPr algn="l"/>
            <a:r>
              <a:rPr lang="zh-CN" altLang="en-US" b="1" dirty="0" smtClean="0">
                <a:solidFill>
                  <a:srgbClr val="002060"/>
                </a:solidFill>
              </a:rPr>
              <a:t>（</a:t>
            </a:r>
            <a:r>
              <a:rPr lang="zh-CN" altLang="en-US" b="1" dirty="0">
                <a:solidFill>
                  <a:srgbClr val="002060"/>
                </a:solidFill>
              </a:rPr>
              <a:t>一）总说；</a:t>
            </a:r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zh-CN" altLang="en-US" b="1" dirty="0">
                <a:solidFill>
                  <a:srgbClr val="002060"/>
                </a:solidFill>
              </a:rPr>
              <a:t>（二）别说</a:t>
            </a:r>
            <a:r>
              <a:rPr lang="zh-CN" altLang="en-US" dirty="0">
                <a:solidFill>
                  <a:srgbClr val="002060"/>
                </a:solidFill>
              </a:rPr>
              <a:t>。</a:t>
            </a:r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6" y="70958"/>
            <a:ext cx="718659" cy="80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5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1006549"/>
            <a:ext cx="12192000" cy="5762846"/>
          </a:xfrm>
        </p:spPr>
        <p:txBody>
          <a:bodyPr/>
          <a:lstStyle/>
          <a:p>
            <a:endParaRPr lang="en-US" sz="2000" dirty="0"/>
          </a:p>
          <a:p>
            <a:pPr algn="l"/>
            <a:endParaRPr lang="en-US" altLang="zh-CN" dirty="0" smtClean="0"/>
          </a:p>
          <a:p>
            <a:pPr algn="l"/>
            <a:r>
              <a:rPr lang="zh-CN" altLang="en-US" dirty="0" smtClean="0"/>
              <a:t>依</a:t>
            </a:r>
            <a:r>
              <a:rPr lang="zh-CN" altLang="en-US" dirty="0"/>
              <a:t>据圣天菩萨的指导，应当从三个方面思维：</a:t>
            </a:r>
            <a:endParaRPr lang="en-US" dirty="0"/>
          </a:p>
          <a:p>
            <a:pPr algn="l"/>
            <a:r>
              <a:rPr lang="en-US" b="1" dirty="0">
                <a:solidFill>
                  <a:srgbClr val="C00000"/>
                </a:solidFill>
              </a:rPr>
              <a:t>1</a:t>
            </a:r>
            <a:r>
              <a:rPr lang="zh-CN" altLang="en-US" b="1" dirty="0">
                <a:solidFill>
                  <a:srgbClr val="C00000"/>
                </a:solidFill>
              </a:rPr>
              <a:t>、此世间死缘极多；</a:t>
            </a:r>
            <a:endParaRPr lang="en-US" b="1" dirty="0">
              <a:solidFill>
                <a:srgbClr val="C00000"/>
              </a:solidFill>
            </a:endParaRPr>
          </a:p>
          <a:p>
            <a:pPr algn="l"/>
            <a:r>
              <a:rPr lang="en-US" b="1" dirty="0">
                <a:solidFill>
                  <a:srgbClr val="C00000"/>
                </a:solidFill>
              </a:rPr>
              <a:t>2</a:t>
            </a:r>
            <a:r>
              <a:rPr lang="zh-CN" altLang="en-US" b="1" dirty="0">
                <a:solidFill>
                  <a:srgbClr val="C00000"/>
                </a:solidFill>
              </a:rPr>
              <a:t>、活缘极少；</a:t>
            </a:r>
            <a:endParaRPr lang="en-US" b="1" dirty="0">
              <a:solidFill>
                <a:srgbClr val="C00000"/>
              </a:solidFill>
            </a:endParaRPr>
          </a:p>
          <a:p>
            <a:pPr algn="l"/>
            <a:r>
              <a:rPr lang="en-US" b="1" dirty="0">
                <a:solidFill>
                  <a:srgbClr val="C00000"/>
                </a:solidFill>
              </a:rPr>
              <a:t>3</a:t>
            </a:r>
            <a:r>
              <a:rPr lang="zh-CN" altLang="en-US" b="1" dirty="0">
                <a:solidFill>
                  <a:srgbClr val="C00000"/>
                </a:solidFill>
              </a:rPr>
              <a:t>、活缘亦成死缘。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62522" cy="59542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49624" y="354710"/>
            <a:ext cx="7481185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C00000"/>
                </a:solidFill>
              </a:rPr>
              <a:t>第一种因相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-</a:t>
            </a:r>
            <a:r>
              <a:rPr lang="zh-CN" altLang="en-US" sz="2400" b="1" dirty="0">
                <a:solidFill>
                  <a:srgbClr val="C00000"/>
                </a:solidFill>
              </a:rPr>
              <a:t>此世间活缘极少，死缘极多，故死状不定；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377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737191"/>
            <a:ext cx="12192000" cy="6032204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（一）总说</a:t>
            </a:r>
            <a:endParaRPr lang="en-US" sz="2000" b="1" dirty="0">
              <a:solidFill>
                <a:srgbClr val="FF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zh-CN" altLang="en-US" sz="2000" dirty="0">
                <a:solidFill>
                  <a:srgbClr val="002060"/>
                </a:solidFill>
              </a:rPr>
              <a:t>一切时和一切阶段唯一修死，要修的地方是行、住、卧三类威仪，都口里说、心里想：“这是此生最后一次</a:t>
            </a:r>
            <a:r>
              <a:rPr lang="zh-CN" altLang="en-US" sz="2000" dirty="0" smtClean="0">
                <a:solidFill>
                  <a:srgbClr val="002060"/>
                </a:solidFill>
              </a:rPr>
              <a:t>！”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zh-CN" altLang="en-US" sz="2000" dirty="0">
                <a:solidFill>
                  <a:srgbClr val="002060"/>
                </a:solidFill>
              </a:rPr>
              <a:t>这一句来自</a:t>
            </a:r>
            <a:r>
              <a:rPr lang="en-US" altLang="zh-CN" sz="2000" dirty="0">
                <a:solidFill>
                  <a:srgbClr val="002060"/>
                </a:solidFill>
              </a:rPr>
              <a:t>《</a:t>
            </a:r>
            <a:r>
              <a:rPr lang="zh-CN" altLang="en-US" sz="2000" dirty="0">
                <a:solidFill>
                  <a:srgbClr val="002060"/>
                </a:solidFill>
              </a:rPr>
              <a:t>法轨</a:t>
            </a:r>
            <a:r>
              <a:rPr lang="en-US" altLang="zh-CN" sz="2000" dirty="0">
                <a:solidFill>
                  <a:srgbClr val="002060"/>
                </a:solidFill>
              </a:rPr>
              <a:t>》</a:t>
            </a:r>
            <a:r>
              <a:rPr lang="zh-CN" altLang="en-US" sz="2000" dirty="0">
                <a:solidFill>
                  <a:srgbClr val="002060"/>
                </a:solidFill>
              </a:rPr>
              <a:t>总的修念死法的要诀，分三个方面来认识</a:t>
            </a:r>
            <a:r>
              <a:rPr lang="zh-CN" altLang="en-US" sz="2000" dirty="0" smtClean="0">
                <a:solidFill>
                  <a:srgbClr val="002060"/>
                </a:solidFill>
              </a:rPr>
              <a:t>：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algn="l"/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zh-CN" altLang="en-US" sz="2000" dirty="0">
                <a:solidFill>
                  <a:srgbClr val="002060"/>
                </a:solidFill>
              </a:rPr>
              <a:t>一、修念死法的必要</a:t>
            </a:r>
            <a:r>
              <a:rPr lang="zh-CN" altLang="en-US" sz="2000" dirty="0" smtClean="0">
                <a:solidFill>
                  <a:srgbClr val="002060"/>
                </a:solidFill>
              </a:rPr>
              <a:t>；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algn="l"/>
            <a:r>
              <a:rPr lang="zh-CN" altLang="en-US" sz="2000" dirty="0">
                <a:solidFill>
                  <a:srgbClr val="002060"/>
                </a:solidFill>
              </a:rPr>
              <a:t>虽然今天或此时、此阶段是死还是不死都不决定，但心应该执持死的方面，发起“唯一会死”的心。为什么要这样做呢？如果心想我不会死，那从“不死”的想里就会出现一切现世欲，在它的驱使下，我们的暇满几乎全数落在非法中。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zh-CN" altLang="en-US" sz="2000" dirty="0">
                <a:solidFill>
                  <a:srgbClr val="002060"/>
                </a:solidFill>
              </a:rPr>
              <a:t>二、修念死法的时位</a:t>
            </a:r>
            <a:r>
              <a:rPr lang="zh-CN" altLang="en-US" sz="2000" dirty="0" smtClean="0">
                <a:solidFill>
                  <a:srgbClr val="002060"/>
                </a:solidFill>
              </a:rPr>
              <a:t>；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algn="l"/>
            <a:r>
              <a:rPr lang="zh-CN" altLang="en-US" sz="2000" dirty="0">
                <a:solidFill>
                  <a:srgbClr val="002060"/>
                </a:solidFill>
              </a:rPr>
              <a:t>死想要贯彻一生，细到每一个时间、每一个阶段都唯一起无常想、死想，以此来摄持自心入于正法之门。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zh-CN" altLang="en-US" sz="2000" dirty="0">
                <a:solidFill>
                  <a:srgbClr val="002060"/>
                </a:solidFill>
              </a:rPr>
              <a:t>三、修念死法的行相</a:t>
            </a:r>
            <a:r>
              <a:rPr lang="zh-CN" altLang="en-US" sz="2000" dirty="0" smtClean="0">
                <a:solidFill>
                  <a:srgbClr val="002060"/>
                </a:solidFill>
              </a:rPr>
              <a:t>。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algn="l"/>
            <a:r>
              <a:rPr lang="zh-CN" altLang="en-US" sz="2000" dirty="0">
                <a:solidFill>
                  <a:srgbClr val="002060"/>
                </a:solidFill>
              </a:rPr>
              <a:t>具体的修法，指对于行、住、卧三大类威仪，无论哪个阶段都想死的方面。扣到相应的威仪上想：“这是我在人间最后一次做这个！”比如，这是最后一次出门，这是最后一次听课，这是最后一次睡等等。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endParaRPr lang="en-US" sz="20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7" y="70959"/>
            <a:ext cx="588336" cy="65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23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78195"/>
            <a:ext cx="12192000" cy="5762846"/>
          </a:xfrm>
        </p:spPr>
        <p:txBody>
          <a:bodyPr>
            <a:normAutofit/>
          </a:bodyPr>
          <a:lstStyle/>
          <a:p>
            <a:pPr algn="l"/>
            <a:endParaRPr lang="en-US" altLang="zh-CN" sz="2000" dirty="0" smtClean="0"/>
          </a:p>
          <a:p>
            <a:pPr algn="l"/>
            <a:r>
              <a:rPr lang="zh-CN" altLang="en-US" sz="20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（二）别说</a:t>
            </a:r>
            <a:endParaRPr lang="en-US" altLang="zh-CN" sz="2000" b="1" dirty="0" smtClean="0">
              <a:solidFill>
                <a:srgbClr val="FF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zh-CN" altLang="en-US" sz="2000" dirty="0" smtClean="0"/>
              <a:t>这</a:t>
            </a:r>
            <a:r>
              <a:rPr lang="zh-CN" altLang="en-US" sz="2000" dirty="0"/>
              <a:t>里普贤上师的引导有三个内容：</a:t>
            </a:r>
            <a:endParaRPr lang="en-US" sz="2000" dirty="0"/>
          </a:p>
          <a:p>
            <a:pPr algn="l"/>
            <a:r>
              <a:rPr lang="zh-CN" altLang="en-US" sz="2000" dirty="0">
                <a:solidFill>
                  <a:srgbClr val="FF6600"/>
                </a:solidFill>
              </a:rPr>
              <a:t>一、教导怎么配在威仪上念死</a:t>
            </a:r>
            <a:r>
              <a:rPr lang="zh-CN" altLang="en-US" sz="2000" dirty="0" smtClean="0">
                <a:solidFill>
                  <a:srgbClr val="FF6600"/>
                </a:solidFill>
              </a:rPr>
              <a:t>；</a:t>
            </a:r>
            <a:endParaRPr lang="en-US" altLang="zh-CN" sz="2000" dirty="0" smtClean="0">
              <a:solidFill>
                <a:srgbClr val="FF6600"/>
              </a:solidFill>
            </a:endParaRPr>
          </a:p>
          <a:p>
            <a:pPr algn="l"/>
            <a:r>
              <a:rPr lang="zh-CN" altLang="en-US" sz="2000" dirty="0" smtClean="0"/>
              <a:t>具</a:t>
            </a:r>
            <a:r>
              <a:rPr lang="zh-CN" altLang="en-US" sz="2000" dirty="0"/>
              <a:t>体说明修的方法，包括行、住、卧三方面，每一种又有两个方向的观念：一、现在方面要肯定地想：“我会在此处死，会在做这件事时死”；二、对于未来要否定掉“决定还会有”的想法，换成“不一定还能再做”“不一定还有下一次”等等</a:t>
            </a:r>
            <a:endParaRPr lang="en-US" sz="2000" dirty="0"/>
          </a:p>
          <a:p>
            <a:pPr algn="l"/>
            <a:r>
              <a:rPr lang="zh-CN" altLang="en-US" sz="2000" dirty="0">
                <a:solidFill>
                  <a:srgbClr val="FF6600"/>
                </a:solidFill>
              </a:rPr>
              <a:t>二、指明念死在心上的要求</a:t>
            </a:r>
            <a:r>
              <a:rPr lang="zh-CN" altLang="en-US" sz="2000" dirty="0" smtClean="0">
                <a:solidFill>
                  <a:srgbClr val="FF6600"/>
                </a:solidFill>
              </a:rPr>
              <a:t>；</a:t>
            </a:r>
            <a:endParaRPr lang="en-US" altLang="zh-CN" sz="2000" dirty="0" smtClean="0">
              <a:solidFill>
                <a:srgbClr val="FF6600"/>
              </a:solidFill>
            </a:endParaRPr>
          </a:p>
          <a:p>
            <a:pPr algn="l"/>
            <a:r>
              <a:rPr lang="zh-CN" altLang="en-US" sz="2000" dirty="0" smtClean="0"/>
              <a:t>这</a:t>
            </a:r>
            <a:r>
              <a:rPr lang="zh-CN" altLang="en-US" sz="2000" dirty="0"/>
              <a:t>样修时，要求发自内心痛切地唯修死想。“发自内心”指特别真实地作意。</a:t>
            </a:r>
            <a:endParaRPr lang="en-US" sz="2000" dirty="0"/>
          </a:p>
          <a:p>
            <a:pPr algn="l"/>
            <a:r>
              <a:rPr lang="zh-CN" altLang="en-US" sz="2000" dirty="0">
                <a:solidFill>
                  <a:srgbClr val="FF6600"/>
                </a:solidFill>
              </a:rPr>
              <a:t>三、教导平日修持的相。</a:t>
            </a:r>
            <a:endParaRPr lang="en-US" sz="2000" dirty="0">
              <a:solidFill>
                <a:srgbClr val="FF6600"/>
              </a:solidFill>
            </a:endParaRPr>
          </a:p>
          <a:p>
            <a:pPr algn="l"/>
            <a:r>
              <a:rPr lang="zh-CN" altLang="en-US" sz="2000" dirty="0"/>
              <a:t>噶当派诸格西是修无常的典范，切实地把无常想配在日常的各种威仪中。他们晚上睡觉时作意：“我今晚会死吧！没有明天了”，所以不用盖火，碗也倒扣，因为明天不必用碗了。这表示他作“决定会死”的想，因此，往后的一切希望全部息灭了。</a:t>
            </a:r>
            <a:endParaRPr lang="en-US" sz="20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6" y="70958"/>
            <a:ext cx="718659" cy="80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25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1006549"/>
            <a:ext cx="12192000" cy="5762846"/>
          </a:xfrm>
        </p:spPr>
        <p:txBody>
          <a:bodyPr>
            <a:normAutofit/>
          </a:bodyPr>
          <a:lstStyle/>
          <a:p>
            <a:pPr algn="l"/>
            <a:r>
              <a:rPr lang="zh-CN" altLang="en-US" sz="2000" b="1" dirty="0">
                <a:solidFill>
                  <a:srgbClr val="FF6600"/>
                </a:solidFill>
              </a:rPr>
              <a:t>二、恒时劝勉自心行十法行分二：</a:t>
            </a:r>
            <a:endParaRPr lang="en-US" sz="2000" dirty="0">
              <a:solidFill>
                <a:srgbClr val="FF6600"/>
              </a:solidFill>
            </a:endParaRPr>
          </a:p>
          <a:p>
            <a:pPr algn="l"/>
            <a:r>
              <a:rPr lang="zh-CN" altLang="en-US" sz="2000" b="1" dirty="0">
                <a:solidFill>
                  <a:srgbClr val="FF6600"/>
                </a:solidFill>
              </a:rPr>
              <a:t>（一）总说；（二）别说。</a:t>
            </a:r>
            <a:endParaRPr lang="en-US" sz="2000" dirty="0">
              <a:solidFill>
                <a:srgbClr val="FF6600"/>
              </a:solidFill>
            </a:endParaRPr>
          </a:p>
          <a:p>
            <a:pPr algn="l"/>
            <a:r>
              <a:rPr lang="en-US" sz="2000" dirty="0">
                <a:solidFill>
                  <a:srgbClr val="FF6600"/>
                </a:solidFill>
              </a:rPr>
              <a:t> </a:t>
            </a:r>
          </a:p>
          <a:p>
            <a:pPr algn="l"/>
            <a:r>
              <a:rPr lang="zh-CN" altLang="en-US" sz="2000" b="1" dirty="0">
                <a:solidFill>
                  <a:srgbClr val="FF6600"/>
                </a:solidFill>
              </a:rPr>
              <a:t>（一）总说</a:t>
            </a:r>
            <a:endParaRPr lang="en-US" sz="2000" dirty="0">
              <a:solidFill>
                <a:srgbClr val="FF6600"/>
              </a:solidFill>
            </a:endParaRPr>
          </a:p>
          <a:p>
            <a:pPr algn="l"/>
            <a:r>
              <a:rPr lang="en-US" sz="2000" b="1" dirty="0"/>
              <a:t> </a:t>
            </a:r>
            <a:endParaRPr lang="en-US" sz="2000" dirty="0"/>
          </a:p>
          <a:p>
            <a:pPr algn="l"/>
            <a:r>
              <a:rPr lang="zh-CN" altLang="en-US" sz="2000" dirty="0"/>
              <a:t>仅仅修死尚不完足，临终得益者唯有圣法之故，在恒时不离忆念正知的状况中，由了知一切轮回之事皆为无常、无有坚实（心要），需要劝自己行真实之法。</a:t>
            </a:r>
            <a:endParaRPr lang="en-US" sz="2000" dirty="0"/>
          </a:p>
          <a:p>
            <a:pPr algn="l"/>
            <a:r>
              <a:rPr lang="zh-CN" altLang="en-US" sz="2000" b="1" dirty="0">
                <a:solidFill>
                  <a:srgbClr val="FF6600"/>
                </a:solidFill>
              </a:rPr>
              <a:t>（二）别说</a:t>
            </a:r>
            <a:endParaRPr lang="en-US" sz="2000" dirty="0">
              <a:solidFill>
                <a:srgbClr val="FF6600"/>
              </a:solidFill>
            </a:endParaRPr>
          </a:p>
          <a:p>
            <a:pPr algn="l"/>
            <a:r>
              <a:rPr lang="zh-CN" altLang="en-US" sz="2000" b="1" dirty="0">
                <a:solidFill>
                  <a:srgbClr val="FF6600"/>
                </a:solidFill>
              </a:rPr>
              <a:t>劝心修真实法</a:t>
            </a:r>
            <a:endParaRPr lang="en-US" sz="2000" dirty="0">
              <a:solidFill>
                <a:srgbClr val="FF6600"/>
              </a:solidFill>
            </a:endParaRPr>
          </a:p>
          <a:p>
            <a:pPr algn="l"/>
            <a:r>
              <a:rPr lang="en-US" sz="2000" dirty="0"/>
              <a:t> </a:t>
            </a:r>
            <a:r>
              <a:rPr lang="zh-CN" altLang="en-US" sz="2000" dirty="0" smtClean="0"/>
              <a:t>这</a:t>
            </a:r>
            <a:r>
              <a:rPr lang="zh-CN" altLang="en-US" sz="2000" dirty="0"/>
              <a:t>里关键要抓住“劝”字，为了能劝，又要有忆念、正知。了认轮回法靠不住、没东西，圣法靠得住、有东西，然后劝心：“心啊！心啊！你别寄托在那上了，你别在那里寻求了，那是苦海，你往法这边走吧！”一样一样都这样</a:t>
            </a:r>
            <a:r>
              <a:rPr lang="zh-CN" altLang="en-US" sz="2000" dirty="0" smtClean="0"/>
              <a:t>劝。</a:t>
            </a:r>
            <a:endParaRPr lang="en-US" sz="20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6" y="70958"/>
            <a:ext cx="602513" cy="67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37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1006549"/>
            <a:ext cx="12192000" cy="5762846"/>
          </a:xfrm>
        </p:spPr>
        <p:txBody>
          <a:bodyPr/>
          <a:lstStyle/>
          <a:p>
            <a:r>
              <a:rPr lang="zh-CN" altLang="en-US" b="1" dirty="0">
                <a:solidFill>
                  <a:srgbClr val="FF6600"/>
                </a:solidFill>
              </a:rPr>
              <a:t>在前面思维修的基础上发展圣法欲（取心要欲）</a:t>
            </a:r>
            <a:endParaRPr lang="en-US" b="1" dirty="0">
              <a:solidFill>
                <a:srgbClr val="FF6600"/>
              </a:solidFill>
            </a:endParaRPr>
          </a:p>
          <a:p>
            <a:r>
              <a:rPr lang="en-US" dirty="0"/>
              <a:t> </a:t>
            </a:r>
          </a:p>
          <a:p>
            <a:r>
              <a:rPr lang="zh-CN" altLang="en-US" dirty="0"/>
              <a:t>这是实际修“作法行”的欲，这个欲由胜解而来。透过前面一项一项详细、透彻地思维抉择，完全确定三有中的事皆是无常、无有坚实，再一碰到轮回事、现世法马上起忆念，然后起正知检察自心，提醒自己不要往无意义、无依靠的轮回事、现世法里走，劝引自心往法的方面走。</a:t>
            </a:r>
            <a:endParaRPr lang="en-US" dirty="0"/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6" y="70958"/>
            <a:ext cx="718659" cy="80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55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8299" y="0"/>
            <a:ext cx="8988054" cy="850605"/>
          </a:xfrm>
        </p:spPr>
        <p:txBody>
          <a:bodyPr>
            <a:normAutofit fontScale="90000"/>
          </a:bodyPr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zh-CN" altLang="en-US" sz="2700" b="1" dirty="0">
                <a:solidFill>
                  <a:srgbClr val="FF6600"/>
                </a:solidFill>
              </a:rPr>
              <a:t>以分类对比观发生圣法欲（取心要欲）</a:t>
            </a:r>
            <a:r>
              <a:rPr lang="en-US" sz="2700" dirty="0">
                <a:solidFill>
                  <a:srgbClr val="FF6600"/>
                </a:solidFill>
              </a:rPr>
              <a:t/>
            </a:r>
            <a:br>
              <a:rPr lang="en-US" sz="2700" dirty="0">
                <a:solidFill>
                  <a:srgbClr val="FF6600"/>
                </a:solidFill>
              </a:rPr>
            </a:br>
            <a:endParaRPr lang="en-US" sz="2700" dirty="0">
              <a:solidFill>
                <a:srgbClr val="FF66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236" y="689430"/>
            <a:ext cx="12092764" cy="6079966"/>
          </a:xfrm>
        </p:spPr>
        <p:txBody>
          <a:bodyPr>
            <a:normAutofit fontScale="92500"/>
          </a:bodyPr>
          <a:lstStyle/>
          <a:p>
            <a:pPr algn="l"/>
            <a:r>
              <a:rPr lang="zh-CN" altLang="en-US" sz="2200" b="1" dirty="0">
                <a:solidFill>
                  <a:srgbClr val="FF6600"/>
                </a:solidFill>
              </a:rPr>
              <a:t>分十二</a:t>
            </a:r>
            <a:r>
              <a:rPr lang="zh-CN" altLang="en-US" sz="2200" b="1" dirty="0" smtClean="0">
                <a:solidFill>
                  <a:srgbClr val="FF6600"/>
                </a:solidFill>
              </a:rPr>
              <a:t>：</a:t>
            </a:r>
            <a:endParaRPr lang="en-US" altLang="zh-CN" sz="2200" b="1" dirty="0" smtClean="0">
              <a:solidFill>
                <a:srgbClr val="FF6600"/>
              </a:solidFill>
            </a:endParaRPr>
          </a:p>
          <a:p>
            <a:pPr algn="l"/>
            <a:r>
              <a:rPr lang="zh-CN" altLang="en-US" sz="2200" b="1" dirty="0" smtClean="0">
                <a:solidFill>
                  <a:srgbClr val="FF6600"/>
                </a:solidFill>
              </a:rPr>
              <a:t>一</a:t>
            </a:r>
            <a:r>
              <a:rPr lang="zh-CN" altLang="en-US" sz="2200" b="1" dirty="0">
                <a:solidFill>
                  <a:srgbClr val="FF6600"/>
                </a:solidFill>
              </a:rPr>
              <a:t>、我</a:t>
            </a:r>
            <a:r>
              <a:rPr lang="zh-CN" altLang="en-US" sz="2200" b="1" dirty="0" smtClean="0">
                <a:solidFill>
                  <a:srgbClr val="FF6600"/>
                </a:solidFill>
              </a:rPr>
              <a:t>；</a:t>
            </a:r>
            <a:r>
              <a:rPr lang="zh-CN" altLang="en-US" sz="2200" dirty="0"/>
              <a:t>身心只是暂时和合在一起，就像鸟待在笼子里那样，心待在身体的旅馆里。因此，不能把客店执为“我”，如</a:t>
            </a:r>
            <a:r>
              <a:rPr lang="en-US" altLang="zh-CN" sz="2200" dirty="0"/>
              <a:t>《</a:t>
            </a:r>
            <a:r>
              <a:rPr lang="zh-CN" altLang="en-US" sz="2200" dirty="0"/>
              <a:t>楞严经</a:t>
            </a:r>
            <a:r>
              <a:rPr lang="en-US" altLang="zh-CN" sz="2200" dirty="0"/>
              <a:t>》</a:t>
            </a:r>
            <a:r>
              <a:rPr lang="zh-CN" altLang="en-US" sz="2200" dirty="0"/>
              <a:t>所说，要分清主和客。</a:t>
            </a:r>
            <a:endParaRPr lang="en-US" altLang="zh-CN" sz="2200" b="1" dirty="0" smtClean="0"/>
          </a:p>
          <a:p>
            <a:pPr algn="l"/>
            <a:r>
              <a:rPr lang="zh-CN" altLang="en-US" sz="2200" b="1" dirty="0" smtClean="0">
                <a:solidFill>
                  <a:srgbClr val="FF6600"/>
                </a:solidFill>
              </a:rPr>
              <a:t>二</a:t>
            </a:r>
            <a:r>
              <a:rPr lang="zh-CN" altLang="en-US" sz="2200" b="1" dirty="0">
                <a:solidFill>
                  <a:srgbClr val="FF6600"/>
                </a:solidFill>
              </a:rPr>
              <a:t>、行</a:t>
            </a:r>
            <a:r>
              <a:rPr lang="zh-CN" altLang="en-US" sz="2200" b="1" dirty="0" smtClean="0">
                <a:solidFill>
                  <a:srgbClr val="FF6600"/>
                </a:solidFill>
              </a:rPr>
              <a:t>；</a:t>
            </a:r>
            <a:r>
              <a:rPr lang="zh-CN" altLang="en-US" sz="2200" dirty="0"/>
              <a:t>要看到法和非法两边的相。“非法”指生死中的法，“法”指圣法。</a:t>
            </a:r>
            <a:endParaRPr lang="en-US" altLang="zh-CN" sz="2200" b="1" dirty="0" smtClean="0"/>
          </a:p>
          <a:p>
            <a:pPr algn="l"/>
            <a:r>
              <a:rPr lang="zh-CN" altLang="en-US" sz="2200" b="1" dirty="0" smtClean="0">
                <a:solidFill>
                  <a:srgbClr val="FF6600"/>
                </a:solidFill>
              </a:rPr>
              <a:t>三</a:t>
            </a:r>
            <a:r>
              <a:rPr lang="zh-CN" altLang="en-US" sz="2200" b="1" dirty="0">
                <a:solidFill>
                  <a:srgbClr val="FF6600"/>
                </a:solidFill>
              </a:rPr>
              <a:t>、住</a:t>
            </a:r>
            <a:r>
              <a:rPr lang="zh-CN" altLang="en-US" sz="2200" b="1" dirty="0" smtClean="0">
                <a:solidFill>
                  <a:srgbClr val="FF6600"/>
                </a:solidFill>
              </a:rPr>
              <a:t>；</a:t>
            </a:r>
            <a:r>
              <a:rPr lang="zh-CN" altLang="en-US" sz="2200" dirty="0"/>
              <a:t>先看生死里的住处。</a:t>
            </a:r>
            <a:endParaRPr lang="en-US" altLang="zh-CN" sz="2200" b="1" dirty="0" smtClean="0"/>
          </a:p>
          <a:p>
            <a:pPr algn="l"/>
            <a:r>
              <a:rPr lang="zh-CN" altLang="en-US" sz="2200" b="1" dirty="0" smtClean="0">
                <a:solidFill>
                  <a:srgbClr val="FF6600"/>
                </a:solidFill>
              </a:rPr>
              <a:t>四</a:t>
            </a:r>
            <a:r>
              <a:rPr lang="zh-CN" altLang="en-US" sz="2200" b="1" dirty="0">
                <a:solidFill>
                  <a:srgbClr val="FF6600"/>
                </a:solidFill>
              </a:rPr>
              <a:t>、受用</a:t>
            </a:r>
            <a:r>
              <a:rPr lang="zh-CN" altLang="en-US" sz="2200" b="1" dirty="0" smtClean="0">
                <a:solidFill>
                  <a:srgbClr val="FF6600"/>
                </a:solidFill>
              </a:rPr>
              <a:t>；</a:t>
            </a:r>
            <a:r>
              <a:rPr lang="zh-CN" altLang="en-US" sz="2200" dirty="0"/>
              <a:t>吃的方面，要看到受用三昧食和受用世间食物的差别。</a:t>
            </a:r>
            <a:endParaRPr lang="en-US" altLang="zh-CN" sz="2200" b="1" dirty="0" smtClean="0"/>
          </a:p>
          <a:p>
            <a:pPr algn="l"/>
            <a:r>
              <a:rPr lang="zh-CN" altLang="en-US" sz="2200" b="1" dirty="0" smtClean="0">
                <a:solidFill>
                  <a:srgbClr val="FF6600"/>
                </a:solidFill>
              </a:rPr>
              <a:t>五</a:t>
            </a:r>
            <a:r>
              <a:rPr lang="zh-CN" altLang="en-US" sz="2200" b="1" dirty="0">
                <a:solidFill>
                  <a:srgbClr val="FF6600"/>
                </a:solidFill>
              </a:rPr>
              <a:t>、休息</a:t>
            </a:r>
            <a:r>
              <a:rPr lang="zh-CN" altLang="en-US" sz="2200" b="1" dirty="0" smtClean="0">
                <a:solidFill>
                  <a:srgbClr val="FF6600"/>
                </a:solidFill>
              </a:rPr>
              <a:t>；</a:t>
            </a:r>
            <a:r>
              <a:rPr lang="zh-CN" altLang="en-US" sz="2200" dirty="0"/>
              <a:t>不可能通过睡眠得到真正的休息，更不可能在睡眠里得到实</a:t>
            </a:r>
            <a:r>
              <a:rPr lang="zh-CN" altLang="en-US" sz="2200" dirty="0" smtClean="0"/>
              <a:t>义。</a:t>
            </a:r>
            <a:endParaRPr lang="en-US" altLang="zh-CN" sz="2200" b="1" dirty="0" smtClean="0"/>
          </a:p>
          <a:p>
            <a:pPr algn="l"/>
            <a:r>
              <a:rPr lang="zh-CN" altLang="en-US" sz="2200" b="1" dirty="0" smtClean="0">
                <a:solidFill>
                  <a:srgbClr val="FF6600"/>
                </a:solidFill>
              </a:rPr>
              <a:t>六</a:t>
            </a:r>
            <a:r>
              <a:rPr lang="zh-CN" altLang="en-US" sz="2200" b="1" dirty="0">
                <a:solidFill>
                  <a:srgbClr val="FF6600"/>
                </a:solidFill>
              </a:rPr>
              <a:t>、财富</a:t>
            </a:r>
            <a:r>
              <a:rPr lang="zh-CN" altLang="en-US" sz="2200" b="1" dirty="0" smtClean="0">
                <a:solidFill>
                  <a:srgbClr val="FF6600"/>
                </a:solidFill>
              </a:rPr>
              <a:t>；</a:t>
            </a:r>
            <a:r>
              <a:rPr lang="zh-CN" altLang="en-US" sz="2200" dirty="0"/>
              <a:t>财富方面要比较外财与内财、俗财与圣财，会发现一者欺诳，一者真实。</a:t>
            </a:r>
            <a:endParaRPr lang="en-US" altLang="zh-CN" sz="2200" b="1" dirty="0" smtClean="0"/>
          </a:p>
          <a:p>
            <a:pPr algn="l"/>
            <a:r>
              <a:rPr lang="zh-CN" altLang="en-US" sz="2200" b="1" dirty="0" smtClean="0">
                <a:solidFill>
                  <a:srgbClr val="FF6600"/>
                </a:solidFill>
              </a:rPr>
              <a:t>七</a:t>
            </a:r>
            <a:r>
              <a:rPr lang="zh-CN" altLang="en-US" sz="2200" b="1" dirty="0">
                <a:solidFill>
                  <a:srgbClr val="FF6600"/>
                </a:solidFill>
              </a:rPr>
              <a:t>、亲友</a:t>
            </a:r>
            <a:r>
              <a:rPr lang="zh-CN" altLang="en-US" sz="2200" b="1" dirty="0" smtClean="0">
                <a:solidFill>
                  <a:srgbClr val="FF6600"/>
                </a:solidFill>
              </a:rPr>
              <a:t>；</a:t>
            </a:r>
            <a:r>
              <a:rPr lang="zh-CN" altLang="en-US" sz="2200" dirty="0"/>
              <a:t>亲友邻居无常</a:t>
            </a:r>
            <a:r>
              <a:rPr lang="zh-CN" altLang="en-US" sz="2200" dirty="0" smtClean="0"/>
              <a:t>故。</a:t>
            </a:r>
            <a:endParaRPr lang="en-US" altLang="zh-CN" sz="2200" b="1" dirty="0" smtClean="0"/>
          </a:p>
          <a:p>
            <a:pPr algn="l"/>
            <a:r>
              <a:rPr lang="zh-CN" altLang="en-US" sz="2200" b="1" dirty="0" smtClean="0">
                <a:solidFill>
                  <a:srgbClr val="FF6600"/>
                </a:solidFill>
              </a:rPr>
              <a:t>八</a:t>
            </a:r>
            <a:r>
              <a:rPr lang="zh-CN" altLang="en-US" sz="2200" b="1" dirty="0">
                <a:solidFill>
                  <a:srgbClr val="FF6600"/>
                </a:solidFill>
              </a:rPr>
              <a:t>、名位</a:t>
            </a:r>
            <a:r>
              <a:rPr lang="zh-CN" altLang="en-US" sz="2200" b="1" dirty="0" smtClean="0">
                <a:solidFill>
                  <a:srgbClr val="FF6600"/>
                </a:solidFill>
              </a:rPr>
              <a:t>；</a:t>
            </a:r>
            <a:r>
              <a:rPr lang="zh-CN" altLang="en-US" sz="2200" dirty="0"/>
              <a:t>权位、名誉无常，都会一下子就没有，靠不住。</a:t>
            </a:r>
            <a:endParaRPr lang="en-US" altLang="zh-CN" sz="2200" b="1" dirty="0" smtClean="0"/>
          </a:p>
          <a:p>
            <a:pPr algn="l"/>
            <a:r>
              <a:rPr lang="zh-CN" altLang="en-US" sz="2200" b="1" dirty="0" smtClean="0">
                <a:solidFill>
                  <a:srgbClr val="FF6600"/>
                </a:solidFill>
              </a:rPr>
              <a:t>九</a:t>
            </a:r>
            <a:r>
              <a:rPr lang="zh-CN" altLang="en-US" sz="2200" b="1" dirty="0">
                <a:solidFill>
                  <a:srgbClr val="FF6600"/>
                </a:solidFill>
              </a:rPr>
              <a:t>、言论</a:t>
            </a:r>
            <a:r>
              <a:rPr lang="zh-CN" altLang="en-US" sz="2200" b="1" dirty="0" smtClean="0">
                <a:solidFill>
                  <a:srgbClr val="FF6600"/>
                </a:solidFill>
              </a:rPr>
              <a:t>；</a:t>
            </a:r>
            <a:r>
              <a:rPr lang="zh-CN" altLang="en-US" sz="2200" dirty="0"/>
              <a:t>言论之句无常故，口中说的各种世间言论都像空谷声一样，过后了无痕</a:t>
            </a:r>
            <a:r>
              <a:rPr lang="zh-CN" altLang="en-US" sz="2200" dirty="0" smtClean="0"/>
              <a:t>迹。</a:t>
            </a:r>
            <a:endParaRPr lang="en-US" altLang="zh-CN" sz="2200" b="1" dirty="0" smtClean="0"/>
          </a:p>
          <a:p>
            <a:pPr algn="l"/>
            <a:r>
              <a:rPr lang="zh-CN" altLang="en-US" sz="2200" b="1" dirty="0" smtClean="0">
                <a:solidFill>
                  <a:srgbClr val="FF6600"/>
                </a:solidFill>
              </a:rPr>
              <a:t>十</a:t>
            </a:r>
            <a:r>
              <a:rPr lang="zh-CN" altLang="en-US" sz="2200" b="1" dirty="0">
                <a:solidFill>
                  <a:srgbClr val="FF6600"/>
                </a:solidFill>
              </a:rPr>
              <a:t>、信心出离</a:t>
            </a:r>
            <a:r>
              <a:rPr lang="zh-CN" altLang="en-US" sz="2200" b="1" dirty="0" smtClean="0">
                <a:solidFill>
                  <a:srgbClr val="FF6600"/>
                </a:solidFill>
              </a:rPr>
              <a:t>；</a:t>
            </a:r>
            <a:r>
              <a:rPr lang="zh-CN" altLang="en-US" sz="2200" dirty="0"/>
              <a:t>信心、出离心也是无常的法，暂时有，后来会没有，因此要特别精勤努力来做到誓愿坚</a:t>
            </a:r>
            <a:r>
              <a:rPr lang="zh-CN" altLang="en-US" sz="2200" dirty="0" smtClean="0"/>
              <a:t>固。</a:t>
            </a:r>
            <a:endParaRPr lang="en-US" altLang="zh-CN" sz="2200" b="1" dirty="0" smtClean="0"/>
          </a:p>
          <a:p>
            <a:pPr algn="l"/>
            <a:r>
              <a:rPr lang="zh-CN" altLang="en-US" sz="2200" b="1" dirty="0" smtClean="0">
                <a:solidFill>
                  <a:srgbClr val="FF6600"/>
                </a:solidFill>
              </a:rPr>
              <a:t>十</a:t>
            </a:r>
            <a:r>
              <a:rPr lang="zh-CN" altLang="en-US" sz="2200" b="1" dirty="0">
                <a:solidFill>
                  <a:srgbClr val="FF6600"/>
                </a:solidFill>
              </a:rPr>
              <a:t>一、想与分别</a:t>
            </a:r>
            <a:r>
              <a:rPr lang="zh-CN" altLang="en-US" sz="2200" b="1" dirty="0" smtClean="0">
                <a:solidFill>
                  <a:srgbClr val="FF6600"/>
                </a:solidFill>
              </a:rPr>
              <a:t>；</a:t>
            </a:r>
            <a:r>
              <a:rPr lang="zh-CN" altLang="en-US" sz="2200" dirty="0"/>
              <a:t>自己心里的念想、分别此起彼伏，根本靠不住，去检查只不过风一动，念头随便起，没什么实</a:t>
            </a:r>
            <a:r>
              <a:rPr lang="zh-CN" altLang="en-US" sz="2200" dirty="0" smtClean="0"/>
              <a:t>义。</a:t>
            </a:r>
            <a:endParaRPr lang="en-US" altLang="zh-CN" sz="2200" b="1" dirty="0" smtClean="0"/>
          </a:p>
          <a:p>
            <a:pPr algn="l"/>
            <a:r>
              <a:rPr lang="zh-CN" altLang="en-US" sz="2200" b="1" dirty="0" smtClean="0">
                <a:solidFill>
                  <a:srgbClr val="FF6600"/>
                </a:solidFill>
              </a:rPr>
              <a:t>十</a:t>
            </a:r>
            <a:r>
              <a:rPr lang="zh-CN" altLang="en-US" sz="2200" b="1" dirty="0">
                <a:solidFill>
                  <a:srgbClr val="FF6600"/>
                </a:solidFill>
              </a:rPr>
              <a:t>二、觉受现证</a:t>
            </a:r>
            <a:r>
              <a:rPr lang="zh-CN" altLang="en-US" sz="2200" b="1" dirty="0" smtClean="0">
                <a:solidFill>
                  <a:srgbClr val="FF6600"/>
                </a:solidFill>
              </a:rPr>
              <a:t>。</a:t>
            </a:r>
            <a:r>
              <a:rPr lang="zh-CN" altLang="en-US" sz="2200" dirty="0">
                <a:solidFill>
                  <a:srgbClr val="FF6600"/>
                </a:solidFill>
              </a:rPr>
              <a:t>“</a:t>
            </a:r>
            <a:r>
              <a:rPr lang="zh-CN" altLang="en-US" sz="2200" dirty="0"/>
              <a:t>觉受”，指随着修会出一些诸如不起念头、轻安、心清明等的感受，但这些还会消失，不是真的，就像影子跟随人一</a:t>
            </a:r>
            <a:r>
              <a:rPr lang="zh-CN" altLang="en-US" sz="2200" dirty="0" smtClean="0"/>
              <a:t>样。</a:t>
            </a:r>
            <a:endParaRPr lang="en-US" sz="2200" dirty="0"/>
          </a:p>
          <a:p>
            <a:pPr algn="l"/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25" y="0"/>
            <a:ext cx="561164" cy="61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06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9684" y="389860"/>
            <a:ext cx="8924260" cy="871870"/>
          </a:xfrm>
        </p:spPr>
        <p:txBody>
          <a:bodyPr>
            <a:normAutofit fontScale="90000"/>
          </a:bodyPr>
          <a:lstStyle/>
          <a:p>
            <a:r>
              <a:rPr lang="zh-CN" altLang="en-US" sz="27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真实法取到极处时不必再修死的悲观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630865"/>
            <a:ext cx="12192000" cy="6138530"/>
          </a:xfrm>
        </p:spPr>
        <p:txBody>
          <a:bodyPr/>
          <a:lstStyle/>
          <a:p>
            <a:pPr algn="l"/>
            <a:endParaRPr lang="en-US" altLang="zh-CN" sz="2000" dirty="0" smtClean="0"/>
          </a:p>
          <a:p>
            <a:pPr algn="l"/>
            <a:r>
              <a:rPr lang="zh-CN" altLang="en-US" sz="2000" b="1" dirty="0" smtClean="0">
                <a:solidFill>
                  <a:srgbClr val="FF6600"/>
                </a:solidFill>
              </a:rPr>
              <a:t>彼</a:t>
            </a:r>
            <a:r>
              <a:rPr lang="zh-CN" altLang="en-US" sz="2000" b="1" dirty="0">
                <a:solidFill>
                  <a:srgbClr val="FF6600"/>
                </a:solidFill>
              </a:rPr>
              <a:t>时生死之媒已倒下，已得乐死之把握，已持无死之坚地，如雄鹰高空远飞一样，所以从那以后不需要修“会死哟”这样的悲</a:t>
            </a:r>
            <a:r>
              <a:rPr lang="zh-CN" altLang="en-US" sz="2000" b="1" dirty="0" smtClean="0">
                <a:solidFill>
                  <a:srgbClr val="FF6600"/>
                </a:solidFill>
              </a:rPr>
              <a:t>观。</a:t>
            </a:r>
            <a:endParaRPr lang="en-US" altLang="zh-CN" sz="2000" b="1" dirty="0" smtClean="0">
              <a:solidFill>
                <a:srgbClr val="FF6600"/>
              </a:solidFill>
            </a:endParaRPr>
          </a:p>
          <a:p>
            <a:pPr algn="l"/>
            <a:endParaRPr lang="en-US" altLang="zh-CN" sz="2000" dirty="0" smtClean="0"/>
          </a:p>
          <a:p>
            <a:pPr algn="l">
              <a:lnSpc>
                <a:spcPct val="100000"/>
              </a:lnSpc>
            </a:pPr>
            <a:r>
              <a:rPr lang="zh-CN" altLang="en-US" sz="2000" dirty="0">
                <a:solidFill>
                  <a:srgbClr val="002060"/>
                </a:solidFill>
              </a:rPr>
              <a:t>“彼时”，指前面十二项都做到了，以至最后达到法性尽地的最高境界，由此就会有后面“生死之媒倒下”等大自在的境界。</a:t>
            </a:r>
            <a:endParaRPr lang="en-US" sz="2000" dirty="0">
              <a:solidFill>
                <a:srgbClr val="00206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zh-CN" altLang="en-US" sz="2000" dirty="0">
                <a:solidFill>
                  <a:srgbClr val="002060"/>
                </a:solidFill>
              </a:rPr>
              <a:t>“生死之媒已倒下”，就像媒婆能将男女双方联姻，譬喻生和死之间的联结已经倒下，生也不必要，死也不必要。“已得乐死之把握”，指以前乐生恶死（喜欢生厌恶死），感觉无法把握死，对此有非常深的恐惧，现在证了无死的果位，所以没有了死，归于寂灭之乡，这是非常欣喜的事。到了法性尽地，已经得到欢欣乐死的自在，没有死的恐惧了。“已持无死之坚地”，指开始执掌本性的国政。本性之地没有生灭、断续、迁变，叫做“坚”。“持”指过去背觉合尘迷失了本性，现在回来了，而且住在本位不再迷失。“如雄鹰高空远飞一样”，这是指佛地非常高，一举数万里。表示住在法界中刹那不动摇的同时，能遍在十方三世行一切佛事业，这种作事业的量是不可思议的。</a:t>
            </a:r>
            <a:endParaRPr lang="en-US" sz="2000" dirty="0">
              <a:solidFill>
                <a:srgbClr val="00206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zh-CN" altLang="en-US" sz="2000" dirty="0">
                <a:solidFill>
                  <a:srgbClr val="002060"/>
                </a:solidFill>
              </a:rPr>
              <a:t>以这个缘故，从此以后再也不必修“我会死哟”这样的悲观心。死的事情没有了，一切都是大安乐、大自在，还需要修什么呢？好比有病要修悲观之心，寻求从病中脱出的方便，之后精勤于治疗、恢复。当已经没有病，还需要修“我有病、我很苦”吗？不必了。像这样，这时就达到了大乐之地。</a:t>
            </a:r>
            <a:endParaRPr lang="en-US" sz="2000" dirty="0">
              <a:solidFill>
                <a:srgbClr val="002060"/>
              </a:solidFill>
            </a:endParaRPr>
          </a:p>
          <a:p>
            <a:pPr algn="l"/>
            <a:endParaRPr lang="en-US" sz="20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3" y="49618"/>
            <a:ext cx="591067" cy="66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051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1006549"/>
            <a:ext cx="12192000" cy="5762846"/>
          </a:xfrm>
        </p:spPr>
        <p:txBody>
          <a:bodyPr>
            <a:normAutofit fontScale="92500"/>
          </a:bodyPr>
          <a:lstStyle/>
          <a:p>
            <a:pPr algn="l"/>
            <a:r>
              <a:rPr lang="zh-CN" altLang="en-US" dirty="0">
                <a:solidFill>
                  <a:srgbClr val="002060"/>
                </a:solidFill>
              </a:rPr>
              <a:t>这里要看到前后的鲜明对比。过去由于被烦恼和业的力量紧紧束缚，一点不自在，到死的时候很悲惨，所以，为了应对死一心修法。最后达到法性尽地，消尽了虚妄，就像雄鹰在高空翱翔一样，得到了大自在的境界。这多么明显，过去那么沉重，一点不能动弹，现在没有了死，一点负担障碍也没有，也就不必再修“我会死哟”的悲观心了。</a:t>
            </a:r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zh-CN" altLang="en-US" dirty="0">
                <a:solidFill>
                  <a:srgbClr val="002060"/>
                </a:solidFill>
              </a:rPr>
              <a:t>像这样，以修死作为因，最后会达到无死，以害怕死的悲观作为因，最后会达到无死的境地，那时是真正的乐观。当死来临时，只是在众人面前好像有死，实际入了不生不灭的本性之地。这时就飞到了高空，表示消尽了一切虚妄，契合到法界的圆融之体。法界全体起用的状况不可思议，只能用“雄鹰高空远飞”来表达，那是大自在的境界。我们一直要对准这个目标，努力完成大道，那时就彻底得到大欢喜、大自在了。</a:t>
            </a:r>
            <a:r>
              <a:rPr lang="zh-CN" altLang="en-US" dirty="0">
                <a:solidFill>
                  <a:srgbClr val="FF6600"/>
                </a:solidFill>
              </a:rPr>
              <a:t>所以，最开始修乐观是不对的，要修悲观，因为问题还在，自己是具缚凡夫；这样去修，最后就是完全乐观，一点怖畏也没有。应当看准这条路线，知道修死取法要取到什么地步。我们事先必须明白这一点。</a:t>
            </a:r>
            <a:endParaRPr lang="en-US" dirty="0">
              <a:solidFill>
                <a:srgbClr val="FF6600"/>
              </a:solidFill>
            </a:endParaRPr>
          </a:p>
          <a:p>
            <a:pPr algn="l"/>
            <a:r>
              <a:rPr lang="en-US" dirty="0">
                <a:solidFill>
                  <a:srgbClr val="002060"/>
                </a:solidFill>
              </a:rPr>
              <a:t> </a:t>
            </a:r>
          </a:p>
          <a:p>
            <a:pPr algn="l"/>
            <a:r>
              <a:rPr lang="zh-CN" altLang="en-US" dirty="0">
                <a:solidFill>
                  <a:srgbClr val="002060"/>
                </a:solidFill>
              </a:rPr>
              <a:t>如至尊米拉云：“吾因畏死入山住，修而复修死无定，得持无死性坚地，今时已无死畏矣！”</a:t>
            </a:r>
            <a:endParaRPr lang="en-US" dirty="0">
              <a:solidFill>
                <a:srgbClr val="002060"/>
              </a:solidFill>
            </a:endParaRPr>
          </a:p>
          <a:p>
            <a:pPr algn="l"/>
            <a:r>
              <a:rPr lang="zh-CN" altLang="en-US" dirty="0">
                <a:solidFill>
                  <a:srgbClr val="002060"/>
                </a:solidFill>
              </a:rPr>
              <a:t>米拉日巴尊者说：“我是对死的确怕了才来到山中，对于死无定期的无常法不断地修，以此我证取了无死本性的坚固地，现在死畏丢掉了，没有了！”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 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7" y="70958"/>
            <a:ext cx="616690" cy="69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45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6169" y="0"/>
            <a:ext cx="8900183" cy="100654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accent2"/>
                </a:solidFill>
              </a:rPr>
              <a:t>讨论题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96528"/>
            <a:ext cx="12192001" cy="6272867"/>
          </a:xfrm>
        </p:spPr>
        <p:txBody>
          <a:bodyPr/>
          <a:lstStyle/>
          <a:p>
            <a:pPr algn="l"/>
            <a:r>
              <a:rPr lang="en-US" altLang="zh-C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，依据圣天菩萨的指导，</a:t>
            </a:r>
            <a:endParaRPr lang="en-US" altLang="zh-CN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zh-CN" alt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应当从那三个方面思维死亡无定而修无常？</a:t>
            </a:r>
            <a:endParaRPr lang="en-US" altLang="zh-CN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，简要总结危害生命的死缘有哪些？</a:t>
            </a:r>
            <a:endParaRPr lang="en-US" altLang="zh-CN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，为什么说活缘也是死缘？</a:t>
            </a:r>
            <a:endParaRPr lang="en-US" altLang="zh-CN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，当我们“意外”某人的离去；</a:t>
            </a:r>
            <a:endParaRPr lang="en-US" altLang="zh-CN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zh-CN" alt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这个意外是如何在我们意识里产生的？</a:t>
            </a:r>
            <a:endParaRPr lang="en-US" altLang="zh-CN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zh-CN" alt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，简单阐述一下我们的色身为何那么的脆弱？</a:t>
            </a:r>
            <a:endParaRPr lang="en-US" altLang="zh-CN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zh-C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(</a:t>
            </a:r>
            <a:r>
              <a:rPr lang="zh-CN" alt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自己心里问一下自己</a:t>
            </a:r>
            <a:r>
              <a:rPr lang="en-US" altLang="zh-C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假如明天或者下一刻“我”就死了</a:t>
            </a:r>
            <a:r>
              <a:rPr lang="en-US" altLang="zh-C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/>
            <a:r>
              <a:rPr lang="zh-CN" alt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自己是否做好了准备</a:t>
            </a:r>
            <a:r>
              <a:rPr lang="zh-CN" altLang="en-US" sz="2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不</a:t>
            </a:r>
            <a:r>
              <a:rPr lang="zh-CN" alt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留遗憾与牵挂？</a:t>
            </a:r>
            <a:endParaRPr lang="en-US" altLang="zh-CN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zh-CN" alt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是否有把握念佛往生</a:t>
            </a:r>
            <a:r>
              <a:rPr lang="zh-CN" alt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？</a:t>
            </a:r>
            <a:endParaRPr lang="en-US" altLang="zh-CN" sz="2000" dirty="0" smtClean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</a:t>
            </a:r>
            <a:r>
              <a:rPr lang="zh-CN" altLang="en-US" sz="2000" dirty="0">
                <a:solidFill>
                  <a:srgbClr val="002060"/>
                </a:solidFill>
              </a:rPr>
              <a:t> </a:t>
            </a:r>
            <a:r>
              <a:rPr lang="zh-CN" altLang="en-US" sz="2000" dirty="0" smtClean="0">
                <a:solidFill>
                  <a:srgbClr val="002060"/>
                </a:solidFill>
              </a:rPr>
              <a:t>解释一下为什么要</a:t>
            </a:r>
            <a:r>
              <a:rPr lang="zh-CN" altLang="en-US" sz="2000" dirty="0">
                <a:solidFill>
                  <a:srgbClr val="002060"/>
                </a:solidFill>
              </a:rPr>
              <a:t>“思维猛利欲而修无常” </a:t>
            </a:r>
            <a:r>
              <a:rPr lang="zh-CN" altLang="en-US" sz="2000" dirty="0" smtClean="0">
                <a:solidFill>
                  <a:srgbClr val="002060"/>
                </a:solidFill>
              </a:rPr>
              <a:t>？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algn="l"/>
            <a:r>
              <a:rPr lang="en-US" altLang="zh-C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</a:t>
            </a:r>
            <a:r>
              <a:rPr lang="zh-CN" alt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如何引导我们的心来窜习“</a:t>
            </a:r>
            <a:r>
              <a:rPr lang="zh-CN" altLang="en-US" sz="2000" dirty="0" smtClean="0">
                <a:solidFill>
                  <a:srgbClr val="002060"/>
                </a:solidFill>
              </a:rPr>
              <a:t>思</a:t>
            </a:r>
            <a:r>
              <a:rPr lang="zh-CN" altLang="en-US" sz="2000" dirty="0">
                <a:solidFill>
                  <a:srgbClr val="002060"/>
                </a:solidFill>
              </a:rPr>
              <a:t>维猛利欲而修无</a:t>
            </a:r>
            <a:r>
              <a:rPr lang="zh-CN" altLang="en-US" sz="2000" dirty="0" smtClean="0">
                <a:solidFill>
                  <a:srgbClr val="002060"/>
                </a:solidFill>
              </a:rPr>
              <a:t>常”？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algn="l"/>
            <a:r>
              <a:rPr lang="en-US" altLang="zh-C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</a:t>
            </a:r>
            <a:r>
              <a:rPr lang="zh-CN" altLang="en-US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修好无常的“利益”是什么</a:t>
            </a:r>
            <a:r>
              <a:rPr lang="en-US" altLang="zh-CN" sz="2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l"/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请师兄任选“一题”分享心得。</a:t>
            </a:r>
            <a:endParaRPr lang="en-US" sz="3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107" y="-1"/>
            <a:ext cx="3600894" cy="6744659"/>
          </a:xfrm>
          <a:prstGeom prst="rect">
            <a:avLst/>
          </a:prstGeo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107" y="-1"/>
            <a:ext cx="373613" cy="418216"/>
          </a:xfrm>
          <a:prstGeom prst="rect">
            <a:avLst/>
          </a:prstGeo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443573" cy="49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37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708837"/>
            <a:ext cx="12192000" cy="6060558"/>
          </a:xfrm>
        </p:spPr>
        <p:txBody>
          <a:bodyPr/>
          <a:lstStyle/>
          <a:p>
            <a:endParaRPr lang="en-US" altLang="zh-CN" b="1" dirty="0" smtClean="0">
              <a:solidFill>
                <a:srgbClr val="C00000"/>
              </a:solidFill>
            </a:endParaRPr>
          </a:p>
          <a:p>
            <a:pPr algn="l"/>
            <a:r>
              <a:rPr lang="zh-CN" altLang="en-US" b="1" dirty="0" smtClean="0">
                <a:solidFill>
                  <a:srgbClr val="C00000"/>
                </a:solidFill>
              </a:rPr>
              <a:t>危</a:t>
            </a:r>
            <a:r>
              <a:rPr lang="zh-CN" altLang="en-US" b="1" dirty="0">
                <a:solidFill>
                  <a:srgbClr val="C00000"/>
                </a:solidFill>
              </a:rPr>
              <a:t>害生命的死缘包括有心类和无心类两种</a:t>
            </a:r>
            <a:r>
              <a:rPr lang="zh-CN" altLang="en-US" b="1" dirty="0" smtClean="0">
                <a:solidFill>
                  <a:srgbClr val="C00000"/>
                </a:solidFill>
              </a:rPr>
              <a:t>。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“</a:t>
            </a:r>
            <a:r>
              <a:rPr lang="zh-CN" altLang="en-US" dirty="0"/>
              <a:t>水</a:t>
            </a:r>
            <a:r>
              <a:rPr lang="zh-CN" altLang="en-US" dirty="0" smtClean="0"/>
              <a:t>、</a:t>
            </a:r>
            <a:r>
              <a:rPr lang="zh-CN" altLang="en-US" dirty="0"/>
              <a:t>火、毒、极险处”是无心</a:t>
            </a:r>
            <a:r>
              <a:rPr lang="zh-CN" altLang="en-US" dirty="0" smtClean="0"/>
              <a:t>类。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“</a:t>
            </a:r>
            <a:r>
              <a:rPr lang="zh-CN" altLang="en-US" dirty="0"/>
              <a:t>野人、野兽”是有心</a:t>
            </a:r>
            <a:r>
              <a:rPr lang="zh-CN" altLang="en-US" dirty="0" smtClean="0"/>
              <a:t>类。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魔</a:t>
            </a:r>
            <a:r>
              <a:rPr lang="zh-CN" altLang="en-US" dirty="0"/>
              <a:t>、魔的眷属、人、非人、旁生等怎样违害或损伤生</a:t>
            </a:r>
            <a:r>
              <a:rPr lang="zh-CN" altLang="en-US" dirty="0" smtClean="0"/>
              <a:t>命。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内外四大如何损害性命。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“等”字包括此外的一切。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4573" cy="57415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153786" y="297712"/>
            <a:ext cx="38631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 smtClean="0">
                <a:solidFill>
                  <a:srgbClr val="C00000"/>
                </a:solidFill>
              </a:rPr>
              <a:t>1.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此</a:t>
            </a:r>
            <a:r>
              <a:rPr lang="zh-CN" altLang="en-US" sz="3200" b="1" dirty="0">
                <a:solidFill>
                  <a:srgbClr val="C00000"/>
                </a:solidFill>
              </a:rPr>
              <a:t>世间死缘极多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66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63795"/>
            <a:ext cx="11844670" cy="6705600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C00000"/>
                </a:solidFill>
              </a:rPr>
              <a:t>2.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活</a:t>
            </a:r>
            <a:r>
              <a:rPr lang="zh-CN" altLang="en-US" sz="3200" b="1" dirty="0">
                <a:solidFill>
                  <a:srgbClr val="C00000"/>
                </a:solidFill>
              </a:rPr>
              <a:t>缘极少</a:t>
            </a:r>
            <a:endParaRPr lang="en-US" sz="3200" b="1" dirty="0">
              <a:solidFill>
                <a:srgbClr val="C00000"/>
              </a:solidFill>
            </a:endParaRPr>
          </a:p>
          <a:p>
            <a:pPr algn="l"/>
            <a:r>
              <a:rPr lang="en-US" dirty="0"/>
              <a:t> </a:t>
            </a:r>
          </a:p>
          <a:p>
            <a:pPr algn="l"/>
            <a:r>
              <a:rPr lang="zh-CN" altLang="en-US" sz="2000" dirty="0">
                <a:solidFill>
                  <a:srgbClr val="002060"/>
                </a:solidFill>
              </a:rPr>
              <a:t>“活缘”就是存活的助缘，包括滋生、养生、延生等的因缘</a:t>
            </a:r>
            <a:r>
              <a:rPr lang="zh-CN" altLang="en-US" sz="2000" dirty="0" smtClean="0">
                <a:solidFill>
                  <a:srgbClr val="002060"/>
                </a:solidFill>
              </a:rPr>
              <a:t>。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algn="l"/>
            <a:endParaRPr lang="en-US" sz="2000" dirty="0">
              <a:solidFill>
                <a:srgbClr val="002060"/>
              </a:solidFill>
            </a:endParaRPr>
          </a:p>
          <a:p>
            <a:pPr algn="l"/>
            <a:r>
              <a:rPr lang="zh-CN" altLang="en-US" sz="2000" dirty="0">
                <a:solidFill>
                  <a:srgbClr val="002060"/>
                </a:solidFill>
              </a:rPr>
              <a:t>这要看到，我们处在五浊极浓厚的时期，能修集感得长寿具大势力的妙业特别稀少</a:t>
            </a:r>
            <a:r>
              <a:rPr lang="zh-CN" altLang="en-US" sz="2000" dirty="0" smtClean="0">
                <a:solidFill>
                  <a:srgbClr val="002060"/>
                </a:solidFill>
              </a:rPr>
              <a:t>。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algn="l"/>
            <a:r>
              <a:rPr lang="zh-CN" altLang="en-US" sz="2000" dirty="0" smtClean="0">
                <a:solidFill>
                  <a:srgbClr val="002060"/>
                </a:solidFill>
              </a:rPr>
              <a:t>再</a:t>
            </a:r>
            <a:r>
              <a:rPr lang="zh-CN" altLang="en-US" sz="2000" dirty="0">
                <a:solidFill>
                  <a:srgbClr val="002060"/>
                </a:solidFill>
              </a:rPr>
              <a:t>者，饮食或药物等的势</a:t>
            </a:r>
            <a:r>
              <a:rPr lang="zh-CN" altLang="en-US" sz="2000" dirty="0" smtClean="0">
                <a:solidFill>
                  <a:srgbClr val="002060"/>
                </a:solidFill>
              </a:rPr>
              <a:t>力</a:t>
            </a:r>
            <a:r>
              <a:rPr lang="zh-CN" altLang="en-US" sz="2000" dirty="0">
                <a:solidFill>
                  <a:srgbClr val="002060"/>
                </a:solidFill>
              </a:rPr>
              <a:t>尤其今天是工业化、商业化的时代，空气、水等的污染特别严重，不仅没有养生的功用，反而会危损生命</a:t>
            </a:r>
            <a:r>
              <a:rPr lang="zh-CN" altLang="en-US" sz="2000" dirty="0" smtClean="0">
                <a:solidFill>
                  <a:srgbClr val="002060"/>
                </a:solidFill>
              </a:rPr>
              <a:t>。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algn="l"/>
            <a:endParaRPr lang="en-US" altLang="zh-CN" sz="2000" dirty="0" smtClean="0">
              <a:solidFill>
                <a:srgbClr val="002060"/>
              </a:solidFill>
            </a:endParaRPr>
          </a:p>
          <a:p>
            <a:pPr algn="l"/>
            <a:r>
              <a:rPr lang="zh-CN" altLang="en-US" sz="2000" dirty="0" smtClean="0">
                <a:solidFill>
                  <a:srgbClr val="002060"/>
                </a:solidFill>
              </a:rPr>
              <a:t>就</a:t>
            </a:r>
            <a:r>
              <a:rPr lang="zh-CN" altLang="en-US" sz="2000" dirty="0">
                <a:solidFill>
                  <a:srgbClr val="002060"/>
                </a:solidFill>
              </a:rPr>
              <a:t>连喝到滋养性命的水，呼吸到长养身体的空气，也非常难得</a:t>
            </a:r>
            <a:r>
              <a:rPr lang="zh-CN" altLang="en-US" sz="2000" dirty="0" smtClean="0">
                <a:solidFill>
                  <a:srgbClr val="002060"/>
                </a:solidFill>
              </a:rPr>
              <a:t>。</a:t>
            </a:r>
            <a:endParaRPr lang="en-US" altLang="zh-CN" sz="2000" dirty="0" smtClean="0">
              <a:solidFill>
                <a:srgbClr val="002060"/>
              </a:solidFill>
            </a:endParaRPr>
          </a:p>
          <a:p>
            <a:pPr algn="l"/>
            <a:r>
              <a:rPr lang="zh-CN" altLang="en-US" sz="2000" dirty="0" smtClean="0">
                <a:solidFill>
                  <a:srgbClr val="002060"/>
                </a:solidFill>
              </a:rPr>
              <a:t>从</a:t>
            </a:r>
            <a:r>
              <a:rPr lang="zh-CN" altLang="en-US" sz="2000" dirty="0">
                <a:solidFill>
                  <a:srgbClr val="002060"/>
                </a:solidFill>
              </a:rPr>
              <a:t>这几大因素去看，有力量支持人生存，让人增上活力、延长寿命的事非常少</a:t>
            </a:r>
            <a:r>
              <a:rPr lang="zh-CN" altLang="en-US" sz="2000" dirty="0" smtClean="0">
                <a:solidFill>
                  <a:srgbClr val="002060"/>
                </a:solidFill>
              </a:rPr>
              <a:t>微</a:t>
            </a:r>
            <a:r>
              <a:rPr lang="zh-CN" altLang="en-US" sz="2000" dirty="0">
                <a:solidFill>
                  <a:srgbClr val="002060"/>
                </a:solidFill>
              </a:rPr>
              <a:t>劣，所以很少有治病的能力，难以护养身体。</a:t>
            </a: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163714" cy="65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1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99238"/>
            <a:ext cx="12191999" cy="6648892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C00000"/>
                </a:solidFill>
              </a:rPr>
              <a:t>3.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活</a:t>
            </a:r>
            <a:r>
              <a:rPr lang="zh-CN" altLang="en-US" sz="3600" b="1" dirty="0">
                <a:solidFill>
                  <a:srgbClr val="C00000"/>
                </a:solidFill>
              </a:rPr>
              <a:t>缘亦成死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缘</a:t>
            </a:r>
            <a:endParaRPr lang="en-US" sz="3600" dirty="0" smtClean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endParaRPr lang="en-US" altLang="zh-CN" dirty="0" smtClean="0"/>
          </a:p>
          <a:p>
            <a:pPr algn="l"/>
            <a:r>
              <a:rPr lang="zh-CN" altLang="en-US" dirty="0" smtClean="0"/>
              <a:t>我</a:t>
            </a:r>
            <a:r>
              <a:rPr lang="zh-CN" altLang="en-US" dirty="0"/>
              <a:t>们认为那是活缘，能资助生存，让我活得很好，实际因缘难测，正是由于这些活缘直接间接导致死亡，它们一个个都好像变成杀身的凶</a:t>
            </a:r>
            <a:r>
              <a:rPr lang="zh-CN" altLang="en-US" dirty="0" smtClean="0"/>
              <a:t>手。</a:t>
            </a:r>
            <a:r>
              <a:rPr lang="en-US" dirty="0"/>
              <a:t> </a:t>
            </a:r>
            <a:endParaRPr lang="en-U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这是指为了不死寻求饮食、房屋、眷属等，然而由于受用饮食过多过少不相宜而导致死</a:t>
            </a:r>
            <a:r>
              <a:rPr lang="zh-CN" altLang="en-US" dirty="0" smtClean="0"/>
              <a:t>亡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房</a:t>
            </a:r>
            <a:r>
              <a:rPr lang="zh-CN" altLang="en-US" dirty="0"/>
              <a:t>屋倒塌、着火、触电等而死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为</a:t>
            </a:r>
            <a:r>
              <a:rPr lang="zh-CN" altLang="en-US" dirty="0"/>
              <a:t>了寻求钱财，在外遭遇怨敌、猛兽、交通事故等而死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为</a:t>
            </a:r>
            <a:r>
              <a:rPr lang="zh-CN" altLang="en-US" dirty="0"/>
              <a:t>了寻求眷属，受到亲友们的侮辱，家庭出现大的矛盾、纠纷等导致死亡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从</a:t>
            </a:r>
            <a:r>
              <a:rPr lang="zh-CN" altLang="en-US" dirty="0"/>
              <a:t>这些方面来看，活缘也都会成为死缘。</a:t>
            </a:r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302855" cy="73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1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371" y="435429"/>
            <a:ext cx="12068629" cy="6333966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由第二因相</a:t>
            </a:r>
            <a:r>
              <a:rPr lang="en-US" altLang="zh-CN" sz="2800" b="1" dirty="0">
                <a:solidFill>
                  <a:srgbClr val="C00000"/>
                </a:solidFill>
              </a:rPr>
              <a:t>——</a:t>
            </a:r>
            <a:r>
              <a:rPr lang="zh-CN" altLang="en-US" sz="2800" b="1" dirty="0">
                <a:solidFill>
                  <a:srgbClr val="C00000"/>
                </a:solidFill>
              </a:rPr>
              <a:t>以种种死缘不定时分而死思维</a:t>
            </a:r>
            <a:endParaRPr lang="en-US" sz="2800" b="1" dirty="0">
              <a:solidFill>
                <a:srgbClr val="C00000"/>
              </a:solidFill>
            </a:endParaRPr>
          </a:p>
          <a:p>
            <a:r>
              <a:rPr lang="en-US" sz="2800" b="1" dirty="0">
                <a:solidFill>
                  <a:srgbClr val="C00000"/>
                </a:solidFill>
              </a:rPr>
              <a:t> </a:t>
            </a:r>
          </a:p>
          <a:p>
            <a:pPr algn="l"/>
            <a:r>
              <a:rPr lang="zh-CN" altLang="en-US" b="1" dirty="0">
                <a:solidFill>
                  <a:srgbClr val="C00000"/>
                </a:solidFill>
              </a:rPr>
              <a:t>再者有种种死缘，诚然是不定时分而死</a:t>
            </a:r>
            <a:r>
              <a:rPr lang="zh-CN" altLang="en-US" b="1" dirty="0" smtClean="0">
                <a:solidFill>
                  <a:srgbClr val="C00000"/>
                </a:solidFill>
              </a:rPr>
              <a:t>。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algn="l"/>
            <a:r>
              <a:rPr lang="zh-CN" altLang="en-US" dirty="0" smtClean="0"/>
              <a:t>也</a:t>
            </a:r>
            <a:r>
              <a:rPr lang="zh-CN" altLang="en-US" dirty="0"/>
              <a:t>就是说，有些是在胎中死，有些刚生就死，有些盛壮时死，有些老衰而死，有些来不及医治调护而死，又有些久病卧床，之后死眼看活人，瘦骨嶙峋而死。还有些得了“洞投”那样的病，正在吃东西还没吃完，正说话还没说完，正做事还没做完就死</a:t>
            </a:r>
            <a:r>
              <a:rPr lang="zh-CN" altLang="en-US" dirty="0" smtClean="0"/>
              <a:t>去</a:t>
            </a:r>
            <a:r>
              <a:rPr lang="zh-CN" altLang="en-US" dirty="0"/>
              <a:t>也多有此事。还有些是自己杀掉自己而死的。</a:t>
            </a:r>
            <a:endParaRPr lang="en-US" dirty="0"/>
          </a:p>
          <a:p>
            <a:pPr algn="l"/>
            <a:r>
              <a:rPr lang="zh-CN" altLang="en-US" b="1" dirty="0">
                <a:solidFill>
                  <a:srgbClr val="C00000"/>
                </a:solidFill>
              </a:rPr>
              <a:t>有法：南瞻部洲的人类；因：种种死缘随时成熟故；所立的宗义：时分不定而死</a:t>
            </a:r>
            <a:r>
              <a:rPr lang="zh-CN" altLang="en-US" b="1" dirty="0" smtClean="0">
                <a:solidFill>
                  <a:srgbClr val="C00000"/>
                </a:solidFill>
              </a:rPr>
              <a:t>。</a:t>
            </a:r>
            <a:endParaRPr lang="en-US" altLang="zh-CN" b="1" dirty="0" smtClean="0">
              <a:solidFill>
                <a:srgbClr val="C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这</a:t>
            </a:r>
            <a:r>
              <a:rPr lang="zh-CN" altLang="en-US" dirty="0"/>
              <a:t>个世界的人没有固定的死期，因为各种致死的业缘随时可能发生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阿</a:t>
            </a:r>
            <a:r>
              <a:rPr lang="zh-CN" altLang="en-US" dirty="0"/>
              <a:t>赖耶识随时可能发出“致死信号”，就像埋藏了无数的死亡炸弹，随时可能引爆，在各个年龄阶段都有可能引发。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796168" cy="100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9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524540"/>
            <a:ext cx="12014790" cy="6244855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由死缘极多观死状不定</a:t>
            </a:r>
            <a:endParaRPr lang="en-US" sz="2800" b="1" dirty="0">
              <a:solidFill>
                <a:srgbClr val="C00000"/>
              </a:solidFill>
            </a:endParaRPr>
          </a:p>
          <a:p>
            <a:r>
              <a:rPr lang="en-US" dirty="0"/>
              <a:t> </a:t>
            </a:r>
          </a:p>
          <a:p>
            <a:pPr algn="l"/>
            <a:r>
              <a:rPr lang="zh-CN" altLang="en-US" dirty="0"/>
              <a:t>这里关键要看到，相比于活缘，死缘占绝大多数。由此会感觉到命运叵测，朝不保夕，时时会死，处处可能死，以什么方式、什么作者致死都是不定的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l"/>
            <a:endParaRPr lang="en-US" dirty="0"/>
          </a:p>
          <a:p>
            <a:pPr algn="l"/>
            <a:r>
              <a:rPr lang="zh-CN" altLang="en-US" dirty="0"/>
              <a:t>用个譬喻来说明。譬如一个人处在极恐怖的集中营里，随时都可能死。因为这里死缘太多，处处都有陷阱，忽然间就要陷落。吃的食物里有毒，吃了以后可能毙命或瘫痪。住的地方不安全，有很多电刑具等。还有邪魔、非人、怨家等，阎君的命令一发，瞬间就可能致自己于死地。这里处处都有毒蛇般的各种死缘在探头张望，伺机而动，充满了死亡气息。即使稍有一点活缘也特别不妙，比如去寻找饮食等，结果遭到一顿毒打；想晒晒太阳，却落入陷阱里等等。</a:t>
            </a:r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796168" cy="100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24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1006549"/>
            <a:ext cx="12192000" cy="5762846"/>
          </a:xfrm>
        </p:spPr>
        <p:txBody>
          <a:bodyPr/>
          <a:lstStyle/>
          <a:p>
            <a:pPr algn="l"/>
            <a:r>
              <a:rPr lang="zh-CN" altLang="en-US" dirty="0"/>
              <a:t>把这个形象化的譬喻放到三界大牢狱上观察，顿时就感觉这是事实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我</a:t>
            </a:r>
            <a:r>
              <a:rPr lang="zh-CN" altLang="en-US" dirty="0"/>
              <a:t>们过去对于整个业的状况，死缘有哪些种类，自己身边是否布满了死缘，它一发动是不是任何时、任何地、任何状况、以任何手段都可以致人于死地等等都不了解，一直活在常执愚痴之中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即</a:t>
            </a:r>
            <a:r>
              <a:rPr lang="zh-CN" altLang="en-US" dirty="0"/>
              <a:t>使认为会死，也不执持“死时不定”的观念，没有起胜解。根本不会想今天就可能死，或者何时、何地、何状死都不决定。这就是常执，没看到背后的巨大因缘状况，没看到南瞻部洲的业力网、共业发动圈等的状况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 smtClean="0"/>
              <a:t>对</a:t>
            </a:r>
            <a:r>
              <a:rPr lang="zh-CN" altLang="en-US" dirty="0"/>
              <a:t>这些非常无知，加上各种邪解的障蔽，导致我们没法发生“死时不定”的胜解。透过刚才的譬喻，我们要重新审视死的因缘和状况。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796168" cy="100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07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671307"/>
            <a:ext cx="12114027" cy="6098088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自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己身边最切近的老师、同学、亲戚、同事、邻居等，以及所见所闻的事例，内外死缘一降临，他们在心愿未满中忽然就死掉了。要想到我也一定如此，不一定什么时候就要走。这样生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起必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死之心，并生起死期不定的想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我们的反应常常是：“真出乎意料，他怎么就走了？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我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们的“意外”错在哪里？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意料”是什么呢？只不过是第六识的一种惯性判定，它是颠倒的，认为这么年轻、这么健康的人怎么会死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？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这是常执的反应。去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观察时发现，第六意识跟无明一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配合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只有这种想法，它遮蔽了看清真相的眼光。实际透过因缘观来看，每个人心中都有各种各样的死缘，随时可能爆发，怎么能确定这段时间或者何时不死呢？这种观念来自常执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尤其南瞻部洲的人，由于随时都有业风、死缘来吹灭这盏生命之灯，所以根本决定不了何时死。忽然间业风一刮，人命当即息灭，这才是事实。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我们由于不了解因缘观，不知道自他身上充满种种死缘，才认为我可以决定死期，可以保证不死，这是极其愚痴的想法！要知道，很多的“没料到”实际是正常的。愚痴心当然没料到，而无常本身的状况诚然如此。这样去想，很多事就通了，而且会引发定解。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197934" cy="67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4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6491</Words>
  <Application>Microsoft Office PowerPoint</Application>
  <PresentationFormat>Widescreen</PresentationFormat>
  <Paragraphs>193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宋体</vt:lpstr>
      <vt:lpstr>Arial</vt:lpstr>
      <vt:lpstr>Calibri</vt:lpstr>
      <vt:lpstr>Calibri Light</vt:lpstr>
      <vt:lpstr>Office Theme</vt:lpstr>
      <vt:lpstr>思维死因无定而修无常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思维猛利欲而修无常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    以分类对比观发生圣法欲（取心要欲） </vt:lpstr>
      <vt:lpstr>真实法取到极处时不必再修死的悲观 </vt:lpstr>
      <vt:lpstr>PowerPoint Presentation</vt:lpstr>
      <vt:lpstr>讨论题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26</cp:revision>
  <dcterms:created xsi:type="dcterms:W3CDTF">2020-03-29T03:02:10Z</dcterms:created>
  <dcterms:modified xsi:type="dcterms:W3CDTF">2020-04-17T03:57:14Z</dcterms:modified>
</cp:coreProperties>
</file>