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3" r:id="rId3"/>
    <p:sldId id="260" r:id="rId4"/>
    <p:sldId id="261" r:id="rId5"/>
    <p:sldId id="256" r:id="rId6"/>
    <p:sldId id="258" r:id="rId7"/>
    <p:sldId id="273" r:id="rId8"/>
    <p:sldId id="276" r:id="rId9"/>
    <p:sldId id="264" r:id="rId10"/>
    <p:sldId id="279" r:id="rId11"/>
    <p:sldId id="262" r:id="rId12"/>
    <p:sldId id="280" r:id="rId13"/>
    <p:sldId id="265" r:id="rId14"/>
    <p:sldId id="281" r:id="rId15"/>
    <p:sldId id="257" r:id="rId16"/>
    <p:sldId id="282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210"/>
          </a:xfrm>
        </p:spPr>
        <p:txBody>
          <a:bodyPr/>
          <a:lstStyle/>
          <a:p>
            <a:r>
              <a:rPr lang="zh-CN" altLang="en-US"/>
              <a:t>依止上师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820"/>
            <a:ext cx="10515600" cy="4823460"/>
          </a:xfrm>
        </p:spPr>
        <p:txBody>
          <a:bodyPr>
            <a:normAutofit fontScale="70000"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上节课回顾</a:t>
            </a:r>
          </a:p>
          <a:p>
            <a:pPr>
              <a:lnSpc>
                <a:spcPct val="150000"/>
              </a:lnSpc>
            </a:pPr>
            <a:r>
              <a:rPr lang="zh-CN" altLang="en-US" b="1"/>
              <a:t>本次串讲：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/>
              <a:t>     依止上师的第二步：如何依止上师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b="1"/>
              <a:t>依止上师的方法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b="1"/>
              <a:t>善知识的重要性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b="1"/>
              <a:t>善知识的功德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>
                <a:sym typeface="+mn-ea"/>
              </a:rPr>
              <a:t>在依止的过程中，应该怎样做</a:t>
            </a:r>
            <a:endParaRPr lang="zh-CN" altLang="en-US" b="1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/>
              <a:t>       依止上师的第三步：修学善知识的意行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660"/>
            <a:ext cx="10515600" cy="5468620"/>
          </a:xfrm>
        </p:spPr>
        <p:txBody>
          <a:bodyPr>
            <a:normAutofit fontScale="6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solidFill>
                  <a:srgbClr val="FF0000"/>
                </a:solidFill>
                <a:sym typeface="+mn-ea"/>
              </a:rPr>
              <a:t>积集一切菩萨助道，</a:t>
            </a:r>
            <a:endParaRPr lang="en-US" b="1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我们积累资粮的时候，也就是因为有了善知识，才懂得积累福资粮。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……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</a:t>
            </a:r>
            <a:r>
              <a:rPr lang="en-US">
                <a:solidFill>
                  <a:srgbClr val="FF0000"/>
                </a:solidFill>
                <a:sym typeface="+mn-ea"/>
              </a:rPr>
              <a:t>开发一切菩萨法光明，显示一切菩萨出离门，修学一切菩萨清净戒，安住一切菩萨功德法，清净一切菩萨广大志，增长一切菩萨坚固心，具足一切菩萨陀罗尼辩才门，得一切菩萨清净藏，生一切菩萨定光明，得一切菩萨殊胜愿，与一切菩萨同一愿，闻一切菩萨殊胜法，得一切菩萨秘密处，至一切菩萨法宝洲，增一切菩萨善根芽，长一切菩萨智慧身，护一切菩萨深密藏，持一切菩萨福德聚，净一切菩萨受生道，受一切菩萨正法云，入一切菩萨大愿路，趣一切如来菩提果，摄取一切菩萨妙行，开示一切菩萨功德，往一切方听受妙法，赞一切菩萨广大威德，生一切菩萨大慈悲力，摄一切菩萨胜自在力，生一切菩萨菩提分，作一切菩萨利益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r>
              <a:rPr lang="en-US">
                <a:solidFill>
                  <a:srgbClr val="FF0000"/>
                </a:solidFill>
                <a:sym typeface="+mn-ea"/>
              </a:rPr>
              <a:t>。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总而言之，我们闻思修、戒定慧的所有功德，都是因为善知识。有了善知识，我们才懂得持戒、禅定、修智慧，因为有了善知识，我们才懂得闻、思、修，正因为善知识如此重要，所以我们依止善知识不应感到疲倦。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395"/>
            <a:ext cx="10515600" cy="633730"/>
          </a:xfrm>
        </p:spPr>
        <p:txBody>
          <a:bodyPr>
            <a:normAutofit fontScale="90000"/>
          </a:bodyPr>
          <a:lstStyle/>
          <a:p>
            <a:r>
              <a:rPr lang="en-US"/>
              <a:t>善知识的功德：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3760"/>
            <a:ext cx="10515600" cy="5303520"/>
          </a:xfrm>
        </p:spPr>
        <p:txBody>
          <a:bodyPr>
            <a:normAutofit fontScale="90000" lnSpcReduction="10000"/>
          </a:bodyPr>
          <a:lstStyle/>
          <a:p>
            <a:r>
              <a:rPr lang="en-US" sz="2665" b="1">
                <a:solidFill>
                  <a:srgbClr val="FF0000"/>
                </a:solidFill>
              </a:rPr>
              <a:t>善男子，菩萨由善知识任持，不堕恶趣；</a:t>
            </a:r>
          </a:p>
          <a:p>
            <a:pPr>
              <a:buNone/>
            </a:pPr>
            <a:r>
              <a:rPr lang="en-US" sz="2665"/>
              <a:t>如果有善知识摄受，我们不会堕入恶趣。</a:t>
            </a:r>
          </a:p>
          <a:p>
            <a:r>
              <a:rPr lang="en-US" sz="2665" b="1">
                <a:solidFill>
                  <a:srgbClr val="FF0000"/>
                </a:solidFill>
              </a:rPr>
              <a:t>由善知识摄受，不退大乘；</a:t>
            </a:r>
          </a:p>
          <a:p>
            <a:pPr>
              <a:buNone/>
            </a:pPr>
            <a:r>
              <a:rPr lang="en-US" sz="2665"/>
              <a:t>如果有善知识摄受我们，我们不会从大乘佛法退转。</a:t>
            </a:r>
          </a:p>
          <a:p>
            <a:r>
              <a:rPr lang="en-US" sz="2665" b="1">
                <a:solidFill>
                  <a:srgbClr val="FF0000"/>
                </a:solidFill>
              </a:rPr>
              <a:t>由善知识护念，不毁犯菩萨戒；</a:t>
            </a:r>
          </a:p>
          <a:p>
            <a:pPr>
              <a:buNone/>
            </a:pPr>
            <a:r>
              <a:rPr lang="en-US" sz="2665"/>
              <a:t>护念的意思是，善知识常常保护、垂念我们，这样我们才不会毁掉菩萨戒。</a:t>
            </a:r>
          </a:p>
          <a:p>
            <a:r>
              <a:rPr lang="en-US" sz="2665" b="1">
                <a:solidFill>
                  <a:srgbClr val="FF0000"/>
                </a:solidFill>
              </a:rPr>
              <a:t>由善知识守护，不随逐恶知识；</a:t>
            </a:r>
            <a:endParaRPr lang="en-US" sz="2665"/>
          </a:p>
          <a:p>
            <a:pPr marL="0" indent="0">
              <a:buNone/>
            </a:pPr>
            <a:r>
              <a:rPr lang="en-US" sz="2665"/>
              <a:t>恶知识，是让我们离开闻思修、戒定慧、菩提心等善行的人。不管是亲人还是朋友，都叫恶知识。如果没有善知识的守护，我们有可能跟着恶知识走。这是善知识如此重要的原因。</a:t>
            </a:r>
          </a:p>
          <a:p>
            <a:pPr marL="0" indent="0">
              <a:buNone/>
            </a:pPr>
            <a:r>
              <a:rPr lang="en-US"/>
              <a:t>……</a:t>
            </a:r>
            <a:r>
              <a:rPr lang="en-US" sz="2000">
                <a:solidFill>
                  <a:srgbClr val="FF0000"/>
                </a:solidFill>
              </a:rPr>
              <a:t>(由善知识养育，不缺减菩萨法；由善知识摄取，超越凡夫地；由善知识教诲，超越二乘地；由善知识示导，得出离世间；由善知识长养，能不染世法；由承事善知识，修一切菩萨行；由供养善知识，具一切助道法；由亲近善知识，不为业惑之所摧伏；由恃怙善知识，势力坚固，不怖诸魔；由依止善知识，增长一切菩提分法</a:t>
            </a:r>
            <a:r>
              <a:rPr lang="zh-CN" altLang="en-US" sz="2000">
                <a:solidFill>
                  <a:srgbClr val="FF0000"/>
                </a:solidFill>
              </a:rPr>
              <a:t>）</a:t>
            </a:r>
            <a:r>
              <a:rPr lang="en-US" sz="2000">
                <a:solidFill>
                  <a:srgbClr val="FF0000"/>
                </a:solidFill>
              </a:rPr>
              <a:t>。</a:t>
            </a:r>
          </a:p>
          <a:p>
            <a:pPr marL="0" indent="0">
              <a:buNone/>
            </a:pP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5650"/>
            <a:ext cx="10515600" cy="5421630"/>
          </a:xfrm>
        </p:spPr>
        <p:txBody>
          <a:bodyPr>
            <a:normAutofit fontScale="60000"/>
          </a:bodyPr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FF0000"/>
                </a:solidFill>
                <a:sym typeface="+mn-ea"/>
              </a:rPr>
              <a:t>善男子，善知识者，如慈母，出生佛种故；</a:t>
            </a:r>
            <a:endParaRPr lang="en-US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>
                <a:sym typeface="+mn-ea"/>
              </a:rPr>
              <a:t>善知识如慈悲的母亲一样，为什么这样说呢？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我们之所以出生在人间，是因为慈悲的母亲，因为有了善知识，我们才能出生为佛种。虽然母亲让我们成人，但是却没有让我们成为佛种。善知识让我们发慈悲心、菩提心，我们才能再出生于佛种，所以，善知识像慈母一般。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FF0000"/>
                </a:solidFill>
                <a:sym typeface="+mn-ea"/>
              </a:rPr>
              <a:t>如慈父，广大利益故；</a:t>
            </a:r>
            <a:endParaRPr lang="en-US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>
                <a:sym typeface="+mn-ea"/>
              </a:rPr>
              <a:t>在修行的道路上，善知识对我们有很大帮助，像慈悲的父亲一样。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FF0000"/>
                </a:solidFill>
                <a:sym typeface="+mn-ea"/>
              </a:rPr>
              <a:t>如乳母，守护不令作恶故；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过去条件比较好的家庭，在孩子出生以后，就会交给其他几位妇女抚养，其身份有点像现在的保姆。善知识像乳母一般守护我们，不让我们作杀、盗、淫、妄等恶业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后面的内容都很类似，大家可以自己看看。其中有一句：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FF0000"/>
                </a:solidFill>
                <a:sym typeface="+mn-ea"/>
              </a:rPr>
              <a:t>如雪山，增长一切智药故；</a:t>
            </a:r>
            <a:endParaRPr lang="en-US" b="1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有的能入药的草药，都长在比较高的地方，像在雪山下面，比如雪莲花就不会长在海拔比较低的地方，所以善知识就像高高的雪山一样。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15"/>
          </a:xfrm>
        </p:spPr>
        <p:txBody>
          <a:bodyPr>
            <a:normAutofit fontScale="90000"/>
          </a:bodyPr>
          <a:lstStyle/>
          <a:p>
            <a:r>
              <a:rPr lang="en-US"/>
              <a:t>在依止的过程中，应该怎样做：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975"/>
            <a:ext cx="10515600" cy="4980305"/>
          </a:xfrm>
        </p:spPr>
        <p:txBody>
          <a:bodyPr>
            <a:normAutofit fontScale="80000"/>
          </a:bodyPr>
          <a:lstStyle/>
          <a:p>
            <a:r>
              <a:rPr lang="en-US" sz="3000" b="1">
                <a:solidFill>
                  <a:srgbClr val="FF0000"/>
                </a:solidFill>
              </a:rPr>
              <a:t>复次，善男子，汝承事一切善知识，应发如大地心，荷负重任无疲倦故；</a:t>
            </a:r>
            <a:endParaRPr lang="en-US" sz="3000"/>
          </a:p>
          <a:p>
            <a:pPr marL="0" indent="0">
              <a:lnSpc>
                <a:spcPct val="100000"/>
              </a:lnSpc>
              <a:buNone/>
            </a:pPr>
            <a:r>
              <a:rPr lang="en-US" sz="3000"/>
              <a:t>我们依止善知识的时候，应该怎么样依止，依止过程怎么做。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/>
              <a:t>依止善知识的时候应该发大地一样的心 。人类、动物、植物、建筑物……所有的这些，都依靠大地存在，大地承载这么多重量没有丝毫怨言。同样，我们依止善知识时，要承侍善知识的一切善事情，像当年米勒日巴大师依止马尔巴上师时那样，承受再大的压力、再多的事情都要不疲倦做地去做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/>
              <a:t>……</a:t>
            </a:r>
          </a:p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FF0000"/>
                </a:solidFill>
              </a:rPr>
              <a:t>复次，善男子，汝应于自身生病苦想，于善知识生医王想，于所说法生良药想，于所修行生除病想；</a:t>
            </a:r>
          </a:p>
          <a:p>
            <a:pPr>
              <a:lnSpc>
                <a:spcPct val="150000"/>
              </a:lnSpc>
              <a:buNone/>
            </a:pPr>
            <a:r>
              <a:rPr lang="en-US" sz="3000"/>
              <a:t>你要把自己当作病人，把善知识当作高明的医生，善知识给我们讲的法当做良药。听了善知识的法后，把修行当做治病。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结语：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+mn-ea"/>
              </a:rPr>
              <a:t>《华严经》的内容要好好学习。这些讲的都是依止上师的方法，藏传佛教讲依止上师时，都引用了《华严经》中的内容。我们直接在这当中学习，应该就会明白。</a:t>
            </a:r>
            <a:endParaRPr 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+mn-ea"/>
              </a:rPr>
              <a:t>这以外的内容，大家自己去学习。我们要通过以上的这些方法依止善知识。《华严经》的内容都是佛亲口说的。我们知道如何发愿，都是因为听了善知识的教导，这一切都来自于善知识。没有善知识，我们的路无法走，证悟以后，没有善知识也可以自己修，但在此之前我们需要善知识。</a:t>
            </a:r>
            <a:endParaRPr 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+mn-ea"/>
              </a:rPr>
              <a:t>依止上师最好的方法，就是上师让我们修的法自己要去修。三种供养中，最上等的供养是法供养。如果我们依止了非常优秀的上师，不闻思修行，通过其他世俗的手段去依止，没有任何意义。</a:t>
            </a:r>
            <a:endParaRPr lang="en-US" sz="2000"/>
          </a:p>
          <a:p>
            <a:pPr>
              <a:lnSpc>
                <a:spcPct val="150000"/>
              </a:lnSpc>
            </a:pP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000"/>
          </a:xfrm>
        </p:spPr>
        <p:txBody>
          <a:bodyPr>
            <a:normAutofit fontScale="90000"/>
          </a:bodyPr>
          <a:lstStyle/>
          <a:p>
            <a:r>
              <a:rPr lang="en-US"/>
              <a:t>修学善知识的意行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380"/>
            <a:ext cx="10515600" cy="51689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善知识有</a:t>
            </a:r>
            <a:r>
              <a:rPr lang="en-US" sz="2000">
                <a:solidFill>
                  <a:srgbClr val="FF0000"/>
                </a:solidFill>
              </a:rPr>
              <a:t>慈悲心</a:t>
            </a:r>
            <a:r>
              <a:rPr lang="en-US" sz="2000"/>
              <a:t>，我们就要像善知识的慈悲心学习，得到与善知识一样慈悲心。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善知识如果证悟了</a:t>
            </a:r>
            <a:r>
              <a:rPr lang="en-US" sz="2000">
                <a:solidFill>
                  <a:srgbClr val="FF0000"/>
                </a:solidFill>
              </a:rPr>
              <a:t>智慧</a:t>
            </a:r>
            <a:r>
              <a:rPr lang="en-US" sz="2000"/>
              <a:t>，我们也要像善知识的智慧学习。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在善知识身上要得到的不是世俗的东西，而是法，</a:t>
            </a:r>
            <a:r>
              <a:rPr lang="en-US" sz="2000">
                <a:solidFill>
                  <a:srgbClr val="FF0000"/>
                </a:solidFill>
              </a:rPr>
              <a:t>法就是“教”和“证”</a:t>
            </a:r>
            <a:r>
              <a:rPr lang="en-US" sz="2000"/>
              <a:t>。教，就是闻思修；证就是戒定慧。我们依止上师的目的就是为了得到戒定慧，听闻佛法、思考佛法的教义，如果我们依止了某位善知识，既有闻思修，也得到了戒定慧，我们就达到了依止善知识的目的，圆满了自己的心愿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如果依止了上师，既没有听闻佛法，更没有思考，也就没有得到教法；没有得到戒定慧，就没有得到证法。教法和证法一无所得，这样依止上师就没有意义了。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如果依止了一位上师，只是让你修庙，或者几十个人去朝山，或者做火供、荟供……自以为是学佛，但实际上却不一定是在学佛。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rgbClr val="FF0000"/>
                </a:solidFill>
              </a:rPr>
              <a:t>我们要知道依止上师最终是要修学上师的意行——意，就是出离心、菩提心、证悟空性的智慧；行就是弘法利生、六波罗蜜多的行为。</a:t>
            </a:r>
            <a:endParaRPr 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像过去的佛菩萨学习，向善知识学习，他们怎么做，我们也怎么做，这才是依止善知识的目的。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795"/>
            <a:ext cx="10515600" cy="5404485"/>
          </a:xfrm>
        </p:spPr>
        <p:txBody>
          <a:bodyPr>
            <a:normAutofit fontScale="7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最后证悟的时候，需要上师的加持，否则根本没有办法证悟，所以我们需要找到有加持的上师。如果上师没有加持，只是一位非常普通的人，而我们有非常虔诚的信心，也会有一些功德，这不是上师好，而是我们的信心带来的一些收获。但是上师没有加持，我们再虔诚也得不到很大的成就。所以我们必须找到有加持的上师。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找到真正的善知识，不管是我们外在的行为，还是内在精神方面，都会有很大多的收获和改变。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学习材料：《大圆满前行·普贤上师言教》，《慧灯之光》，《大圆满心性休息》，《华严经》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115"/>
          </a:xfrm>
        </p:spPr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思考题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330"/>
            <a:ext cx="10515600" cy="49339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/>
              <a:t>1.没有找到并依止真正的善知识，但是自己具足真正的虔诚的信心，也会有功德，并能证悟吗？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2.上师的功德是什么？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3.怎样才能对上师生起真正的能够得到加持的信心呢？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4.如何才是真正的依止上师？对上师有欢喜心，听上师的话就是依止上师了吗？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5.依止上师后，如何去修学？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270"/>
            <a:ext cx="10515600" cy="71247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依止上师</a:t>
            </a:r>
            <a:r>
              <a:rPr lang="en-US" altLang="zh-CN"/>
              <a:t>-</a:t>
            </a:r>
            <a:r>
              <a:rPr lang="zh-CN" altLang="en-US" sz="3110">
                <a:solidFill>
                  <a:srgbClr val="FF0000"/>
                </a:solidFill>
              </a:rPr>
              <a:t>回顾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1430"/>
            <a:ext cx="10515600" cy="4895850"/>
          </a:xfrm>
        </p:spPr>
        <p:txBody>
          <a:bodyPr>
            <a:normAutofit fontScale="65000"/>
          </a:bodyPr>
          <a:lstStyle/>
          <a:p>
            <a:pPr>
              <a:lnSpc>
                <a:spcPct val="100000"/>
              </a:lnSpc>
            </a:pPr>
            <a:r>
              <a:rPr lang="en-US"/>
              <a:t>依止上师的原则，是依法不依人。法，就是懂不懂三藏十二部经典与密乘续部的教义。有没有菩萨戒、密乘戒，有没有禅定，有没有智慧。如果都具备，就可以依止为上师。</a:t>
            </a:r>
          </a:p>
          <a:p>
            <a:pPr>
              <a:lnSpc>
                <a:spcPct val="100000"/>
              </a:lnSpc>
            </a:pPr>
            <a:r>
              <a:rPr lang="en-US"/>
              <a:t>小乘、大乘和密乘，各有自己上师的标准，《大圆满前行引导文》中的相关内容讲了十二个条件。其中每个条件，都有高标准和低标准。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一、成熟相续：获得不间断成熟的灌顶。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二、持守净戒：没有违犯灌顶时的誓言和戒律。密乘戒很容易违反，违反了一定要忏悔，如果拒不忏悔，后果很严重。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三、调柔寂静：烦恼及分别念微弱。没有分别念和烦恼很难，至少不能太重。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四、精通显密：精通金刚乘基道果一切续部的教义。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五、念修圆满：面见本尊，念修之相已经圆满。即使没有真实见到，至少在梦中得到过本尊的加持，本尊修法已经比较完美。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六、解脱相续：已经现量证悟实相。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4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20">
                <a:sym typeface="+mn-ea"/>
              </a:rPr>
              <a:t>七、一心利他：大悲心遍满。</a:t>
            </a:r>
            <a:endParaRPr lang="en-US" sz="2220"/>
          </a:p>
          <a:p>
            <a:pPr marL="0" indent="0">
              <a:lnSpc>
                <a:spcPct val="100000"/>
              </a:lnSpc>
              <a:buNone/>
            </a:pPr>
            <a:r>
              <a:rPr lang="en-US" sz="2220">
                <a:sym typeface="+mn-ea"/>
              </a:rPr>
              <a:t>八、极少琐事：已经断除对现世世间的贪执，不像普通人那样去追逐现世的名利。</a:t>
            </a:r>
            <a:endParaRPr lang="en-US" sz="2220"/>
          </a:p>
          <a:p>
            <a:pPr marL="0" indent="0">
              <a:lnSpc>
                <a:spcPct val="100000"/>
              </a:lnSpc>
              <a:buNone/>
            </a:pPr>
            <a:r>
              <a:rPr lang="en-US" sz="2220">
                <a:sym typeface="+mn-ea"/>
              </a:rPr>
              <a:t>九、精进修持：为出轮回，为来世精进修持正法。如果不修行，只是通过各种手段去追逐名利，连普通上师的资格都没有，更不要说密法上师了。</a:t>
            </a:r>
            <a:endParaRPr lang="en-US" sz="2220"/>
          </a:p>
          <a:p>
            <a:pPr marL="0" indent="0">
              <a:lnSpc>
                <a:spcPct val="100000"/>
              </a:lnSpc>
              <a:buNone/>
            </a:pPr>
            <a:r>
              <a:rPr lang="en-US" sz="2220">
                <a:sym typeface="+mn-ea"/>
              </a:rPr>
              <a:t>十、厌离世俗：现见轮回痛苦，具强烈出离心，并以此劝戒他人修持。</a:t>
            </a:r>
            <a:endParaRPr lang="en-US" sz="2220"/>
          </a:p>
          <a:p>
            <a:pPr marL="0" indent="0">
              <a:lnSpc>
                <a:spcPct val="100000"/>
              </a:lnSpc>
              <a:buNone/>
            </a:pPr>
            <a:r>
              <a:rPr lang="en-US" sz="2220">
                <a:sym typeface="+mn-ea"/>
              </a:rPr>
              <a:t>十一、摄受弟子：以各种善巧方便调伏弟子。如果不摄受弟子，虽然自己很了不起，其他人也得不到法益。</a:t>
            </a:r>
            <a:endParaRPr lang="en-US" sz="2220"/>
          </a:p>
          <a:p>
            <a:pPr marL="0" indent="0">
              <a:lnSpc>
                <a:spcPct val="100000"/>
              </a:lnSpc>
              <a:buNone/>
            </a:pPr>
            <a:r>
              <a:rPr lang="en-US" sz="2220">
                <a:sym typeface="+mn-ea"/>
              </a:rPr>
              <a:t>十二、具加持力：依照上师言教行持，具清净传承加持力。作上师的，首先要做好弟子。</a:t>
            </a:r>
            <a:endParaRPr lang="en-US" sz="2220"/>
          </a:p>
          <a:p>
            <a:pPr marL="0" indent="0">
              <a:buNone/>
            </a:pPr>
            <a:endParaRPr lang="en-US" sz="2220" b="1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以上十二个，是中等偏上的密法上师的标准。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1190"/>
            <a:ext cx="10515600" cy="5546090"/>
          </a:xfrm>
        </p:spPr>
        <p:txBody>
          <a:bodyPr>
            <a:normAutofit fontScale="90000" lnSpcReduction="20000"/>
          </a:bodyPr>
          <a:lstStyle/>
          <a:p>
            <a:endParaRPr lang="en-US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简而言之，作为上师，应该有真实的出离心，无伪的菩提心与证悟的见解。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FF0000"/>
                </a:solidFill>
                <a:sym typeface="+mn-ea"/>
              </a:rPr>
              <a:t>最低的标准：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第一，作为一个大乘善知识，首先，必须要有真实无伪的世俗菩提心。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第二，必须是开悟明心见性的人，如果自己都没有开悟，就不可能让别人开悟。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第三，是有善巧方便，能够让别人也具有出离心、菩提心等等。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6720"/>
            <a:ext cx="10972800" cy="865505"/>
          </a:xfrm>
        </p:spPr>
        <p:txBody>
          <a:bodyPr/>
          <a:lstStyle/>
          <a:p>
            <a:r>
              <a:rPr lang="zh-CN" altLang="en-US"/>
              <a:t>依止上师</a:t>
            </a:r>
            <a:r>
              <a:rPr lang="en-US" altLang="zh-CN"/>
              <a:t>-</a:t>
            </a:r>
            <a:r>
              <a:rPr lang="zh-CN" altLang="en-US" sz="2800" b="1">
                <a:solidFill>
                  <a:srgbClr val="FF0000"/>
                </a:solidFill>
              </a:rPr>
              <a:t>本次串讲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30680"/>
            <a:ext cx="10972800" cy="4497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/>
              <a:t>依止上师有三个步骤：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      观察上师；依止上师；修学上师善知识的意行。</a:t>
            </a:r>
          </a:p>
          <a:p>
            <a:pPr>
              <a:lnSpc>
                <a:spcPct val="150000"/>
              </a:lnSpc>
            </a:pPr>
            <a:r>
              <a:rPr lang="en-US" sz="2400"/>
              <a:t>第二个步骤：在找到标准的善知识以后，以什么样的方式去依止。</a:t>
            </a:r>
          </a:p>
          <a:p>
            <a:pPr>
              <a:lnSpc>
                <a:spcPct val="150000"/>
              </a:lnSpc>
            </a:pPr>
            <a:r>
              <a:rPr lang="en-US" sz="2400"/>
              <a:t>依止上师不仅存在于密法与藏传佛教当中，显宗或汉传佛教也有相关要求，《华严经·入法界品》第三十九之十八中，讲到一些依止善知识的内容：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825"/>
          </a:xfrm>
        </p:spPr>
        <p:txBody>
          <a:bodyPr/>
          <a:lstStyle/>
          <a:p>
            <a:r>
              <a:rPr lang="en-US"/>
              <a:t>依止善知识的方法：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040"/>
            <a:ext cx="10515600" cy="4587240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FF0000"/>
                </a:solidFill>
              </a:rPr>
              <a:t>善男子，汝求善知识，不应疲倦；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我们依止善知识的时候，不要觉得辛苦、疲倦，就像密勒日巴依止马尔巴上师的时候那样，再累再苦都要依止。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FF0000"/>
                </a:solidFill>
              </a:rPr>
              <a:t>见善知识，勿生厌足；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见善知识的时候，不要认为麻烦、辛苦就不见了；也不要因为见过一次就足够了，不再去见、不再去听、也不再问问题。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FF0000"/>
                </a:solidFill>
              </a:rPr>
              <a:t>请问善知识，勿惮劳苦；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向善知识请教求法的时候，不要怕辛苦。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FF0000"/>
                </a:solidFill>
              </a:rPr>
              <a:t>亲近善知识，勿怀退转；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跟着善知识学习闻思的时候，善知识要求我们闻思修行，布置了一些功课时，我们不要因为做不到而退转。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6630"/>
            <a:ext cx="10515600" cy="52006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20" b="1">
                <a:solidFill>
                  <a:srgbClr val="FF0000"/>
                </a:solidFill>
              </a:rPr>
              <a:t>供养善知识，不应休息；</a:t>
            </a:r>
            <a:endParaRPr lang="en-US" sz="2220" b="1"/>
          </a:p>
          <a:p>
            <a:pPr marL="0" indent="0">
              <a:lnSpc>
                <a:spcPct val="100000"/>
              </a:lnSpc>
              <a:buNone/>
            </a:pPr>
            <a:r>
              <a:rPr lang="en-US" sz="2220"/>
              <a:t>以自己的能力帮善知识做一些事情的时候，如提供一些弘法利生的帮助，发心做义工等等，也是供养善知识时，不要间断。这里的休息不是说一点都不休息。</a:t>
            </a:r>
          </a:p>
          <a:p>
            <a:pPr>
              <a:lnSpc>
                <a:spcPct val="100000"/>
              </a:lnSpc>
            </a:pPr>
            <a:r>
              <a:rPr lang="en-US" sz="2220" b="1">
                <a:solidFill>
                  <a:srgbClr val="FF0000"/>
                </a:solidFill>
              </a:rPr>
              <a:t>受善知识教，不应倒错；</a:t>
            </a:r>
            <a:endParaRPr lang="en-US" sz="2220" b="1"/>
          </a:p>
          <a:p>
            <a:pPr marL="0" indent="0">
              <a:lnSpc>
                <a:spcPct val="100000"/>
              </a:lnSpc>
              <a:buNone/>
            </a:pPr>
            <a:r>
              <a:rPr lang="en-US" sz="2220"/>
              <a:t>我们听善知识的教言时，不应该错误理解。</a:t>
            </a:r>
          </a:p>
          <a:p>
            <a:pPr>
              <a:lnSpc>
                <a:spcPct val="100000"/>
              </a:lnSpc>
            </a:pPr>
            <a:r>
              <a:rPr lang="en-US" sz="2220" b="1">
                <a:solidFill>
                  <a:srgbClr val="FF0000"/>
                </a:solidFill>
              </a:rPr>
              <a:t>学善知识行，不应疑惑；</a:t>
            </a:r>
          </a:p>
          <a:p>
            <a:pPr>
              <a:lnSpc>
                <a:spcPct val="100000"/>
              </a:lnSpc>
              <a:buNone/>
            </a:pPr>
            <a:r>
              <a:rPr lang="en-US" sz="2220"/>
              <a:t>学习善知识的行为时，不应该心生疑惑。</a:t>
            </a:r>
          </a:p>
          <a:p>
            <a:pPr>
              <a:lnSpc>
                <a:spcPct val="100000"/>
              </a:lnSpc>
            </a:pPr>
            <a:r>
              <a:rPr lang="en-US" sz="2220" b="1">
                <a:solidFill>
                  <a:srgbClr val="FF0000"/>
                </a:solidFill>
              </a:rPr>
              <a:t>闻善知识演说出离门，不应犹豫；</a:t>
            </a:r>
            <a:endParaRPr lang="en-US" sz="2220"/>
          </a:p>
          <a:p>
            <a:pPr marL="0" indent="0">
              <a:lnSpc>
                <a:spcPct val="100000"/>
              </a:lnSpc>
              <a:buNone/>
            </a:pPr>
            <a:r>
              <a:rPr lang="en-US" sz="2220"/>
              <a:t>出离门是指，能从轮回中出离的方法。比如四加行、五加行、出离心、菩提心、证悟空性的智慧，都叫出离门。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20"/>
              <a:t>善知识讲解脱的方法时，不能犹豫。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9930"/>
            <a:ext cx="10515600" cy="5467350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</a:rPr>
              <a:t>见善知识随烦恼行，勿生嫌怪；</a:t>
            </a:r>
          </a:p>
          <a:p>
            <a:pPr>
              <a:lnSpc>
                <a:spcPct val="150000"/>
              </a:lnSpc>
              <a:buNone/>
            </a:pPr>
            <a:r>
              <a:rPr lang="en-US"/>
              <a:t>   众生有各种烦恼，每个人根基不一样，为了能够适合各种不同烦恼的人，善知识调伏众生的方法不一样，所以，当善知识有各种行为时，不要觉得奇怪。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真正的善知识在度化众生的时候，会和我们通常的标准有所不同，不要有感到奇怪的想法。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于善知识所生深信尊敬心，不应变改。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对善知识生起恭敬心以后，不应改变。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2260"/>
            <a:ext cx="10515600" cy="664845"/>
          </a:xfrm>
        </p:spPr>
        <p:txBody>
          <a:bodyPr>
            <a:normAutofit fontScale="90000"/>
          </a:bodyPr>
          <a:lstStyle/>
          <a:p>
            <a:r>
              <a:rPr lang="en-US"/>
              <a:t>善知识为何如此重要：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6485"/>
            <a:ext cx="10515600" cy="5090795"/>
          </a:xfrm>
        </p:spPr>
        <p:txBody>
          <a:bodyPr>
            <a:normAutofit fontScale="70000"/>
          </a:bodyPr>
          <a:lstStyle/>
          <a:p>
            <a:r>
              <a:rPr lang="en-US" b="1">
                <a:solidFill>
                  <a:srgbClr val="FF0000"/>
                </a:solidFill>
              </a:rPr>
              <a:t>何以故？善男子，菩萨因善知识，听闻一切菩萨诸行，</a:t>
            </a:r>
            <a:endParaRPr lang="en-US"/>
          </a:p>
          <a:p>
            <a:pPr marL="0" indent="0">
              <a:buNone/>
            </a:pPr>
            <a:r>
              <a:rPr lang="en-US"/>
              <a:t>作为一个菩萨，能够听到大乘佛教所有的教义，都是因为善知识。如果没有善知识，我们无法听到大乘佛法，也无法听闻到一切菩萨的行为。</a:t>
            </a:r>
          </a:p>
          <a:p>
            <a:r>
              <a:rPr lang="en-US" b="1">
                <a:solidFill>
                  <a:srgbClr val="FF0000"/>
                </a:solidFill>
              </a:rPr>
              <a:t>成就一切菩萨功德，</a:t>
            </a:r>
          </a:p>
          <a:p>
            <a:pPr>
              <a:buNone/>
            </a:pPr>
            <a:r>
              <a:rPr lang="en-US"/>
              <a:t>因为善知识，成就一切菩萨的功德。</a:t>
            </a:r>
          </a:p>
          <a:p>
            <a:r>
              <a:rPr lang="en-US" b="1">
                <a:solidFill>
                  <a:srgbClr val="FF0000"/>
                </a:solidFill>
              </a:rPr>
              <a:t>出生一切菩萨大愿，</a:t>
            </a:r>
          </a:p>
          <a:p>
            <a:pPr>
              <a:buNone/>
            </a:pPr>
            <a:r>
              <a:rPr lang="en-US"/>
              <a:t>我们发愿也好，发菩提心，还有《普贤行愿品》中讲到的大乘佛教各种各样的愿，都是因为善知识。没有善知识，我们不会知道如何发愿。</a:t>
            </a:r>
          </a:p>
          <a:p>
            <a:r>
              <a:rPr lang="en-US" b="1">
                <a:solidFill>
                  <a:srgbClr val="FF0000"/>
                </a:solidFill>
              </a:rPr>
              <a:t>引发一切菩萨善根，</a:t>
            </a:r>
          </a:p>
          <a:p>
            <a:pPr>
              <a:buNone/>
            </a:pPr>
            <a:r>
              <a:rPr lang="en-US"/>
              <a:t>我们学了三殊胜，又因为有三殊胜，所有的善偶成为菩萨的善根。如果没有善知识，我们怎么知道要如此发心、如此回向呢？正因为有了善知识，我们才知道应该行怎样的善根。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1087</Words>
  <Application>Microsoft Macintosh PowerPoint</Application>
  <PresentationFormat>宽屏</PresentationFormat>
  <Paragraphs>127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Arial</vt:lpstr>
      <vt:lpstr>Green Color</vt:lpstr>
      <vt:lpstr>依止上师</vt:lpstr>
      <vt:lpstr>依止上师-回顾</vt:lpstr>
      <vt:lpstr>PowerPoint 演示文稿</vt:lpstr>
      <vt:lpstr>PowerPoint 演示文稿</vt:lpstr>
      <vt:lpstr>依止上师-本次串讲</vt:lpstr>
      <vt:lpstr>依止善知识的方法：</vt:lpstr>
      <vt:lpstr>PowerPoint 演示文稿</vt:lpstr>
      <vt:lpstr>PowerPoint 演示文稿</vt:lpstr>
      <vt:lpstr>善知识为何如此重要：</vt:lpstr>
      <vt:lpstr>PowerPoint 演示文稿</vt:lpstr>
      <vt:lpstr>善知识的功德：</vt:lpstr>
      <vt:lpstr>PowerPoint 演示文稿</vt:lpstr>
      <vt:lpstr>在依止的过程中，应该怎样做：</vt:lpstr>
      <vt:lpstr>结语：</vt:lpstr>
      <vt:lpstr>修学善知识的意行</vt:lpstr>
      <vt:lpstr>PowerPoint 演示文稿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依止上师</dc:title>
  <dc:creator/>
  <cp:lastModifiedBy>Fiona Gai</cp:lastModifiedBy>
  <cp:revision>4</cp:revision>
  <dcterms:created xsi:type="dcterms:W3CDTF">2020-09-14T20:25:00Z</dcterms:created>
  <dcterms:modified xsi:type="dcterms:W3CDTF">2020-09-16T02:39:52Z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