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7" r:id="rId1"/>
  </p:sldMasterIdLst>
  <p:notesMasterIdLst>
    <p:notesMasterId r:id="rId41"/>
  </p:notesMasterIdLst>
  <p:handoutMasterIdLst>
    <p:handoutMasterId r:id="rId42"/>
  </p:handoutMasterIdLst>
  <p:sldIdLst>
    <p:sldId id="4387" r:id="rId2"/>
    <p:sldId id="4386" r:id="rId3"/>
    <p:sldId id="4389" r:id="rId4"/>
    <p:sldId id="4390" r:id="rId5"/>
    <p:sldId id="4391" r:id="rId6"/>
    <p:sldId id="4392" r:id="rId7"/>
    <p:sldId id="4396" r:id="rId8"/>
    <p:sldId id="4393" r:id="rId9"/>
    <p:sldId id="4394" r:id="rId10"/>
    <p:sldId id="4397" r:id="rId11"/>
    <p:sldId id="4399" r:id="rId12"/>
    <p:sldId id="4400" r:id="rId13"/>
    <p:sldId id="4401" r:id="rId14"/>
    <p:sldId id="4402" r:id="rId15"/>
    <p:sldId id="4403" r:id="rId16"/>
    <p:sldId id="4404" r:id="rId17"/>
    <p:sldId id="4405" r:id="rId18"/>
    <p:sldId id="4406" r:id="rId19"/>
    <p:sldId id="4407" r:id="rId20"/>
    <p:sldId id="4408" r:id="rId21"/>
    <p:sldId id="4409" r:id="rId22"/>
    <p:sldId id="4425" r:id="rId23"/>
    <p:sldId id="4419" r:id="rId24"/>
    <p:sldId id="4420" r:id="rId25"/>
    <p:sldId id="4421" r:id="rId26"/>
    <p:sldId id="4422" r:id="rId27"/>
    <p:sldId id="4426" r:id="rId28"/>
    <p:sldId id="4423" r:id="rId29"/>
    <p:sldId id="4424" r:id="rId30"/>
    <p:sldId id="4410" r:id="rId31"/>
    <p:sldId id="4411" r:id="rId32"/>
    <p:sldId id="4412" r:id="rId33"/>
    <p:sldId id="4413" r:id="rId34"/>
    <p:sldId id="4427" r:id="rId35"/>
    <p:sldId id="4414" r:id="rId36"/>
    <p:sldId id="4415" r:id="rId37"/>
    <p:sldId id="4416" r:id="rId38"/>
    <p:sldId id="4417" r:id="rId39"/>
    <p:sldId id="4395" r:id="rId40"/>
  </p:sldIdLst>
  <p:sldSz cx="12858750" cy="7232650"/>
  <p:notesSz cx="6858000" cy="9144000"/>
  <p:custDataLst>
    <p:tags r:id="rId43"/>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00"/>
    <a:srgbClr val="58A9CC"/>
    <a:srgbClr val="0C2744"/>
    <a:srgbClr val="29ABE2"/>
    <a:srgbClr val="4BC1DD"/>
    <a:srgbClr val="FFC000"/>
    <a:srgbClr val="5CBA46"/>
    <a:srgbClr val="00939F"/>
    <a:srgbClr val="DC5B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275536-1C56-4DD3-AB90-0DC7168710CC}" v="125" dt="2020-02-12T18:25:37.2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57" autoAdjust="0"/>
    <p:restoredTop sz="95274" autoAdjust="0"/>
  </p:normalViewPr>
  <p:slideViewPr>
    <p:cSldViewPr>
      <p:cViewPr varScale="1">
        <p:scale>
          <a:sx n="108" d="100"/>
          <a:sy n="108" d="100"/>
        </p:scale>
        <p:origin x="402" y="108"/>
      </p:cViewPr>
      <p:guideLst>
        <p:guide orient="horz" pos="328"/>
        <p:guide pos="4050"/>
        <p:guide pos="557"/>
        <p:guide orient="horz" pos="4183"/>
        <p:guide pos="7497"/>
        <p:guide pos="6908"/>
      </p:guideLst>
    </p:cSldViewPr>
  </p:slideViewPr>
  <p:outlineViewPr>
    <p:cViewPr>
      <p:scale>
        <a:sx n="100" d="100"/>
        <a:sy n="100" d="100"/>
      </p:scale>
      <p:origin x="0" y="-10374"/>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48"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2020/2/12</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2020/2/12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t>2020/2/12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1933288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2" y="0"/>
            <a:ext cx="12858045" cy="7232650"/>
          </a:xfrm>
          <a:prstGeom prst="rect">
            <a:avLst/>
          </a:prstGeom>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FE98493B-C1D7-4BF9-974C-99AED44B19FA}" type="datetimeFigureOut">
              <a:rPr lang="zh-CN" altLang="en-US"/>
              <a:pPr>
                <a:defRPr/>
              </a:pPr>
              <a:t>2020/2/12</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fld id="{48543BCF-C6F4-4F14-9138-E5ADE1A61F3D}" type="slidenum">
              <a:rPr lang="zh-CN" altLang="en-US"/>
              <a:pPr/>
              <a:t>‹#›</a:t>
            </a:fld>
            <a:endParaRPr lang="zh-CN" altLang="en-US"/>
          </a:p>
        </p:txBody>
      </p:sp>
      <p:sp>
        <p:nvSpPr>
          <p:cNvPr id="9" name="矩形 8"/>
          <p:cNvSpPr/>
          <p:nvPr userDrawn="1"/>
        </p:nvSpPr>
        <p:spPr>
          <a:xfrm>
            <a:off x="0" y="0"/>
            <a:ext cx="12858750" cy="7232650"/>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804082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38"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38"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38" y="6704013"/>
            <a:ext cx="2892425" cy="384175"/>
          </a:xfrm>
          <a:prstGeom prst="rect">
            <a:avLst/>
          </a:prstGeom>
        </p:spPr>
        <p:txBody>
          <a:bodyPr vert="horz" lIns="91440" tIns="45720" rIns="91440" bIns="45720" rtlCol="0" anchor="ctr"/>
          <a:lstStyle>
            <a:lvl1pPr algn="l">
              <a:defRPr sz="1200">
                <a:solidFill>
                  <a:schemeClr val="tx1">
                    <a:tint val="75000"/>
                  </a:schemeClr>
                </a:solidFill>
              </a:defRPr>
            </a:lvl1pPr>
          </a:lstStyle>
          <a:p>
            <a:fld id="{32BF82D2-7A68-459D-A996-9BDDA2518FA4}" type="datetimeFigureOut">
              <a:rPr lang="zh-CN" altLang="en-US" smtClean="0"/>
              <a:t>2020/2/12</a:t>
            </a:fld>
            <a:endParaRPr lang="zh-CN" altLang="en-US"/>
          </a:p>
        </p:txBody>
      </p:sp>
      <p:sp>
        <p:nvSpPr>
          <p:cNvPr id="5" name="页脚占位符 4"/>
          <p:cNvSpPr>
            <a:spLocks noGrp="1"/>
          </p:cNvSpPr>
          <p:nvPr>
            <p:ph type="ftr" sz="quarter" idx="3"/>
          </p:nvPr>
        </p:nvSpPr>
        <p:spPr>
          <a:xfrm>
            <a:off x="4259263" y="6704013"/>
            <a:ext cx="4340225" cy="38417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88" y="6704013"/>
            <a:ext cx="2892425" cy="384175"/>
          </a:xfrm>
          <a:prstGeom prst="rect">
            <a:avLst/>
          </a:prstGeom>
        </p:spPr>
        <p:txBody>
          <a:bodyPr vert="horz" lIns="91440" tIns="45720" rIns="91440" bIns="45720" rtlCol="0" anchor="ctr"/>
          <a:lstStyle>
            <a:lvl1pPr algn="r">
              <a:defRPr sz="1200">
                <a:solidFill>
                  <a:schemeClr val="tx1">
                    <a:tint val="75000"/>
                  </a:schemeClr>
                </a:solidFill>
              </a:defRPr>
            </a:lvl1p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485056897"/>
      </p:ext>
    </p:extLst>
  </p:cSld>
  <p:clrMap bg1="lt1" tx1="dk1" bg2="lt2" tx2="dk2" accent1="accent1" accent2="accent2" accent3="accent3" accent4="accent4" accent5="accent5" accent6="accent6" hlink="hlink" folHlink="folHlink"/>
  <p:sldLayoutIdLst>
    <p:sldLayoutId id="2147483704" r:id="rId1"/>
    <p:sldLayoutId id="2147483716"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A76BCF-A60D-4FEA-89C5-0903DBD2F30E}"/>
              </a:ext>
            </a:extLst>
          </p:cNvPr>
          <p:cNvSpPr>
            <a:spLocks noGrp="1"/>
          </p:cNvSpPr>
          <p:nvPr>
            <p:ph type="title"/>
          </p:nvPr>
        </p:nvSpPr>
        <p:spPr>
          <a:xfrm>
            <a:off x="7115584" y="3184277"/>
            <a:ext cx="4899287" cy="1512168"/>
          </a:xfrm>
        </p:spPr>
        <p:txBody>
          <a:bodyPr vert="horz" lIns="91440" tIns="45720" rIns="91440" bIns="45720" rtlCol="0" anchor="b">
            <a:normAutofit fontScale="90000"/>
          </a:bodyPr>
          <a:lstStyle/>
          <a:p>
            <a:pPr algn="ctr"/>
            <a:r>
              <a:rPr lang="zh-CN" altLang="en-US" sz="4800" dirty="0">
                <a:solidFill>
                  <a:schemeClr val="bg1"/>
                </a:solidFill>
                <a:latin typeface="华文新魏" panose="02010800040101010101" pitchFamily="2" charset="-122"/>
                <a:ea typeface="华文新魏" panose="02010800040101010101" pitchFamily="2" charset="-122"/>
              </a:rPr>
              <a:t>十不善业之三：</a:t>
            </a:r>
            <a:br>
              <a:rPr lang="en-CA" altLang="zh-CN" sz="4800" dirty="0">
                <a:solidFill>
                  <a:schemeClr val="bg1"/>
                </a:solidFill>
                <a:latin typeface="华文新魏" panose="02010800040101010101" pitchFamily="2" charset="-122"/>
                <a:ea typeface="华文新魏" panose="02010800040101010101" pitchFamily="2" charset="-122"/>
              </a:rPr>
            </a:br>
            <a:r>
              <a:rPr lang="zh-CN" altLang="en-US" sz="6600" dirty="0">
                <a:solidFill>
                  <a:schemeClr val="bg1"/>
                </a:solidFill>
                <a:latin typeface="华文新魏" panose="02010800040101010101" pitchFamily="2" charset="-122"/>
                <a:ea typeface="华文新魏" panose="02010800040101010101" pitchFamily="2" charset="-122"/>
              </a:rPr>
              <a:t>邪淫</a:t>
            </a:r>
            <a:endParaRPr lang="en-US" sz="6600" dirty="0">
              <a:solidFill>
                <a:schemeClr val="bg1"/>
              </a:solidFill>
              <a:latin typeface="华文新魏" panose="02010800040101010101" pitchFamily="2" charset="-122"/>
              <a:ea typeface="华文新魏" panose="02010800040101010101" pitchFamily="2" charset="-122"/>
            </a:endParaRPr>
          </a:p>
        </p:txBody>
      </p:sp>
      <p:sp>
        <p:nvSpPr>
          <p:cNvPr id="10" name="Freeform: Shape 9">
            <a:extLst>
              <a:ext uri="{FF2B5EF4-FFF2-40B4-BE49-F238E27FC236}">
                <a16:creationId xmlns:a16="http://schemas.microsoft.com/office/drawing/2014/main" id="{1DB7C82F-AB7E-4F0C-B829-FA1B9C4151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510356" cy="7232650"/>
          </a:xfrm>
          <a:custGeom>
            <a:avLst/>
            <a:gdLst>
              <a:gd name="connsiteX0" fmla="*/ 6172782 w 6172782"/>
              <a:gd name="connsiteY0" fmla="*/ 0 h 6858000"/>
              <a:gd name="connsiteX1" fmla="*/ 69075 w 6172782"/>
              <a:gd name="connsiteY1" fmla="*/ 0 h 6858000"/>
              <a:gd name="connsiteX2" fmla="*/ 35131 w 6172782"/>
              <a:gd name="connsiteY2" fmla="*/ 267128 h 6858000"/>
              <a:gd name="connsiteX3" fmla="*/ 0 w 6172782"/>
              <a:gd name="connsiteY3" fmla="*/ 962845 h 6858000"/>
              <a:gd name="connsiteX4" fmla="*/ 3276103 w 6172782"/>
              <a:gd name="connsiteY4" fmla="*/ 6782205 h 6858000"/>
              <a:gd name="connsiteX5" fmla="*/ 3407923 w 6172782"/>
              <a:gd name="connsiteY5" fmla="*/ 6858000 h 6858000"/>
              <a:gd name="connsiteX6" fmla="*/ 6172782 w 617278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picture containing indoor, table, cake, sitting&#10;&#10;Description automatically generated">
            <a:extLst>
              <a:ext uri="{FF2B5EF4-FFF2-40B4-BE49-F238E27FC236}">
                <a16:creationId xmlns:a16="http://schemas.microsoft.com/office/drawing/2014/main" id="{E829B3E2-EAB9-470E-9014-808080F046C3}"/>
              </a:ext>
            </a:extLst>
          </p:cNvPr>
          <p:cNvPicPr>
            <a:picLocks noChangeAspect="1"/>
          </p:cNvPicPr>
          <p:nvPr/>
        </p:nvPicPr>
        <p:blipFill rotWithShape="1">
          <a:blip r:embed="rId2">
            <a:extLst>
              <a:ext uri="{28A0092B-C50C-407E-A947-70E740481C1C}">
                <a14:useLocalDpi xmlns:a14="http://schemas.microsoft.com/office/drawing/2010/main" val="0"/>
              </a:ext>
            </a:extLst>
          </a:blip>
          <a:srcRect r="1" b="16901"/>
          <a:stretch/>
        </p:blipFill>
        <p:spPr>
          <a:xfrm>
            <a:off x="20" y="10"/>
            <a:ext cx="6353579" cy="7232640"/>
          </a:xfrm>
          <a:custGeom>
            <a:avLst/>
            <a:gdLst/>
            <a:ahLst/>
            <a:cxnLst/>
            <a:rect l="l" t="t" r="r" b="b"/>
            <a:pathLst>
              <a:path w="6024154" h="6858000">
                <a:moveTo>
                  <a:pt x="0" y="0"/>
                </a:moveTo>
                <a:lnTo>
                  <a:pt x="5953780" y="0"/>
                </a:lnTo>
                <a:lnTo>
                  <a:pt x="5989880" y="284091"/>
                </a:lnTo>
                <a:cubicBezTo>
                  <a:pt x="6012544" y="507260"/>
                  <a:pt x="6024154" y="733696"/>
                  <a:pt x="6024154" y="962844"/>
                </a:cubicBezTo>
                <a:cubicBezTo>
                  <a:pt x="6024154" y="3483472"/>
                  <a:pt x="4619336" y="5675986"/>
                  <a:pt x="2549934" y="6800152"/>
                </a:cubicBezTo>
                <a:lnTo>
                  <a:pt x="2436987" y="6858000"/>
                </a:lnTo>
                <a:lnTo>
                  <a:pt x="0" y="6858000"/>
                </a:lnTo>
                <a:close/>
              </a:path>
            </a:pathLst>
          </a:custGeom>
        </p:spPr>
      </p:pic>
    </p:spTree>
    <p:extLst>
      <p:ext uri="{BB962C8B-B14F-4D97-AF65-F5344CB8AC3E}">
        <p14:creationId xmlns:p14="http://schemas.microsoft.com/office/powerpoint/2010/main" val="164782376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6014B6-E2C4-4EA3-838A-A3C794D70A0C}"/>
              </a:ext>
            </a:extLst>
          </p:cNvPr>
          <p:cNvSpPr>
            <a:spLocks noGrp="1"/>
          </p:cNvSpPr>
          <p:nvPr>
            <p:ph idx="1"/>
          </p:nvPr>
        </p:nvSpPr>
        <p:spPr>
          <a:xfrm>
            <a:off x="740743" y="159941"/>
            <a:ext cx="11090275" cy="6192688"/>
          </a:xfrm>
        </p:spPr>
        <p:txBody>
          <a:bodyPr>
            <a:normAutofit fontScale="92500" lnSpcReduction="10000"/>
          </a:bodyPr>
          <a:lstStyle/>
          <a:p>
            <a:endParaRPr lang="en-US" altLang="zh-CN" dirty="0"/>
          </a:p>
          <a:p>
            <a:r>
              <a:rPr lang="en-US" altLang="zh-CN" sz="2400" dirty="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、不与取的增上果</a:t>
            </a:r>
          </a:p>
          <a:p>
            <a:r>
              <a:rPr lang="zh-CN" altLang="en-US" sz="2400" dirty="0">
                <a:latin typeface="华文楷体" panose="02010600040101010101" pitchFamily="2" charset="-122"/>
                <a:ea typeface="华文楷体" panose="02010600040101010101" pitchFamily="2" charset="-122"/>
              </a:rPr>
              <a:t>造不与取的恶业，转生在庄稼常遭受霜冻冰雹的袭击、树木不结果实、饥荒时有发生的地方；</a:t>
            </a:r>
          </a:p>
          <a:p>
            <a:r>
              <a:rPr lang="en-US" altLang="zh-CN" sz="2400" dirty="0">
                <a:latin typeface="华文楷体" panose="02010600040101010101" pitchFamily="2" charset="-122"/>
                <a:ea typeface="华文楷体" panose="02010600040101010101" pitchFamily="2" charset="-122"/>
              </a:rPr>
              <a:t>4</a:t>
            </a:r>
            <a:r>
              <a:rPr lang="zh-CN" altLang="en-US" sz="2400" dirty="0">
                <a:latin typeface="华文楷体" panose="02010600040101010101" pitchFamily="2" charset="-122"/>
                <a:ea typeface="华文楷体" panose="02010600040101010101" pitchFamily="2" charset="-122"/>
              </a:rPr>
              <a:t>、不与取的士用果</a:t>
            </a:r>
          </a:p>
          <a:p>
            <a:r>
              <a:rPr lang="zh-CN" altLang="en-US" sz="2400" dirty="0">
                <a:latin typeface="华文楷体" panose="02010600040101010101" pitchFamily="2" charset="-122"/>
                <a:ea typeface="华文楷体" panose="02010600040101010101" pitchFamily="2" charset="-122"/>
              </a:rPr>
              <a:t>所谓的士用果，就是指造任何恶业都将与日俱增，世世代代辗转延续漫漫无边的痛苦， 恶业越来越向上增长，依此终将漂泊在茫茫无 际的轮回之中。</a:t>
            </a:r>
          </a:p>
          <a:p>
            <a:endParaRPr lang="en-CA" altLang="zh-CN" dirty="0"/>
          </a:p>
          <a:p>
            <a:r>
              <a:rPr lang="zh-CN" altLang="en-US" sz="2600" dirty="0">
                <a:latin typeface="华文楷体" panose="02010600040101010101" pitchFamily="2" charset="-122"/>
                <a:ea typeface="华文楷体" panose="02010600040101010101" pitchFamily="2" charset="-122"/>
              </a:rPr>
              <a:t>三、	我应该怎么办（忏悔）</a:t>
            </a:r>
          </a:p>
          <a:p>
            <a:endParaRPr lang="zh-CN" altLang="en-US" sz="2600" dirty="0">
              <a:latin typeface="华文楷体" panose="02010600040101010101" pitchFamily="2" charset="-122"/>
              <a:ea typeface="华文楷体" panose="02010600040101010101" pitchFamily="2" charset="-122"/>
            </a:endParaRPr>
          </a:p>
          <a:p>
            <a:r>
              <a:rPr lang="en-US" altLang="zh-CN" sz="2600" dirty="0">
                <a:latin typeface="华文楷体" panose="02010600040101010101" pitchFamily="2" charset="-122"/>
                <a:ea typeface="华文楷体" panose="02010600040101010101" pitchFamily="2" charset="-122"/>
              </a:rPr>
              <a:t>1</a:t>
            </a:r>
            <a:r>
              <a:rPr lang="zh-CN" altLang="en-US" sz="2600" dirty="0">
                <a:latin typeface="华文楷体" panose="02010600040101010101" pitchFamily="2" charset="-122"/>
                <a:ea typeface="华文楷体" panose="02010600040101010101" pitchFamily="2" charset="-122"/>
              </a:rPr>
              <a:t>、发誓以后不再有不与取行为；</a:t>
            </a:r>
          </a:p>
          <a:p>
            <a:r>
              <a:rPr lang="en-US" altLang="zh-CN" sz="2600" dirty="0">
                <a:latin typeface="华文楷体" panose="02010600040101010101" pitchFamily="2" charset="-122"/>
                <a:ea typeface="华文楷体" panose="02010600040101010101" pitchFamily="2" charset="-122"/>
              </a:rPr>
              <a:t>2</a:t>
            </a:r>
            <a:r>
              <a:rPr lang="zh-CN" altLang="en-US" sz="2600" dirty="0">
                <a:latin typeface="华文楷体" panose="02010600040101010101" pitchFamily="2" charset="-122"/>
                <a:ea typeface="华文楷体" panose="02010600040101010101" pitchFamily="2" charset="-122"/>
              </a:rPr>
              <a:t>、至心忏悔以前的不与取不善行；</a:t>
            </a:r>
          </a:p>
          <a:p>
            <a:r>
              <a:rPr lang="zh-CN" altLang="en-US" sz="2600" dirty="0">
                <a:latin typeface="华文楷体" panose="02010600040101010101" pitchFamily="2" charset="-122"/>
                <a:ea typeface="华文楷体" panose="02010600040101010101" pitchFamily="2" charset="-122"/>
              </a:rPr>
              <a:t>小因生大果，果报成熟的时候是没有办法补救的；在果报起现行之前，我们现在都来得及忏悔。</a:t>
            </a:r>
          </a:p>
          <a:p>
            <a:r>
              <a:rPr lang="zh-CN" altLang="en-US" sz="2600" dirty="0">
                <a:latin typeface="华文楷体" panose="02010600040101010101" pitchFamily="2" charset="-122"/>
                <a:ea typeface="华文楷体" panose="02010600040101010101" pitchFamily="2" charset="-122"/>
              </a:rPr>
              <a:t>没有办法回忆的，从无始以来所造的所有的不与取不善行，全部忏悔。</a:t>
            </a:r>
          </a:p>
          <a:p>
            <a:endParaRPr lang="zh-CN" altLang="en-US" sz="2600" dirty="0">
              <a:latin typeface="华文楷体" panose="02010600040101010101" pitchFamily="2" charset="-122"/>
              <a:ea typeface="华文楷体" panose="02010600040101010101" pitchFamily="2" charset="-122"/>
            </a:endParaRPr>
          </a:p>
          <a:p>
            <a:endParaRPr lang="en-CA" dirty="0"/>
          </a:p>
        </p:txBody>
      </p:sp>
    </p:spTree>
    <p:extLst>
      <p:ext uri="{BB962C8B-B14F-4D97-AF65-F5344CB8AC3E}">
        <p14:creationId xmlns:p14="http://schemas.microsoft.com/office/powerpoint/2010/main" val="1215708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B8AE8-B53B-48A7-BC08-2A1C0FA82527}"/>
              </a:ext>
            </a:extLst>
          </p:cNvPr>
          <p:cNvSpPr>
            <a:spLocks noGrp="1"/>
          </p:cNvSpPr>
          <p:nvPr>
            <p:ph type="title"/>
          </p:nvPr>
        </p:nvSpPr>
        <p:spPr>
          <a:xfrm>
            <a:off x="308695" y="663997"/>
            <a:ext cx="3851156" cy="5616979"/>
          </a:xfrm>
        </p:spPr>
        <p:txBody>
          <a:bodyPr>
            <a:normAutofit/>
          </a:bodyPr>
          <a:lstStyle/>
          <a:p>
            <a:r>
              <a:rPr lang="zh-CN" altLang="en-US" sz="7200" dirty="0">
                <a:latin typeface="华文新魏" panose="02010800040101010101" pitchFamily="2" charset="-122"/>
                <a:ea typeface="华文新魏" panose="02010800040101010101" pitchFamily="2" charset="-122"/>
              </a:rPr>
              <a:t>二、</a:t>
            </a:r>
            <a:br>
              <a:rPr lang="en-CA" altLang="zh-CN" sz="7200" dirty="0">
                <a:latin typeface="华文新魏" panose="02010800040101010101" pitchFamily="2" charset="-122"/>
                <a:ea typeface="华文新魏" panose="02010800040101010101" pitchFamily="2" charset="-122"/>
              </a:rPr>
            </a:br>
            <a:r>
              <a:rPr lang="zh-CN" altLang="en-US" sz="7200" dirty="0">
                <a:latin typeface="华文新魏" panose="02010800040101010101" pitchFamily="2" charset="-122"/>
                <a:ea typeface="华文新魏" panose="02010800040101010101" pitchFamily="2" charset="-122"/>
              </a:rPr>
              <a:t>何为邪淫</a:t>
            </a:r>
            <a:endParaRPr lang="en-CA" sz="7200" dirty="0">
              <a:latin typeface="华文新魏" panose="02010800040101010101" pitchFamily="2" charset="-122"/>
              <a:ea typeface="华文新魏" panose="02010800040101010101" pitchFamily="2" charset="-122"/>
            </a:endParaRPr>
          </a:p>
        </p:txBody>
      </p:sp>
      <p:pic>
        <p:nvPicPr>
          <p:cNvPr id="4" name="Content Placeholder 3">
            <a:extLst>
              <a:ext uri="{FF2B5EF4-FFF2-40B4-BE49-F238E27FC236}">
                <a16:creationId xmlns:a16="http://schemas.microsoft.com/office/drawing/2014/main" id="{DE92D3DD-E4F1-4528-96B1-C40B859086B2}"/>
              </a:ext>
            </a:extLst>
          </p:cNvPr>
          <p:cNvPicPr>
            <a:picLocks noChangeAspect="1"/>
          </p:cNvPicPr>
          <p:nvPr/>
        </p:nvPicPr>
        <p:blipFill rotWithShape="1">
          <a:blip r:embed="rId2"/>
          <a:srcRect l="17504" r="14210"/>
          <a:stretch/>
        </p:blipFill>
        <p:spPr>
          <a:xfrm>
            <a:off x="4892754" y="10"/>
            <a:ext cx="7965996" cy="7232640"/>
          </a:xfrm>
          <a:prstGeom prst="rect">
            <a:avLst/>
          </a:prstGeom>
          <a:effectLst/>
        </p:spPr>
      </p:pic>
    </p:spTree>
    <p:extLst>
      <p:ext uri="{BB962C8B-B14F-4D97-AF65-F5344CB8AC3E}">
        <p14:creationId xmlns:p14="http://schemas.microsoft.com/office/powerpoint/2010/main" val="40359484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2B2A04B-8A30-4F46-BC9C-C352B2AAA007}"/>
              </a:ext>
            </a:extLst>
          </p:cNvPr>
          <p:cNvSpPr>
            <a:spLocks noGrp="1"/>
          </p:cNvSpPr>
          <p:nvPr>
            <p:ph idx="1"/>
          </p:nvPr>
        </p:nvSpPr>
        <p:spPr>
          <a:xfrm>
            <a:off x="884238" y="159941"/>
            <a:ext cx="11090275" cy="6840760"/>
          </a:xfrm>
        </p:spPr>
        <p:txBody>
          <a:bodyPr/>
          <a:lstStyle/>
          <a:p>
            <a:endParaRPr lang="en-CA" altLang="zh-CN"/>
          </a:p>
          <a:p>
            <a:pPr marL="0" indent="0">
              <a:buNone/>
            </a:pPr>
            <a:r>
              <a:rPr lang="en-CA" altLang="zh-CN"/>
              <a:t>   </a:t>
            </a:r>
            <a:r>
              <a:rPr lang="zh-CN" altLang="en-US" sz="2400">
                <a:latin typeface="华文楷体" panose="02010600040101010101" pitchFamily="2" charset="-122"/>
                <a:ea typeface="华文楷体" panose="02010600040101010101" pitchFamily="2" charset="-122"/>
              </a:rPr>
              <a:t>慧灯禅修班教材（三）</a:t>
            </a:r>
            <a:r>
              <a:rPr lang="en-US" altLang="zh-CN" sz="2400">
                <a:latin typeface="华文楷体" panose="02010600040101010101" pitchFamily="2" charset="-122"/>
                <a:ea typeface="华文楷体" panose="02010600040101010101" pitchFamily="2" charset="-122"/>
              </a:rPr>
              <a:t>106</a:t>
            </a:r>
            <a:r>
              <a:rPr lang="zh-CN" altLang="en-US" sz="2400">
                <a:latin typeface="华文楷体" panose="02010600040101010101" pitchFamily="2" charset="-122"/>
                <a:ea typeface="华文楷体" panose="02010600040101010101" pitchFamily="2" charset="-122"/>
              </a:rPr>
              <a:t>页：</a:t>
            </a:r>
            <a:endParaRPr lang="en-CA" altLang="zh-CN" sz="2400">
              <a:latin typeface="华文楷体" panose="02010600040101010101" pitchFamily="2" charset="-122"/>
              <a:ea typeface="华文楷体" panose="02010600040101010101" pitchFamily="2" charset="-122"/>
            </a:endParaRPr>
          </a:p>
          <a:p>
            <a:pPr marL="0" indent="0">
              <a:buNone/>
            </a:pPr>
            <a:endParaRPr lang="zh-CN" altLang="en-US" sz="2400">
              <a:latin typeface="华文楷体" panose="02010600040101010101" pitchFamily="2" charset="-122"/>
              <a:ea typeface="华文楷体" panose="02010600040101010101" pitchFamily="2" charset="-122"/>
            </a:endParaRPr>
          </a:p>
          <a:p>
            <a:r>
              <a:rPr lang="zh-CN" altLang="en-US" sz="2400">
                <a:latin typeface="华文楷体" panose="02010600040101010101" pitchFamily="2" charset="-122"/>
                <a:ea typeface="华文楷体" panose="02010600040101010101" pitchFamily="2" charset="-122"/>
              </a:rPr>
              <a:t>邪淫</a:t>
            </a:r>
          </a:p>
          <a:p>
            <a:r>
              <a:rPr lang="zh-CN" altLang="en-US" sz="2400">
                <a:latin typeface="华文楷体" panose="02010600040101010101" pitchFamily="2" charset="-122"/>
                <a:ea typeface="华文楷体" panose="02010600040101010101" pitchFamily="2" charset="-122"/>
              </a:rPr>
              <a:t>出家人要从根本上断除非梵行，在家人虽然没有这样的要求，但是邪淫也不能做。邪淫有很多分别，例如：男人主动与别人的妻子行不净行，女人也是同样，这是邪淫的一部分；同性恋和手淫也属于邪淫。其他的内容要看</a:t>
            </a:r>
            <a:r>
              <a:rPr lang="en-US" altLang="zh-CN" sz="2400">
                <a:latin typeface="华文楷体" panose="02010600040101010101" pitchFamily="2" charset="-122"/>
                <a:ea typeface="华文楷体" panose="02010600040101010101" pitchFamily="2" charset="-122"/>
              </a:rPr>
              <a:t>《</a:t>
            </a:r>
            <a:r>
              <a:rPr lang="zh-CN" altLang="en-US" sz="2400">
                <a:latin typeface="华文楷体" panose="02010600040101010101" pitchFamily="2" charset="-122"/>
                <a:ea typeface="华文楷体" panose="02010600040101010101" pitchFamily="2" charset="-122"/>
              </a:rPr>
              <a:t>普贤上师言教</a:t>
            </a:r>
            <a:r>
              <a:rPr lang="en-US" altLang="zh-CN" sz="2400">
                <a:latin typeface="华文楷体" panose="02010600040101010101" pitchFamily="2" charset="-122"/>
                <a:ea typeface="华文楷体" panose="02010600040101010101" pitchFamily="2" charset="-122"/>
              </a:rPr>
              <a:t>》</a:t>
            </a:r>
            <a:r>
              <a:rPr lang="zh-CN" altLang="en-US" sz="2400">
                <a:latin typeface="华文楷体" panose="02010600040101010101" pitchFamily="2" charset="-122"/>
                <a:ea typeface="华文楷体" panose="02010600040101010101" pitchFamily="2" charset="-122"/>
              </a:rPr>
              <a:t>和</a:t>
            </a:r>
            <a:r>
              <a:rPr lang="en-US" altLang="zh-CN" sz="2400">
                <a:latin typeface="华文楷体" panose="02010600040101010101" pitchFamily="2" charset="-122"/>
                <a:ea typeface="华文楷体" panose="02010600040101010101" pitchFamily="2" charset="-122"/>
              </a:rPr>
              <a:t>《</a:t>
            </a:r>
            <a:r>
              <a:rPr lang="zh-CN" altLang="en-US" sz="2400">
                <a:latin typeface="华文楷体" panose="02010600040101010101" pitchFamily="2" charset="-122"/>
                <a:ea typeface="华文楷体" panose="02010600040101010101" pitchFamily="2" charset="-122"/>
              </a:rPr>
              <a:t>俱舍论</a:t>
            </a:r>
            <a:r>
              <a:rPr lang="en-US" altLang="zh-CN" sz="2400">
                <a:latin typeface="华文楷体" panose="02010600040101010101" pitchFamily="2" charset="-122"/>
                <a:ea typeface="华文楷体" panose="02010600040101010101" pitchFamily="2" charset="-122"/>
              </a:rPr>
              <a:t>》</a:t>
            </a:r>
            <a:r>
              <a:rPr lang="zh-CN" altLang="en-US" sz="2400">
                <a:latin typeface="华文楷体" panose="02010600040101010101" pitchFamily="2" charset="-122"/>
                <a:ea typeface="华文楷体" panose="02010600040101010101" pitchFamily="2" charset="-122"/>
              </a:rPr>
              <a:t>，书上讲得比较清楚。</a:t>
            </a:r>
          </a:p>
          <a:p>
            <a:r>
              <a:rPr lang="zh-CN" altLang="en-US" sz="2400">
                <a:latin typeface="华文楷体" panose="02010600040101010101" pitchFamily="2" charset="-122"/>
                <a:ea typeface="华文楷体" panose="02010600040101010101" pitchFamily="2" charset="-122"/>
              </a:rPr>
              <a:t>上面讲的杀盗淫是由身体造作的，属于身造之业。</a:t>
            </a:r>
          </a:p>
          <a:p>
            <a:endParaRPr lang="en-CA" dirty="0"/>
          </a:p>
        </p:txBody>
      </p:sp>
    </p:spTree>
    <p:extLst>
      <p:ext uri="{BB962C8B-B14F-4D97-AF65-F5344CB8AC3E}">
        <p14:creationId xmlns:p14="http://schemas.microsoft.com/office/powerpoint/2010/main" val="1675752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DE86B3-5172-411D-B545-E95EDD613C3D}"/>
              </a:ext>
            </a:extLst>
          </p:cNvPr>
          <p:cNvSpPr>
            <a:spLocks noGrp="1"/>
          </p:cNvSpPr>
          <p:nvPr>
            <p:ph idx="1"/>
          </p:nvPr>
        </p:nvSpPr>
        <p:spPr>
          <a:xfrm>
            <a:off x="884238" y="-1"/>
            <a:ext cx="11809833" cy="7072709"/>
          </a:xfrm>
        </p:spPr>
        <p:txBody>
          <a:bodyPr>
            <a:normAutofit fontScale="92500"/>
          </a:bodyPr>
          <a:lstStyle/>
          <a:p>
            <a:endParaRPr lang="en-US" altLang="zh-CN" sz="2600" dirty="0">
              <a:latin typeface="华文楷体" panose="02010600040101010101" pitchFamily="2" charset="-122"/>
              <a:ea typeface="华文楷体" panose="02010600040101010101" pitchFamily="2" charset="-122"/>
            </a:endParaRPr>
          </a:p>
          <a:p>
            <a:r>
              <a:rPr lang="en-US" altLang="zh-CN" sz="2600" dirty="0">
                <a:latin typeface="华文楷体" panose="02010600040101010101" pitchFamily="2" charset="-122"/>
                <a:ea typeface="华文楷体" panose="02010600040101010101" pitchFamily="2" charset="-122"/>
              </a:rPr>
              <a:t>1</a:t>
            </a:r>
            <a:r>
              <a:rPr lang="zh-CN" altLang="en-US" sz="2600" dirty="0">
                <a:latin typeface="华文楷体" panose="02010600040101010101" pitchFamily="2" charset="-122"/>
                <a:ea typeface="华文楷体" panose="02010600040101010101" pitchFamily="2" charset="-122"/>
              </a:rPr>
              <a:t>、	邪淫的定义</a:t>
            </a:r>
          </a:p>
          <a:p>
            <a:endParaRPr lang="zh-CN" altLang="en-US" sz="2600" dirty="0">
              <a:latin typeface="华文楷体" panose="02010600040101010101" pitchFamily="2" charset="-122"/>
              <a:ea typeface="华文楷体" panose="02010600040101010101" pitchFamily="2" charset="-122"/>
            </a:endParaRPr>
          </a:p>
          <a:p>
            <a:r>
              <a:rPr lang="en-US" altLang="zh-CN" sz="2600" b="1" dirty="0">
                <a:latin typeface="华文楷体" panose="02010600040101010101" pitchFamily="2" charset="-122"/>
                <a:ea typeface="华文楷体" panose="02010600040101010101" pitchFamily="2" charset="-122"/>
              </a:rPr>
              <a:t>【</a:t>
            </a:r>
            <a:r>
              <a:rPr lang="zh-CN" altLang="en-US" sz="2600" b="1" dirty="0">
                <a:latin typeface="华文楷体" panose="02010600040101010101" pitchFamily="2" charset="-122"/>
                <a:ea typeface="华文楷体" panose="02010600040101010101" pitchFamily="2" charset="-122"/>
              </a:rPr>
              <a:t>又修行者，内心思惟，随顺正法，观察法行。云何邪淫？此邪淫人，若于自妻非道而行；或于他妻道、非道行；若于他作，心生随喜；若设方便强教他作，是名邪淫。</a:t>
            </a:r>
            <a:r>
              <a:rPr lang="en-US" altLang="zh-CN" sz="2600" b="1" dirty="0">
                <a:latin typeface="华文楷体" panose="02010600040101010101" pitchFamily="2" charset="-122"/>
                <a:ea typeface="华文楷体" panose="02010600040101010101" pitchFamily="2" charset="-122"/>
              </a:rPr>
              <a:t>】</a:t>
            </a:r>
            <a:endParaRPr lang="zh-CN" altLang="en-US" sz="2600" b="1" dirty="0">
              <a:latin typeface="华文楷体" panose="02010600040101010101" pitchFamily="2" charset="-122"/>
              <a:ea typeface="华文楷体" panose="02010600040101010101" pitchFamily="2" charset="-122"/>
            </a:endParaRPr>
          </a:p>
          <a:p>
            <a:endParaRPr lang="zh-CN" altLang="en-US" sz="2600" dirty="0">
              <a:latin typeface="华文楷体" panose="02010600040101010101" pitchFamily="2" charset="-122"/>
              <a:ea typeface="华文楷体" panose="02010600040101010101" pitchFamily="2" charset="-122"/>
            </a:endParaRPr>
          </a:p>
          <a:p>
            <a:r>
              <a:rPr lang="zh-CN" altLang="en-US" sz="2600" dirty="0">
                <a:latin typeface="华文楷体" panose="02010600040101010101" pitchFamily="2" charset="-122"/>
                <a:ea typeface="华文楷体" panose="02010600040101010101" pitchFamily="2" charset="-122"/>
              </a:rPr>
              <a:t>佛又教导说：修行人内心要善加思维，我怎样才能随顺正法？因此观察哪些行为符合法道，哪些不合法，由此决定取舍。第三个业道就是要观察什么是邪淫。怎样是邪淫？指对自己的妻子在非道处行淫，或者对他人的妻子在道和非道中行淫，或者他人邪淫自己心生羡慕随喜，或者用各种方法散布色情，强制性地教别人邪淫，这些都叫做“邪淫”。                                                   益西彭措堪布</a:t>
            </a:r>
            <a:r>
              <a:rPr lang="en-US" altLang="zh-CN" sz="2600" dirty="0">
                <a:latin typeface="华文楷体" panose="02010600040101010101" pitchFamily="2" charset="-122"/>
                <a:ea typeface="华文楷体" panose="02010600040101010101" pitchFamily="2" charset="-122"/>
              </a:rPr>
              <a:t>【</a:t>
            </a:r>
            <a:r>
              <a:rPr lang="zh-CN" altLang="en-US" sz="2600" dirty="0">
                <a:latin typeface="华文楷体" panose="02010600040101010101" pitchFamily="2" charset="-122"/>
                <a:ea typeface="华文楷体" panose="02010600040101010101" pitchFamily="2" charset="-122"/>
              </a:rPr>
              <a:t>正法念处经讲记</a:t>
            </a:r>
            <a:r>
              <a:rPr lang="en-US" altLang="zh-CN" sz="2600" dirty="0">
                <a:latin typeface="华文楷体" panose="02010600040101010101" pitchFamily="2" charset="-122"/>
                <a:ea typeface="华文楷体" panose="02010600040101010101" pitchFamily="2" charset="-122"/>
              </a:rPr>
              <a:t>】</a:t>
            </a:r>
          </a:p>
          <a:p>
            <a:pPr marL="0" indent="0">
              <a:buNone/>
            </a:pPr>
            <a:r>
              <a:rPr lang="zh-CN" altLang="en-US" sz="2600" dirty="0">
                <a:latin typeface="华文楷体" panose="02010600040101010101" pitchFamily="2" charset="-122"/>
                <a:ea typeface="华文楷体" panose="02010600040101010101" pitchFamily="2" charset="-122"/>
              </a:rPr>
              <a:t>故意无误而想去往非应行处行邪淫，邪淫有四种，即于非基行淫、于非处行淫、于非境行淫、于非时行淫。所谓的非基是指他人执为我所的妻子，或者虽不是他妻，但是自己的母亲、姊妹、父母七代以内的亲属。非处：就算是自己的妻子，但在口、肛门非行淫处。非境：有光明、佛塔、佛堂等不合适的环境前。</a:t>
            </a:r>
            <a:r>
              <a:rPr lang="en-US" altLang="zh-CN" sz="2600" dirty="0">
                <a:latin typeface="华文楷体" panose="02010600040101010101" pitchFamily="2" charset="-122"/>
                <a:ea typeface="华文楷体" panose="02010600040101010101" pitchFamily="2" charset="-122"/>
              </a:rPr>
              <a:t>《</a:t>
            </a:r>
            <a:r>
              <a:rPr lang="zh-CN" altLang="en-US" sz="2600" dirty="0">
                <a:latin typeface="华文楷体" panose="02010600040101010101" pitchFamily="2" charset="-122"/>
                <a:ea typeface="华文楷体" panose="02010600040101010101" pitchFamily="2" charset="-122"/>
              </a:rPr>
              <a:t>极乐愿文大疏</a:t>
            </a:r>
            <a:r>
              <a:rPr lang="en-US" altLang="zh-CN" sz="2600" dirty="0">
                <a:latin typeface="华文楷体" panose="02010600040101010101" pitchFamily="2" charset="-122"/>
                <a:ea typeface="华文楷体" panose="02010600040101010101" pitchFamily="2" charset="-122"/>
              </a:rPr>
              <a:t>》</a:t>
            </a:r>
            <a:r>
              <a:rPr lang="zh-CN" altLang="en-US" sz="2600" dirty="0">
                <a:latin typeface="华文楷体" panose="02010600040101010101" pitchFamily="2" charset="-122"/>
                <a:ea typeface="华文楷体" panose="02010600040101010101" pitchFamily="2" charset="-122"/>
              </a:rPr>
              <a:t>中也有，以前上师如意宝要求居士林的堪布们一定要给在家人讲清楚，因为他们在这方面可能不太了解。非时：在哺乳期、妊娠期、受斋戒时。这里将邪淫分为四个方面。</a:t>
            </a:r>
          </a:p>
          <a:p>
            <a:pPr marL="0" indent="0">
              <a:buNone/>
            </a:pPr>
            <a:r>
              <a:rPr lang="zh-CN" altLang="en-US" sz="2600" dirty="0">
                <a:latin typeface="华文楷体" panose="02010600040101010101" pitchFamily="2" charset="-122"/>
                <a:ea typeface="华文楷体" panose="02010600040101010101" pitchFamily="2" charset="-122"/>
              </a:rPr>
              <a:t>                                                                             索达吉堪布</a:t>
            </a:r>
            <a:r>
              <a:rPr lang="en-US" altLang="zh-CN" sz="2600" dirty="0">
                <a:latin typeface="华文楷体" panose="02010600040101010101" pitchFamily="2" charset="-122"/>
                <a:ea typeface="华文楷体" panose="02010600040101010101" pitchFamily="2" charset="-122"/>
              </a:rPr>
              <a:t>【</a:t>
            </a:r>
            <a:r>
              <a:rPr lang="zh-CN" altLang="en-US" sz="2600" dirty="0">
                <a:latin typeface="华文楷体" panose="02010600040101010101" pitchFamily="2" charset="-122"/>
                <a:ea typeface="华文楷体" panose="02010600040101010101" pitchFamily="2" charset="-122"/>
              </a:rPr>
              <a:t>俱舍论讲记</a:t>
            </a:r>
            <a:r>
              <a:rPr lang="en-US" altLang="zh-CN" sz="2600" dirty="0">
                <a:latin typeface="华文楷体" panose="02010600040101010101" pitchFamily="2" charset="-122"/>
                <a:ea typeface="华文楷体" panose="02010600040101010101" pitchFamily="2" charset="-122"/>
              </a:rPr>
              <a:t>】</a:t>
            </a:r>
          </a:p>
          <a:p>
            <a:endParaRPr lang="en-CA" dirty="0"/>
          </a:p>
        </p:txBody>
      </p:sp>
    </p:spTree>
    <p:extLst>
      <p:ext uri="{BB962C8B-B14F-4D97-AF65-F5344CB8AC3E}">
        <p14:creationId xmlns:p14="http://schemas.microsoft.com/office/powerpoint/2010/main" val="2332656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D4484C-2C22-47EF-BC12-D8F8197D11CA}"/>
              </a:ext>
            </a:extLst>
          </p:cNvPr>
          <p:cNvSpPr>
            <a:spLocks noGrp="1"/>
          </p:cNvSpPr>
          <p:nvPr>
            <p:ph idx="1"/>
          </p:nvPr>
        </p:nvSpPr>
        <p:spPr>
          <a:xfrm>
            <a:off x="884238" y="-1"/>
            <a:ext cx="11090275" cy="7504757"/>
          </a:xfrm>
        </p:spPr>
        <p:txBody>
          <a:bodyPr>
            <a:normAutofit fontScale="92500" lnSpcReduction="20000"/>
          </a:bodyPr>
          <a:lstStyle/>
          <a:p>
            <a:endParaRPr lang="en-US" altLang="zh-CN" dirty="0"/>
          </a:p>
          <a:p>
            <a:endParaRPr lang="en-US" altLang="zh-CN" dirty="0"/>
          </a:p>
          <a:p>
            <a:r>
              <a:rPr lang="en-US" altLang="zh-CN" sz="2600" dirty="0">
                <a:latin typeface="华文楷体" panose="02010600040101010101" pitchFamily="2" charset="-122"/>
                <a:ea typeface="华文楷体" panose="02010600040101010101" pitchFamily="2" charset="-122"/>
              </a:rPr>
              <a:t>2</a:t>
            </a:r>
            <a:r>
              <a:rPr lang="zh-CN" altLang="en-US" sz="2600" dirty="0">
                <a:latin typeface="华文楷体" panose="02010600040101010101" pitchFamily="2" charset="-122"/>
                <a:ea typeface="华文楷体" panose="02010600040101010101" pitchFamily="2" charset="-122"/>
              </a:rPr>
              <a:t>、邪淫的具足条件</a:t>
            </a:r>
          </a:p>
          <a:p>
            <a:endParaRPr lang="en-CA" altLang="zh-CN" sz="2600" dirty="0">
              <a:latin typeface="华文楷体" panose="02010600040101010101" pitchFamily="2" charset="-122"/>
              <a:ea typeface="华文楷体" panose="02010600040101010101" pitchFamily="2" charset="-122"/>
            </a:endParaRPr>
          </a:p>
          <a:p>
            <a:r>
              <a:rPr lang="zh-CN" altLang="en-US" sz="2600" dirty="0">
                <a:latin typeface="华文楷体" panose="02010600040101010101" pitchFamily="2" charset="-122"/>
                <a:ea typeface="华文楷体" panose="02010600040101010101" pitchFamily="2" charset="-122"/>
              </a:rPr>
              <a:t>何为邪淫分四</a:t>
            </a:r>
          </a:p>
          <a:p>
            <a:r>
              <a:rPr lang="zh-CN" altLang="en-US" sz="2600" dirty="0">
                <a:latin typeface="华文楷体" panose="02010600040101010101" pitchFamily="2" charset="-122"/>
                <a:ea typeface="华文楷体" panose="02010600040101010101" pitchFamily="2" charset="-122"/>
              </a:rPr>
              <a:t>一、事　二、意乐　三、加行　四、究竟</a:t>
            </a:r>
          </a:p>
          <a:p>
            <a:endParaRPr lang="en-US" altLang="zh-CN" sz="2600" dirty="0">
              <a:latin typeface="华文楷体" panose="02010600040101010101" pitchFamily="2" charset="-122"/>
              <a:ea typeface="华文楷体" panose="02010600040101010101" pitchFamily="2" charset="-122"/>
            </a:endParaRPr>
          </a:p>
          <a:p>
            <a:r>
              <a:rPr lang="en-US" altLang="zh-CN" sz="2600" dirty="0">
                <a:latin typeface="华文楷体" panose="02010600040101010101" pitchFamily="2" charset="-122"/>
                <a:ea typeface="华文楷体" panose="02010600040101010101" pitchFamily="2" charset="-122"/>
              </a:rPr>
              <a:t>A</a:t>
            </a:r>
            <a:r>
              <a:rPr lang="zh-CN" altLang="en-US" sz="2600" dirty="0">
                <a:latin typeface="华文楷体" panose="02010600040101010101" pitchFamily="2" charset="-122"/>
                <a:ea typeface="华文楷体" panose="02010600040101010101" pitchFamily="2" charset="-122"/>
              </a:rPr>
              <a:t>、事（邪淫的种类）</a:t>
            </a:r>
            <a:endParaRPr lang="en-CA" altLang="zh-CN" sz="2600" dirty="0">
              <a:latin typeface="华文楷体" panose="02010600040101010101" pitchFamily="2" charset="-122"/>
              <a:ea typeface="华文楷体" panose="02010600040101010101" pitchFamily="2" charset="-122"/>
            </a:endParaRPr>
          </a:p>
          <a:p>
            <a:endParaRPr lang="zh-CN" altLang="en-US" sz="2600" dirty="0">
              <a:latin typeface="华文楷体" panose="02010600040101010101" pitchFamily="2" charset="-122"/>
              <a:ea typeface="华文楷体" panose="02010600040101010101" pitchFamily="2" charset="-122"/>
            </a:endParaRPr>
          </a:p>
          <a:p>
            <a:r>
              <a:rPr lang="en-US" altLang="zh-CN" sz="2600" dirty="0">
                <a:latin typeface="华文楷体" panose="02010600040101010101" pitchFamily="2" charset="-122"/>
                <a:ea typeface="华文楷体" panose="02010600040101010101" pitchFamily="2" charset="-122"/>
              </a:rPr>
              <a:t>【</a:t>
            </a:r>
            <a:r>
              <a:rPr lang="zh-CN" altLang="en-US" sz="2600" dirty="0">
                <a:latin typeface="华文楷体" panose="02010600040101010101" pitchFamily="2" charset="-122"/>
                <a:ea typeface="华文楷体" panose="02010600040101010101" pitchFamily="2" charset="-122"/>
              </a:rPr>
              <a:t>欲邪行。事者，略有四种，谓所不应行、非支、非处及以非时。</a:t>
            </a:r>
            <a:r>
              <a:rPr lang="en-US" altLang="zh-CN" sz="2600" dirty="0">
                <a:latin typeface="华文楷体" panose="02010600040101010101" pitchFamily="2" charset="-122"/>
                <a:ea typeface="华文楷体" panose="02010600040101010101" pitchFamily="2" charset="-122"/>
              </a:rPr>
              <a:t>】</a:t>
            </a:r>
          </a:p>
          <a:p>
            <a:pPr marL="0" indent="0">
              <a:buNone/>
            </a:pPr>
            <a:r>
              <a:rPr lang="zh-CN" altLang="en-US" sz="2600" dirty="0">
                <a:latin typeface="华文楷体" panose="02010600040101010101" pitchFamily="2" charset="-122"/>
                <a:ea typeface="华文楷体" panose="02010600040101010101" pitchFamily="2" charset="-122"/>
              </a:rPr>
              <a:t>邪淫的“事”略有四种，即：“所不应行”：不应行淫的境；“非支”：不应行淫的部位；“非处”：不应行淫的处所；“非时”：不应行淫的时间。</a:t>
            </a:r>
          </a:p>
          <a:p>
            <a:endParaRPr lang="zh-CN" altLang="en-US" sz="2600" dirty="0">
              <a:latin typeface="华文楷体" panose="02010600040101010101" pitchFamily="2" charset="-122"/>
              <a:ea typeface="华文楷体" panose="02010600040101010101" pitchFamily="2" charset="-122"/>
            </a:endParaRPr>
          </a:p>
          <a:p>
            <a:r>
              <a:rPr lang="en-US" altLang="zh-CN" sz="2600" dirty="0">
                <a:latin typeface="华文楷体" panose="02010600040101010101" pitchFamily="2" charset="-122"/>
                <a:ea typeface="华文楷体" panose="02010600040101010101" pitchFamily="2" charset="-122"/>
              </a:rPr>
              <a:t>【</a:t>
            </a:r>
            <a:r>
              <a:rPr lang="zh-CN" altLang="en-US" sz="2600" dirty="0">
                <a:latin typeface="华文楷体" panose="02010600040101010101" pitchFamily="2" charset="-122"/>
                <a:ea typeface="华文楷体" panose="02010600040101010101" pitchFamily="2" charset="-122"/>
              </a:rPr>
              <a:t>此中初者，谓行不应行所有妇女及一切男、非男非女。</a:t>
            </a:r>
            <a:r>
              <a:rPr lang="en-US" altLang="zh-CN" sz="2600" dirty="0">
                <a:latin typeface="华文楷体" panose="02010600040101010101" pitchFamily="2" charset="-122"/>
                <a:ea typeface="华文楷体" panose="02010600040101010101" pitchFamily="2" charset="-122"/>
              </a:rPr>
              <a:t>】</a:t>
            </a:r>
          </a:p>
          <a:p>
            <a:pPr marL="0" indent="0">
              <a:buNone/>
            </a:pPr>
            <a:r>
              <a:rPr lang="en-US" altLang="zh-CN" sz="2600" dirty="0">
                <a:latin typeface="华文楷体" panose="02010600040101010101" pitchFamily="2" charset="-122"/>
                <a:ea typeface="华文楷体" panose="02010600040101010101" pitchFamily="2" charset="-122"/>
              </a:rPr>
              <a:t>“</a:t>
            </a:r>
            <a:r>
              <a:rPr lang="zh-CN" altLang="en-US" sz="2600" dirty="0">
                <a:latin typeface="华文楷体" panose="02010600040101010101" pitchFamily="2" charset="-122"/>
                <a:ea typeface="华文楷体" panose="02010600040101010101" pitchFamily="2" charset="-122"/>
              </a:rPr>
              <a:t>所不应行”，指不应行淫的所有妇女、一切男子及非男非女（黄门）。</a:t>
            </a:r>
          </a:p>
          <a:p>
            <a:endParaRPr lang="zh-CN" altLang="en-US" sz="2600" dirty="0">
              <a:latin typeface="华文楷体" panose="02010600040101010101" pitchFamily="2" charset="-122"/>
              <a:ea typeface="华文楷体" panose="02010600040101010101" pitchFamily="2" charset="-122"/>
            </a:endParaRPr>
          </a:p>
          <a:p>
            <a:r>
              <a:rPr lang="en-US" altLang="zh-CN" sz="2600" dirty="0">
                <a:latin typeface="华文楷体" panose="02010600040101010101" pitchFamily="2" charset="-122"/>
                <a:ea typeface="华文楷体" panose="02010600040101010101" pitchFamily="2" charset="-122"/>
              </a:rPr>
              <a:t>【</a:t>
            </a:r>
            <a:r>
              <a:rPr lang="zh-CN" altLang="en-US" sz="2600" dirty="0">
                <a:latin typeface="华文楷体" panose="02010600040101010101" pitchFamily="2" charset="-122"/>
                <a:ea typeface="华文楷体" panose="02010600040101010101" pitchFamily="2" charset="-122"/>
              </a:rPr>
              <a:t>此之初者，</a:t>
            </a:r>
            <a:r>
              <a:rPr lang="en-US" altLang="zh-CN" sz="2600" dirty="0">
                <a:latin typeface="华文楷体" panose="02010600040101010101" pitchFamily="2" charset="-122"/>
                <a:ea typeface="华文楷体" panose="02010600040101010101" pitchFamily="2" charset="-122"/>
              </a:rPr>
              <a:t>《</a:t>
            </a:r>
            <a:r>
              <a:rPr lang="zh-CN" altLang="en-US" sz="2600" dirty="0">
                <a:latin typeface="华文楷体" panose="02010600040101010101" pitchFamily="2" charset="-122"/>
                <a:ea typeface="华文楷体" panose="02010600040101010101" pitchFamily="2" charset="-122"/>
              </a:rPr>
              <a:t>摄分</a:t>
            </a:r>
            <a:r>
              <a:rPr lang="en-US" altLang="zh-CN" sz="2600" dirty="0">
                <a:latin typeface="华文楷体" panose="02010600040101010101" pitchFamily="2" charset="-122"/>
                <a:ea typeface="华文楷体" panose="02010600040101010101" pitchFamily="2" charset="-122"/>
              </a:rPr>
              <a:t>》</a:t>
            </a:r>
            <a:r>
              <a:rPr lang="zh-CN" altLang="en-US" sz="2600" dirty="0">
                <a:latin typeface="华文楷体" panose="02010600040101010101" pitchFamily="2" charset="-122"/>
                <a:ea typeface="华文楷体" panose="02010600040101010101" pitchFamily="2" charset="-122"/>
              </a:rPr>
              <a:t>中云：若于母等、母等所护，如经广说，名不应行。如马鸣阿阇黎说此义云：“言非应行者，他摄具法幢，种护至王护，他已娶娼妓，诸亲及系属，此是不应行。”</a:t>
            </a:r>
            <a:r>
              <a:rPr lang="en-US" altLang="zh-CN" sz="2600" dirty="0">
                <a:latin typeface="华文楷体" panose="02010600040101010101" pitchFamily="2" charset="-122"/>
                <a:ea typeface="华文楷体" panose="02010600040101010101" pitchFamily="2" charset="-122"/>
              </a:rPr>
              <a:t>】</a:t>
            </a:r>
          </a:p>
          <a:p>
            <a:endParaRPr lang="en-US" altLang="zh-CN" dirty="0"/>
          </a:p>
          <a:p>
            <a:endParaRPr lang="zh-CN" altLang="en-US" dirty="0"/>
          </a:p>
          <a:p>
            <a:endParaRPr lang="en-CA" dirty="0"/>
          </a:p>
        </p:txBody>
      </p:sp>
    </p:spTree>
    <p:extLst>
      <p:ext uri="{BB962C8B-B14F-4D97-AF65-F5344CB8AC3E}">
        <p14:creationId xmlns:p14="http://schemas.microsoft.com/office/powerpoint/2010/main" val="4111323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611110-74E1-44BD-85D4-715F524546A2}"/>
              </a:ext>
            </a:extLst>
          </p:cNvPr>
          <p:cNvSpPr>
            <a:spLocks noGrp="1"/>
          </p:cNvSpPr>
          <p:nvPr>
            <p:ph idx="1"/>
          </p:nvPr>
        </p:nvSpPr>
        <p:spPr>
          <a:xfrm>
            <a:off x="884238" y="-1"/>
            <a:ext cx="11593809" cy="7360741"/>
          </a:xfrm>
        </p:spPr>
        <p:txBody>
          <a:bodyPr>
            <a:normAutofit/>
          </a:bodyPr>
          <a:lstStyle/>
          <a:p>
            <a:endParaRPr lang="en-CA" altLang="zh-CN" dirty="0"/>
          </a:p>
          <a:p>
            <a:r>
              <a:rPr lang="zh-CN" altLang="en-US" sz="2400" dirty="0">
                <a:latin typeface="华文楷体" panose="02010600040101010101" pitchFamily="2" charset="-122"/>
                <a:ea typeface="华文楷体" panose="02010600040101010101" pitchFamily="2" charset="-122"/>
              </a:rPr>
              <a:t>不应行淫的女性，</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摄抉择分</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说：若对母等或母等所守护，如经广说，称为不应行淫之境。如马鸣阿阇黎解释此义时所说：所谓“非应行”，共有七种：一、他所摄者；二、具法幢者；三、种姓护者；四、国王护者；五、他人已娶的娼妓；六、诸亲；七、亲属。</a:t>
            </a:r>
          </a:p>
          <a:p>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他所摄者，谓他妻妾。</a:t>
            </a:r>
            <a:r>
              <a:rPr lang="en-US" altLang="zh-CN" sz="2400" dirty="0">
                <a:latin typeface="华文楷体" panose="02010600040101010101" pitchFamily="2" charset="-122"/>
                <a:ea typeface="华文楷体" panose="02010600040101010101" pitchFamily="2" charset="-122"/>
              </a:rPr>
              <a:t>】</a:t>
            </a:r>
          </a:p>
          <a:p>
            <a:pPr marL="0" indent="0">
              <a:buNone/>
            </a:pP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他所摄”，指他人的妻妾。若对归属他人所有、尚未离婚的妻子行淫，即是邪淫。</a:t>
            </a:r>
          </a:p>
          <a:p>
            <a:endParaRPr lang="zh-CN" altLang="en-US"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具法幢者，谓出家女。</a:t>
            </a:r>
            <a:r>
              <a:rPr lang="en-US" altLang="zh-CN" sz="2400" dirty="0">
                <a:latin typeface="华文楷体" panose="02010600040101010101" pitchFamily="2" charset="-122"/>
                <a:ea typeface="华文楷体" panose="02010600040101010101" pitchFamily="2" charset="-122"/>
              </a:rPr>
              <a:t>】</a:t>
            </a:r>
          </a:p>
          <a:p>
            <a:pPr marL="0" indent="0">
              <a:buNone/>
            </a:pP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具法幢”，即出家具法幢或显现幢相的女性。</a:t>
            </a:r>
          </a:p>
          <a:p>
            <a:endParaRPr lang="zh-CN" altLang="en-US"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种姓护者，谓未适嫁，父母等亲，或大公姑，或守门者。或虽无此，自己守护。</a:t>
            </a:r>
            <a:r>
              <a:rPr lang="en-US" altLang="zh-CN" sz="2400" dirty="0">
                <a:latin typeface="华文楷体" panose="02010600040101010101" pitchFamily="2" charset="-122"/>
                <a:ea typeface="华文楷体" panose="02010600040101010101" pitchFamily="2" charset="-122"/>
              </a:rPr>
              <a:t>】</a:t>
            </a:r>
          </a:p>
          <a:p>
            <a:pPr marL="0" indent="0">
              <a:buNone/>
            </a:pP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种姓守护”，指尚未出嫁，由父母等亲人，或由岳父母、公婆守护，或为守门者守护，或虽无这些，但自己守护自己。</a:t>
            </a:r>
          </a:p>
          <a:p>
            <a:endParaRPr lang="en-CA" dirty="0"/>
          </a:p>
        </p:txBody>
      </p:sp>
    </p:spTree>
    <p:extLst>
      <p:ext uri="{BB962C8B-B14F-4D97-AF65-F5344CB8AC3E}">
        <p14:creationId xmlns:p14="http://schemas.microsoft.com/office/powerpoint/2010/main" val="307107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0C81B4-A546-4F21-B1AC-619C1623F77A}"/>
              </a:ext>
            </a:extLst>
          </p:cNvPr>
          <p:cNvSpPr>
            <a:spLocks noGrp="1"/>
          </p:cNvSpPr>
          <p:nvPr>
            <p:ph idx="1"/>
          </p:nvPr>
        </p:nvSpPr>
        <p:spPr>
          <a:xfrm>
            <a:off x="884238" y="-2"/>
            <a:ext cx="11737825" cy="7232652"/>
          </a:xfrm>
        </p:spPr>
        <p:txBody>
          <a:bodyPr>
            <a:normAutofit/>
          </a:bodyPr>
          <a:lstStyle/>
          <a:p>
            <a:endParaRPr lang="en-US" altLang="zh-CN" dirty="0"/>
          </a:p>
          <a:p>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若王若敕而守护者，谓于其人制治罚律。</a:t>
            </a:r>
            <a:r>
              <a:rPr lang="en-US" altLang="zh-CN" sz="2400" dirty="0">
                <a:latin typeface="华文楷体" panose="02010600040101010101" pitchFamily="2" charset="-122"/>
                <a:ea typeface="华文楷体" panose="02010600040101010101" pitchFamily="2" charset="-122"/>
              </a:rPr>
              <a:t>】</a:t>
            </a:r>
          </a:p>
          <a:p>
            <a:pPr marL="0" indent="0">
              <a:buNone/>
            </a:pP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国王守护”，指对其人已制定治罚的刑律。</a:t>
            </a:r>
          </a:p>
          <a:p>
            <a:endParaRPr lang="zh-CN" altLang="en-US"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于他已给价金娼妓，说为邪行。显自给价，非欲邪行。大依怙尊亦作是说。</a:t>
            </a:r>
            <a:r>
              <a:rPr lang="en-US" altLang="zh-CN" sz="2400" dirty="0">
                <a:latin typeface="华文楷体" panose="02010600040101010101" pitchFamily="2" charset="-122"/>
                <a:ea typeface="华文楷体" panose="02010600040101010101" pitchFamily="2" charset="-122"/>
              </a:rPr>
              <a:t>】</a:t>
            </a:r>
          </a:p>
          <a:p>
            <a:pPr marL="0" indent="0">
              <a:buNone/>
            </a:pPr>
            <a:r>
              <a:rPr lang="zh-CN" altLang="en-US" sz="2400" dirty="0">
                <a:latin typeface="华文楷体" panose="02010600040101010101" pitchFamily="2" charset="-122"/>
                <a:ea typeface="华文楷体" panose="02010600040101010101" pitchFamily="2" charset="-122"/>
              </a:rPr>
              <a:t>若是他人已给价钱的娼妓，则说是邪淫。显示若自己给钱则不是邪淫 。阿底峡尊者也作此说。</a:t>
            </a:r>
          </a:p>
          <a:p>
            <a:endParaRPr lang="zh-CN" altLang="en-US"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男者俱通自他。</a:t>
            </a:r>
            <a:r>
              <a:rPr lang="en-US" altLang="zh-CN" sz="2400" dirty="0">
                <a:latin typeface="华文楷体" panose="02010600040101010101" pitchFamily="2" charset="-122"/>
                <a:ea typeface="华文楷体" panose="02010600040101010101" pitchFamily="2" charset="-122"/>
              </a:rPr>
              <a:t>】</a:t>
            </a:r>
          </a:p>
          <a:p>
            <a:pPr marL="0" indent="0">
              <a:buNone/>
            </a:pPr>
            <a:r>
              <a:rPr lang="zh-CN" altLang="en-US" sz="2400" dirty="0">
                <a:latin typeface="华文楷体" panose="02010600040101010101" pitchFamily="2" charset="-122"/>
                <a:ea typeface="华文楷体" panose="02010600040101010101" pitchFamily="2" charset="-122"/>
              </a:rPr>
              <a:t>不应行淫的男性，包括自己与其他男性。</a:t>
            </a:r>
          </a:p>
          <a:p>
            <a:endParaRPr lang="zh-CN" altLang="en-US"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非支分者，谓除产门所有余分。马鸣阿阇黎云：“云何名非支？口便道婴童，腿逼及手动。”大依怙云：“言非支者，谓口、秽道及童男女前后孔户，并其自手。”此说亦同。</a:t>
            </a:r>
            <a:r>
              <a:rPr lang="en-US" altLang="zh-CN" sz="2400" dirty="0">
                <a:latin typeface="华文楷体" panose="02010600040101010101" pitchFamily="2" charset="-122"/>
                <a:ea typeface="华文楷体" panose="02010600040101010101" pitchFamily="2" charset="-122"/>
              </a:rPr>
              <a:t>】</a:t>
            </a:r>
          </a:p>
          <a:p>
            <a:pPr marL="0" indent="0">
              <a:buNone/>
            </a:pP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非支分”，指除产门外的其余部位。马鸣阿阇黎说：“如何叫做非支呢？就是口、肛门、儿童、腿逼及手动。”阿底峡尊者说：“非支，是指口、肛门、童男的肛门、童女的大小便道及自己的手。”此处说法相同。</a:t>
            </a:r>
          </a:p>
          <a:p>
            <a:endParaRPr lang="en-CA" dirty="0"/>
          </a:p>
        </p:txBody>
      </p:sp>
    </p:spTree>
    <p:extLst>
      <p:ext uri="{BB962C8B-B14F-4D97-AF65-F5344CB8AC3E}">
        <p14:creationId xmlns:p14="http://schemas.microsoft.com/office/powerpoint/2010/main" val="2868119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48E54A-BE8C-44E6-8436-E9F4C30C2CDD}"/>
              </a:ext>
            </a:extLst>
          </p:cNvPr>
          <p:cNvSpPr>
            <a:spLocks noGrp="1"/>
          </p:cNvSpPr>
          <p:nvPr>
            <p:ph idx="1"/>
          </p:nvPr>
        </p:nvSpPr>
        <p:spPr>
          <a:xfrm>
            <a:off x="884238" y="0"/>
            <a:ext cx="11737825" cy="7232650"/>
          </a:xfrm>
        </p:spPr>
        <p:txBody>
          <a:bodyPr>
            <a:normAutofit/>
          </a:bodyPr>
          <a:lstStyle/>
          <a:p>
            <a:endParaRPr lang="en-US" altLang="zh-CN" dirty="0"/>
          </a:p>
          <a:p>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非处所者，谓诸尊重所集会处，若塔庙处，若大众前，若于其境有妨害处，谓地高下及坚硬等。马鸣阿阇黎云：“此中处境者，在法塔像等，菩萨居处等，亲教及轨范，并在父母前，非境不应行。”大依怙师亦如是说。</a:t>
            </a:r>
            <a:r>
              <a:rPr lang="en-US" altLang="zh-CN" sz="2400" dirty="0">
                <a:latin typeface="华文楷体" panose="02010600040101010101" pitchFamily="2" charset="-122"/>
                <a:ea typeface="华文楷体" panose="02010600040101010101" pitchFamily="2" charset="-122"/>
              </a:rPr>
              <a:t>】</a:t>
            </a:r>
          </a:p>
          <a:p>
            <a:pPr marL="0" indent="0">
              <a:buNone/>
            </a:pP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非处”，指四处：一、师长们集会之处；二、佛塔、寺庙中或近旁；三、大众前；四、处所中有妨害，指地面高低不平或坚硬等。马鸣阿阇黎说：“此处‘处所’，即在经书、佛塔、佛像等前，在菩萨住处等，在亲教师、轨范师前，在父母前，不应行淫。”阿底峡尊者也作此说。</a:t>
            </a:r>
          </a:p>
          <a:p>
            <a:pPr marL="0" indent="0">
              <a:buNone/>
            </a:pPr>
            <a:r>
              <a:rPr lang="zh-CN" altLang="en-US" sz="2400" dirty="0">
                <a:latin typeface="华文楷体" panose="02010600040101010101" pitchFamily="2" charset="-122"/>
                <a:ea typeface="华文楷体" panose="02010600040101010101" pitchFamily="2" charset="-122"/>
              </a:rPr>
              <a:t>这里要注意，夫妇卧室中不应陈设三宝所依</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佛像、佛经、佛塔、上师像等。因为三宝所依是皈依、供养的境，在皈依境前作不净行，极不合理。</a:t>
            </a:r>
          </a:p>
          <a:p>
            <a:endParaRPr lang="zh-CN" altLang="en-US"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非其时者，谓秽下降，胎满孕妇，若饮儿乳，若受斋戒，若有疾病，匪宜习故，若过量行，量谓极至经于五返。</a:t>
            </a:r>
            <a:r>
              <a:rPr lang="en-US" altLang="zh-CN" sz="2400" dirty="0">
                <a:latin typeface="华文楷体" panose="02010600040101010101" pitchFamily="2" charset="-122"/>
                <a:ea typeface="华文楷体" panose="02010600040101010101" pitchFamily="2" charset="-122"/>
              </a:rPr>
              <a:t>】</a:t>
            </a:r>
          </a:p>
          <a:p>
            <a:pPr marL="0" indent="0">
              <a:buNone/>
            </a:pP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非时”，包括以下情况：一、出月经时；二、孕妇怀胎满月（男胎怀九月，女胎怀九月零十天），在临产期间；三、正给孩子喂奶时；四、正受斋戒时；五、身有疾病时，房事不宜；六、过量行，“量”指最多到五次。</a:t>
            </a:r>
          </a:p>
          <a:p>
            <a:endParaRPr lang="en-CA" dirty="0"/>
          </a:p>
        </p:txBody>
      </p:sp>
    </p:spTree>
    <p:extLst>
      <p:ext uri="{BB962C8B-B14F-4D97-AF65-F5344CB8AC3E}">
        <p14:creationId xmlns:p14="http://schemas.microsoft.com/office/powerpoint/2010/main" val="3603792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8BC631-4C36-421D-9AE0-6DFF1EAE0620}"/>
              </a:ext>
            </a:extLst>
          </p:cNvPr>
          <p:cNvSpPr>
            <a:spLocks noGrp="1"/>
          </p:cNvSpPr>
          <p:nvPr>
            <p:ph idx="1"/>
          </p:nvPr>
        </p:nvSpPr>
        <p:spPr>
          <a:xfrm>
            <a:off x="884238" y="0"/>
            <a:ext cx="11737825" cy="7232649"/>
          </a:xfrm>
        </p:spPr>
        <p:txBody>
          <a:bodyPr/>
          <a:lstStyle/>
          <a:p>
            <a:endParaRPr lang="en-US" altLang="zh-CN" dirty="0"/>
          </a:p>
          <a:p>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马鸣阿阇黎云：“此中非时者，秽下及孕妇，有儿非欲解，及其苦忧等，住八支非时。”大依怙尊亦复同此，稍差别者，谓昼日时，亦名非时。</a:t>
            </a:r>
            <a:r>
              <a:rPr lang="en-US" altLang="zh-CN" sz="2400" dirty="0">
                <a:latin typeface="华文楷体" panose="02010600040101010101" pitchFamily="2" charset="-122"/>
                <a:ea typeface="华文楷体" panose="02010600040101010101" pitchFamily="2" charset="-122"/>
              </a:rPr>
              <a:t>】</a:t>
            </a:r>
          </a:p>
          <a:p>
            <a:endParaRPr lang="en-US"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马鸣阿阇黎说：“此处‘非时’是指出月经时，妇女怀孕时，婴儿在身（正给孩子喂奶）时，对方没有行淫的兴趣时，身心苦忧等，或持八关斋戒时。”阿底峡尊者所说与此相同，略有差别之处，即：在白天行淫，也叫非时。</a:t>
            </a:r>
          </a:p>
          <a:p>
            <a:endParaRPr lang="zh-CN" altLang="en-US"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非支等三，虽于自妻，尚成邪行，况于他所。</a:t>
            </a:r>
            <a:r>
              <a:rPr lang="en-US" altLang="zh-CN" sz="2400" dirty="0">
                <a:latin typeface="华文楷体" panose="02010600040101010101" pitchFamily="2" charset="-122"/>
                <a:ea typeface="华文楷体" panose="02010600040101010101" pitchFamily="2" charset="-122"/>
              </a:rPr>
              <a:t>】</a:t>
            </a:r>
          </a:p>
          <a:p>
            <a:endParaRPr lang="en-US"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非支、非处、非时这三方面，即使对自己的妻子做，也成为邪行，何况对他人妻子。</a:t>
            </a:r>
          </a:p>
          <a:p>
            <a:endParaRPr lang="en-CA" dirty="0"/>
          </a:p>
        </p:txBody>
      </p:sp>
    </p:spTree>
    <p:extLst>
      <p:ext uri="{BB962C8B-B14F-4D97-AF65-F5344CB8AC3E}">
        <p14:creationId xmlns:p14="http://schemas.microsoft.com/office/powerpoint/2010/main" val="6744762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190B84-5B71-4D26-B760-F614BC2546A3}"/>
              </a:ext>
            </a:extLst>
          </p:cNvPr>
          <p:cNvSpPr>
            <a:spLocks noGrp="1"/>
          </p:cNvSpPr>
          <p:nvPr>
            <p:ph idx="1"/>
          </p:nvPr>
        </p:nvSpPr>
        <p:spPr>
          <a:xfrm>
            <a:off x="884238" y="0"/>
            <a:ext cx="11809833" cy="7232650"/>
          </a:xfrm>
        </p:spPr>
        <p:txBody>
          <a:bodyPr/>
          <a:lstStyle/>
          <a:p>
            <a:endParaRPr lang="en-US" altLang="zh-CN" dirty="0"/>
          </a:p>
          <a:p>
            <a:r>
              <a:rPr lang="en-US" altLang="zh-CN" sz="2400" dirty="0">
                <a:latin typeface="华文楷体" panose="02010600040101010101" pitchFamily="2" charset="-122"/>
                <a:ea typeface="华文楷体" panose="02010600040101010101" pitchFamily="2" charset="-122"/>
              </a:rPr>
              <a:t>B</a:t>
            </a:r>
            <a:r>
              <a:rPr lang="zh-CN" altLang="en-US" sz="2400" dirty="0">
                <a:latin typeface="华文楷体" panose="02010600040101010101" pitchFamily="2" charset="-122"/>
                <a:ea typeface="华文楷体" panose="02010600040101010101" pitchFamily="2" charset="-122"/>
              </a:rPr>
              <a:t>、意乐</a:t>
            </a:r>
          </a:p>
          <a:p>
            <a:endParaRPr lang="zh-CN" altLang="en-US"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意乐分三：想者，</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摄分</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中说：于彼彼想，是须无误。</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毗奈耶</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中，于不净行他胜处时，说想若错不错皆同。</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俱舍释</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说：作自妻想而趣他妻，不成业道。若于他妻作余妻想而趣行者，有二家计，谓成不成。</a:t>
            </a:r>
            <a:r>
              <a:rPr lang="en-US" altLang="zh-CN" sz="2400" dirty="0">
                <a:latin typeface="华文楷体" panose="02010600040101010101" pitchFamily="2" charset="-122"/>
                <a:ea typeface="华文楷体" panose="02010600040101010101" pitchFamily="2" charset="-122"/>
              </a:rPr>
              <a:t>】</a:t>
            </a:r>
          </a:p>
          <a:p>
            <a:endParaRPr lang="en-US"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邪淫的意乐分三：</a:t>
            </a:r>
          </a:p>
          <a:p>
            <a:r>
              <a:rPr lang="zh-CN" altLang="en-US" sz="2400" dirty="0">
                <a:latin typeface="华文楷体" panose="02010600040101010101" pitchFamily="2" charset="-122"/>
                <a:ea typeface="华文楷体" panose="02010600040101010101" pitchFamily="2" charset="-122"/>
              </a:rPr>
              <a:t>一、“想”，</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摄抉择分</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中说：于彼彼想，指须无错误想。从总的方面说，在他妻中，如果对张妻作王妻想，也属于无错误想。</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毗奈耶经</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中讲到不净行他胜罪时说，不论有错误想或无错误想，都是同等的。问：为什么</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摄抉择分</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说的想，条件更为宽松？答：因为</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摄抉择分</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主要是根据在家人宣说的。</a:t>
            </a:r>
          </a:p>
          <a:p>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俱舍论自释</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中说：作自妻想而趣向于他妻，不成为业道。如果对他妻作余妻想而趣行，则有两种说法，即成为业道或不成为业道。</a:t>
            </a:r>
          </a:p>
          <a:p>
            <a:endParaRPr lang="en-CA" dirty="0"/>
          </a:p>
        </p:txBody>
      </p:sp>
    </p:spTree>
    <p:extLst>
      <p:ext uri="{BB962C8B-B14F-4D97-AF65-F5344CB8AC3E}">
        <p14:creationId xmlns:p14="http://schemas.microsoft.com/office/powerpoint/2010/main" val="1510386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0556BB-4B01-419E-AC83-9708579D2763}"/>
              </a:ext>
            </a:extLst>
          </p:cNvPr>
          <p:cNvSpPr>
            <a:spLocks noGrp="1"/>
          </p:cNvSpPr>
          <p:nvPr>
            <p:ph idx="1"/>
          </p:nvPr>
        </p:nvSpPr>
        <p:spPr>
          <a:xfrm>
            <a:off x="884238" y="0"/>
            <a:ext cx="11090275" cy="6515100"/>
          </a:xfrm>
        </p:spPr>
        <p:txBody>
          <a:bodyPr>
            <a:normAutofit fontScale="25000" lnSpcReduction="20000"/>
          </a:bodyPr>
          <a:lstStyle/>
          <a:p>
            <a:endParaRPr lang="en-CA" altLang="zh-CN" sz="11200" dirty="0">
              <a:latin typeface="华文楷体" panose="02010600040101010101" pitchFamily="2" charset="-122"/>
              <a:ea typeface="华文楷体" panose="02010600040101010101" pitchFamily="2" charset="-122"/>
            </a:endParaRPr>
          </a:p>
          <a:p>
            <a:r>
              <a:rPr lang="zh-CN" altLang="en-US" sz="11200" dirty="0">
                <a:latin typeface="华文楷体" panose="02010600040101010101" pitchFamily="2" charset="-122"/>
                <a:ea typeface="华文楷体" panose="02010600040101010101" pitchFamily="2" charset="-122"/>
              </a:rPr>
              <a:t>目录</a:t>
            </a:r>
            <a:endParaRPr lang="en-CA" altLang="zh-CN" sz="11200" dirty="0">
              <a:latin typeface="华文楷体" panose="02010600040101010101" pitchFamily="2" charset="-122"/>
              <a:ea typeface="华文楷体" panose="02010600040101010101" pitchFamily="2" charset="-122"/>
            </a:endParaRPr>
          </a:p>
          <a:p>
            <a:endParaRPr lang="en-CA" altLang="zh-CN" sz="11200" dirty="0">
              <a:latin typeface="华文楷体" panose="02010600040101010101" pitchFamily="2" charset="-122"/>
              <a:ea typeface="华文楷体" panose="02010600040101010101" pitchFamily="2" charset="-122"/>
            </a:endParaRPr>
          </a:p>
          <a:p>
            <a:r>
              <a:rPr lang="zh-CN" altLang="en-US" sz="11200" dirty="0">
                <a:latin typeface="华文楷体" panose="02010600040101010101" pitchFamily="2" charset="-122"/>
                <a:ea typeface="华文楷体" panose="02010600040101010101" pitchFamily="2" charset="-122"/>
              </a:rPr>
              <a:t>一、上次共修内容回顾：</a:t>
            </a:r>
          </a:p>
          <a:p>
            <a:pPr marL="0" indent="0">
              <a:buNone/>
            </a:pPr>
            <a:r>
              <a:rPr lang="zh-CN" altLang="en-US" sz="11200" dirty="0">
                <a:latin typeface="华文楷体" panose="02010600040101010101" pitchFamily="2" charset="-122"/>
                <a:ea typeface="华文楷体" panose="02010600040101010101" pitchFamily="2" charset="-122"/>
              </a:rPr>
              <a:t>           十不善业之二：不与取</a:t>
            </a:r>
          </a:p>
          <a:p>
            <a:endParaRPr lang="en-CA" altLang="zh-CN" sz="11200" dirty="0">
              <a:latin typeface="华文楷体" panose="02010600040101010101" pitchFamily="2" charset="-122"/>
              <a:ea typeface="华文楷体" panose="02010600040101010101" pitchFamily="2" charset="-122"/>
            </a:endParaRPr>
          </a:p>
          <a:p>
            <a:r>
              <a:rPr lang="zh-CN" altLang="en-US" sz="11200" dirty="0">
                <a:latin typeface="华文楷体" panose="02010600040101010101" pitchFamily="2" charset="-122"/>
                <a:ea typeface="华文楷体" panose="02010600040101010101" pitchFamily="2" charset="-122"/>
              </a:rPr>
              <a:t>二、何为邪淫</a:t>
            </a:r>
          </a:p>
          <a:p>
            <a:r>
              <a:rPr lang="en-US" altLang="zh-CN" sz="11200" dirty="0">
                <a:latin typeface="华文楷体" panose="02010600040101010101" pitchFamily="2" charset="-122"/>
                <a:ea typeface="华文楷体" panose="02010600040101010101" pitchFamily="2" charset="-122"/>
              </a:rPr>
              <a:t>1</a:t>
            </a:r>
            <a:r>
              <a:rPr lang="zh-CN" altLang="en-US" sz="11200" dirty="0">
                <a:latin typeface="华文楷体" panose="02010600040101010101" pitchFamily="2" charset="-122"/>
                <a:ea typeface="华文楷体" panose="02010600040101010101" pitchFamily="2" charset="-122"/>
              </a:rPr>
              <a:t>、邪淫的定义</a:t>
            </a:r>
          </a:p>
          <a:p>
            <a:r>
              <a:rPr lang="en-US" altLang="zh-CN" sz="11200" dirty="0">
                <a:latin typeface="华文楷体" panose="02010600040101010101" pitchFamily="2" charset="-122"/>
                <a:ea typeface="华文楷体" panose="02010600040101010101" pitchFamily="2" charset="-122"/>
              </a:rPr>
              <a:t>2</a:t>
            </a:r>
            <a:r>
              <a:rPr lang="zh-CN" altLang="en-US" sz="11200" dirty="0">
                <a:latin typeface="华文楷体" panose="02010600040101010101" pitchFamily="2" charset="-122"/>
                <a:ea typeface="华文楷体" panose="02010600040101010101" pitchFamily="2" charset="-122"/>
              </a:rPr>
              <a:t>、邪淫的具足条件</a:t>
            </a:r>
          </a:p>
          <a:p>
            <a:r>
              <a:rPr lang="en-CA" altLang="zh-CN" sz="11200" dirty="0">
                <a:latin typeface="华文楷体" panose="02010600040101010101" pitchFamily="2" charset="-122"/>
                <a:ea typeface="华文楷体" panose="02010600040101010101" pitchFamily="2" charset="-122"/>
              </a:rPr>
              <a:t>       A</a:t>
            </a:r>
            <a:r>
              <a:rPr lang="zh-CN" altLang="en-US" sz="11200" dirty="0">
                <a:latin typeface="华文楷体" panose="02010600040101010101" pitchFamily="2" charset="-122"/>
                <a:ea typeface="华文楷体" panose="02010600040101010101" pitchFamily="2" charset="-122"/>
              </a:rPr>
              <a:t>、邪淫的种类</a:t>
            </a:r>
            <a:endParaRPr lang="en-CA" altLang="zh-CN" sz="11200" dirty="0">
              <a:latin typeface="华文楷体" panose="02010600040101010101" pitchFamily="2" charset="-122"/>
              <a:ea typeface="华文楷体" panose="02010600040101010101" pitchFamily="2" charset="-122"/>
            </a:endParaRPr>
          </a:p>
          <a:p>
            <a:r>
              <a:rPr lang="en-CA" altLang="zh-CN" sz="11200" dirty="0">
                <a:latin typeface="华文楷体" panose="02010600040101010101" pitchFamily="2" charset="-122"/>
                <a:ea typeface="华文楷体" panose="02010600040101010101" pitchFamily="2" charset="-122"/>
              </a:rPr>
              <a:t>       B</a:t>
            </a:r>
            <a:r>
              <a:rPr lang="zh-CN" altLang="en-US" sz="11200" dirty="0">
                <a:latin typeface="华文楷体" panose="02010600040101010101" pitchFamily="2" charset="-122"/>
                <a:ea typeface="华文楷体" panose="02010600040101010101" pitchFamily="2" charset="-122"/>
              </a:rPr>
              <a:t>、邪淫的意乐</a:t>
            </a:r>
            <a:endParaRPr lang="en-CA" altLang="zh-CN" sz="11200" dirty="0">
              <a:latin typeface="华文楷体" panose="02010600040101010101" pitchFamily="2" charset="-122"/>
              <a:ea typeface="华文楷体" panose="02010600040101010101" pitchFamily="2" charset="-122"/>
            </a:endParaRPr>
          </a:p>
          <a:p>
            <a:r>
              <a:rPr lang="en-CA" altLang="zh-CN" sz="11200" dirty="0">
                <a:latin typeface="华文楷体" panose="02010600040101010101" pitchFamily="2" charset="-122"/>
                <a:ea typeface="华文楷体" panose="02010600040101010101" pitchFamily="2" charset="-122"/>
              </a:rPr>
              <a:t>       C</a:t>
            </a:r>
            <a:r>
              <a:rPr lang="zh-CN" altLang="en-US" sz="11200" dirty="0">
                <a:latin typeface="华文楷体" panose="02010600040101010101" pitchFamily="2" charset="-122"/>
                <a:ea typeface="华文楷体" panose="02010600040101010101" pitchFamily="2" charset="-122"/>
              </a:rPr>
              <a:t>、邪淫的加行</a:t>
            </a:r>
            <a:endParaRPr lang="en-CA" altLang="zh-CN" sz="11200" dirty="0">
              <a:latin typeface="华文楷体" panose="02010600040101010101" pitchFamily="2" charset="-122"/>
              <a:ea typeface="华文楷体" panose="02010600040101010101" pitchFamily="2" charset="-122"/>
            </a:endParaRPr>
          </a:p>
          <a:p>
            <a:r>
              <a:rPr lang="en-CA" altLang="zh-CN" sz="11200" dirty="0">
                <a:latin typeface="华文楷体" panose="02010600040101010101" pitchFamily="2" charset="-122"/>
                <a:ea typeface="华文楷体" panose="02010600040101010101" pitchFamily="2" charset="-122"/>
              </a:rPr>
              <a:t>       D</a:t>
            </a:r>
            <a:r>
              <a:rPr lang="zh-CN" altLang="en-US" sz="11200" dirty="0">
                <a:latin typeface="华文楷体" panose="02010600040101010101" pitchFamily="2" charset="-122"/>
                <a:ea typeface="华文楷体" panose="02010600040101010101" pitchFamily="2" charset="-122"/>
              </a:rPr>
              <a:t>、邪淫的究竟</a:t>
            </a:r>
            <a:r>
              <a:rPr lang="en-CA" altLang="zh-CN" sz="11200" dirty="0">
                <a:latin typeface="华文楷体" panose="02010600040101010101" pitchFamily="2" charset="-122"/>
                <a:ea typeface="华文楷体" panose="02010600040101010101" pitchFamily="2" charset="-122"/>
              </a:rPr>
              <a:t> </a:t>
            </a:r>
          </a:p>
          <a:p>
            <a:r>
              <a:rPr lang="zh-CN" altLang="en-US" sz="11200" dirty="0">
                <a:latin typeface="华文楷体" panose="02010600040101010101" pitchFamily="2" charset="-122"/>
                <a:ea typeface="华文楷体" panose="02010600040101010101" pitchFamily="2" charset="-122"/>
              </a:rPr>
              <a:t>三、邪淫的果报</a:t>
            </a:r>
          </a:p>
          <a:p>
            <a:r>
              <a:rPr lang="en-US" altLang="zh-CN" sz="11200" dirty="0">
                <a:latin typeface="华文楷体" panose="02010600040101010101" pitchFamily="2" charset="-122"/>
                <a:ea typeface="华文楷体" panose="02010600040101010101" pitchFamily="2" charset="-122"/>
              </a:rPr>
              <a:t>1</a:t>
            </a:r>
            <a:r>
              <a:rPr lang="zh-CN" altLang="en-US" sz="11200" dirty="0">
                <a:latin typeface="华文楷体" panose="02010600040101010101" pitchFamily="2" charset="-122"/>
                <a:ea typeface="华文楷体" panose="02010600040101010101" pitchFamily="2" charset="-122"/>
              </a:rPr>
              <a:t>、异熟果</a:t>
            </a:r>
          </a:p>
          <a:p>
            <a:r>
              <a:rPr lang="en-US" altLang="zh-CN" sz="11200" dirty="0">
                <a:latin typeface="华文楷体" panose="02010600040101010101" pitchFamily="2" charset="-122"/>
                <a:ea typeface="华文楷体" panose="02010600040101010101" pitchFamily="2" charset="-122"/>
              </a:rPr>
              <a:t>2</a:t>
            </a:r>
            <a:r>
              <a:rPr lang="zh-CN" altLang="en-US" sz="11200" dirty="0">
                <a:latin typeface="华文楷体" panose="02010600040101010101" pitchFamily="2" charset="-122"/>
                <a:ea typeface="华文楷体" panose="02010600040101010101" pitchFamily="2" charset="-122"/>
              </a:rPr>
              <a:t>、等流果</a:t>
            </a:r>
          </a:p>
          <a:p>
            <a:pPr marL="0" indent="0">
              <a:buNone/>
            </a:pPr>
            <a:endParaRPr lang="en-CA" altLang="zh-CN" sz="11200" dirty="0">
              <a:latin typeface="华文楷体" panose="02010600040101010101" pitchFamily="2" charset="-122"/>
              <a:ea typeface="华文楷体" panose="02010600040101010101" pitchFamily="2" charset="-122"/>
            </a:endParaRPr>
          </a:p>
          <a:p>
            <a:endParaRPr lang="en-CA" dirty="0"/>
          </a:p>
        </p:txBody>
      </p:sp>
    </p:spTree>
    <p:extLst>
      <p:ext uri="{BB962C8B-B14F-4D97-AF65-F5344CB8AC3E}">
        <p14:creationId xmlns:p14="http://schemas.microsoft.com/office/powerpoint/2010/main" val="39571000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5BB74C-D676-48F6-8B89-31FAC4D63077}"/>
              </a:ext>
            </a:extLst>
          </p:cNvPr>
          <p:cNvSpPr>
            <a:spLocks noGrp="1"/>
          </p:cNvSpPr>
          <p:nvPr>
            <p:ph idx="1"/>
          </p:nvPr>
        </p:nvSpPr>
        <p:spPr>
          <a:xfrm>
            <a:off x="884238" y="0"/>
            <a:ext cx="10513689" cy="7232650"/>
          </a:xfrm>
        </p:spPr>
        <p:txBody>
          <a:bodyPr>
            <a:normAutofit/>
          </a:bodyPr>
          <a:lstStyle/>
          <a:p>
            <a:endParaRPr lang="en-US" altLang="zh-CN" dirty="0"/>
          </a:p>
          <a:p>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烦恼者三毒随一。等起者，谓乐欲行诸不净行。</a:t>
            </a:r>
            <a:r>
              <a:rPr lang="en-US" altLang="zh-CN" sz="2400" dirty="0">
                <a:latin typeface="华文楷体" panose="02010600040101010101" pitchFamily="2" charset="-122"/>
                <a:ea typeface="华文楷体" panose="02010600040101010101" pitchFamily="2" charset="-122"/>
              </a:rPr>
              <a:t>】</a:t>
            </a:r>
          </a:p>
          <a:p>
            <a:endParaRPr lang="en-US"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二、烦恼，即贪嗔痴中任何一者。</a:t>
            </a:r>
          </a:p>
          <a:p>
            <a:r>
              <a:rPr lang="zh-CN" altLang="en-US" sz="2400" dirty="0">
                <a:latin typeface="华文楷体" panose="02010600040101010101" pitchFamily="2" charset="-122"/>
                <a:ea typeface="华文楷体" panose="02010600040101010101" pitchFamily="2" charset="-122"/>
              </a:rPr>
              <a:t>“邪淫由贪心所生：诸如因贪恋而行邪淫。以嗔心所生：诸如为了侮辱她人而行淫。以痴心所生：诸如有些外道的说法，女人与花、果、烹饪好的食品、河岸、道路相同，所有人均可享用。”（索达吉堪布</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俱舍论讲记</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a:t>
            </a:r>
          </a:p>
          <a:p>
            <a:endParaRPr lang="en-CA"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三、等起，即乐欲作不净行。</a:t>
            </a:r>
          </a:p>
          <a:p>
            <a:endParaRPr lang="zh-CN" altLang="en-US" sz="2400" dirty="0">
              <a:latin typeface="华文楷体" panose="02010600040101010101" pitchFamily="2" charset="-122"/>
              <a:ea typeface="华文楷体" panose="02010600040101010101" pitchFamily="2" charset="-122"/>
            </a:endParaRPr>
          </a:p>
          <a:p>
            <a:endParaRPr lang="en-CA" dirty="0"/>
          </a:p>
        </p:txBody>
      </p:sp>
    </p:spTree>
    <p:extLst>
      <p:ext uri="{BB962C8B-B14F-4D97-AF65-F5344CB8AC3E}">
        <p14:creationId xmlns:p14="http://schemas.microsoft.com/office/powerpoint/2010/main" val="3439613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5DCEE4-CCBE-431E-BF41-F67EFEACD810}"/>
              </a:ext>
            </a:extLst>
          </p:cNvPr>
          <p:cNvSpPr>
            <a:spLocks noGrp="1"/>
          </p:cNvSpPr>
          <p:nvPr>
            <p:ph idx="1"/>
          </p:nvPr>
        </p:nvSpPr>
        <p:spPr>
          <a:xfrm>
            <a:off x="884238" y="0"/>
            <a:ext cx="11737825" cy="7232650"/>
          </a:xfrm>
        </p:spPr>
        <p:txBody>
          <a:bodyPr>
            <a:normAutofit/>
          </a:bodyPr>
          <a:lstStyle/>
          <a:p>
            <a:pPr marL="0" indent="0">
              <a:buNone/>
            </a:pPr>
            <a:endParaRPr lang="en-US" altLang="zh-CN" dirty="0"/>
          </a:p>
          <a:p>
            <a:r>
              <a:rPr lang="en-US" altLang="zh-CN" sz="2400" dirty="0">
                <a:latin typeface="华文楷体" panose="02010600040101010101" pitchFamily="2" charset="-122"/>
                <a:ea typeface="华文楷体" panose="02010600040101010101" pitchFamily="2" charset="-122"/>
              </a:rPr>
              <a:t>C</a:t>
            </a:r>
            <a:r>
              <a:rPr lang="zh-CN" altLang="en-US" sz="2400" dirty="0">
                <a:latin typeface="华文楷体" panose="02010600040101010101" pitchFamily="2" charset="-122"/>
                <a:ea typeface="华文楷体" panose="02010600040101010101" pitchFamily="2" charset="-122"/>
              </a:rPr>
              <a:t>、加行</a:t>
            </a:r>
          </a:p>
          <a:p>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加行者，</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摄分</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中说：教他邪行，教者亦生欲邪行罪。</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俱舍释</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说：如此则无根本业道。前或意说非根本罪，然须观察。</a:t>
            </a:r>
            <a:r>
              <a:rPr lang="en-US" altLang="zh-CN" sz="2400" dirty="0">
                <a:latin typeface="华文楷体" panose="02010600040101010101" pitchFamily="2" charset="-122"/>
                <a:ea typeface="华文楷体" panose="02010600040101010101" pitchFamily="2" charset="-122"/>
              </a:rPr>
              <a:t>】</a:t>
            </a:r>
          </a:p>
          <a:p>
            <a:pPr marL="0" indent="0">
              <a:buNone/>
            </a:pPr>
            <a:r>
              <a:rPr lang="zh-CN" altLang="en-US" sz="2400" dirty="0">
                <a:latin typeface="华文楷体" panose="02010600040101010101" pitchFamily="2" charset="-122"/>
                <a:ea typeface="华文楷体" panose="02010600040101010101" pitchFamily="2" charset="-122"/>
              </a:rPr>
              <a:t>邪淫的加行：</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摄抉择分</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说：教他邪淫，教者也生邪淫罪。</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俱舍论自释</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则说：教者无根本业道。前者</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摄抉择分</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的意思或许是说，会产生非根本的支分罪。然而尚须观察。</a:t>
            </a:r>
          </a:p>
          <a:p>
            <a:pPr marL="0" indent="0">
              <a:buNone/>
            </a:pPr>
            <a:endParaRPr lang="zh-CN" altLang="en-US"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D</a:t>
            </a:r>
            <a:r>
              <a:rPr lang="zh-CN" altLang="en-US" sz="2400" dirty="0">
                <a:latin typeface="华文楷体" panose="02010600040101010101" pitchFamily="2" charset="-122"/>
                <a:ea typeface="华文楷体" panose="02010600040101010101" pitchFamily="2" charset="-122"/>
              </a:rPr>
              <a:t>、究竟</a:t>
            </a:r>
          </a:p>
          <a:p>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究竟者，谓两两交会。</a:t>
            </a:r>
            <a:r>
              <a:rPr lang="en-US" altLang="zh-CN" sz="2400" dirty="0">
                <a:latin typeface="华文楷体" panose="02010600040101010101" pitchFamily="2" charset="-122"/>
                <a:ea typeface="华文楷体" panose="02010600040101010101" pitchFamily="2" charset="-122"/>
              </a:rPr>
              <a:t>】</a:t>
            </a:r>
          </a:p>
          <a:p>
            <a:pPr marL="0" indent="0">
              <a:buNone/>
            </a:pPr>
            <a:r>
              <a:rPr lang="zh-CN" altLang="en-US" sz="2400" dirty="0">
                <a:latin typeface="华文楷体" panose="02010600040101010101" pitchFamily="2" charset="-122"/>
                <a:ea typeface="华文楷体" panose="02010600040101010101" pitchFamily="2" charset="-122"/>
              </a:rPr>
              <a:t>邪淫的究竟，指两两交会。具体情况尚需分析。</a:t>
            </a:r>
          </a:p>
          <a:p>
            <a:r>
              <a:rPr lang="zh-CN" altLang="en-US" sz="2400" dirty="0">
                <a:latin typeface="华文楷体" panose="02010600040101010101" pitchFamily="2" charset="-122"/>
                <a:ea typeface="华文楷体" panose="02010600040101010101" pitchFamily="2" charset="-122"/>
              </a:rPr>
              <a:t>                     以上资料来自益西彭措堪布</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菩提道次第广论讲记</a:t>
            </a:r>
            <a:r>
              <a:rPr lang="en-US" altLang="zh-CN" sz="2400" dirty="0">
                <a:latin typeface="华文楷体" panose="02010600040101010101" pitchFamily="2" charset="-122"/>
                <a:ea typeface="华文楷体" panose="02010600040101010101" pitchFamily="2" charset="-122"/>
              </a:rPr>
              <a:t>】</a:t>
            </a:r>
          </a:p>
          <a:p>
            <a:endParaRPr lang="en-CA"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中国民间俗话也说：“万恶淫为首，论迹不论心，论心天下无完人”，也是以实际的身体接触作为邪淫的究竟，因为身业最终毕竟是靠身体来完成的。</a:t>
            </a:r>
            <a:endParaRPr lang="en-CA"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32697806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788F6-9A1F-484A-9A60-08917B7C13B6}"/>
              </a:ext>
            </a:extLst>
          </p:cNvPr>
          <p:cNvSpPr>
            <a:spLocks noGrp="1"/>
          </p:cNvSpPr>
          <p:nvPr>
            <p:ph type="title"/>
          </p:nvPr>
        </p:nvSpPr>
        <p:spPr>
          <a:xfrm>
            <a:off x="684417" y="663642"/>
            <a:ext cx="3867580" cy="5760995"/>
          </a:xfrm>
        </p:spPr>
        <p:txBody>
          <a:bodyPr>
            <a:normAutofit/>
          </a:bodyPr>
          <a:lstStyle/>
          <a:p>
            <a:pPr algn="ctr"/>
            <a:r>
              <a:rPr lang="zh-CN" altLang="en-US" sz="6000" dirty="0">
                <a:latin typeface="华文新魏" panose="02010800040101010101" pitchFamily="2" charset="-122"/>
                <a:ea typeface="华文新魏" panose="02010800040101010101" pitchFamily="2" charset="-122"/>
              </a:rPr>
              <a:t>三、邪淫的果报</a:t>
            </a:r>
            <a:endParaRPr lang="en-CA" sz="6000" dirty="0">
              <a:latin typeface="华文新魏" panose="02010800040101010101" pitchFamily="2" charset="-122"/>
              <a:ea typeface="华文新魏" panose="02010800040101010101" pitchFamily="2" charset="-122"/>
            </a:endParaRPr>
          </a:p>
        </p:txBody>
      </p:sp>
      <p:pic>
        <p:nvPicPr>
          <p:cNvPr id="4" name="Content Placeholder 3">
            <a:extLst>
              <a:ext uri="{FF2B5EF4-FFF2-40B4-BE49-F238E27FC236}">
                <a16:creationId xmlns:a16="http://schemas.microsoft.com/office/drawing/2014/main" id="{884A9CF8-764E-4182-B999-AB4F653FB49D}"/>
              </a:ext>
            </a:extLst>
          </p:cNvPr>
          <p:cNvPicPr>
            <a:picLocks noChangeAspect="1"/>
          </p:cNvPicPr>
          <p:nvPr/>
        </p:nvPicPr>
        <p:blipFill rotWithShape="1">
          <a:blip r:embed="rId2"/>
          <a:srcRect l="17538" r="1" b="1"/>
          <a:stretch/>
        </p:blipFill>
        <p:spPr>
          <a:xfrm>
            <a:off x="4889539" y="675049"/>
            <a:ext cx="7294566" cy="5882552"/>
          </a:xfrm>
          <a:prstGeom prst="rect">
            <a:avLst/>
          </a:prstGeom>
          <a:effectLst/>
        </p:spPr>
      </p:pic>
    </p:spTree>
    <p:extLst>
      <p:ext uri="{BB962C8B-B14F-4D97-AF65-F5344CB8AC3E}">
        <p14:creationId xmlns:p14="http://schemas.microsoft.com/office/powerpoint/2010/main" val="2564410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F1C6C9-8DF9-4897-B182-65C2FF4E7E9A}"/>
              </a:ext>
            </a:extLst>
          </p:cNvPr>
          <p:cNvSpPr>
            <a:spLocks noGrp="1"/>
          </p:cNvSpPr>
          <p:nvPr>
            <p:ph idx="1"/>
          </p:nvPr>
        </p:nvSpPr>
        <p:spPr>
          <a:xfrm>
            <a:off x="884238" y="0"/>
            <a:ext cx="10585697" cy="7232650"/>
          </a:xfrm>
        </p:spPr>
        <p:txBody>
          <a:bodyPr/>
          <a:lstStyle/>
          <a:p>
            <a:endParaRPr lang="en-CA" altLang="zh-CN" dirty="0"/>
          </a:p>
          <a:p>
            <a:endParaRPr lang="zh-CN" altLang="en-US"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又修行者，观业报法，云何三种，身口意业，如是十种，乐行多作，彼决定受？此义云何？何者业果于现世受？何者业果于生世受？何者业果于余世受？复于世间何处何生？</a:t>
            </a:r>
            <a:r>
              <a:rPr lang="en-US" altLang="zh-CN" sz="2400" dirty="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a:p>
            <a:endParaRPr lang="zh-CN" altLang="en-US"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再者，修行人需要细致地观察业报的法则，为什么身业、口业、意业共十种行为，乐于多作就决定受恶报的情形如何？这背后有什么意义、规律？造什么样的业，果报在现世受？造什么样的业，果报在来世受？造什么样的业，果报在第三世及之后受？另外，受报时将在世间哪里受生呢？在世间什么地方发生什么果报？</a:t>
            </a:r>
          </a:p>
          <a:p>
            <a:endParaRPr lang="zh-CN" altLang="en-US" sz="2400" dirty="0">
              <a:latin typeface="华文楷体" panose="02010600040101010101" pitchFamily="2" charset="-122"/>
              <a:ea typeface="华文楷体" panose="02010600040101010101" pitchFamily="2" charset="-122"/>
            </a:endParaRPr>
          </a:p>
          <a:p>
            <a:endParaRPr lang="en-CA" dirty="0"/>
          </a:p>
        </p:txBody>
      </p:sp>
    </p:spTree>
    <p:extLst>
      <p:ext uri="{BB962C8B-B14F-4D97-AF65-F5344CB8AC3E}">
        <p14:creationId xmlns:p14="http://schemas.microsoft.com/office/powerpoint/2010/main" val="32467384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FBACAA-CD4D-4E91-AA90-13F48D8A43DC}"/>
              </a:ext>
            </a:extLst>
          </p:cNvPr>
          <p:cNvSpPr>
            <a:spLocks noGrp="1"/>
          </p:cNvSpPr>
          <p:nvPr>
            <p:ph idx="1"/>
          </p:nvPr>
        </p:nvSpPr>
        <p:spPr>
          <a:xfrm>
            <a:off x="884238" y="0"/>
            <a:ext cx="10513689" cy="7232650"/>
          </a:xfrm>
        </p:spPr>
        <p:txBody>
          <a:bodyPr/>
          <a:lstStyle/>
          <a:p>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	异熟果</a:t>
            </a:r>
          </a:p>
          <a:p>
            <a:endParaRPr lang="zh-CN" altLang="en-US" sz="2400" dirty="0">
              <a:latin typeface="华文楷体" panose="02010600040101010101" pitchFamily="2" charset="-122"/>
              <a:ea typeface="华文楷体" panose="02010600040101010101" pitchFamily="2" charset="-122"/>
            </a:endParaRPr>
          </a:p>
          <a:p>
            <a:r>
              <a:rPr lang="en-CA"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又修行者，观业果报，云何邪淫，乐行多作，得三种果？彼见闻知或天眼见，若彼邪淫，乐行多作，堕于地狱畜生饿鬼；若生人中，余残果报，妻不随顺；若得二根，世间所恶。</a:t>
            </a:r>
            <a:r>
              <a:rPr lang="en-CA" altLang="zh-CN" sz="2400" dirty="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a:p>
            <a:endParaRPr lang="zh-CN" altLang="en-US"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世尊又说：修行者要观察业的各种果报，乐行邪淫、作了很多邪淫业的人果报是怎样的？邪淫得三种苦果，我们以见闻了知到或者通过天眼可以看到，如果造邪淫的恶业，特别乐意地造了很多次，这样必将堕入地狱、饿鬼、畜生三恶道中。即使转生为人，由邪淫恶行余业的果报，这种人的妻子、眷属不随顺、不贞良；此人会得男女二根，或者为人不男不女的，为世间所厌恶，自己非常痛苦。</a:t>
            </a:r>
            <a:endParaRPr lang="en-US" altLang="zh-CN" sz="2400" dirty="0">
              <a:latin typeface="华文楷体" panose="02010600040101010101" pitchFamily="2" charset="-122"/>
              <a:ea typeface="华文楷体" panose="02010600040101010101" pitchFamily="2" charset="-122"/>
            </a:endParaRPr>
          </a:p>
          <a:p>
            <a:pPr marL="0" indent="0">
              <a:buNone/>
            </a:pPr>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益西彭措堪布</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正法念处经讲记</a:t>
            </a:r>
            <a:r>
              <a:rPr lang="en-US" altLang="zh-CN" sz="2400" dirty="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a:p>
            <a:endParaRPr lang="zh-CN" altLang="en-US" dirty="0"/>
          </a:p>
          <a:p>
            <a:endParaRPr lang="en-CA" dirty="0"/>
          </a:p>
        </p:txBody>
      </p:sp>
    </p:spTree>
    <p:extLst>
      <p:ext uri="{BB962C8B-B14F-4D97-AF65-F5344CB8AC3E}">
        <p14:creationId xmlns:p14="http://schemas.microsoft.com/office/powerpoint/2010/main" val="37360091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607702-8C42-4AD6-9D62-04E28A692C07}"/>
              </a:ext>
            </a:extLst>
          </p:cNvPr>
          <p:cNvSpPr>
            <a:spLocks noGrp="1"/>
          </p:cNvSpPr>
          <p:nvPr>
            <p:ph idx="1"/>
          </p:nvPr>
        </p:nvSpPr>
        <p:spPr>
          <a:xfrm>
            <a:off x="884238" y="0"/>
            <a:ext cx="11090275" cy="7232650"/>
          </a:xfrm>
        </p:spPr>
        <p:txBody>
          <a:bodyPr>
            <a:normAutofit lnSpcReduction="10000"/>
          </a:bodyPr>
          <a:lstStyle/>
          <a:p>
            <a:endParaRPr lang="en-US" altLang="zh-CN" sz="2600" dirty="0">
              <a:latin typeface="华文楷体" panose="02010600040101010101" pitchFamily="2" charset="-122"/>
              <a:ea typeface="华文楷体" panose="02010600040101010101" pitchFamily="2" charset="-122"/>
            </a:endParaRPr>
          </a:p>
          <a:p>
            <a:r>
              <a:rPr lang="en-US" altLang="zh-CN" sz="2600" dirty="0">
                <a:latin typeface="华文楷体" panose="02010600040101010101" pitchFamily="2" charset="-122"/>
                <a:ea typeface="华文楷体" panose="02010600040101010101" pitchFamily="2" charset="-122"/>
              </a:rPr>
              <a:t>2</a:t>
            </a:r>
            <a:r>
              <a:rPr lang="zh-CN" altLang="en-US" sz="2600" dirty="0">
                <a:latin typeface="华文楷体" panose="02010600040101010101" pitchFamily="2" charset="-122"/>
                <a:ea typeface="华文楷体" panose="02010600040101010101" pitchFamily="2" charset="-122"/>
              </a:rPr>
              <a:t>、	等流果</a:t>
            </a:r>
          </a:p>
          <a:p>
            <a:endParaRPr lang="zh-CN" altLang="en-US" sz="2600" dirty="0">
              <a:latin typeface="华文楷体" panose="02010600040101010101" pitchFamily="2" charset="-122"/>
              <a:ea typeface="华文楷体" panose="02010600040101010101" pitchFamily="2" charset="-122"/>
            </a:endParaRPr>
          </a:p>
          <a:p>
            <a:r>
              <a:rPr lang="en-US" altLang="zh-CN" sz="2600" dirty="0">
                <a:latin typeface="华文楷体" panose="02010600040101010101" pitchFamily="2" charset="-122"/>
                <a:ea typeface="华文楷体" panose="02010600040101010101" pitchFamily="2" charset="-122"/>
              </a:rPr>
              <a:t>A</a:t>
            </a:r>
            <a:r>
              <a:rPr lang="zh-CN" altLang="en-US" sz="2600" dirty="0">
                <a:latin typeface="华文楷体" panose="02010600040101010101" pitchFamily="2" charset="-122"/>
                <a:ea typeface="华文楷体" panose="02010600040101010101" pitchFamily="2" charset="-122"/>
              </a:rPr>
              <a:t>、	同行等流果</a:t>
            </a:r>
          </a:p>
          <a:p>
            <a:r>
              <a:rPr lang="zh-CN" altLang="en-US" sz="2600" dirty="0">
                <a:latin typeface="华文楷体" panose="02010600040101010101" pitchFamily="2" charset="-122"/>
                <a:ea typeface="华文楷体" panose="02010600040101010101" pitchFamily="2" charset="-122"/>
              </a:rPr>
              <a:t>所谓的同行等流果就是说今世与前世所造的业相同。如果前世是以杀业为生的人现世也喜欢杀生，如果前世是以不与取为业的人现世也喜欢偷盗等。</a:t>
            </a:r>
          </a:p>
          <a:p>
            <a:r>
              <a:rPr lang="zh-CN" altLang="en-US" sz="2600" dirty="0">
                <a:latin typeface="华文楷体" panose="02010600040101010101" pitchFamily="2" charset="-122"/>
                <a:ea typeface="华文楷体" panose="02010600040101010101" pitchFamily="2" charset="-122"/>
              </a:rPr>
              <a:t>从幼年时起，人们由于各自前世业力所感就表现出明显的不同，有些人喜欢残杀众生，有些人喜欢偷鸡摸狗，有些人对此毫无兴趣而热衷于行善修福，这都是前世作业旧习的惯性因果不虚或者是等流果所致。 如经云：“过去生何处， 当视今此身， 未来生何处， 当视今此身。 ”</a:t>
            </a:r>
          </a:p>
          <a:p>
            <a:r>
              <a:rPr lang="zh-CN" altLang="en-US" sz="2600" dirty="0">
                <a:latin typeface="华文楷体" panose="02010600040101010101" pitchFamily="2" charset="-122"/>
                <a:ea typeface="华文楷体" panose="02010600040101010101" pitchFamily="2" charset="-122"/>
              </a:rPr>
              <a:t>前世有邪淫的行为，此世就会有邪淫的习气，此为同行等流果。</a:t>
            </a:r>
          </a:p>
          <a:p>
            <a:endParaRPr lang="zh-CN" altLang="en-US" sz="2600" dirty="0">
              <a:latin typeface="华文楷体" panose="02010600040101010101" pitchFamily="2" charset="-122"/>
              <a:ea typeface="华文楷体" panose="02010600040101010101" pitchFamily="2" charset="-122"/>
            </a:endParaRPr>
          </a:p>
          <a:p>
            <a:r>
              <a:rPr lang="en-US" altLang="zh-CN" sz="2600" dirty="0">
                <a:latin typeface="华文楷体" panose="02010600040101010101" pitchFamily="2" charset="-122"/>
                <a:ea typeface="华文楷体" panose="02010600040101010101" pitchFamily="2" charset="-122"/>
              </a:rPr>
              <a:t>B</a:t>
            </a:r>
            <a:r>
              <a:rPr lang="zh-CN" altLang="en-US" sz="2600" dirty="0">
                <a:latin typeface="华文楷体" panose="02010600040101010101" pitchFamily="2" charset="-122"/>
                <a:ea typeface="华文楷体" panose="02010600040101010101" pitchFamily="2" charset="-122"/>
              </a:rPr>
              <a:t>、	感受等流果</a:t>
            </a:r>
          </a:p>
          <a:p>
            <a:r>
              <a:rPr lang="zh-CN" altLang="en-US" sz="2600" dirty="0">
                <a:latin typeface="华文楷体" panose="02010600040101010101" pitchFamily="2" charset="-122"/>
                <a:ea typeface="华文楷体" panose="02010600040101010101" pitchFamily="2" charset="-122"/>
              </a:rPr>
              <a:t>两种感受等流果就是“夫妻丑陋成怨仇  ” 龙钦巴尊者</a:t>
            </a:r>
            <a:r>
              <a:rPr lang="en-US" altLang="zh-CN" sz="2600" dirty="0">
                <a:latin typeface="华文楷体" panose="02010600040101010101" pitchFamily="2" charset="-122"/>
                <a:ea typeface="华文楷体" panose="02010600040101010101" pitchFamily="2" charset="-122"/>
              </a:rPr>
              <a:t>【</a:t>
            </a:r>
            <a:r>
              <a:rPr lang="zh-CN" altLang="en-US" sz="2600" dirty="0">
                <a:latin typeface="华文楷体" panose="02010600040101010101" pitchFamily="2" charset="-122"/>
                <a:ea typeface="华文楷体" panose="02010600040101010101" pitchFamily="2" charset="-122"/>
              </a:rPr>
              <a:t>大圆满心性休息大车疏</a:t>
            </a:r>
            <a:r>
              <a:rPr lang="en-US" altLang="zh-CN" sz="2600" dirty="0">
                <a:latin typeface="华文楷体" panose="02010600040101010101" pitchFamily="2" charset="-122"/>
                <a:ea typeface="华文楷体" panose="02010600040101010101" pitchFamily="2" charset="-122"/>
              </a:rPr>
              <a:t>】</a:t>
            </a:r>
          </a:p>
          <a:p>
            <a:r>
              <a:rPr lang="zh-CN" altLang="en-US" sz="2600" dirty="0">
                <a:latin typeface="华文楷体" panose="02010600040101010101" pitchFamily="2" charset="-122"/>
                <a:ea typeface="华文楷体" panose="02010600040101010101" pitchFamily="2" charset="-122"/>
              </a:rPr>
              <a:t>一是夫妻丑陋；</a:t>
            </a:r>
          </a:p>
          <a:p>
            <a:r>
              <a:rPr lang="zh-CN" altLang="en-US" sz="2600" dirty="0">
                <a:latin typeface="华文楷体" panose="02010600040101010101" pitchFamily="2" charset="-122"/>
                <a:ea typeface="华文楷体" panose="02010600040101010101" pitchFamily="2" charset="-122"/>
              </a:rPr>
              <a:t>二是夫妻不和成怨仇。</a:t>
            </a:r>
          </a:p>
          <a:p>
            <a:endParaRPr lang="en-CA" dirty="0"/>
          </a:p>
        </p:txBody>
      </p:sp>
    </p:spTree>
    <p:extLst>
      <p:ext uri="{BB962C8B-B14F-4D97-AF65-F5344CB8AC3E}">
        <p14:creationId xmlns:p14="http://schemas.microsoft.com/office/powerpoint/2010/main" val="24020124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79B313-1BA7-483F-9AA3-111BA78B0E86}"/>
              </a:ext>
            </a:extLst>
          </p:cNvPr>
          <p:cNvSpPr>
            <a:spLocks noGrp="1"/>
          </p:cNvSpPr>
          <p:nvPr>
            <p:ph idx="1"/>
          </p:nvPr>
        </p:nvSpPr>
        <p:spPr>
          <a:xfrm>
            <a:off x="884238" y="-1"/>
            <a:ext cx="10369673" cy="7144717"/>
          </a:xfrm>
        </p:spPr>
        <p:txBody>
          <a:bodyPr/>
          <a:lstStyle/>
          <a:p>
            <a:endParaRPr lang="en-CA" altLang="zh-CN" dirty="0"/>
          </a:p>
          <a:p>
            <a:r>
              <a:rPr lang="zh-CN" altLang="en-US" sz="2400" dirty="0">
                <a:latin typeface="华文楷体" panose="02010600040101010101" pitchFamily="2" charset="-122"/>
                <a:ea typeface="华文楷体" panose="02010600040101010101" pitchFamily="2" charset="-122"/>
              </a:rPr>
              <a:t>邪淫的感受等流果： </a:t>
            </a:r>
          </a:p>
          <a:p>
            <a:r>
              <a:rPr lang="zh-CN" altLang="en-US" sz="2400" dirty="0">
                <a:latin typeface="华文楷体" panose="02010600040101010101" pitchFamily="2" charset="-122"/>
                <a:ea typeface="华文楷体" panose="02010600040101010101" pitchFamily="2" charset="-122"/>
              </a:rPr>
              <a:t>丈夫或妻子相貌丑陋、懈怠懒惰，双方犹如势不两立的仇人一样。现在大多数夫妻之间整天无休止地吵吵闹闹，甚至大打出手，进而怀恨在心，他们往往都认为造成夫妻不合的原因就在于对方性格恶劣，其实这完全是由各自前世邪淫的等流果所导致的。 因此， 夫妻之间不要心生嗔恨， 大动肝火，理当认识到这是自己往昔造恶业的果报，尽可能忍气吞声。 正如单巴仁波切所说：“夫妻无常犹如集市客，切莫恶言争吵当热瓦。 ”</a:t>
            </a:r>
          </a:p>
          <a:p>
            <a:pPr marL="0" indent="0">
              <a:buNone/>
            </a:pPr>
            <a:endParaRPr lang="en-CA" altLang="zh-CN" dirty="0"/>
          </a:p>
          <a:p>
            <a:r>
              <a:rPr lang="en-US" altLang="zh-CN" sz="2400" dirty="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、增上果</a:t>
            </a:r>
          </a:p>
          <a:p>
            <a:r>
              <a:rPr lang="zh-CN" altLang="en-US" sz="2400" dirty="0">
                <a:latin typeface="华文楷体" panose="02010600040101010101" pitchFamily="2" charset="-122"/>
                <a:ea typeface="华文楷体" panose="02010600040101010101" pitchFamily="2" charset="-122"/>
              </a:rPr>
              <a:t>邪淫之人，所居之处就是臭气熏天的粪坑、污秽不堪的淤泥等令人恶心的地点；</a:t>
            </a:r>
          </a:p>
          <a:p>
            <a:r>
              <a:rPr lang="en-US" altLang="zh-CN" sz="2400" dirty="0">
                <a:latin typeface="华文楷体" panose="02010600040101010101" pitchFamily="2" charset="-122"/>
                <a:ea typeface="华文楷体" panose="02010600040101010101" pitchFamily="2" charset="-122"/>
              </a:rPr>
              <a:t>4</a:t>
            </a:r>
            <a:r>
              <a:rPr lang="zh-CN" altLang="en-US" sz="2400" dirty="0">
                <a:latin typeface="华文楷体" panose="02010600040101010101" pitchFamily="2" charset="-122"/>
                <a:ea typeface="华文楷体" panose="02010600040101010101" pitchFamily="2" charset="-122"/>
              </a:rPr>
              <a:t>、士用果</a:t>
            </a:r>
          </a:p>
          <a:p>
            <a:r>
              <a:rPr lang="zh-CN" altLang="en-US" sz="2400" dirty="0">
                <a:latin typeface="华文楷体" panose="02010600040101010101" pitchFamily="2" charset="-122"/>
                <a:ea typeface="华文楷体" panose="02010600040101010101" pitchFamily="2" charset="-122"/>
              </a:rPr>
              <a:t>所谓的士用果，就是指造任何恶业都将与日俱增，世世代代辗转延续漫漫无边的痛苦，恶业越来越向上增长，依此终将漂泊在茫茫无际的轮回之中。</a:t>
            </a:r>
          </a:p>
          <a:p>
            <a:endParaRPr lang="en-CA" dirty="0"/>
          </a:p>
        </p:txBody>
      </p:sp>
    </p:spTree>
    <p:extLst>
      <p:ext uri="{BB962C8B-B14F-4D97-AF65-F5344CB8AC3E}">
        <p14:creationId xmlns:p14="http://schemas.microsoft.com/office/powerpoint/2010/main" val="18941246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8">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858748" cy="72319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1AA5BC-AA5C-4680-B46E-E72B9E518CAA}"/>
              </a:ext>
            </a:extLst>
          </p:cNvPr>
          <p:cNvSpPr>
            <a:spLocks noGrp="1"/>
          </p:cNvSpPr>
          <p:nvPr>
            <p:ph type="title"/>
          </p:nvPr>
        </p:nvSpPr>
        <p:spPr>
          <a:xfrm>
            <a:off x="9774746" y="2133631"/>
            <a:ext cx="3084001" cy="3001550"/>
          </a:xfrm>
        </p:spPr>
        <p:txBody>
          <a:bodyPr vert="horz" lIns="91440" tIns="45720" rIns="91440" bIns="45720" rtlCol="0" anchor="ctr">
            <a:normAutofit/>
          </a:bodyPr>
          <a:lstStyle/>
          <a:p>
            <a:pPr algn="ctr"/>
            <a:r>
              <a:rPr lang="zh-CN" altLang="en-US" sz="3900" dirty="0">
                <a:latin typeface="华文新魏" panose="02010800040101010101" pitchFamily="2" charset="-122"/>
                <a:ea typeface="华文新魏" panose="02010800040101010101" pitchFamily="2" charset="-122"/>
              </a:rPr>
              <a:t>四、如何从现代社会的角度理解</a:t>
            </a:r>
            <a:br>
              <a:rPr lang="en-CA" altLang="zh-CN" sz="3900" dirty="0">
                <a:latin typeface="华文新魏" panose="02010800040101010101" pitchFamily="2" charset="-122"/>
                <a:ea typeface="华文新魏" panose="02010800040101010101" pitchFamily="2" charset="-122"/>
              </a:rPr>
            </a:br>
            <a:r>
              <a:rPr lang="zh-CN" altLang="en-US" sz="3900" dirty="0">
                <a:latin typeface="华文新魏" panose="02010800040101010101" pitchFamily="2" charset="-122"/>
                <a:ea typeface="华文新魏" panose="02010800040101010101" pitchFamily="2" charset="-122"/>
              </a:rPr>
              <a:t>邪淫之害</a:t>
            </a:r>
            <a:endParaRPr lang="en-US" sz="3900" dirty="0">
              <a:latin typeface="华文新魏" panose="02010800040101010101" pitchFamily="2" charset="-122"/>
              <a:ea typeface="华文新魏" panose="02010800040101010101" pitchFamily="2" charset="-122"/>
            </a:endParaRPr>
          </a:p>
        </p:txBody>
      </p:sp>
      <p:sp>
        <p:nvSpPr>
          <p:cNvPr id="16" name="Rectangle 1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621818" y="-872673"/>
            <a:ext cx="1809194" cy="905282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8605" y="700598"/>
            <a:ext cx="8524651" cy="590628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61D15D8F-135D-48C5-A159-0939CD28E200}"/>
              </a:ext>
            </a:extLst>
          </p:cNvPr>
          <p:cNvPicPr>
            <a:picLocks noGrp="1" noChangeAspect="1"/>
          </p:cNvPicPr>
          <p:nvPr>
            <p:ph idx="1"/>
          </p:nvPr>
        </p:nvPicPr>
        <p:blipFill rotWithShape="1">
          <a:blip r:embed="rId2"/>
          <a:srcRect l="6203" r="2" b="2"/>
          <a:stretch/>
        </p:blipFill>
        <p:spPr>
          <a:xfrm>
            <a:off x="575055" y="905425"/>
            <a:ext cx="8024383" cy="5496631"/>
          </a:xfrm>
          <a:prstGeom prst="rect">
            <a:avLst/>
          </a:prstGeom>
        </p:spPr>
      </p:pic>
      <p:sp>
        <p:nvSpPr>
          <p:cNvPr id="15" name="Rectangle 14">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85287" y="3577402"/>
            <a:ext cx="1812984" cy="16071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76658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644E33-C74F-41C6-B790-C016E6F46042}"/>
              </a:ext>
            </a:extLst>
          </p:cNvPr>
          <p:cNvSpPr>
            <a:spLocks noGrp="1"/>
          </p:cNvSpPr>
          <p:nvPr>
            <p:ph idx="1"/>
          </p:nvPr>
        </p:nvSpPr>
        <p:spPr>
          <a:xfrm>
            <a:off x="884238" y="87933"/>
            <a:ext cx="11665817" cy="6984776"/>
          </a:xfrm>
        </p:spPr>
        <p:txBody>
          <a:bodyPr>
            <a:normAutofit fontScale="92500" lnSpcReduction="10000"/>
          </a:bodyPr>
          <a:lstStyle/>
          <a:p>
            <a:endParaRPr lang="en-US" altLang="zh-CN" dirty="0"/>
          </a:p>
          <a:p>
            <a:r>
              <a:rPr lang="en-US" altLang="zh-CN" sz="2600" dirty="0">
                <a:latin typeface="华文楷体" panose="02010600040101010101" pitchFamily="2" charset="-122"/>
                <a:ea typeface="华文楷体" panose="02010600040101010101" pitchFamily="2" charset="-122"/>
              </a:rPr>
              <a:t>1</a:t>
            </a:r>
            <a:r>
              <a:rPr lang="zh-CN" altLang="en-US" sz="2600" dirty="0">
                <a:latin typeface="华文楷体" panose="02010600040101010101" pitchFamily="2" charset="-122"/>
                <a:ea typeface="华文楷体" panose="02010600040101010101" pitchFamily="2" charset="-122"/>
              </a:rPr>
              <a:t>、	断淫的两个层次</a:t>
            </a:r>
          </a:p>
          <a:p>
            <a:endParaRPr lang="zh-CN" altLang="en-US" sz="2600" dirty="0">
              <a:latin typeface="华文楷体" panose="02010600040101010101" pitchFamily="2" charset="-122"/>
              <a:ea typeface="华文楷体" panose="02010600040101010101" pitchFamily="2" charset="-122"/>
            </a:endParaRPr>
          </a:p>
          <a:p>
            <a:r>
              <a:rPr lang="zh-CN" altLang="en-US" sz="2600" dirty="0">
                <a:latin typeface="华文楷体" panose="02010600040101010101" pitchFamily="2" charset="-122"/>
                <a:ea typeface="华文楷体" panose="02010600040101010101" pitchFamily="2" charset="-122"/>
              </a:rPr>
              <a:t>一是出家人的层次，所有的男女性关系都是非梵行；</a:t>
            </a:r>
          </a:p>
          <a:p>
            <a:r>
              <a:rPr lang="zh-CN" altLang="en-US" sz="2600" dirty="0">
                <a:latin typeface="华文楷体" panose="02010600040101010101" pitchFamily="2" charset="-122"/>
                <a:ea typeface="华文楷体" panose="02010600040101010101" pitchFamily="2" charset="-122"/>
              </a:rPr>
              <a:t>“而作为出家人，就必须从根本上杜绝非梵行。</a:t>
            </a:r>
            <a:r>
              <a:rPr lang="en-US" altLang="zh-CN" sz="2600" dirty="0">
                <a:latin typeface="华文楷体" panose="02010600040101010101" pitchFamily="2" charset="-122"/>
                <a:ea typeface="华文楷体" panose="02010600040101010101" pitchFamily="2" charset="-122"/>
              </a:rPr>
              <a:t>《</a:t>
            </a:r>
            <a:r>
              <a:rPr lang="zh-CN" altLang="en-US" sz="2600" dirty="0">
                <a:latin typeface="华文楷体" panose="02010600040101010101" pitchFamily="2" charset="-122"/>
                <a:ea typeface="华文楷体" panose="02010600040101010101" pitchFamily="2" charset="-122"/>
              </a:rPr>
              <a:t>中阿含经</a:t>
            </a:r>
            <a:r>
              <a:rPr lang="en-US" altLang="zh-CN" sz="2600" dirty="0">
                <a:latin typeface="华文楷体" panose="02010600040101010101" pitchFamily="2" charset="-122"/>
                <a:ea typeface="华文楷体" panose="02010600040101010101" pitchFamily="2" charset="-122"/>
              </a:rPr>
              <a:t>》</a:t>
            </a:r>
            <a:r>
              <a:rPr lang="zh-CN" altLang="en-US" sz="2600" dirty="0">
                <a:latin typeface="华文楷体" panose="02010600040101010101" pitchFamily="2" charset="-122"/>
                <a:ea typeface="华文楷体" panose="02010600040101010101" pitchFamily="2" charset="-122"/>
              </a:rPr>
              <a:t>云：“勤修梵行，精勤妙行，清净无秽，离欲断淫。”真正的出家人，应当精勤修持清净梵行，令身心清净无垢，远离对今生来世有无量过患的贪欲，彻底断除一切不清净的行为。”</a:t>
            </a:r>
          </a:p>
          <a:p>
            <a:endParaRPr lang="en-US" altLang="zh-CN" sz="2600" dirty="0">
              <a:latin typeface="华文楷体" panose="02010600040101010101" pitchFamily="2" charset="-122"/>
              <a:ea typeface="华文楷体" panose="02010600040101010101" pitchFamily="2" charset="-122"/>
            </a:endParaRPr>
          </a:p>
          <a:p>
            <a:r>
              <a:rPr lang="zh-CN" altLang="en-US" sz="2600" dirty="0">
                <a:latin typeface="华文楷体" panose="02010600040101010101" pitchFamily="2" charset="-122"/>
                <a:ea typeface="华文楷体" panose="02010600040101010101" pitchFamily="2" charset="-122"/>
              </a:rPr>
              <a:t>二是在家人的层次，</a:t>
            </a:r>
          </a:p>
          <a:p>
            <a:r>
              <a:rPr lang="zh-CN" altLang="en-US" sz="2600" dirty="0">
                <a:latin typeface="华文楷体" panose="02010600040101010101" pitchFamily="2" charset="-122"/>
                <a:ea typeface="华文楷体" panose="02010600040101010101" pitchFamily="2" charset="-122"/>
              </a:rPr>
              <a:t>现在社会上，夫妻间常常互不恭敬、互不尊重，这样家庭就不和谐；家庭不和谐的话，单位或团体就不安宁；团体里如果争斗不息，国家与世界也就不会有和平之日。所以，每个人首先应从自我做起，尤其是夫妻之间，遵守伦理道德很重要，否则，若是出现了外遇，定会招致诸多过失。印光大师在</a:t>
            </a:r>
            <a:r>
              <a:rPr lang="en-US" altLang="zh-CN" sz="2600" dirty="0">
                <a:latin typeface="华文楷体" panose="02010600040101010101" pitchFamily="2" charset="-122"/>
                <a:ea typeface="华文楷体" panose="02010600040101010101" pitchFamily="2" charset="-122"/>
              </a:rPr>
              <a:t>《</a:t>
            </a:r>
            <a:r>
              <a:rPr lang="zh-CN" altLang="en-US" sz="2600" dirty="0">
                <a:latin typeface="华文楷体" panose="02010600040101010101" pitchFamily="2" charset="-122"/>
                <a:ea typeface="华文楷体" panose="02010600040101010101" pitchFamily="2" charset="-122"/>
              </a:rPr>
              <a:t>寿康宝鉴</a:t>
            </a:r>
            <a:r>
              <a:rPr lang="en-US" altLang="zh-CN" sz="2600" dirty="0">
                <a:latin typeface="华文楷体" panose="02010600040101010101" pitchFamily="2" charset="-122"/>
                <a:ea typeface="华文楷体" panose="02010600040101010101" pitchFamily="2" charset="-122"/>
              </a:rPr>
              <a:t>》</a:t>
            </a:r>
            <a:r>
              <a:rPr lang="zh-CN" altLang="en-US" sz="2600" dirty="0">
                <a:latin typeface="华文楷体" panose="02010600040101010101" pitchFamily="2" charset="-122"/>
                <a:ea typeface="华文楷体" panose="02010600040101010101" pitchFamily="2" charset="-122"/>
              </a:rPr>
              <a:t>里，就讲了邪淫的十二种危害：害天伦、害人节、害名节、害门风、害性命、害心术、害风俗、害阴骘、害名利、害寿命、害祖父、害妻子。可见，邪淫之人既害了别人，也害了自己，而且世间护法神不会护持。</a:t>
            </a:r>
          </a:p>
          <a:p>
            <a:r>
              <a:rPr lang="zh-CN" altLang="en-US" sz="2600" dirty="0">
                <a:latin typeface="华文楷体" panose="02010600040101010101" pitchFamily="2" charset="-122"/>
                <a:ea typeface="华文楷体" panose="02010600040101010101" pitchFamily="2" charset="-122"/>
              </a:rPr>
              <a:t>所以，作为在家人，应当守持清净的三皈五戒。</a:t>
            </a:r>
            <a:endParaRPr lang="en-CA" altLang="zh-CN" sz="2600" dirty="0">
              <a:latin typeface="华文楷体" panose="02010600040101010101" pitchFamily="2" charset="-122"/>
              <a:ea typeface="华文楷体" panose="02010600040101010101" pitchFamily="2" charset="-122"/>
            </a:endParaRPr>
          </a:p>
          <a:p>
            <a:r>
              <a:rPr lang="zh-CN" altLang="en-US" sz="2600" dirty="0">
                <a:latin typeface="华文楷体" panose="02010600040101010101" pitchFamily="2" charset="-122"/>
                <a:ea typeface="华文楷体" panose="02010600040101010101" pitchFamily="2" charset="-122"/>
              </a:rPr>
              <a:t>                                                                                                    索达吉堪布</a:t>
            </a:r>
            <a:r>
              <a:rPr lang="en-US" altLang="zh-CN" sz="2600" dirty="0">
                <a:latin typeface="华文楷体" panose="02010600040101010101" pitchFamily="2" charset="-122"/>
                <a:ea typeface="华文楷体" panose="02010600040101010101" pitchFamily="2" charset="-122"/>
              </a:rPr>
              <a:t>【</a:t>
            </a:r>
            <a:r>
              <a:rPr lang="zh-CN" altLang="en-US" sz="2600" dirty="0">
                <a:latin typeface="华文楷体" panose="02010600040101010101" pitchFamily="2" charset="-122"/>
                <a:ea typeface="华文楷体" panose="02010600040101010101" pitchFamily="2" charset="-122"/>
              </a:rPr>
              <a:t>前行广释</a:t>
            </a:r>
            <a:r>
              <a:rPr lang="en-US" altLang="zh-CN" sz="2600" dirty="0">
                <a:latin typeface="华文楷体" panose="02010600040101010101" pitchFamily="2" charset="-122"/>
                <a:ea typeface="华文楷体" panose="02010600040101010101" pitchFamily="2" charset="-122"/>
              </a:rPr>
              <a:t>】</a:t>
            </a:r>
            <a:endParaRPr lang="en-CA" altLang="zh-CN" sz="2600" dirty="0">
              <a:latin typeface="华文楷体" panose="02010600040101010101" pitchFamily="2" charset="-122"/>
              <a:ea typeface="华文楷体" panose="02010600040101010101" pitchFamily="2" charset="-122"/>
            </a:endParaRPr>
          </a:p>
          <a:p>
            <a:endParaRPr lang="zh-CN" altLang="en-US" dirty="0"/>
          </a:p>
          <a:p>
            <a:endParaRPr lang="en-CA" dirty="0"/>
          </a:p>
        </p:txBody>
      </p:sp>
    </p:spTree>
    <p:extLst>
      <p:ext uri="{BB962C8B-B14F-4D97-AF65-F5344CB8AC3E}">
        <p14:creationId xmlns:p14="http://schemas.microsoft.com/office/powerpoint/2010/main" val="39040947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C5530A-9630-417E-BC59-C43CFED29139}"/>
              </a:ext>
            </a:extLst>
          </p:cNvPr>
          <p:cNvSpPr>
            <a:spLocks noGrp="1"/>
          </p:cNvSpPr>
          <p:nvPr>
            <p:ph idx="1"/>
          </p:nvPr>
        </p:nvSpPr>
        <p:spPr>
          <a:xfrm>
            <a:off x="884238" y="87933"/>
            <a:ext cx="11090275" cy="6768752"/>
          </a:xfrm>
        </p:spPr>
        <p:txBody>
          <a:bodyPr>
            <a:normAutofit fontScale="92500" lnSpcReduction="10000"/>
          </a:bodyPr>
          <a:lstStyle/>
          <a:p>
            <a:endParaRPr lang="en-US" altLang="zh-CN" dirty="0"/>
          </a:p>
          <a:p>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、从佛教角度看在家人的家庭生活</a:t>
            </a:r>
          </a:p>
          <a:p>
            <a:endParaRPr lang="en-CA"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rPr>
              <a:t>A</a:t>
            </a:r>
            <a:r>
              <a:rPr lang="zh-CN" altLang="en-US" sz="2400" dirty="0">
                <a:latin typeface="华文楷体" panose="02010600040101010101" pitchFamily="2" charset="-122"/>
                <a:ea typeface="华文楷体" panose="02010600040101010101" pitchFamily="2" charset="-122"/>
              </a:rPr>
              <a:t>、从佛教角度比较理想的家庭生活</a:t>
            </a:r>
            <a:endParaRPr lang="en-CA" altLang="zh-CN" sz="2400" dirty="0">
              <a:latin typeface="华文楷体" panose="02010600040101010101" pitchFamily="2" charset="-122"/>
              <a:ea typeface="华文楷体" panose="02010600040101010101" pitchFamily="2" charset="-122"/>
            </a:endParaRPr>
          </a:p>
          <a:p>
            <a:pPr marL="0" indent="0">
              <a:buNone/>
            </a:pPr>
            <a:endParaRPr lang="en-CA" altLang="zh-CN" sz="2400" dirty="0">
              <a:latin typeface="华文楷体" panose="02010600040101010101" pitchFamily="2" charset="-122"/>
              <a:ea typeface="华文楷体" panose="02010600040101010101" pitchFamily="2" charset="-122"/>
            </a:endParaRPr>
          </a:p>
          <a:p>
            <a:pPr marL="0" indent="0">
              <a:buNone/>
            </a:pPr>
            <a:r>
              <a:rPr lang="zh-CN" altLang="en-US" sz="2400" dirty="0">
                <a:latin typeface="华文楷体" panose="02010600040101010101" pitchFamily="2" charset="-122"/>
                <a:ea typeface="华文楷体" panose="02010600040101010101" pitchFamily="2" charset="-122"/>
              </a:rPr>
              <a:t>佛教并不是完全排除在家人的饮食男女生活的。</a:t>
            </a:r>
            <a:endParaRPr lang="en-CA" altLang="zh-CN" sz="2400" dirty="0">
              <a:latin typeface="华文楷体" panose="02010600040101010101" pitchFamily="2" charset="-122"/>
              <a:ea typeface="华文楷体" panose="02010600040101010101" pitchFamily="2" charset="-122"/>
            </a:endParaRPr>
          </a:p>
          <a:p>
            <a:pPr marL="0" indent="0">
              <a:buNone/>
            </a:pPr>
            <a:r>
              <a:rPr lang="zh-CN" altLang="en-US" sz="2400" dirty="0">
                <a:latin typeface="华文楷体" panose="02010600040101010101" pitchFamily="2" charset="-122"/>
                <a:ea typeface="华文楷体" panose="02010600040101010101" pitchFamily="2" charset="-122"/>
              </a:rPr>
              <a:t>佛教并不是完全否定在家人的家庭生活，或者说完全否定五伦中的夫妇之伦。只是对此进行有益于走向解脱道的指引。</a:t>
            </a:r>
            <a:endParaRPr lang="en-CA" altLang="zh-CN" sz="2400" dirty="0">
              <a:latin typeface="华文楷体" panose="02010600040101010101" pitchFamily="2" charset="-122"/>
              <a:ea typeface="华文楷体" panose="02010600040101010101" pitchFamily="2" charset="-122"/>
            </a:endParaRPr>
          </a:p>
          <a:p>
            <a:pPr marL="0" indent="0">
              <a:buNone/>
            </a:pPr>
            <a:endParaRPr lang="en-CA" altLang="zh-CN" sz="2400" dirty="0">
              <a:latin typeface="华文楷体" panose="02010600040101010101" pitchFamily="2" charset="-122"/>
              <a:ea typeface="华文楷体" panose="02010600040101010101" pitchFamily="2" charset="-122"/>
            </a:endParaRPr>
          </a:p>
          <a:p>
            <a:pPr marL="0" indent="0">
              <a:buNone/>
            </a:pPr>
            <a:r>
              <a:rPr lang="zh-CN" altLang="en-US" sz="2400" dirty="0">
                <a:latin typeface="华文楷体" panose="02010600040101010101" pitchFamily="2" charset="-122"/>
                <a:ea typeface="华文楷体" panose="02010600040101010101" pitchFamily="2" charset="-122"/>
              </a:rPr>
              <a:t>索达吉堪布说：</a:t>
            </a:r>
          </a:p>
          <a:p>
            <a:pPr marL="0" indent="0">
              <a:buNone/>
            </a:pPr>
            <a:r>
              <a:rPr lang="zh-CN" altLang="en-US" sz="2400" dirty="0">
                <a:latin typeface="华文楷体" panose="02010600040101010101" pitchFamily="2" charset="-122"/>
                <a:ea typeface="华文楷体" panose="02010600040101010101" pitchFamily="2" charset="-122"/>
              </a:rPr>
              <a:t>其实在佛教的</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善生经</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中，也宣说了家庭伦理关系，佛陀在里面详尽地阐明了：作为妻子要履行哪些职责，作为丈夫要履行哪些职责。此经现存有几种译本，内容虽略有不同，但都宣说了夫妻的相处之道。</a:t>
            </a:r>
          </a:p>
          <a:p>
            <a:pPr marL="0" indent="0">
              <a:buNone/>
            </a:pPr>
            <a:r>
              <a:rPr lang="zh-CN" altLang="en-US" sz="2400" dirty="0">
                <a:latin typeface="华文楷体" panose="02010600040101010101" pitchFamily="2" charset="-122"/>
                <a:ea typeface="华文楷体" panose="02010600040101010101" pitchFamily="2" charset="-122"/>
              </a:rPr>
              <a:t>那么，丈夫该怎样对待妻子呢？</a:t>
            </a:r>
          </a:p>
          <a:p>
            <a:pPr marL="0" indent="0">
              <a:buNone/>
            </a:pPr>
            <a:r>
              <a:rPr lang="zh-CN" altLang="en-US" sz="2400" dirty="0">
                <a:latin typeface="华文楷体" panose="02010600040101010101" pitchFamily="2" charset="-122"/>
                <a:ea typeface="华文楷体" panose="02010600040101010101" pitchFamily="2" charset="-122"/>
              </a:rPr>
              <a:t>一、“怜念妻子”。要体贴和关怀妻子，夫妻双方应互相尊重、相待以礼，不能刚开始如胶似漆，后来却成了不共戴天的怨敌。</a:t>
            </a:r>
          </a:p>
          <a:p>
            <a:pPr marL="0" indent="0">
              <a:buNone/>
            </a:pPr>
            <a:r>
              <a:rPr lang="zh-CN" altLang="en-US" sz="2400" dirty="0">
                <a:latin typeface="华文楷体" panose="02010600040101010101" pitchFamily="2" charset="-122"/>
                <a:ea typeface="华文楷体" panose="02010600040101010101" pitchFamily="2" charset="-122"/>
              </a:rPr>
              <a:t>二、“不轻慢”。不应轻慢自己的妻子，尤其不能恶言相向。现在世间上很多夫妻，相互间没有一点恭敬，甚至连起码的礼貌都没有，这样不太好。正如帕单巴尊者所说，夫妻聚在一起也是缘分，所以不应该互相轻辱。</a:t>
            </a:r>
          </a:p>
          <a:p>
            <a:pPr marL="0" indent="0">
              <a:buNone/>
            </a:pPr>
            <a:endParaRPr lang="zh-CN" altLang="en-US" sz="2400" dirty="0">
              <a:latin typeface="华文楷体" panose="02010600040101010101" pitchFamily="2" charset="-122"/>
              <a:ea typeface="华文楷体" panose="02010600040101010101" pitchFamily="2" charset="-122"/>
            </a:endParaRPr>
          </a:p>
          <a:p>
            <a:endParaRPr lang="en-CA" dirty="0"/>
          </a:p>
        </p:txBody>
      </p:sp>
    </p:spTree>
    <p:extLst>
      <p:ext uri="{BB962C8B-B14F-4D97-AF65-F5344CB8AC3E}">
        <p14:creationId xmlns:p14="http://schemas.microsoft.com/office/powerpoint/2010/main" val="1779742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15CA68-5393-4CB4-8130-1071B2B6022B}"/>
              </a:ext>
            </a:extLst>
          </p:cNvPr>
          <p:cNvSpPr>
            <a:spLocks noGrp="1"/>
          </p:cNvSpPr>
          <p:nvPr>
            <p:ph idx="1"/>
          </p:nvPr>
        </p:nvSpPr>
        <p:spPr>
          <a:xfrm>
            <a:off x="884238" y="0"/>
            <a:ext cx="11090275" cy="6515100"/>
          </a:xfrm>
        </p:spPr>
        <p:txBody>
          <a:bodyPr>
            <a:normAutofit fontScale="92500" lnSpcReduction="10000"/>
          </a:bodyPr>
          <a:lstStyle/>
          <a:p>
            <a:endParaRPr lang="en-CA" altLang="zh-CN" dirty="0">
              <a:latin typeface="华文楷体" panose="02010600040101010101" pitchFamily="2" charset="-122"/>
              <a:ea typeface="华文楷体" panose="02010600040101010101" pitchFamily="2" charset="-122"/>
            </a:endParaRPr>
          </a:p>
          <a:p>
            <a:r>
              <a:rPr lang="en-CA" altLang="zh-CN" dirty="0">
                <a:latin typeface="华文楷体" panose="02010600040101010101" pitchFamily="2" charset="-122"/>
                <a:ea typeface="华文楷体" panose="02010600040101010101" pitchFamily="2" charset="-122"/>
              </a:rPr>
              <a:t>       A</a:t>
            </a:r>
            <a:r>
              <a:rPr lang="zh-CN" altLang="en-CA"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同行等流果</a:t>
            </a:r>
          </a:p>
          <a:p>
            <a:r>
              <a:rPr lang="zh-CN" altLang="en-US" dirty="0">
                <a:latin typeface="华文楷体" panose="02010600040101010101" pitchFamily="2" charset="-122"/>
                <a:ea typeface="华文楷体" panose="02010600040101010101" pitchFamily="2" charset="-122"/>
              </a:rPr>
              <a:t>       </a:t>
            </a:r>
            <a:r>
              <a:rPr lang="en-CA" altLang="zh-CN" dirty="0">
                <a:latin typeface="华文楷体" panose="02010600040101010101" pitchFamily="2" charset="-122"/>
                <a:ea typeface="华文楷体" panose="02010600040101010101" pitchFamily="2" charset="-122"/>
              </a:rPr>
              <a:t>B</a:t>
            </a:r>
            <a:r>
              <a:rPr lang="zh-CN" altLang="en-CA" dirty="0">
                <a:latin typeface="华文楷体" panose="02010600040101010101" pitchFamily="2" charset="-122"/>
                <a:ea typeface="华文楷体" panose="02010600040101010101" pitchFamily="2" charset="-122"/>
              </a:rPr>
              <a:t>、</a:t>
            </a:r>
            <a:r>
              <a:rPr lang="zh-CN" altLang="en-US" dirty="0">
                <a:latin typeface="华文楷体" panose="02010600040101010101" pitchFamily="2" charset="-122"/>
                <a:ea typeface="华文楷体" panose="02010600040101010101" pitchFamily="2" charset="-122"/>
              </a:rPr>
              <a:t>感受等流果</a:t>
            </a:r>
          </a:p>
          <a:p>
            <a:r>
              <a:rPr lang="en-US" altLang="zh-CN" dirty="0">
                <a:latin typeface="华文楷体" panose="02010600040101010101" pitchFamily="2" charset="-122"/>
                <a:ea typeface="华文楷体" panose="02010600040101010101" pitchFamily="2" charset="-122"/>
              </a:rPr>
              <a:t>3</a:t>
            </a:r>
            <a:r>
              <a:rPr lang="zh-CN" altLang="en-US" dirty="0">
                <a:latin typeface="华文楷体" panose="02010600040101010101" pitchFamily="2" charset="-122"/>
                <a:ea typeface="华文楷体" panose="02010600040101010101" pitchFamily="2" charset="-122"/>
              </a:rPr>
              <a:t>、增上果</a:t>
            </a:r>
          </a:p>
          <a:p>
            <a:r>
              <a:rPr lang="en-US" altLang="zh-CN" dirty="0">
                <a:latin typeface="华文楷体" panose="02010600040101010101" pitchFamily="2" charset="-122"/>
                <a:ea typeface="华文楷体" panose="02010600040101010101" pitchFamily="2" charset="-122"/>
              </a:rPr>
              <a:t>4</a:t>
            </a:r>
            <a:r>
              <a:rPr lang="zh-CN" altLang="en-US" dirty="0">
                <a:latin typeface="华文楷体" panose="02010600040101010101" pitchFamily="2" charset="-122"/>
                <a:ea typeface="华文楷体" panose="02010600040101010101" pitchFamily="2" charset="-122"/>
              </a:rPr>
              <a:t>、士用果</a:t>
            </a:r>
            <a:endParaRPr lang="en-CA" altLang="zh-CN" dirty="0">
              <a:latin typeface="华文楷体" panose="02010600040101010101" pitchFamily="2" charset="-122"/>
              <a:ea typeface="华文楷体" panose="02010600040101010101" pitchFamily="2" charset="-122"/>
            </a:endParaRPr>
          </a:p>
          <a:p>
            <a:endParaRPr lang="en-CA"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四、如何从现代社会的角度理解邪淫之害</a:t>
            </a:r>
          </a:p>
          <a:p>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、佛教断淫的两个层次</a:t>
            </a:r>
          </a:p>
          <a:p>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、佛教角度看在家人的家庭生活</a:t>
            </a:r>
          </a:p>
          <a:p>
            <a:r>
              <a:rPr lang="zh-CN" altLang="en-US" dirty="0">
                <a:latin typeface="华文楷体" panose="02010600040101010101" pitchFamily="2" charset="-122"/>
                <a:ea typeface="华文楷体" panose="02010600040101010101" pitchFamily="2" charset="-122"/>
              </a:rPr>
              <a:t>       </a:t>
            </a:r>
            <a:r>
              <a:rPr lang="en-US" altLang="zh-CN" dirty="0">
                <a:latin typeface="华文楷体" panose="02010600040101010101" pitchFamily="2" charset="-122"/>
                <a:ea typeface="华文楷体" panose="02010600040101010101" pitchFamily="2" charset="-122"/>
              </a:rPr>
              <a:t>A</a:t>
            </a:r>
            <a:r>
              <a:rPr lang="zh-CN" altLang="en-US" dirty="0">
                <a:latin typeface="华文楷体" panose="02010600040101010101" pitchFamily="2" charset="-122"/>
                <a:ea typeface="华文楷体" panose="02010600040101010101" pitchFamily="2" charset="-122"/>
              </a:rPr>
              <a:t>、从佛教角度比较理想的家庭生活</a:t>
            </a:r>
          </a:p>
          <a:p>
            <a:r>
              <a:rPr lang="zh-CN" altLang="en-US" dirty="0">
                <a:latin typeface="华文楷体" panose="02010600040101010101" pitchFamily="2" charset="-122"/>
                <a:ea typeface="华文楷体" panose="02010600040101010101" pitchFamily="2" charset="-122"/>
              </a:rPr>
              <a:t>       </a:t>
            </a:r>
            <a:r>
              <a:rPr lang="en-US" altLang="zh-CN" dirty="0">
                <a:latin typeface="华文楷体" panose="02010600040101010101" pitchFamily="2" charset="-122"/>
                <a:ea typeface="华文楷体" panose="02010600040101010101" pitchFamily="2" charset="-122"/>
              </a:rPr>
              <a:t>B</a:t>
            </a:r>
            <a:r>
              <a:rPr lang="zh-CN" altLang="en-US" dirty="0">
                <a:latin typeface="华文楷体" panose="02010600040101010101" pitchFamily="2" charset="-122"/>
                <a:ea typeface="华文楷体" panose="02010600040101010101" pitchFamily="2" charset="-122"/>
              </a:rPr>
              <a:t>、益西彭措堪布对男女之间“性关系”的根本宣说</a:t>
            </a:r>
          </a:p>
          <a:p>
            <a:r>
              <a:rPr lang="en-US" altLang="zh-CN" dirty="0">
                <a:latin typeface="华文楷体" panose="02010600040101010101" pitchFamily="2" charset="-122"/>
                <a:ea typeface="华文楷体" panose="02010600040101010101" pitchFamily="2" charset="-122"/>
              </a:rPr>
              <a:t>3</a:t>
            </a:r>
            <a:r>
              <a:rPr lang="zh-CN" altLang="en-US" dirty="0">
                <a:latin typeface="华文楷体" panose="02010600040101010101" pitchFamily="2" charset="-122"/>
                <a:ea typeface="华文楷体" panose="02010600040101010101" pitchFamily="2" charset="-122"/>
              </a:rPr>
              <a:t>、邪淫的危害</a:t>
            </a:r>
          </a:p>
          <a:p>
            <a:endParaRPr lang="en-CA" altLang="zh-CN" dirty="0">
              <a:latin typeface="华文楷体" panose="02010600040101010101" pitchFamily="2" charset="-122"/>
              <a:ea typeface="华文楷体" panose="02010600040101010101" pitchFamily="2" charset="-122"/>
            </a:endParaRPr>
          </a:p>
          <a:p>
            <a:r>
              <a:rPr lang="zh-CN" altLang="en-US" dirty="0">
                <a:latin typeface="华文楷体" panose="02010600040101010101" pitchFamily="2" charset="-122"/>
                <a:ea typeface="华文楷体" panose="02010600040101010101" pitchFamily="2" charset="-122"/>
              </a:rPr>
              <a:t>五、忏悔与对治</a:t>
            </a:r>
          </a:p>
          <a:p>
            <a:pPr marL="0" indent="0">
              <a:buNone/>
            </a:pPr>
            <a:endParaRPr lang="zh-CN" altLang="en-US" dirty="0">
              <a:latin typeface="华文楷体" panose="02010600040101010101" pitchFamily="2" charset="-122"/>
              <a:ea typeface="华文楷体" panose="02010600040101010101" pitchFamily="2" charset="-122"/>
            </a:endParaRPr>
          </a:p>
          <a:p>
            <a:endParaRPr lang="zh-CN" altLang="en-US" dirty="0"/>
          </a:p>
          <a:p>
            <a:endParaRPr lang="en-CA" dirty="0"/>
          </a:p>
        </p:txBody>
      </p:sp>
    </p:spTree>
    <p:extLst>
      <p:ext uri="{BB962C8B-B14F-4D97-AF65-F5344CB8AC3E}">
        <p14:creationId xmlns:p14="http://schemas.microsoft.com/office/powerpoint/2010/main" val="42060561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BF7DD3-912F-4534-8A49-2CC146DD2475}"/>
              </a:ext>
            </a:extLst>
          </p:cNvPr>
          <p:cNvSpPr>
            <a:spLocks noGrp="1"/>
          </p:cNvSpPr>
          <p:nvPr>
            <p:ph idx="1"/>
          </p:nvPr>
        </p:nvSpPr>
        <p:spPr>
          <a:xfrm>
            <a:off x="884238" y="375965"/>
            <a:ext cx="10153649" cy="6696744"/>
          </a:xfrm>
        </p:spPr>
        <p:txBody>
          <a:bodyPr>
            <a:normAutofit/>
          </a:bodyPr>
          <a:lstStyle/>
          <a:p>
            <a:r>
              <a:rPr lang="zh-CN" altLang="en-US" sz="2400" dirty="0">
                <a:latin typeface="华文楷体" panose="02010600040101010101" pitchFamily="2" charset="-122"/>
                <a:ea typeface="华文楷体" panose="02010600040101010101" pitchFamily="2" charset="-122"/>
              </a:rPr>
              <a:t>三、“为作璎珞严具”。为妻子提供种种方便条件，装饰打扮自己的妻子，以示爱意。</a:t>
            </a:r>
          </a:p>
          <a:p>
            <a:r>
              <a:rPr lang="zh-CN" altLang="en-US" sz="2400" dirty="0">
                <a:latin typeface="华文楷体" panose="02010600040101010101" pitchFamily="2" charset="-122"/>
                <a:ea typeface="华文楷体" panose="02010600040101010101" pitchFamily="2" charset="-122"/>
              </a:rPr>
              <a:t>四、“于家中得自在”。充分信任自己的妻子，让她在家有一定的自由权，对其操持家务，不多加干涉。然而，听说现在有些丈夫，完全把妻子当成仆人，除了做家务以外，什么权利都不给，这样长期生活下去，家庭必然不和睦。</a:t>
            </a:r>
          </a:p>
          <a:p>
            <a:r>
              <a:rPr lang="zh-CN" altLang="en-US" sz="2400" dirty="0">
                <a:latin typeface="华文楷体" panose="02010600040101010101" pitchFamily="2" charset="-122"/>
                <a:ea typeface="华文楷体" panose="02010600040101010101" pitchFamily="2" charset="-122"/>
              </a:rPr>
              <a:t>五、“念妻亲亲”。常对妻子亲爱信任，不现疏远之情。（也有解释为，应当顾念妻子的亲属，对妻子娘家的人要以礼相待。）</a:t>
            </a:r>
          </a:p>
          <a:p>
            <a:r>
              <a:rPr lang="zh-CN" altLang="en-US" sz="2400" dirty="0">
                <a:latin typeface="华文楷体" panose="02010600040101010101" pitchFamily="2" charset="-122"/>
                <a:ea typeface="华文楷体" panose="02010600040101010101" pitchFamily="2" charset="-122"/>
              </a:rPr>
              <a:t>此外，经中还讲了妻子应如何承侍丈夫，其中包括十三条。对此，太虚大师也有相关的注解。</a:t>
            </a:r>
          </a:p>
          <a:p>
            <a:pPr marL="0" indent="0">
              <a:buNone/>
            </a:pPr>
            <a:r>
              <a:rPr lang="zh-CN" altLang="en-US" sz="2400" dirty="0">
                <a:latin typeface="华文楷体" panose="02010600040101010101" pitchFamily="2" charset="-122"/>
                <a:ea typeface="华文楷体" panose="02010600040101010101" pitchFamily="2" charset="-122"/>
              </a:rPr>
              <a:t>                                                                               索达吉堪布</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前行广释</a:t>
            </a:r>
            <a:r>
              <a:rPr lang="en-US" altLang="zh-CN" sz="2400" dirty="0">
                <a:latin typeface="华文楷体" panose="02010600040101010101" pitchFamily="2" charset="-122"/>
                <a:ea typeface="华文楷体" panose="02010600040101010101" pitchFamily="2" charset="-122"/>
              </a:rPr>
              <a:t>】</a:t>
            </a:r>
          </a:p>
          <a:p>
            <a:endParaRPr lang="en-CA" dirty="0"/>
          </a:p>
        </p:txBody>
      </p:sp>
    </p:spTree>
    <p:extLst>
      <p:ext uri="{BB962C8B-B14F-4D97-AF65-F5344CB8AC3E}">
        <p14:creationId xmlns:p14="http://schemas.microsoft.com/office/powerpoint/2010/main" val="28892321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C6F6C9-0D00-492F-9905-0735E9B4855C}"/>
              </a:ext>
            </a:extLst>
          </p:cNvPr>
          <p:cNvSpPr>
            <a:spLocks noGrp="1"/>
          </p:cNvSpPr>
          <p:nvPr>
            <p:ph idx="1"/>
          </p:nvPr>
        </p:nvSpPr>
        <p:spPr>
          <a:xfrm>
            <a:off x="884238" y="519981"/>
            <a:ext cx="10585697" cy="6712669"/>
          </a:xfrm>
        </p:spPr>
        <p:txBody>
          <a:bodyPr/>
          <a:lstStyle/>
          <a:p>
            <a:endParaRPr lang="en-US" altLang="zh-CN" dirty="0"/>
          </a:p>
          <a:p>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、益西彭措堪布对男女之间“性关系”的根本宣说</a:t>
            </a:r>
          </a:p>
          <a:p>
            <a:endParaRPr lang="en-CA"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邪见者说：性是推动人类发展的源动力，不应压抑。</a:t>
            </a:r>
          </a:p>
          <a:p>
            <a:endParaRPr lang="en-CA"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破：所谓的源动力，是从哪个角度说的？从生死流转的缘起来看，性不但是人类流转的源动力，而且是整个三有流转的源动力，因为凡夫都是以淫欲而生死的。从解脱生死的缘起来看，不遮住这股无明的源动力，就无法遮止无穷无尽的生死流转。所以这股生死的源动力</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爱欲无明，不应使其发展，而应彻底根除。真正能引导我们趣向安乐和觉悟的动力之源，唯一是慈悲和智慧，这才是真正需要发展、提升的。</a:t>
            </a:r>
          </a:p>
          <a:p>
            <a:endParaRPr lang="en-CA" dirty="0"/>
          </a:p>
        </p:txBody>
      </p:sp>
    </p:spTree>
    <p:extLst>
      <p:ext uri="{BB962C8B-B14F-4D97-AF65-F5344CB8AC3E}">
        <p14:creationId xmlns:p14="http://schemas.microsoft.com/office/powerpoint/2010/main" val="2326388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D6C881-5344-49E6-846A-71020110A89A}"/>
              </a:ext>
            </a:extLst>
          </p:cNvPr>
          <p:cNvSpPr>
            <a:spLocks noGrp="1"/>
          </p:cNvSpPr>
          <p:nvPr>
            <p:ph idx="1"/>
          </p:nvPr>
        </p:nvSpPr>
        <p:spPr>
          <a:xfrm>
            <a:off x="884238" y="519981"/>
            <a:ext cx="11090275" cy="6408712"/>
          </a:xfrm>
        </p:spPr>
        <p:txBody>
          <a:bodyPr/>
          <a:lstStyle/>
          <a:p>
            <a:endParaRPr lang="en-CA" altLang="zh-CN" dirty="0"/>
          </a:p>
          <a:p>
            <a:r>
              <a:rPr lang="zh-CN" altLang="en-US" sz="2400" dirty="0">
                <a:latin typeface="华文楷体" panose="02010600040101010101" pitchFamily="2" charset="-122"/>
                <a:ea typeface="华文楷体" panose="02010600040101010101" pitchFamily="2" charset="-122"/>
              </a:rPr>
              <a:t>邪见者说：性爱是人生最大的意义，怎能贬低？</a:t>
            </a:r>
          </a:p>
          <a:p>
            <a:r>
              <a:rPr lang="zh-CN" altLang="en-US" sz="2400" dirty="0">
                <a:latin typeface="华文楷体" panose="02010600040101010101" pitchFamily="2" charset="-122"/>
                <a:ea typeface="华文楷体" panose="02010600040101010101" pitchFamily="2" charset="-122"/>
              </a:rPr>
              <a:t>破：这就要知道所谓性的意义何在，对在家人而言，婚姻负责人类的延续，这是很重大的问题。因为每个人只有依托父母才能来到人间，因此在家男女结婚成家，担负着孕育、长养、教导新生命的重大责任。</a:t>
            </a:r>
          </a:p>
          <a:p>
            <a:endParaRPr lang="zh-CN" altLang="en-US"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除此之外，性爱并不具有人生的大义。人身的宝贵品质，在于它具有突出的意志力、智慧力、慈悲力，如果能全力使之显发，就会以此品质成就伟大的道德与事业，也就是利用此人身宝筏，可度越生死苦海，抵达三乘菩提彼岸，真正现前大自在、大安乐的境界。这才是人生大义。</a:t>
            </a:r>
          </a:p>
          <a:p>
            <a:r>
              <a:rPr lang="zh-CN" altLang="en-US" sz="2400" dirty="0">
                <a:latin typeface="华文楷体" panose="02010600040101010101" pitchFamily="2" charset="-122"/>
                <a:ea typeface="华文楷体" panose="02010600040101010101" pitchFamily="2" charset="-122"/>
              </a:rPr>
              <a:t>                                                 </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菩提道次第广论讲记</a:t>
            </a:r>
            <a:r>
              <a:rPr lang="en-US" altLang="zh-CN" sz="2400" dirty="0">
                <a:latin typeface="华文楷体" panose="02010600040101010101" pitchFamily="2" charset="-122"/>
                <a:ea typeface="华文楷体" panose="02010600040101010101" pitchFamily="2" charset="-122"/>
              </a:rPr>
              <a:t>】</a:t>
            </a:r>
          </a:p>
          <a:p>
            <a:endParaRPr lang="en-CA" dirty="0"/>
          </a:p>
        </p:txBody>
      </p:sp>
    </p:spTree>
    <p:extLst>
      <p:ext uri="{BB962C8B-B14F-4D97-AF65-F5344CB8AC3E}">
        <p14:creationId xmlns:p14="http://schemas.microsoft.com/office/powerpoint/2010/main" val="3778216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756911-DCAD-46EA-85A5-7A8E3164DE7E}"/>
              </a:ext>
            </a:extLst>
          </p:cNvPr>
          <p:cNvSpPr>
            <a:spLocks noGrp="1"/>
          </p:cNvSpPr>
          <p:nvPr>
            <p:ph idx="1"/>
          </p:nvPr>
        </p:nvSpPr>
        <p:spPr>
          <a:xfrm>
            <a:off x="884238" y="447973"/>
            <a:ext cx="11737825" cy="6624736"/>
          </a:xfrm>
        </p:spPr>
        <p:txBody>
          <a:bodyPr>
            <a:normAutofit/>
          </a:bodyPr>
          <a:lstStyle/>
          <a:p>
            <a:r>
              <a:rPr lang="en-US" altLang="zh-CN" sz="2400" dirty="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	邪淫的危害</a:t>
            </a:r>
          </a:p>
          <a:p>
            <a:pPr marL="0" indent="0">
              <a:buNone/>
            </a:pPr>
            <a:r>
              <a:rPr lang="zh-CN" altLang="en-US" sz="2400" dirty="0">
                <a:latin typeface="华文楷体" panose="02010600040101010101" pitchFamily="2" charset="-122"/>
                <a:ea typeface="华文楷体" panose="02010600040101010101" pitchFamily="2" charset="-122"/>
              </a:rPr>
              <a:t>下面再观察纵欲会毁坏人身的宝贵品质，摧毁世出世间一切义利：</a:t>
            </a:r>
          </a:p>
          <a:p>
            <a:r>
              <a:rPr lang="zh-CN" altLang="en-US" sz="2400" dirty="0">
                <a:latin typeface="华文楷体" panose="02010600040101010101" pitchFamily="2" charset="-122"/>
                <a:ea typeface="华文楷体" panose="02010600040101010101" pitchFamily="2" charset="-122"/>
              </a:rPr>
              <a:t>邪淫业能极大地损害人的心志。纵欲之人，常常处在邪思妄想中，连做一件小事都不能专心致志，更何况成就世出世间的大业。</a:t>
            </a:r>
          </a:p>
          <a:p>
            <a:r>
              <a:rPr lang="zh-CN" altLang="en-US" sz="2400" dirty="0">
                <a:latin typeface="华文楷体" panose="02010600040101010101" pitchFamily="2" charset="-122"/>
                <a:ea typeface="华文楷体" panose="02010600040101010101" pitchFamily="2" charset="-122"/>
              </a:rPr>
              <a:t>纵欲能蒙蔽人的智慧，使人心变得狭隘、阴暗、恼乱，在这种状态中，智慧绝不可能开显，不用说出世间的圣果，连世间高超的技艺也无法现前。人类的智慧只有在静定中才能显发，纵欲只会使心越来越迷乱，使人变得越来越愚痴。</a:t>
            </a:r>
          </a:p>
          <a:p>
            <a:r>
              <a:rPr lang="zh-CN" altLang="en-US" sz="2400" dirty="0">
                <a:latin typeface="华文楷体" panose="02010600040101010101" pitchFamily="2" charset="-122"/>
                <a:ea typeface="华文楷体" panose="02010600040101010101" pitchFamily="2" charset="-122"/>
              </a:rPr>
              <a:t>淫欲现行时，人处在极度自私的状态中，产生强烈的占有欲，这与利他的慈悲心相违。为了满足自己的占有欲，可以不惜一切手段，甚至摧残、伤害他人，能引发诸多的邪恶之心，比如欺诳心、嫉妒心、玩弄心、谋害心等等。人一旦贪著在色欲上，会泯灭兄弟友情、儿女亲情、伦常孝道等，与禽兽同类，将善心完全断灭。</a:t>
            </a:r>
          </a:p>
          <a:p>
            <a:r>
              <a:rPr lang="zh-CN" altLang="en-US" sz="2400" dirty="0">
                <a:latin typeface="华文楷体" panose="02010600040101010101" pitchFamily="2" charset="-122"/>
                <a:ea typeface="华文楷体" panose="02010600040101010101" pitchFamily="2" charset="-122"/>
              </a:rPr>
              <a:t>以上讲了纵欲的诸多过患，即：败坏身心、家庭、事业，障碍智慧和慈悲，消减意志力，消减功名、富贵、长寿等福德。所以，世上再没有比淫欲更严重的灾祸了。对淫欲这个强大俱生烦恼，在家居士应有足够的认识，应当以理智将它限制在正淫的范围之内，为了解脱生死，进一步要彻底断淫。</a:t>
            </a:r>
          </a:p>
          <a:p>
            <a:endParaRPr lang="en-CA" dirty="0"/>
          </a:p>
        </p:txBody>
      </p:sp>
    </p:spTree>
    <p:extLst>
      <p:ext uri="{BB962C8B-B14F-4D97-AF65-F5344CB8AC3E}">
        <p14:creationId xmlns:p14="http://schemas.microsoft.com/office/powerpoint/2010/main" val="33536441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3017B7-DB56-477D-A4AE-8EC1B3C99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858748" cy="72319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EE7822-8EC7-4CB2-91C0-272B569B4D39}"/>
              </a:ext>
            </a:extLst>
          </p:cNvPr>
          <p:cNvSpPr>
            <a:spLocks noGrp="1"/>
          </p:cNvSpPr>
          <p:nvPr>
            <p:ph type="title"/>
          </p:nvPr>
        </p:nvSpPr>
        <p:spPr>
          <a:xfrm>
            <a:off x="7732319" y="716863"/>
            <a:ext cx="4400149" cy="4147572"/>
          </a:xfrm>
        </p:spPr>
        <p:txBody>
          <a:bodyPr vert="horz" lIns="91440" tIns="45720" rIns="91440" bIns="45720" rtlCol="0" anchor="b">
            <a:normAutofit/>
          </a:bodyPr>
          <a:lstStyle/>
          <a:p>
            <a:pPr algn="ctr"/>
            <a:r>
              <a:rPr lang="zh-CN" altLang="en-US" sz="6000" dirty="0">
                <a:latin typeface="华文新魏" panose="02010800040101010101" pitchFamily="2" charset="-122"/>
                <a:ea typeface="华文新魏" panose="02010800040101010101" pitchFamily="2" charset="-122"/>
              </a:rPr>
              <a:t>五、忏悔与对治</a:t>
            </a:r>
            <a:endParaRPr lang="en-US" sz="6000" dirty="0">
              <a:latin typeface="华文新魏" panose="02010800040101010101" pitchFamily="2" charset="-122"/>
              <a:ea typeface="华文新魏" panose="02010800040101010101" pitchFamily="2" charset="-122"/>
            </a:endParaRPr>
          </a:p>
        </p:txBody>
      </p:sp>
      <p:grpSp>
        <p:nvGrpSpPr>
          <p:cNvPr id="11" name="Group 10">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2182085" y="3040784"/>
            <a:ext cx="1413635" cy="5777807"/>
            <a:chOff x="329184" y="2"/>
            <a:chExt cx="524256" cy="5777807"/>
          </a:xfrm>
        </p:grpSpPr>
        <p:cxnSp>
          <p:nvCxnSpPr>
            <p:cNvPr id="12" name="Straight Connector 11">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2"/>
              <a:ext cx="524256" cy="56667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Rectangle 1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6282" y="392884"/>
            <a:ext cx="6451290" cy="640026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close up of a logo&#10;&#10;Description automatically generated">
            <a:extLst>
              <a:ext uri="{FF2B5EF4-FFF2-40B4-BE49-F238E27FC236}">
                <a16:creationId xmlns:a16="http://schemas.microsoft.com/office/drawing/2014/main" id="{25334965-55AC-433B-B83E-FF0AE410A71B}"/>
              </a:ext>
            </a:extLst>
          </p:cNvPr>
          <p:cNvPicPr>
            <a:picLocks noGrp="1" noChangeAspect="1"/>
          </p:cNvPicPr>
          <p:nvPr>
            <p:ph idx="1"/>
          </p:nvPr>
        </p:nvPicPr>
        <p:blipFill rotWithShape="1">
          <a:blip r:embed="rId2"/>
          <a:srcRect l="18820" r="25167" b="1"/>
          <a:stretch/>
        </p:blipFill>
        <p:spPr>
          <a:xfrm>
            <a:off x="726282" y="646016"/>
            <a:ext cx="6451289" cy="5940617"/>
          </a:xfrm>
          <a:prstGeom prst="rect">
            <a:avLst/>
          </a:prstGeom>
        </p:spPr>
      </p:pic>
    </p:spTree>
    <p:extLst>
      <p:ext uri="{BB962C8B-B14F-4D97-AF65-F5344CB8AC3E}">
        <p14:creationId xmlns:p14="http://schemas.microsoft.com/office/powerpoint/2010/main" val="21144771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B8B6A8-9E33-4B36-B2C3-8A03E77ADB3D}"/>
              </a:ext>
            </a:extLst>
          </p:cNvPr>
          <p:cNvSpPr>
            <a:spLocks noGrp="1"/>
          </p:cNvSpPr>
          <p:nvPr>
            <p:ph idx="1"/>
          </p:nvPr>
        </p:nvSpPr>
        <p:spPr>
          <a:xfrm>
            <a:off x="884238" y="808013"/>
            <a:ext cx="10657705" cy="6264696"/>
          </a:xfrm>
        </p:spPr>
        <p:txBody>
          <a:bodyPr/>
          <a:lstStyle/>
          <a:p>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云何邪淫得果报少？若邪淫已专心忏悔；不随喜他，遮他邪淫，示其善道，彼邪淫业不具足满；离邪淫意，修行善戒，如是邪淫得果报少，不决定受。</a:t>
            </a:r>
            <a:r>
              <a:rPr lang="en-US" altLang="zh-CN" sz="2400" dirty="0">
                <a:latin typeface="华文楷体" panose="02010600040101010101" pitchFamily="2" charset="-122"/>
                <a:ea typeface="华文楷体" panose="02010600040101010101" pitchFamily="2" charset="-122"/>
              </a:rPr>
              <a:t>】</a:t>
            </a:r>
          </a:p>
          <a:p>
            <a:r>
              <a:rPr lang="zh-CN" altLang="en-US" sz="2400" dirty="0">
                <a:latin typeface="华文楷体" panose="02010600040101010101" pitchFamily="2" charset="-122"/>
                <a:ea typeface="华文楷体" panose="02010600040101010101" pitchFamily="2" charset="-122"/>
              </a:rPr>
              <a:t>怎样邪淫的果报轻微？就是邪淫后专心忏悔，不再随喜他人邪淫，遮止他人邪淫，给他们指示正确的善道，这样邪淫的业就不能具足圆满。或者远离邪淫之意，修习善妙的戒律。像这样邪淫得果报将轻微，不决定受报。</a:t>
            </a:r>
          </a:p>
          <a:p>
            <a:r>
              <a:rPr lang="zh-CN" altLang="en-US" sz="2400" dirty="0">
                <a:latin typeface="华文楷体" panose="02010600040101010101" pitchFamily="2" charset="-122"/>
                <a:ea typeface="华文楷体" panose="02010600040101010101" pitchFamily="2" charset="-122"/>
              </a:rPr>
              <a:t>                                                          益西彭措堪布</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正法念处经讲记</a:t>
            </a:r>
            <a:r>
              <a:rPr lang="en-US" altLang="zh-CN" sz="2400" dirty="0">
                <a:latin typeface="华文楷体" panose="02010600040101010101" pitchFamily="2" charset="-122"/>
                <a:ea typeface="华文楷体" panose="02010600040101010101" pitchFamily="2" charset="-122"/>
              </a:rPr>
              <a:t>】</a:t>
            </a:r>
          </a:p>
          <a:p>
            <a:endParaRPr lang="en-CA" dirty="0"/>
          </a:p>
        </p:txBody>
      </p:sp>
    </p:spTree>
    <p:extLst>
      <p:ext uri="{BB962C8B-B14F-4D97-AF65-F5344CB8AC3E}">
        <p14:creationId xmlns:p14="http://schemas.microsoft.com/office/powerpoint/2010/main" val="3258367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08B433-7BF5-4EEA-8053-4FB527FF5625}"/>
              </a:ext>
            </a:extLst>
          </p:cNvPr>
          <p:cNvSpPr>
            <a:spLocks noGrp="1"/>
          </p:cNvSpPr>
          <p:nvPr>
            <p:ph idx="1"/>
          </p:nvPr>
        </p:nvSpPr>
        <p:spPr>
          <a:xfrm>
            <a:off x="884238" y="303957"/>
            <a:ext cx="11090275" cy="6552728"/>
          </a:xfrm>
        </p:spPr>
        <p:txBody>
          <a:bodyPr/>
          <a:lstStyle/>
          <a:p>
            <a:endParaRPr lang="en-CA" altLang="zh-CN" dirty="0"/>
          </a:p>
          <a:p>
            <a:r>
              <a:rPr lang="zh-CN" altLang="en-US" sz="2400" dirty="0">
                <a:latin typeface="华文楷体" panose="02010600040101010101" pitchFamily="2" charset="-122"/>
                <a:ea typeface="华文楷体" panose="02010600040101010101" pitchFamily="2" charset="-122"/>
              </a:rPr>
              <a:t>具体的做法：</a:t>
            </a:r>
          </a:p>
          <a:p>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、发誓以后不再有邪淫行为；</a:t>
            </a:r>
          </a:p>
          <a:p>
            <a:endParaRPr lang="en-US" altLang="zh-CN" sz="2400" dirty="0">
              <a:latin typeface="华文楷体" panose="02010600040101010101" pitchFamily="2" charset="-122"/>
              <a:ea typeface="华文楷体" panose="02010600040101010101" pitchFamily="2" charset="-122"/>
            </a:endParaRPr>
          </a:p>
          <a:p>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、至心忏悔以前的邪淫不善行；</a:t>
            </a:r>
          </a:p>
          <a:p>
            <a:endParaRPr lang="en-CA"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小因生大果，果报成熟的时候是没有办法补救的；在果报起现行之前，我们现在都来得及忏悔。</a:t>
            </a:r>
          </a:p>
          <a:p>
            <a:r>
              <a:rPr lang="zh-CN" altLang="en-US" sz="2400" dirty="0">
                <a:latin typeface="华文楷体" panose="02010600040101010101" pitchFamily="2" charset="-122"/>
                <a:ea typeface="华文楷体" panose="02010600040101010101" pitchFamily="2" charset="-122"/>
              </a:rPr>
              <a:t>没有办法回忆的，从无始以来所造的所有的邪淫不善行，全部忏悔。</a:t>
            </a:r>
          </a:p>
          <a:p>
            <a:endParaRPr lang="en-CA" dirty="0"/>
          </a:p>
        </p:txBody>
      </p:sp>
    </p:spTree>
    <p:extLst>
      <p:ext uri="{BB962C8B-B14F-4D97-AF65-F5344CB8AC3E}">
        <p14:creationId xmlns:p14="http://schemas.microsoft.com/office/powerpoint/2010/main" val="1472143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57A08-BECF-490F-968C-5927F2204BC5}"/>
              </a:ext>
            </a:extLst>
          </p:cNvPr>
          <p:cNvSpPr>
            <a:spLocks noGrp="1"/>
          </p:cNvSpPr>
          <p:nvPr>
            <p:ph type="title"/>
          </p:nvPr>
        </p:nvSpPr>
        <p:spPr/>
        <p:txBody>
          <a:bodyPr/>
          <a:lstStyle/>
          <a:p>
            <a:pPr algn="ctr"/>
            <a:r>
              <a:rPr lang="zh-CN" altLang="en-US" dirty="0">
                <a:latin typeface="华文楷体" panose="02010600040101010101" pitchFamily="2" charset="-122"/>
                <a:ea typeface="华文楷体" panose="02010600040101010101" pitchFamily="2" charset="-122"/>
              </a:rPr>
              <a:t>思考题</a:t>
            </a:r>
            <a:endParaRPr lang="en-CA" dirty="0">
              <a:latin typeface="华文楷体" panose="02010600040101010101" pitchFamily="2" charset="-122"/>
              <a:ea typeface="华文楷体" panose="02010600040101010101" pitchFamily="2" charset="-122"/>
            </a:endParaRPr>
          </a:p>
        </p:txBody>
      </p:sp>
      <p:sp>
        <p:nvSpPr>
          <p:cNvPr id="3" name="Content Placeholder 2">
            <a:extLst>
              <a:ext uri="{FF2B5EF4-FFF2-40B4-BE49-F238E27FC236}">
                <a16:creationId xmlns:a16="http://schemas.microsoft.com/office/drawing/2014/main" id="{F4125C20-4B33-4DA2-A493-D54AD4B51BF7}"/>
              </a:ext>
            </a:extLst>
          </p:cNvPr>
          <p:cNvSpPr>
            <a:spLocks noGrp="1"/>
          </p:cNvSpPr>
          <p:nvPr>
            <p:ph idx="1"/>
          </p:nvPr>
        </p:nvSpPr>
        <p:spPr>
          <a:xfrm>
            <a:off x="884238" y="1600101"/>
            <a:ext cx="11090275" cy="5246786"/>
          </a:xfrm>
        </p:spPr>
        <p:txBody>
          <a:bodyPr>
            <a:normAutofit/>
          </a:bodyPr>
          <a:lstStyle/>
          <a:p>
            <a:r>
              <a:rPr lang="en-US" altLang="zh-CN" sz="2400" dirty="0">
                <a:latin typeface="华文楷体" panose="02010600040101010101" pitchFamily="2" charset="-122"/>
                <a:ea typeface="华文楷体" panose="02010600040101010101" pitchFamily="2" charset="-122"/>
              </a:rPr>
              <a:t>1</a:t>
            </a:r>
            <a:r>
              <a:rPr lang="zh-CN" altLang="en-US" sz="2400" dirty="0">
                <a:latin typeface="华文楷体" panose="02010600040101010101" pitchFamily="2" charset="-122"/>
                <a:ea typeface="华文楷体" panose="02010600040101010101" pitchFamily="2" charset="-122"/>
              </a:rPr>
              <a:t>、	何为邪淫？一个行为要具足哪些条件才是具足了邪淫的不善行？</a:t>
            </a:r>
          </a:p>
          <a:p>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	佛教所说的邪淫有几种？</a:t>
            </a:r>
          </a:p>
          <a:p>
            <a:r>
              <a:rPr lang="en-US" altLang="zh-CN" sz="2400" dirty="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	邪淫的四种果报各自是什么？</a:t>
            </a:r>
          </a:p>
          <a:p>
            <a:r>
              <a:rPr lang="en-US" altLang="zh-CN" sz="2400" dirty="0">
                <a:latin typeface="华文楷体" panose="02010600040101010101" pitchFamily="2" charset="-122"/>
                <a:ea typeface="华文楷体" panose="02010600040101010101" pitchFamily="2" charset="-122"/>
              </a:rPr>
              <a:t>4</a:t>
            </a:r>
            <a:r>
              <a:rPr lang="zh-CN" altLang="en-US" sz="2400">
                <a:latin typeface="华文楷体" panose="02010600040101010101" pitchFamily="2" charset="-122"/>
                <a:ea typeface="华文楷体" panose="02010600040101010101" pitchFamily="2" charset="-122"/>
              </a:rPr>
              <a:t>、  在</a:t>
            </a:r>
            <a:r>
              <a:rPr lang="zh-CN" altLang="en-US" sz="2400" dirty="0">
                <a:latin typeface="华文楷体" panose="02010600040101010101" pitchFamily="2" charset="-122"/>
                <a:ea typeface="华文楷体" panose="02010600040101010101" pitchFamily="2" charset="-122"/>
              </a:rPr>
              <a:t>三不善身业中，大乘佛教一般都承认在特定状况下存在“有功德</a:t>
            </a:r>
            <a:r>
              <a:rPr lang="zh-CN" altLang="en-US" sz="2400">
                <a:latin typeface="华文楷体" panose="02010600040101010101" pitchFamily="2" charset="-122"/>
                <a:ea typeface="华文楷体" panose="02010600040101010101" pitchFamily="2" charset="-122"/>
              </a:rPr>
              <a:t>的杀生”和</a:t>
            </a:r>
            <a:r>
              <a:rPr lang="zh-CN" altLang="en-US" sz="2400" dirty="0">
                <a:latin typeface="华文楷体" panose="02010600040101010101" pitchFamily="2" charset="-122"/>
                <a:ea typeface="华文楷体" panose="02010600040101010101" pitchFamily="2" charset="-122"/>
              </a:rPr>
              <a:t>“有功德的不与取”，那么是否存在“有功德的邪淫”？为什么？请分享你的想法。</a:t>
            </a:r>
          </a:p>
          <a:p>
            <a:r>
              <a:rPr lang="en-US" altLang="zh-CN" sz="2400" dirty="0">
                <a:latin typeface="华文楷体" panose="02010600040101010101" pitchFamily="2" charset="-122"/>
                <a:ea typeface="华文楷体" panose="02010600040101010101" pitchFamily="2" charset="-122"/>
              </a:rPr>
              <a:t>5</a:t>
            </a:r>
            <a:r>
              <a:rPr lang="zh-CN" altLang="en-US" sz="2400" dirty="0">
                <a:latin typeface="华文楷体" panose="02010600040101010101" pitchFamily="2" charset="-122"/>
                <a:ea typeface="华文楷体" panose="02010600040101010101" pitchFamily="2" charset="-122"/>
              </a:rPr>
              <a:t>、	如果说动物会有杀生和偷盗之业，那么动物也会有邪淫之业吗？</a:t>
            </a:r>
          </a:p>
          <a:p>
            <a:r>
              <a:rPr lang="en-US" altLang="zh-CN" sz="2400" dirty="0">
                <a:latin typeface="华文楷体" panose="02010600040101010101" pitchFamily="2" charset="-122"/>
                <a:ea typeface="华文楷体" panose="02010600040101010101" pitchFamily="2" charset="-122"/>
              </a:rPr>
              <a:t>6</a:t>
            </a:r>
            <a:r>
              <a:rPr lang="zh-CN" altLang="en-US" sz="2400" dirty="0">
                <a:latin typeface="华文楷体" panose="02010600040101010101" pitchFamily="2" charset="-122"/>
                <a:ea typeface="华文楷体" panose="02010600040101010101" pitchFamily="2" charset="-122"/>
              </a:rPr>
              <a:t>、	上师在传授五戒时，曾经特别提示我们这些在家人，相对于杀生、妄语和饮酒来说，不与取和邪淫二戒难度更大。就一般世间想法而言，这两个应该是更容易守戒的，我们好像应该不会去公然偷东西，起码为了一点小利益丢不起那个人；也不大会去乱搞男女关系或者参加集体淫乱活动。那么上师为什么会强调这两个戒的难度呢？</a:t>
            </a:r>
          </a:p>
          <a:p>
            <a:endParaRPr lang="en-CA" dirty="0"/>
          </a:p>
        </p:txBody>
      </p:sp>
    </p:spTree>
    <p:extLst>
      <p:ext uri="{BB962C8B-B14F-4D97-AF65-F5344CB8AC3E}">
        <p14:creationId xmlns:p14="http://schemas.microsoft.com/office/powerpoint/2010/main" val="8982272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7F151D-DF0B-4A02-8028-9CE3313FF5A2}"/>
              </a:ext>
            </a:extLst>
          </p:cNvPr>
          <p:cNvSpPr>
            <a:spLocks noGrp="1"/>
          </p:cNvSpPr>
          <p:nvPr>
            <p:ph idx="1"/>
          </p:nvPr>
        </p:nvSpPr>
        <p:spPr>
          <a:xfrm>
            <a:off x="884238" y="231949"/>
            <a:ext cx="11090275" cy="6696744"/>
          </a:xfrm>
        </p:spPr>
        <p:txBody>
          <a:bodyPr/>
          <a:lstStyle/>
          <a:p>
            <a:r>
              <a:rPr lang="en-US" altLang="zh-CN" sz="2400" dirty="0">
                <a:latin typeface="华文楷体" panose="02010600040101010101" pitchFamily="2" charset="-122"/>
                <a:ea typeface="华文楷体" panose="02010600040101010101" pitchFamily="2" charset="-122"/>
              </a:rPr>
              <a:t>7</a:t>
            </a:r>
            <a:r>
              <a:rPr lang="zh-CN" altLang="en-US" sz="2400" dirty="0">
                <a:latin typeface="华文楷体" panose="02010600040101010101" pitchFamily="2" charset="-122"/>
                <a:ea typeface="华文楷体" panose="02010600040101010101" pitchFamily="2" charset="-122"/>
              </a:rPr>
              <a:t>、	殴打或者人身伤害、折磨似乎应该是比“不与取”和“邪淫”更为严重的不善行为，但是却不包括在三个身不善业和四根本罪中，我们应该如何理解？</a:t>
            </a:r>
          </a:p>
          <a:p>
            <a:r>
              <a:rPr lang="en-US" altLang="zh-CN" sz="2400" dirty="0">
                <a:latin typeface="华文楷体" panose="02010600040101010101" pitchFamily="2" charset="-122"/>
                <a:ea typeface="华文楷体" panose="02010600040101010101" pitchFamily="2" charset="-122"/>
              </a:rPr>
              <a:t>8</a:t>
            </a:r>
            <a:r>
              <a:rPr lang="zh-CN" altLang="en-US" sz="2400" dirty="0">
                <a:latin typeface="华文楷体" panose="02010600040101010101" pitchFamily="2" charset="-122"/>
                <a:ea typeface="华文楷体" panose="02010600040101010101" pitchFamily="2" charset="-122"/>
              </a:rPr>
              <a:t>、	你家邻居是白人，但是很喜欢佛教的</a:t>
            </a:r>
            <a:r>
              <a:rPr lang="en-US" altLang="zh-CN" sz="2400" dirty="0">
                <a:latin typeface="华文楷体" panose="02010600040101010101" pitchFamily="2" charset="-122"/>
                <a:ea typeface="华文楷体" panose="02010600040101010101" pitchFamily="2" charset="-122"/>
              </a:rPr>
              <a:t>meditation</a:t>
            </a:r>
            <a:r>
              <a:rPr lang="zh-CN" altLang="en-US" sz="2400" dirty="0">
                <a:latin typeface="华文楷体" panose="02010600040101010101" pitchFamily="2" charset="-122"/>
                <a:ea typeface="华文楷体" panose="02010600040101010101" pitchFamily="2" charset="-122"/>
              </a:rPr>
              <a:t>。平时也愿意向你请教一些佛教的问题。有一天当他听到你说同性恋被佛教徒归于邪淫时，非常愤怒，因为他是同性恋，而且他认为这是毋庸争议的基本人权。请问此时你会如何应对？</a:t>
            </a:r>
          </a:p>
          <a:p>
            <a:r>
              <a:rPr lang="en-US" altLang="zh-CN" sz="2400" dirty="0">
                <a:latin typeface="华文楷体" panose="02010600040101010101" pitchFamily="2" charset="-122"/>
                <a:ea typeface="华文楷体" panose="02010600040101010101" pitchFamily="2" charset="-122"/>
              </a:rPr>
              <a:t>9</a:t>
            </a:r>
            <a:r>
              <a:rPr lang="zh-CN" altLang="en-US" sz="2400" dirty="0">
                <a:latin typeface="华文楷体" panose="02010600040101010101" pitchFamily="2" charset="-122"/>
                <a:ea typeface="华文楷体" panose="02010600040101010101" pitchFamily="2" charset="-122"/>
              </a:rPr>
              <a:t>、	同性恋的话题在西方非常敏感，某种程度上是人权的标志之一，传统的佛教一般是将其作为邪淫的一种，但是上师在讲课时也说过在西方情况可能不一样。你如何看待这一社会现象？</a:t>
            </a:r>
          </a:p>
          <a:p>
            <a:r>
              <a:rPr lang="en-US" altLang="zh-CN" sz="2400" dirty="0">
                <a:latin typeface="华文楷体" panose="02010600040101010101" pitchFamily="2" charset="-122"/>
                <a:ea typeface="华文楷体" panose="02010600040101010101" pitchFamily="2" charset="-122"/>
              </a:rPr>
              <a:t>10</a:t>
            </a:r>
            <a:r>
              <a:rPr lang="zh-CN" altLang="en-US" sz="2400" dirty="0">
                <a:latin typeface="华文楷体" panose="02010600040101010101" pitchFamily="2" charset="-122"/>
                <a:ea typeface="华文楷体" panose="02010600040101010101" pitchFamily="2" charset="-122"/>
              </a:rPr>
              <a:t>、	佛教说每个众生无始以来所造十不善业或者罪业皆是无量无边，而基督教则是说人类皆有原罪。请问你如何理解此中的异同？</a:t>
            </a:r>
          </a:p>
          <a:p>
            <a:r>
              <a:rPr lang="en-US" altLang="zh-CN" sz="2400" dirty="0">
                <a:latin typeface="华文楷体" panose="02010600040101010101" pitchFamily="2" charset="-122"/>
                <a:ea typeface="华文楷体" panose="02010600040101010101" pitchFamily="2" charset="-122"/>
              </a:rPr>
              <a:t>11</a:t>
            </a:r>
            <a:r>
              <a:rPr lang="zh-CN" altLang="en-US" sz="2400" dirty="0">
                <a:latin typeface="华文楷体" panose="02010600040101010101" pitchFamily="2" charset="-122"/>
                <a:ea typeface="华文楷体" panose="02010600040101010101" pitchFamily="2" charset="-122"/>
              </a:rPr>
              <a:t>、	佛教的忏悔与基督教的</a:t>
            </a:r>
            <a:r>
              <a:rPr lang="en-US" altLang="zh-CN" sz="2400" dirty="0">
                <a:latin typeface="华文楷体" panose="02010600040101010101" pitchFamily="2" charset="-122"/>
                <a:ea typeface="华文楷体" panose="02010600040101010101" pitchFamily="2" charset="-122"/>
              </a:rPr>
              <a:t>confession</a:t>
            </a:r>
            <a:r>
              <a:rPr lang="zh-CN" altLang="en-US" sz="2400" dirty="0">
                <a:latin typeface="华文楷体" panose="02010600040101010101" pitchFamily="2" charset="-122"/>
                <a:ea typeface="华文楷体" panose="02010600040101010101" pitchFamily="2" charset="-122"/>
              </a:rPr>
              <a:t>有何异同？请分享你的看法或体会。</a:t>
            </a:r>
          </a:p>
          <a:p>
            <a:endParaRPr lang="en-CA" dirty="0"/>
          </a:p>
        </p:txBody>
      </p:sp>
    </p:spTree>
    <p:extLst>
      <p:ext uri="{BB962C8B-B14F-4D97-AF65-F5344CB8AC3E}">
        <p14:creationId xmlns:p14="http://schemas.microsoft.com/office/powerpoint/2010/main" val="13231997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4D491-4304-47DB-82CF-E8A8C52D4115}"/>
              </a:ext>
            </a:extLst>
          </p:cNvPr>
          <p:cNvSpPr>
            <a:spLocks noGrp="1"/>
          </p:cNvSpPr>
          <p:nvPr>
            <p:ph type="title"/>
          </p:nvPr>
        </p:nvSpPr>
        <p:spPr>
          <a:xfrm>
            <a:off x="884238" y="385763"/>
            <a:ext cx="11090275" cy="4886746"/>
          </a:xfrm>
        </p:spPr>
        <p:txBody>
          <a:bodyPr>
            <a:normAutofit/>
          </a:bodyPr>
          <a:lstStyle/>
          <a:p>
            <a:pPr algn="ctr"/>
            <a:r>
              <a:rPr lang="zh-CN" altLang="en-US" sz="8000" dirty="0">
                <a:latin typeface="华文新魏" panose="02010800040101010101" pitchFamily="2" charset="-122"/>
                <a:ea typeface="华文新魏" panose="02010800040101010101" pitchFamily="2" charset="-122"/>
              </a:rPr>
              <a:t>谢谢！</a:t>
            </a:r>
            <a:endParaRPr lang="en-CA" sz="8000" dirty="0">
              <a:latin typeface="华文新魏" panose="02010800040101010101" pitchFamily="2" charset="-122"/>
              <a:ea typeface="华文新魏" panose="02010800040101010101" pitchFamily="2" charset="-122"/>
            </a:endParaRPr>
          </a:p>
        </p:txBody>
      </p:sp>
    </p:spTree>
    <p:extLst>
      <p:ext uri="{BB962C8B-B14F-4D97-AF65-F5344CB8AC3E}">
        <p14:creationId xmlns:p14="http://schemas.microsoft.com/office/powerpoint/2010/main" val="931979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912A8-3CAD-4B0B-AEBD-FB4E0B90FA5C}"/>
              </a:ext>
            </a:extLst>
          </p:cNvPr>
          <p:cNvSpPr>
            <a:spLocks noGrp="1"/>
          </p:cNvSpPr>
          <p:nvPr>
            <p:ph type="title"/>
          </p:nvPr>
        </p:nvSpPr>
        <p:spPr>
          <a:xfrm>
            <a:off x="884238" y="385763"/>
            <a:ext cx="11090275" cy="4382690"/>
          </a:xfrm>
        </p:spPr>
        <p:txBody>
          <a:bodyPr>
            <a:normAutofit/>
          </a:bodyPr>
          <a:lstStyle/>
          <a:p>
            <a:pPr algn="ctr"/>
            <a:r>
              <a:rPr lang="zh-CN" altLang="en-US">
                <a:latin typeface="华文新魏" panose="02010800040101010101" pitchFamily="2" charset="-122"/>
                <a:ea typeface="华文新魏" panose="02010800040101010101" pitchFamily="2" charset="-122"/>
              </a:rPr>
              <a:t>一、上次共修内容回顾：</a:t>
            </a:r>
            <a:br>
              <a:rPr lang="zh-CN" altLang="en-US">
                <a:latin typeface="华文新魏" panose="02010800040101010101" pitchFamily="2" charset="-122"/>
                <a:ea typeface="华文新魏" panose="02010800040101010101" pitchFamily="2" charset="-122"/>
              </a:rPr>
            </a:br>
            <a:r>
              <a:rPr lang="zh-CN" altLang="en-US">
                <a:latin typeface="华文新魏" panose="02010800040101010101" pitchFamily="2" charset="-122"/>
                <a:ea typeface="华文新魏" panose="02010800040101010101" pitchFamily="2" charset="-122"/>
              </a:rPr>
              <a:t>        十不善业之二：不与取</a:t>
            </a:r>
            <a:br>
              <a:rPr lang="zh-CN" altLang="en-US">
                <a:latin typeface="华文新魏" panose="02010800040101010101" pitchFamily="2" charset="-122"/>
                <a:ea typeface="华文新魏" panose="02010800040101010101" pitchFamily="2" charset="-122"/>
              </a:rPr>
            </a:br>
            <a:endParaRPr lang="en-CA" dirty="0">
              <a:latin typeface="华文新魏" panose="02010800040101010101" pitchFamily="2" charset="-122"/>
              <a:ea typeface="华文新魏" panose="02010800040101010101" pitchFamily="2" charset="-122"/>
            </a:endParaRPr>
          </a:p>
        </p:txBody>
      </p:sp>
      <p:pic>
        <p:nvPicPr>
          <p:cNvPr id="4" name="Picture 3">
            <a:extLst>
              <a:ext uri="{FF2B5EF4-FFF2-40B4-BE49-F238E27FC236}">
                <a16:creationId xmlns:a16="http://schemas.microsoft.com/office/drawing/2014/main" id="{E2A23BA7-8971-49A7-A793-066CE7116783}"/>
              </a:ext>
            </a:extLst>
          </p:cNvPr>
          <p:cNvPicPr>
            <a:picLocks noChangeAspect="1"/>
          </p:cNvPicPr>
          <p:nvPr/>
        </p:nvPicPr>
        <p:blipFill>
          <a:blip r:embed="rId2"/>
          <a:stretch>
            <a:fillRect/>
          </a:stretch>
        </p:blipFill>
        <p:spPr>
          <a:xfrm>
            <a:off x="3402793" y="3580829"/>
            <a:ext cx="8571719" cy="3651821"/>
          </a:xfrm>
          <a:prstGeom prst="rect">
            <a:avLst/>
          </a:prstGeom>
        </p:spPr>
      </p:pic>
    </p:spTree>
    <p:extLst>
      <p:ext uri="{BB962C8B-B14F-4D97-AF65-F5344CB8AC3E}">
        <p14:creationId xmlns:p14="http://schemas.microsoft.com/office/powerpoint/2010/main" val="33337297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8BA078-8B23-4504-8F12-D025ADDC410A}"/>
              </a:ext>
            </a:extLst>
          </p:cNvPr>
          <p:cNvSpPr>
            <a:spLocks noGrp="1"/>
          </p:cNvSpPr>
          <p:nvPr>
            <p:ph idx="1"/>
          </p:nvPr>
        </p:nvSpPr>
        <p:spPr>
          <a:xfrm>
            <a:off x="884238" y="87933"/>
            <a:ext cx="11090275" cy="6427167"/>
          </a:xfrm>
        </p:spPr>
        <p:txBody>
          <a:bodyPr>
            <a:normAutofit fontScale="92500" lnSpcReduction="10000"/>
          </a:bodyPr>
          <a:lstStyle/>
          <a:p>
            <a:endParaRPr lang="en-CA" altLang="zh-CN" dirty="0"/>
          </a:p>
          <a:p>
            <a:endParaRPr lang="en-CA" altLang="zh-CN" dirty="0"/>
          </a:p>
          <a:p>
            <a:pPr marL="0" indent="0">
              <a:buNone/>
            </a:pPr>
            <a:r>
              <a:rPr lang="zh-CN" altLang="en-US" dirty="0">
                <a:latin typeface="华文楷体" panose="02010600040101010101" pitchFamily="2" charset="-122"/>
                <a:ea typeface="华文楷体" panose="02010600040101010101" pitchFamily="2" charset="-122"/>
              </a:rPr>
              <a:t>一、	何为不与取</a:t>
            </a:r>
            <a:endParaRPr lang="en-CA" altLang="zh-CN" dirty="0">
              <a:latin typeface="华文楷体" panose="02010600040101010101" pitchFamily="2" charset="-122"/>
              <a:ea typeface="华文楷体" panose="02010600040101010101" pitchFamily="2" charset="-122"/>
            </a:endParaRPr>
          </a:p>
          <a:p>
            <a:endParaRPr lang="en-CA" altLang="zh-CN" dirty="0">
              <a:latin typeface="华文楷体" panose="02010600040101010101" pitchFamily="2" charset="-122"/>
              <a:ea typeface="华文楷体" panose="02010600040101010101" pitchFamily="2" charset="-122"/>
            </a:endParaRPr>
          </a:p>
          <a:p>
            <a:pPr marL="0" indent="0">
              <a:buNone/>
            </a:pPr>
            <a:r>
              <a:rPr lang="zh-CN" altLang="en-US" sz="2600" dirty="0">
                <a:latin typeface="华文楷体" panose="02010600040101010101" pitchFamily="2" charset="-122"/>
                <a:ea typeface="华文楷体" panose="02010600040101010101" pitchFamily="2" charset="-122"/>
              </a:rPr>
              <a:t>上师说：不与取的四个条件是：第一，他人的财物；第二，有欲偷动机；第三，设法去拿；第四，觉得从此以后这些财物就是我的了，这样的想法就叫结果。</a:t>
            </a:r>
            <a:endParaRPr lang="en-CA" altLang="zh-CN" sz="2600" dirty="0">
              <a:latin typeface="华文楷体" panose="02010600040101010101" pitchFamily="2" charset="-122"/>
              <a:ea typeface="华文楷体" panose="02010600040101010101" pitchFamily="2" charset="-122"/>
            </a:endParaRPr>
          </a:p>
          <a:p>
            <a:endParaRPr lang="en-CA" altLang="zh-CN" sz="2600" dirty="0">
              <a:latin typeface="华文楷体" panose="02010600040101010101" pitchFamily="2" charset="-122"/>
              <a:ea typeface="华文楷体" panose="02010600040101010101" pitchFamily="2" charset="-122"/>
            </a:endParaRPr>
          </a:p>
          <a:p>
            <a:pPr marL="0" indent="0">
              <a:buNone/>
            </a:pPr>
            <a:r>
              <a:rPr lang="zh-CN" altLang="en-US" sz="2600" dirty="0">
                <a:latin typeface="华文楷体" panose="02010600040101010101" pitchFamily="2" charset="-122"/>
                <a:ea typeface="华文楷体" panose="02010600040101010101" pitchFamily="2" charset="-122"/>
              </a:rPr>
              <a:t>不与取的具足条件</a:t>
            </a:r>
            <a:endParaRPr lang="en-CA" altLang="zh-CN" sz="2600" dirty="0">
              <a:latin typeface="华文楷体" panose="02010600040101010101" pitchFamily="2" charset="-122"/>
              <a:ea typeface="华文楷体" panose="02010600040101010101" pitchFamily="2" charset="-122"/>
            </a:endParaRPr>
          </a:p>
          <a:p>
            <a:pPr marL="0" indent="0">
              <a:buNone/>
            </a:pPr>
            <a:r>
              <a:rPr lang="en-US" altLang="zh-CN" sz="2600" dirty="0">
                <a:latin typeface="华文楷体" panose="02010600040101010101" pitchFamily="2" charset="-122"/>
                <a:ea typeface="华文楷体" panose="02010600040101010101" pitchFamily="2" charset="-122"/>
              </a:rPr>
              <a:t>1</a:t>
            </a:r>
            <a:r>
              <a:rPr lang="zh-CN" altLang="en-US" sz="2600" dirty="0">
                <a:latin typeface="华文楷体" panose="02010600040101010101" pitchFamily="2" charset="-122"/>
                <a:ea typeface="华文楷体" panose="02010600040101010101" pitchFamily="2" charset="-122"/>
              </a:rPr>
              <a:t>、对象：</a:t>
            </a:r>
          </a:p>
          <a:p>
            <a:pPr marL="0" indent="0">
              <a:buNone/>
            </a:pPr>
            <a:r>
              <a:rPr lang="zh-CN" altLang="en-US" sz="2600" dirty="0">
                <a:latin typeface="华文楷体" panose="02010600040101010101" pitchFamily="2" charset="-122"/>
                <a:ea typeface="华文楷体" panose="02010600040101010101" pitchFamily="2" charset="-122"/>
              </a:rPr>
              <a:t>不与取的事，是任何他人摄持的财物。</a:t>
            </a:r>
            <a:endParaRPr lang="en-CA" altLang="zh-CN" sz="2600" dirty="0">
              <a:latin typeface="华文楷体" panose="02010600040101010101" pitchFamily="2" charset="-122"/>
              <a:ea typeface="华文楷体" panose="02010600040101010101" pitchFamily="2" charset="-122"/>
            </a:endParaRPr>
          </a:p>
          <a:p>
            <a:pPr marL="0" indent="0">
              <a:buNone/>
            </a:pPr>
            <a:r>
              <a:rPr lang="en-US" altLang="zh-CN" sz="2600" dirty="0">
                <a:latin typeface="华文楷体" panose="02010600040101010101" pitchFamily="2" charset="-122"/>
                <a:ea typeface="华文楷体" panose="02010600040101010101" pitchFamily="2" charset="-122"/>
              </a:rPr>
              <a:t>2</a:t>
            </a:r>
            <a:r>
              <a:rPr lang="zh-CN" altLang="en-US" sz="2600" dirty="0">
                <a:latin typeface="华文楷体" panose="02010600040101010101" pitchFamily="2" charset="-122"/>
                <a:ea typeface="华文楷体" panose="02010600040101010101" pitchFamily="2" charset="-122"/>
              </a:rPr>
              <a:t>、意乐（动机）</a:t>
            </a:r>
          </a:p>
          <a:p>
            <a:pPr marL="0" indent="0">
              <a:buNone/>
            </a:pPr>
            <a:r>
              <a:rPr lang="zh-CN" altLang="en-US" sz="2600" dirty="0">
                <a:latin typeface="华文楷体" panose="02010600040101010101" pitchFamily="2" charset="-122"/>
                <a:ea typeface="华文楷体" panose="02010600040101010101" pitchFamily="2" charset="-122"/>
              </a:rPr>
              <a:t>不与取的意乐分三：</a:t>
            </a:r>
          </a:p>
          <a:p>
            <a:pPr marL="0" indent="0">
              <a:buNone/>
            </a:pPr>
            <a:r>
              <a:rPr lang="zh-CN" altLang="en-US" sz="2600" dirty="0">
                <a:latin typeface="华文楷体" panose="02010600040101010101" pitchFamily="2" charset="-122"/>
                <a:ea typeface="华文楷体" panose="02010600040101010101" pitchFamily="2" charset="-122"/>
              </a:rPr>
              <a:t>一、想：于事无误想；</a:t>
            </a:r>
          </a:p>
          <a:p>
            <a:pPr marL="0" indent="0">
              <a:buNone/>
            </a:pPr>
            <a:r>
              <a:rPr lang="zh-CN" altLang="en-US" sz="2600" dirty="0">
                <a:latin typeface="华文楷体" panose="02010600040101010101" pitchFamily="2" charset="-122"/>
                <a:ea typeface="华文楷体" panose="02010600040101010101" pitchFamily="2" charset="-122"/>
              </a:rPr>
              <a:t>二、烦恼：贪嗔痴中任何一种；</a:t>
            </a:r>
          </a:p>
          <a:p>
            <a:pPr marL="0" indent="0">
              <a:buNone/>
            </a:pPr>
            <a:r>
              <a:rPr lang="zh-CN" altLang="en-US" sz="2600" dirty="0">
                <a:latin typeface="华文楷体" panose="02010600040101010101" pitchFamily="2" charset="-122"/>
                <a:ea typeface="华文楷体" panose="02010600040101010101" pitchFamily="2" charset="-122"/>
              </a:rPr>
              <a:t>三、等起：在没有得到物主许可的情况下，令财物远离彼处的欲。</a:t>
            </a:r>
          </a:p>
          <a:p>
            <a:endParaRPr lang="en-CA" altLang="zh-CN" sz="2600" dirty="0"/>
          </a:p>
          <a:p>
            <a:endParaRPr lang="en-CA" dirty="0"/>
          </a:p>
        </p:txBody>
      </p:sp>
    </p:spTree>
    <p:extLst>
      <p:ext uri="{BB962C8B-B14F-4D97-AF65-F5344CB8AC3E}">
        <p14:creationId xmlns:p14="http://schemas.microsoft.com/office/powerpoint/2010/main" val="1439863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16BC3F-C091-4A26-9CCE-FB7E62592302}"/>
              </a:ext>
            </a:extLst>
          </p:cNvPr>
          <p:cNvSpPr>
            <a:spLocks noGrp="1"/>
          </p:cNvSpPr>
          <p:nvPr>
            <p:ph idx="1"/>
          </p:nvPr>
        </p:nvSpPr>
        <p:spPr>
          <a:xfrm>
            <a:off x="884238" y="0"/>
            <a:ext cx="11090275" cy="6515100"/>
          </a:xfrm>
        </p:spPr>
        <p:txBody>
          <a:bodyPr/>
          <a:lstStyle/>
          <a:p>
            <a:pPr marL="0" indent="0">
              <a:buNone/>
            </a:pPr>
            <a:endParaRPr lang="en-US" altLang="zh-CN" sz="2400" dirty="0">
              <a:latin typeface="华文楷体" panose="02010600040101010101" pitchFamily="2" charset="-122"/>
              <a:ea typeface="华文楷体" panose="02010600040101010101" pitchFamily="2" charset="-122"/>
            </a:endParaRPr>
          </a:p>
          <a:p>
            <a:pPr marL="0" indent="0">
              <a:buNone/>
            </a:pPr>
            <a:endParaRPr lang="en-US" altLang="zh-CN" sz="2400" dirty="0">
              <a:latin typeface="华文楷体" panose="02010600040101010101" pitchFamily="2" charset="-122"/>
              <a:ea typeface="华文楷体" panose="02010600040101010101" pitchFamily="2" charset="-122"/>
            </a:endParaRPr>
          </a:p>
          <a:p>
            <a:pPr marL="0" indent="0">
              <a:buNone/>
            </a:pPr>
            <a:r>
              <a:rPr lang="en-US" altLang="zh-CN" sz="2400" dirty="0">
                <a:latin typeface="华文楷体" panose="02010600040101010101" pitchFamily="2" charset="-122"/>
                <a:ea typeface="华文楷体" panose="02010600040101010101" pitchFamily="2" charset="-122"/>
              </a:rPr>
              <a:t>3</a:t>
            </a:r>
            <a:r>
              <a:rPr lang="zh-CN" altLang="en-US" sz="2400" dirty="0">
                <a:latin typeface="华文楷体" panose="02010600040101010101" pitchFamily="2" charset="-122"/>
                <a:ea typeface="华文楷体" panose="02010600040101010101" pitchFamily="2" charset="-122"/>
              </a:rPr>
              <a:t>、行为（加行）</a:t>
            </a:r>
          </a:p>
          <a:p>
            <a:r>
              <a:rPr lang="zh-CN" altLang="en-US" sz="2400" dirty="0">
                <a:latin typeface="华文楷体" panose="02010600040101010101" pitchFamily="2" charset="-122"/>
                <a:ea typeface="华文楷体" panose="02010600040101010101" pitchFamily="2" charset="-122"/>
              </a:rPr>
              <a:t>不与取的加行中，“能加行”是自作或教他作；“加行的体性”，是以势力劫夺或暗中盗窃，任何一种都属于不与取。而且，对债务及他人寄存之物，以种种狡诈欺惑的方法行不与取，或为自利，或为他利，或为使他人损耗等，所做都成为不与取。总之，有权威不与取、盗窃不与取、欺诳不与取三种。</a:t>
            </a:r>
            <a:endParaRPr lang="en-CA" altLang="zh-CN" sz="2400" dirty="0">
              <a:latin typeface="华文楷体" panose="02010600040101010101" pitchFamily="2" charset="-122"/>
              <a:ea typeface="华文楷体" panose="02010600040101010101" pitchFamily="2" charset="-122"/>
            </a:endParaRPr>
          </a:p>
          <a:p>
            <a:pPr marL="0" indent="0">
              <a:buNone/>
            </a:pPr>
            <a:endParaRPr lang="en-US" altLang="zh-CN" sz="2400" dirty="0">
              <a:latin typeface="华文楷体" panose="02010600040101010101" pitchFamily="2" charset="-122"/>
              <a:ea typeface="华文楷体" panose="02010600040101010101" pitchFamily="2" charset="-122"/>
            </a:endParaRPr>
          </a:p>
          <a:p>
            <a:pPr marL="0" indent="0">
              <a:buNone/>
            </a:pPr>
            <a:r>
              <a:rPr lang="en-US" altLang="zh-CN" sz="2400" dirty="0">
                <a:latin typeface="华文楷体" panose="02010600040101010101" pitchFamily="2" charset="-122"/>
                <a:ea typeface="华文楷体" panose="02010600040101010101" pitchFamily="2" charset="-122"/>
              </a:rPr>
              <a:t>4</a:t>
            </a:r>
            <a:r>
              <a:rPr lang="zh-CN" altLang="en-US" sz="2400" dirty="0">
                <a:latin typeface="华文楷体" panose="02010600040101010101" pitchFamily="2" charset="-122"/>
                <a:ea typeface="华文楷体" panose="02010600040101010101" pitchFamily="2" charset="-122"/>
              </a:rPr>
              <a:t>、结果</a:t>
            </a:r>
            <a:endParaRPr lang="en-US" altLang="zh-CN" sz="2400" dirty="0">
              <a:latin typeface="华文楷体" panose="02010600040101010101" pitchFamily="2" charset="-122"/>
              <a:ea typeface="华文楷体" panose="02010600040101010101" pitchFamily="2" charset="-122"/>
            </a:endParaRPr>
          </a:p>
          <a:p>
            <a:pPr marL="0" indent="0">
              <a:buNone/>
            </a:pPr>
            <a:r>
              <a:rPr lang="zh-CN" altLang="en-US" sz="2400" dirty="0">
                <a:latin typeface="华文楷体" panose="02010600040101010101" pitchFamily="2" charset="-122"/>
                <a:ea typeface="华文楷体" panose="02010600040101010101" pitchFamily="2" charset="-122"/>
              </a:rPr>
              <a:t>不与取究竟，</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摄抉择分</a:t>
            </a:r>
            <a:r>
              <a:rPr lang="en-US" altLang="zh-CN" sz="2400" dirty="0">
                <a:latin typeface="华文楷体" panose="02010600040101010101" pitchFamily="2" charset="-122"/>
                <a:ea typeface="华文楷体" panose="02010600040101010101" pitchFamily="2" charset="-122"/>
              </a:rPr>
              <a:t>》</a:t>
            </a:r>
            <a:r>
              <a:rPr lang="zh-CN" altLang="en-US" sz="2400" dirty="0">
                <a:latin typeface="华文楷体" panose="02010600040101010101" pitchFamily="2" charset="-122"/>
                <a:ea typeface="华文楷体" panose="02010600040101010101" pitchFamily="2" charset="-122"/>
              </a:rPr>
              <a:t>中说：“移离财物的本处。”对此，虽有多种不同的解释，但从财物所在之处移到他处只是一种情况。比如田地等无处可移，但也须要安立不与取究竟。因此，应当以发起得心作为不与取的究竟。</a:t>
            </a:r>
          </a:p>
          <a:p>
            <a:pPr marL="0" indent="0">
              <a:buNone/>
            </a:pPr>
            <a:endParaRPr lang="zh-CN" altLang="en-US" sz="2400" dirty="0">
              <a:latin typeface="华文楷体" panose="02010600040101010101" pitchFamily="2" charset="-122"/>
              <a:ea typeface="华文楷体" panose="02010600040101010101" pitchFamily="2" charset="-122"/>
            </a:endParaRPr>
          </a:p>
          <a:p>
            <a:endParaRPr lang="en-CA" dirty="0"/>
          </a:p>
        </p:txBody>
      </p:sp>
    </p:spTree>
    <p:extLst>
      <p:ext uri="{BB962C8B-B14F-4D97-AF65-F5344CB8AC3E}">
        <p14:creationId xmlns:p14="http://schemas.microsoft.com/office/powerpoint/2010/main" val="2277127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BE2495-219B-442D-BF47-03FB9A100D61}"/>
              </a:ext>
            </a:extLst>
          </p:cNvPr>
          <p:cNvSpPr>
            <a:spLocks noGrp="1"/>
          </p:cNvSpPr>
          <p:nvPr>
            <p:ph idx="1"/>
          </p:nvPr>
        </p:nvSpPr>
        <p:spPr>
          <a:xfrm>
            <a:off x="884238" y="0"/>
            <a:ext cx="11090275" cy="6515100"/>
          </a:xfrm>
        </p:spPr>
        <p:txBody>
          <a:bodyPr/>
          <a:lstStyle/>
          <a:p>
            <a:endParaRPr lang="en-CA" altLang="zh-CN" dirty="0"/>
          </a:p>
          <a:p>
            <a:endParaRPr lang="en-CA" altLang="zh-CN" dirty="0"/>
          </a:p>
          <a:p>
            <a:r>
              <a:rPr lang="zh-CN" altLang="en-US" sz="2400" dirty="0">
                <a:latin typeface="华文楷体" panose="02010600040101010101" pitchFamily="2" charset="-122"/>
                <a:ea typeface="华文楷体" panose="02010600040101010101" pitchFamily="2" charset="-122"/>
              </a:rPr>
              <a:t>不与取的不具足：</a:t>
            </a:r>
            <a:endParaRPr lang="en-CA"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如果偷盗是被国家王法所定，也就是法律政策决定的，或者为了饶益帮助父母、病人、缘觉、罗汉、三果、二果、初果等圣人，或者为了救助病急、饥饿急的人，这样偷盗得的果报少，不具足盗业。</a:t>
            </a:r>
            <a:endParaRPr lang="en-CA" altLang="zh-CN" sz="2400" dirty="0">
              <a:latin typeface="华文楷体" panose="02010600040101010101" pitchFamily="2" charset="-122"/>
              <a:ea typeface="华文楷体" panose="02010600040101010101" pitchFamily="2" charset="-122"/>
            </a:endParaRPr>
          </a:p>
          <a:p>
            <a:r>
              <a:rPr lang="zh-CN" altLang="en-US" sz="2400" dirty="0">
                <a:latin typeface="华文楷体" panose="02010600040101010101" pitchFamily="2" charset="-122"/>
                <a:ea typeface="华文楷体" panose="02010600040101010101" pitchFamily="2" charset="-122"/>
              </a:rPr>
              <a:t>又有一种情况偷盗得果报轻微，也就是说，偷盗后专心忏悔，忏悔后再不偷盗，或者遮止他人偷盗，教导人持不盗戒，为人指示善恶之道，使人住在善法中，远离偷盗，这样一来，盗业的势能就不具足圆满了。</a:t>
            </a:r>
          </a:p>
          <a:p>
            <a:endParaRPr lang="zh-CN" altLang="en-US" sz="2400" dirty="0">
              <a:latin typeface="华文楷体" panose="02010600040101010101" pitchFamily="2" charset="-122"/>
              <a:ea typeface="华文楷体" panose="02010600040101010101" pitchFamily="2" charset="-122"/>
            </a:endParaRPr>
          </a:p>
          <a:p>
            <a:endParaRPr lang="en-CA" dirty="0"/>
          </a:p>
        </p:txBody>
      </p:sp>
    </p:spTree>
    <p:extLst>
      <p:ext uri="{BB962C8B-B14F-4D97-AF65-F5344CB8AC3E}">
        <p14:creationId xmlns:p14="http://schemas.microsoft.com/office/powerpoint/2010/main" val="256731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1752DB-CB7A-4993-868A-EBB1A9283456}"/>
              </a:ext>
            </a:extLst>
          </p:cNvPr>
          <p:cNvSpPr>
            <a:spLocks noGrp="1"/>
          </p:cNvSpPr>
          <p:nvPr>
            <p:ph idx="1"/>
          </p:nvPr>
        </p:nvSpPr>
        <p:spPr>
          <a:xfrm>
            <a:off x="884238" y="87933"/>
            <a:ext cx="11090275" cy="6427167"/>
          </a:xfrm>
        </p:spPr>
        <p:txBody>
          <a:bodyPr>
            <a:normAutofit fontScale="92500" lnSpcReduction="10000"/>
          </a:bodyPr>
          <a:lstStyle/>
          <a:p>
            <a:endParaRPr lang="en-US" altLang="zh-CN" dirty="0"/>
          </a:p>
          <a:p>
            <a:endParaRPr lang="en-CA" altLang="zh-CN" dirty="0"/>
          </a:p>
          <a:p>
            <a:r>
              <a:rPr lang="zh-CN" altLang="en-US" sz="2600" dirty="0">
                <a:latin typeface="华文楷体" panose="02010600040101010101" pitchFamily="2" charset="-122"/>
                <a:ea typeface="华文楷体" panose="02010600040101010101" pitchFamily="2" charset="-122"/>
              </a:rPr>
              <a:t>不与取的种类</a:t>
            </a:r>
            <a:endParaRPr lang="en-US" altLang="zh-CN" sz="2600" dirty="0">
              <a:latin typeface="华文楷体" panose="02010600040101010101" pitchFamily="2" charset="-122"/>
              <a:ea typeface="华文楷体" panose="02010600040101010101" pitchFamily="2" charset="-122"/>
            </a:endParaRPr>
          </a:p>
          <a:p>
            <a:endParaRPr lang="en-US" altLang="zh-CN" sz="2600" dirty="0">
              <a:latin typeface="华文楷体" panose="02010600040101010101" pitchFamily="2" charset="-122"/>
              <a:ea typeface="华文楷体" panose="02010600040101010101" pitchFamily="2" charset="-122"/>
            </a:endParaRPr>
          </a:p>
          <a:p>
            <a:r>
              <a:rPr lang="en-US" altLang="zh-CN" sz="2600" dirty="0">
                <a:latin typeface="华文楷体" panose="02010600040101010101" pitchFamily="2" charset="-122"/>
                <a:ea typeface="华文楷体" panose="02010600040101010101" pitchFamily="2" charset="-122"/>
              </a:rPr>
              <a:t>A</a:t>
            </a:r>
            <a:r>
              <a:rPr lang="zh-CN" altLang="en-US" sz="2600" dirty="0">
                <a:latin typeface="华文楷体" panose="02010600040101010101" pitchFamily="2" charset="-122"/>
                <a:ea typeface="华文楷体" panose="02010600040101010101" pitchFamily="2" charset="-122"/>
              </a:rPr>
              <a:t>、权威不与取：</a:t>
            </a:r>
          </a:p>
          <a:p>
            <a:r>
              <a:rPr lang="zh-CN" altLang="en-US" sz="2600" dirty="0">
                <a:latin typeface="华文楷体" panose="02010600040101010101" pitchFamily="2" charset="-122"/>
                <a:ea typeface="华文楷体" panose="02010600040101010101" pitchFamily="2" charset="-122"/>
              </a:rPr>
              <a:t>像国王之类势力强大的人，不是依靠合法税收，而是以非法暴力强取豪夺他人的资源、矿产、土地等，或动用军队明目张胆地掠夺。诸如此类的不与取，叫做权威不与取，或势力不与取。</a:t>
            </a:r>
          </a:p>
          <a:p>
            <a:endParaRPr lang="zh-CN" altLang="en-US" sz="2600" dirty="0">
              <a:latin typeface="华文楷体" panose="02010600040101010101" pitchFamily="2" charset="-122"/>
              <a:ea typeface="华文楷体" panose="02010600040101010101" pitchFamily="2" charset="-122"/>
            </a:endParaRPr>
          </a:p>
          <a:p>
            <a:r>
              <a:rPr lang="en-US" altLang="zh-CN" sz="2600" dirty="0">
                <a:latin typeface="华文楷体" panose="02010600040101010101" pitchFamily="2" charset="-122"/>
                <a:ea typeface="华文楷体" panose="02010600040101010101" pitchFamily="2" charset="-122"/>
              </a:rPr>
              <a:t>B</a:t>
            </a:r>
            <a:r>
              <a:rPr lang="zh-CN" altLang="en-US" sz="2600" dirty="0">
                <a:latin typeface="华文楷体" panose="02010600040101010101" pitchFamily="2" charset="-122"/>
                <a:ea typeface="华文楷体" panose="02010600040101010101" pitchFamily="2" charset="-122"/>
              </a:rPr>
              <a:t>、盗窃不与取</a:t>
            </a:r>
          </a:p>
          <a:p>
            <a:r>
              <a:rPr lang="zh-CN" altLang="en-US" sz="2600" dirty="0">
                <a:latin typeface="华文楷体" panose="02010600040101010101" pitchFamily="2" charset="-122"/>
                <a:ea typeface="华文楷体" panose="02010600040101010101" pitchFamily="2" charset="-122"/>
              </a:rPr>
              <a:t>诸如盗贼一类的人趁着主人没有看见而在暗地鬼鬼祟祟窃取饮食财物据为己有，这叫做盗窃不与取。</a:t>
            </a:r>
          </a:p>
          <a:p>
            <a:endParaRPr lang="zh-CN" altLang="en-US" sz="2600" dirty="0">
              <a:latin typeface="华文楷体" panose="02010600040101010101" pitchFamily="2" charset="-122"/>
              <a:ea typeface="华文楷体" panose="02010600040101010101" pitchFamily="2" charset="-122"/>
            </a:endParaRPr>
          </a:p>
          <a:p>
            <a:r>
              <a:rPr lang="en-US" altLang="zh-CN" sz="2600" dirty="0">
                <a:latin typeface="华文楷体" panose="02010600040101010101" pitchFamily="2" charset="-122"/>
                <a:ea typeface="华文楷体" panose="02010600040101010101" pitchFamily="2" charset="-122"/>
              </a:rPr>
              <a:t>C</a:t>
            </a:r>
            <a:r>
              <a:rPr lang="zh-CN" altLang="en-US" sz="2600" dirty="0">
                <a:latin typeface="华文楷体" panose="02010600040101010101" pitchFamily="2" charset="-122"/>
                <a:ea typeface="华文楷体" panose="02010600040101010101" pitchFamily="2" charset="-122"/>
              </a:rPr>
              <a:t>、欺诳不与取</a:t>
            </a:r>
          </a:p>
          <a:p>
            <a:r>
              <a:rPr lang="zh-CN" altLang="en-US" sz="2600" dirty="0">
                <a:latin typeface="华文楷体" panose="02010600040101010101" pitchFamily="2" charset="-122"/>
                <a:ea typeface="华文楷体" panose="02010600040101010101" pitchFamily="2" charset="-122"/>
              </a:rPr>
              <a:t>在经商贸易等过程中，为了欺骗对方而以口说谎话、短斤少两、非法秤斗等手段获取对方的财物，这叫做欺诳不与取。</a:t>
            </a:r>
          </a:p>
          <a:p>
            <a:endParaRPr lang="en-CA" dirty="0"/>
          </a:p>
        </p:txBody>
      </p:sp>
    </p:spTree>
    <p:extLst>
      <p:ext uri="{BB962C8B-B14F-4D97-AF65-F5344CB8AC3E}">
        <p14:creationId xmlns:p14="http://schemas.microsoft.com/office/powerpoint/2010/main" val="1967868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84AA8C-4467-48EC-B827-A3890E3DA6EB}"/>
              </a:ext>
            </a:extLst>
          </p:cNvPr>
          <p:cNvSpPr>
            <a:spLocks noGrp="1"/>
          </p:cNvSpPr>
          <p:nvPr>
            <p:ph idx="1"/>
          </p:nvPr>
        </p:nvSpPr>
        <p:spPr>
          <a:xfrm>
            <a:off x="884237" y="303957"/>
            <a:ext cx="11090275" cy="6840760"/>
          </a:xfrm>
        </p:spPr>
        <p:txBody>
          <a:bodyPr>
            <a:normAutofit fontScale="92500" lnSpcReduction="10000"/>
          </a:bodyPr>
          <a:lstStyle/>
          <a:p>
            <a:r>
              <a:rPr lang="zh-CN" altLang="en-US" dirty="0">
                <a:latin typeface="华文楷体" panose="02010600040101010101" pitchFamily="2" charset="-122"/>
                <a:ea typeface="华文楷体" panose="02010600040101010101" pitchFamily="2" charset="-122"/>
              </a:rPr>
              <a:t>二、	不与取的果报</a:t>
            </a:r>
          </a:p>
          <a:p>
            <a:r>
              <a:rPr lang="en-US" altLang="zh-CN" dirty="0">
                <a:latin typeface="华文楷体" panose="02010600040101010101" pitchFamily="2" charset="-122"/>
                <a:ea typeface="华文楷体" panose="02010600040101010101" pitchFamily="2" charset="-122"/>
              </a:rPr>
              <a:t>1</a:t>
            </a:r>
            <a:r>
              <a:rPr lang="zh-CN" altLang="en-US" dirty="0">
                <a:latin typeface="华文楷体" panose="02010600040101010101" pitchFamily="2" charset="-122"/>
                <a:ea typeface="华文楷体" panose="02010600040101010101" pitchFamily="2" charset="-122"/>
              </a:rPr>
              <a:t>、不与取的异熟果：</a:t>
            </a:r>
          </a:p>
          <a:p>
            <a:r>
              <a:rPr lang="zh-CN" altLang="en-US" dirty="0">
                <a:latin typeface="华文楷体" panose="02010600040101010101" pitchFamily="2" charset="-122"/>
                <a:ea typeface="华文楷体" panose="02010600040101010101" pitchFamily="2" charset="-122"/>
              </a:rPr>
              <a:t>按照烦恼的程度以及动机的大小而分为上中下三品。所谓上品恶业是指贪嗔痴极其粗重，并且长期积累，以这样的滔天罪恶就会下堕地狱；造中品恶业的人会投身饿鬼；积累下品恶业的人则转为旁生。</a:t>
            </a:r>
          </a:p>
          <a:p>
            <a:r>
              <a:rPr lang="en-US" altLang="zh-CN" dirty="0">
                <a:latin typeface="华文楷体" panose="02010600040101010101" pitchFamily="2" charset="-122"/>
                <a:ea typeface="华文楷体" panose="02010600040101010101" pitchFamily="2" charset="-122"/>
              </a:rPr>
              <a:t>2</a:t>
            </a:r>
            <a:r>
              <a:rPr lang="zh-CN" altLang="en-US" dirty="0">
                <a:latin typeface="华文楷体" panose="02010600040101010101" pitchFamily="2" charset="-122"/>
                <a:ea typeface="华文楷体" panose="02010600040101010101" pitchFamily="2" charset="-122"/>
              </a:rPr>
              <a:t>、不与取的等流果</a:t>
            </a:r>
          </a:p>
          <a:p>
            <a:r>
              <a:rPr lang="en-US" altLang="zh-CN" dirty="0">
                <a:latin typeface="华文楷体" panose="02010600040101010101" pitchFamily="2" charset="-122"/>
                <a:ea typeface="华文楷体" panose="02010600040101010101" pitchFamily="2" charset="-122"/>
              </a:rPr>
              <a:t>A</a:t>
            </a:r>
            <a:r>
              <a:rPr lang="zh-CN" altLang="en-US" dirty="0">
                <a:latin typeface="华文楷体" panose="02010600040101010101" pitchFamily="2" charset="-122"/>
                <a:ea typeface="华文楷体" panose="02010600040101010101" pitchFamily="2" charset="-122"/>
              </a:rPr>
              <a:t>、不与取的同行等流果</a:t>
            </a:r>
          </a:p>
          <a:p>
            <a:r>
              <a:rPr lang="zh-CN" altLang="en-US" dirty="0">
                <a:latin typeface="华文楷体" panose="02010600040101010101" pitchFamily="2" charset="-122"/>
                <a:ea typeface="华文楷体" panose="02010600040101010101" pitchFamily="2" charset="-122"/>
              </a:rPr>
              <a:t>所谓的同行等流果就是说今世与前世所造的业相同。如果前世是以不与取为业的人现世也喜欢偷盗等。</a:t>
            </a:r>
          </a:p>
          <a:p>
            <a:r>
              <a:rPr lang="zh-CN" altLang="en-US" dirty="0">
                <a:latin typeface="华文楷体" panose="02010600040101010101" pitchFamily="2" charset="-122"/>
                <a:ea typeface="华文楷体" panose="02010600040101010101" pitchFamily="2" charset="-122"/>
              </a:rPr>
              <a:t>从幼年时起，人们由于各自前世业力所感就表现出明显的不同，有些人喜欢偷鸡摸狗，这都是前世作业旧习的惯性因果或者是等流果所致。</a:t>
            </a:r>
            <a:endParaRPr lang="en-CA" altLang="zh-CN" dirty="0">
              <a:latin typeface="华文楷体" panose="02010600040101010101" pitchFamily="2" charset="-122"/>
              <a:ea typeface="华文楷体" panose="02010600040101010101" pitchFamily="2" charset="-122"/>
            </a:endParaRPr>
          </a:p>
          <a:p>
            <a:r>
              <a:rPr lang="en-US" altLang="zh-CN" dirty="0">
                <a:latin typeface="华文楷体" panose="02010600040101010101" pitchFamily="2" charset="-122"/>
                <a:ea typeface="华文楷体" panose="02010600040101010101" pitchFamily="2" charset="-122"/>
              </a:rPr>
              <a:t>B</a:t>
            </a:r>
            <a:r>
              <a:rPr lang="zh-CN" altLang="en-US" dirty="0">
                <a:latin typeface="华文楷体" panose="02010600040101010101" pitchFamily="2" charset="-122"/>
                <a:ea typeface="华文楷体" panose="02010600040101010101" pitchFamily="2" charset="-122"/>
              </a:rPr>
              <a:t>、不与取的感受等流果</a:t>
            </a:r>
          </a:p>
          <a:p>
            <a:r>
              <a:rPr lang="zh-CN" altLang="en-US" dirty="0">
                <a:latin typeface="华文楷体" panose="02010600040101010101" pitchFamily="2" charset="-122"/>
                <a:ea typeface="华文楷体" panose="02010600040101010101" pitchFamily="2" charset="-122"/>
              </a:rPr>
              <a:t>不与取的感受等流果之一：贫乏</a:t>
            </a:r>
          </a:p>
          <a:p>
            <a:r>
              <a:rPr lang="zh-CN" altLang="en-US" dirty="0">
                <a:latin typeface="华文楷体" panose="02010600040101010101" pitchFamily="2" charset="-122"/>
                <a:ea typeface="华文楷体" panose="02010600040101010101" pitchFamily="2" charset="-122"/>
              </a:rPr>
              <a:t>前世偷盗就会感得今生受用非常贫乏，</a:t>
            </a:r>
          </a:p>
          <a:p>
            <a:r>
              <a:rPr lang="zh-CN" altLang="en-US" dirty="0">
                <a:latin typeface="华文楷体" panose="02010600040101010101" pitchFamily="2" charset="-122"/>
                <a:ea typeface="华文楷体" panose="02010600040101010101" pitchFamily="2" charset="-122"/>
              </a:rPr>
              <a:t>不与取的感受等流果之二：与敌共用</a:t>
            </a:r>
          </a:p>
          <a:p>
            <a:r>
              <a:rPr lang="zh-CN" altLang="en-US" dirty="0">
                <a:latin typeface="华文楷体" panose="02010600040101010101" pitchFamily="2" charset="-122"/>
                <a:ea typeface="华文楷体" panose="02010600040101010101" pitchFamily="2" charset="-122"/>
              </a:rPr>
              <a:t>即便有一点点财产，也是被强夺或偷走等等，被与敌人共同享用。</a:t>
            </a:r>
          </a:p>
          <a:p>
            <a:endParaRPr lang="en-CA" dirty="0"/>
          </a:p>
        </p:txBody>
      </p:sp>
    </p:spTree>
    <p:extLst>
      <p:ext uri="{BB962C8B-B14F-4D97-AF65-F5344CB8AC3E}">
        <p14:creationId xmlns:p14="http://schemas.microsoft.com/office/powerpoint/2010/main" val="10863161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SCORM_PASSING_SCORE" val="100.000000"/>
  <p:tag name="ISPRING_PRESENTATION_TITLE" val="bt141"/>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我要PPT网 , www.51pptw.com​">
  <a:themeElements>
    <a:clrScheme name="自定义 50">
      <a:dk1>
        <a:sysClr val="windowText" lastClr="000000"/>
      </a:dk1>
      <a:lt1>
        <a:sysClr val="window" lastClr="FFFFFF"/>
      </a:lt1>
      <a:dk2>
        <a:srgbClr val="44546A"/>
      </a:dk2>
      <a:lt2>
        <a:srgbClr val="E7E6E6"/>
      </a:lt2>
      <a:accent1>
        <a:srgbClr val="0070C0"/>
      </a:accent1>
      <a:accent2>
        <a:srgbClr val="92D050"/>
      </a:accent2>
      <a:accent3>
        <a:srgbClr val="0070C0"/>
      </a:accent3>
      <a:accent4>
        <a:srgbClr val="92D050"/>
      </a:accent4>
      <a:accent5>
        <a:srgbClr val="0070C0"/>
      </a:accent5>
      <a:accent6>
        <a:srgbClr val="92D050"/>
      </a:accent6>
      <a:hlink>
        <a:srgbClr val="0070C0"/>
      </a:hlink>
      <a:folHlink>
        <a:srgbClr val="92D05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3759</Words>
  <Application>Microsoft Office PowerPoint</Application>
  <PresentationFormat>Custom</PresentationFormat>
  <Paragraphs>298</Paragraphs>
  <Slides>39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华文新魏</vt:lpstr>
      <vt:lpstr>华文楷体</vt:lpstr>
      <vt:lpstr>Arial</vt:lpstr>
      <vt:lpstr>Calibri</vt:lpstr>
      <vt:lpstr>Calibri Light</vt:lpstr>
      <vt:lpstr>我要PPT网 , www.51pptw.com​</vt:lpstr>
      <vt:lpstr>十不善业之三： 邪淫</vt:lpstr>
      <vt:lpstr>PowerPoint Presentation</vt:lpstr>
      <vt:lpstr>PowerPoint Presentation</vt:lpstr>
      <vt:lpstr>一、上次共修内容回顾：         十不善业之二：不与取 </vt:lpstr>
      <vt:lpstr>PowerPoint Presentation</vt:lpstr>
      <vt:lpstr>PowerPoint Presentation</vt:lpstr>
      <vt:lpstr>PowerPoint Presentation</vt:lpstr>
      <vt:lpstr>PowerPoint Presentation</vt:lpstr>
      <vt:lpstr>PowerPoint Presentation</vt:lpstr>
      <vt:lpstr>PowerPoint Presentation</vt:lpstr>
      <vt:lpstr>二、 何为邪淫</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三、邪淫的果报</vt:lpstr>
      <vt:lpstr>PowerPoint Presentation</vt:lpstr>
      <vt:lpstr>PowerPoint Presentation</vt:lpstr>
      <vt:lpstr>PowerPoint Presentation</vt:lpstr>
      <vt:lpstr>PowerPoint Presentation</vt:lpstr>
      <vt:lpstr>四、如何从现代社会的角度理解 邪淫之害</vt:lpstr>
      <vt:lpstr>PowerPoint Presentation</vt:lpstr>
      <vt:lpstr>PowerPoint Presentation</vt:lpstr>
      <vt:lpstr>PowerPoint Presentation</vt:lpstr>
      <vt:lpstr>PowerPoint Presentation</vt:lpstr>
      <vt:lpstr>PowerPoint Presentation</vt:lpstr>
      <vt:lpstr>PowerPoint Presentation</vt:lpstr>
      <vt:lpstr>五、忏悔与对治</vt:lpstr>
      <vt:lpstr>PowerPoint Presentation</vt:lpstr>
      <vt:lpstr>PowerPoint Presentation</vt:lpstr>
      <vt:lpstr>思考题</vt:lpstr>
      <vt:lpstr>PowerPoint Presentation</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2020-02-10T04:42:15Z</dcterms:created>
  <dcterms:modified xsi:type="dcterms:W3CDTF">2020-02-12T18:31:06Z</dcterms:modified>
</cp:coreProperties>
</file>