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4" r:id="rId7"/>
    <p:sldId id="262" r:id="rId8"/>
    <p:sldId id="272" r:id="rId9"/>
    <p:sldId id="264" r:id="rId10"/>
    <p:sldId id="263" r:id="rId11"/>
    <p:sldId id="270" r:id="rId12"/>
    <p:sldId id="268" r:id="rId13"/>
    <p:sldId id="265" r:id="rId14"/>
    <p:sldId id="266" r:id="rId15"/>
    <p:sldId id="267" r:id="rId16"/>
    <p:sldId id="269" r:id="rId17"/>
    <p:sldId id="271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5230"/>
  </p:normalViewPr>
  <p:slideViewPr>
    <p:cSldViewPr snapToGrid="0" snapToObjects="1">
      <p:cViewPr varScale="1">
        <p:scale>
          <a:sx n="114" d="100"/>
          <a:sy n="114" d="100"/>
        </p:scale>
        <p:origin x="4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4/12/2021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5A04E-FDF2-D44A-88FB-8A846813FD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662" y="1354667"/>
            <a:ext cx="8655464" cy="2421464"/>
          </a:xfrm>
        </p:spPr>
        <p:txBody>
          <a:bodyPr>
            <a:noAutofit/>
          </a:bodyPr>
          <a:lstStyle/>
          <a:p>
            <a:r>
              <a:rPr lang="en-US" sz="88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en-US" sz="8800" dirty="0" err="1">
                <a:latin typeface="KaiTi" panose="02010609060101010101" pitchFamily="49" charset="-122"/>
                <a:ea typeface="KaiTi" panose="02010609060101010101" pitchFamily="49" charset="-122"/>
              </a:rPr>
              <a:t>佛說稻桿經</a:t>
            </a:r>
            <a:r>
              <a:rPr lang="en-US" sz="88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93982-F227-944E-87FB-FB33DFE35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61252" y="3908654"/>
            <a:ext cx="7542282" cy="1723520"/>
          </a:xfrm>
        </p:spPr>
        <p:txBody>
          <a:bodyPr>
            <a:noAutofit/>
          </a:bodyPr>
          <a:lstStyle/>
          <a:p>
            <a:r>
              <a:rPr 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視頻</a:t>
            </a:r>
            <a:r>
              <a:rPr lang="en-US" altLang="zh-TW" sz="4000" dirty="0">
                <a:latin typeface="KaiTi" panose="02010609060101010101" pitchFamily="49" charset="-122"/>
                <a:ea typeface="KaiTi" panose="02010609060101010101" pitchFamily="49" charset="-122"/>
              </a:rPr>
              <a:t>5-1</a:t>
            </a:r>
            <a:endParaRPr lang="en-CA" altLang="zh-TW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r>
              <a:rPr lang="zh-TW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緣起修法</a:t>
            </a:r>
            <a:endParaRPr lang="en-US" sz="40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65202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8D04-9503-0D4A-873C-EC5783A4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五</a:t>
            </a:r>
            <a:r>
              <a:rPr lang="en-CA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實修</a:t>
            </a:r>
            <a:r>
              <a:rPr lang="en-CA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2: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空性的修法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E5A9-05C6-264C-A4CB-7C885EFC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465273"/>
            <a:ext cx="9478616" cy="371539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推理的方式：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因不觀察的情況下可以產生果，但深入去了解時，因和果不管是同時或前後，都沒辦法產生果。通過這個思維方式去思考，反覆地去思考，通過思考就有一個很強大的感受、體會。體會因是沒辧法產生果，果再怎樣觀察再怎樣想都是沒辦法從因直接地產生，這就叫做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無生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無生無滅，不生不滅，無來無生。</a:t>
            </a:r>
            <a:r>
              <a:rPr lang="en-CA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070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E8D04-9503-0D4A-873C-EC5783A44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五</a:t>
            </a:r>
            <a:r>
              <a:rPr lang="en-CA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實修</a:t>
            </a:r>
            <a:r>
              <a:rPr lang="en-CA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2: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空性的修法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6E5A9-05C6-264C-A4CB-7C885EFC1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8"/>
            <a:ext cx="9147312" cy="355636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深深體會到，稻芽沒有從稻種中產生，稻種從來都沒有產生過稻芽。有很深刻的體會後，就在這個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無生無來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當中停留下來。萬事萬物這樣觀察的時候都是不生，既然是不生，那就是不滅。安住在體會中。反覆觀察。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500" b="1" dirty="0">
                <a:latin typeface="KaiTi" panose="02010609060101010101" pitchFamily="49" charset="-122"/>
                <a:ea typeface="KaiTi" panose="02010609060101010101" pitchFamily="49" charset="-122"/>
              </a:rPr>
              <a:t>小結：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深深體會到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不生不滅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560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9FE5-ACAA-4248-9BE9-CB88310D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6" y="192157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六、實修</a:t>
            </a:r>
            <a:r>
              <a:rPr lang="en-CA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3: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如幻如夢，只是現象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D786-C33A-0C42-9080-A7A92512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749287"/>
            <a:ext cx="9306338" cy="40286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思考方式：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基礎思考方法就是上一個思維方法，因怎麼樣產生果，先後還是同時？還是怎樣產生？得到從來沒有產生果的結論。這個結論後還有一個：雖然這個裡面沒有找到一個理由，但從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感觀層面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那就是有生有滅，看到的這個有生有滅，去觀察時，那這個有生有滅實際上就是不生不滅。這裡面找不到怎麼樣誕生、怎麼樣毀滅都找不到。我們看到的有生有滅，是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唯現象、唯緣起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，也就是佛經裡說的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如幻如夢。</a:t>
            </a:r>
            <a:endParaRPr lang="en-CA" altLang="zh-TW" sz="22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921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9FE5-ACAA-4248-9BE9-CB88310D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6" y="192157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六、實修</a:t>
            </a:r>
            <a:r>
              <a:rPr lang="en-CA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3: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如幻如夢，只是現象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D786-C33A-0C42-9080-A7A92512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558" y="1315278"/>
            <a:ext cx="9173816" cy="422744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CA" altLang="zh-TW" sz="2200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海市蜃樓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：我們看到的建築物、很多人，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沒有實質性的東西，只是我們自己感官層面上出現了這個現象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，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這個現象沒有實質性的東西，就像海市蜃樓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。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我們的視覺裡面明明有建築物，是光的反射，這個城市實際上在一個很遠很遠的地方，但是因為光的反射，在空中就出現了一個城市，但這個城市只能看得見，但是摸不著，這個也不存在，這也叫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唯現象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，現象而己，這叫作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如幻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CA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790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9FE5-ACAA-4248-9BE9-CB88310D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6" y="192157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六、實修</a:t>
            </a:r>
            <a:r>
              <a:rPr lang="en-CA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3: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如幻如夢，只是現象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D786-C33A-0C42-9080-A7A92512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1749286"/>
            <a:ext cx="9266582" cy="4518992"/>
          </a:xfrm>
        </p:spPr>
        <p:txBody>
          <a:bodyPr>
            <a:normAutofit/>
          </a:bodyPr>
          <a:lstStyle/>
          <a:p>
            <a:pPr>
              <a:lnSpc>
                <a:spcPct val="16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如夢：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就像我們做夢的時候，夢中的一切都是跟我們現實生活當中的這些東西一樣一模一樣，尤其是我們不知道自己在做夢的時候，我們在夢裡看到的跟現實生活中感覺到的東西，沒有辦法辨別真與假，只是我們醒過來了以後才能夠知道哪個是真的，哪個是假的。做夢時我們沒辧法知道它是假的。做夢人的感官面前的光、聲音等等，顯得特別真實，現實生活也是這樣，沒有什麼更加真實的東西，不是真實的，它是個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現象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而己，這叫作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如夢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，如幻如夢。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24185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9FE5-ACAA-4248-9BE9-CB88310D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6" y="192157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六、實修</a:t>
            </a:r>
            <a:r>
              <a:rPr lang="en-CA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3: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如幻如夢，只是現象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D786-C33A-0C42-9080-A7A92512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036" y="920290"/>
            <a:ext cx="9304683" cy="4727714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深入去思考，思考到很到位時，自然就感覺到我現在看到的、聽到的一切都是一個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現象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而已。除了這個現象，我如果要去找它的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本質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，它實質性的東西是不存在。在微觀世界裡去尋找時，最終什麼答案都沒有得到，反而得到了一個不生，無生。充分說明我感官看到的是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錯覺、幻覺，只是一個現象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而已。有一深刻的體會，在這個很深刻的體會當中停下來，感受一下這個世界，知道是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如夢如幻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的這種感覺。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09488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9FE5-ACAA-4248-9BE9-CB88310D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6" y="192157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六、實修</a:t>
            </a:r>
            <a:r>
              <a:rPr lang="en-CA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3: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如幻如夢，只是現象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D786-C33A-0C42-9080-A7A92512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1673086"/>
            <a:ext cx="9543222" cy="3511827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安住：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深深體會所看到所聽到的一切，都是一個沒有任何實質性的現象，僅僅是一個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現象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。會得到一個強大的體會，有了這樣的體會，不要再繼續思考，思考的目的已經達到了，就在這當中安住。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6357212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9FE5-ACAA-4248-9BE9-CB88310D8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036" y="192157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六、實修</a:t>
            </a:r>
            <a:r>
              <a:rPr lang="en-CA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3: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如幻如夢，只是現象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7D786-C33A-0C42-9080-A7A925120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01" y="1673086"/>
            <a:ext cx="9079395" cy="4754218"/>
          </a:xfrm>
        </p:spPr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6.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小結：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通過不生不滅（實修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），最後又得到了另一個結論，我們看到的，聽到的，實際上是無生無滅，但我們看到的有生有滅，只能說它是一個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現象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，沒有實質性東西的現象，就像海市蜃樓，就像魔術師變出來的東西，就像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夢中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的東西。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之前我們在理論上學過了，但是沒有體會到，從來都沒有體會到，現在通過理論反覆去思考，深入地去思考，這時它不僅僅是一個知識，這時就變成了一種體會、感覺，深深體會到一切都是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如幻如夢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60000"/>
              </a:lnSpc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863460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07C5E-1E78-A94B-9D68-E6929D5F4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問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題討論：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E428E-751C-6A4A-BA25-253E4EEF5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自己有什麼經驗可以說明小因生大果？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簡單說明緣起法的修行方法（實修方法）。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. 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學習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《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佛說稻桿經</a:t>
            </a: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》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有什麼體會或感想？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自由討論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32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8D30-AFEB-C944-82A4-880659F7F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10817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網要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8911F-734A-D84D-88FF-FA22C26FD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711371"/>
            <a:ext cx="10131425" cy="45370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一、為何要實修緣起法？</a:t>
            </a:r>
            <a:endParaRPr lang="en-CA" altLang="zh-TW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二、前行</a:t>
            </a:r>
            <a:endParaRPr lang="en-CA" altLang="zh-TW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三、正行</a:t>
            </a:r>
            <a:endParaRPr lang="en-CA" altLang="zh-TW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四、實修</a:t>
            </a:r>
            <a:r>
              <a:rPr lang="en-CA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1: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世俗諦</a:t>
            </a:r>
            <a:endParaRPr lang="en-CA" altLang="zh-TW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400" dirty="0" err="1">
                <a:latin typeface="KaiTi" panose="02010609060101010101" pitchFamily="49" charset="-122"/>
                <a:ea typeface="KaiTi" panose="02010609060101010101" pitchFamily="49" charset="-122"/>
              </a:rPr>
              <a:t>五</a:t>
            </a:r>
            <a:r>
              <a:rPr lang="en-CA" sz="2400" dirty="0">
                <a:latin typeface="KaiTi" panose="02010609060101010101" pitchFamily="49" charset="-122"/>
                <a:ea typeface="KaiTi" panose="02010609060101010101" pitchFamily="49" charset="-122"/>
              </a:rPr>
              <a:t>、</a:t>
            </a:r>
            <a:r>
              <a:rPr lang="en-US" sz="2400" dirty="0" err="1">
                <a:latin typeface="KaiTi" panose="02010609060101010101" pitchFamily="49" charset="-122"/>
                <a:ea typeface="KaiTi" panose="02010609060101010101" pitchFamily="49" charset="-122"/>
              </a:rPr>
              <a:t>實修</a:t>
            </a:r>
            <a:r>
              <a:rPr lang="en-CA" sz="2400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2: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空性的修法</a:t>
            </a:r>
            <a:endParaRPr lang="en-CA" altLang="zh-TW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六、實修</a:t>
            </a:r>
            <a:r>
              <a:rPr lang="en-CA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  <a:t>3: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 如幻如夢，只是現象</a:t>
            </a:r>
            <a:endParaRPr lang="en-US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80555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1E85C-5B34-4345-B8D0-4A132CA33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一、為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何要實修緣起法？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D9A0C-8774-4840-9DFE-AD83EC8A3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學任何理論，學後必須要去考慮這個理論怎麼樣用到現實生活當中，用理論來改變自己，用理論來斷除自己的煩惱，這是重點。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我們的煩惱要通過修行來消除，光了解理論還不能夠解決實際的問題，要實際去修。實修的方法，可以解決自己的煩惱等問題。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7202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04D8-8132-314A-B41B-6E54F8CBA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二</a:t>
            </a:r>
            <a:r>
              <a:rPr 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、 </a:t>
            </a:r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前行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1919-BEEE-AB4B-A07A-8EBC2F010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9226825" cy="364913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（1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）身體毗盧七法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（2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）排除污氣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（3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）發菩提心：為何要修緣起法？就是因為要證悟，為什麼要證悟？想要利益眾生，所以要修緣起法，這樣子發菩提心。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943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704D8-8132-314A-B41B-6E54F8CB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784" y="0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三、正行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8B1919-BEEE-AB4B-A07A-8EBC2F010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51723"/>
            <a:ext cx="10926415" cy="5506278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（1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觀想釋迦牟尼佛：</a:t>
            </a:r>
            <a:br>
              <a:rPr lang="en-CA" altLang="zh-TW" sz="26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只要我們有足夠的信心，把釋迦牟尼佛觀想在我們面前的空中，實際上佛就在我們前面，因為佛有無量的神通，有度化眾生的力量。觀想愈清楚愈好。</a:t>
            </a: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（2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祈禱</a:t>
            </a:r>
            <a:r>
              <a:rPr lang="zh-TW" altLang="en-US" sz="26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br>
              <a:rPr lang="en-CA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念佛的名號</a:t>
            </a:r>
            <a:r>
              <a:rPr lang="en-CA" sz="2400" dirty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心咒 （強大的信心祈禱釋迦牟尼佛加持我在這一座當中能夠證悟緣起法。）</a:t>
            </a:r>
            <a:endParaRPr lang="en-CA" sz="24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（3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）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念緣起咒：</a:t>
            </a:r>
            <a:br>
              <a:rPr lang="en-CA" altLang="zh-TW" sz="2400" b="1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400" dirty="0">
                <a:latin typeface="KaiTi" panose="02010609060101010101" pitchFamily="49" charset="-122"/>
                <a:ea typeface="KaiTi" panose="02010609060101010101" pitchFamily="49" charset="-122"/>
              </a:rPr>
              <a:t>嗡耶达日玛黑德抓巴瓦，黑敦得堪达塔嘎多哈雅巴达，得堪匝友呢若达，诶旺巴德玛哈夏日玛纳所哈</a:t>
            </a:r>
            <a:br>
              <a:rPr lang="en-CA" altLang="zh-TW" sz="2400" dirty="0">
                <a:latin typeface="KaiTi" panose="02010609060101010101" pitchFamily="49" charset="-122"/>
                <a:ea typeface="KaiTi" panose="02010609060101010101" pitchFamily="49" charset="-122"/>
              </a:rPr>
            </a:b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（念緣起咒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/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四句偈時盡量去想它的內容：萬事萬物都是因緣產生，萬事萬物都是因緣毀滅時毀滅，邊想邊念。）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8632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307CE-338A-B04F-843B-318C03726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775" y="160498"/>
            <a:ext cx="10131425" cy="1456267"/>
          </a:xfrm>
        </p:spPr>
        <p:txBody>
          <a:bodyPr>
            <a:normAutofit/>
          </a:bodyPr>
          <a:lstStyle/>
          <a:p>
            <a:r>
              <a:rPr lang="en-US" sz="4400" b="1" dirty="0" err="1">
                <a:latin typeface="KaiTi" panose="02010609060101010101" pitchFamily="49" charset="-122"/>
                <a:ea typeface="KaiTi" panose="02010609060101010101" pitchFamily="49" charset="-122"/>
              </a:rPr>
              <a:t>緣起咒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endParaRPr lang="en-US" sz="4400" b="1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3F6DF-C8BA-CA4B-ADB4-2040623CE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297" y="1616765"/>
            <a:ext cx="11227903" cy="56321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2600" b="1" i="1" dirty="0">
                <a:latin typeface="KaiTi" panose="02010609060101010101" pitchFamily="49" charset="-122"/>
                <a:ea typeface="KaiTi" panose="02010609060101010101" pitchFamily="49" charset="-122"/>
              </a:rPr>
              <a:t>諸法從緣起，如來說是因</a:t>
            </a:r>
            <a:r>
              <a:rPr lang="en-CA" sz="2600" b="1" i="1" dirty="0">
                <a:latin typeface="KaiTi" panose="02010609060101010101" pitchFamily="49" charset="-122"/>
                <a:ea typeface="KaiTi" panose="02010609060101010101" pitchFamily="49" charset="-122"/>
              </a:rPr>
              <a:t> ，</a:t>
            </a:r>
            <a:r>
              <a:rPr lang="zh-TW" altLang="en-US" sz="2600" b="1" i="1" dirty="0">
                <a:latin typeface="KaiTi" panose="02010609060101010101" pitchFamily="49" charset="-122"/>
                <a:ea typeface="KaiTi" panose="02010609060101010101" pitchFamily="49" charset="-122"/>
              </a:rPr>
              <a:t>彼法因緣盡</a:t>
            </a:r>
            <a:r>
              <a:rPr lang="en-CA" sz="2600" b="1" i="1" dirty="0">
                <a:latin typeface="KaiTi" panose="02010609060101010101" pitchFamily="49" charset="-122"/>
                <a:ea typeface="KaiTi" panose="02010609060101010101" pitchFamily="49" charset="-122"/>
              </a:rPr>
              <a:t> ，</a:t>
            </a:r>
            <a:r>
              <a:rPr lang="zh-TW" altLang="en-US" sz="2600" b="1" i="1" dirty="0">
                <a:latin typeface="KaiTi" panose="02010609060101010101" pitchFamily="49" charset="-122"/>
                <a:ea typeface="KaiTi" panose="02010609060101010101" pitchFamily="49" charset="-122"/>
              </a:rPr>
              <a:t>是大沙門說</a:t>
            </a:r>
            <a:r>
              <a:rPr lang="en-CA" sz="2600" b="1" i="1" dirty="0">
                <a:latin typeface="KaiTi" panose="02010609060101010101" pitchFamily="49" charset="-122"/>
                <a:ea typeface="KaiTi" panose="02010609060101010101" pitchFamily="49" charset="-122"/>
              </a:rPr>
              <a:t> 。</a:t>
            </a: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法就是萬事萬物，一切法都是從因緣產生。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佛說了它的因，萬事萬物的因，萬事萬物生起時，它的因是什麼，它的緣是什麼。佛說這個不是造物主，不是萬能神，不是無因無緣，有因有緣，那麼因緣是什麼？因相應、緣相應，這些都是萬事萬物的因緣。佛正確無誤地講了，萬事萬物產生的因緣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這些萬事萬物，最終如果這個因和緣毀滅時，因緣結束時，這些法也會結束。所以萬事萬物的誕生、存在、毀滅，都跟因和緣有關係。和因緣根本沒有關係的鬼神，這些都不需要參與在因緣當中，萬事萬物都有自己的因緣。毀滅的時候也是因為它的因緣不存在，所以它就毀滅了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是佛說的，緣起性空的道理只有佛才講，其它的宗教沒有的。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endParaRPr lang="en-CA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3973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711E-2582-534E-BBE3-77B774EE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四、實修</a:t>
            </a:r>
            <a:r>
              <a:rPr lang="en-CA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世俗諦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1F01-8C93-E941-9927-6A564ACA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065867"/>
            <a:ext cx="9412356" cy="395062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1.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世俗諦（世俗諦當中深信因果）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2.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首先通過因緣的五個規律：不常、不斷、不移、小因生大果、與彼相似去思考，然後對因緣，對因果產生信心，深信不疑。思考時可以舉很多很多的例子，</a:t>
            </a:r>
            <a:r>
              <a:rPr lang="zh-TW" altLang="en-US" sz="2200" u="sng" dirty="0">
                <a:latin typeface="KaiTi" panose="02010609060101010101" pitchFamily="49" charset="-122"/>
                <a:ea typeface="KaiTi" panose="02010609060101010101" pitchFamily="49" charset="-122"/>
              </a:rPr>
              <a:t>更重要是後面兩個：小因生大果、與彼相似。</a:t>
            </a:r>
            <a:endParaRPr lang="en-CA" altLang="zh-TW" sz="2200" u="sng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1878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711E-2582-534E-BBE3-77B774EEA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四、實修</a:t>
            </a:r>
            <a:r>
              <a:rPr lang="en-CA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世俗諦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1F01-8C93-E941-9927-6A564ACA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714" y="1337733"/>
            <a:ext cx="9647443" cy="54208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CA" altLang="zh-TW" sz="2200" u="sng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3.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 </a:t>
            </a:r>
            <a:r>
              <a:rPr lang="zh-TW" altLang="en-US" sz="26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小因生大果</a:t>
            </a:r>
            <a:r>
              <a:rPr lang="zh-TW" altLang="en-US" sz="2600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我們靜下心來去思考，就我們所了解的、所看到的、所聽到的、所知道的這些當中，有什麼樣的小因產生什麼樣的大果。有情眾生、植物等。思考後，堅定不移的相信小因生大果。這就是自然規律，我們不需要去懷疑，沒有任何疑問，是我們看到的是我們自己知道的，最後相信很小的因可以產生很大的果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4.</a:t>
            </a:r>
            <a:r>
              <a:rPr lang="zh-TW" altLang="en-US" sz="2600" b="1" u="sng" dirty="0">
                <a:latin typeface="KaiTi" panose="02010609060101010101" pitchFamily="49" charset="-122"/>
                <a:ea typeface="KaiTi" panose="02010609060101010101" pitchFamily="49" charset="-122"/>
              </a:rPr>
              <a:t>與彼相似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因和果是相似的，什麼樣的因就會有什麼樣的果。有情眾生：雞生雞、狗生狗等等。因和果永遠都不會錯亂，按照大自然的規律來發展，永遠都不會錯亂。最後相信：有什麼樣的因，就會有什麼樣的果。</a:t>
            </a: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870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711E-2582-534E-BBE3-77B774EEA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99391"/>
            <a:ext cx="10131425" cy="1456267"/>
          </a:xfrm>
        </p:spPr>
        <p:txBody>
          <a:bodyPr>
            <a:normAutofit/>
          </a:bodyPr>
          <a:lstStyle/>
          <a:p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四、實修</a:t>
            </a:r>
            <a:r>
              <a:rPr lang="en-CA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-</a:t>
            </a:r>
            <a:r>
              <a:rPr lang="en-US" altLang="zh-TW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1:</a:t>
            </a:r>
            <a:r>
              <a:rPr lang="zh-TW" altLang="en-US" sz="4400" b="1" dirty="0">
                <a:latin typeface="KaiTi" panose="02010609060101010101" pitchFamily="49" charset="-122"/>
                <a:ea typeface="KaiTi" panose="02010609060101010101" pitchFamily="49" charset="-122"/>
              </a:rPr>
              <a:t> 世俗諦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1F01-8C93-E941-9927-6A564ACA4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31" y="827524"/>
            <a:ext cx="9372599" cy="530087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endParaRPr lang="en-CA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5.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小結：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善有善報，惡有惡的果報。善惡因果永遠都不會錯亂的。很小的善或很小的惡會有很大的果報。從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世俗諦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或從我們</a:t>
            </a:r>
            <a:r>
              <a:rPr lang="zh-TW" altLang="en-US" sz="2200" dirty="0">
                <a:solidFill>
                  <a:srgbClr val="FF00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感觀層面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去觀察，最後深信不疑。</a:t>
            </a:r>
            <a:endParaRPr lang="en-CA" altLang="zh-TW" sz="2200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TW" sz="2200" dirty="0">
                <a:latin typeface="KaiTi" panose="02010609060101010101" pitchFamily="49" charset="-122"/>
                <a:ea typeface="KaiTi" panose="02010609060101010101" pitchFamily="49" charset="-122"/>
              </a:rPr>
              <a:t>6.</a:t>
            </a:r>
            <a:r>
              <a:rPr lang="zh-TW" altLang="en-US" sz="2600" b="1" dirty="0">
                <a:latin typeface="KaiTi" panose="02010609060101010101" pitchFamily="49" charset="-122"/>
                <a:ea typeface="KaiTi" panose="02010609060101010101" pitchFamily="49" charset="-122"/>
              </a:rPr>
              <a:t>安住：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最後特別特別有感受，非常相信，做好事有好報，做壞事有壞報，對這個因果特別相信，有這種信任有這種感覺，這時候就停下來不思考，就在深信不疑的信心當中停留安住，安住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1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～</a:t>
            </a:r>
            <a:r>
              <a:rPr lang="en-CA" sz="2200" dirty="0">
                <a:latin typeface="KaiTi" panose="02010609060101010101" pitchFamily="49" charset="-122"/>
                <a:ea typeface="KaiTi" panose="02010609060101010101" pitchFamily="49" charset="-122"/>
              </a:rPr>
              <a:t>2</a:t>
            </a:r>
            <a:r>
              <a:rPr lang="zh-TW" altLang="en-US" sz="2200" dirty="0">
                <a:latin typeface="KaiTi" panose="02010609060101010101" pitchFamily="49" charset="-122"/>
                <a:ea typeface="KaiTi" panose="02010609060101010101" pitchFamily="49" charset="-122"/>
              </a:rPr>
              <a:t>分鐘，當信心逐漸消失時，然後又去思考，反覆地思考。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667390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115</TotalTime>
  <Words>2816</Words>
  <Application>Microsoft Office PowerPoint</Application>
  <PresentationFormat>Widescreen</PresentationFormat>
  <Paragraphs>65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KaiTi</vt:lpstr>
      <vt:lpstr>Arial</vt:lpstr>
      <vt:lpstr>Calibri</vt:lpstr>
      <vt:lpstr>Calibri Light</vt:lpstr>
      <vt:lpstr>Celestial</vt:lpstr>
      <vt:lpstr>《佛說稻桿經》</vt:lpstr>
      <vt:lpstr>網要</vt:lpstr>
      <vt:lpstr>一、為何要實修緣起法？</vt:lpstr>
      <vt:lpstr>二、 前行</vt:lpstr>
      <vt:lpstr>三、正行</vt:lpstr>
      <vt:lpstr>緣起咒：</vt:lpstr>
      <vt:lpstr>四、實修-1: 世俗諦</vt:lpstr>
      <vt:lpstr>四、實修-1: 世俗諦</vt:lpstr>
      <vt:lpstr>四、實修-1: 世俗諦</vt:lpstr>
      <vt:lpstr>五、實修-2: 空性的修法</vt:lpstr>
      <vt:lpstr>五、實修-2: 空性的修法</vt:lpstr>
      <vt:lpstr>六、實修-3: 如幻如夢，只是現象</vt:lpstr>
      <vt:lpstr>六、實修-3: 如幻如夢，只是現象</vt:lpstr>
      <vt:lpstr>六、實修-3: 如幻如夢，只是現象</vt:lpstr>
      <vt:lpstr>六、實修-3: 如幻如夢，只是現象</vt:lpstr>
      <vt:lpstr>六、實修-3: 如幻如夢，只是現象</vt:lpstr>
      <vt:lpstr>六、實修-3: 如幻如夢，只是現象</vt:lpstr>
      <vt:lpstr>問題討論：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《佛說稻桿經》</dc:title>
  <dc:creator>Vicky Huang</dc:creator>
  <cp:lastModifiedBy>che oscar</cp:lastModifiedBy>
  <cp:revision>22</cp:revision>
  <dcterms:created xsi:type="dcterms:W3CDTF">2021-04-10T22:43:28Z</dcterms:created>
  <dcterms:modified xsi:type="dcterms:W3CDTF">2021-04-12T16:26:39Z</dcterms:modified>
</cp:coreProperties>
</file>