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ddPaqQSfwucjjz/LuLhLFE5H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26c16221a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26c16221a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6c16221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26c16221a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8f6b7d96e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c8f6b7d96e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47ed5bc8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47ed5bc8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6c16221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d26c16221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26c16221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d26c16221a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26c16221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d26c16221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7ed5bc8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47ed5bc8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7ed5bc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7ed5bc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6c16221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26c16221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6c16221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d26c16221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6c16221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26c16221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6c1622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d26c1622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79900" y="713650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戒杀放生的功德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d26c16221a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26c16221a_0_32"/>
          <p:cNvSpPr txBox="1"/>
          <p:nvPr/>
        </p:nvSpPr>
        <p:spPr>
          <a:xfrm>
            <a:off x="1210050" y="1165825"/>
            <a:ext cx="104376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2.5 </a:t>
            </a:r>
            <a:r>
              <a:rPr b="1" lang="zh-CN" sz="2400">
                <a:solidFill>
                  <a:schemeClr val="dk1"/>
                </a:solidFill>
              </a:rPr>
              <a:t>戒杀的功德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2.5.1 </a:t>
            </a:r>
            <a:r>
              <a:rPr b="1" lang="zh-CN" sz="2400">
                <a:solidFill>
                  <a:schemeClr val="dk1"/>
                </a:solidFill>
              </a:rPr>
              <a:t>现世的功德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诸佛菩萨欢喜赞扬； ⑵ 戒杀之人获得健康；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消除寿障延年益寿； ⑷ 佛菩萨庇护、神灵守护；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2.5.2 </a:t>
            </a:r>
            <a:r>
              <a:rPr b="1" lang="zh-CN" sz="2400">
                <a:solidFill>
                  <a:schemeClr val="dk1"/>
                </a:solidFill>
              </a:rPr>
              <a:t>后世的功德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没有出离心、菩提心和特别回向的情况下，可以投生天人；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可以成就戒杀之人的任何一个心愿；珍惜放生后的回向。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4" name="Google Shape;204;gd26c16221a_0_32"/>
          <p:cNvSpPr txBox="1"/>
          <p:nvPr/>
        </p:nvSpPr>
        <p:spPr>
          <a:xfrm>
            <a:off x="1863175" y="5302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d26c16221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26c16221a_0_39"/>
          <p:cNvSpPr txBox="1"/>
          <p:nvPr/>
        </p:nvSpPr>
        <p:spPr>
          <a:xfrm>
            <a:off x="1210050" y="1176775"/>
            <a:ext cx="104376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</a:t>
            </a:r>
            <a:r>
              <a:rPr b="1" lang="zh-CN" sz="2400">
                <a:solidFill>
                  <a:schemeClr val="dk1"/>
                </a:solidFill>
              </a:rPr>
              <a:t>放生的概念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3.1.1 </a:t>
            </a:r>
            <a:r>
              <a:rPr b="1" lang="zh-CN" sz="2400">
                <a:solidFill>
                  <a:schemeClr val="dk1"/>
                </a:solidFill>
              </a:rPr>
              <a:t>前期加行：拿钱去购买生命的过程；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3.1.2 </a:t>
            </a:r>
            <a:r>
              <a:rPr b="1" lang="zh-CN" sz="2400">
                <a:solidFill>
                  <a:schemeClr val="dk1"/>
                </a:solidFill>
              </a:rPr>
              <a:t>中期正行：用自己的双手将所买众生放回原处的过程；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3.1.3 </a:t>
            </a:r>
            <a:r>
              <a:rPr b="1" lang="zh-CN" sz="2400">
                <a:solidFill>
                  <a:schemeClr val="dk1"/>
                </a:solidFill>
              </a:rPr>
              <a:t>后期结行：包括随喜、劝勉、发誓再接再厉等所有行为；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</a:t>
            </a:r>
            <a:r>
              <a:rPr b="1" lang="zh-CN" sz="2400">
                <a:solidFill>
                  <a:schemeClr val="dk1"/>
                </a:solidFill>
              </a:rPr>
              <a:t>放生的功德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3.2.1 “</a:t>
            </a:r>
            <a:r>
              <a:rPr b="1" lang="zh-CN" sz="2400">
                <a:solidFill>
                  <a:schemeClr val="dk1"/>
                </a:solidFill>
              </a:rPr>
              <a:t>诸布施中，放生第一”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3.2.2 “</a:t>
            </a:r>
            <a:r>
              <a:rPr b="1" lang="zh-CN" sz="2400">
                <a:solidFill>
                  <a:schemeClr val="dk1"/>
                </a:solidFill>
              </a:rPr>
              <a:t>诸持戒中，戒杀第一”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1" name="Google Shape;211;gd26c16221a_0_39"/>
          <p:cNvSpPr txBox="1"/>
          <p:nvPr/>
        </p:nvSpPr>
        <p:spPr>
          <a:xfrm>
            <a:off x="1875825" y="471500"/>
            <a:ext cx="78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3000">
                <a:solidFill>
                  <a:schemeClr val="dk1"/>
                </a:solidFill>
              </a:rPr>
              <a:t>关于放生</a:t>
            </a:r>
            <a:endParaRPr b="1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c8f6b7d96e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c8f6b7d96e_0_92"/>
          <p:cNvSpPr txBox="1"/>
          <p:nvPr/>
        </p:nvSpPr>
        <p:spPr>
          <a:xfrm>
            <a:off x="1083450" y="1924325"/>
            <a:ext cx="10025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4.1 </a:t>
            </a:r>
            <a:r>
              <a:rPr b="1" lang="zh-CN" sz="2400">
                <a:solidFill>
                  <a:schemeClr val="dk1"/>
                </a:solidFill>
              </a:rPr>
              <a:t>戒杀食素方面，必须严格要求自己；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4.2 </a:t>
            </a:r>
            <a:r>
              <a:rPr b="1" lang="zh-CN" sz="2400">
                <a:solidFill>
                  <a:schemeClr val="dk1"/>
                </a:solidFill>
              </a:rPr>
              <a:t>受持杀戒，戒杀放生；竭力倡导，光大佛法。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8" name="Google Shape;218;gc8f6b7d96e_0_92"/>
          <p:cNvSpPr txBox="1"/>
          <p:nvPr/>
        </p:nvSpPr>
        <p:spPr>
          <a:xfrm>
            <a:off x="1946325" y="696550"/>
            <a:ext cx="67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3000">
                <a:solidFill>
                  <a:schemeClr val="dk1"/>
                </a:solidFill>
              </a:rPr>
              <a:t>结束语</a:t>
            </a:r>
            <a:endParaRPr b="1" sz="3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c47ed5bc83_0_75"/>
          <p:cNvSpPr txBox="1"/>
          <p:nvPr/>
        </p:nvSpPr>
        <p:spPr>
          <a:xfrm>
            <a:off x="1006800" y="1477425"/>
            <a:ext cx="100251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1800">
                <a:solidFill>
                  <a:schemeClr val="dk1"/>
                </a:solidFill>
              </a:rPr>
              <a:t>本期法义的学习，自己是感觉老生常谈还是欢喜踊跃？为什么会有这两种不同的态度，不同的态度又有何不同的效果？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1800">
                <a:solidFill>
                  <a:schemeClr val="dk1"/>
                </a:solidFill>
              </a:rPr>
              <a:t>对照佛经中的戒杀定义，有哪些细微要求是自己以往忽视的？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1800">
                <a:solidFill>
                  <a:schemeClr val="dk1"/>
                </a:solidFill>
              </a:rPr>
              <a:t>自己在戒杀方面，是如何守持的？能够达到三种层次的哪一种？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1800">
                <a:solidFill>
                  <a:schemeClr val="dk1"/>
                </a:solidFill>
              </a:rPr>
              <a:t>对照放生的概念，有哪些要点是自己以往忽视的？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 </a:t>
            </a:r>
            <a:r>
              <a:rPr b="1" lang="zh-CN" sz="1800">
                <a:solidFill>
                  <a:schemeClr val="dk1"/>
                </a:solidFill>
              </a:rPr>
              <a:t>关于阻碍放生的几种典型言论的辨析：⑴ 批评佛弟子放生为求功德，批评放生为私心：⑵ 批评佛弟子只知道放生，缺乏对困难人群的关注⑶ 批评佛弟子刻意买物放生是攀缘，妄言放生须随缘；⑷ 批评佛弟子放生等于放死，生物无法存活；⑸ 批评佛弟子宁愿放生，却不关注流浪动物；⑹ 批评放生导致杀业市场的形成；⑺ 妄言以素食代替放生。</a:t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5" name="Google Shape;225;gc47ed5bc83_0_75"/>
          <p:cNvSpPr txBox="1"/>
          <p:nvPr/>
        </p:nvSpPr>
        <p:spPr>
          <a:xfrm>
            <a:off x="2051700" y="619450"/>
            <a:ext cx="89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三、学修检验：班级共修或复习时引导学员自我检验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c47ed5bc83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47ed5bc83_0_91"/>
          <p:cNvSpPr txBox="1"/>
          <p:nvPr/>
        </p:nvSpPr>
        <p:spPr>
          <a:xfrm>
            <a:off x="980250" y="1545325"/>
            <a:ext cx="102315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在我们自己看来，“戒杀放生”是否是一个“老生常谈”、“不值重提”的话题呢？我们是否认识到这是“佛陀对佛弟子的最低要求”，“做起来并非易事”呢？我们是否存在“眼高手低”，不注重基础而高攀大法的问题呢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如何学佛仅仅停留在知识层面，不在内心上下功夫，不能在生活中落实、运用，必然不能产生进步和受益。再或者，就是跑来跑去，拣择上师和经论，却不知从自身寻找问题。那样的话，再好的经论和修法都是没有办法的。观察自己在学习本期法义的内心状态，是很好的对境观心的机会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《戒杀放生的功德》的法义不仅在于戒杀放生的概念及其功德，更在于上师对“奉令承教、励力戒杀放生”的谆谆教诲：可能我们认为自己平时也坚持放生、持守杀戒还不错，但真正对照戒杀的三种层次，我们属于哪个层次？对照佛教中对于戒杀的定义，我们能否做到“日常生活被打扰的情况，即使感觉不方便，也尽力忍受而不杀生”，能否真正做到“善待生命”？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32" name="Google Shape;232;gc47ed5bc83_0_9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d26c16221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26c16221a_0_51"/>
          <p:cNvSpPr txBox="1"/>
          <p:nvPr/>
        </p:nvSpPr>
        <p:spPr>
          <a:xfrm>
            <a:off x="980250" y="1545325"/>
            <a:ext cx="10231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同时，上师讲解戒杀放生的功德，是希望对于戒杀放生起到鼓励、鞭策的作用，而并不是让我们执著于这些功德。了解这些功德，也有利于我们更好地倡导戒杀放生，弘扬佛法——因为，“大乘菩萨主要不是以世俗手段来度化众生，而是通过弘扬佛法，让每个众生明白如何去选择正确的道路……让每个人理解大乘佛法的精神、见解与行为至关重要”（《三殊胜——行善修心的究竟方法》）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本期法义，附录了法王在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2000</a:t>
            </a:r>
            <a:r>
              <a:rPr b="1" lang="zh-CN" sz="1800">
                <a:solidFill>
                  <a:schemeClr val="dk1"/>
                </a:solidFill>
              </a:rPr>
              <a:t>年极乐法会上的讲话，藉此体会上师们的殷勤嘱托。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9" name="Google Shape;239;gd26c16221a_0_5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d26c16221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d26c16221a_0_57"/>
          <p:cNvSpPr txBox="1"/>
          <p:nvPr/>
        </p:nvSpPr>
        <p:spPr>
          <a:xfrm>
            <a:off x="980250" y="1545325"/>
            <a:ext cx="103125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法王如意宝晋美彭措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慈悲呼声</a:t>
            </a:r>
            <a:r>
              <a:rPr b="1" lang="zh-CN" sz="1800">
                <a:solidFill>
                  <a:schemeClr val="dk1"/>
                </a:solidFill>
              </a:rPr>
              <a:t>：在二千年极乐法会上的讲话（节选）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　　在这个世界上，生命是最可贵的。当我们濒临死亡而被人救度，那将比得到全世界的财富还快乐；反之，如果我们被夺取生命，那痛苦比倾家荡产还要大许多倍。我们人类是这样，其他生命，大至狮子老虎，小至昆虫蚂蚁，都一样是贪生怕死。它们虽然不会说话，但对痛苦的感觉则和人没有两样。作为万物之灵的人类，我们是不是应该将心比心，推己及物，和动物们友好相处，让世界充满和平与幸福呢？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　　当前藏地牧区杀生的情况比较严重，这既违反佛教教义，又与世间道德相违背……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　　汉地虽然不象牧区，但杀生的情况更严重，杀生的手段多种多样，不仅杀害牛羊猪鸡等，还杀害鱼虾蟹鳖等水族，几乎每一城市都象罗刹的都市一样充满血腥和杀气。有一次我从成都回学院，路上看到一群被扔在公路边待杀的鸭子，它们的脚被捆着，汽车路过时，它们拍打着翅膀挣扎着逃命，挤成一堆。虽然它们的生命只剩下短短的几分钟，可是它们的求生欲望依然那么强烈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6" name="Google Shape;246;gd26c16221a_0_57"/>
          <p:cNvSpPr txBox="1"/>
          <p:nvPr/>
        </p:nvSpPr>
        <p:spPr>
          <a:xfrm>
            <a:off x="1792950" y="696550"/>
            <a:ext cx="931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6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d26c16221a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d26c16221a_0_65"/>
          <p:cNvSpPr txBox="1"/>
          <p:nvPr/>
        </p:nvSpPr>
        <p:spPr>
          <a:xfrm>
            <a:off x="980250" y="1545325"/>
            <a:ext cx="10595100" cy="5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zh-CN" sz="1800">
                <a:solidFill>
                  <a:schemeClr val="dk1"/>
                </a:solidFill>
              </a:rPr>
              <a:t>汉地吃素的人往往被轻视，放生被看成是莫名其妙的行为。各大城市的放生会做了很多放生的工作，非常感谢你们，希望能够再接再励，继续广行放生。在此我祈求放生工作能受到护持众生安乐的所有高僧大德们的支持，能得到所有三宝弟子的热切关注与积极参与。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　如果不从事杀生的行业，我们还是有办法生活下去的。素食，同样能够活得健康快乐。倘若我们积极地戒杀放生，这个地球将会成为美丽的花园。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　为了自己的来世，为了整个人类的明天，我在此合掌祈请各位朋友，在身心自由的情况下，千万不要再把牛羊等动物送到地狱一样的难忍痛苦中，不要故意杀害任何生命。这是我对你们的最大期望，也是对你们的恳求！无论现在还是未来，凡是听受我的教言的人，都应全力以赴地戒杀放生，这样能给自他带来无比的利益，使我们的世界变得更加美好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3" name="Google Shape;253;gd26c16221a_0_65"/>
          <p:cNvSpPr txBox="1"/>
          <p:nvPr/>
        </p:nvSpPr>
        <p:spPr>
          <a:xfrm>
            <a:off x="1792950" y="696550"/>
            <a:ext cx="931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6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1987700"/>
            <a:ext cx="109944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latin typeface="Arial"/>
                <a:ea typeface="Arial"/>
                <a:cs typeface="Arial"/>
                <a:sym typeface="Arial"/>
              </a:rPr>
              <a:t>戒杀放生的功德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1800">
                <a:latin typeface="Arial"/>
                <a:ea typeface="Arial"/>
                <a:cs typeface="Arial"/>
                <a:sym typeface="Arial"/>
              </a:rPr>
              <a:t>本材料由慧灯禅修班（北京地区）师兄发心整理，分享的目的是方便学员掌握学习重点，明确学修思路。本笔记属内部学修资料笔记，仅供参考、勿作随意传播，以免以盲导盲、以成违缘。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2748200" y="795150"/>
            <a:ext cx="7599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一、法义概述：本期法义及提要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rgbClr val="222222"/>
                </a:solidFill>
              </a:rPr>
              <a:t> </a:t>
            </a:r>
            <a:r>
              <a:rPr b="1" lang="zh-CN" sz="2400">
                <a:solidFill>
                  <a:srgbClr val="222222"/>
                </a:solidFill>
              </a:rPr>
              <a:t>“想不接受痛苦，就一定要积累福德，制造不痛苦的因，那就是行善，这是因果的自然规律。”本节开始的连续五次课，上师从戒杀、放生、素食、和平共处、受戒行善等对于座下行善修心进行了讲解。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本期法义看似“老生常谈”，实则“非常必要”。对于戒杀的必要性、三种层次、定义和现后世功德，以及放生的概念和功德进行了细致的阐述。同时，戒杀放生作为“佛陀对佛弟子的最低要求”，我们也必须依教奉行、竭力倡导。</a:t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c47ed5bc8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7ed5bc83_0_25"/>
          <p:cNvSpPr txBox="1"/>
          <p:nvPr/>
        </p:nvSpPr>
        <p:spPr>
          <a:xfrm>
            <a:off x="1075775" y="1902050"/>
            <a:ext cx="100251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宣讲的必要性——断器之过，生起珍惜心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1.1 </a:t>
            </a:r>
            <a:r>
              <a:rPr b="1" lang="zh-CN" sz="2400">
                <a:solidFill>
                  <a:schemeClr val="dk1"/>
                </a:solidFill>
              </a:rPr>
              <a:t>来源殊胜：释迦牟尼佛亲口所讲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1.2 </a:t>
            </a:r>
            <a:r>
              <a:rPr b="1" lang="zh-CN" sz="2400">
                <a:solidFill>
                  <a:schemeClr val="dk1"/>
                </a:solidFill>
              </a:rPr>
              <a:t>其法殊胜：教证是一种动力，鼓励、鞭策奉令承教、励力戒杀放生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1.3 </a:t>
            </a:r>
            <a:r>
              <a:rPr b="1" lang="zh-CN" sz="2400">
                <a:solidFill>
                  <a:schemeClr val="dk1"/>
                </a:solidFill>
              </a:rPr>
              <a:t>功德殊胜：佛陀对佛弟子的最低要求，功德远超受持余戒。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2" name="Google Shape;162;gc47ed5bc83_0_25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二、学修引导：以提纲的形式对学修进行引导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c47ed5bc8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c47ed5bc83_0_35"/>
          <p:cNvSpPr txBox="1"/>
          <p:nvPr/>
        </p:nvSpPr>
        <p:spPr>
          <a:xfrm>
            <a:off x="1083450" y="1838750"/>
            <a:ext cx="10235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 </a:t>
            </a:r>
            <a:r>
              <a:rPr b="1" lang="zh-CN" sz="2400">
                <a:solidFill>
                  <a:schemeClr val="dk1"/>
                </a:solidFill>
              </a:rPr>
              <a:t>戒杀的必要性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2.1.1 </a:t>
            </a:r>
            <a:r>
              <a:rPr b="1" lang="zh-CN" sz="2400">
                <a:solidFill>
                  <a:schemeClr val="dk1"/>
                </a:solidFill>
              </a:rPr>
              <a:t>戒杀邪见在十不善中罪业最为严重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杀生对于其他生命构成了极大伤害，也会感受惨堕地狱的果报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认为不存在善恶因果、前后世的邪见会摧毁所有善法种子的力量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gc47ed5bc83_0_35"/>
          <p:cNvSpPr txBox="1"/>
          <p:nvPr/>
        </p:nvSpPr>
        <p:spPr>
          <a:xfrm>
            <a:off x="1850550" y="72745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26c16221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26c16221a_0_5"/>
          <p:cNvSpPr txBox="1"/>
          <p:nvPr/>
        </p:nvSpPr>
        <p:spPr>
          <a:xfrm>
            <a:off x="1083450" y="1838750"/>
            <a:ext cx="1023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2.1.2 </a:t>
            </a:r>
            <a:r>
              <a:rPr b="1" lang="zh-CN" sz="2400">
                <a:solidFill>
                  <a:schemeClr val="dk1"/>
                </a:solidFill>
              </a:rPr>
              <a:t>将心比心换位思考，意识到戒杀的重要性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人类万分珍惜自己生命与将其他生命视若草芥的悖论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屠杀无辜生灵的理由与依据的荒谬（上帝恩赐、动物机器）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2.1.3 </a:t>
            </a:r>
            <a:r>
              <a:rPr b="1" lang="zh-CN" sz="2400">
                <a:solidFill>
                  <a:schemeClr val="dk1"/>
                </a:solidFill>
              </a:rPr>
              <a:t>只有释迦牟尼佛的经典才唯一能够全面回答该如何对待动物。</a:t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gd26c16221a_0_5"/>
          <p:cNvSpPr txBox="1"/>
          <p:nvPr/>
        </p:nvSpPr>
        <p:spPr>
          <a:xfrm>
            <a:off x="2002475" y="65150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d26c16221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26c16221a_0_11"/>
          <p:cNvSpPr txBox="1"/>
          <p:nvPr/>
        </p:nvSpPr>
        <p:spPr>
          <a:xfrm>
            <a:off x="1083450" y="1838750"/>
            <a:ext cx="10235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 </a:t>
            </a:r>
            <a:r>
              <a:rPr b="1" lang="zh-CN" sz="2400">
                <a:solidFill>
                  <a:schemeClr val="dk1"/>
                </a:solidFill>
              </a:rPr>
              <a:t>戒杀的三种层次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2.2.1 </a:t>
            </a:r>
            <a:r>
              <a:rPr b="1" lang="zh-CN" sz="2400">
                <a:solidFill>
                  <a:schemeClr val="dk1"/>
                </a:solidFill>
              </a:rPr>
              <a:t>最低要求：做不到发誓不杀害所有生命时，在动物中进行选择；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2.2.2 </a:t>
            </a:r>
            <a:r>
              <a:rPr b="1" lang="zh-CN" sz="2400">
                <a:solidFill>
                  <a:schemeClr val="dk1"/>
                </a:solidFill>
              </a:rPr>
              <a:t>中等要求：只有当遇到命难时才杀生，此外绝不杀害任何生命；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2.2.3 </a:t>
            </a:r>
            <a:r>
              <a:rPr b="1" lang="zh-CN" sz="2400">
                <a:solidFill>
                  <a:schemeClr val="dk1"/>
                </a:solidFill>
              </a:rPr>
              <a:t>上等要求：遇到何等困难也绝不杀死任何生命，最崇高的发誓；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2.2.4 </a:t>
            </a:r>
            <a:r>
              <a:rPr b="1" lang="zh-CN" sz="2400">
                <a:solidFill>
                  <a:schemeClr val="dk1"/>
                </a:solidFill>
              </a:rPr>
              <a:t>小结：自我衡量是否有堪称大乘佛子的资格，勉励守持上等戒杀。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83" name="Google Shape;183;gd26c16221a_0_11"/>
          <p:cNvSpPr txBox="1"/>
          <p:nvPr/>
        </p:nvSpPr>
        <p:spPr>
          <a:xfrm>
            <a:off x="2002475" y="65150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d26c16221a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26c16221a_0_18"/>
          <p:cNvSpPr txBox="1"/>
          <p:nvPr/>
        </p:nvSpPr>
        <p:spPr>
          <a:xfrm>
            <a:off x="1083450" y="1838750"/>
            <a:ext cx="10235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 </a:t>
            </a:r>
            <a:r>
              <a:rPr b="1" lang="zh-CN" sz="2400">
                <a:solidFill>
                  <a:schemeClr val="dk1"/>
                </a:solidFill>
              </a:rPr>
              <a:t>佛经中的戒杀定义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2.3.1 </a:t>
            </a:r>
            <a:r>
              <a:rPr b="1" lang="zh-CN" sz="2400">
                <a:solidFill>
                  <a:schemeClr val="dk1"/>
                </a:solidFill>
              </a:rPr>
              <a:t>日常生活被打扰的情况，即使感觉不方便，也尽力忍受而不杀生；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2.3.2 </a:t>
            </a:r>
            <a:r>
              <a:rPr b="1" lang="zh-CN" sz="2400">
                <a:solidFill>
                  <a:schemeClr val="dk1"/>
                </a:solidFill>
              </a:rPr>
              <a:t>粮食中发现小虫，自己不食用，也不卖给别人；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2.3.3 </a:t>
            </a:r>
            <a:r>
              <a:rPr b="1" lang="zh-CN" sz="2400">
                <a:solidFill>
                  <a:schemeClr val="dk1"/>
                </a:solidFill>
              </a:rPr>
              <a:t>善待生命的态度；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2.3.4 </a:t>
            </a:r>
            <a:r>
              <a:rPr b="1" lang="zh-CN" sz="2400">
                <a:solidFill>
                  <a:schemeClr val="dk1"/>
                </a:solidFill>
              </a:rPr>
              <a:t>上等的戒杀，宁可牺牲自己的性命，而不伤害其他生命；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2.3.5</a:t>
            </a:r>
            <a:r>
              <a:rPr b="1" lang="zh-CN" sz="2400">
                <a:solidFill>
                  <a:schemeClr val="dk1"/>
                </a:solidFill>
              </a:rPr>
              <a:t>小结：佛陀对大小乘佛弟子的共同要求，应该尽力去做到。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0" name="Google Shape;190;gd26c16221a_0_18"/>
          <p:cNvSpPr txBox="1"/>
          <p:nvPr/>
        </p:nvSpPr>
        <p:spPr>
          <a:xfrm>
            <a:off x="1951825" y="8862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26c1622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26c16221a_0_25"/>
          <p:cNvSpPr txBox="1"/>
          <p:nvPr/>
        </p:nvSpPr>
        <p:spPr>
          <a:xfrm>
            <a:off x="1083450" y="1838750"/>
            <a:ext cx="102351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 </a:t>
            </a:r>
            <a:r>
              <a:rPr b="1" lang="zh-CN" sz="2400">
                <a:solidFill>
                  <a:schemeClr val="dk1"/>
                </a:solidFill>
              </a:rPr>
              <a:t>综述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2.4.1 </a:t>
            </a:r>
            <a:r>
              <a:rPr b="1" lang="zh-CN" sz="2400">
                <a:solidFill>
                  <a:schemeClr val="dk1"/>
                </a:solidFill>
              </a:rPr>
              <a:t>佛陀以身作则、言行一致地真爱所有生命；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2.3.2 </a:t>
            </a:r>
            <a:r>
              <a:rPr b="1" lang="zh-CN" sz="2400">
                <a:solidFill>
                  <a:schemeClr val="dk1"/>
                </a:solidFill>
              </a:rPr>
              <a:t>作为佛教徒，应当按照释迦牟尼佛的要求去做；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2.3.3 </a:t>
            </a:r>
            <a:r>
              <a:rPr b="1" lang="zh-CN" sz="2400">
                <a:solidFill>
                  <a:schemeClr val="dk1"/>
                </a:solidFill>
              </a:rPr>
              <a:t>正视残酷现实，客观评价自己，尽己所能地选择并严格遵照执行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gd26c16221a_0_25"/>
          <p:cNvSpPr txBox="1"/>
          <p:nvPr/>
        </p:nvSpPr>
        <p:spPr>
          <a:xfrm>
            <a:off x="1951825" y="8862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关于戒杀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