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GagLhPb+x60VS73Y7l97/lwag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F430FD-934C-47EA-B02F-8E83CF252D78}">
  <a:tblStyle styleId="{79F430FD-934C-47EA-B02F-8E83CF252D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0460f25b2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d0460f25b2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0460f25b2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d0460f25b2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0460f25b2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d0460f25b2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47ed5bc83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c47ed5bc83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47ed5bc83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c47ed5bc83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26c16221a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d26c16221a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0460f25b2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d0460f25b2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26c16221a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d26c16221a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26c16221a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d26c16221a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47ed5bc8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c47ed5bc8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47ed5bc8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c47ed5bc83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47ed5bc8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c47ed5bc83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0460f25b2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d0460f25b2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460f25b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d0460f25b2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0460f25b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d0460f25b2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0460f25b2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d0460f25b2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379900" y="713650"/>
            <a:ext cx="6685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看视频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素食的意义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 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d0460f25b2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d0460f25b2_0_31"/>
          <p:cNvSpPr txBox="1"/>
          <p:nvPr/>
        </p:nvSpPr>
        <p:spPr>
          <a:xfrm>
            <a:off x="1059200" y="1681950"/>
            <a:ext cx="105990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3.2.3 </a:t>
            </a:r>
            <a:r>
              <a:rPr b="1" lang="zh-CN" sz="2400">
                <a:solidFill>
                  <a:schemeClr val="dk1"/>
                </a:solidFill>
              </a:rPr>
              <a:t>尽力坚持吃素并发愿生生世世不再吃肉、脚踏实地行持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⑴ 终身吃素—尽量坚持—四个殊胜月—每月四天；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⑵ 汉地吃素毫无问题，自己吃素，尽量动员他人吃素；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⑶ 一步一步脚踏实地地去做，就有办法得到解脱。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3.3 </a:t>
            </a:r>
            <a:r>
              <a:rPr b="1" lang="zh-CN" sz="2400">
                <a:solidFill>
                  <a:schemeClr val="dk1"/>
                </a:solidFill>
              </a:rPr>
              <a:t>《涅槃经》的依据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3.3.1 </a:t>
            </a:r>
            <a:r>
              <a:rPr b="1" lang="zh-CN" sz="2400">
                <a:solidFill>
                  <a:schemeClr val="dk1"/>
                </a:solidFill>
              </a:rPr>
              <a:t>佛涅槃时，制定了另外一条戒律，无论大小乘一律不能吃肉；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3.3.2 </a:t>
            </a:r>
            <a:r>
              <a:rPr b="1" lang="zh-CN" sz="2400">
                <a:solidFill>
                  <a:schemeClr val="dk1"/>
                </a:solidFill>
              </a:rPr>
              <a:t>开许把肉作为药物使用及其条件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3.3.3 </a:t>
            </a:r>
            <a:r>
              <a:rPr b="1" lang="zh-CN" sz="2400">
                <a:solidFill>
                  <a:schemeClr val="dk1"/>
                </a:solidFill>
              </a:rPr>
              <a:t>戒律象楼梯，是一层一层向上而去的。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04" name="Google Shape;204;gd0460f25b2_0_31"/>
          <p:cNvSpPr txBox="1"/>
          <p:nvPr/>
        </p:nvSpPr>
        <p:spPr>
          <a:xfrm>
            <a:off x="1899075" y="5845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</a:rPr>
              <a:t>3 大乘的观点</a:t>
            </a:r>
            <a:endParaRPr b="1" i="0" sz="3000" u="none" cap="none" strike="noStrike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d0460f25b2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d0460f25b2_0_38"/>
          <p:cNvSpPr txBox="1"/>
          <p:nvPr/>
        </p:nvSpPr>
        <p:spPr>
          <a:xfrm>
            <a:off x="1022825" y="1730500"/>
            <a:ext cx="10599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4.1 </a:t>
            </a:r>
            <a:r>
              <a:rPr b="1" lang="zh-CN" sz="2400">
                <a:solidFill>
                  <a:schemeClr val="dk1"/>
                </a:solidFill>
              </a:rPr>
              <a:t>密宗《时轮金刚》等讲到，凡是修大乘法的人，所有的肉都不能吃。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4.2 </a:t>
            </a:r>
            <a:r>
              <a:rPr b="1" lang="zh-CN" sz="2400">
                <a:solidFill>
                  <a:schemeClr val="dk1"/>
                </a:solidFill>
              </a:rPr>
              <a:t>酒肉作为誓言物，普通人只能用观想的方法接受，而不能够真正地吃。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4.3 </a:t>
            </a:r>
            <a:r>
              <a:rPr b="1" lang="zh-CN" sz="2400">
                <a:solidFill>
                  <a:schemeClr val="dk1"/>
                </a:solidFill>
              </a:rPr>
              <a:t>酒肉在会供上应如何做？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4.3.1 </a:t>
            </a:r>
            <a:r>
              <a:rPr b="1" lang="zh-CN" sz="2400">
                <a:solidFill>
                  <a:schemeClr val="dk1"/>
                </a:solidFill>
              </a:rPr>
              <a:t>完全拒绝誓言物，会犯密乘根本戒；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4.3.2 </a:t>
            </a:r>
            <a:r>
              <a:rPr b="1" lang="zh-CN" sz="2400">
                <a:solidFill>
                  <a:schemeClr val="dk1"/>
                </a:solidFill>
              </a:rPr>
              <a:t>只吃苍蝇腿那么大的一点点肉，只用手指沾一点点酒涂到唇边；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4.3.3 </a:t>
            </a:r>
            <a:r>
              <a:rPr b="1" lang="zh-CN" sz="2400">
                <a:solidFill>
                  <a:schemeClr val="dk1"/>
                </a:solidFill>
              </a:rPr>
              <a:t>会供根本不能用杀生得来的肉，要用因自然原因死亡的清净肉。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4.4 </a:t>
            </a:r>
            <a:r>
              <a:rPr b="1" lang="zh-CN" sz="2400">
                <a:solidFill>
                  <a:schemeClr val="dk1"/>
                </a:solidFill>
              </a:rPr>
              <a:t>屠夫和付钱买肉的人有同样的罪过，现在这种现象更为厉害。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4.5 </a:t>
            </a:r>
            <a:r>
              <a:rPr b="1" lang="zh-CN" sz="2400">
                <a:solidFill>
                  <a:schemeClr val="dk1"/>
                </a:solidFill>
              </a:rPr>
              <a:t>对于初学者，根本不能接触五肉五甘露，而是用观想或一些药物代替。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11" name="Google Shape;211;gd0460f25b2_0_38"/>
          <p:cNvSpPr txBox="1"/>
          <p:nvPr/>
        </p:nvSpPr>
        <p:spPr>
          <a:xfrm>
            <a:off x="1971875" y="53597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</a:rPr>
              <a:t>4 密宗</a:t>
            </a:r>
            <a:r>
              <a:rPr b="1" lang="zh-CN" sz="3000">
                <a:solidFill>
                  <a:schemeClr val="dk1"/>
                </a:solidFill>
              </a:rPr>
              <a:t>的观点</a:t>
            </a:r>
            <a:endParaRPr b="1" i="0" sz="3000" u="none" cap="none" strike="noStrike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d0460f25b2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d0460f25b2_0_45"/>
          <p:cNvSpPr txBox="1"/>
          <p:nvPr/>
        </p:nvSpPr>
        <p:spPr>
          <a:xfrm>
            <a:off x="1022825" y="1730500"/>
            <a:ext cx="10599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5.1 </a:t>
            </a:r>
            <a:r>
              <a:rPr b="1" lang="zh-CN" sz="2400">
                <a:solidFill>
                  <a:schemeClr val="dk1"/>
                </a:solidFill>
              </a:rPr>
              <a:t>根据我们现在的能力和条件，就应当吃素；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5.2 </a:t>
            </a:r>
            <a:r>
              <a:rPr b="1" lang="zh-CN" sz="2400">
                <a:solidFill>
                  <a:schemeClr val="dk1"/>
                </a:solidFill>
              </a:rPr>
              <a:t>审视自己吃素的动机，考虑来世与慈悲；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5.3 </a:t>
            </a:r>
            <a:r>
              <a:rPr b="1" lang="zh-CN" sz="2400">
                <a:solidFill>
                  <a:schemeClr val="dk1"/>
                </a:solidFill>
              </a:rPr>
              <a:t>一定要发愿，不发愿就不能成为善事。</a:t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18" name="Google Shape;218;gd0460f25b2_0_45"/>
          <p:cNvSpPr txBox="1"/>
          <p:nvPr/>
        </p:nvSpPr>
        <p:spPr>
          <a:xfrm>
            <a:off x="1971875" y="53597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</a:rPr>
              <a:t>5 </a:t>
            </a:r>
            <a:r>
              <a:rPr b="1" lang="zh-CN" sz="3000">
                <a:solidFill>
                  <a:schemeClr val="dk1"/>
                </a:solidFill>
              </a:rPr>
              <a:t>结束语</a:t>
            </a:r>
            <a:endParaRPr b="1" i="0" sz="3000" u="none" cap="none" strike="noStrike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c47ed5bc83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c47ed5bc83_0_75"/>
          <p:cNvSpPr txBox="1"/>
          <p:nvPr/>
        </p:nvSpPr>
        <p:spPr>
          <a:xfrm>
            <a:off x="1006800" y="1562350"/>
            <a:ext cx="100251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 </a:t>
            </a:r>
            <a:r>
              <a:rPr b="1" lang="zh-CN" sz="1800">
                <a:solidFill>
                  <a:schemeClr val="dk1"/>
                </a:solidFill>
              </a:rPr>
              <a:t>本期法义的学习，自己有哪些新的收获？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1800">
                <a:solidFill>
                  <a:schemeClr val="dk1"/>
                </a:solidFill>
              </a:rPr>
              <a:t>作为大乘行人，有必要了解小乘佛教的素食的观点吗？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 </a:t>
            </a:r>
            <a:r>
              <a:rPr b="1" lang="zh-CN" sz="1800">
                <a:solidFill>
                  <a:schemeClr val="dk1"/>
                </a:solidFill>
              </a:rPr>
              <a:t>自己在素食上行持的如何，持素有何收益？难持有何疑虑？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   学习后，有何心的感悟，打算在日后生活中如何做？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 </a:t>
            </a:r>
            <a:r>
              <a:rPr b="1" lang="zh-CN" sz="1800">
                <a:solidFill>
                  <a:schemeClr val="dk1"/>
                </a:solidFill>
              </a:rPr>
              <a:t>如果有人认为藏传佛教是允许吃肉的，你应如何纠正他的错误认识？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5 </a:t>
            </a:r>
            <a:r>
              <a:rPr b="1" lang="zh-CN" sz="1800">
                <a:solidFill>
                  <a:schemeClr val="dk1"/>
                </a:solidFill>
              </a:rPr>
              <a:t>关于素食的几种典型言论的辨析：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⑴ 学佛与素食无关，素食主义者也不吃肉，小乘佛教还认为什么肉都不吃是提婆达多的仪表。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⑵ 不吃素就不能学佛</a:t>
            </a:r>
            <a:r>
              <a:rPr b="1"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b="1" lang="zh-CN" sz="1800">
                <a:solidFill>
                  <a:schemeClr val="dk1"/>
                </a:solidFill>
              </a:rPr>
              <a:t>修学佛法就好，没必要一定吃素。⑶ 吃素如可成佛，牛羊早已成佛。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⑷ “酒肉穿肠过</a:t>
            </a:r>
            <a:r>
              <a:rPr b="1"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CN" sz="1800">
                <a:solidFill>
                  <a:schemeClr val="dk1"/>
                </a:solidFill>
              </a:rPr>
              <a:t>佛在心头坐”。⑸ 对于无法完全吃素的人而言，用仿荤素食替代是个方便。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25" name="Google Shape;225;gc47ed5bc83_0_75"/>
          <p:cNvSpPr txBox="1"/>
          <p:nvPr/>
        </p:nvSpPr>
        <p:spPr>
          <a:xfrm>
            <a:off x="2051700" y="619450"/>
            <a:ext cx="898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三、学修检验：班级共修或复习时引导学员自我检验</a:t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c47ed5bc83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c47ed5bc83_0_91"/>
          <p:cNvSpPr txBox="1"/>
          <p:nvPr/>
        </p:nvSpPr>
        <p:spPr>
          <a:xfrm>
            <a:off x="1792950" y="696550"/>
            <a:ext cx="979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四、要点提示：本期法义中一些重点、难点的说明与引导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2" name="Google Shape;232;gc47ed5bc83_0_91"/>
          <p:cNvGraphicFramePr/>
          <p:nvPr/>
        </p:nvGraphicFramePr>
        <p:xfrm>
          <a:off x="1061675" y="1463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{79F430FD-934C-47EA-B02F-8E83CF252D78}</a:tableStyleId>
              </a:tblPr>
              <a:tblGrid>
                <a:gridCol w="1354550"/>
                <a:gridCol w="3950650"/>
                <a:gridCol w="4981800"/>
              </a:tblGrid>
              <a:tr h="46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/>
                        <a:t>纲目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/>
                        <a:t>概述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800"/>
                        <a:t>具体依据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92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小乘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非三净肉不能食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制定戒律的缘起：外道诽谤与印度传统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乞食</a:t>
                      </a:r>
                      <a:r>
                        <a:rPr lang="zh-C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方便与慈悲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2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大乘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所有的肉都不能吃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慈悲精神的具体体现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《楞伽经》三个原因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《涅槃经》规定</a:t>
                      </a:r>
                      <a:r>
                        <a:rPr lang="zh-C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开许与引导 - 吃肉的过患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2299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密宗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续部明确不允许吃肉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修行人中有人吃肉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酒肉作为甘露和誓言物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会供中的酒肉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前译大圆满、后译《时轮金刚》续部和解释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见解：吃掉众多生命、付钱买肉罪过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环境、交通，只吃三净肉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初期</a:t>
                      </a:r>
                      <a:r>
                        <a:rPr lang="zh-C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后期</a:t>
                      </a:r>
                      <a:r>
                        <a:rPr lang="zh-C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中期修行人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行持与来源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68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/>
                        <a:t>总结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纠正错误，需要有依据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800">
                          <a:solidFill>
                            <a:schemeClr val="dk1"/>
                          </a:solidFill>
                        </a:rPr>
                        <a:t>审视自己吃素的动机 - 一定要发愿不再吃肉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d26c16221a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d26c16221a_0_51"/>
          <p:cNvSpPr txBox="1"/>
          <p:nvPr/>
        </p:nvSpPr>
        <p:spPr>
          <a:xfrm>
            <a:off x="980250" y="1545325"/>
            <a:ext cx="102315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加行道最低的层次，是从无造作的菩提心开始……这是加行道的第一步。此处“加行道”应为“资粮道”。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参见教材一、慧灯之光一《三殊胜——行善修心的究竟方法》“对这一世的最低要求，是要进入大乘菩萨的资粮道，这是向修行旅途启程所必须迈出的第一步。步入大乘资粮道的首要条件是什么呢？就是要有不造作的菩提心。”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关于资粮道和加行道的不同，如慧灯之光五《</a:t>
            </a: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&lt;</a:t>
            </a:r>
            <a:r>
              <a:rPr b="1" lang="zh-CN" sz="1800">
                <a:solidFill>
                  <a:schemeClr val="dk1"/>
                </a:solidFill>
              </a:rPr>
              <a:t>般若波罗密多心经</a:t>
            </a: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&gt;</a:t>
            </a:r>
            <a:r>
              <a:rPr b="1" lang="zh-CN" sz="1800">
                <a:solidFill>
                  <a:schemeClr val="dk1"/>
                </a:solidFill>
              </a:rPr>
              <a:t>详解》</a:t>
            </a: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:”</a:t>
            </a:r>
            <a:r>
              <a:rPr b="1" lang="zh-CN" sz="1800">
                <a:solidFill>
                  <a:schemeClr val="dk1"/>
                </a:solidFill>
              </a:rPr>
              <a:t>没有证悟一地之前的资粮道、加行道，就必须依靠文字般若波罗蜜多。在吸收了文字般若当中的精华以后，才能实际去修持。当修到心里稍稍有一些空性体会的时候，就称为加行道；当我们只是对空性有一些字面上的了解，虽然发了菩提心，也在精进地修持五加行——积累功德、忏悔罪业，但还没有稍许的空性感受，还没有切身体会到空性的意义，还没有什么修行的证悟，这个阶段，就称为资粮道。通过闻思文字般若，而对般若波罗蜜多超越了字面的了解，有了一定的体会和感受的时候，从见解的角度来说，就算是进入了加行道的状态。”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可见，资粮道是从无造作的菩提心开始的；加行道则是从对空性有一定的体会开始的。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39" name="Google Shape;239;gd26c16221a_0_51"/>
          <p:cNvSpPr txBox="1"/>
          <p:nvPr/>
        </p:nvSpPr>
        <p:spPr>
          <a:xfrm>
            <a:off x="1792950" y="696550"/>
            <a:ext cx="979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四、要点提示：本期法义中一些重点、难点的说明与引导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d0460f25b2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d0460f25b2_0_73"/>
          <p:cNvSpPr txBox="1"/>
          <p:nvPr/>
        </p:nvSpPr>
        <p:spPr>
          <a:xfrm>
            <a:off x="980250" y="1545325"/>
            <a:ext cx="10231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释迦牟尼佛诞生日应为藏历四月初七。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参加教材二、慧灯之光四《受戒行善的殊胜日》“每个月都有一些殊胜的日子：初八、初十、十五、二十五、三十等等。而在一年中又有四个月有极其殊胜的节日：藏历正月上弦的初一至十五为神变节；藏历四月初七为释迦牟尼佛诞辰日，四月十五日为释迦牟尼佛的成道日与涅槃日。”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又见智悲佛网的“智悲日历”，释迦佛诞辰是藏历初七、农历初八。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46" name="Google Shape;246;gd0460f25b2_0_73"/>
          <p:cNvSpPr txBox="1"/>
          <p:nvPr/>
        </p:nvSpPr>
        <p:spPr>
          <a:xfrm>
            <a:off x="1792950" y="696550"/>
            <a:ext cx="979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四、要点提示：本期法义中一些重点、难点的说明与引导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d26c16221a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d26c16221a_0_57"/>
          <p:cNvSpPr txBox="1"/>
          <p:nvPr/>
        </p:nvSpPr>
        <p:spPr>
          <a:xfrm>
            <a:off x="980250" y="1545325"/>
            <a:ext cx="103125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 </a:t>
            </a:r>
            <a:r>
              <a:rPr b="1" lang="zh-CN" sz="1800">
                <a:solidFill>
                  <a:schemeClr val="dk1"/>
                </a:solidFill>
              </a:rPr>
              <a:t>索达吉堪布</a:t>
            </a: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. </a:t>
            </a:r>
            <a:r>
              <a:rPr b="1" lang="zh-CN" sz="1800">
                <a:solidFill>
                  <a:schemeClr val="dk1"/>
                </a:solidFill>
              </a:rPr>
              <a:t>提婆达多十种非食的开示（摘自《藏密素食观》）【注：辅助理解“如果所有的肉都不吃，是提婆达多的仪表”】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当年他（提婆达多）为了出佛金刚身之身血，并破坏和合僧，且超越、胜过释迦牟尼佛所开创之传统，就规定出家人不许吃肉。但想来任何一个正信佛教徒都明白，提婆达多的禁止吃肉根本就不是大悲心的自然流露。对他来说，不吃肉虽是一种表面看来与发菩提心者相同的行为，但因发心的截然相反，他的这种行为实在是了无实义。由此看来，大乘教义之所以规定禁绝肉食，纯粹是出于大悲心想直接或间接利益众生的缘故，这才是佛陀所制戒律的究竟密意。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53" name="Google Shape;253;gd26c16221a_0_57"/>
          <p:cNvSpPr txBox="1"/>
          <p:nvPr/>
        </p:nvSpPr>
        <p:spPr>
          <a:xfrm>
            <a:off x="1792950" y="696550"/>
            <a:ext cx="931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五、参考资料：摘录或节选上师相关教言辅助本期法义理解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d26c16221a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d26c16221a_0_65"/>
          <p:cNvSpPr txBox="1"/>
          <p:nvPr/>
        </p:nvSpPr>
        <p:spPr>
          <a:xfrm>
            <a:off x="980250" y="1545325"/>
            <a:ext cx="105951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1800">
                <a:solidFill>
                  <a:schemeClr val="dk1"/>
                </a:solidFill>
              </a:rPr>
              <a:t>慈诚罗珠堪布</a:t>
            </a: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.</a:t>
            </a:r>
            <a:r>
              <a:rPr b="1" lang="zh-CN" sz="1800">
                <a:solidFill>
                  <a:schemeClr val="dk1"/>
                </a:solidFill>
              </a:rPr>
              <a:t>生命的四种形式（摘自慧灯之光二《人身难得》）【注：辅助理解“生命有四种”】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佛在经典里讲，众生可分成四种——从光明走向黑暗；从黑暗走向黑暗；从黑暗走向光明和从光明走向光明。其中，人、天、非天三善趣叫做光明；地狱、饿鬼、旁生三恶趣叫做黑暗。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从光明走向黑暗，是指这一世虽然</a:t>
            </a:r>
            <a:r>
              <a:rPr b="1" lang="zh-CN" sz="1800">
                <a:solidFill>
                  <a:schemeClr val="dk1"/>
                </a:solidFill>
              </a:rPr>
              <a:t>为人，却不好好珍惜人身，不修行反而造业，于是下一世就会堕落；或者是指这一世是天或非天，下一世却堕入三涂；另外一种有情，是由黑暗走向黑暗，例如现在是旁生，下一世也是旁生，或者堕于饿鬼、地狱。从光明走向光明的众生，是指现在是人或天人，下一世也是人或天人等。从黑暗走向光明的众生，是指现在虽处于地狱、饿鬼或旁生道，下一世却投生到天界或人间的众生。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这四种众生的数量有多少呢？佛曾将一点灰尘放在手指甲上做了一个比喻，他问弟子们：整个三千大千世界中的灰尘多，还是手指甲上的灰尘多？弟子们回答说：当然是三千大千世界的多。佛又告诉他们：由黑暗走向黑暗和由光明走向黑暗的众生，就如整个三千大千世界的灰尘那么多！而由黑暗去往光明和由光明去往光明的众生，却如手指甲上的灰尘那么少！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800">
                <a:solidFill>
                  <a:schemeClr val="dk1"/>
                </a:solidFill>
              </a:rPr>
              <a:t>从上面的比喻可知，走向光明的众生数量是那么少，而走向黑暗的众生又是那么多！就数目而言，前后两类众生有着如此之差别！所以，要得到这样的人身非常不容易。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d26c16221a_0_65"/>
          <p:cNvSpPr txBox="1"/>
          <p:nvPr/>
        </p:nvSpPr>
        <p:spPr>
          <a:xfrm>
            <a:off x="1792950" y="696550"/>
            <a:ext cx="931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五、参考资料：摘录或节选上师相关教言辅助本期法义理解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507375" y="1987700"/>
            <a:ext cx="109944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素食的意义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zh-CN" sz="1800">
                <a:latin typeface="Arial"/>
                <a:ea typeface="Arial"/>
                <a:cs typeface="Arial"/>
                <a:sym typeface="Arial"/>
              </a:rPr>
              <a:t>本材料由慧灯禅修班（北京地区）师兄发心整理，分享的目的是方便学员掌握学习重点，明确学修思路。本笔记属内部学修资料笔记，仅供参考、勿作随意传播，以免以盲导盲、以成违缘。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47ed5bc83_0_17"/>
          <p:cNvSpPr txBox="1"/>
          <p:nvPr>
            <p:ph type="ctrTitle"/>
          </p:nvPr>
        </p:nvSpPr>
        <p:spPr>
          <a:xfrm>
            <a:off x="2748200" y="795150"/>
            <a:ext cx="7599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一、法义概述：本期法义及提要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4" name="Google Shape;154;gc47ed5bc83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c47ed5bc83_0_17"/>
          <p:cNvSpPr txBox="1"/>
          <p:nvPr/>
        </p:nvSpPr>
        <p:spPr>
          <a:xfrm>
            <a:off x="1075775" y="1902050"/>
            <a:ext cx="10025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上期法义，上师教导说，“在杀生以及跟杀生直接有关的吃荤方面，我们必须严格要求自己，千万不要出尔反尔，作出草菅他命的伤天害理之事。”本期法义，直接围绕“素食”展开。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本期法义，主要以“人们对藏传佛教的误解”和“一些汉地修行人的行为”展开，又从小乘、大乘显宗和密宗三个教派进行了详细阐述，进而坚定素食的决心和信心。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c47ed5bc83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c47ed5bc83_0_25"/>
          <p:cNvSpPr txBox="1"/>
          <p:nvPr/>
        </p:nvSpPr>
        <p:spPr>
          <a:xfrm>
            <a:off x="1204775" y="1343050"/>
            <a:ext cx="100251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 </a:t>
            </a:r>
            <a:r>
              <a:rPr b="1" lang="zh-CN" sz="2400">
                <a:solidFill>
                  <a:schemeClr val="dk1"/>
                </a:solidFill>
              </a:rPr>
              <a:t>概述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1.1 </a:t>
            </a:r>
            <a:r>
              <a:rPr b="1" lang="zh-CN" sz="2400">
                <a:solidFill>
                  <a:schemeClr val="dk1"/>
                </a:solidFill>
              </a:rPr>
              <a:t>小乘佛教：三净肉能食，非三净肉不能食。依据小乘律经。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【参考资料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</a:t>
            </a:r>
            <a:r>
              <a:rPr b="1" lang="zh-CN" sz="2400">
                <a:solidFill>
                  <a:schemeClr val="dk1"/>
                </a:solidFill>
              </a:rPr>
              <a:t>】 索达吉堪布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.</a:t>
            </a:r>
            <a:r>
              <a:rPr b="1" lang="zh-CN" sz="2400">
                <a:solidFill>
                  <a:schemeClr val="dk1"/>
                </a:solidFill>
              </a:rPr>
              <a:t>提婆达多十种非食的开示（摘自《藏密素食观》）【注：辅助理解“如果所有的肉都不吃，是提婆达多的仪表”】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1.2 </a:t>
            </a:r>
            <a:r>
              <a:rPr b="1" lang="zh-CN" sz="2400">
                <a:solidFill>
                  <a:schemeClr val="dk1"/>
                </a:solidFill>
              </a:rPr>
              <a:t>大乘佛教：吃素，依据《楞伽经》《涅槃经》，慈悲精神的具体体现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1.3 </a:t>
            </a:r>
            <a:r>
              <a:rPr b="1" lang="zh-CN" sz="2400">
                <a:solidFill>
                  <a:schemeClr val="dk1"/>
                </a:solidFill>
              </a:rPr>
              <a:t>藏传佛教：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62" name="Google Shape;162;gc47ed5bc83_0_25"/>
          <p:cNvSpPr txBox="1"/>
          <p:nvPr/>
        </p:nvSpPr>
        <p:spPr>
          <a:xfrm>
            <a:off x="2227725" y="5386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二、学修引导：以提纲的形式对学修进行引导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c47ed5bc83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c47ed5bc83_0_35"/>
          <p:cNvSpPr txBox="1"/>
          <p:nvPr/>
        </p:nvSpPr>
        <p:spPr>
          <a:xfrm>
            <a:off x="1107725" y="1427200"/>
            <a:ext cx="10235100" cy="5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1.3.1 </a:t>
            </a:r>
            <a:r>
              <a:rPr b="1" lang="zh-CN" sz="2400">
                <a:solidFill>
                  <a:schemeClr val="dk1"/>
                </a:solidFill>
              </a:rPr>
              <a:t>人们误解：认为藏传佛教允许吃肉，西藏僧俗弟子多数吃肉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1.3.2 </a:t>
            </a:r>
            <a:r>
              <a:rPr b="1" lang="zh-CN" sz="2400">
                <a:solidFill>
                  <a:schemeClr val="dk1"/>
                </a:solidFill>
              </a:rPr>
              <a:t>辨析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⑴ 前译和后译的续部明确不允许吃肉；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⑵ 密宗的会供有酒有肉，但与平时的吃肉喝酒截然不同；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⑶ 西藏修行人有人吃肉，这是环境决定的，但绝不吃非三净肉；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⑷ 西藏的修行人中，有很多素食者；</a:t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69" name="Google Shape;169;gc47ed5bc83_0_35"/>
          <p:cNvSpPr txBox="1"/>
          <p:nvPr/>
        </p:nvSpPr>
        <p:spPr>
          <a:xfrm>
            <a:off x="1911200" y="5966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 </a:t>
            </a:r>
            <a:r>
              <a:rPr b="1" lang="zh-CN" sz="3000">
                <a:solidFill>
                  <a:schemeClr val="dk1"/>
                </a:solidFill>
              </a:rPr>
              <a:t>概述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d0460f25b2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d0460f25b2_0_3"/>
          <p:cNvSpPr txBox="1"/>
          <p:nvPr/>
        </p:nvSpPr>
        <p:spPr>
          <a:xfrm>
            <a:off x="1107725" y="1427200"/>
            <a:ext cx="102351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1.4 </a:t>
            </a:r>
            <a:r>
              <a:rPr b="1" lang="zh-CN" sz="2400">
                <a:solidFill>
                  <a:schemeClr val="dk1"/>
                </a:solidFill>
              </a:rPr>
              <a:t>宣讲的必要性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1.4.1 </a:t>
            </a:r>
            <a:r>
              <a:rPr b="1" lang="zh-CN" sz="2400">
                <a:solidFill>
                  <a:schemeClr val="dk1"/>
                </a:solidFill>
              </a:rPr>
              <a:t>令人堪忧的情况和一些错误的观点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1.4.2 </a:t>
            </a:r>
            <a:r>
              <a:rPr b="1" lang="zh-CN" sz="2400">
                <a:solidFill>
                  <a:schemeClr val="dk1"/>
                </a:solidFill>
              </a:rPr>
              <a:t>要纠正这些错误，需要有依据。</a:t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76" name="Google Shape;176;gd0460f25b2_0_3"/>
          <p:cNvSpPr txBox="1"/>
          <p:nvPr/>
        </p:nvSpPr>
        <p:spPr>
          <a:xfrm>
            <a:off x="1911200" y="5966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 </a:t>
            </a:r>
            <a:r>
              <a:rPr b="1" lang="zh-CN" sz="3000">
                <a:solidFill>
                  <a:schemeClr val="dk1"/>
                </a:solidFill>
              </a:rPr>
              <a:t>概述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d0460f25b2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d0460f25b2_0_10"/>
          <p:cNvSpPr txBox="1"/>
          <p:nvPr/>
        </p:nvSpPr>
        <p:spPr>
          <a:xfrm>
            <a:off x="1107725" y="1427200"/>
            <a:ext cx="102351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2.1 </a:t>
            </a:r>
            <a:r>
              <a:rPr b="1" lang="zh-CN" sz="2400">
                <a:solidFill>
                  <a:schemeClr val="dk1"/>
                </a:solidFill>
              </a:rPr>
              <a:t>缘起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2.1.1 </a:t>
            </a:r>
            <a:r>
              <a:rPr b="1" lang="zh-CN" sz="2400">
                <a:solidFill>
                  <a:schemeClr val="dk1"/>
                </a:solidFill>
              </a:rPr>
              <a:t>针对外道的诽谤，规定三净肉可以吃，除此以外的肉不能吃；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2.1.2 </a:t>
            </a:r>
            <a:r>
              <a:rPr b="1" lang="zh-CN" sz="2400">
                <a:solidFill>
                  <a:schemeClr val="dk1"/>
                </a:solidFill>
              </a:rPr>
              <a:t>根据佛住世时印度的情况，规定蛇、狗、马、黄牛的肉不能吃。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2.2 </a:t>
            </a:r>
            <a:r>
              <a:rPr b="1" lang="zh-CN" sz="2400">
                <a:solidFill>
                  <a:schemeClr val="dk1"/>
                </a:solidFill>
              </a:rPr>
              <a:t>释义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2.2.1 </a:t>
            </a:r>
            <a:r>
              <a:rPr b="1" lang="zh-CN" sz="2400">
                <a:solidFill>
                  <a:schemeClr val="dk1"/>
                </a:solidFill>
              </a:rPr>
              <a:t>三净肉：不见、不闻、不疑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2.2.2 </a:t>
            </a:r>
            <a:r>
              <a:rPr b="1" lang="zh-CN" sz="2400">
                <a:solidFill>
                  <a:schemeClr val="dk1"/>
                </a:solidFill>
              </a:rPr>
              <a:t>小乘的要求：三清净的肉可以吃，非三清净的不可以吃。</a:t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83" name="Google Shape;183;gd0460f25b2_0_10"/>
          <p:cNvSpPr txBox="1"/>
          <p:nvPr/>
        </p:nvSpPr>
        <p:spPr>
          <a:xfrm>
            <a:off x="1923325" y="6330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</a:rPr>
              <a:t>2 小乘的观点</a:t>
            </a:r>
            <a:endParaRPr b="1" i="0" sz="3000" u="none" cap="none" strike="noStrike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d0460f25b2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d0460f25b2_0_17"/>
          <p:cNvSpPr txBox="1"/>
          <p:nvPr/>
        </p:nvSpPr>
        <p:spPr>
          <a:xfrm>
            <a:off x="1107725" y="1427200"/>
            <a:ext cx="102351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3.1</a:t>
            </a:r>
            <a:r>
              <a:rPr b="1" lang="zh-CN" sz="2400">
                <a:solidFill>
                  <a:schemeClr val="dk1"/>
                </a:solidFill>
              </a:rPr>
              <a:t>大乘的观点：所有的肉都不能吃，依据经典《楞伽经》《涅槃经》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3.2 </a:t>
            </a:r>
            <a:r>
              <a:rPr b="1" lang="zh-CN" sz="2400">
                <a:solidFill>
                  <a:schemeClr val="dk1"/>
                </a:solidFill>
              </a:rPr>
              <a:t>《楞伽经》的依据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3.2.1 </a:t>
            </a:r>
            <a:r>
              <a:rPr b="1" lang="zh-CN" sz="2400">
                <a:solidFill>
                  <a:schemeClr val="dk1"/>
                </a:solidFill>
              </a:rPr>
              <a:t>思维食肉的是三种过失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⑴ 从世间的角度看，吃肉等于吃父母或子女的肉，是很不对的；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⑵ 从利益其他众生的角度看，动物会对肉食者感到非常恐惧；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⑶ 从自利利他的角度讲，吃肉的人堕为肉食动物，不知取舍地杀生。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90" name="Google Shape;190;gd0460f25b2_0_17"/>
          <p:cNvSpPr txBox="1"/>
          <p:nvPr/>
        </p:nvSpPr>
        <p:spPr>
          <a:xfrm>
            <a:off x="1923325" y="6330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</a:rPr>
              <a:t>3</a:t>
            </a:r>
            <a:r>
              <a:rPr b="1" lang="zh-CN" sz="3000">
                <a:solidFill>
                  <a:schemeClr val="dk1"/>
                </a:solidFill>
              </a:rPr>
              <a:t> 大乘的观点</a:t>
            </a:r>
            <a:endParaRPr b="1" i="0" sz="3000" u="none" cap="none" strike="noStrike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d0460f25b2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d0460f25b2_0_24"/>
          <p:cNvSpPr txBox="1"/>
          <p:nvPr/>
        </p:nvSpPr>
        <p:spPr>
          <a:xfrm>
            <a:off x="1107725" y="1427200"/>
            <a:ext cx="10599000" cy="5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3.2.2 </a:t>
            </a:r>
            <a:r>
              <a:rPr b="1" lang="zh-CN" sz="2400">
                <a:solidFill>
                  <a:schemeClr val="dk1"/>
                </a:solidFill>
              </a:rPr>
              <a:t>往里观察，反思自己修行的程度和层次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⑴ 资粮道和加行道，犯菩萨戒和密乘根本戒而不忏悔，一定会堕落；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⑵ 现在为人，相对于肉食动物，有取舍和选择能力，理应走向光明；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⑶ 不和别人比，只要看自己有没有高僧大德那样度化众生的能力；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⑷ 思维吃素对于自他的伤害，对吃肉生起“恐惧心”。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97" name="Google Shape;197;gd0460f25b2_0_24"/>
          <p:cNvSpPr txBox="1"/>
          <p:nvPr/>
        </p:nvSpPr>
        <p:spPr>
          <a:xfrm>
            <a:off x="1923325" y="6330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</a:rPr>
              <a:t>3 大乘的观点</a:t>
            </a:r>
            <a:endParaRPr b="1" i="0" sz="3000" u="none" cap="none" strike="noStrike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