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90" r:id="rId4"/>
    <p:sldId id="281" r:id="rId5"/>
    <p:sldId id="287" r:id="rId6"/>
    <p:sldId id="288" r:id="rId7"/>
    <p:sldId id="260" r:id="rId8"/>
    <p:sldId id="289" r:id="rId9"/>
    <p:sldId id="282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1C0C-2505-4E06-8CEB-0B29B968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8EE83-7C8F-4902-9DCA-0C532863C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88FB8-1F9E-465D-BE7D-6F8E2C20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2020-08-16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C04E1-23CF-4DBF-989B-383BC3AD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DD19B-7B60-4330-BC31-49C03D19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573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50C2-2F02-405B-A7C2-0C12E8FE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47923-403A-46D6-9407-3DCF811D3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1D08-9407-425D-8FD4-41F19627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2020-08-16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1C062-05E9-4F52-B4B6-B1AE9797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4AFAD-C62C-40DC-8DE0-B7DC82EB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46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67D6A-00CF-41DE-86D2-64753B5E9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8DD43-6A14-42E2-898D-4B0345F9D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92F9E-BB8A-4275-AA51-599617A5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2020-08-16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F0343-F1E0-4D8E-BBDC-4B828AC5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08590-DFE0-428D-A594-48C33E74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99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3418-0510-4C8A-A461-649EB7CA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D0FE1-4915-422C-95EE-D96485917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4441A-4564-433D-B599-1B256193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2020-08-16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23DA0-9A6B-43CB-AE7A-B76061C6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41F4E-13ED-4C9F-B2D4-CD69F67C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82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8204-2017-41CD-88E9-EFFA0BE9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558FE-0F4D-4F6A-A56A-EB3BD7226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C01A-1E38-424D-92F9-879BC4D5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2020-08-16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E11C3-57CD-4CC3-AE47-F71148FE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99CF7-78C5-4051-8A03-E4EF542F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13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D0D7-6D15-4C16-A664-7B17C92B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A359-9F64-4ED4-823F-6605D5956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67E5A-7655-4E7F-A66E-F0265DBA7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DFA00-DF2E-41A8-9701-68A36B51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2020-08-16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7F67-5709-4403-B0BD-CE25CACA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2471B-D7DE-4D8D-AC6F-0416AC49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14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3523-9ECF-4096-9FF1-4D83BFED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A9BFF-FDB5-4028-9B4F-328FE11DF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CB134-5702-478C-8EF1-7B7C81BCD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30946-4BEA-476B-BF2A-D70DF8E4B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FA07C-68A2-40DA-8A49-827AED0FF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E84C7-E73E-4E3D-B807-316B7E88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2020-08-16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59075-3965-4C54-8422-C1FD010D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2D697-97CD-4351-831C-C5A73FDD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070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AC90-21FD-4DA9-8456-ECC9E2BC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644DF-CD6B-45EE-AF93-A6D167B9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2020-08-16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C31BC-8DC2-4809-BEE3-06096273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861DB-715F-46B0-88A8-DDA15C07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27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CD2A9-9E87-461E-9D8D-55B89870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2020-08-16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B24F2-0037-4B1B-B273-105D7035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37EB3-9581-44F6-B0B7-F2D0C7FC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28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0E60-3F5A-413E-A86D-6F7E0E3E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15355-1408-4ACC-8F33-8808B68A2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F1E54-21B2-4EC6-B035-CDCF77557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87498-6B0A-4296-8358-F470E992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2020-08-16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CE2B-4337-4081-A211-71712502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718C1-5783-4B4B-8492-77490447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2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230F-3D79-41BD-B2EA-77D2338D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0E4B3-7ED1-4083-AD41-E5FCDAA30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C2B58-3982-4102-BFDC-9A5A136D7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31B7D-F9C8-4767-AC39-D0AC7799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2020-08-16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EBFC4-8861-4800-B108-DFE60BB3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0BD91-7FFD-451F-910A-2E99BF35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96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ACC74-02D6-497C-B7D0-5A570E50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EEC73-D859-44CA-935D-B3B5CCB0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0E61-4839-447B-AFE5-C4B335E94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A80DF-955A-4336-AEF3-2DB548B185AF}" type="datetimeFigureOut">
              <a:rPr lang="en-CA" smtClean="0"/>
              <a:t>2020-08-16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7A908-E439-4E76-877A-986B56E3C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6467E-AFC7-44E2-8240-0500C0C40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744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FF37-BC14-4DDC-BDB5-AD0C1027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轮回过患</a:t>
            </a:r>
            <a:br>
              <a:rPr lang="en-CA" altLang="zh-CN" dirty="0"/>
            </a:br>
            <a:r>
              <a:rPr lang="zh-CN" altLang="en-US" dirty="0"/>
              <a:t> </a:t>
            </a:r>
            <a:br>
              <a:rPr lang="en-CA" altLang="zh-CN" dirty="0"/>
            </a:br>
            <a:r>
              <a:rPr lang="zh-CN" altLang="en-US" dirty="0"/>
              <a:t>爱别离苦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4950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讨论题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sz="2200" dirty="0">
                <a:effectLst/>
                <a:latin typeface="+mn-ea"/>
                <a:cs typeface="Times New Roman" panose="02020603050405020304" pitchFamily="18" charset="0"/>
              </a:rPr>
              <a:t>什么是爱别离苦？</a:t>
            </a:r>
            <a:endParaRPr lang="en-CA" altLang="zh-CN" sz="22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>
                <a:latin typeface="+mn-ea"/>
                <a:cs typeface="Times New Roman" panose="02020603050405020304" pitchFamily="18" charset="0"/>
              </a:rPr>
              <a:t>爱别离苦的因是什么？</a:t>
            </a:r>
            <a:r>
              <a:rPr lang="zh-CN" sz="2200" dirty="0">
                <a:effectLst/>
                <a:latin typeface="+mn-ea"/>
                <a:cs typeface="Times New Roman" panose="02020603050405020304" pitchFamily="18" charset="0"/>
              </a:rPr>
              <a:t>怎样才能断除这种痛苦？</a:t>
            </a:r>
            <a:endParaRPr lang="en-CA" altLang="zh-CN" sz="22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200" kern="100" dirty="0">
                <a:latin typeface="+mn-ea"/>
                <a:cs typeface="Times New Roman" panose="02020603050405020304" pitchFamily="18" charset="0"/>
              </a:rPr>
              <a:t>爱别离苦的苦相是什么？</a:t>
            </a:r>
            <a:endParaRPr lang="en-CA" altLang="zh-CN" sz="2200" kern="1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sz="2200" dirty="0">
                <a:effectLst/>
                <a:latin typeface="+mn-ea"/>
                <a:cs typeface="Times New Roman" panose="02020603050405020304" pitchFamily="18" charset="0"/>
              </a:rPr>
              <a:t>为什么说父母、子女、亲友等不一定是真正“亲”，没有必要去执著？</a:t>
            </a:r>
            <a:endParaRPr lang="en-CA" altLang="zh-CN" sz="22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>
                <a:latin typeface="+mn-ea"/>
              </a:rPr>
              <a:t>断除爱别离苦和世间人所说的不孝或没有良心有什么区别？</a:t>
            </a:r>
            <a:endParaRPr lang="en-CA" altLang="zh-CN" sz="22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/>
              <a:t>自由讨论对此课的感悟</a:t>
            </a:r>
            <a:endParaRPr lang="en-CA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7884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上师开示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不想和非常喜欢的人（父母儿女兄弟姐妹等）离别</a:t>
            </a:r>
            <a:endParaRPr lang="en-CA" altLang="zh-CN" sz="2400" dirty="0"/>
          </a:p>
          <a:p>
            <a:pPr lvl="1"/>
            <a:r>
              <a:rPr lang="zh-CN" altLang="en-US" sz="2000" dirty="0"/>
              <a:t>担心、害怕在未来会失去这些人，甚至因此抑郁</a:t>
            </a:r>
            <a:endParaRPr lang="en-CA" altLang="zh-CN" sz="2000" dirty="0"/>
          </a:p>
          <a:p>
            <a:pPr lvl="1"/>
            <a:r>
              <a:rPr lang="zh-CN" altLang="en-US" sz="2000" dirty="0"/>
              <a:t>真正失去亲人的时候又更加的痛苦</a:t>
            </a:r>
            <a:endParaRPr lang="en-CA" altLang="zh-CN" sz="2000" dirty="0"/>
          </a:p>
          <a:p>
            <a:pPr lvl="1"/>
            <a:r>
              <a:rPr lang="zh-CN" altLang="en-US" sz="2000" dirty="0"/>
              <a:t>对某一个人执着，最终会带给我们痛苦；越在乎的人失去了，这个痛苦就越厉害</a:t>
            </a:r>
            <a:endParaRPr lang="en-CA" altLang="zh-CN" sz="2000" dirty="0"/>
          </a:p>
          <a:p>
            <a:pPr marL="457200" lvl="1" indent="0">
              <a:buNone/>
            </a:pPr>
            <a:endParaRPr lang="en-CA" altLang="zh-CN" dirty="0"/>
          </a:p>
          <a:p>
            <a:r>
              <a:rPr lang="zh-CN" altLang="en-US" sz="2400" dirty="0"/>
              <a:t>我们的内心很脆弱，不管是讨厌或是喜欢的人，都会给我们带来太多的痛苦</a:t>
            </a:r>
            <a:endParaRPr lang="en-CA" altLang="zh-CN" sz="2400" dirty="0"/>
          </a:p>
          <a:p>
            <a:pPr lvl="1"/>
            <a:r>
              <a:rPr lang="zh-CN" altLang="en-US" sz="2000" dirty="0"/>
              <a:t>我们有很多的知识，但内心却没有经过任何训练</a:t>
            </a:r>
            <a:endParaRPr lang="en-CA" altLang="zh-CN" sz="2000" dirty="0"/>
          </a:p>
          <a:p>
            <a:pPr lvl="1"/>
            <a:r>
              <a:rPr lang="zh-CN" altLang="en-US" sz="2000" dirty="0"/>
              <a:t>现代人希望所有的问题都用物质来解决，然而物质的能力有限，我们也没有去想别的解决方法</a:t>
            </a:r>
            <a:endParaRPr lang="en-CA" altLang="zh-CN" sz="2000" dirty="0"/>
          </a:p>
          <a:p>
            <a:pPr lvl="1"/>
            <a:r>
              <a:rPr lang="zh-CN" altLang="en-US" sz="2000" dirty="0"/>
              <a:t>通过佛教的训练方法去学习、修行，使我们的内心强大。有了强大的内心，任何事情都可以面对</a:t>
            </a:r>
            <a:endParaRPr lang="en-CA" altLang="zh-CN" sz="2600" dirty="0"/>
          </a:p>
          <a:p>
            <a:pPr marL="457200" lvl="1" indent="0">
              <a:buNone/>
            </a:pP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61123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上师开示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我们生活中都经历过很多爱别离的痛苦</a:t>
            </a:r>
            <a:endParaRPr lang="en-CA" altLang="zh-CN" sz="2400" dirty="0"/>
          </a:p>
          <a:p>
            <a:pPr lvl="1"/>
            <a:r>
              <a:rPr lang="zh-CN" altLang="en-US" sz="2000" dirty="0"/>
              <a:t>修行时不能太死板，要把书中的内容延伸到很多生活的细节之中</a:t>
            </a:r>
            <a:endParaRPr lang="en-CA" altLang="zh-CN" sz="2000" dirty="0"/>
          </a:p>
          <a:p>
            <a:pPr lvl="1"/>
            <a:r>
              <a:rPr lang="zh-CN" altLang="en-US" sz="2000" dirty="0"/>
              <a:t>充分理解轮回的本质以后，就会想要超越轮回</a:t>
            </a:r>
            <a:endParaRPr lang="en-CA" altLang="zh-CN" sz="2000" dirty="0"/>
          </a:p>
          <a:p>
            <a:pPr lvl="1"/>
            <a:r>
              <a:rPr lang="zh-CN" altLang="en-US" sz="2000" dirty="0"/>
              <a:t>这一世就要解脱，不然下一世还有没有修行的机会就很难说了</a:t>
            </a:r>
            <a:endParaRPr lang="en-CA" altLang="zh-CN" dirty="0"/>
          </a:p>
          <a:p>
            <a:endParaRPr lang="en-CA" altLang="zh-CN" sz="2400" dirty="0"/>
          </a:p>
          <a:p>
            <a:r>
              <a:rPr lang="zh-CN" altLang="en-US" sz="2400" dirty="0"/>
              <a:t>面对负面的问题应该怎么办</a:t>
            </a:r>
            <a:endParaRPr lang="en-CA" altLang="zh-CN" sz="2400" dirty="0"/>
          </a:p>
          <a:p>
            <a:pPr lvl="1"/>
            <a:r>
              <a:rPr lang="zh-CN" altLang="en-US" sz="2000" dirty="0"/>
              <a:t>我们从小接受的教育不解答甚至故意忽略生活中负面的问题</a:t>
            </a:r>
            <a:endParaRPr lang="en-CA" altLang="zh-CN" sz="2000" dirty="0"/>
          </a:p>
          <a:p>
            <a:pPr lvl="1"/>
            <a:r>
              <a:rPr lang="zh-CN" altLang="en-US" sz="2000" dirty="0"/>
              <a:t>当我们遇到这些问题时，我们没有任何有效的方法去面对，造成很大的痛苦</a:t>
            </a:r>
            <a:endParaRPr lang="en-CA" altLang="zh-CN" sz="2000" dirty="0"/>
          </a:p>
          <a:p>
            <a:pPr lvl="1"/>
            <a:r>
              <a:rPr lang="zh-CN" altLang="en-US" sz="2000" dirty="0"/>
              <a:t>佛让我们面对和了解现实中的生老病死和各种负面的东西，让我们有了危机感。有了危机感我们就会去寻找解决的方法</a:t>
            </a:r>
            <a:endParaRPr lang="en-CA" altLang="zh-CN" sz="2000" dirty="0"/>
          </a:p>
          <a:p>
            <a:pPr lvl="1"/>
            <a:r>
              <a:rPr lang="zh-CN" altLang="en-US" sz="2000" dirty="0"/>
              <a:t>在佛法的引导下，我们非但不需要逃避，反而能找到解决的方法</a:t>
            </a:r>
            <a:endParaRPr lang="en-CA" altLang="zh-CN" sz="2000" dirty="0"/>
          </a:p>
          <a:p>
            <a:pPr lvl="1"/>
            <a:endParaRPr lang="en-CA" altLang="zh-CN" sz="2000" dirty="0"/>
          </a:p>
          <a:p>
            <a:pPr lvl="1"/>
            <a:endParaRPr lang="en-CA" altLang="zh-CN" sz="2000" dirty="0"/>
          </a:p>
          <a:p>
            <a:pPr marL="457200" lvl="1" indent="0">
              <a:buNone/>
            </a:pP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31770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大圆满前行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2900" dirty="0">
                <a:latin typeface="+mn-ea"/>
              </a:rPr>
              <a:t>爱别离苦</a:t>
            </a:r>
            <a:endParaRPr lang="en-CA" altLang="zh-CN" sz="2900" dirty="0">
              <a:latin typeface="+mn-ea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CN" altLang="en-US" sz="2100" dirty="0">
                <a:solidFill>
                  <a:srgbClr val="000000"/>
                </a:solidFill>
                <a:effectLst/>
                <a:latin typeface="+mn-ea"/>
                <a:cs typeface="Microsoft YaHei" panose="020B0503020204020204" pitchFamily="34" charset="-122"/>
              </a:rPr>
              <a:t>流转世间的一切众生都是对自方爱恋有加、对他方恨之入骨，明显堕入亲戚、朋友、眷属的包围之中，结果为了他们而受尽苦难。实际上，亲戚朋友之间暂时相聚，也同样是无常离别的本性。对于大多数人来说，亲人离开人世，或者流离失所沦落他乡，或者被怨敌逼得走投无路，自己甚至比受害者本人还痛苦。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CN" altLang="en-US" sz="2100" dirty="0">
                <a:solidFill>
                  <a:srgbClr val="000000"/>
                </a:solidFill>
                <a:effectLst/>
                <a:latin typeface="+mn-ea"/>
                <a:cs typeface="Microsoft YaHei" panose="020B0503020204020204" pitchFamily="34" charset="-122"/>
              </a:rPr>
              <a:t>特别是，身为父母双亲都十分慈爱怜愍子女，一会儿担心他挨冻受凉，一会儿顾及他饿了渴了，一会儿又忧虑他生病死亡。如果是宝贝儿子或女儿生病，他们宁愿以自己死去的代价来换取子女的健康，他们挥之不去的唯一心事就是子女，总是为了孩子而劳心费神，含辛茹苦。同样，如果与亲友之间情意缠绵</a:t>
            </a:r>
            <a:r>
              <a:rPr lang="en-US" altLang="zh-CN" sz="2100" dirty="0">
                <a:solidFill>
                  <a:srgbClr val="000000"/>
                </a:solidFill>
                <a:effectLst/>
                <a:latin typeface="+mn-ea"/>
                <a:cs typeface="Microsoft YaHei" panose="020B0503020204020204" pitchFamily="34" charset="-122"/>
              </a:rPr>
              <a:t>……</a:t>
            </a:r>
            <a:r>
              <a:rPr lang="zh-CN" altLang="en-US" sz="2100" dirty="0">
                <a:solidFill>
                  <a:srgbClr val="000000"/>
                </a:solidFill>
                <a:effectLst/>
                <a:latin typeface="+mn-ea"/>
                <a:cs typeface="Microsoft YaHei" panose="020B0503020204020204" pitchFamily="34" charset="-122"/>
              </a:rPr>
              <a:t>势必也要感受与他别离的忧苦。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CN" altLang="en-US" sz="2100" dirty="0">
                <a:solidFill>
                  <a:srgbClr val="000000"/>
                </a:solidFill>
                <a:effectLst/>
                <a:latin typeface="+mn-ea"/>
                <a:cs typeface="Microsoft YaHei" panose="020B0503020204020204" pitchFamily="34" charset="-122"/>
              </a:rPr>
              <a:t>然而，我们如果认认真真加以观察，就会发现，亲人也不一定是真正亲，父母等虽然自以为对孩子情深意切、甚为慈爱，可是这种慈爱的方式其实完全是颠倒的，最终只能是坑害了他们。为什么这样说呢？你想想：儿子小的时候，衣来伸手、饭来张口，父母亲为他们做好所有的事情，到了成家立业之时，又为他迎娶作为终身伴侣的妻子，这实际是把他们捆缚在轮回的绳索上，并且教给他们如何制伏敌人，如何扶助亲友，如何发家致富等等作恶的方法，这无疑会导致他们无法从恶趣深渊中获得解脱，恐怕再没有比这更为严重的坑害了。</a:t>
            </a:r>
          </a:p>
        </p:txBody>
      </p:sp>
    </p:spTree>
    <p:extLst>
      <p:ext uri="{BB962C8B-B14F-4D97-AF65-F5344CB8AC3E}">
        <p14:creationId xmlns:p14="http://schemas.microsoft.com/office/powerpoint/2010/main" val="176481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大圆满前行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900" dirty="0">
                <a:latin typeface="+mn-ea"/>
              </a:rPr>
              <a:t>爱别离苦</a:t>
            </a:r>
            <a:endParaRPr lang="en-CA" altLang="zh-CN" sz="2900" dirty="0">
              <a:latin typeface="+mn-ea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CN" altLang="en-US" sz="2100" dirty="0">
                <a:solidFill>
                  <a:srgbClr val="000000"/>
                </a:solidFill>
                <a:effectLst/>
                <a:latin typeface="+mn-ea"/>
                <a:cs typeface="Microsoft YaHei" panose="020B0503020204020204" pitchFamily="34" charset="-122"/>
              </a:rPr>
              <a:t>子女们又是怎样对待亲生父母的呢？最初吸取父母身体的精华，中间抢夺他们口中的饮食，最后夺取他们手中的财产。父母再怎么疼爱儿女，他们反过来却与父母作对，父母双亲将毕生不顾千辛万苦、不顾罪大恶极、不顾臭名远扬而积累下来的所有财富毫不吝惜地全部给予了子女，可是他们却无有一点一滴的感激之情。就算只是给了一个普通人一把茶叶，他也会喜不自禁地连连道谢，可是哪怕给了自己儿子五十两银板他也满不在乎，觉得这没什么，还认为我自己父母的财物由我本人来享用这是天经地义的事。而且，兄弟姐妹之间也常常为了自己能得到财产而你争我夺，互不相让。就算父母给了他们，也没有答谢之意，即使父母已倾囊相送，可是子女却一要再要，甚至父母的念珠里有一颗记数用的精致珍珠，他们也是死皮赖脸地要走。如果是贤惠善良的女儿，也将成为别人家的荣耀，对自己方面也起不到什么作用；如果是恶劣的女儿，就是返回家中使家人痛苦。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CN" altLang="en-US" sz="2100" dirty="0">
                <a:solidFill>
                  <a:srgbClr val="000000"/>
                </a:solidFill>
                <a:effectLst/>
                <a:latin typeface="+mn-ea"/>
                <a:cs typeface="Microsoft YaHei" panose="020B0503020204020204" pitchFamily="34" charset="-122"/>
              </a:rPr>
              <a:t>其他的亲戚也不例外，当自己财力十足、幸福美满的时候，所有的人把你看成神仙一样，竭尽全力帮助你、利济你，明明不需要，他们也会主动将饮食财产送上门来。一旦自己身败名裂，即便没有做一丝一毫的错事，也会受到仇人一样的待遇，诚心利益他们所得到的却是恩将仇报。由此可见，子女、亲友等无有丝毫实义。</a:t>
            </a:r>
          </a:p>
        </p:txBody>
      </p:sp>
    </p:spTree>
    <p:extLst>
      <p:ext uri="{BB962C8B-B14F-4D97-AF65-F5344CB8AC3E}">
        <p14:creationId xmlns:p14="http://schemas.microsoft.com/office/powerpoint/2010/main" val="2765183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大圆满前行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900" dirty="0">
                <a:latin typeface="+mn-ea"/>
              </a:rPr>
              <a:t>爱别离苦</a:t>
            </a:r>
            <a:endParaRPr lang="en-CA" altLang="zh-CN" sz="2900" dirty="0">
              <a:latin typeface="+mn-ea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CN" altLang="en-US" sz="2100" dirty="0">
                <a:solidFill>
                  <a:srgbClr val="000000"/>
                </a:solidFill>
                <a:effectLst/>
                <a:latin typeface="+mn-ea"/>
                <a:cs typeface="Microsoft YaHei" panose="020B0503020204020204" pitchFamily="34" charset="-122"/>
              </a:rPr>
              <a:t>正如米拉日巴尊者所说：“子初悦意如天子，慈愍之心难形容，中间过分催索债，虽施一切无悦时。别人之女迎入内，大恩父母逐出外，父亲呼唤不答复，母亲呼唤不应声，后成冷淡之邻居。勾结狡者造恶业，自生怨敌刺痛心，应断轮回之耙绳，世间子孙我不求。”又说：“女初笑颜如仙童，掠夺财宝具大力，中间讨债无尽头，父前公开索要走，母前暗地偷偷带，施给不知报恩德，嗔恨大恩之父母，后成红面罗刹女。若善他人之荣耀，若恶自己祸害源，祸害魔女刺痛心，断除无觉之忧愁，祸根之女我不求。”并再一次指出：“亲友初遇见欢颜，密切来往漫山谷，中间酒肉如还债，送他一次还一度，后成贪嗔争吵因，恶友讼因刺痛心，舍弃乐时之食友，世间亲友我不求。”</a:t>
            </a:r>
          </a:p>
        </p:txBody>
      </p:sp>
    </p:spTree>
    <p:extLst>
      <p:ext uri="{BB962C8B-B14F-4D97-AF65-F5344CB8AC3E}">
        <p14:creationId xmlns:p14="http://schemas.microsoft.com/office/powerpoint/2010/main" val="152325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C531-97FF-45D8-9497-CBA05CF3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大圆满龙钦宁体前行引导文（</a:t>
            </a:r>
            <a:r>
              <a:rPr lang="en-US" altLang="zh-CN" dirty="0"/>
              <a:t>38</a:t>
            </a:r>
            <a:r>
              <a:rPr lang="zh-CN" altLang="en-US" dirty="0"/>
              <a:t>）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A823D-EFF2-4A0A-9492-2DFAB5574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600" dirty="0">
                <a:latin typeface="+mn-ea"/>
              </a:rPr>
              <a:t>由总别二分思维苦相引生定解</a:t>
            </a:r>
            <a:endParaRPr lang="en-CA" altLang="zh-CN" sz="2600" dirty="0">
              <a:latin typeface="+mn-ea"/>
            </a:endParaRPr>
          </a:p>
          <a:p>
            <a:r>
              <a:rPr lang="zh-CN" sz="2200" dirty="0">
                <a:effectLst/>
                <a:latin typeface="+mn-ea"/>
                <a:cs typeface="SimSun" panose="02010600030101010101" pitchFamily="2" charset="-122"/>
              </a:rPr>
              <a:t>总思苦相</a:t>
            </a:r>
            <a:endParaRPr lang="en-CA" altLang="zh-CN" sz="2200" dirty="0">
              <a:effectLst/>
              <a:latin typeface="+mn-ea"/>
              <a:cs typeface="SimSun" panose="02010600030101010101" pitchFamily="2" charset="-122"/>
            </a:endParaRPr>
          </a:p>
          <a:p>
            <a:pPr lvl="1"/>
            <a:r>
              <a:rPr lang="zh-CN" altLang="en-US" sz="2000" dirty="0">
                <a:latin typeface="+mn-ea"/>
                <a:cs typeface="SimSun" panose="02010600030101010101" pitchFamily="2" charset="-122"/>
              </a:rPr>
              <a:t>总的来说，由于偏执、一心爱著在亲方上，而这些法都是因缘所生，是无常别离自性的缘故，只要因缘一到就会出现死亡、离别、遭灾、受难等等各种遭破损的相</a:t>
            </a:r>
            <a:endParaRPr lang="en-CA" altLang="zh-CN" sz="2000" dirty="0">
              <a:latin typeface="+mn-ea"/>
              <a:cs typeface="SimSun" panose="02010600030101010101" pitchFamily="2" charset="-122"/>
            </a:endParaRPr>
          </a:p>
          <a:p>
            <a:pPr lvl="1"/>
            <a:r>
              <a:rPr lang="zh-CN" altLang="en-US" sz="2000" dirty="0">
                <a:latin typeface="+mn-ea"/>
                <a:cs typeface="SimSun" panose="02010600030101010101" pitchFamily="2" charset="-122"/>
              </a:rPr>
              <a:t>这里的“别离”要作广义的理解，凡是跟你所执定的那种圆满、安乐、常恒的相相违的，都叫做“别离”。当自心所系著的这些相发生一点变化时，就会以爱著力一直在上面操心，而没办法脱开</a:t>
            </a:r>
            <a:endParaRPr lang="en-CA" altLang="zh-CN" sz="2000" dirty="0">
              <a:latin typeface="+mn-ea"/>
              <a:cs typeface="SimSun" panose="02010600030101010101" pitchFamily="2" charset="-122"/>
            </a:endParaRPr>
          </a:p>
          <a:p>
            <a:pPr lvl="1"/>
            <a:r>
              <a:rPr lang="zh-CN" altLang="en-US" sz="2000" dirty="0">
                <a:latin typeface="+mn-ea"/>
                <a:cs typeface="SimSun" panose="02010600030101010101" pitchFamily="2" charset="-122"/>
              </a:rPr>
              <a:t>我们来到这世上，已经执著有“我”，之后就会把合自己意的立为自方，把不合自己意的立为他方。以这种心的耽著力量，就会沉浸在与亲友相聚等的快乐中，或者执著这种所爱的相一直要保存得完好、要适合自己的心意，或者要团聚不离等等。实际上，由于这些本是坏苦自性的缘故，就都和别离之苦相连。这一个个与亲友相聚的乐，全数会发生出一个个惧怕与亲友别离的苦。可见，生是带来无数爱别离苦的根源，由此要厌患生。</a:t>
            </a:r>
            <a:endParaRPr lang="en-CA" altLang="zh-CN" sz="2000" dirty="0">
              <a:latin typeface="+mn-ea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327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C531-97FF-45D8-9497-CBA05CF3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大圆满龙钦宁体前行引导文（</a:t>
            </a:r>
            <a:r>
              <a:rPr lang="en-US" altLang="zh-CN" dirty="0"/>
              <a:t>38</a:t>
            </a:r>
            <a:r>
              <a:rPr lang="zh-CN" altLang="en-US" dirty="0"/>
              <a:t>）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A823D-EFF2-4A0A-9492-2DFAB5574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600" dirty="0">
                <a:latin typeface="+mn-ea"/>
              </a:rPr>
              <a:t>由总别二分思维苦相引生定解</a:t>
            </a:r>
            <a:endParaRPr lang="en-CA" altLang="zh-CN" sz="2600" dirty="0">
              <a:latin typeface="+mn-ea"/>
            </a:endParaRPr>
          </a:p>
          <a:p>
            <a:r>
              <a:rPr lang="zh-CN" altLang="en-US" sz="2200" dirty="0">
                <a:latin typeface="+mn-ea"/>
                <a:cs typeface="SimSun" panose="02010600030101010101" pitchFamily="2" charset="-122"/>
              </a:rPr>
              <a:t>别</a:t>
            </a:r>
            <a:r>
              <a:rPr lang="zh-CN" sz="2200" dirty="0">
                <a:effectLst/>
                <a:latin typeface="+mn-ea"/>
                <a:cs typeface="SimSun" panose="02010600030101010101" pitchFamily="2" charset="-122"/>
              </a:rPr>
              <a:t>思苦相</a:t>
            </a:r>
            <a:endParaRPr lang="en-CA" altLang="zh-CN" sz="2200" dirty="0">
              <a:effectLst/>
              <a:latin typeface="+mn-ea"/>
              <a:cs typeface="SimSun" panose="02010600030101010101" pitchFamily="2" charset="-122"/>
            </a:endParaRPr>
          </a:p>
          <a:p>
            <a:pPr lvl="1"/>
            <a:r>
              <a:rPr lang="zh-CN" altLang="en-US" sz="1800" kern="0" dirty="0">
                <a:latin typeface="+mn-ea"/>
                <a:cs typeface="SimSun" panose="02010600030101010101" pitchFamily="2" charset="-122"/>
              </a:rPr>
              <a:t>特别要思维父母对孩子的爱著，以此时刻都在集聚着坏苦。一旦所爱的孩子出现了广义的别离等相的时候，立即会发生极大的忧苦。这里要从数量多、程度深两方面来观察，由此会更切近地认识到，原来生死的苦患这么大，一切所谓的爱也全数成了苦因</a:t>
            </a:r>
            <a:endParaRPr lang="en-CA" altLang="zh-CN" sz="1800" kern="0" dirty="0">
              <a:latin typeface="+mn-ea"/>
              <a:cs typeface="SimSun" panose="02010600030101010101" pitchFamily="2" charset="-122"/>
            </a:endParaRPr>
          </a:p>
          <a:p>
            <a:pPr lvl="1"/>
            <a:r>
              <a:rPr lang="zh-CN" altLang="en-US" sz="1800" kern="100" dirty="0">
                <a:latin typeface="+mn-ea"/>
                <a:cs typeface="Times New Roman" panose="02020603050405020304" pitchFamily="18" charset="0"/>
              </a:rPr>
              <a:t>孩子从小到大，父母有无数的爱别离苦，这都是由那种过分的爱著力所导致的。别人家的孩子出点什么事，自己感觉无关紧要，或者怨家的孩子遭遇灾害等等，反而觉得很高兴，可见这些唯一是自私性的爱著所带来的苦受</a:t>
            </a:r>
            <a:endParaRPr lang="en-CA" altLang="zh-CN" sz="1800" dirty="0">
              <a:effectLst/>
              <a:latin typeface="+mn-ea"/>
              <a:cs typeface="SimSun" panose="02010600030101010101" pitchFamily="2" charset="-122"/>
            </a:endParaRPr>
          </a:p>
          <a:p>
            <a:r>
              <a:rPr lang="zh-CN" altLang="en-US" sz="2200" dirty="0">
                <a:latin typeface="+mn-ea"/>
                <a:cs typeface="SimSun" panose="02010600030101010101" pitchFamily="2" charset="-122"/>
              </a:rPr>
              <a:t>结成</a:t>
            </a:r>
            <a:endParaRPr lang="en-CA" altLang="zh-CN" sz="2200" dirty="0">
              <a:latin typeface="+mn-ea"/>
              <a:cs typeface="SimSun" panose="02010600030101010101" pitchFamily="2" charset="-122"/>
            </a:endParaRPr>
          </a:p>
          <a:p>
            <a:pPr lvl="1"/>
            <a:r>
              <a:rPr lang="zh-CN" sz="1800" kern="100" dirty="0">
                <a:effectLst/>
                <a:latin typeface="+mn-ea"/>
              </a:rPr>
              <a:t>要看到，生在世上，已经执这个蕴为“我”，由此就会出现自方、他方。对于自方，自己的心就会偏在那上，执著他一定要好。然而他是无常别离法的自性，时时都有可能出现损伤等的别离的相，由此心就无有自在地陷入到苦中。这是基于我执，再连到对自方的偏爱所发生的苦相。如果没有生起出离心修解脱道的话，在任何轮回的有情身上，都决定要无数次地发生这种苦</a:t>
            </a:r>
            <a:endParaRPr lang="en-CA" sz="1800" kern="100" dirty="0">
              <a:effectLst/>
              <a:latin typeface="+mn-ea"/>
            </a:endParaRPr>
          </a:p>
          <a:p>
            <a:pPr lvl="1"/>
            <a:endParaRPr lang="en-CA" altLang="zh-CN" sz="1800" dirty="0">
              <a:effectLst/>
              <a:ea typeface="汉仪粗宋简"/>
              <a:cs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874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前行广释（第</a:t>
            </a:r>
            <a:r>
              <a:rPr lang="en-US" altLang="zh-CN" dirty="0"/>
              <a:t>54</a:t>
            </a:r>
            <a:r>
              <a:rPr lang="zh-CN" altLang="en-US" dirty="0"/>
              <a:t>课）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sz="2000" dirty="0">
                <a:effectLst/>
                <a:latin typeface="+mn-ea"/>
                <a:cs typeface="Times New Roman" panose="02020603050405020304" pitchFamily="18" charset="0"/>
              </a:rPr>
              <a:t>所谓爱别离苦，是指所亲爱之人，以某种因缘互相离别，不得共处，由此产生极大苦楚</a:t>
            </a:r>
            <a:endParaRPr lang="en-CA" altLang="zh-CN" sz="2000" dirty="0">
              <a:effectLst/>
              <a:latin typeface="+mn-ea"/>
              <a:cs typeface="Times New Roman" panose="02020603050405020304" pitchFamily="18" charset="0"/>
            </a:endParaRPr>
          </a:p>
          <a:p>
            <a:r>
              <a:rPr lang="zh-CN" sz="2000" dirty="0">
                <a:solidFill>
                  <a:srgbClr val="000000"/>
                </a:solidFill>
                <a:effectLst/>
                <a:latin typeface="+mn-ea"/>
                <a:cs typeface="SimSun" panose="02010600030101010101" pitchFamily="2" charset="-122"/>
              </a:rPr>
              <a:t>众生因无始以来的执著所致，不知这种爱执是源于前世</a:t>
            </a:r>
            <a:r>
              <a:rPr lang="zh-CN" sz="2000" dirty="0">
                <a:effectLst/>
                <a:latin typeface="+mn-ea"/>
                <a:cs typeface="Times New Roman" panose="02020603050405020304" pitchFamily="18" charset="0"/>
              </a:rPr>
              <a:t>的恶缘，故</a:t>
            </a:r>
            <a:r>
              <a:rPr lang="zh-CN" sz="2000" dirty="0">
                <a:solidFill>
                  <a:srgbClr val="000000"/>
                </a:solidFill>
                <a:effectLst/>
                <a:latin typeface="+mn-ea"/>
                <a:cs typeface="SimSun" panose="02010600030101010101" pitchFamily="2" charset="-122"/>
              </a:rPr>
              <a:t>很难不受它的束缚</a:t>
            </a:r>
            <a:r>
              <a:rPr lang="zh-CN" sz="2000" dirty="0">
                <a:effectLst/>
                <a:latin typeface="+mn-ea"/>
                <a:cs typeface="Times New Roman" panose="02020603050405020304" pitchFamily="18" charset="0"/>
              </a:rPr>
              <a:t>。然而只要以智慧认真观察，就会发现亲友也不一定是真正“亲”</a:t>
            </a:r>
            <a:endParaRPr lang="en-CA" altLang="zh-CN" sz="2000" dirty="0">
              <a:effectLst/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zh-CN" altLang="en-US" sz="1600" dirty="0">
                <a:latin typeface="+mn-ea"/>
                <a:cs typeface="Times New Roman" panose="02020603050405020304" pitchFamily="18" charset="0"/>
              </a:rPr>
              <a:t>父母自以为对孩子情深意切、甚为慈爱，可这种慈爱完全是颠倒的，最终只能害了他们。儿子小的时候，衣来伸手、饭来张口，父母为他做好所有的事，到了成家立业之时，又为他迎娶作为终身伴侣的妻子，这实际是把他捆缚在了轮回的绳索上</a:t>
            </a:r>
            <a:endParaRPr lang="en-CA" altLang="zh-CN" sz="1600" dirty="0"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zh-CN" altLang="en-US" sz="1600" dirty="0">
                <a:latin typeface="+mn-ea"/>
                <a:cs typeface="Times New Roman" panose="02020603050405020304" pitchFamily="18" charset="0"/>
              </a:rPr>
              <a:t>那天还有个人给我打电话：“上师啊，怎么办呢？我家‘传承’断了！”因为她开始是在讲学</a:t>
            </a:r>
            <a:r>
              <a:rPr lang="en-US" altLang="zh-CN" sz="1600" dirty="0">
                <a:latin typeface="+mn-ea"/>
                <a:cs typeface="Times New Roman" panose="02020603050405020304" pitchFamily="18" charset="0"/>
              </a:rPr>
              <a:t>《</a:t>
            </a:r>
            <a:r>
              <a:rPr lang="zh-CN" altLang="en-US" sz="1600" dirty="0">
                <a:latin typeface="+mn-ea"/>
                <a:cs typeface="Times New Roman" panose="02020603050405020304" pitchFamily="18" charset="0"/>
              </a:rPr>
              <a:t>入行论</a:t>
            </a:r>
            <a:r>
              <a:rPr lang="en-US" altLang="zh-CN" sz="1600" dirty="0">
                <a:latin typeface="+mn-ea"/>
                <a:cs typeface="Times New Roman" panose="02020603050405020304" pitchFamily="18" charset="0"/>
              </a:rPr>
              <a:t>》</a:t>
            </a:r>
            <a:r>
              <a:rPr lang="zh-CN" altLang="en-US" sz="1600" dirty="0">
                <a:latin typeface="+mn-ea"/>
                <a:cs typeface="Times New Roman" panose="02020603050405020304" pitchFamily="18" charset="0"/>
              </a:rPr>
              <a:t>的情况，我就以为是</a:t>
            </a:r>
            <a:r>
              <a:rPr lang="en-US" altLang="zh-CN" sz="1600" dirty="0">
                <a:latin typeface="+mn-ea"/>
                <a:cs typeface="Times New Roman" panose="02020603050405020304" pitchFamily="18" charset="0"/>
              </a:rPr>
              <a:t>《</a:t>
            </a:r>
            <a:r>
              <a:rPr lang="zh-CN" altLang="en-US" sz="1600" dirty="0">
                <a:latin typeface="+mn-ea"/>
                <a:cs typeface="Times New Roman" panose="02020603050405020304" pitchFamily="18" charset="0"/>
              </a:rPr>
              <a:t>入行论</a:t>
            </a:r>
            <a:r>
              <a:rPr lang="en-US" altLang="zh-CN" sz="1600" dirty="0">
                <a:latin typeface="+mn-ea"/>
                <a:cs typeface="Times New Roman" panose="02020603050405020304" pitchFamily="18" charset="0"/>
              </a:rPr>
              <a:t>》</a:t>
            </a:r>
            <a:r>
              <a:rPr lang="zh-CN" altLang="en-US" sz="1600" dirty="0">
                <a:latin typeface="+mn-ea"/>
                <a:cs typeface="Times New Roman" panose="02020603050405020304" pitchFamily="18" charset="0"/>
              </a:rPr>
              <a:t>的传承断了，结果弄了半天才明白，她说的是家族香火的传承断了</a:t>
            </a:r>
            <a:endParaRPr lang="en-CA" altLang="zh-CN" sz="1600" dirty="0">
              <a:latin typeface="+mn-ea"/>
              <a:cs typeface="Times New Roman" panose="02020603050405020304" pitchFamily="18" charset="0"/>
            </a:endParaRPr>
          </a:p>
          <a:p>
            <a:pPr lvl="1"/>
            <a:r>
              <a:rPr lang="zh-CN" altLang="en-US" sz="1600" dirty="0">
                <a:latin typeface="+mn-ea"/>
                <a:cs typeface="Times New Roman" panose="02020603050405020304" pitchFamily="18" charset="0"/>
              </a:rPr>
              <a:t>父母虽然很想对孩子好，但他们的“专业”除了杀盗淫妄，也教不出对今生来世有利的行为，这无疑会导致子女无法从恶趣深渊中获得解脱，恐怕再没有比这更为严重的坑害了</a:t>
            </a:r>
            <a:endParaRPr lang="en-CA" altLang="zh-CN" sz="1600" dirty="0">
              <a:effectLst/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+mn-ea"/>
                <a:cs typeface="Times New Roman" panose="02020603050405020304" pitchFamily="18" charset="0"/>
              </a:rPr>
              <a:t>总而言之，儿子、女儿、亲友等，都不应该去执著，这就是所谓的看破今世。当然，对在家人而言，将子女亲友完全看破并抛弃，也是不现实的。但即便如此，你也不能太执著。毕竟聚散离合是轮回的规律，明白这个道理后，修行自然比较成功。否则，你都修行很长时间了，亲人离去还特别痛苦，甚至不想活下去，那就不是修行人了。所以，大家要好好观修爱别离苦！</a:t>
            </a:r>
            <a:endParaRPr lang="en-CA" sz="2000" dirty="0">
              <a:latin typeface="+mn-ea"/>
              <a:cs typeface="Times New Roman" panose="02020603050405020304" pitchFamily="18" charset="0"/>
            </a:endParaRPr>
          </a:p>
          <a:p>
            <a:endParaRPr lang="en-CA" altLang="zh-CN" sz="1800" dirty="0">
              <a:effectLst/>
              <a:latin typeface="STKaiti" panose="02010600040101010101" pitchFamily="2" charset="-122"/>
              <a:ea typeface="KaiTi_GB2312"/>
              <a:cs typeface="Times New Roman" panose="02020603050405020304" pitchFamily="18" charset="0"/>
            </a:endParaRPr>
          </a:p>
          <a:p>
            <a:pPr lvl="1"/>
            <a:endParaRPr lang="en-CA" altLang="zh-CN" sz="1800" dirty="0">
              <a:effectLst/>
              <a:latin typeface="STKaiti" panose="02010600040101010101" pitchFamily="2" charset="-122"/>
              <a:ea typeface="KaiTi_GB231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altLang="zh-CN" sz="1800" dirty="0">
              <a:effectLst/>
              <a:latin typeface="STKaiti" panose="02010600040101010101" pitchFamily="2" charset="-122"/>
              <a:ea typeface="KaiTi_GB2312"/>
              <a:cs typeface="Times New Roman" panose="02020603050405020304" pitchFamily="18" charset="0"/>
            </a:endParaRPr>
          </a:p>
          <a:p>
            <a:endParaRPr lang="en-CA" altLang="zh-CN" sz="1800" dirty="0">
              <a:effectLst/>
              <a:latin typeface="STKaiti" panose="02010600040101010101" pitchFamily="2" charset="-122"/>
              <a:ea typeface="KaiTi_GB2312"/>
              <a:cs typeface="Times New Roman" panose="02020603050405020304" pitchFamily="18" charset="0"/>
            </a:endParaRPr>
          </a:p>
          <a:p>
            <a:endParaRPr lang="en-CA" altLang="zh-CN" sz="1800" dirty="0">
              <a:effectLst/>
              <a:latin typeface="STKaiti" panose="02010600040101010101" pitchFamily="2" charset="-122"/>
              <a:ea typeface="KaiTi_GB2312"/>
              <a:cs typeface="Times New Roman" panose="02020603050405020304" pitchFamily="18" charset="0"/>
            </a:endParaRPr>
          </a:p>
          <a:p>
            <a:endParaRPr lang="en-CA" altLang="zh-CN" sz="1800" dirty="0">
              <a:effectLst/>
              <a:latin typeface="STKaiti" panose="02010600040101010101" pitchFamily="2" charset="-122"/>
              <a:ea typeface="KaiTi_GB2312"/>
              <a:cs typeface="Times New Roman" panose="02020603050405020304" pitchFamily="18" charset="0"/>
            </a:endParaRPr>
          </a:p>
          <a:p>
            <a:endParaRPr lang="en-CA" altLang="zh-CN" sz="2200" dirty="0"/>
          </a:p>
          <a:p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1403095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2422</TotalTime>
  <Words>3312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等线</vt:lpstr>
      <vt:lpstr>STKaiti</vt:lpstr>
      <vt:lpstr>Arial</vt:lpstr>
      <vt:lpstr>Calibri</vt:lpstr>
      <vt:lpstr>Calibri Light</vt:lpstr>
      <vt:lpstr>Office Theme</vt:lpstr>
      <vt:lpstr>轮回过患   爱别离苦</vt:lpstr>
      <vt:lpstr>上师开示</vt:lpstr>
      <vt:lpstr>上师开示</vt:lpstr>
      <vt:lpstr>大圆满前行</vt:lpstr>
      <vt:lpstr>大圆满前行</vt:lpstr>
      <vt:lpstr>大圆满前行</vt:lpstr>
      <vt:lpstr>大圆满龙钦宁体前行引导文（38）</vt:lpstr>
      <vt:lpstr>大圆满龙钦宁体前行引导文（38）</vt:lpstr>
      <vt:lpstr>前行广释（第54课）</vt:lpstr>
      <vt:lpstr>讨论题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佛教的物种起源说</dc:title>
  <dc:creator>che oscar</dc:creator>
  <cp:lastModifiedBy>che oscar</cp:lastModifiedBy>
  <cp:revision>117</cp:revision>
  <dcterms:created xsi:type="dcterms:W3CDTF">2019-09-09T22:11:19Z</dcterms:created>
  <dcterms:modified xsi:type="dcterms:W3CDTF">2020-08-17T09:33:15Z</dcterms:modified>
</cp:coreProperties>
</file>