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58" r:id="rId5"/>
    <p:sldId id="266" r:id="rId6"/>
    <p:sldId id="265" r:id="rId7"/>
    <p:sldId id="264" r:id="rId8"/>
    <p:sldId id="262" r:id="rId9"/>
    <p:sldId id="259" r:id="rId10"/>
    <p:sldId id="277" r:id="rId11"/>
    <p:sldId id="275" r:id="rId12"/>
    <p:sldId id="274" r:id="rId13"/>
    <p:sldId id="272" r:id="rId14"/>
    <p:sldId id="270" r:id="rId15"/>
    <p:sldId id="269" r:id="rId16"/>
    <p:sldId id="283" r:id="rId17"/>
    <p:sldId id="282" r:id="rId18"/>
    <p:sldId id="281" r:id="rId19"/>
    <p:sldId id="285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6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7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4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8854-BFDE-4FEA-A677-3CE43DEDA4F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271F-C893-4B36-9839-869961C6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9"/>
            <a:ext cx="8229600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dirty="0" smtClean="0"/>
              <a:t>解脱利益</a:t>
            </a:r>
            <a:r>
              <a:rPr lang="en-US" altLang="zh-CN" sz="5400" dirty="0" smtClean="0"/>
              <a:t>2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29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苦因苦果就讲到了轮回，这里面是个因果关系，而且因果关系的循环还没办法自动停止</a:t>
            </a:r>
            <a:r>
              <a:rPr lang="zh-CN" altLang="zh-CN" sz="2000" dirty="0" smtClean="0"/>
              <a:t>。所以</a:t>
            </a:r>
            <a:r>
              <a:rPr lang="zh-CN" altLang="zh-CN" sz="2000" dirty="0"/>
              <a:t>必须要修解脱道，要强力地加入因素去干预、引导它，或者知道它的本性，这时候才可以停止，否则没办法</a:t>
            </a:r>
            <a:r>
              <a:rPr lang="zh-CN" altLang="zh-CN" sz="2000" dirty="0" smtClean="0"/>
              <a:t>。为</a:t>
            </a:r>
            <a:r>
              <a:rPr lang="zh-CN" altLang="zh-CN" sz="2000" dirty="0"/>
              <a:t>获得解脱果必须要修解脱道，才能够达成。</a:t>
            </a:r>
          </a:p>
          <a:p>
            <a:pPr marL="0" indent="0">
              <a:buNone/>
            </a:pPr>
            <a:r>
              <a:rPr lang="zh-CN" altLang="zh-CN" sz="2000" dirty="0"/>
              <a:t>然后就是获得声闻、缘觉和圆满菩提的三菩提果位</a:t>
            </a:r>
            <a:r>
              <a:rPr lang="zh-CN" altLang="zh-CN" sz="2000" dirty="0" smtClean="0"/>
              <a:t>。不管</a:t>
            </a:r>
            <a:r>
              <a:rPr lang="zh-CN" altLang="zh-CN" sz="2000" dirty="0"/>
              <a:t>哪一种菩提都是解脱，只不过这里分两种：暂时的和究竟的解脱。暂时的解脱就是声闻和缘觉</a:t>
            </a:r>
            <a:r>
              <a:rPr lang="zh-CN" altLang="zh-CN" sz="2000" dirty="0" smtClean="0"/>
              <a:t>。声</a:t>
            </a:r>
            <a:r>
              <a:rPr lang="zh-CN" altLang="zh-CN" sz="2000" dirty="0"/>
              <a:t>闻解脱以戒律为行为，以无我空性为见解的核心，通过这样的观修，证悟了人无我，去掉了人我执、烦恼障之后，可断尽三界烦恼，不会再在三界中投生，这就是声闻和缘觉菩提。</a:t>
            </a:r>
          </a:p>
          <a:p>
            <a:pPr marL="0" indent="0">
              <a:buNone/>
            </a:pPr>
            <a:r>
              <a:rPr lang="zh-CN" altLang="zh-CN" sz="2000" dirty="0"/>
              <a:t>声闻菩提和缘觉菩提比较起来，缘觉阿罗汉的证悟要深一点，他证悟的法无我空性要稍微多一点，积累资粮的时间要更长。大菩提果、佛果，他的果很圆满、很大</a:t>
            </a:r>
            <a:r>
              <a:rPr lang="zh-CN" altLang="en-US" sz="2000" dirty="0"/>
              <a:t>，</a:t>
            </a:r>
            <a:r>
              <a:rPr lang="zh-CN" altLang="zh-CN" sz="2000" dirty="0"/>
              <a:t>这么大的果，太多因素需要圆满了，而这些因素短短的时间中的确做不到。所以就时间很长，慢慢让我们去调伏自己的内心，慢慢去圆满这些功德。这样的话时间就长。所以圆满菩提的果位特别殊胜，而缘觉菩提是中根者，所以叫中佛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3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不管</a:t>
            </a:r>
            <a:r>
              <a:rPr lang="zh-CN" altLang="zh-CN" sz="2000" dirty="0"/>
              <a:t>是声闻罗汉果，缘觉罗汉果，还是圆满菩提，任何一种都是寂静清凉的。声闻缘觉已经包含有学无学了，这里主要讲无学道，声闻无学道，缘觉无学道和圆满菩提无学道。解脱道中的声闻罗汉之前的有学道也是圣者，但是我们这个地方是以究竟解脱为主。在小乘道中的究竟解脱就是阿罗汉，不是说已经究竟了，到这里小乘道就没办法走下去了，必须要换轨道才能继续，不换就到此为止。怎么换？就是开始放光、发菩提心了，开始进入大乘。进入大乘再走到底，就到了佛菩提。大乘道佛弟子不需要换，只要把这个道走到底就可以了，但是小乘道走到底还不行，不换就再也走不下去，所以必须要把心态调整到大乘的心态。这也不是随便想调就调的，有一定的麻烦，因为在声闻道中，所有串习的因和资粮已经形成了一种定性。要从自我解脱的心态调整到利他，是很大的一个挑战，所以花的时间比较长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85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/>
              <a:t>二、</a:t>
            </a:r>
            <a:r>
              <a:rPr lang="zh-CN" altLang="zh-CN" sz="2000" b="1" dirty="0" smtClean="0"/>
              <a:t>解脱</a:t>
            </a:r>
            <a:r>
              <a:rPr lang="zh-CN" altLang="zh-CN" sz="2000" b="1" dirty="0"/>
              <a:t>之</a:t>
            </a:r>
            <a:r>
              <a:rPr lang="zh-CN" altLang="zh-CN" sz="2000" b="1" dirty="0" smtClean="0"/>
              <a:t>分类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能</a:t>
            </a:r>
            <a:r>
              <a:rPr lang="zh-CN" altLang="zh-CN" sz="2000" b="1" dirty="0"/>
              <a:t>获解脱果位之因：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既然要获得解脱果，那必须要知道解脱的因，也就是所修的圣</a:t>
            </a:r>
            <a:r>
              <a:rPr lang="zh-CN" altLang="zh-CN" sz="2000" dirty="0" smtClean="0"/>
              <a:t>道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人身难得开始</a:t>
            </a:r>
            <a:r>
              <a:rPr lang="zh-CN" altLang="zh-CN" sz="2000" dirty="0" smtClean="0"/>
              <a:t>，首先</a:t>
            </a:r>
            <a:r>
              <a:rPr lang="zh-CN" altLang="zh-CN" sz="2000" dirty="0"/>
              <a:t>从四加行中的人身难得开始，然后是寿命无常</a:t>
            </a:r>
            <a:r>
              <a:rPr lang="zh-CN" altLang="zh-CN" sz="2000" dirty="0" smtClean="0"/>
              <a:t>。以</a:t>
            </a:r>
            <a:r>
              <a:rPr lang="zh-CN" altLang="zh-CN" sz="2000" dirty="0"/>
              <a:t>四种厌世心的修法调顺自相续</a:t>
            </a:r>
            <a:r>
              <a:rPr lang="zh-CN" altLang="zh-CN" sz="2000" dirty="0" smtClean="0"/>
              <a:t>，通过</a:t>
            </a:r>
            <a:r>
              <a:rPr lang="zh-CN" altLang="zh-CN" sz="2000" dirty="0"/>
              <a:t>四厌世心的修法调整自相续，因为以前自己过度耽著于世间八</a:t>
            </a:r>
            <a:r>
              <a:rPr lang="zh-CN" altLang="zh-CN" sz="2000" dirty="0" smtClean="0"/>
              <a:t>法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没有出离心，也许这个有情在这一世当人的时候，烦恼、执著少一点，但只是暂时现象而已。只不过是在这一世中，可能追求的不是大鱼大肉，是山里面寂静的隐居生活，是比较清高典雅的生活方式。从显现上可能会有高雅与否的差别，但本质上没什么差别，只不过把那些隐藏起来而已。这一世中，你可能喜欢这种生活方式，但是因为内心的习气没有调伏的缘故，以后还会从头再来</a:t>
            </a:r>
            <a:r>
              <a:rPr lang="zh-CN" altLang="zh-CN" sz="2000" dirty="0"/>
              <a:t>。所以整个轮回中的思想和行为，在修解脱道时必须要知道，这一切没有用，这对解脱来讲没有什么意义。真正地把在轮回中耽著的、无论典雅还是不典雅的，全部要处理出来，这就是调伏自相续，就是第一步。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1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然后</a:t>
            </a:r>
            <a:r>
              <a:rPr lang="zh-CN" altLang="zh-CN" sz="2000" dirty="0"/>
              <a:t>再从一切圣道的基石皈依</a:t>
            </a:r>
            <a:r>
              <a:rPr lang="zh-CN" altLang="zh-CN" sz="2000" dirty="0" smtClean="0"/>
              <a:t>开始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调</a:t>
            </a:r>
            <a:r>
              <a:rPr lang="zh-CN" altLang="zh-CN" sz="2000" dirty="0"/>
              <a:t>顺自相续，开始不共加行。所有圣道的基础就是皈依，一定要皈依。通过对三宝生起信心然后发誓，只有这样，自己才会永远以佛陀为导师，以正法为调伏相续之道，以修法的僧众作为修道的伴侣。有了这些条件才可以修下面殊胜的法，所以一切圣道的基石一定是皈依</a:t>
            </a:r>
            <a:r>
              <a:rPr lang="zh-CN" altLang="zh-CN" sz="2000" dirty="0" smtClean="0"/>
              <a:t>。直到</a:t>
            </a:r>
            <a:r>
              <a:rPr lang="zh-CN" altLang="zh-CN" sz="2000" dirty="0"/>
              <a:t>圣道正行完全圆满之间</a:t>
            </a:r>
            <a:r>
              <a:rPr lang="zh-CN" altLang="zh-CN" sz="2000" dirty="0" smtClean="0"/>
              <a:t>，圣</a:t>
            </a:r>
            <a:r>
              <a:rPr lang="zh-CN" altLang="zh-CN" sz="2000" dirty="0"/>
              <a:t>道正行是最高的，大圆满中的彻却、托嘎等。从皈依乃至于殊胜的正法大圆满之间</a:t>
            </a:r>
            <a:r>
              <a:rPr lang="zh-CN" altLang="zh-CN" sz="2000" dirty="0" smtClean="0"/>
              <a:t>，每</a:t>
            </a:r>
            <a:r>
              <a:rPr lang="zh-CN" altLang="zh-CN" sz="2000" dirty="0"/>
              <a:t>一个修法都有各自的功德</a:t>
            </a:r>
            <a:r>
              <a:rPr lang="zh-CN" altLang="zh-CN" sz="2000" dirty="0" smtClean="0"/>
              <a:t>，每个</a:t>
            </a:r>
            <a:r>
              <a:rPr lang="zh-CN" altLang="zh-CN" sz="2000" dirty="0"/>
              <a:t>修法都有各自的利益和功德。四加行有其功德和利益，皈依、发心、百字明、供曼扎也都有各自的功德，密法也有很超胜的功德</a:t>
            </a:r>
            <a:r>
              <a:rPr lang="zh-CN" altLang="zh-CN" sz="2000" dirty="0" smtClean="0"/>
              <a:t>。</a:t>
            </a:r>
            <a:r>
              <a:rPr lang="zh-CN" altLang="zh-CN" sz="2000" dirty="0" smtClean="0"/>
              <a:t>前面</a:t>
            </a:r>
            <a:r>
              <a:rPr lang="zh-CN" altLang="zh-CN" sz="2000" dirty="0"/>
              <a:t>是四加行，后面是皈依、发心乃至破瓦，如果修完后得到灌顶，还可以修殊胜的大圆满。这些都是解脱之因。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79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一定</a:t>
            </a:r>
            <a:r>
              <a:rPr lang="zh-CN" altLang="zh-CN" sz="2000" dirty="0"/>
              <a:t>要知道因果之间的必然联系，如是因如是果。如果要获得解脱果，必须在因上重视。不管是四厌世心还是皈依发心，都要认真修，一定是为了调伏自己的烦恼或者获得解脱道去修，因为只有以这样的心态才是认真的修行</a:t>
            </a:r>
            <a:r>
              <a:rPr lang="zh-CN" altLang="zh-CN" sz="2000" dirty="0" smtClean="0"/>
              <a:t>。当然</a:t>
            </a:r>
            <a:r>
              <a:rPr lang="zh-CN" altLang="zh-CN" sz="2000" dirty="0"/>
              <a:t>，这种标准也不是刚开始进学会学法就马上能够达到的。也许要经过若干年才认识到这个重要性，再经过若干年才相应，法中所讲的意义才真正融到自己相续中去。但这很多的若干年值得吗？当然值得。有时我们觉得这么多时间就有点不耐烦了，该花的时间必须要花，这不是不想花就可以绕过去的。你想绕到前面去，但可能没有近道可以绕</a:t>
            </a:r>
            <a:r>
              <a:rPr lang="zh-CN" altLang="zh-CN" sz="2000" dirty="0" smtClean="0"/>
              <a:t>。上</a:t>
            </a:r>
            <a:r>
              <a:rPr lang="zh-CN" altLang="zh-CN" sz="2000" dirty="0"/>
              <a:t>师诸佛不可能保留一个近道不说，故意让你去绕，绕得差不多了再回来磕头求他，他觉得现在差不多了再告诉你，不会这样的</a:t>
            </a:r>
            <a:r>
              <a:rPr lang="zh-CN" altLang="zh-CN" sz="2000" dirty="0"/>
              <a:t>。所以这个时间是没办法省的。我们应该有这个心，一定要坚信这一点，不要想有什么近道可以绕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8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让</a:t>
            </a:r>
            <a:r>
              <a:rPr lang="zh-CN" altLang="zh-CN" sz="2000" dirty="0"/>
              <a:t>自己的心成为法器是修行者的素质，如果要成为真正的修行者这一点必须认同，而且要发自内心地认同</a:t>
            </a:r>
            <a:r>
              <a:rPr lang="zh-CN" altLang="zh-CN" sz="2000" dirty="0" smtClean="0"/>
              <a:t>。解脱</a:t>
            </a:r>
            <a:r>
              <a:rPr lang="zh-CN" altLang="zh-CN" sz="2000" dirty="0"/>
              <a:t>道最怕“我觉得、我认为怎么样”</a:t>
            </a:r>
            <a:r>
              <a:rPr lang="zh-CN" altLang="zh-CN" sz="2000" dirty="0" smtClean="0"/>
              <a:t>。</a:t>
            </a:r>
            <a:r>
              <a:rPr lang="zh-CN" altLang="en-US" sz="2000" dirty="0"/>
              <a:t>要</a:t>
            </a:r>
            <a:r>
              <a:rPr lang="zh-CN" altLang="zh-CN" sz="2000" dirty="0" smtClean="0"/>
              <a:t>依</a:t>
            </a:r>
            <a:r>
              <a:rPr lang="zh-CN" altLang="zh-CN" sz="2000" dirty="0"/>
              <a:t>止善知识</a:t>
            </a:r>
            <a:r>
              <a:rPr lang="zh-CN" altLang="zh-CN" sz="2000" dirty="0" smtClean="0"/>
              <a:t>，要</a:t>
            </a:r>
            <a:r>
              <a:rPr lang="zh-CN" altLang="zh-CN" sz="2000" dirty="0"/>
              <a:t>依师而转</a:t>
            </a:r>
            <a:r>
              <a:rPr lang="zh-CN" altLang="zh-CN" sz="2000" dirty="0" smtClean="0"/>
              <a:t>。不是</a:t>
            </a:r>
            <a:r>
              <a:rPr lang="zh-CN" altLang="zh-CN" sz="2000" dirty="0"/>
              <a:t>要让你服服帖帖，而是在修道中自己的想法没一个是可靠的，我们认为对的东西最后发现都是错的。上师告诉我们的，我们很多时候不愿意做，为什么？因为和自己的想法不相应。轮回的事情哪一个是和解脱道相应的呢？肯定没有。如果在轮回中若干分别念有一个和解脱道相应，那肯定早就解脱了。上师告诉我们的，往往就是我们习气所在的地方。所以有时依教奉行很困难，这个阻力来自于自己的习气，来自内心中轮回的分别念</a:t>
            </a:r>
            <a:r>
              <a:rPr lang="zh-CN" altLang="zh-CN" sz="2000" dirty="0" smtClean="0"/>
              <a:t>。</a:t>
            </a:r>
            <a:r>
              <a:rPr lang="zh-CN" altLang="zh-CN" sz="2000" dirty="0" smtClean="0"/>
              <a:t>依</a:t>
            </a:r>
            <a:r>
              <a:rPr lang="zh-CN" altLang="zh-CN" sz="2000" dirty="0"/>
              <a:t>止上师中最关键的一点就是依教奉行，舍弃自己的自在，依靠上师的教言而转。这就是捷径，但很难做到</a:t>
            </a:r>
            <a:r>
              <a:rPr lang="zh-CN" altLang="zh-CN" sz="2000" dirty="0" smtClean="0"/>
              <a:t>。即便</a:t>
            </a:r>
            <a:r>
              <a:rPr lang="zh-CN" altLang="zh-CN" sz="2000" dirty="0"/>
              <a:t>像米勒日巴尊者那样的法器，在显现上也是有一点点违背的</a:t>
            </a:r>
            <a:r>
              <a:rPr lang="zh-CN" altLang="zh-CN" sz="2000" dirty="0" smtClean="0"/>
              <a:t>。不管</a:t>
            </a:r>
            <a:r>
              <a:rPr lang="zh-CN" altLang="zh-CN" sz="2000" dirty="0"/>
              <a:t>难不难，我们首先要知道这个原理，慢慢去做。失败不要紧，失败后再爬起来。每次失败都是一种进步，不管忏悔多少次，反正应该做的就做，直至达到那种标准。这是很关键的，必须了解这就是解脱的因。</a:t>
            </a:r>
          </a:p>
          <a:p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97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、三</a:t>
            </a:r>
            <a:r>
              <a:rPr lang="zh-CN" altLang="zh-CN" sz="2400" b="1" dirty="0" smtClean="0"/>
              <a:t>菩提</a:t>
            </a:r>
            <a:r>
              <a:rPr lang="zh-CN" altLang="zh-CN" sz="2400" b="1" dirty="0"/>
              <a:t>之果：</a:t>
            </a:r>
          </a:p>
          <a:p>
            <a:pPr marL="0" indent="0">
              <a:buNone/>
            </a:pPr>
            <a:r>
              <a:rPr lang="zh-CN" altLang="zh-CN" sz="2400" dirty="0" smtClean="0"/>
              <a:t>寂静清凉</a:t>
            </a:r>
            <a:r>
              <a:rPr lang="zh-CN" altLang="en-US" sz="2400" dirty="0" smtClean="0"/>
              <a:t>。真是</a:t>
            </a:r>
            <a:r>
              <a:rPr lang="zh-CN" altLang="zh-CN" sz="2400" dirty="0" smtClean="0"/>
              <a:t>喜</a:t>
            </a:r>
            <a:r>
              <a:rPr lang="zh-CN" altLang="zh-CN" sz="2400" dirty="0"/>
              <a:t>不</a:t>
            </a:r>
            <a:r>
              <a:rPr lang="zh-CN" altLang="zh-CN" sz="2400" dirty="0" smtClean="0"/>
              <a:t>自禁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没有</a:t>
            </a:r>
            <a:r>
              <a:rPr lang="zh-CN" altLang="zh-CN" sz="2400" dirty="0"/>
              <a:t>集谛：没有我执、烦恼，没有投生轮回的业。也没有苦果：三善</a:t>
            </a:r>
            <a:r>
              <a:rPr lang="zh-CN" altLang="zh-CN" sz="2400" dirty="0" smtClean="0"/>
              <a:t>趣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三</a:t>
            </a:r>
            <a:r>
              <a:rPr lang="zh-CN" altLang="zh-CN" sz="2400" dirty="0"/>
              <a:t>恶趣的痛苦都没有。它的因没有了，果也没有了，所以这种灭谛的状态是寂静清凉的，这叫解脱。</a:t>
            </a:r>
          </a:p>
          <a:p>
            <a:pPr marL="0" indent="0">
              <a:buNone/>
            </a:pPr>
            <a:r>
              <a:rPr lang="zh-CN" altLang="zh-CN" sz="2400" dirty="0" smtClean="0"/>
              <a:t>这里</a:t>
            </a:r>
            <a:r>
              <a:rPr lang="zh-CN" altLang="zh-CN" sz="2400" dirty="0"/>
              <a:t>不是我们获得后喜不自禁的意思，而是作为即将踏入解脱道的人来讲，想一想这个寂静清凉的果位，的确很高兴，因为终于有了一个彻底解决问题之道。</a:t>
            </a:r>
          </a:p>
          <a:p>
            <a:pPr marL="0" indent="0">
              <a:buNone/>
            </a:pPr>
            <a:r>
              <a:rPr lang="zh-CN" altLang="zh-CN" sz="2400" dirty="0"/>
              <a:t>我们无始轮回中每一生每一世都在想办法解决问题，但没有哪一世的方案真正是对的。这一世找到了一个彻底解决问题的方法，它的果就是寂静清凉。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80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zh-CN" sz="2000" dirty="0" smtClean="0"/>
              <a:t>有时</a:t>
            </a:r>
            <a:r>
              <a:rPr lang="zh-CN" altLang="zh-CN" sz="2000" dirty="0"/>
              <a:t>觉得下一世往生极乐世界都太长了，要这辈子马上证悟。想想轮回的时间太长了，如果下一世或者三无数劫能解决问题，也太幸运了。看起来很长，但如果把前期的轮回加起来，三个无数劫投在这么长的轮回中，根本看不到影子</a:t>
            </a:r>
            <a:r>
              <a:rPr lang="zh-CN" altLang="zh-CN" sz="2000" dirty="0" smtClean="0"/>
              <a:t>。所以</a:t>
            </a:r>
            <a:r>
              <a:rPr lang="zh-CN" altLang="zh-CN" sz="2000" dirty="0"/>
              <a:t>，这个时间看起来长，其实不长</a:t>
            </a:r>
            <a:r>
              <a:rPr lang="zh-CN" altLang="zh-CN" sz="2000" dirty="0" smtClean="0"/>
              <a:t>。学</a:t>
            </a:r>
            <a:r>
              <a:rPr lang="zh-CN" altLang="zh-CN" sz="2000" dirty="0"/>
              <a:t>三年、四年、五年就觉得：这么长时间啊？我们应该想一想，这一点都不长，而且这个时间一定可以花</a:t>
            </a:r>
            <a:r>
              <a:rPr lang="zh-CN" altLang="zh-CN" sz="2000" dirty="0" smtClean="0"/>
              <a:t>，彻底</a:t>
            </a:r>
            <a:r>
              <a:rPr lang="zh-CN" altLang="zh-CN" sz="2000" dirty="0"/>
              <a:t>解决问题的方法就在这儿，其它没有。如果错过，想要用世间的方法解决问题，就像以前的经验一样注定要失败，没有成功的时候。</a:t>
            </a:r>
            <a:r>
              <a:rPr lang="zh-CN" altLang="zh-CN" sz="2000" dirty="0" smtClean="0"/>
              <a:t>现在的确</a:t>
            </a:r>
            <a:r>
              <a:rPr lang="zh-CN" altLang="zh-CN" sz="2000" dirty="0"/>
              <a:t>找到一个彻底解决问题的方法，这当然应该高兴欢喜</a:t>
            </a:r>
            <a:r>
              <a:rPr lang="zh-CN" altLang="zh-CN" sz="2000" dirty="0" smtClean="0"/>
              <a:t>。也</a:t>
            </a:r>
            <a:r>
              <a:rPr lang="zh-CN" altLang="zh-CN" sz="2000" dirty="0"/>
              <a:t>不能高兴但啥都不动，这不是真高兴。真高兴是既然这么好，一定要马上去做，想办法圆满它的因缘，一定要具足它的资粮</a:t>
            </a:r>
            <a:r>
              <a:rPr lang="zh-CN" altLang="zh-CN" sz="2000" dirty="0" smtClean="0"/>
              <a:t>。如果</a:t>
            </a:r>
            <a:r>
              <a:rPr lang="zh-CN" altLang="zh-CN" sz="2000" dirty="0"/>
              <a:t>对解脱道真欢喜，肯定对它的种种修法有高度兴趣，自动精进，没有人拿鞭子天天抽打。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7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整个解脱道讲了三层解脱</a:t>
            </a:r>
            <a:r>
              <a:rPr lang="zh-CN" altLang="zh-CN" sz="2000" dirty="0" smtClean="0"/>
              <a:t>，对于</a:t>
            </a:r>
            <a:r>
              <a:rPr lang="zh-CN" altLang="zh-CN" sz="2000" dirty="0"/>
              <a:t>我们而言，还不应该满足于自我解脱。应该满足于在解脱道中最殊胜的大乘解脱道</a:t>
            </a:r>
            <a:r>
              <a:rPr lang="zh-CN" altLang="zh-CN" sz="2000" dirty="0" smtClean="0"/>
              <a:t>，如今</a:t>
            </a:r>
            <a:r>
              <a:rPr lang="zh-CN" altLang="zh-CN" sz="2000" dirty="0"/>
              <a:t>我们遇到了大乘佛法，理所应当唯一希求圆满菩提，精进奉行十善、修四无量、六度、四静虑、四无色、二止观等一切法门，并以加行发心、正行无缘、后行回向三殊胜摄持而实地修行</a:t>
            </a:r>
            <a:r>
              <a:rPr lang="zh-CN" altLang="zh-CN" sz="2000" dirty="0"/>
              <a:t>。我们应该发菩提心，不要以世间的心、恶心、小乘的心来修持善法，应该以菩提心来修持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我们</a:t>
            </a:r>
            <a:r>
              <a:rPr lang="zh-CN" altLang="zh-CN" sz="2000" dirty="0"/>
              <a:t>也不用过于自卑</a:t>
            </a:r>
            <a:r>
              <a:rPr lang="zh-CN" altLang="zh-CN" sz="2000" dirty="0" smtClean="0"/>
              <a:t>，大</a:t>
            </a:r>
            <a:r>
              <a:rPr lang="zh-CN" altLang="zh-CN" sz="2000" dirty="0"/>
              <a:t>乘法是很难遇到的，整个佛法也很难遇到，尤其是现在已经成了大乘种姓。虽然我很差但是我能接受菩提心、空性，想要成佛，这特别不容易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自</a:t>
            </a:r>
            <a:r>
              <a:rPr lang="zh-CN" altLang="zh-CN" sz="2000" dirty="0" smtClean="0"/>
              <a:t>己</a:t>
            </a:r>
            <a:r>
              <a:rPr lang="zh-CN" altLang="zh-CN" sz="2000" dirty="0"/>
              <a:t>不是很差的人，如果真的那么差根本不可能遇到佛法、发起菩提心</a:t>
            </a:r>
            <a:r>
              <a:rPr lang="zh-CN" altLang="zh-CN" sz="2000" dirty="0" smtClean="0"/>
              <a:t>。只不过</a:t>
            </a:r>
            <a:r>
              <a:rPr lang="zh-CN" altLang="zh-CN" sz="2000" dirty="0"/>
              <a:t>对自己的期望有点高，所以当我们修不动的时候就有点沮丧。这也应该有一点点，完全没有的话也说不过去，但是不要太过份</a:t>
            </a:r>
            <a:r>
              <a:rPr lang="zh-CN" altLang="zh-CN" sz="2000" dirty="0" smtClean="0"/>
              <a:t>。</a:t>
            </a:r>
            <a:r>
              <a:rPr lang="zh-CN" altLang="zh-CN" sz="2000" dirty="0" smtClean="0"/>
              <a:t>当</a:t>
            </a:r>
            <a:r>
              <a:rPr lang="zh-CN" altLang="zh-CN" sz="2000" dirty="0"/>
              <a:t>我们飘飘然时应该想想自己的烦恼，当我们过于沮丧时要想想自己的如来藏、大乘种姓、解脱道。你应该高兴你现在已经在做了。把自己的心调整到比较平常的状态，这对我们修行长期来讲是有必要性的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2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大恩</a:t>
            </a:r>
            <a:r>
              <a:rPr lang="zh-CN" altLang="zh-CN" sz="2400" dirty="0"/>
              <a:t>上师所提倡的是最核心的东西，就是让我们多闻思，然后一定要见解稳固。该生的菩提心一定要生起来。为什么？因为有了这些主要的条件、因素，再去修法时就完全不一样了，质量的提升、功德迅速地圆满，就指望殊胜的见解和菩提心等等来摄持</a:t>
            </a:r>
            <a:r>
              <a:rPr lang="zh-CN" altLang="zh-CN" sz="2400" dirty="0" smtClean="0"/>
              <a:t>。所以</a:t>
            </a:r>
            <a:r>
              <a:rPr lang="zh-CN" altLang="zh-CN" sz="2400" dirty="0"/>
              <a:t>无论花多长时间，即便一辈子修菩提心都值得，因为它真的太重要了，它是大乘的灵魂，就像一个人的命根一样</a:t>
            </a:r>
            <a:r>
              <a:rPr lang="zh-CN" altLang="zh-CN" sz="2400" dirty="0" smtClean="0"/>
              <a:t>。没有</a:t>
            </a:r>
            <a:r>
              <a:rPr lang="zh-CN" altLang="zh-CN" sz="2400" dirty="0"/>
              <a:t>菩提心的菩萨是找不到的。所以我们一定要想方设法引生出大乘的精华、灵魂</a:t>
            </a:r>
            <a:r>
              <a:rPr lang="zh-CN" altLang="zh-CN" sz="2400" dirty="0" smtClean="0"/>
              <a:t>—菩提</a:t>
            </a:r>
            <a:r>
              <a:rPr lang="zh-CN" altLang="zh-CN" sz="2400" dirty="0"/>
              <a:t>心。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66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生西法师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前行广释辅导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共同</a:t>
            </a:r>
            <a:r>
              <a:rPr lang="zh-CN" altLang="zh-CN" sz="2800" dirty="0"/>
              <a:t>前行有三个</a:t>
            </a:r>
            <a:r>
              <a:rPr lang="zh-CN" altLang="zh-CN" sz="2800" dirty="0" smtClean="0"/>
              <a:t>部分：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第</a:t>
            </a:r>
            <a:r>
              <a:rPr lang="zh-CN" altLang="zh-CN" sz="2800" dirty="0"/>
              <a:t>一部分是共同四加</a:t>
            </a:r>
            <a:r>
              <a:rPr lang="zh-CN" altLang="zh-CN" sz="2800" dirty="0" smtClean="0"/>
              <a:t>行</a:t>
            </a:r>
            <a:r>
              <a:rPr lang="zh-CN" altLang="en-US" sz="2800" dirty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第二</a:t>
            </a:r>
            <a:r>
              <a:rPr lang="zh-CN" altLang="zh-CN" sz="2800" dirty="0"/>
              <a:t>部分是解脱</a:t>
            </a:r>
            <a:r>
              <a:rPr lang="zh-CN" altLang="zh-CN" sz="2800" dirty="0" smtClean="0"/>
              <a:t>利益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第三</a:t>
            </a:r>
            <a:r>
              <a:rPr lang="zh-CN" altLang="zh-CN" sz="2800" dirty="0"/>
              <a:t>部分是依止善</a:t>
            </a:r>
            <a:r>
              <a:rPr lang="zh-CN" altLang="zh-CN" sz="2800" dirty="0" smtClean="0"/>
              <a:t>知识。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6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思考题：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dirty="0"/>
              <a:t>1. </a:t>
            </a:r>
            <a:r>
              <a:rPr lang="zh-CN" altLang="en-US" dirty="0" smtClean="0"/>
              <a:t>四前行各个部分之间的联系是什么？</a:t>
            </a:r>
            <a:endParaRPr lang="en-US" altLang="zh-CN" dirty="0"/>
          </a:p>
          <a:p>
            <a:pPr marL="0" indent="0">
              <a:buNone/>
            </a:pPr>
            <a:r>
              <a:rPr lang="en-CA" altLang="zh-CN" dirty="0"/>
              <a:t>2</a:t>
            </a:r>
            <a:r>
              <a:rPr lang="en-CA" altLang="zh-CN" dirty="0" smtClean="0"/>
              <a:t>. </a:t>
            </a:r>
            <a:r>
              <a:rPr lang="zh-CN" altLang="en-US" dirty="0" smtClean="0"/>
              <a:t>获得</a:t>
            </a:r>
            <a:r>
              <a:rPr lang="zh-CN" altLang="en-US" dirty="0"/>
              <a:t>佛果的近道是什么？</a:t>
            </a:r>
            <a:endParaRPr lang="en-US" altLang="zh-CN" dirty="0"/>
          </a:p>
          <a:p>
            <a:pPr marL="0" indent="0">
              <a:buNone/>
            </a:pPr>
            <a:r>
              <a:rPr lang="en-CA" altLang="zh-CN" dirty="0" smtClean="0"/>
              <a:t>3</a:t>
            </a:r>
            <a:r>
              <a:rPr lang="en-CA" altLang="zh-CN" dirty="0"/>
              <a:t>. </a:t>
            </a:r>
            <a:r>
              <a:rPr lang="zh-CN" altLang="en-US" dirty="0"/>
              <a:t>为什么对我们来说当下的解脱是最重要的？</a:t>
            </a:r>
            <a:endParaRPr lang="en-US" altLang="zh-CN" dirty="0"/>
          </a:p>
          <a:p>
            <a:pPr marL="0" indent="0">
              <a:buNone/>
            </a:pPr>
            <a:r>
              <a:rPr lang="en-CA" altLang="zh-CN" dirty="0"/>
              <a:t>4. </a:t>
            </a:r>
            <a:r>
              <a:rPr lang="zh-CN" altLang="en-US" dirty="0" smtClean="0"/>
              <a:t>为什么单靠自己的力量是不可能解脱的？</a:t>
            </a:r>
            <a:endParaRPr lang="en-US" altLang="zh-CN" dirty="0"/>
          </a:p>
          <a:p>
            <a:pPr marL="0" indent="0">
              <a:buNone/>
            </a:pPr>
            <a:r>
              <a:rPr lang="en-CA" altLang="zh-CN" dirty="0"/>
              <a:t>5. </a:t>
            </a:r>
            <a:r>
              <a:rPr lang="zh-CN" altLang="en-US" dirty="0" smtClean="0"/>
              <a:t>如何战胜修行中的各种困难？</a:t>
            </a:r>
            <a:r>
              <a:rPr lang="zh-CN" altLang="en-US" dirty="0"/>
              <a:t>请谈谈您的经验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en-CA" altLang="zh-CN" dirty="0" smtClean="0"/>
              <a:t>. </a:t>
            </a:r>
            <a:r>
              <a:rPr lang="zh-CN" altLang="en-US" dirty="0" smtClean="0"/>
              <a:t>菩提心的力量为什么那么大？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生西法师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前行广释辅导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四加行的目标：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学习</a:t>
            </a:r>
            <a:r>
              <a:rPr lang="zh-CN" altLang="zh-CN" sz="2400" dirty="0"/>
              <a:t>四加行关键是</a:t>
            </a:r>
            <a:r>
              <a:rPr lang="zh-CN" altLang="zh-CN" sz="2400" dirty="0" smtClean="0"/>
              <a:t>要把</a:t>
            </a:r>
            <a:r>
              <a:rPr lang="zh-CN" altLang="zh-CN" sz="2400" dirty="0"/>
              <a:t>耽著轮回的心转而追求解脱道。耽著轮回和求解脱道都是执著，但是前者是恶执著，后者是善执著，首先要用善执著对治恶执著，再进一步把善执著中不符合实相、大乘的因素，逐渐剔除掉。剔除到差不多的时候，就安住于空性的本性中，去掉对善法最清净的执著。对我们而言，它既是生起执著，也是去掉执著的道。对修行、对进入大乘、趋入实相有利的执著要生起来，而耽著轮回、自私自利或者耽著于实有的要去掉，两者并不矛盾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84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生西法师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前行广释辅导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共同前行和解脱利益之间的关系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出</a:t>
            </a:r>
            <a:r>
              <a:rPr lang="zh-CN" altLang="zh-CN" sz="2400" dirty="0"/>
              <a:t>离心是要对轮回生起厌离。当我们知道了轮回有很多过患而对轮回生厌离的时候，如果没有一个解脱道可以追求，这种厌离就会变成绝望。轮回有这么多痛苦、这么不圆满，同时轮回的善业引生善趣、恶业引生恶趣，而我们轮回的因和果现在都是圆满的（必然会导致轮回），如果没有解脱道，就会很绝望。但是解脱道的确是存在的，让我们厌离轮回就是为了让我们趋向于解脱，所以讲完厌世心之后，就要讲解脱</a:t>
            </a:r>
            <a:r>
              <a:rPr lang="zh-CN" altLang="zh-CN" sz="2400" dirty="0" smtClean="0"/>
              <a:t>利益。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095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参考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美国最高法院首席大法官约翰罗伯茨在儿子毕业典礼上的发言：</a:t>
            </a:r>
          </a:p>
          <a:p>
            <a:pPr marL="0" indent="0">
              <a:buNone/>
            </a:pPr>
            <a:r>
              <a:rPr lang="zh-CN" altLang="en-US" sz="2000" dirty="0"/>
              <a:t>在未来的岁月中，我希望你们经历不公平的待遇，只有这样你们才能懂得公正的价值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我希望你们尝到背叛的滋味，这样你们才能领悟到忠诚之重要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抱歉，我还希望你们时常感到孤独，唯有如此，你们才不会视朋友为理所当然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我祝你们偶尔运气不佳，这样你们才会意识到机遇在人生中扮演的角色，从而明白你们的成功并非天经地义，而他人的失败也不是</a:t>
            </a:r>
            <a:r>
              <a:rPr lang="zh-CN" altLang="en-US" sz="2000" dirty="0" smtClean="0"/>
              <a:t>命中注定。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当你们偶尔失败时，我愿你们的对手时不时地会幸灾乐祸。这样你们才能懂得互相尊重的竞技精神有多重要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我希望你们被人无视，唯有如此，你们才会懂得倾听他人的重要性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我祝你们感受足够的痛楚来学会同情</a:t>
            </a:r>
            <a:r>
              <a:rPr lang="zh-CN" altLang="en-US" sz="2000" dirty="0" smtClean="0"/>
              <a:t>。</a:t>
            </a:r>
          </a:p>
          <a:p>
            <a:pPr marL="0" indent="0">
              <a:buNone/>
            </a:pPr>
            <a:r>
              <a:rPr lang="zh-CN" altLang="en-US" sz="2000" dirty="0" smtClean="0"/>
              <a:t>生命未经考验，未算真正活过。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10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生西法师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前行广释辅导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解脱利益和依止上师的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知道</a:t>
            </a:r>
            <a:r>
              <a:rPr lang="zh-CN" altLang="zh-CN" sz="2400" dirty="0"/>
              <a:t>了解脱的利益这么大，就明白的确需要获得，但是凭我们的自我造诣、自己的分别念绝对没有机会。因为我们无始以来根本没有串习过，不像世间八法中很多法已经串习多次了。即便是世间的禅定，得而复失、失而复得，从欲界定乃至非想非非想的禅定都得过很多次，都是有经验的。但是我们对解脱道没有经验，从来未曾获得过圣者果位，所以现在就不能轻车熟路地获得。是凡夫就意味着从来没有过圣者的经验，修行圣道对我们来说是全新的。也许以前串习过，但是真实的解脱经验是没有的，所以凭自我造诣获得解脱是绝对不可能的事情，因此我们就要依止上师。这样就知道了要获得解脱利益，必须要依止上师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3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 smtClean="0"/>
              <a:t>世间</a:t>
            </a:r>
            <a:r>
              <a:rPr lang="zh-CN" altLang="zh-CN" sz="1800" dirty="0"/>
              <a:t>投资、找工作会关心能够得到什么样的福利和</a:t>
            </a:r>
            <a:r>
              <a:rPr lang="zh-CN" altLang="zh-CN" sz="1800" dirty="0" smtClean="0"/>
              <a:t>好处</a:t>
            </a:r>
            <a:r>
              <a:rPr lang="zh-CN" altLang="en-US" sz="1800" dirty="0"/>
              <a:t>。</a:t>
            </a:r>
            <a:r>
              <a:rPr lang="zh-CN" altLang="zh-CN" sz="1800" dirty="0" smtClean="0"/>
              <a:t>求</a:t>
            </a:r>
            <a:r>
              <a:rPr lang="zh-CN" altLang="zh-CN" sz="1800" dirty="0"/>
              <a:t>解脱道也一样，既然要把身体和心、精力和时间，还有很多财富，投放到解脱道、佛道中，解脱道的果是什么必须要了解。否则，最后到底能够得到什么不知道，或者说没办法承诺什么，就会想“既然没办法承诺什么，那我可能就不一定做”，修行的心不能确定。如果解脱的利益和功德我们提前知道了，那么现在的奋斗、精进学习一定是有意义的、值得的。因为坚持下去，修习圆满之后，这些解脱利益都能得到，并且永远从轮回的痛苦中脱离出来，还可以帮助其他的众生逐渐脱离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zh-CN" sz="1800" dirty="0"/>
              <a:t>一地菩萨、佛的功德和境界，现在离</a:t>
            </a:r>
            <a:r>
              <a:rPr lang="zh-CN" altLang="en-US" sz="1800" dirty="0"/>
              <a:t>我们</a:t>
            </a:r>
            <a:r>
              <a:rPr lang="zh-CN" altLang="zh-CN" sz="1800" dirty="0"/>
              <a:t>还</a:t>
            </a:r>
            <a:r>
              <a:rPr lang="zh-CN" altLang="en-US" sz="1800" dirty="0"/>
              <a:t>很</a:t>
            </a:r>
            <a:r>
              <a:rPr lang="zh-CN" altLang="zh-CN" sz="1800" dirty="0"/>
              <a:t>远，</a:t>
            </a:r>
            <a:r>
              <a:rPr lang="zh-CN" altLang="en-US" sz="1800" dirty="0"/>
              <a:t>但是如果</a:t>
            </a:r>
            <a:r>
              <a:rPr lang="zh-CN" altLang="zh-CN" sz="1800" dirty="0"/>
              <a:t>我们知道这些功德</a:t>
            </a:r>
            <a:r>
              <a:rPr lang="zh-CN" altLang="en-US" sz="1800" dirty="0"/>
              <a:t>，才会知道</a:t>
            </a:r>
            <a:r>
              <a:rPr lang="zh-CN" altLang="zh-CN" sz="1800" dirty="0"/>
              <a:t>圣者为什么值得尊敬，为什么要礼拜他们，为什么值得我们皈依，还有如果我这样做了，也可以得到这些功德。这对于我们修行正法，提升信心和勇气，绝对是有必要的。如果前面什么希望都看不到，不知道为什么要这样做，那精进地去奋斗和努力是不可能的。但是有经验的人告诉我们，最终的结果是非常善妙的，会产生什么样的功德，一个个介绍之后我们就有数了，因为这么大的功德和利益，当然越早得到越好。我们就会对道本身产生想修、快修或者真实修的意乐。如果不知道，就可能是看别人的面子修一修而已，没有用。看不到什么希望，能拖就拖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7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/>
              <a:t>解脱的利益的确比世间任何的收益都要圆满、都要大，</a:t>
            </a:r>
            <a:r>
              <a:rPr lang="zh-CN" altLang="zh-CN" sz="1800" dirty="0" smtClean="0"/>
              <a:t>但是我们</a:t>
            </a:r>
            <a:r>
              <a:rPr lang="zh-CN" altLang="zh-CN" sz="1800" dirty="0"/>
              <a:t>对这个果又不</a:t>
            </a:r>
            <a:r>
              <a:rPr lang="zh-CN" altLang="zh-CN" sz="1800" dirty="0" smtClean="0"/>
              <a:t>熟悉。</a:t>
            </a:r>
            <a:r>
              <a:rPr lang="zh-CN" altLang="zh-CN" sz="1800" dirty="0"/>
              <a:t>那到底为什么吸引我必须要投入呢？这就必须要学</a:t>
            </a:r>
            <a:r>
              <a:rPr lang="zh-CN" altLang="zh-CN" sz="1800" dirty="0" smtClean="0"/>
              <a:t>。要</a:t>
            </a:r>
            <a:r>
              <a:rPr lang="zh-CN" altLang="zh-CN" sz="1800" dirty="0"/>
              <a:t>学习到底什么是轮回，轮回的束缚、痛苦以及状态。这些讲完之后，说所有的痛苦都没有，就叫做解脱。因为我们对于痛苦已经深入骨髓地了知了，特别想要出离痛苦，此时得知没有痛苦之道就是解脱道</a:t>
            </a:r>
            <a:r>
              <a:rPr lang="zh-CN" altLang="zh-CN" sz="1800" dirty="0" smtClean="0"/>
              <a:t>，我们就一定</a:t>
            </a:r>
            <a:r>
              <a:rPr lang="zh-CN" altLang="zh-CN" sz="1800" dirty="0"/>
              <a:t>要做，它的价值远远超胜了世间的几百万、几千万</a:t>
            </a:r>
            <a:r>
              <a:rPr lang="zh-CN" altLang="zh-CN" sz="1800" dirty="0" smtClean="0"/>
              <a:t>。解脱</a:t>
            </a:r>
            <a:r>
              <a:rPr lang="zh-CN" altLang="zh-CN" sz="1800" dirty="0"/>
              <a:t>道没有世间经验可以参考</a:t>
            </a:r>
            <a:r>
              <a:rPr lang="zh-CN" altLang="zh-CN" sz="1800" dirty="0" smtClean="0"/>
              <a:t>，只有</a:t>
            </a:r>
            <a:r>
              <a:rPr lang="zh-CN" altLang="zh-CN" sz="1800" dirty="0"/>
              <a:t>在佛法中有参照，已经修成的大德们告诉我们什么可以参照。我们必须参照解脱的利益到底是什么，之后才有动力去修行。对轮回的痛苦、解脱的利益了解越深刻，自己上道的时候，也就越真实、越</a:t>
            </a:r>
            <a:r>
              <a:rPr lang="zh-CN" altLang="zh-CN" sz="1800" dirty="0" smtClean="0"/>
              <a:t>勤奋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轮回的过患有多大，解脱的利益就有多大，反方面理解就行了。轮回的痛苦一个个列出来，解脱道中这一个个的痛苦都没有，什么不如意都没有。就像我们说要往生极乐世界，那就拿娑婆世界来对比：娑婆世界有的，它都没有；娑婆世界不如意的，它全都如意。这样对比之后，自然而然就愿意离开娑婆世界，往生极乐世界。解脱利益也是这样，苦谛和集谛了解得很透彻，灭谛就不用讲很多了。因为灭谛就是没有苦的状态，没有苦果，也没有苦因。如果我们对苦果、苦因特别怖畏，那么解脱就是彻底地去掉这些怖畏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00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生西法师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前行广释辅导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b="1" dirty="0" smtClean="0"/>
              <a:t>解脱利益分</a:t>
            </a:r>
            <a:r>
              <a:rPr lang="zh-CN" altLang="zh-CN" sz="1800" b="1" dirty="0"/>
              <a:t>二</a:t>
            </a:r>
            <a:r>
              <a:rPr lang="zh-CN" altLang="zh-CN" sz="1800" b="1" dirty="0" smtClean="0"/>
              <a:t>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zh-CN" sz="1800" b="1" dirty="0" smtClean="0"/>
              <a:t>一</a:t>
            </a:r>
            <a:r>
              <a:rPr lang="zh-CN" altLang="zh-CN" sz="1800" b="1" dirty="0"/>
              <a:t>、解脱之定义</a:t>
            </a:r>
            <a:r>
              <a:rPr lang="zh-CN" altLang="zh-CN" sz="1800" b="1" dirty="0" smtClean="0"/>
              <a:t>；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zh-CN" sz="1800" b="1" dirty="0" smtClean="0"/>
              <a:t>二</a:t>
            </a:r>
            <a:r>
              <a:rPr lang="zh-CN" altLang="zh-CN" sz="1800" b="1" dirty="0"/>
              <a:t>、解脱之分类</a:t>
            </a:r>
            <a:r>
              <a:rPr lang="zh-CN" altLang="zh-CN" sz="1800" b="1" dirty="0" smtClean="0"/>
              <a:t>。</a:t>
            </a:r>
            <a:r>
              <a:rPr lang="en-US" altLang="zh-CN" sz="1800" b="1" dirty="0" smtClean="0"/>
              <a:t>1</a:t>
            </a:r>
            <a:r>
              <a:rPr lang="zh-CN" altLang="zh-CN" sz="1800" b="1" dirty="0" smtClean="0"/>
              <a:t>、</a:t>
            </a:r>
            <a:r>
              <a:rPr lang="zh-CN" altLang="zh-CN" sz="1800" b="1" dirty="0"/>
              <a:t>能获解脱果位之因</a:t>
            </a:r>
            <a:r>
              <a:rPr lang="zh-CN" altLang="zh-CN" sz="1800" b="1" dirty="0" smtClean="0"/>
              <a:t>；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、</a:t>
            </a:r>
            <a:r>
              <a:rPr lang="zh-CN" altLang="zh-CN" sz="1800" b="1" dirty="0"/>
              <a:t>三菩提之果。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b="1" dirty="0" smtClean="0"/>
              <a:t>一、</a:t>
            </a:r>
            <a:r>
              <a:rPr lang="zh-CN" altLang="zh-CN" sz="1800" b="1" dirty="0" smtClean="0"/>
              <a:t>解脱</a:t>
            </a:r>
            <a:r>
              <a:rPr lang="zh-CN" altLang="zh-CN" sz="1800" b="1" dirty="0"/>
              <a:t>之定义</a:t>
            </a:r>
            <a:r>
              <a:rPr lang="zh-CN" altLang="zh-CN" sz="1800" b="1" dirty="0" smtClean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 smtClean="0"/>
              <a:t>所谓</a:t>
            </a:r>
            <a:r>
              <a:rPr lang="zh-CN" altLang="zh-CN" sz="1800" dirty="0"/>
              <a:t>的解脱就是指脱离轮回这个大苦海，获得声闻、缘觉、圆满菩提其中任意一种果位。</a:t>
            </a:r>
          </a:p>
          <a:p>
            <a:pPr marL="0" indent="0">
              <a:buNone/>
            </a:pPr>
            <a:r>
              <a:rPr lang="zh-CN" altLang="zh-CN" sz="1800" dirty="0" smtClean="0"/>
              <a:t>轮回</a:t>
            </a:r>
            <a:r>
              <a:rPr lang="zh-CN" altLang="zh-CN" sz="1800" dirty="0"/>
              <a:t>到底是怎么回事？不外乎苦因和苦果。苦因就是整个轮回，不管善趣还是恶趣，都是苦的果，都是痛苦的状态。如果说善趣恶趣都是痛苦，那么在第四品中讲到的善业和恶业，就是苦因。</a:t>
            </a:r>
          </a:p>
          <a:p>
            <a:pPr marL="0" indent="0">
              <a:buNone/>
            </a:pPr>
            <a:r>
              <a:rPr lang="zh-CN" altLang="zh-CN" sz="1800" dirty="0"/>
              <a:t>如果我们只是修有漏的善法，善业也是苦因。有时我们把世间的善业误认为是解脱道，觉得我是佛弟子，在修解脱。但是我们修这个善法的时候，是以什么心态来摄持的，这个太重要了，不是可有可无的，而是一个关键性的因素。修善法本身还不是关键因素，修善法的心才是。到底以什么样的意乐来修善法是很重要的，它是前导，是核心。如果用出离心来修善法，就成为解脱道。如果用菩提心来修善法，就成为大乘道。如果以空性来摄持，就成为极速相应于实相的清净道。但是如果以世间八法或者为了战胜别人来修，那就不是解脱道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48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4363</Words>
  <Application>Microsoft Office PowerPoint</Application>
  <PresentationFormat>全屏显示(4:3)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生西法师《前行广释辅导》</vt:lpstr>
      <vt:lpstr>生西法师《前行广释辅导》</vt:lpstr>
      <vt:lpstr>生西法师《前行广释辅导》</vt:lpstr>
      <vt:lpstr>参考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生西法师《前行广释辅导》</vt:lpstr>
      <vt:lpstr>思考题：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102</cp:revision>
  <dcterms:created xsi:type="dcterms:W3CDTF">2020-08-22T20:31:00Z</dcterms:created>
  <dcterms:modified xsi:type="dcterms:W3CDTF">2020-08-23T21:12:28Z</dcterms:modified>
</cp:coreProperties>
</file>