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7" r:id="rId2"/>
    <p:sldId id="502" r:id="rId3"/>
    <p:sldId id="520" r:id="rId4"/>
    <p:sldId id="519" r:id="rId5"/>
    <p:sldId id="448" r:id="rId6"/>
    <p:sldId id="449" r:id="rId7"/>
    <p:sldId id="450" r:id="rId8"/>
    <p:sldId id="258" r:id="rId9"/>
    <p:sldId id="508" r:id="rId10"/>
    <p:sldId id="504" r:id="rId11"/>
    <p:sldId id="507" r:id="rId12"/>
    <p:sldId id="505" r:id="rId13"/>
    <p:sldId id="506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03" r:id="rId2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5A49"/>
    <a:srgbClr val="993300"/>
    <a:srgbClr val="634A3C"/>
    <a:srgbClr val="644B3D"/>
    <a:srgbClr val="EBD8C3"/>
    <a:srgbClr val="3A1E1C"/>
    <a:srgbClr val="E7D0B7"/>
    <a:srgbClr val="F2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76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160"/>
        <p:guide pos="37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80ED6D-A15D-4DD0-91C5-E10EE0EC1CA2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BD857B-CB84-4D50-AB6B-377002D1C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061D6-068F-4AF1-89DC-FD0BBDA577C0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FB874C-D56D-4B8A-A23F-C902E897D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11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73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085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64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526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790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46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2065-2E76-4155-970F-09C68C1694B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C30C6-EAC0-4175-9C44-5EBF1BD124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7DE2-E91D-459F-91FA-690BCFDF032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5E950-5A03-4F87-8D24-3FAA79F9EF9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55391-EA0F-4189-801B-0CF241232E6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B046A-B11C-43B4-ABA0-9DF2461868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C1B3C-6248-4F61-94D2-2F11746B269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C60A7-83EC-4140-ACEC-8D2862BF20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409F-BEA5-403B-8CBF-BC8F610B124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7FCB8-49B1-4CBF-814A-6A3FB5A422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2CFEF-EE6B-43CB-9ECD-CD02389A52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216241-0DBB-4490-B1B3-F7D57AEA63E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933056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51384" y="908720"/>
            <a:ext cx="103632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5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开显解脱道</a:t>
            </a:r>
            <a:r>
              <a:rPr lang="en-US" altLang="zh-CN" sz="45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4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4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课</a:t>
            </a:r>
            <a:r>
              <a:rPr lang="en-US" altLang="zh-CN" sz="45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45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45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32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全知麦彭仁波切造 索达吉上师译讲</a:t>
            </a:r>
            <a:endParaRPr lang="zh-CN" altLang="en-US" sz="36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5" y="2564905"/>
            <a:ext cx="2016225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副标题 2"/>
          <p:cNvSpPr txBox="1">
            <a:spLocks/>
          </p:cNvSpPr>
          <p:nvPr/>
        </p:nvSpPr>
        <p:spPr bwMode="auto">
          <a:xfrm>
            <a:off x="3657600" y="5157192"/>
            <a:ext cx="8534400" cy="62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CN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2018</a:t>
            </a:r>
            <a:r>
              <a:rPr lang="zh-CN" altLang="en-US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年</a:t>
            </a:r>
            <a:r>
              <a:rPr lang="en-US" altLang="zh-CN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月</a:t>
            </a:r>
            <a:r>
              <a:rPr lang="en-US" altLang="zh-CN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21</a:t>
            </a:r>
            <a:r>
              <a:rPr lang="zh-CN" altLang="en-US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日</a:t>
            </a:r>
            <a:endParaRPr lang="zh-CN" altLang="en-US" sz="2800" b="1" dirty="0">
              <a:solidFill>
                <a:srgbClr val="647D33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91344" y="0"/>
            <a:ext cx="11809312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dirty="0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248"/>
            <a:ext cx="1083641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79376" y="260648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352" y="0"/>
            <a:ext cx="11449272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</a:t>
            </a:r>
            <a:endParaRPr lang="en-US" altLang="zh-C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金刚萨垛百字明</a:t>
            </a:r>
            <a:endParaRPr lang="en-US" altLang="zh-C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sz="3200" dirty="0" smtClean="0"/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忏悔的必要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金刚萨埵修法，是一种忏悔的方法。为什么有些人修行不好？就是因为业力非常深重，如来藏光明的明镜被自性罪和佛制罪等各种障碍的垢染所遮蔽，十不善业的自性罪，以及三层戒律的佛制罪全部具足，这样一来，就无法如理如实地现前自心的本来面目。因此，我们极有必要修持金刚萨埵法门进行忏悔。</a:t>
            </a:r>
            <a:r>
              <a:rPr lang="zh-CN" altLang="en-US" sz="2000" dirty="0" smtClean="0"/>
              <a:t> 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金刚萨埵是最好的忏罪方法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–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缘于金刚萨垛的发愿力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忏悔法门有很多。皈依，可以说是一种内在的忏悔方法；发菩提心，也是一种忏悔方法，菩提心犹如末劫火，能烧尽我们的一切罪业；还有证悟空性、饶益众生，都是忏悔的方法。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但在所有的忏悔方法中，对大多数人来说，最好的就是修金刚萨埵法门。 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每位佛菩萨都有不同的愿力。续部当中说，金刚萨埵在因地未成佛时发愿：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“凡闻我名号、凡观想我、凡念诵我心咒的众生，无始以来之罪业悉得清净，若不能者，我不取正觉。”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后来他实现了愿望，已经成佛，圆满了一切功德。</a:t>
            </a:r>
            <a:endParaRPr lang="zh-CN" alt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200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9376" y="260648"/>
            <a:ext cx="11241831" cy="5932636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2000" dirty="0" smtClean="0"/>
          </a:p>
          <a:p>
            <a:endParaRPr lang="zh-CN" alt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1214045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392" y="332656"/>
            <a:ext cx="105851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不共内加行金刚萨垛百字明</a:t>
            </a:r>
            <a:endParaRPr lang="en-US" altLang="zh-C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念诵内容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啊 自顶莲月之垫上  </a:t>
            </a:r>
            <a:r>
              <a:rPr lang="pl-PL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月色金刚萨埵尊  执持铃杵拥慢母  金刚跏趺报身装  心月上吽百字绕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降甘露流净罪障  以具足四力，随着观想降下甘露净除罪障而诵百字明：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嗡班扎萨埵萨玛雅、嘛努巴拉雅、班扎萨埵底诺巴底叉知桌美巴哇、苏埵卡约美巴哇、苏波卡约美巴哇、阿努龢埵美巴哇、萨哇斯德玛美扎雅匝、萨哇嘎嘛色匝美、则当协央格热吽、哈哈哈哈吙、班嘎万纳、萨哇达他嘎达、班扎嘛麦母杂、班扎巴哇、嘛哈萨玛雅萨埵啊 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结座：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怙主！我以无知痴  违越失誓言  祈愿师怙救  主尊金刚持  大悲本性尊  众主我皈依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我与一切有情发露忏悔所失坏之一切身语意根本、支分誓言，祈愿令所有业障、堕罪垢染悉皆清净。以此祈祷而观想金刚萨埵亲言赐予“善男子，汝所失坏 之一切誓言皆已清净。”后融入自身，自己 与一切有情变成金刚萨埵身，诵六字心咒 ：嗡班则萨埵吽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最后回向： 愿我速以此善根  成就金刚萨埵尊  芸芸众生无一余  悉皆安置彼果位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祈愿我与诸有情  失坏誓言皆清净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63352" y="332656"/>
            <a:ext cx="11241831" cy="6264696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851441"/>
            <a:ext cx="911424" cy="100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260648"/>
            <a:ext cx="1058517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不共内加行金刚萨垛百字明</a:t>
            </a:r>
            <a:endParaRPr lang="en-US" altLang="zh-C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dirty="0" smtClean="0"/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金刚萨埵修法 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前提，一定要具足四种对治力。所依对治力、厌患对治力、返回对治力、现行对治力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它是无生、空性的意思。在空性当中出观本尊。如果没有那么好的根基，就先在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空性当中观想金刚萨埵的种子字                      慢慢变成金刚萨埵佛尊。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整个世界的起源实际上是无中生有，都是从空性中产生，因此密宗生圆次第的观想方法有着非常甚深的内涵。最后，又把金刚萨埵观成空性，融入“吽”字，“吽”字再从下至上渐次融入，变成空性，全部归零，这就是世界的起源，也是生命的周期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金刚萨埵、上师瑜伽、文殊菩萨等很多生圆次第的修法，唯一在密宗当中才有。而且这些修法，完全符合整个宇宙的真相。宇宙真相就是如此：刚开始是空性，没有显现；中间正在显现的时候，空性和显现无二无别；最后，显现又回归到空性中。生起次第的修法，就是这个循环的一种表示，也是成佛的一种殊胜方便法。 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376" y="2132856"/>
            <a:ext cx="242255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9776" y="2924944"/>
            <a:ext cx="1080120" cy="37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5360" y="260648"/>
            <a:ext cx="11449272" cy="630932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金刚萨埵修法 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观想金刚萨埵佛尊。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首先从空性当中，在自己头顶的月轮上面，观想一个                     字，                     字变成金刚萨埵，身色为洁白的月色。在自己的头顶上观想金刚萨埵，单身双身皆可，绫罗五衣，珍宝八饰。金刚萨埵佛尊是报身像，结金刚跏趺坐，观在自己的头顶。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观修百字明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接着，在金刚萨埵的心间观想一个极其微小的月轮，在月轮的上面有一个纤细如毛发般的“吽”字。“吽”字周围旋绕着百字明咒。先在金刚萨埵心间的月轮上观想一个非常细小的“吽”字，再观想“吽“字周围由百字明围绕，然后开始念诵百字明。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修百字明时，最好前面放置金刚萨埵的佛像或者唐卡，就像我们修曼茶罗时，前面放所修曼茶罗，还可以放其他唐卡和佛像，这些不会冲突。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藏地一些人专修五十万加行时，把这几个唐卡一起摆在山洞或者闭关房里。修皈依和发心的时候，皈依境放在前面；修曼茶罗的时候，皈依境前面再放所修曼茶。</a:t>
            </a: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" y="5733256"/>
            <a:ext cx="1018438" cy="11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76" y="0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不共内加行金刚萨垛百字明</a:t>
            </a:r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9976" y="1988840"/>
            <a:ext cx="1080120" cy="37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68208" y="1988840"/>
            <a:ext cx="1143744" cy="39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91344" y="260648"/>
            <a:ext cx="11737304" cy="630932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2000" dirty="0" smtClean="0"/>
          </a:p>
          <a:p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在三宝所依处修加行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如果条件允许，有必要去圣地修行。比如寺院、具有三宝所依，有加持力的地方。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观想降下甘露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观想金刚萨埵心间的月轮上面，“吽”字周围旋绕着百字明，接下来观想百字明降下甘露，自己身上无始以来贪嗔痴所造的所有罪业，全部变成脓血等非常不干净的液体和各种虫类，被甘露冲洗后，沿着自己的身体流入地下。此时，观想自己所有的冤亲债主在地下一直满心盼望，张着口、伸着手、张着爪在等待，自己身上所有不干净的东西全部都流向他们。他们得到之后心满意足，从而化解了宿怨、偿清了业债、清净了罪障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四种对治力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第一是所依对治力，也叫依止对治力。在上师、佛、本尊或者三宝所依、金刚道友面前都可以忏悔，这就是所依对治力。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第二是破恶对治力，也叫厌患对治力，是对我们以前所造之业深恶痛绝，非常后悔。四个对治力中破恶对治力很重要，如果没有后悔心，罪业不能清净。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第三个是恢复对治力，也叫返回对治力，对往昔造过的罪业，发誓从今以后绝不再造。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第四个是现行对治力，通过祈祷金刚萨埵，金刚萨埵的身体降下甘露，我们所有的罪业全部都得以清净，自身变得像水晶般非常透明、清净。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" y="5733256"/>
            <a:ext cx="1018438" cy="11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76" y="0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不共内加行金刚萨垛百字明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63352" y="0"/>
            <a:ext cx="11665296" cy="666936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金刚萨埵修法 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结座修法。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念诵完之后，上面的金刚萨埵就融入自己，自己变成金刚萨埵。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前行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中讲，最后降下的白色甘露充满自己的三脉四轮，身体好像变成一个白色的牛奶瓶一样。因为金刚萨埵降下甘露冲洗，我的罪业全部都清净了，一点也没有了。最后金刚萨埵佛尊化光融入自己的身体，自己也变成金刚萨埵身，跟金刚萨埵一模一样。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然后，自己心间“嗡班匝萨埵吽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的咒轮发出五种不同的光，一直照射到十方清净刹土，供养十方诸佛菩萨和护法神，佛菩萨非常欢喜，他们的智慧、悉地全部以光的方式融入自己的身体。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再观想心间的六字真言发出无量无边的光，照射到六道众生和三千大千世界的所有众生，光所接触到的众生全部变成和自己一样的金刚萨埵。</a:t>
            </a: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4949420"/>
            <a:ext cx="1728191" cy="190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368" y="188640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不共内加行金刚萨垛百字明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3912" y="4869160"/>
            <a:ext cx="2808312" cy="161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63352" y="620688"/>
            <a:ext cx="11665296" cy="5976664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结座修法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任何人都可以修金刚萨埵修法 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保安精进念修的故事。一定要好好地观想金刚萨埵，这非常重要。如果刚开始不太会观，一定要把佛像放在自己的前面，先认真地观看佛像一段时间，过一会儿再闭上眼睛观想。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观想的重点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一定要好好地观想金刚萨埵，这非常重要。如果刚开始不太会观，一定要把佛像放在自己的前面，先认真地观看佛像一段时间，过一会儿再闭上眼睛观想。念修时，可以一会观金刚萨垛的铃杵，一会观他的服饰，一会观他身体的庄严，一会观他身体降下甘露。或者观想自己无始以来造下的罪业那么深重，这次一定要还会忏悔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咒语和本尊无二无别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还有一个要点，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大幻化网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•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光明藏论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中讲，一定要想到，我们所念的百字明、金刚萨埵心咒跟本尊是无二无别的。就是口中念诵“嗡班杂萨剁哄”就是金刚萨垛佛尊，这是密法中的一个甚深的窍诀。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" y="5426564"/>
            <a:ext cx="1296144" cy="143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344" y="188640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不共内加行金刚萨垛百字明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5360" y="881336"/>
            <a:ext cx="11257928" cy="5644008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结座修法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化光融入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念金刚萨埵心咒时，观想自己变成金刚萨埵，所有的众生也已经清净，全部变成和我一样的金刚萨埵，之后所有的金刚萨埵化光融入自己。自己这个金刚萨埵的身体，也慢慢从边缘逐渐化光融入心间“嗡“字中，然后依次融入“吽”字，之后“吽”字从下至上慢慢融入，最后剩下一个圆圈“那达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”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，接着“那达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也融入虚空中，就这样在无缘离戏 的境界中稍许放松而入定。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回向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念诵偈颂。以我们修金刚萨垛的善根，原所有众生都变成金刚萨埵，获得清净的果位。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生生世世的修法 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无论造了多重的罪业，依靠金刚萨垛法门都可得以清净。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劝勉修加行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有没有修加行差别很大，修完加行的人，他的气色、说话、走路、吃饭等很多方面完全不同，就像野马已经被驯服了一样，综合素质会发生大的变化。</a:t>
            </a:r>
          </a:p>
          <a:p>
            <a:endParaRPr lang="zh-CN" alt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" y="5733256"/>
            <a:ext cx="1018439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不共内加行金刚萨垛百字明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759" y="1844824"/>
            <a:ext cx="1108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6">
                    <a:lumMod val="50000"/>
                  </a:schemeClr>
                </a:solidFill>
              </a:rPr>
              <a:t>1.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修行人为什么要积资净障？加行的不共加持力体现在何处？何为曼茶罗？修曼茶罗的必要是什么？ </a:t>
            </a:r>
            <a:endParaRPr lang="zh-CN" altLang="en-US" sz="4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1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759" y="1700808"/>
            <a:ext cx="11089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zh-CN" sz="4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请分别解释所修曼茶罗、所供曼茶罗。供曼茶罗时，佛台上应如何摆放？曼茶盘的材质和供曼茶的供品可以用哪些？为何要反复擦拭基盘？ </a:t>
            </a: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7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07368" y="260648"/>
            <a:ext cx="1159368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3C8C93"/>
                </a:solidFill>
                <a:latin typeface="微软雅黑" pitchFamily="34" charset="-122"/>
                <a:ea typeface="微软雅黑" pitchFamily="34" charset="-122"/>
              </a:rPr>
              <a:t>顶礼本师释迦牟尼佛！  顶礼文殊智慧勇识！</a:t>
            </a:r>
            <a:r>
              <a:rPr lang="en-GB" altLang="zh-CN" sz="2800" dirty="0" smtClean="0">
                <a:solidFill>
                  <a:srgbClr val="3C8C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3C8C93"/>
                </a:solidFill>
                <a:latin typeface="微软雅黑" pitchFamily="34" charset="-122"/>
                <a:ea typeface="微软雅黑" pitchFamily="34" charset="-122"/>
              </a:rPr>
              <a:t>顶礼传承大恩上师！</a:t>
            </a:r>
            <a:endParaRPr lang="en-US" altLang="zh-CN" sz="2800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无上甚深微妙法  百千万劫难遭遇</a:t>
            </a:r>
            <a:r>
              <a:rPr lang="en-GB" altLang="en-US" sz="28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GB" altLang="en-US" sz="28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我今见闻得受持  愿解如来真实义</a:t>
            </a:r>
            <a:endParaRPr lang="en-US" altLang="zh-CN" sz="2800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为度化一切众生，请大家发无上殊胜的菩提心！</a:t>
            </a:r>
            <a:endParaRPr lang="en-US" altLang="zh-CN" sz="28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5398" y="1268760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9933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5288" y="2106981"/>
            <a:ext cx="706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448" y="260649"/>
            <a:ext cx="2781672" cy="377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 l="4088" t="3191" r="4935" b="7213"/>
          <a:stretch>
            <a:fillRect/>
          </a:stretch>
        </p:blipFill>
        <p:spPr bwMode="auto">
          <a:xfrm>
            <a:off x="4799856" y="260649"/>
            <a:ext cx="2812221" cy="37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 l="3287" r="4901"/>
          <a:stretch>
            <a:fillRect/>
          </a:stretch>
        </p:blipFill>
        <p:spPr bwMode="auto">
          <a:xfrm>
            <a:off x="8544272" y="260649"/>
            <a:ext cx="2785684" cy="378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25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751" y="2318734"/>
            <a:ext cx="110892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altLang="zh-CN" sz="4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请解释供三身曼茶罗偈颂的含义。为什么说麦彭仁波切造的三身曼茶罗仪轨简便易行？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0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751" y="2780928"/>
            <a:ext cx="11089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CN" sz="4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修行人广作忏悔有何必要？为什么说修金刚萨埵是最好的忏罪方法？ 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11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043" y="1916832"/>
            <a:ext cx="1108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en-US" altLang="zh-CN" sz="4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请描述：金刚萨埵修法之前行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观想金刚萨埵佛尊；正行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观修百字明及降下甘露；后行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结座、化光融入、回向。 </a:t>
            </a: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3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963" y="1916832"/>
            <a:ext cx="110892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altLang="zh-CN" sz="4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请分别解释四对治力。为什么说咒语与本尊是无二无别的？</a:t>
            </a:r>
            <a:endParaRPr lang="zh-CN" altLang="zh-CN" sz="4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1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946400" y="228601"/>
            <a:ext cx="54779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经典行书简"/>
                <a:ea typeface="经典行书简"/>
                <a:cs typeface="经典行书简"/>
              </a:rPr>
              <a:t>共修回向</a:t>
            </a:r>
            <a:endParaRPr lang="en-US" altLang="en-US" sz="4000" dirty="0">
              <a:solidFill>
                <a:srgbClr val="FFC000"/>
              </a:solidFill>
              <a:latin typeface="经典行书简"/>
              <a:ea typeface="经典行书简"/>
              <a:cs typeface="经典行书简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91344" y="4365104"/>
            <a:ext cx="120006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回向一切佛教修行者</a:t>
            </a:r>
            <a:r>
              <a:rPr lang="zh-CN" altLang="en-US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和</a:t>
            </a:r>
            <a:r>
              <a:rPr lang="zh-CN" altLang="zh-CN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所有道友，身心安康、诸事吉祥，违缘净除，顺缘具足，相续中的二种菩提心不断增上，闻思修圆满，早日成佛，智悲利生！</a:t>
            </a:r>
            <a:endParaRPr lang="en-US" sz="2800" dirty="0">
              <a:solidFill>
                <a:srgbClr val="993300"/>
              </a:solidFill>
              <a:ea typeface="黑体" pitchFamily="49" charset="-122"/>
              <a:cs typeface="Verdana" pitchFamily="34" charset="0"/>
            </a:endParaRPr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06400" y="1295401"/>
            <a:ext cx="78498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愿以此殊胜共修功德，及三世所累积的善根，以及三世一切凡圣有漏无漏的善根、悉皆隨喜並且普皆回向，三世诸佛如何回向，我亦如是回向，回向</a:t>
            </a:r>
            <a:r>
              <a:rPr lang="zh-CN" altLang="en-US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佛法兴盛，高僧大德长久住世，广转法轮；回向</a:t>
            </a:r>
            <a:r>
              <a:rPr lang="zh-CN" altLang="zh-CN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自他一切有情临命终时，遣除所有的违缘，迅速自在地往生西方极乐世界</a:t>
            </a:r>
            <a:r>
              <a:rPr lang="zh-CN" altLang="zh-CN" sz="2800" b="1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。</a:t>
            </a:r>
            <a:endParaRPr lang="en-US" altLang="zh-CN" sz="2800" b="1" dirty="0">
              <a:solidFill>
                <a:srgbClr val="993300"/>
              </a:solidFill>
              <a:latin typeface="Verdana" pitchFamily="34" charset="0"/>
              <a:ea typeface="黑体" pitchFamily="49" charset="-122"/>
              <a:cs typeface="Verdana" pitchFamily="34" charset="0"/>
            </a:endParaRPr>
          </a:p>
        </p:txBody>
      </p:sp>
      <p:pic>
        <p:nvPicPr>
          <p:cNvPr id="13318" name="Picture 2" descr="F:\佛学文档\ppt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0296" y="0"/>
            <a:ext cx="343170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8" y="116632"/>
            <a:ext cx="10848454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6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59" y="0"/>
            <a:ext cx="631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4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91344" y="260648"/>
            <a:ext cx="11665296" cy="6336704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013176"/>
            <a:ext cx="1312174" cy="144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51384" y="836712"/>
            <a:ext cx="6480720" cy="0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098" y="242889"/>
            <a:ext cx="2748802" cy="11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7368" y="33265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 smtClean="0">
                <a:solidFill>
                  <a:srgbClr val="993300"/>
                </a:solidFill>
              </a:rPr>
              <a:t>开显解脱道</a:t>
            </a:r>
            <a:r>
              <a:rPr lang="en-US" altLang="zh-CN" sz="2800" u="sng" dirty="0" smtClean="0">
                <a:solidFill>
                  <a:srgbClr val="993300"/>
                </a:solidFill>
              </a:rPr>
              <a:t>-</a:t>
            </a:r>
            <a:r>
              <a:rPr lang="zh-CN" altLang="en-US" sz="2800" u="sng" dirty="0" smtClean="0">
                <a:solidFill>
                  <a:srgbClr val="993300"/>
                </a:solidFill>
              </a:rPr>
              <a:t>不共内加行 供曼茶罗、百字明</a:t>
            </a:r>
            <a:endParaRPr lang="en-US" altLang="zh-CN" sz="2800" u="sng" dirty="0" smtClean="0">
              <a:solidFill>
                <a:srgbClr val="9933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368" y="764704"/>
            <a:ext cx="106571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  <a:p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不共修法对人人都有利 </a:t>
            </a:r>
            <a:endParaRPr lang="en-US" altLang="zh-CN" sz="24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我们现在讲的这些修法，实际上是密法的不共修法。</a:t>
            </a:r>
            <a:r>
              <a:rPr lang="zh-CN" altLang="en-US" sz="2000" dirty="0" smtClean="0">
                <a:solidFill>
                  <a:srgbClr val="634A3C"/>
                </a:solidFill>
              </a:rPr>
              <a:t>皈依、发心、供曼茶罗、金刚萨埵、上师瑜伽等不共加行修法，在显宗是没有的，不论是藏传佛教还是汉传佛教的显宗当中都没有。所以，我们称其为“不共修法”。 </a:t>
            </a:r>
            <a:endParaRPr lang="en-US" altLang="zh-CN" sz="2000" dirty="0" smtClean="0">
              <a:solidFill>
                <a:srgbClr val="634A3C"/>
              </a:solidFill>
            </a:endParaRPr>
          </a:p>
          <a:p>
            <a:r>
              <a:rPr lang="zh-CN" altLang="en-US" sz="2000" dirty="0" smtClean="0">
                <a:solidFill>
                  <a:srgbClr val="634A3C"/>
                </a:solidFill>
              </a:rPr>
              <a:t>在藏传佛教中，格鲁派、噶举派、萨迦派、觉囊派都有各自的五加行修法，不同教派的上师，都是本师释迦牟尼佛的传承弟子，他所传承的教派和修法，只是暂时的路径不同，实际上殊途同归，最终的目标完全一致。 </a:t>
            </a:r>
            <a:endParaRPr lang="zh-CN" altLang="zh-CN" sz="2000" b="1" dirty="0" smtClean="0">
              <a:solidFill>
                <a:srgbClr val="634A3C"/>
              </a:solidFill>
              <a:latin typeface="+mj-ea"/>
              <a:ea typeface="+mj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415480" y="3645024"/>
            <a:ext cx="10369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不共加行之三、供曼茶罗</a:t>
            </a:r>
            <a:endParaRPr lang="zh-CN" altLang="en-US" sz="2000" dirty="0" smtClean="0"/>
          </a:p>
          <a:p>
            <a:r>
              <a:rPr lang="zh-CN" altLang="en-US" sz="2200" b="1" dirty="0" smtClean="0">
                <a:solidFill>
                  <a:srgbClr val="634A3C"/>
                </a:solidFill>
              </a:rPr>
              <a:t>加行的不共加持力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我们经常把积累资粮和净除罪障统称为“积资净障”，为什么要积资净障？因为这对每个修行人来讲非常重要。现在很多人修行修不动，原因有两个：一是福报太浅，如果没有积累过资粮，修行不一定成功；二是业力深重，这样一来，修行也难以成功，因为如来藏的光明已经被业障的浓云所覆盖，很难修下去。 所以，我们想要通达无二智慧，一定要修加行。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5360" y="260648"/>
            <a:ext cx="11433175" cy="6597352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67408" y="908720"/>
            <a:ext cx="3312368" cy="0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242888"/>
            <a:ext cx="2584500" cy="109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5400" y="404664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993300"/>
                </a:solidFill>
              </a:rPr>
              <a:t>开显解脱道</a:t>
            </a:r>
            <a:r>
              <a:rPr lang="en-US" altLang="zh-CN" sz="2800" dirty="0" smtClean="0">
                <a:solidFill>
                  <a:srgbClr val="993300"/>
                </a:solidFill>
              </a:rPr>
              <a:t>-</a:t>
            </a:r>
            <a:r>
              <a:rPr lang="zh-CN" altLang="en-US" sz="2800" dirty="0" smtClean="0">
                <a:solidFill>
                  <a:srgbClr val="993300"/>
                </a:solidFill>
              </a:rPr>
              <a:t>不共内加行 供曼茶罗</a:t>
            </a:r>
            <a:endParaRPr lang="zh-CN" altLang="zh-CN" sz="2800" dirty="0" smtClean="0">
              <a:solidFill>
                <a:srgbClr val="993300"/>
              </a:solidFill>
            </a:endParaRPr>
          </a:p>
          <a:p>
            <a:endParaRPr lang="zh-CN" altLang="en-US" sz="2800" dirty="0">
              <a:solidFill>
                <a:srgbClr val="993300"/>
              </a:solidFill>
            </a:endParaRP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407368" y="836712"/>
            <a:ext cx="11377264" cy="837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200" b="1" dirty="0" smtClean="0">
                <a:solidFill>
                  <a:srgbClr val="634A3C"/>
                </a:solidFill>
              </a:rPr>
              <a:t>加行的不共加持力</a:t>
            </a:r>
            <a:endParaRPr lang="en-US" altLang="zh-CN" sz="2200" b="1" dirty="0" smtClean="0">
              <a:solidFill>
                <a:srgbClr val="634A3C"/>
              </a:solidFill>
            </a:endParaRP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、什么是加持力？是一种无形的能量、力量。世间人的“加持”。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修加行前后之区别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修过后因为你已经得到了传承上师、本尊、空行、护法的加持力。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、心态的永久变化，你在修行过程中，以虔诚的信心经常祈祷、供养、积累资粮，久而久之，你的心态会完全改变，而且这种改变是永久性的，这就是获得了“加持力”。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供曼茶罗之必要 </a:t>
            </a:r>
          </a:p>
          <a:p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解释：“曼茶罗”是梵语，坛城的意思，也有世界的意思，即器世界和有情世界的总和，也可以解释为宇宙。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为什么要修曼茶罗？就是为了积累资粮。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前行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中有一个教证：“当知胜义俱生智，唯依积资净障力，具证上师之加持，依止他法诚愚痴“。胜义俱生智慧，，唯有三种方法：积累资粮、净除罪障、上师加持。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依靠什么样的方式供曼茶罗？主要分为所修曼茶罗和所供曼茶罗。</a:t>
            </a:r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所修曼茶罗 </a:t>
            </a:r>
          </a:p>
          <a:p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我们平时把所修曼茶罗观想为三身刹土。所修曼茶盘放在佛台上，最下面的是底座，第一层代表化身世界，第二层代表报身世界，第三层代表法身世界。曼茶罗的三层，表示法报化三身，分别观想为法身普贤王如来、报身金刚持如来、化身喜金刚（或是以金刚萨埵为主的十方诸佛菩萨），作为所供曼茶罗的对境。  </a:t>
            </a:r>
          </a:p>
          <a:p>
            <a:endParaRPr lang="zh-CN" alt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accent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zh-CN" sz="2400" dirty="0" smtClean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pPr indent="355600" defTabSz="914400" eaLnBrk="1" hangingPunct="1"/>
            <a:endParaRPr lang="zh-CN" altLang="zh-CN" sz="2400" dirty="0" smtClean="0">
              <a:solidFill>
                <a:srgbClr val="9933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marR="0" lvl="0" indent="355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华文楷体" pitchFamily="2" charset="-122"/>
              <a:ea typeface="华文楷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07368" y="0"/>
            <a:ext cx="11593288" cy="666936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dirty="0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33344"/>
            <a:ext cx="1199456" cy="132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368" y="0"/>
            <a:ext cx="11017224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 供曼茶罗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200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所修曼茶</a:t>
            </a:r>
            <a:r>
              <a:rPr lang="en-US" altLang="zh-CN" sz="2200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是供养的对境，也是我们要修持的法报化三身的器世界和有情世界。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rgbClr val="993300"/>
                </a:solidFill>
              </a:rPr>
              <a:t>所供曼茶罗 </a:t>
            </a:r>
            <a:endParaRPr lang="en-US" altLang="zh-CN" sz="2000" b="1" dirty="0" smtClean="0">
              <a:solidFill>
                <a:srgbClr val="993300"/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曼茶罗的主要目的就是积累资粮。当然，整个三千大千世界的有主物、无主物，我们不可能全部拿来做供养，但通过心里观想，把这些供品全部供养十方诸佛菩萨，也同样获得福德资粮。这是一种意幻供养，跟真实供养的功德没有什么差别。所以，供曼茶罗是一种非常好的修行方法。阿底峡尊者随身携带木质曼茶盘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 smtClean="0"/>
          </a:p>
          <a:p>
            <a:r>
              <a:rPr lang="zh-CN" altLang="en-US" sz="2200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如理观想很关键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修加行的时候观想很重要。如果没有观想，只是在身语上供曼茶罗，那么假使数量上完成了十万，质量上也不一定过关。所谓质量过关，就是要如理观想。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供曼茶的方法</a:t>
            </a:r>
            <a:endParaRPr lang="en-US" altLang="zh-CN" sz="2200" dirty="0" smtClean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三层从下往上供，分别代表化报法三身。把我们现空无二的心性、诸佛刹土的一切庄严，以及世间当中所有清净、不清净的物质，全部作为供品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也就是说，把三身世界的一切庄严供养诸佛菩萨，以此积累资粮，利益无边的众生。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zh-CN" altLang="en-US" sz="2200" dirty="0" smtClean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63352" y="260648"/>
            <a:ext cx="11928648" cy="631954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2200" dirty="0" smtClean="0">
              <a:solidFill>
                <a:srgbClr val="C00000"/>
              </a:solidFill>
            </a:endParaRPr>
          </a:p>
          <a:p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585612"/>
            <a:ext cx="1152128" cy="127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404664"/>
            <a:ext cx="1152128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不共内加行供曼茶罗</a:t>
            </a:r>
            <a:endParaRPr lang="en-US" altLang="zh-C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供曼茶罗的方法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rgbClr val="7A5A49"/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供曼茶罗有五堆、七堆、三十七堆等不同修法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大圆满前行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里面讲了三十七堆曼茶罗的修法。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材质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，上等是黄金、白银，中等是黄铜、红铜、铁等</a:t>
            </a: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供品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，供曼茶的宝石，上等用金银玛瑙珊瑚珍珠等七宝；中等用五谷粮食，青稞、麦子、大米等等；如果实在没有，也可以用细沙。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希望道友们好好地修十万遍供曼茶，且不说积累资粮圆满佛果，至少你今世的生活会有所改变。有些人福报太浅了，生活很窘迫，经济上很困难，这是以前没有修曼茶罗的缘故。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供三身曼茶罗偈颂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念诵：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嗡啊吽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分别表示对法报化三身的一种呼唤。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法界等性法身刹 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法界是一切万法的本性，是等净无二，是大空性，这叫法身刹土。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自现五部报身刹 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指在一切菩萨面前所显现的五方佛刹土，叫做报身刹土。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遍空化身刹庄严 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“遍空”是指犹如虚空遍于每一个角落，化身世界也如此无余周遍。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普贤大乐供云献 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外面世界的所有物质、珍宝等，全部以普贤大乐云供的方式供养诸佛菩萨。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                嗡</a:t>
            </a:r>
            <a:r>
              <a:rPr lang="en-US" altLang="zh-CN" sz="2000" dirty="0" smtClean="0">
                <a:solidFill>
                  <a:srgbClr val="FF0000"/>
                </a:solidFill>
              </a:rPr>
              <a:t>RA</a:t>
            </a:r>
            <a:r>
              <a:rPr lang="zh-CN" altLang="en-US" sz="2000" dirty="0" smtClean="0">
                <a:solidFill>
                  <a:srgbClr val="FF0000"/>
                </a:solidFill>
              </a:rPr>
              <a:t>那曼扎勃匝梅嘎萨莫扎，萨帕</a:t>
            </a:r>
            <a:r>
              <a:rPr lang="en-US" altLang="zh-CN" sz="2000" dirty="0" smtClean="0">
                <a:solidFill>
                  <a:srgbClr val="FF0000"/>
                </a:solidFill>
              </a:rPr>
              <a:t>RA</a:t>
            </a:r>
            <a:r>
              <a:rPr lang="zh-CN" altLang="en-US" sz="2000" dirty="0" smtClean="0">
                <a:solidFill>
                  <a:srgbClr val="FF0000"/>
                </a:solidFill>
              </a:rPr>
              <a:t>那萨玛耶啊吽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                以此供养 </a:t>
            </a: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23392" y="332656"/>
            <a:ext cx="11144747" cy="631954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2200" dirty="0" smtClean="0">
              <a:solidFill>
                <a:srgbClr val="C00000"/>
              </a:solidFill>
            </a:endParaRPr>
          </a:p>
          <a:p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5085184"/>
            <a:ext cx="1271777" cy="140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400" y="476672"/>
            <a:ext cx="106571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供曼茶罗</a:t>
            </a:r>
            <a:endParaRPr lang="en-US" altLang="zh-C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按照前辈有些大德的传统，修供曼茶的时候，三身曼茶罗修三万遍，七堆曼茶罗修七万遍。 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供七堆曼茶罗偈颂 </a:t>
            </a:r>
          </a:p>
          <a:p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涂香鲜花遍大地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须弥四洲日月饰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观想佛刹作供养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愿诸众生行佛刹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章格热</a:t>
            </a:r>
            <a:r>
              <a:rPr lang="en-US" altLang="zh-CN" sz="2000" dirty="0" smtClean="0">
                <a:solidFill>
                  <a:srgbClr val="FF0000"/>
                </a:solidFill>
              </a:rPr>
              <a:t>RA</a:t>
            </a:r>
            <a:r>
              <a:rPr lang="zh-CN" altLang="en-US" sz="2000" dirty="0" smtClean="0">
                <a:solidFill>
                  <a:srgbClr val="FF0000"/>
                </a:solidFill>
              </a:rPr>
              <a:t>那曼扎勃匝梅嘎萨莫扎，萨帕</a:t>
            </a:r>
            <a:r>
              <a:rPr lang="en-US" altLang="zh-CN" sz="2000" dirty="0" smtClean="0">
                <a:solidFill>
                  <a:srgbClr val="FF0000"/>
                </a:solidFill>
              </a:rPr>
              <a:t>RA</a:t>
            </a:r>
            <a:r>
              <a:rPr lang="zh-CN" altLang="en-US" sz="2000" dirty="0" smtClean="0">
                <a:solidFill>
                  <a:srgbClr val="FF0000"/>
                </a:solidFill>
              </a:rPr>
              <a:t>那萨玛耶啊吽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最后结座有不同的方法，常见的观想方法是：供养的对境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诸佛菩萨发光，自己和一切众生融入光中，然后在无所缘的境界中安住，最后回向善根。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3776</TotalTime>
  <Words>5493</Words>
  <Application>Microsoft Office PowerPoint</Application>
  <PresentationFormat>Widescreen</PresentationFormat>
  <Paragraphs>273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华文新魏</vt:lpstr>
      <vt:lpstr>华文楷体</vt:lpstr>
      <vt:lpstr>华文行楷</vt:lpstr>
      <vt:lpstr>宋体</vt:lpstr>
      <vt:lpstr>微软雅黑</vt:lpstr>
      <vt:lpstr>楷体</vt:lpstr>
      <vt:lpstr>等线</vt:lpstr>
      <vt:lpstr>等线 Light</vt:lpstr>
      <vt:lpstr>经典行书简</vt:lpstr>
      <vt:lpstr>黑体</vt:lpstr>
      <vt:lpstr>Arial</vt:lpstr>
      <vt:lpstr>Calibri</vt:lpstr>
      <vt:lpstr>Calibri Light</vt:lpstr>
      <vt:lpstr>Verdana</vt:lpstr>
      <vt:lpstr>默认设计模板</vt:lpstr>
      <vt:lpstr>开显解脱道-第3课     ——全知麦彭仁波切造 索达吉上师译讲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Cuicui Zhang</cp:lastModifiedBy>
  <cp:revision>177</cp:revision>
  <dcterms:created xsi:type="dcterms:W3CDTF">2017-07-13T07:28:00Z</dcterms:created>
  <dcterms:modified xsi:type="dcterms:W3CDTF">2018-12-22T03:39:45Z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