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B516F-8392-4EBA-BC1A-BF6D241DB92B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8F4D-6A83-4D51-AE3C-A307024D059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57D8D-7655-4DD8-B411-1BB0764F5F89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75468-CB84-479F-A345-3EDA27DDCA82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75468-CB84-479F-A345-3EDA27DDCA82}" type="slidenum">
              <a:rPr lang="en-CA" smtClean="0"/>
              <a:pPr/>
              <a:t>1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75468-CB84-479F-A345-3EDA27DDCA82}" type="slidenum">
              <a:rPr lang="en-CA" smtClean="0"/>
              <a:pPr/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375468-CB84-479F-A345-3EDA27DDCA82}" type="slidenum">
              <a:rPr lang="en-CA" smtClean="0"/>
              <a:pPr/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CA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832225F-8724-4FEB-81E6-FDA3AAF63555}" type="datetimeFigureOut">
              <a:rPr lang="en-CA" smtClean="0"/>
              <a:pPr/>
              <a:t>2020-05-10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2CCF24-07A4-43DE-8394-A71EE885C05F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620688"/>
            <a:ext cx="6172200" cy="1152128"/>
          </a:xfrm>
        </p:spPr>
        <p:txBody>
          <a:bodyPr/>
          <a:lstStyle/>
          <a:p>
            <a:r>
              <a:rPr lang="zh-CN" altLang="en-US" dirty="0"/>
              <a:t>如何面对痛苦</a:t>
            </a:r>
            <a:r>
              <a:rPr lang="en-US" altLang="zh-CN" dirty="0"/>
              <a:t>3					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628800"/>
            <a:ext cx="6172200" cy="47461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zh-CN" altLang="en-US" dirty="0"/>
              <a:t>佛教解决痛苦的方法</a:t>
            </a:r>
            <a:endParaRPr lang="en-US" altLang="zh-CN" dirty="0"/>
          </a:p>
          <a:p>
            <a:pPr marL="342900" indent="-342900"/>
            <a:r>
              <a:rPr lang="en-US" altLang="zh-CN" dirty="0"/>
              <a:t> </a:t>
            </a:r>
            <a:r>
              <a:rPr lang="zh-CN" altLang="en-US" dirty="0"/>
              <a:t>一、世俗谛</a:t>
            </a:r>
            <a:endParaRPr lang="en-US" altLang="zh-CN" dirty="0"/>
          </a:p>
          <a:p>
            <a:pPr marL="342900" indent="-342900"/>
            <a:endParaRPr lang="en-US" altLang="zh-CN" dirty="0"/>
          </a:p>
          <a:p>
            <a:pPr marL="720000" indent="-457200">
              <a:buSzPct val="90000"/>
              <a:buFont typeface="+mj-lt"/>
              <a:buAutoNum type="arabicPeriod"/>
            </a:pPr>
            <a:r>
              <a:rPr lang="zh-CN" altLang="en-US" dirty="0"/>
              <a:t>通过修行减轻痛苦</a:t>
            </a:r>
            <a:endParaRPr lang="en-US" altLang="zh-CN" dirty="0"/>
          </a:p>
          <a:p>
            <a:pPr marL="720000" indent="-457200">
              <a:buSzPct val="90000"/>
              <a:buFont typeface="+mj-lt"/>
              <a:buAutoNum type="arabicPeriod"/>
            </a:pPr>
            <a:r>
              <a:rPr lang="zh-CN" altLang="en-US" dirty="0"/>
              <a:t>将痛苦转化为道用</a:t>
            </a:r>
            <a:endParaRPr lang="en-US" altLang="zh-CN" dirty="0"/>
          </a:p>
          <a:p>
            <a:pPr marL="720000" indent="-457200">
              <a:buSzPct val="90000"/>
            </a:pPr>
            <a:endParaRPr lang="en-US" altLang="zh-CN" dirty="0"/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/>
              <a:t>化悲痛为出离心</a:t>
            </a:r>
            <a:endParaRPr lang="en-US" altLang="zh-CN" dirty="0"/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/>
              <a:t>化悲痛为皈依</a:t>
            </a:r>
            <a:endParaRPr lang="en-US" altLang="zh-CN" dirty="0"/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/>
              <a:t>消除傲慢心</a:t>
            </a:r>
            <a:endParaRPr lang="en-US" altLang="zh-CN" dirty="0"/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/>
              <a:t>清净罪业</a:t>
            </a:r>
            <a:endParaRPr lang="en-US" altLang="zh-CN" dirty="0"/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痛苦转化为行善的动力</a:t>
            </a:r>
            <a:endParaRPr lang="en-US" altLang="zh-CN" dirty="0">
              <a:solidFill>
                <a:srgbClr val="FF0000"/>
              </a:solidFill>
            </a:endParaRPr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痛苦转化为慈悲心</a:t>
            </a:r>
            <a:endParaRPr lang="en-US" altLang="zh-CN" dirty="0">
              <a:solidFill>
                <a:srgbClr val="FF0000"/>
              </a:solidFill>
            </a:endParaRPr>
          </a:p>
          <a:p>
            <a:pPr marL="1080000" indent="-457200">
              <a:buSzPct val="90000"/>
              <a:buFont typeface="+mj-lt"/>
              <a:buAutoNum type="arabicParenR"/>
            </a:pPr>
            <a:r>
              <a:rPr lang="zh-CN" altLang="en-US" dirty="0">
                <a:solidFill>
                  <a:srgbClr val="FF0000"/>
                </a:solidFill>
              </a:rPr>
              <a:t>痛苦转为利他心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SzPct val="90000"/>
              <a:buFont typeface="+mj-lt"/>
              <a:buAutoNum type="arabicParenR"/>
            </a:pPr>
            <a:endParaRPr lang="en-US" altLang="zh-CN" dirty="0"/>
          </a:p>
          <a:p>
            <a:pPr marL="342900" indent="-342900"/>
            <a:r>
              <a:rPr lang="zh-CN" altLang="en-US" dirty="0">
                <a:solidFill>
                  <a:srgbClr val="FF0000"/>
                </a:solidFill>
              </a:rPr>
              <a:t>二、胜义谛</a:t>
            </a:r>
            <a:endParaRPr lang="en-US" altLang="zh-CN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4" name="Picture 3" descr="21551886_880992082051729_5921036602868260707_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908720"/>
            <a:ext cx="3168352" cy="47525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胜义谛，世俗谛面对痛苦的的结果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转化为修行的助缘，顺缘，力量。 </a:t>
            </a:r>
            <a:endParaRPr lang="en-US" altLang="zh-CN" dirty="0"/>
          </a:p>
          <a:p>
            <a:r>
              <a:rPr lang="zh-CN" altLang="en-US" dirty="0"/>
              <a:t>心胸开阔，勇敢面对痛苦</a:t>
            </a:r>
            <a:endParaRPr lang="en-US" altLang="zh-CN" dirty="0"/>
          </a:p>
          <a:p>
            <a:pPr>
              <a:buNone/>
            </a:pPr>
            <a:endParaRPr lang="en-CA" dirty="0"/>
          </a:p>
        </p:txBody>
      </p:sp>
      <p:pic>
        <p:nvPicPr>
          <p:cNvPr id="4" name="Picture 3" descr="2204220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2996952"/>
            <a:ext cx="3051944" cy="27942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47248" cy="487375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将痛苦转为行善的动力该如何思维？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如何思维将痛苦转化为慈悲心？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修悲心的俩种结果和利益？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自他互换观修方法是怎样观想？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为什么阿罗汉也有业， 不会流转轮回？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修利他心时， 该如何发愿？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出座时的修法是什么？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面对痛苦，胜义谛没有证悟时的修法？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圣者和凡夫面对痛苦的方法的区别？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胜义谛和世俗谛面对痛苦，修法的区别？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胜义谛和世俗谛面对痛苦修法的两种结果？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1772816"/>
            <a:ext cx="203835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方法五：痛苦转化为行善的动力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痛苦的因：无始以来造了许多罪</a:t>
            </a:r>
            <a:endParaRPr lang="en-US" altLang="zh-CN" dirty="0"/>
          </a:p>
          <a:p>
            <a:r>
              <a:rPr lang="zh-CN" altLang="en-US" dirty="0"/>
              <a:t>应当思维：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 lvl="1"/>
            <a:r>
              <a:rPr lang="zh-CN" altLang="en-US" dirty="0"/>
              <a:t>过去伤害人， 让人痛苦， 如果要改变， 不受痛苦， 就是要行善， 积累福德， 制造不痛苦的因</a:t>
            </a:r>
            <a:endParaRPr lang="en-US" altLang="zh-CN" dirty="0"/>
          </a:p>
          <a:p>
            <a:pPr lvl="1"/>
            <a:r>
              <a:rPr lang="zh-CN" altLang="en-US" dirty="0"/>
              <a:t>进一步思维： 此痛苦是人间的痛苦， 如果有一天要面对地狱</a:t>
            </a:r>
            <a:r>
              <a:rPr lang="en-US" altLang="zh-CN" dirty="0"/>
              <a:t>,</a:t>
            </a:r>
            <a:r>
              <a:rPr lang="zh-CN" altLang="en-US" dirty="0"/>
              <a:t>饿鬼道</a:t>
            </a:r>
            <a:r>
              <a:rPr lang="en-US" altLang="zh-CN" dirty="0"/>
              <a:t>,</a:t>
            </a:r>
            <a:r>
              <a:rPr lang="zh-CN" altLang="en-US" dirty="0"/>
              <a:t>旁生道的痛苦</a:t>
            </a:r>
            <a:r>
              <a:rPr lang="en-US" altLang="zh-CN" dirty="0"/>
              <a:t>, </a:t>
            </a:r>
            <a:r>
              <a:rPr lang="zh-CN" altLang="en-US" dirty="0"/>
              <a:t>要怎么面对。</a:t>
            </a:r>
            <a:r>
              <a:rPr lang="en-US" altLang="zh-CN" dirty="0"/>
              <a:t>	</a:t>
            </a:r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方法六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痛苦转化为慈悲心 （二）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应当思維</a:t>
            </a:r>
            <a:r>
              <a:rPr lang="en-US" altLang="zh-CN" dirty="0"/>
              <a:t>: </a:t>
            </a:r>
          </a:p>
          <a:p>
            <a:pPr lvl="1"/>
            <a:r>
              <a:rPr lang="zh-CN" altLang="en-US" dirty="0"/>
              <a:t>轮回众生都会面对痛苦</a:t>
            </a:r>
            <a:r>
              <a:rPr lang="en-US" altLang="zh-CN" dirty="0"/>
              <a:t>, </a:t>
            </a:r>
            <a:r>
              <a:rPr lang="zh-CN" altLang="en-US" dirty="0"/>
              <a:t>我们尚且听过一些佛法</a:t>
            </a:r>
            <a:r>
              <a:rPr lang="en-US" altLang="zh-CN" dirty="0"/>
              <a:t>, </a:t>
            </a:r>
            <a:r>
              <a:rPr lang="zh-CN" altLang="en-US" dirty="0"/>
              <a:t>知道面对的方法</a:t>
            </a:r>
            <a:r>
              <a:rPr lang="en-US" altLang="zh-CN" dirty="0"/>
              <a:t>. </a:t>
            </a:r>
            <a:r>
              <a:rPr lang="zh-CN" altLang="en-US" dirty="0"/>
              <a:t>其他众生不懂</a:t>
            </a:r>
            <a:r>
              <a:rPr lang="en-US" altLang="zh-CN" dirty="0"/>
              <a:t>. </a:t>
            </a:r>
            <a:r>
              <a:rPr lang="zh-CN" altLang="en-US" dirty="0"/>
              <a:t>而对众生产生同情心</a:t>
            </a:r>
            <a:r>
              <a:rPr lang="en-US" altLang="zh-CN" dirty="0"/>
              <a:t>, </a:t>
            </a:r>
            <a:r>
              <a:rPr lang="zh-CN" altLang="en-US" dirty="0"/>
              <a:t>慈悲心</a:t>
            </a:r>
            <a:r>
              <a:rPr lang="en-US" altLang="zh-CN" dirty="0"/>
              <a:t>.</a:t>
            </a:r>
          </a:p>
          <a:p>
            <a:pPr lvl="1"/>
            <a:r>
              <a:rPr lang="zh-CN" altLang="en-US" dirty="0"/>
              <a:t>进一步思维</a:t>
            </a:r>
            <a:r>
              <a:rPr lang="en-US" altLang="zh-CN" dirty="0"/>
              <a:t>: </a:t>
            </a:r>
            <a:r>
              <a:rPr lang="zh-CN" altLang="en-US" dirty="0"/>
              <a:t>我痛苦</a:t>
            </a:r>
            <a:r>
              <a:rPr lang="en-US" altLang="zh-CN" dirty="0"/>
              <a:t>, </a:t>
            </a:r>
            <a:r>
              <a:rPr lang="zh-CN" altLang="en-US" dirty="0"/>
              <a:t>但知道一些佛法</a:t>
            </a:r>
            <a:r>
              <a:rPr lang="en-US" altLang="zh-CN" dirty="0"/>
              <a:t>, </a:t>
            </a:r>
            <a:r>
              <a:rPr lang="zh-CN" altLang="en-US" dirty="0"/>
              <a:t>可以用因果道理来安慰自己</a:t>
            </a:r>
            <a:r>
              <a:rPr lang="en-US" altLang="zh-CN" dirty="0"/>
              <a:t>, </a:t>
            </a:r>
            <a:r>
              <a:rPr lang="zh-CN" altLang="en-US" dirty="0"/>
              <a:t>但众生不懂</a:t>
            </a:r>
            <a:r>
              <a:rPr lang="en-US" altLang="zh-CN" dirty="0"/>
              <a:t>, </a:t>
            </a:r>
            <a:r>
              <a:rPr lang="zh-CN" altLang="en-US" dirty="0"/>
              <a:t>会产生仇恨</a:t>
            </a:r>
            <a:r>
              <a:rPr lang="en-US" altLang="zh-CN" dirty="0"/>
              <a:t>,</a:t>
            </a:r>
            <a:r>
              <a:rPr lang="zh-CN" altLang="en-US" dirty="0"/>
              <a:t>怨恨</a:t>
            </a:r>
            <a:r>
              <a:rPr lang="en-US" altLang="zh-CN" dirty="0"/>
              <a:t>, </a:t>
            </a:r>
            <a:r>
              <a:rPr lang="zh-CN" altLang="en-US" dirty="0"/>
              <a:t>会造更多罪业</a:t>
            </a:r>
            <a:r>
              <a:rPr lang="en-US" altLang="zh-CN" dirty="0"/>
              <a:t>,</a:t>
            </a:r>
            <a:r>
              <a:rPr lang="zh-CN" altLang="en-US" dirty="0"/>
              <a:t>更痛苦</a:t>
            </a:r>
            <a:r>
              <a:rPr lang="en-US" altLang="zh-CN" dirty="0"/>
              <a:t>,</a:t>
            </a:r>
            <a:r>
              <a:rPr lang="zh-CN" altLang="en-US" dirty="0"/>
              <a:t>恶性循环。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修悲心的两种结果和利益</a:t>
            </a:r>
            <a:endParaRPr lang="en-US" altLang="zh-CN" dirty="0"/>
          </a:p>
          <a:p>
            <a:pPr lvl="1"/>
            <a:r>
              <a:rPr lang="zh-CN" altLang="en-US" dirty="0"/>
              <a:t>第一、</a:t>
            </a:r>
            <a:r>
              <a:rPr lang="en-US" altLang="zh-CN" dirty="0"/>
              <a:t> </a:t>
            </a:r>
            <a:r>
              <a:rPr lang="zh-CN" altLang="en-US" dirty="0"/>
              <a:t>减轻痛苦</a:t>
            </a:r>
            <a:endParaRPr lang="en-US" altLang="zh-CN" dirty="0"/>
          </a:p>
          <a:p>
            <a:pPr lvl="1"/>
            <a:r>
              <a:rPr lang="zh-CN" altLang="en-US" dirty="0"/>
              <a:t>第二、</a:t>
            </a:r>
            <a:r>
              <a:rPr lang="en-US" altLang="zh-CN" dirty="0"/>
              <a:t> </a:t>
            </a:r>
            <a:r>
              <a:rPr lang="zh-CN" altLang="en-US" dirty="0"/>
              <a:t>在面临痛苦时</a:t>
            </a:r>
            <a:r>
              <a:rPr lang="en-US" altLang="zh-CN" dirty="0"/>
              <a:t>, </a:t>
            </a:r>
            <a:r>
              <a:rPr lang="zh-CN" altLang="en-US" dirty="0"/>
              <a:t>能应对自如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(</a:t>
            </a:r>
            <a:r>
              <a:rPr lang="zh-CN" altLang="en-US" dirty="0"/>
              <a:t>我们现阶段应急的修法</a:t>
            </a:r>
            <a:r>
              <a:rPr lang="en-US" altLang="zh-CN" dirty="0"/>
              <a:t>. </a:t>
            </a:r>
            <a:r>
              <a:rPr lang="zh-CN" altLang="en-US" dirty="0"/>
              <a:t>不要急于学大圆满或其他密法</a:t>
            </a:r>
            <a:r>
              <a:rPr lang="en-US" altLang="zh-CN" dirty="0"/>
              <a:t>, </a:t>
            </a:r>
            <a:r>
              <a:rPr lang="zh-CN" altLang="en-US" dirty="0"/>
              <a:t>也不用中观和因明等高深理论</a:t>
            </a:r>
            <a:r>
              <a:rPr lang="en-US" altLang="zh-CN" dirty="0"/>
              <a:t>, </a:t>
            </a:r>
            <a:r>
              <a:rPr lang="zh-CN" altLang="en-US" dirty="0"/>
              <a:t>而是处理现实生活中的问题</a:t>
            </a:r>
            <a:r>
              <a:rPr lang="en-US" altLang="zh-CN" dirty="0"/>
              <a:t>)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方法七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痛苦转化为利他心 （一）</a:t>
            </a:r>
            <a:endParaRPr lang="en-CA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痛苦的根源</a:t>
            </a:r>
            <a:r>
              <a:rPr lang="en-US" altLang="zh-CN" dirty="0"/>
              <a:t>: </a:t>
            </a:r>
            <a:r>
              <a:rPr lang="zh-CN" altLang="en-US" dirty="0"/>
              <a:t>爱我执</a:t>
            </a:r>
            <a:r>
              <a:rPr lang="en-US" altLang="zh-CN" dirty="0"/>
              <a:t>, </a:t>
            </a:r>
            <a:r>
              <a:rPr lang="zh-CN" altLang="en-US" dirty="0"/>
              <a:t>因为爱我执而造罪业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无始以来</a:t>
            </a:r>
            <a:r>
              <a:rPr lang="en-US" altLang="zh-CN" dirty="0"/>
              <a:t>, </a:t>
            </a:r>
            <a:r>
              <a:rPr lang="zh-CN" altLang="en-US" dirty="0"/>
              <a:t>因为爱我执</a:t>
            </a:r>
            <a:r>
              <a:rPr lang="en-US" altLang="zh-CN" dirty="0"/>
              <a:t>, </a:t>
            </a:r>
            <a:r>
              <a:rPr lang="zh-CN" altLang="en-US" dirty="0"/>
              <a:t>一切为自己考虑造了很多罪业</a:t>
            </a:r>
            <a:r>
              <a:rPr lang="en-US" altLang="zh-CN" dirty="0"/>
              <a:t>, </a:t>
            </a:r>
            <a:r>
              <a:rPr lang="zh-CN" altLang="en-US" dirty="0"/>
              <a:t>之后必将面临果报。果报现前</a:t>
            </a:r>
            <a:r>
              <a:rPr lang="en-US" altLang="zh-CN" dirty="0"/>
              <a:t>, </a:t>
            </a:r>
            <a:r>
              <a:rPr lang="zh-CN" altLang="en-US" dirty="0"/>
              <a:t>又将一切怪罪他人</a:t>
            </a:r>
            <a:r>
              <a:rPr lang="en-US" altLang="zh-CN" dirty="0"/>
              <a:t>, </a:t>
            </a:r>
            <a:r>
              <a:rPr lang="zh-CN" altLang="en-US" dirty="0"/>
              <a:t>产生仇恨</a:t>
            </a:r>
            <a:r>
              <a:rPr lang="en-US" altLang="zh-CN" dirty="0"/>
              <a:t>, </a:t>
            </a:r>
            <a:r>
              <a:rPr lang="zh-CN" altLang="en-US" dirty="0"/>
              <a:t>继续造业。</a:t>
            </a:r>
            <a:endParaRPr lang="en-US" altLang="zh-CN" dirty="0"/>
          </a:p>
          <a:p>
            <a:pPr lvl="1"/>
            <a:r>
              <a:rPr lang="zh-CN" altLang="en-US" dirty="0"/>
              <a:t>所以从此后要利他</a:t>
            </a:r>
            <a:r>
              <a:rPr lang="en-US" altLang="zh-CN" dirty="0"/>
              <a:t>, </a:t>
            </a:r>
            <a:r>
              <a:rPr lang="zh-CN" altLang="en-US" dirty="0"/>
              <a:t>爱一切众生</a:t>
            </a:r>
            <a:r>
              <a:rPr lang="en-US" altLang="zh-CN" dirty="0"/>
              <a:t>, </a:t>
            </a:r>
            <a:r>
              <a:rPr lang="zh-CN" altLang="en-US" dirty="0"/>
              <a:t>才能断除一切痛苦。如果要幸福</a:t>
            </a:r>
            <a:r>
              <a:rPr lang="en-US" altLang="zh-CN" dirty="0"/>
              <a:t>, </a:t>
            </a:r>
            <a:r>
              <a:rPr lang="zh-CN" altLang="en-US" dirty="0"/>
              <a:t>不再受痛苦</a:t>
            </a:r>
            <a:r>
              <a:rPr lang="en-US" altLang="zh-CN" dirty="0"/>
              <a:t>, </a:t>
            </a:r>
            <a:r>
              <a:rPr lang="zh-CN" altLang="en-US" dirty="0"/>
              <a:t>就不能爱我执</a:t>
            </a:r>
            <a:r>
              <a:rPr lang="en-US" altLang="zh-CN" dirty="0"/>
              <a:t>, </a:t>
            </a:r>
            <a:r>
              <a:rPr lang="zh-CN" altLang="en-US" dirty="0"/>
              <a:t>为自己利益</a:t>
            </a:r>
            <a:r>
              <a:rPr lang="en-US" altLang="zh-CN" dirty="0"/>
              <a:t>, </a:t>
            </a:r>
            <a:r>
              <a:rPr lang="zh-CN" altLang="en-US" dirty="0"/>
              <a:t>造业而恶性循环。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方法七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痛苦转化为利他心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二）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zh-CN" altLang="en-US" dirty="0"/>
              <a:t>观修方法</a:t>
            </a:r>
            <a:r>
              <a:rPr lang="en-US" altLang="zh-CN" dirty="0"/>
              <a:t>: &lt;</a:t>
            </a:r>
            <a:r>
              <a:rPr lang="zh-CN" altLang="en-US" dirty="0"/>
              <a:t>入行论</a:t>
            </a:r>
            <a:r>
              <a:rPr lang="en-US" altLang="zh-CN" dirty="0"/>
              <a:t>&gt; </a:t>
            </a:r>
            <a:r>
              <a:rPr lang="zh-CN" altLang="en-US" dirty="0"/>
              <a:t>自他相换和自轻他重的修法</a:t>
            </a:r>
            <a:endParaRPr lang="en-US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lang="zh-CN" altLang="en-US" dirty="0"/>
              <a:t>道理：遇到痛苦，要寻找根源。</a:t>
            </a:r>
            <a:endParaRPr lang="en-US" altLang="zh-CN" dirty="0"/>
          </a:p>
          <a:p>
            <a:pPr marL="822960" lvl="3">
              <a:spcBef>
                <a:spcPts val="600"/>
              </a:spcBef>
              <a:buSzPct val="70000"/>
            </a:pPr>
            <a:r>
              <a:rPr lang="zh-CN" altLang="en-US" dirty="0"/>
              <a:t>根源是贪心， 也就是爱我执，自己造的罪业</a:t>
            </a:r>
            <a:endParaRPr lang="en-US" altLang="zh-CN" dirty="0"/>
          </a:p>
          <a:p>
            <a:pPr marL="822960" lvl="3">
              <a:spcBef>
                <a:spcPts val="600"/>
              </a:spcBef>
              <a:buSzPct val="70000"/>
            </a:pPr>
            <a:r>
              <a:rPr lang="zh-CN" altLang="en-US" dirty="0"/>
              <a:t>爱我执： 庄稼的肥料， 促使罪业果报成熟。 </a:t>
            </a:r>
            <a:endParaRPr lang="en-US" altLang="zh-CN" dirty="0"/>
          </a:p>
          <a:p>
            <a:pPr marL="1097280" lvl="4">
              <a:spcBef>
                <a:spcPts val="600"/>
              </a:spcBef>
              <a:buSzPct val="70000"/>
            </a:pPr>
            <a:r>
              <a:rPr lang="zh-CN" altLang="en-US" dirty="0"/>
              <a:t>例子： 阿罗汉这样的成就者， 因为断除了贪心， 爱我执， 他的业不会让他流转轮回。 </a:t>
            </a:r>
            <a:endParaRPr lang="en-CA" altLang="zh-CN" dirty="0"/>
          </a:p>
          <a:p>
            <a:pPr marL="548640" lvl="2">
              <a:spcBef>
                <a:spcPts val="600"/>
              </a:spcBef>
              <a:buSzPct val="70000"/>
            </a:pPr>
            <a:r>
              <a:rPr lang="zh-CN" altLang="en-US" dirty="0"/>
              <a:t>自他互换：</a:t>
            </a:r>
            <a:r>
              <a:rPr lang="en-US" altLang="en-US" dirty="0"/>
              <a:t>  </a:t>
            </a:r>
          </a:p>
          <a:p>
            <a:pPr marL="822960" lvl="3">
              <a:spcBef>
                <a:spcPts val="600"/>
              </a:spcBef>
              <a:buSzPct val="70000"/>
            </a:pPr>
            <a:r>
              <a:rPr lang="zh-CN" altLang="en-US" dirty="0"/>
              <a:t>呼吸作载体， 呼气：把自身过去，现在，未来所有善根， 自己的所有幸福， 分享给众生。 观想众生得到自己所有幸福。</a:t>
            </a:r>
            <a:endParaRPr lang="en-US" altLang="zh-CN" dirty="0"/>
          </a:p>
          <a:p>
            <a:pPr marL="822960" lvl="3">
              <a:spcBef>
                <a:spcPts val="600"/>
              </a:spcBef>
              <a:buSzPct val="70000"/>
            </a:pPr>
            <a:r>
              <a:rPr lang="zh-CN" altLang="en-US" dirty="0"/>
              <a:t>吸气</a:t>
            </a:r>
            <a:r>
              <a:rPr lang="en-US" altLang="zh-CN" dirty="0"/>
              <a:t>: </a:t>
            </a:r>
            <a:r>
              <a:rPr lang="zh-CN" altLang="en-US" dirty="0"/>
              <a:t>将众生所有精神肉体的痛苦， 变成黑色气体， 吸到自己体内， 融入心脏内部的爱我执上， 并将它摧毁。 观想众生所有痛苦由自己一人承担， 众生远离痛苦， 再修无我。</a:t>
            </a:r>
            <a:endParaRPr lang="en-CA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5010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方法七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痛苦转化为利他心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三）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7467600" cy="5328592"/>
          </a:xfrm>
        </p:spPr>
        <p:txBody>
          <a:bodyPr/>
          <a:lstStyle/>
          <a:p>
            <a:r>
              <a:rPr lang="zh-CN" altLang="en-US" dirty="0"/>
              <a:t>发愿： 愿以我此次的痛苦， 能代替所有众生的痛苦，希望世界上再没有第二个人感受这样的痛苦。 （无造作的发愿最好，即使是造作的发愿也非常有功德）</a:t>
            </a:r>
            <a:endParaRPr lang="en-US" altLang="zh-CN" dirty="0"/>
          </a:p>
          <a:p>
            <a:pPr>
              <a:buNone/>
            </a:pPr>
            <a:r>
              <a:rPr lang="zh-CN" altLang="en-US" sz="3000" dirty="0"/>
              <a:t>出座的修法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zh-CN" altLang="en-US" dirty="0"/>
              <a:t>回向： 祈祷上师三宝， 让我能顺利成功地面对这次痛苦， 并将痛苦转化为出离心，菩提心，慈悲心</a:t>
            </a:r>
            <a:endParaRPr lang="en-US" altLang="zh-CN" dirty="0"/>
          </a:p>
          <a:p>
            <a:endParaRPr lang="en-CA" dirty="0"/>
          </a:p>
        </p:txBody>
      </p:sp>
      <p:pic>
        <p:nvPicPr>
          <p:cNvPr id="4" name="Picture 3" descr="35191351_1049524395198496_779081546798727168_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3808" y="4725144"/>
            <a:ext cx="2808312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世俗谛面对痛苦总结：</a:t>
            </a:r>
            <a:endParaRPr lang="en-CA" alt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以上七个修法， 平时要修，不要遇到痛苦是才修。</a:t>
            </a:r>
            <a:endParaRPr lang="en-US" altLang="zh-CN" dirty="0"/>
          </a:p>
          <a:p>
            <a:r>
              <a:rPr lang="zh-CN" altLang="en-US" dirty="0"/>
              <a:t>修法的目的不能太自私， 只是再遇到痛苦时，为了减轻自己的痛苦才去修。会有用， 但意义不大。是自私心， 而不是为了真正发 菩提心， 慈悲心而修。</a:t>
            </a:r>
            <a:endParaRPr lang="en-US" altLang="zh-CN" dirty="0"/>
          </a:p>
          <a:p>
            <a:r>
              <a:rPr lang="zh-CN" altLang="en-US" dirty="0"/>
              <a:t>进一步： 当修法比较成功， 内心不再脆弱， 就可以祈祷上师三宝赐给自己痛苦，请护法神给自己制造一些违缘， 以强化心力， 提高修法的境界。</a:t>
            </a:r>
            <a:endParaRPr lang="en-US" altLang="zh-CN" dirty="0"/>
          </a:p>
          <a:p>
            <a:r>
              <a:rPr lang="zh-CN" altLang="en-US" dirty="0"/>
              <a:t>通过面对痛苦的修法， 解决现实生活问题，真正将佛法融入生活， 修皈依心， 出离心，慈悲心， 菩提心， 空性见。 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胜义谛的方法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证悟空性</a:t>
            </a:r>
            <a:r>
              <a:rPr lang="en-US" altLang="zh-CN" dirty="0"/>
              <a:t>: </a:t>
            </a:r>
            <a:r>
              <a:rPr lang="zh-CN" altLang="en-US" dirty="0"/>
              <a:t>真正的胜义谛的方法</a:t>
            </a:r>
            <a:endParaRPr lang="en-US" altLang="zh-CN" dirty="0"/>
          </a:p>
          <a:p>
            <a:pPr lvl="1"/>
            <a:r>
              <a:rPr lang="zh-CN" altLang="en-US" dirty="0"/>
              <a:t>现实生活就像一场梦， 梦醒了，不需要对治， 痛苦消失。</a:t>
            </a:r>
            <a:endParaRPr lang="en-US" altLang="zh-CN" dirty="0"/>
          </a:p>
          <a:p>
            <a:r>
              <a:rPr lang="zh-CN" altLang="en-US" dirty="0"/>
              <a:t>没有证悟修法： 以中观的方法</a:t>
            </a:r>
            <a:endParaRPr lang="en-US" altLang="zh-CN" dirty="0"/>
          </a:p>
          <a:p>
            <a:pPr lvl="1"/>
            <a:r>
              <a:rPr lang="zh-CN" altLang="en-US" dirty="0"/>
              <a:t>要把外镜， 或者感受痛苦的内心断定为空性。 观察世界不存在， 我不存在， 外境不存在。</a:t>
            </a:r>
            <a:endParaRPr lang="en-US" altLang="zh-CN" dirty="0"/>
          </a:p>
          <a:p>
            <a:pPr lvl="1"/>
            <a:r>
              <a:rPr lang="zh-CN" altLang="en-US" dirty="0"/>
              <a:t>痛苦，幸福都只是内心的感受， 精神的表现。一切都如梦如幻， 都是心的一种现象。</a:t>
            </a:r>
            <a:endParaRPr lang="en-US" altLang="zh-CN" dirty="0"/>
          </a:p>
          <a:p>
            <a:pPr lvl="1"/>
            <a:r>
              <a:rPr lang="zh-CN" altLang="en-US" dirty="0"/>
              <a:t>智者往内寻找痛苦根源， 凡夫往外寻找 ， 方向错了， 永远得不到幸福，解决不了痛苦。</a:t>
            </a:r>
            <a:endParaRPr lang="en-US" altLang="zh-CN" dirty="0"/>
          </a:p>
          <a:p>
            <a:pPr lvl="1"/>
            <a:r>
              <a:rPr lang="zh-CN" altLang="en-US" dirty="0"/>
              <a:t>观察自心</a:t>
            </a:r>
            <a:endParaRPr lang="en-US" altLang="zh-CN" dirty="0"/>
          </a:p>
          <a:p>
            <a:pPr lvl="2"/>
            <a:r>
              <a:rPr lang="zh-CN" altLang="en-US" dirty="0"/>
              <a:t>心的本性， 就像秋天的天空。 </a:t>
            </a:r>
            <a:r>
              <a:rPr lang="en-US" altLang="zh-CN" dirty="0"/>
              <a:t>- </a:t>
            </a:r>
            <a:r>
              <a:rPr lang="zh-CN" altLang="en-US" dirty="0"/>
              <a:t>阿底峡尊者中观论著</a:t>
            </a:r>
            <a:endParaRPr lang="en-CA" dirty="0"/>
          </a:p>
        </p:txBody>
      </p:sp>
    </p:spTree>
  </p:cSld>
  <p:clrMapOvr>
    <a:masterClrMapping/>
  </p:clrMapOvr>
  <p:transition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胜义谛的方法 （二）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3232" cy="4873752"/>
          </a:xfrm>
        </p:spPr>
        <p:txBody>
          <a:bodyPr/>
          <a:lstStyle/>
          <a:p>
            <a:r>
              <a:rPr lang="zh-CN" altLang="en-US" dirty="0"/>
              <a:t>绝对的的幸福就是 绝对的自由， 就是 解脱。</a:t>
            </a:r>
            <a:endParaRPr lang="en-US" altLang="zh-CN" dirty="0"/>
          </a:p>
          <a:p>
            <a:r>
              <a:rPr lang="zh-CN" altLang="en-US" dirty="0"/>
              <a:t>胜义谛和世俗谛方法的区别：</a:t>
            </a:r>
            <a:endParaRPr lang="en-US" altLang="zh-CN" dirty="0"/>
          </a:p>
          <a:p>
            <a:pPr lvl="1"/>
            <a:r>
              <a:rPr lang="zh-CN" altLang="en-US" dirty="0"/>
              <a:t>梦醒 ： 空性， 如藏地秋天的天空， 一片虚空</a:t>
            </a:r>
            <a:endParaRPr lang="en-US" altLang="zh-CN" dirty="0"/>
          </a:p>
          <a:p>
            <a:pPr lvl="1"/>
            <a:r>
              <a:rPr lang="zh-CN" altLang="en-US" dirty="0"/>
              <a:t>在做梦： 还未证悟空性</a:t>
            </a:r>
            <a:endParaRPr lang="en-CA" dirty="0"/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645024"/>
            <a:ext cx="7560840" cy="266429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1366</TotalTime>
  <Words>1205</Words>
  <Application>Microsoft Macintosh PowerPoint</Application>
  <PresentationFormat>On-screen Show (4:3)</PresentationFormat>
  <Paragraphs>86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宋体</vt:lpstr>
      <vt:lpstr>Calibri</vt:lpstr>
      <vt:lpstr>Century Schoolbook</vt:lpstr>
      <vt:lpstr>Wingdings</vt:lpstr>
      <vt:lpstr>Wingdings 2</vt:lpstr>
      <vt:lpstr>Oriel</vt:lpstr>
      <vt:lpstr>如何面对痛苦3     </vt:lpstr>
      <vt:lpstr>方法五：痛苦转化为行善的动力</vt:lpstr>
      <vt:lpstr>方法六: 痛苦转化为慈悲心 （二）</vt:lpstr>
      <vt:lpstr>方法七: 痛苦转化为利他心 （一）</vt:lpstr>
      <vt:lpstr>方法七: 痛苦转化为利他心 (二）</vt:lpstr>
      <vt:lpstr>方法七: 痛苦转化为利他心 (三）</vt:lpstr>
      <vt:lpstr>世俗谛面对痛苦总结：</vt:lpstr>
      <vt:lpstr>胜义谛的方法</vt:lpstr>
      <vt:lpstr>胜义谛的方法 （二）</vt:lpstr>
      <vt:lpstr>胜义谛，世俗谛面对痛苦的的结果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如何面对痛苦3</dc:title>
  <dc:creator>Helen</dc:creator>
  <cp:lastModifiedBy>Yanjia Pan</cp:lastModifiedBy>
  <cp:revision>57</cp:revision>
  <dcterms:created xsi:type="dcterms:W3CDTF">2020-05-07T18:38:53Z</dcterms:created>
  <dcterms:modified xsi:type="dcterms:W3CDTF">2020-05-10T20:40:29Z</dcterms:modified>
</cp:coreProperties>
</file>