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60" r:id="rId6"/>
    <p:sldId id="259" r:id="rId7"/>
    <p:sldId id="258" r:id="rId8"/>
    <p:sldId id="265" r:id="rId9"/>
    <p:sldId id="264" r:id="rId10"/>
    <p:sldId id="268" r:id="rId11"/>
    <p:sldId id="267" r:id="rId12"/>
    <p:sldId id="269" r:id="rId13"/>
    <p:sldId id="270" r:id="rId14"/>
    <p:sldId id="271" r:id="rId15"/>
    <p:sldId id="263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7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AA28-6794-4B15-843E-69C5E7143E4B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C4DD-01D8-4F04-B55F-B5B63BC6D5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848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AA28-6794-4B15-843E-69C5E7143E4B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C4DD-01D8-4F04-B55F-B5B63BC6D5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226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AA28-6794-4B15-843E-69C5E7143E4B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C4DD-01D8-4F04-B55F-B5B63BC6D5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197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AA28-6794-4B15-843E-69C5E7143E4B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C4DD-01D8-4F04-B55F-B5B63BC6D5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754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AA28-6794-4B15-843E-69C5E7143E4B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C4DD-01D8-4F04-B55F-B5B63BC6D5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285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AA28-6794-4B15-843E-69C5E7143E4B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C4DD-01D8-4F04-B55F-B5B63BC6D5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412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AA28-6794-4B15-843E-69C5E7143E4B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C4DD-01D8-4F04-B55F-B5B63BC6D5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361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AA28-6794-4B15-843E-69C5E7143E4B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C4DD-01D8-4F04-B55F-B5B63BC6D5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560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AA28-6794-4B15-843E-69C5E7143E4B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C4DD-01D8-4F04-B55F-B5B63BC6D5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877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AA28-6794-4B15-843E-69C5E7143E4B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C4DD-01D8-4F04-B55F-B5B63BC6D5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046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AA28-6794-4B15-843E-69C5E7143E4B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C4DD-01D8-4F04-B55F-B5B63BC6D5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694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AAA28-6794-4B15-843E-69C5E7143E4B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CC4DD-01D8-4F04-B55F-B5B63BC6D5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054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28801"/>
            <a:ext cx="7772400" cy="1440159"/>
          </a:xfrm>
        </p:spPr>
        <p:txBody>
          <a:bodyPr>
            <a:normAutofit/>
          </a:bodyPr>
          <a:lstStyle/>
          <a:p>
            <a:r>
              <a:rPr lang="zh-CN" altLang="en-US" sz="4800" dirty="0" smtClean="0"/>
              <a:t>解脱利益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245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小士道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/>
              <a:t>《</a:t>
            </a:r>
            <a:r>
              <a:rPr lang="zh-CN" altLang="en-US" sz="2800" dirty="0"/>
              <a:t>前行备忘录</a:t>
            </a:r>
            <a:r>
              <a:rPr lang="en-US" altLang="zh-CN" sz="2800" dirty="0"/>
              <a:t>》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 smtClean="0"/>
              <a:t>实</a:t>
            </a:r>
            <a:r>
              <a:rPr lang="zh-CN" altLang="en-US" sz="2800" dirty="0"/>
              <a:t>修小士道次第，依靠的乘是世间乘，发心是求增上生的发 心，善根是随福德分或成办三有的业，见解是世间正见，这</a:t>
            </a:r>
            <a:r>
              <a:rPr lang="zh-CN" altLang="en-US" sz="2800" dirty="0" smtClean="0"/>
              <a:t>所有</a:t>
            </a:r>
            <a:r>
              <a:rPr lang="zh-CN" altLang="en-US" sz="2800" dirty="0"/>
              <a:t>善根归纳而言，是既没有以出离心摄持，也没有以空性见摄 持，又没有以菩提心摄持的善根，这样的善根，无论行持多少， 都是小士道的善根，如果修世间正见，得到的就是人天果报。 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53576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中士道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/>
              <a:t>《</a:t>
            </a:r>
            <a:r>
              <a:rPr lang="zh-CN" altLang="en-US" sz="2400" dirty="0"/>
              <a:t>前行备忘录</a:t>
            </a:r>
            <a:r>
              <a:rPr lang="en-US" altLang="zh-CN" sz="2400" dirty="0"/>
              <a:t>》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 smtClean="0"/>
              <a:t>中士</a:t>
            </a:r>
            <a:r>
              <a:rPr lang="zh-CN" altLang="en-US" sz="2400" dirty="0"/>
              <a:t>道的次第：所依靠的乘是佛教之一的出世间乘，发心</a:t>
            </a:r>
            <a:r>
              <a:rPr lang="zh-CN" altLang="en-US" sz="2400" dirty="0" smtClean="0"/>
              <a:t>是自私自利</a:t>
            </a:r>
            <a:r>
              <a:rPr lang="zh-CN" altLang="en-US" sz="2400" dirty="0"/>
              <a:t>的发心，善根是小乘随解脱分善根，教法是三藏，</a:t>
            </a:r>
            <a:r>
              <a:rPr lang="zh-CN" altLang="en-US" sz="2400" dirty="0" smtClean="0"/>
              <a:t>证法</a:t>
            </a:r>
            <a:r>
              <a:rPr lang="zh-CN" altLang="en-US" sz="2400" dirty="0"/>
              <a:t>是三学。 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中士</a:t>
            </a:r>
            <a:r>
              <a:rPr lang="zh-CN" altLang="en-US" sz="2400" dirty="0"/>
              <a:t>道行人在漫长的三世、千年等的时间里修行，最终获得</a:t>
            </a:r>
            <a:r>
              <a:rPr lang="zh-CN" altLang="en-US" sz="2400" dirty="0" smtClean="0"/>
              <a:t>有余</a:t>
            </a:r>
            <a:r>
              <a:rPr lang="zh-CN" altLang="en-US" sz="2400" dirty="0"/>
              <a:t>、无余阿罗汉果位。 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 </a:t>
            </a:r>
            <a:r>
              <a:rPr lang="zh-CN" altLang="en-US" sz="2400" dirty="0"/>
              <a:t>缘觉，除了见解稍有不同之外，其余都与声闻相同。 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总之</a:t>
            </a:r>
            <a:r>
              <a:rPr lang="zh-CN" altLang="en-US" sz="2400" dirty="0"/>
              <a:t>，他们无论行持多少以出离心摄持、以相似空性的证悟</a:t>
            </a:r>
            <a:r>
              <a:rPr lang="zh-CN" altLang="en-US" sz="2400" dirty="0" smtClean="0"/>
              <a:t>摄持，而</a:t>
            </a:r>
            <a:r>
              <a:rPr lang="zh-CN" altLang="en-US" sz="2400" dirty="0"/>
              <a:t>没有以菩提心摄持的善根，也都是小乘</a:t>
            </a:r>
            <a:r>
              <a:rPr lang="zh-CN" altLang="en-US" sz="2400" dirty="0" smtClean="0"/>
              <a:t>随解脱</a:t>
            </a:r>
            <a:r>
              <a:rPr lang="zh-CN" altLang="en-US" sz="2400" dirty="0"/>
              <a:t>分的善根。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7383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能获解脱果位之因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/>
              <a:t>《</a:t>
            </a:r>
            <a:r>
              <a:rPr lang="zh-CN" altLang="en-US" sz="2800" dirty="0"/>
              <a:t>前行备忘录</a:t>
            </a:r>
            <a:r>
              <a:rPr lang="en-US" altLang="zh-CN" sz="2800" dirty="0"/>
              <a:t>》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大士道行人依靠的乘是佛教中的大乘，发心是菩提心，善根 是大乘随解脱分的善根，也就是指远道的二资粮、近道的生</a:t>
            </a:r>
            <a:r>
              <a:rPr lang="zh-CN" altLang="en-US" sz="2800" dirty="0" smtClean="0"/>
              <a:t>起次第</a:t>
            </a:r>
            <a:r>
              <a:rPr lang="zh-CN" altLang="en-US" sz="2800" dirty="0"/>
              <a:t>圆满次第、捷径的本来清净直断和任运自成顿超，见解</a:t>
            </a:r>
            <a:r>
              <a:rPr lang="zh-CN" altLang="en-US" sz="2800" dirty="0" smtClean="0"/>
              <a:t>是三</a:t>
            </a:r>
            <a:r>
              <a:rPr lang="zh-CN" altLang="en-US" sz="2800" dirty="0"/>
              <a:t>大的见解，证悟如此三大的见解，修行达到究竟时，获得</a:t>
            </a:r>
            <a:r>
              <a:rPr lang="zh-CN" altLang="en-US" sz="2800" dirty="0" smtClean="0"/>
              <a:t>显宗所</a:t>
            </a:r>
            <a:r>
              <a:rPr lang="zh-CN" altLang="en-US" sz="2800" dirty="0"/>
              <a:t>说的佛果，密宗里讲的双运金刚持果位。 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总之</a:t>
            </a:r>
            <a:r>
              <a:rPr lang="zh-CN" altLang="en-US" sz="2800" dirty="0"/>
              <a:t>，以出离心摄持、以证悟二无我的智慧摄持、以菩提心</a:t>
            </a:r>
            <a:r>
              <a:rPr lang="zh-CN" altLang="en-US" sz="2800" dirty="0" smtClean="0"/>
              <a:t>摄持</a:t>
            </a:r>
            <a:r>
              <a:rPr lang="zh-CN" altLang="en-US" sz="2800" dirty="0"/>
              <a:t>的善根，不管行持多少，都是大乘随解脱分的善根。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1777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选择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1800" dirty="0"/>
              <a:t>《</a:t>
            </a:r>
            <a:r>
              <a:rPr lang="zh-CN" altLang="en-US" sz="1800" dirty="0"/>
              <a:t>前行备忘录</a:t>
            </a:r>
            <a:r>
              <a:rPr lang="en-US" altLang="zh-CN" sz="1800" dirty="0"/>
              <a:t>》</a:t>
            </a:r>
            <a:r>
              <a:rPr lang="zh-CN" altLang="en-US" sz="1800" dirty="0"/>
              <a:t>：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对此要我作选择，我必然要修远道近道捷径中的捷径</a:t>
            </a:r>
            <a:r>
              <a:rPr lang="en-US" altLang="zh-CN" sz="1800" dirty="0"/>
              <a:t>——</a:t>
            </a:r>
            <a:r>
              <a:rPr lang="zh-CN" altLang="en-US" sz="1800" dirty="0" smtClean="0"/>
              <a:t>光明</a:t>
            </a:r>
            <a:r>
              <a:rPr lang="zh-CN" altLang="en-US" sz="1800" dirty="0"/>
              <a:t>大圆满。 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依靠</a:t>
            </a:r>
            <a:r>
              <a:rPr lang="zh-CN" altLang="en-US" sz="1800" dirty="0"/>
              <a:t>远道因相乘，历经三大阿僧祇劫等时间，浩瀚如海的圆满、 成熟、清净臻至究竟</a:t>
            </a:r>
            <a:r>
              <a:rPr lang="en-US" altLang="zh-CN" sz="1800" dirty="0"/>
              <a:t>......</a:t>
            </a:r>
            <a:r>
              <a:rPr lang="zh-CN" altLang="en-US" sz="1800" dirty="0"/>
              <a:t>在没有圆满如海二资粮之前，就不能 证得佛果。 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近道</a:t>
            </a:r>
            <a:r>
              <a:rPr lang="zh-CN" altLang="en-US" sz="1800" dirty="0"/>
              <a:t>金刚乘，借助能成熟的灌顶，首先依靠事续等三部中共同 五部的灌顶使相续得以成熟之后，以自道的清净誓言守护相续， 修行有相无相瑜伽，在三世或五世或七世成就佛 果。 </a:t>
            </a:r>
            <a:r>
              <a:rPr lang="zh-CN" altLang="en-US" sz="1800" dirty="0" smtClean="0"/>
              <a:t>”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/>
              <a:t>玛哈、阿努是依靠能成熟的灌顶入门，以清净誓言守护相续， 修行方便生起次第和智慧圆满次第，在一生一世成就金刚持果 位。 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光明</a:t>
            </a:r>
            <a:r>
              <a:rPr lang="zh-CN" altLang="en-US" sz="1800" dirty="0"/>
              <a:t>大圆满宗派，获得有戏无戏等灌顶，以清净誓言守护相续， 实修本来清净直断和任运自成顿超道，结果在数年数月成就大 虹身。 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因此</a:t>
            </a:r>
            <a:r>
              <a:rPr lang="zh-CN" altLang="en-US" sz="1800" dirty="0"/>
              <a:t>，我一定要实修远道、近道、捷径中的捷径。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92260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三菩提之果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400" dirty="0"/>
              <a:t>无论获得声闻、缘觉、圆满菩提三者中任何一种果位， 都是寂静清凉的，因为已经脱离了轮回痛苦的狭道，我</a:t>
            </a:r>
            <a:r>
              <a:rPr lang="zh-CN" altLang="en-US" sz="2400" dirty="0" smtClean="0"/>
              <a:t>真是</a:t>
            </a:r>
            <a:r>
              <a:rPr lang="zh-CN" altLang="en-US" sz="2400" dirty="0"/>
              <a:t>喜不</a:t>
            </a:r>
            <a:r>
              <a:rPr lang="zh-CN" altLang="en-US" sz="2400" dirty="0" smtClean="0"/>
              <a:t>自禁。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/>
              <a:t>菩提果的特点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寂静</a:t>
            </a:r>
            <a:r>
              <a:rPr lang="zh-CN" altLang="en-US" sz="2400" dirty="0"/>
              <a:t>：脱离一切之烦恼叫做“寂” ；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  </a:t>
            </a:r>
            <a:r>
              <a:rPr lang="zh-CN" altLang="en-US" sz="2400" dirty="0" smtClean="0"/>
              <a:t>杜绝</a:t>
            </a:r>
            <a:r>
              <a:rPr lang="zh-CN" altLang="en-US" sz="2400" dirty="0"/>
              <a:t>一切之苦患叫做“静” 。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清凉</a:t>
            </a:r>
            <a:r>
              <a:rPr lang="zh-CN" altLang="en-US" sz="2400" dirty="0"/>
              <a:t>：烦恼炽然热恼永息故，名为“清凉” 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             轮回</a:t>
            </a:r>
            <a:r>
              <a:rPr lang="zh-CN" altLang="en-US" sz="2400" dirty="0"/>
              <a:t>是狭道：如同“水车”不自在旋转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 smtClean="0"/>
              <a:t>如今</a:t>
            </a:r>
            <a:r>
              <a:rPr lang="zh-CN" altLang="en-US" sz="2400" dirty="0"/>
              <a:t>我们遇到了大乘佛法，理所应当唯一希求</a:t>
            </a:r>
            <a:r>
              <a:rPr lang="zh-CN" altLang="en-US" sz="2400" dirty="0" smtClean="0"/>
              <a:t>圆满菩提</a:t>
            </a:r>
            <a:r>
              <a:rPr lang="zh-CN" altLang="en-US" sz="2400" dirty="0"/>
              <a:t>，精进奉行十善、修四无量、六度、四静虑、四无色、 二止观等一切法门，并以加行发心、正行无缘、后行回向 三殊胜摄持而实地修行。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8793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76064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思考题：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altLang="zh-CN" sz="2800" dirty="0" smtClean="0"/>
              <a:t>1. </a:t>
            </a:r>
            <a:r>
              <a:rPr lang="zh-CN" altLang="en-US" sz="2800" dirty="0" smtClean="0"/>
              <a:t>先</a:t>
            </a:r>
            <a:r>
              <a:rPr lang="zh-CN" altLang="en-US" sz="2800" dirty="0" smtClean="0"/>
              <a:t>学习轮回的过患，再学习解脱的利益，这样的顺序有什么好处？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CA" altLang="zh-CN" sz="2800" dirty="0" smtClean="0"/>
              <a:t>2. </a:t>
            </a:r>
            <a:r>
              <a:rPr lang="zh-CN" altLang="en-US" sz="2800" dirty="0" smtClean="0"/>
              <a:t>为什么</a:t>
            </a:r>
            <a:r>
              <a:rPr lang="zh-CN" altLang="en-US" sz="2800" dirty="0" smtClean="0"/>
              <a:t>有菩提心的人不会投生到恶趣？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CA" altLang="zh-CN" sz="2800" dirty="0" smtClean="0"/>
              <a:t>3. </a:t>
            </a:r>
            <a:r>
              <a:rPr lang="zh-CN" altLang="en-US" sz="2800" dirty="0" smtClean="0"/>
              <a:t>为什么</a:t>
            </a:r>
            <a:r>
              <a:rPr lang="zh-CN" altLang="en-US" sz="2800" dirty="0" smtClean="0"/>
              <a:t>对我们来说当下的解脱是最重要的？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CA" altLang="zh-CN" sz="2800" dirty="0" smtClean="0"/>
              <a:t>4. </a:t>
            </a:r>
            <a:r>
              <a:rPr lang="zh-CN" altLang="en-US" sz="2800" dirty="0" smtClean="0"/>
              <a:t>为什么金刚乘的修行速度比小乘快？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CA" altLang="zh-CN" sz="2800" dirty="0" smtClean="0"/>
              <a:t>5. </a:t>
            </a:r>
            <a:r>
              <a:rPr lang="zh-CN" altLang="en-US" sz="2800" dirty="0" smtClean="0"/>
              <a:t>如何减少烦恼、放下执着？请谈谈您的经验。</a:t>
            </a:r>
            <a:endParaRPr lang="en-US" altLang="zh-CN" sz="2800" dirty="0" smtClean="0"/>
          </a:p>
          <a:p>
            <a:pPr marL="0" indent="0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5525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648072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解脱的定义</a:t>
            </a:r>
            <a:r>
              <a:rPr lang="zh-CN" altLang="en-US" sz="2800" dirty="0" smtClean="0"/>
              <a:t>：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800" dirty="0" smtClean="0"/>
              <a:t>所谓的解脱就是指脱离轮回这个大苦海，获得声闻、缘觉、圆满菩提其中任意一种果位。</a:t>
            </a:r>
            <a:endParaRPr lang="en-CA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 “解”即解惑业之束缚；</a:t>
            </a:r>
            <a:endParaRPr lang="en-CA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“脱”指脱三界（欲界、色界、无色界）之苦果。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从三界的苦果中脱离，得到三菩提果中的任何一个果，都可以称之为解脱果。</a:t>
            </a:r>
            <a:endParaRPr lang="en-US" altLang="zh-CN" sz="2800" dirty="0" smtClean="0"/>
          </a:p>
          <a:p>
            <a:pPr marL="0" indent="0">
              <a:buNone/>
            </a:pPr>
            <a:endParaRPr lang="en-CA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47783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三种果位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000" dirty="0" smtClean="0"/>
              <a:t>声闻、缘觉果：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所断：圆满断烦恼障； 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 smtClean="0"/>
              <a:t>所证：证人无我的基础上，已证悟部分的法无我；</a:t>
            </a:r>
            <a:endParaRPr lang="en-US" altLang="zh-CN" sz="2000" dirty="0" smtClean="0"/>
          </a:p>
          <a:p>
            <a:pPr marL="0" indent="0">
              <a:buNone/>
            </a:pPr>
            <a:endParaRPr lang="en-CA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得到声缘阿罗汉果如何利益众生？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譬如独子往赴疆场与敌作战，其母虽在家中焦虑不堪、老泪纵横，但未能亲临疆场为子作利益之事。</a:t>
            </a:r>
            <a:endParaRPr lang="en-US" altLang="zh-CN" sz="2000" dirty="0" smtClean="0"/>
          </a:p>
          <a:p>
            <a:pPr marL="0" indent="0">
              <a:buNone/>
            </a:pPr>
            <a:endParaRPr lang="en-CA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佛果：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所断：无余断尽二障及习气；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所证：圆满证悟人、法二无我</a:t>
            </a:r>
            <a:r>
              <a:rPr lang="zh-CN" altLang="en-US" sz="2000" dirty="0"/>
              <a:t>。</a:t>
            </a:r>
            <a:endParaRPr lang="en-CA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 smtClean="0"/>
              <a:t>得到佛果如何利益众生？ </a:t>
            </a:r>
            <a:endParaRPr lang="en-CA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任运自成、相续不断。乃至虚空无际、众生无边，佛以大悲心度化众生的事业亦即无量。</a:t>
            </a:r>
            <a:endParaRPr lang="en-US" altLang="zh-CN" sz="2000" dirty="0" smtClean="0"/>
          </a:p>
          <a:p>
            <a:pPr marL="0" indent="0">
              <a:buNone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52493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解脱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zh-CN" sz="2000" dirty="0"/>
              <a:t>追求解脱的原因：</a:t>
            </a:r>
          </a:p>
          <a:p>
            <a:pPr marL="0" indent="0">
              <a:buNone/>
            </a:pPr>
            <a:r>
              <a:rPr lang="zh-CN" altLang="zh-CN" sz="2000" dirty="0"/>
              <a:t>思维轮回的痛苦而希求解脱</a:t>
            </a:r>
            <a:r>
              <a:rPr lang="zh-CN" altLang="zh-CN" sz="2000" dirty="0" smtClean="0"/>
              <a:t>；</a:t>
            </a:r>
            <a:r>
              <a:rPr lang="zh-CN" altLang="en-US" sz="2000" dirty="0" smtClean="0"/>
              <a:t>（苦谛）</a:t>
            </a:r>
            <a:endParaRPr lang="zh-CN" altLang="zh-CN" sz="2000" dirty="0"/>
          </a:p>
          <a:p>
            <a:pPr marL="0" indent="0">
              <a:buNone/>
            </a:pPr>
            <a:r>
              <a:rPr lang="zh-CN" altLang="zh-CN" sz="2000" dirty="0"/>
              <a:t>思维解脱的利益而希求解脱</a:t>
            </a:r>
            <a:r>
              <a:rPr lang="zh-CN" altLang="zh-CN" sz="2000" dirty="0" smtClean="0"/>
              <a:t>。</a:t>
            </a:r>
            <a:r>
              <a:rPr lang="zh-CN" altLang="en-US" sz="2000" dirty="0" smtClean="0"/>
              <a:t>（灭谛）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 </a:t>
            </a:r>
            <a:endParaRPr lang="zh-CN" altLang="zh-CN" sz="2000" dirty="0"/>
          </a:p>
          <a:p>
            <a:pPr marL="0" indent="0">
              <a:buNone/>
            </a:pPr>
            <a:r>
              <a:rPr lang="zh-CN" altLang="en-US" sz="2000" dirty="0"/>
              <a:t>束缚</a:t>
            </a:r>
            <a:r>
              <a:rPr lang="zh-CN" altLang="zh-CN" sz="2000" dirty="0" smtClean="0"/>
              <a:t>解脱</a:t>
            </a:r>
            <a:r>
              <a:rPr lang="zh-CN" altLang="zh-CN" sz="2000" dirty="0"/>
              <a:t>的因素：</a:t>
            </a:r>
          </a:p>
          <a:p>
            <a:pPr marL="0" indent="0">
              <a:buNone/>
            </a:pPr>
            <a:r>
              <a:rPr lang="zh-CN" altLang="zh-CN" sz="2000" dirty="0"/>
              <a:t>无明和自私</a:t>
            </a:r>
            <a:r>
              <a:rPr lang="zh-CN" altLang="zh-CN" sz="2000" dirty="0" smtClean="0"/>
              <a:t>。</a:t>
            </a:r>
            <a:r>
              <a:rPr lang="zh-CN" altLang="en-US" sz="2000" dirty="0" smtClean="0"/>
              <a:t>（集谛）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 smtClean="0"/>
              <a:t>解脱的方法：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出离心、六度、菩提心、空性见。（道谛）</a:t>
            </a:r>
            <a:endParaRPr lang="zh-CN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修完四加行后思维：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自己有没有出离心。要追求解脱还是世俗的东西。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如果要解脱是谁要解脱。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2802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576064"/>
          </a:xfrm>
        </p:spPr>
        <p:txBody>
          <a:bodyPr>
            <a:normAutofit/>
          </a:bodyPr>
          <a:lstStyle/>
          <a:p>
            <a:r>
              <a:rPr lang="zh-CN" altLang="zh-CN" sz="2800" dirty="0"/>
              <a:t>三种解脱</a:t>
            </a:r>
            <a:r>
              <a:rPr lang="zh-CN" altLang="zh-CN" sz="2800" dirty="0" smtClean="0"/>
              <a:t>：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CN" sz="2800" dirty="0" smtClean="0"/>
              <a:t>1. </a:t>
            </a:r>
            <a:r>
              <a:rPr lang="zh-CN" altLang="zh-CN" sz="2800" dirty="0" smtClean="0"/>
              <a:t>初学者</a:t>
            </a:r>
            <a:r>
              <a:rPr lang="en-US" altLang="zh-CN" sz="2800" dirty="0" smtClean="0"/>
              <a:t> </a:t>
            </a:r>
            <a:r>
              <a:rPr lang="en-US" altLang="zh-CN" sz="2800" dirty="0" smtClean="0"/>
              <a:t>- </a:t>
            </a:r>
            <a:r>
              <a:rPr lang="zh-CN" altLang="zh-CN" sz="2800" dirty="0" smtClean="0"/>
              <a:t>当下</a:t>
            </a:r>
            <a:r>
              <a:rPr lang="zh-CN" altLang="zh-CN" sz="2800" dirty="0"/>
              <a:t>的解脱；</a:t>
            </a:r>
          </a:p>
          <a:p>
            <a:pPr marL="0" lvl="0" indent="0">
              <a:buNone/>
            </a:pPr>
            <a:r>
              <a:rPr lang="en-US" altLang="zh-CN" sz="2800" dirty="0" smtClean="0"/>
              <a:t>2</a:t>
            </a:r>
            <a:r>
              <a:rPr lang="en-CA" altLang="zh-CN" sz="2800" dirty="0" smtClean="0"/>
              <a:t>. </a:t>
            </a:r>
            <a:r>
              <a:rPr lang="zh-CN" altLang="zh-CN" sz="2800" dirty="0" smtClean="0"/>
              <a:t>一</a:t>
            </a:r>
            <a:r>
              <a:rPr lang="zh-CN" altLang="zh-CN" sz="2800" dirty="0"/>
              <a:t>地</a:t>
            </a:r>
            <a:r>
              <a:rPr lang="zh-CN" altLang="zh-CN" sz="2800" dirty="0" smtClean="0"/>
              <a:t>菩萨</a:t>
            </a:r>
            <a:r>
              <a:rPr lang="en-US" altLang="zh-CN" sz="2800" dirty="0" smtClean="0"/>
              <a:t> - </a:t>
            </a:r>
            <a:r>
              <a:rPr lang="zh-CN" altLang="zh-CN" sz="2800" dirty="0" smtClean="0"/>
              <a:t>中途</a:t>
            </a:r>
            <a:r>
              <a:rPr lang="zh-CN" altLang="zh-CN" sz="2800" dirty="0"/>
              <a:t>的解脱；</a:t>
            </a:r>
          </a:p>
          <a:p>
            <a:pPr marL="0" lvl="0" indent="0">
              <a:buNone/>
            </a:pPr>
            <a:r>
              <a:rPr lang="en-US" altLang="zh-CN" sz="2800" dirty="0" smtClean="0"/>
              <a:t>3</a:t>
            </a:r>
            <a:r>
              <a:rPr lang="en-CA" altLang="zh-CN" sz="2800" dirty="0" smtClean="0"/>
              <a:t>. </a:t>
            </a:r>
            <a:r>
              <a:rPr lang="zh-CN" altLang="zh-CN" sz="2800" dirty="0" smtClean="0"/>
              <a:t>成</a:t>
            </a:r>
            <a:r>
              <a:rPr lang="zh-CN" altLang="zh-CN" sz="2800" dirty="0" smtClean="0"/>
              <a:t>佛</a:t>
            </a:r>
            <a:r>
              <a:rPr lang="en-US" altLang="zh-CN" sz="2800" dirty="0" smtClean="0"/>
              <a:t> - </a:t>
            </a:r>
            <a:r>
              <a:rPr lang="zh-CN" altLang="zh-CN" sz="2800" dirty="0" smtClean="0"/>
              <a:t>终极</a:t>
            </a:r>
            <a:r>
              <a:rPr lang="zh-CN" altLang="zh-CN" sz="2800" dirty="0"/>
              <a:t>的解脱。</a:t>
            </a:r>
          </a:p>
          <a:p>
            <a:pPr marL="0" indent="0">
              <a:buNone/>
            </a:pPr>
            <a:r>
              <a:rPr lang="zh-CN" altLang="zh-CN" sz="2800" dirty="0"/>
              <a:t>目前最重要的是当下的解脱，不是成佛。</a:t>
            </a:r>
          </a:p>
          <a:p>
            <a:pPr marL="0" indent="0">
              <a:buNone/>
            </a:pPr>
            <a:r>
              <a:rPr lang="zh-CN" altLang="zh-CN" sz="2800" dirty="0"/>
              <a:t>一地菩萨、佛的境界、功德</a:t>
            </a:r>
            <a:r>
              <a:rPr lang="zh-CN" altLang="zh-CN" sz="2800" dirty="0" smtClean="0"/>
              <a:t>现在</a:t>
            </a:r>
            <a:r>
              <a:rPr lang="zh-CN" altLang="en-US" sz="2800" dirty="0" smtClean="0"/>
              <a:t>可以学习，但是</a:t>
            </a:r>
            <a:r>
              <a:rPr lang="zh-CN" altLang="zh-CN" sz="2800" dirty="0" smtClean="0"/>
              <a:t>感受</a:t>
            </a:r>
            <a:r>
              <a:rPr lang="zh-CN" altLang="zh-CN" sz="2800" dirty="0"/>
              <a:t>不到</a:t>
            </a:r>
            <a:r>
              <a:rPr lang="zh-CN" altLang="zh-CN" sz="2800" dirty="0" smtClean="0"/>
              <a:t>，当下</a:t>
            </a:r>
            <a:r>
              <a:rPr lang="zh-CN" altLang="zh-CN" sz="2800" dirty="0"/>
              <a:t>的解脱</a:t>
            </a:r>
            <a:r>
              <a:rPr lang="zh-CN" altLang="zh-CN" sz="2800" dirty="0" smtClean="0"/>
              <a:t>自己</a:t>
            </a:r>
            <a:r>
              <a:rPr lang="zh-CN" altLang="en-US" sz="2800" dirty="0"/>
              <a:t>看</a:t>
            </a:r>
            <a:r>
              <a:rPr lang="zh-CN" altLang="zh-CN" sz="2800" dirty="0" smtClean="0"/>
              <a:t>的</a:t>
            </a:r>
            <a:r>
              <a:rPr lang="zh-CN" altLang="zh-CN" sz="2800" dirty="0"/>
              <a:t>到</a:t>
            </a:r>
            <a:r>
              <a:rPr lang="zh-CN" altLang="zh-CN" sz="2400" dirty="0"/>
              <a:t>。</a:t>
            </a:r>
          </a:p>
          <a:p>
            <a:pPr marL="0" indent="0">
              <a:buNone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93748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zh-CN" altLang="en-US" sz="2800" dirty="0" smtClean="0"/>
              <a:t>初学者</a:t>
            </a:r>
            <a:r>
              <a:rPr lang="zh-CN" altLang="zh-CN" sz="2800" dirty="0" smtClean="0"/>
              <a:t>当下</a:t>
            </a:r>
            <a:r>
              <a:rPr lang="zh-CN" altLang="zh-CN" sz="2800" dirty="0"/>
              <a:t>的解脱</a:t>
            </a:r>
            <a:r>
              <a:rPr lang="zh-CN" altLang="zh-CN" sz="2800" dirty="0" smtClean="0"/>
              <a:t>：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sz="2400" dirty="0" smtClean="0"/>
              <a:t>以前放不下的东西、人、事情现在放下了。以前的烦恼现在减轻或消除了。每解决一个问题就是一种当下的解脱。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利益：</a:t>
            </a:r>
            <a:endParaRPr lang="zh-CN" altLang="zh-CN" sz="2400" dirty="0"/>
          </a:p>
          <a:p>
            <a:pPr marL="0" indent="0">
              <a:buNone/>
            </a:pPr>
            <a:r>
              <a:rPr lang="zh-CN" altLang="zh-CN" sz="2400" dirty="0"/>
              <a:t>自利。没有烦恼、抱怨、仇恨、傲慢等等，轻松自在。不执着、放下。意识得到一点点自由。</a:t>
            </a:r>
          </a:p>
          <a:p>
            <a:pPr marL="0" indent="0">
              <a:buNone/>
            </a:pPr>
            <a:r>
              <a:rPr lang="zh-CN" altLang="zh-CN" sz="2400" dirty="0"/>
              <a:t>利他。现代人最大的问题就是自私自利。放下一点点自私心，用慈悲心关爱他人可以得到满足感、成就感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 smtClean="0"/>
              <a:t>思维</a:t>
            </a:r>
            <a:r>
              <a:rPr lang="zh-CN" altLang="en-US" sz="2400" dirty="0" smtClean="0"/>
              <a:t>这么一点点的解脱都给我带来这么大的利益，一定要继续。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如果</a:t>
            </a:r>
            <a:r>
              <a:rPr lang="zh-CN" altLang="en-US" sz="2400" dirty="0" smtClean="0"/>
              <a:t>没有放下任何东西就要检查是闻思修哪方面的问题。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所有的问题都解决了就成佛了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37507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576064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一地菩萨</a:t>
            </a:r>
            <a:r>
              <a:rPr lang="zh-CN" altLang="zh-CN" sz="2800" dirty="0" smtClean="0"/>
              <a:t>中途</a:t>
            </a:r>
            <a:r>
              <a:rPr lang="zh-CN" altLang="zh-CN" sz="2800" dirty="0"/>
              <a:t>的解脱</a:t>
            </a:r>
            <a:r>
              <a:rPr lang="zh-CN" altLang="zh-CN" sz="2800" dirty="0" smtClean="0"/>
              <a:t>：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000" dirty="0" smtClean="0"/>
              <a:t>离</a:t>
            </a:r>
            <a:r>
              <a:rPr lang="zh-CN" altLang="zh-CN" sz="2000" dirty="0"/>
              <a:t>成佛还有一定</a:t>
            </a:r>
            <a:r>
              <a:rPr lang="zh-CN" altLang="zh-CN" sz="2000" dirty="0" smtClean="0"/>
              <a:t>距离</a:t>
            </a:r>
            <a:r>
              <a:rPr lang="zh-CN" altLang="en-US" sz="2000" dirty="0" smtClean="0"/>
              <a:t>。</a:t>
            </a:r>
            <a:endParaRPr lang="zh-CN" altLang="zh-CN" sz="2000" dirty="0"/>
          </a:p>
          <a:p>
            <a:pPr marL="0" indent="0">
              <a:buNone/>
            </a:pPr>
            <a:r>
              <a:rPr lang="zh-CN" altLang="zh-CN" sz="2000" dirty="0" smtClean="0"/>
              <a:t>禅定中感受到了空性</a:t>
            </a:r>
            <a:r>
              <a:rPr lang="zh-CN" altLang="en-US" sz="2000" dirty="0" smtClean="0"/>
              <a:t>。</a:t>
            </a:r>
            <a:endParaRPr lang="zh-CN" altLang="zh-CN" sz="2000" dirty="0" smtClean="0"/>
          </a:p>
          <a:p>
            <a:pPr marL="0" indent="0">
              <a:buNone/>
            </a:pPr>
            <a:r>
              <a:rPr lang="zh-CN" altLang="zh-CN" sz="2000" dirty="0" smtClean="0"/>
              <a:t>对投生没有丝毫恐惧，特别喜欢</a:t>
            </a:r>
            <a:r>
              <a:rPr lang="zh-CN" altLang="en-US" sz="2000" dirty="0" smtClean="0"/>
              <a:t>，因为可以去度众生。（小乘害怕）</a:t>
            </a:r>
            <a:endParaRPr lang="zh-CN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愿</a:t>
            </a:r>
            <a:r>
              <a:rPr lang="zh-CN" altLang="zh-CN" sz="2000" dirty="0" smtClean="0"/>
              <a:t>力投生，</a:t>
            </a:r>
            <a:r>
              <a:rPr lang="zh-CN" altLang="en-US" sz="2000" dirty="0" smtClean="0"/>
              <a:t>不是业力投生，</a:t>
            </a:r>
            <a:r>
              <a:rPr lang="zh-CN" altLang="zh-CN" sz="2000" dirty="0" smtClean="0"/>
              <a:t>哪里可以度众生就投生到哪里</a:t>
            </a:r>
            <a:r>
              <a:rPr lang="zh-CN" altLang="en-US" sz="2000" dirty="0" smtClean="0"/>
              <a:t>。</a:t>
            </a:r>
            <a:endParaRPr lang="zh-CN" altLang="zh-CN" sz="2000" dirty="0" smtClean="0"/>
          </a:p>
          <a:p>
            <a:pPr marL="0" indent="0">
              <a:buNone/>
            </a:pPr>
            <a:r>
              <a:rPr lang="zh-CN" altLang="zh-CN" sz="2000" dirty="0" smtClean="0"/>
              <a:t>烦恼</a:t>
            </a:r>
            <a:r>
              <a:rPr lang="zh-CN" altLang="zh-CN" sz="2000" dirty="0" smtClean="0"/>
              <a:t>的种子还没有完全断掉，不是特别明显的种子</a:t>
            </a:r>
            <a:r>
              <a:rPr lang="zh-CN" altLang="en-US" sz="2000" dirty="0" smtClean="0"/>
              <a:t>。</a:t>
            </a:r>
            <a:endParaRPr lang="zh-CN" altLang="zh-CN" sz="2000" dirty="0" smtClean="0"/>
          </a:p>
          <a:p>
            <a:pPr marL="0" indent="0">
              <a:buNone/>
            </a:pPr>
            <a:r>
              <a:rPr lang="zh-CN" altLang="zh-CN" sz="2000" dirty="0" smtClean="0"/>
              <a:t>不会感到痛苦，感受的都是幸福、快乐，无漏的快乐</a:t>
            </a:r>
            <a:r>
              <a:rPr lang="zh-CN" altLang="en-US" sz="2000" dirty="0" smtClean="0"/>
              <a:t>。</a:t>
            </a:r>
            <a:endParaRPr lang="zh-CN" altLang="zh-CN" sz="2000" dirty="0" smtClean="0"/>
          </a:p>
          <a:p>
            <a:pPr marL="0" indent="0">
              <a:buNone/>
            </a:pPr>
            <a:endParaRPr lang="zh-CN" altLang="zh-CN" sz="2000" dirty="0"/>
          </a:p>
          <a:p>
            <a:pPr marL="0" indent="0">
              <a:buNone/>
            </a:pPr>
            <a:r>
              <a:rPr lang="zh-CN" altLang="zh-CN" sz="2000" dirty="0"/>
              <a:t>《大乘经庄严论》：</a:t>
            </a:r>
          </a:p>
          <a:p>
            <a:pPr marL="0" indent="0">
              <a:buNone/>
            </a:pPr>
            <a:r>
              <a:rPr lang="zh-CN" altLang="en-US" sz="2000" dirty="0" smtClean="0"/>
              <a:t>“</a:t>
            </a:r>
            <a:r>
              <a:rPr lang="zh-CN" altLang="zh-CN" sz="2000" dirty="0" smtClean="0"/>
              <a:t>观</a:t>
            </a:r>
            <a:r>
              <a:rPr lang="zh-CN" altLang="zh-CN" sz="2000" dirty="0"/>
              <a:t>法如知幻，观生如入园，若成若不成，惑苦皆无怖</a:t>
            </a:r>
            <a:r>
              <a:rPr lang="zh-CN" altLang="zh-CN" sz="2000" dirty="0" smtClean="0"/>
              <a:t>。</a:t>
            </a:r>
            <a:r>
              <a:rPr lang="zh-CN" altLang="en-US" sz="2000" dirty="0" smtClean="0"/>
              <a:t>”</a:t>
            </a:r>
            <a:endParaRPr lang="zh-CN" altLang="zh-CN" sz="2000" dirty="0"/>
          </a:p>
          <a:p>
            <a:pPr marL="0" indent="0">
              <a:buNone/>
            </a:pPr>
            <a:r>
              <a:rPr lang="zh-CN" altLang="zh-CN" sz="2000" dirty="0"/>
              <a:t>了解到万事万物都是如梦如幻的</a:t>
            </a:r>
            <a:r>
              <a:rPr lang="zh-CN" altLang="zh-CN" sz="2000" dirty="0" smtClean="0"/>
              <a:t>。对待</a:t>
            </a:r>
            <a:r>
              <a:rPr lang="zh-CN" altLang="zh-CN" sz="2000" dirty="0"/>
              <a:t>投生的态度就像是逛花园。</a:t>
            </a:r>
          </a:p>
          <a:p>
            <a:pPr marL="0" indent="0">
              <a:buNone/>
            </a:pPr>
            <a:r>
              <a:rPr lang="zh-CN" altLang="zh-CN" sz="2000" dirty="0" smtClean="0"/>
              <a:t>不管</a:t>
            </a:r>
            <a:r>
              <a:rPr lang="zh-CN" altLang="en-US" sz="2000" dirty="0" smtClean="0"/>
              <a:t>自己的事业</a:t>
            </a:r>
            <a:r>
              <a:rPr lang="zh-CN" altLang="zh-CN" sz="2000" dirty="0" smtClean="0"/>
              <a:t>是</a:t>
            </a:r>
            <a:r>
              <a:rPr lang="zh-CN" altLang="zh-CN" sz="2000" dirty="0"/>
              <a:t>顺利还是不顺利，都不会产生烦恼、痛苦，不会恐怖。</a:t>
            </a:r>
          </a:p>
          <a:p>
            <a:pPr marL="0" indent="0">
              <a:buNone/>
            </a:pPr>
            <a:endParaRPr lang="zh-CN" altLang="zh-CN" sz="1800" dirty="0"/>
          </a:p>
          <a:p>
            <a:pPr marL="0" indent="0">
              <a:buNone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63925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648072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成佛</a:t>
            </a:r>
            <a:r>
              <a:rPr lang="zh-CN" altLang="zh-CN" sz="2800" dirty="0" smtClean="0"/>
              <a:t>最终</a:t>
            </a:r>
            <a:r>
              <a:rPr lang="zh-CN" altLang="zh-CN" sz="2800" dirty="0"/>
              <a:t>的解脱</a:t>
            </a:r>
            <a:r>
              <a:rPr lang="zh-CN" altLang="zh-CN" sz="2800" dirty="0" smtClean="0"/>
              <a:t>：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800" dirty="0" smtClean="0"/>
              <a:t>佛</a:t>
            </a:r>
            <a:r>
              <a:rPr lang="zh-CN" altLang="zh-CN" sz="2800" dirty="0"/>
              <a:t>的果位。</a:t>
            </a:r>
          </a:p>
          <a:p>
            <a:pPr marL="0" indent="0">
              <a:buNone/>
            </a:pPr>
            <a:r>
              <a:rPr lang="zh-CN" altLang="en-US" sz="2800" dirty="0" smtClean="0"/>
              <a:t>无上正等正觉。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最高的智慧。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zh-CN" sz="2800" dirty="0" smtClean="0"/>
              <a:t>所有</a:t>
            </a:r>
            <a:r>
              <a:rPr lang="zh-CN" altLang="zh-CN" sz="2800" dirty="0"/>
              <a:t>的烦恼从本质上铲除，没有一点种子、习气、所知障。</a:t>
            </a:r>
          </a:p>
          <a:p>
            <a:pPr marL="0" indent="0">
              <a:buNone/>
            </a:pPr>
            <a:r>
              <a:rPr lang="zh-CN" altLang="zh-CN" sz="2800" dirty="0" smtClean="0"/>
              <a:t>可以</a:t>
            </a:r>
            <a:r>
              <a:rPr lang="zh-CN" altLang="en-US" sz="2800" dirty="0" smtClean="0"/>
              <a:t>以</a:t>
            </a:r>
            <a:r>
              <a:rPr lang="zh-CN" altLang="zh-CN" sz="2800" dirty="0" smtClean="0"/>
              <a:t>各种各样方式度</a:t>
            </a:r>
            <a:r>
              <a:rPr lang="zh-CN" altLang="zh-CN" sz="2800" dirty="0"/>
              <a:t>不可思议的众生，事业永不</a:t>
            </a:r>
            <a:r>
              <a:rPr lang="zh-CN" altLang="zh-CN" sz="2800" dirty="0" smtClean="0"/>
              <a:t>停止</a:t>
            </a:r>
            <a:r>
              <a:rPr lang="zh-CN" altLang="en-US" sz="2800" dirty="0" smtClean="0"/>
              <a:t>。</a:t>
            </a:r>
            <a:endParaRPr lang="zh-CN" altLang="zh-CN" sz="2800" dirty="0"/>
          </a:p>
          <a:p>
            <a:pPr marL="0" indent="0">
              <a:buNone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91260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能获解脱果位之因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400" dirty="0" smtClean="0"/>
              <a:t>《</a:t>
            </a:r>
            <a:r>
              <a:rPr lang="zh-CN" altLang="en-US" sz="2400" dirty="0"/>
              <a:t>前行备忘录</a:t>
            </a:r>
            <a:r>
              <a:rPr lang="en-US" altLang="zh-CN" sz="2400" dirty="0" smtClean="0"/>
              <a:t>》</a:t>
            </a:r>
            <a:r>
              <a:rPr lang="zh-CN" altLang="en-US" sz="2400" dirty="0" smtClean="0"/>
              <a:t>：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 smtClean="0"/>
              <a:t>成就</a:t>
            </a:r>
            <a:r>
              <a:rPr lang="zh-CN" altLang="en-US" sz="2400" dirty="0"/>
              <a:t>三菩提的解脱果位，归集在三士道次第中，因此务必要 忆念三士道次第。 </a:t>
            </a:r>
            <a:r>
              <a:rPr lang="zh-CN" altLang="en-US" sz="2400" dirty="0" smtClean="0"/>
              <a:t>要</a:t>
            </a:r>
            <a:r>
              <a:rPr lang="zh-CN" altLang="en-US" sz="2400" dirty="0"/>
              <a:t>修三菩提解脱之道，就必须获得一个身体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 smtClean="0"/>
              <a:t>从</a:t>
            </a:r>
            <a:r>
              <a:rPr lang="zh-CN" altLang="en-US" sz="2400" dirty="0"/>
              <a:t>人身难得开始，以四种厌世心的修法调顺自相续， 然后再从一切圣道的基石皈依开始，直到圣道正行完全</a:t>
            </a:r>
            <a:r>
              <a:rPr lang="zh-CN" altLang="en-US" sz="2400" dirty="0" smtClean="0"/>
              <a:t>圆满</a:t>
            </a:r>
            <a:r>
              <a:rPr lang="zh-CN" altLang="en-US" sz="2400" dirty="0"/>
              <a:t>之间，每一个修法都有各自的功德</a:t>
            </a:r>
            <a:r>
              <a:rPr lang="zh-CN" altLang="en-US" sz="2400" dirty="0" smtClean="0"/>
              <a:t>，这</a:t>
            </a:r>
            <a:r>
              <a:rPr lang="zh-CN" altLang="en-US" sz="2400" dirty="0"/>
              <a:t>就是解脱之因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/>
              <a:t>从大圆满龙钦宁提自宗的角度，依靠什么方法获得佛果</a:t>
            </a:r>
            <a:r>
              <a:rPr lang="zh-CN" altLang="en-US" sz="2400" dirty="0" smtClean="0"/>
              <a:t>？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a</a:t>
            </a:r>
            <a:r>
              <a:rPr lang="en-US" altLang="zh-CN" sz="2400" dirty="0"/>
              <a:t>. </a:t>
            </a:r>
            <a:r>
              <a:rPr lang="zh-CN" altLang="en-US" sz="2400" dirty="0"/>
              <a:t>首先共同外前行：以四种厌世心调服自心；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b</a:t>
            </a:r>
            <a:r>
              <a:rPr lang="en-US" altLang="zh-CN" sz="2400" dirty="0"/>
              <a:t>. </a:t>
            </a:r>
            <a:r>
              <a:rPr lang="zh-CN" altLang="en-US" sz="2400" dirty="0"/>
              <a:t>其次不共内加行：皈依、发菩提心等；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c</a:t>
            </a:r>
            <a:r>
              <a:rPr lang="en-US" altLang="zh-CN" sz="2400" dirty="0"/>
              <a:t>. </a:t>
            </a:r>
            <a:r>
              <a:rPr lang="zh-CN" altLang="en-US" sz="2400" dirty="0"/>
              <a:t>成熟相续后，修持大圆满正行法。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5889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1702</Words>
  <Application>Microsoft Office PowerPoint</Application>
  <PresentationFormat>全屏显示(4:3)</PresentationFormat>
  <Paragraphs>123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主题​​</vt:lpstr>
      <vt:lpstr>解脱利益</vt:lpstr>
      <vt:lpstr>解脱的定义：</vt:lpstr>
      <vt:lpstr>三种果位</vt:lpstr>
      <vt:lpstr>解脱</vt:lpstr>
      <vt:lpstr>三种解脱：</vt:lpstr>
      <vt:lpstr>初学者当下的解脱：</vt:lpstr>
      <vt:lpstr>一地菩萨中途的解脱：</vt:lpstr>
      <vt:lpstr>成佛最终的解脱：</vt:lpstr>
      <vt:lpstr>能获解脱果位之因</vt:lpstr>
      <vt:lpstr>小士道</vt:lpstr>
      <vt:lpstr>中士道</vt:lpstr>
      <vt:lpstr>能获解脱果位之因</vt:lpstr>
      <vt:lpstr>选择</vt:lpstr>
      <vt:lpstr>三菩提之果</vt:lpstr>
      <vt:lpstr>思考题：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解脱利益</dc:title>
  <dc:creator>user</dc:creator>
  <cp:lastModifiedBy>user</cp:lastModifiedBy>
  <cp:revision>68</cp:revision>
  <dcterms:created xsi:type="dcterms:W3CDTF">2020-08-17T06:05:14Z</dcterms:created>
  <dcterms:modified xsi:type="dcterms:W3CDTF">2020-08-18T07:20:22Z</dcterms:modified>
</cp:coreProperties>
</file>