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5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2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8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1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3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0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0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B3F04-9469-49A8-B61F-BEC2B665AF7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EFD6-096F-493E-A7F3-6797CAFA2E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1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菩提心修法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视频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上节课（视频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）回顾：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菩提心的共同功德（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入行论</a:t>
            </a:r>
            <a:r>
              <a:rPr lang="en-US" altLang="zh-CN" sz="1800" dirty="0" smtClean="0"/>
              <a:t>》</a:t>
            </a:r>
            <a:r>
              <a:rPr lang="zh-CN" altLang="en-US" sz="1800" dirty="0" smtClean="0"/>
              <a:t>第一品）：</a:t>
            </a:r>
          </a:p>
          <a:p>
            <a:pPr marL="0" indent="0">
              <a:buNone/>
            </a:pPr>
            <a:r>
              <a:rPr lang="en-US" altLang="zh-CN" sz="1800" dirty="0" smtClean="0"/>
              <a:t>1. </a:t>
            </a:r>
            <a:r>
              <a:rPr lang="zh-CN" altLang="en-US" sz="1800" dirty="0" smtClean="0"/>
              <a:t>断除罪业：弥天大罪都可以摧毁。</a:t>
            </a:r>
          </a:p>
          <a:p>
            <a:pPr marL="0" indent="0">
              <a:buNone/>
            </a:pPr>
            <a:r>
              <a:rPr lang="en-US" altLang="zh-CN" sz="1800" dirty="0" smtClean="0"/>
              <a:t>2. </a:t>
            </a:r>
            <a:r>
              <a:rPr lang="zh-CN" altLang="en-US" sz="1800" dirty="0" smtClean="0"/>
              <a:t>成办利乐：获得无上菩提的安乐。</a:t>
            </a:r>
          </a:p>
          <a:p>
            <a:pPr marL="0" indent="0">
              <a:buNone/>
            </a:pPr>
            <a:r>
              <a:rPr lang="en-US" altLang="zh-CN" sz="1800" dirty="0" smtClean="0"/>
              <a:t>3. </a:t>
            </a:r>
            <a:r>
              <a:rPr lang="zh-CN" altLang="en-US" sz="1800" dirty="0" smtClean="0"/>
              <a:t>满足愿望：灭除轮回中的痛苦、获得安乐。</a:t>
            </a:r>
          </a:p>
          <a:p>
            <a:pPr marL="0" indent="0">
              <a:buNone/>
            </a:pPr>
            <a:r>
              <a:rPr lang="en-US" altLang="zh-CN" sz="1800" dirty="0" smtClean="0"/>
              <a:t>4. </a:t>
            </a:r>
            <a:r>
              <a:rPr lang="zh-CN" altLang="en-US" sz="1800" dirty="0" smtClean="0"/>
              <a:t>名义转移：从凡夫到如来之子。</a:t>
            </a:r>
          </a:p>
          <a:p>
            <a:pPr marL="0" indent="0">
              <a:buNone/>
            </a:pPr>
            <a:r>
              <a:rPr lang="en-US" altLang="zh-CN" sz="1800" dirty="0" smtClean="0"/>
              <a:t>5. </a:t>
            </a:r>
            <a:r>
              <a:rPr lang="zh-CN" altLang="en-US" sz="1800" dirty="0" smtClean="0"/>
              <a:t>以喻赞德：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）以点金剂之喻说明由劣变胜：不清净身变佛陀身。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）以如意宝之喻说明难得与珍贵：最为难得，功德巨大，弥足珍贵。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）以妙树之喻说明果不穷尽而增上：善根不会穷尽，反而蒸蒸日上。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）以护送者之喻说明救脱罪业之果：不畏一起罪行，脱离重罪异熟果。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）以火之喻说明彻底摧毁罪业：从根本上焚毁五无间罪等一切深重罪业。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）经中所说其他功德之理：诸佛法之根本，具有千百万无边利益。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648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菩提心的修法：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dirty="0" smtClean="0"/>
              <a:t>1. </a:t>
            </a:r>
            <a:r>
              <a:rPr lang="zh-CN" altLang="en-US" sz="1800" dirty="0" smtClean="0"/>
              <a:t>简单的：修四无量心。（视频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</a:p>
          <a:p>
            <a:pPr marL="0" indent="0">
              <a:buNone/>
            </a:pPr>
            <a:r>
              <a:rPr lang="zh-CN" altLang="en-US" sz="1800" dirty="0" smtClean="0"/>
              <a:t>先修四无量心，再修菩提心。菩提心的基础是四无量心。</a:t>
            </a:r>
          </a:p>
          <a:p>
            <a:pPr marL="0" indent="0">
              <a:buNone/>
            </a:pPr>
            <a:r>
              <a:rPr lang="zh-CN" altLang="en-US" sz="1800" dirty="0" smtClean="0"/>
              <a:t>三个层次：爱、四无量心、菩提心。</a:t>
            </a:r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慈无量心：愿天下所有众生幸福、快乐。（得乐）</a:t>
            </a:r>
          </a:p>
          <a:p>
            <a:pPr marL="0" indent="0">
              <a:buNone/>
            </a:pPr>
            <a:r>
              <a:rPr lang="zh-CN" altLang="en-US" sz="1800" dirty="0" smtClean="0"/>
              <a:t>悲无量心：愿天下所有众生远离所有的痛苦。（离苦）</a:t>
            </a:r>
          </a:p>
          <a:p>
            <a:pPr marL="0" indent="0">
              <a:buNone/>
            </a:pPr>
            <a:r>
              <a:rPr lang="zh-CN" altLang="en-US" sz="1800" dirty="0" smtClean="0"/>
              <a:t>喜无量心：当看到别的众生幸福时感到高兴、不嫉妒。</a:t>
            </a:r>
          </a:p>
          <a:p>
            <a:pPr marL="0" indent="0">
              <a:buNone/>
            </a:pPr>
            <a:r>
              <a:rPr lang="zh-CN" altLang="en-US" sz="1800" dirty="0" smtClean="0"/>
              <a:t>舍无量心：视一切众生是平等的、一样的，没有冤亲等差别。</a:t>
            </a:r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我们偶尔会有一些这样的想法，但是不坚定，没有通过修行的不稳定。</a:t>
            </a:r>
          </a:p>
          <a:p>
            <a:pPr marL="0" indent="0">
              <a:buNone/>
            </a:pPr>
            <a:r>
              <a:rPr lang="zh-CN" altLang="en-US" sz="1800" dirty="0" smtClean="0"/>
              <a:t>通过修出来的不太会变化。</a:t>
            </a:r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如果有知母念恩的基础会容易，没有也可以修。</a:t>
            </a:r>
          </a:p>
          <a:p>
            <a:pPr marL="0" indent="0">
              <a:buNone/>
            </a:pPr>
            <a:r>
              <a:rPr lang="zh-CN" altLang="en-US" sz="1800" dirty="0" smtClean="0"/>
              <a:t>和母亲关系不好，或者对轮回搞不清楚的人可以修。</a:t>
            </a:r>
          </a:p>
          <a:p>
            <a:pPr marL="0" indent="0">
              <a:buNone/>
            </a:pPr>
            <a:r>
              <a:rPr lang="zh-CN" altLang="en-US" sz="1800" dirty="0" smtClean="0"/>
              <a:t>四个心最好都修。简单一点只修慈无量心和悲无量心，或只修悲无量心。</a:t>
            </a:r>
          </a:p>
          <a:p>
            <a:pPr marL="0" indent="0">
              <a:buNone/>
            </a:pPr>
            <a:r>
              <a:rPr lang="zh-CN" altLang="en-US" sz="1800" dirty="0" smtClean="0"/>
              <a:t>菩提心的修法：</a:t>
            </a:r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 </a:t>
            </a:r>
            <a:r>
              <a:rPr lang="zh-CN" altLang="en-US" sz="1800" dirty="0" smtClean="0"/>
              <a:t>复杂的：阿底峡尊者所传。最广的一个修法。包括七个环节。（视频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，视频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）</a:t>
            </a:r>
          </a:p>
          <a:p>
            <a:pPr marL="0" indent="0">
              <a:buNone/>
            </a:pPr>
            <a:r>
              <a:rPr lang="zh-CN" altLang="en-US" sz="1800" dirty="0" smtClean="0"/>
              <a:t>也叫七支因果：知母、念恩、报恩、大慈、大悲、增上意乐、菩提心。</a:t>
            </a:r>
          </a:p>
          <a:p>
            <a:pPr marL="0" indent="0">
              <a:buNone/>
            </a:pPr>
            <a:r>
              <a:rPr lang="zh-CN" altLang="en-US" sz="1800" dirty="0" smtClean="0"/>
              <a:t>七支因果修法最好。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24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悲无量心的修法</a:t>
            </a:r>
            <a:r>
              <a:rPr lang="zh-CN" altLang="zh-CN" sz="2000" dirty="0" smtClean="0"/>
              <a:t>：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 smtClean="0"/>
              <a:t>1. </a:t>
            </a:r>
            <a:r>
              <a:rPr lang="zh-CN" altLang="en-US" sz="1800" dirty="0" smtClean="0"/>
              <a:t>坐下：</a:t>
            </a:r>
          </a:p>
          <a:p>
            <a:pPr marL="0" indent="0">
              <a:buNone/>
            </a:pPr>
            <a:r>
              <a:rPr lang="zh-CN" altLang="en-US" sz="1800" dirty="0" smtClean="0"/>
              <a:t>了解痛苦。希望所有众生远离痛苦的心来自于了解众生的痛苦。不了解的话不会希望众生离苦，至少不强烈。别的众生的痛苦越大，越希望他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它离开痛苦。</a:t>
            </a:r>
            <a:r>
              <a:rPr lang="zh-CN" altLang="en-US" sz="1800" dirty="0" smtClean="0"/>
              <a:t>我们最大的问题就是没发生在自己身上，就不知道，感触不深。彻底的了解会让我们自己感觉到痛苦而不是虚假的、造作的。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）自己的经历。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）听闻其他众生的经历。地理杂志、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地球公民</a:t>
            </a:r>
            <a:r>
              <a:rPr lang="en-US" altLang="zh-CN" sz="1800" dirty="0" smtClean="0"/>
              <a:t>》</a:t>
            </a:r>
            <a:r>
              <a:rPr lang="zh-CN" altLang="en-US" sz="1800" dirty="0" smtClean="0"/>
              <a:t>等等。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）佛经中讲的轮回的痛苦。佛经讲的这些痛苦实实在在，不夸张，是事实。</a:t>
            </a:r>
          </a:p>
          <a:p>
            <a:pPr marL="0" indent="0">
              <a:buNone/>
            </a:pP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 </a:t>
            </a:r>
            <a:r>
              <a:rPr lang="zh-CN" altLang="en-US" sz="1800" dirty="0" smtClean="0"/>
              <a:t>坐上：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）一个观想，三个思维。</a:t>
            </a:r>
          </a:p>
          <a:p>
            <a:pPr marL="0" indent="0">
              <a:buNone/>
            </a:pPr>
            <a:r>
              <a:rPr lang="en-US" altLang="zh-CN" sz="1800" dirty="0" smtClean="0"/>
              <a:t>        a. </a:t>
            </a:r>
            <a:r>
              <a:rPr lang="zh-CN" altLang="en-US" sz="1800" dirty="0" smtClean="0"/>
              <a:t>观想：一个正在遭受痛苦的人或动物。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             残酷的事情，显示出画面，仔细想。</a:t>
            </a:r>
          </a:p>
          <a:p>
            <a:pPr marL="0" indent="0">
              <a:buNone/>
            </a:pPr>
            <a:r>
              <a:rPr lang="en-US" altLang="zh-CN" sz="1800" dirty="0" smtClean="0"/>
              <a:t>        b. </a:t>
            </a:r>
            <a:r>
              <a:rPr lang="zh-CN" altLang="en-US" sz="1800" dirty="0" smtClean="0"/>
              <a:t>思维一：我是这个人或动物。反复思维，直到有痛苦的感受。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                  不当成旁观者。设身处地、自他相换。</a:t>
            </a:r>
          </a:p>
          <a:p>
            <a:pPr marL="0" indent="0">
              <a:buNone/>
            </a:pPr>
            <a:r>
              <a:rPr lang="en-US" altLang="zh-CN" sz="1800" dirty="0" smtClean="0"/>
              <a:t>        c. </a:t>
            </a:r>
            <a:r>
              <a:rPr lang="zh-CN" altLang="en-US" sz="1800" dirty="0" smtClean="0"/>
              <a:t>思维二：虽然受苦的不是我，但是他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它和我一样都不想有痛苦，想幸福快乐。</a:t>
            </a:r>
          </a:p>
          <a:p>
            <a:pPr marL="0" indent="0">
              <a:buNone/>
            </a:pPr>
            <a:r>
              <a:rPr lang="zh-CN" altLang="en-US" sz="1800" dirty="0" smtClean="0"/>
              <a:t>                              众生平等。</a:t>
            </a:r>
          </a:p>
          <a:p>
            <a:pPr marL="0" indent="0">
              <a:buNone/>
            </a:pPr>
            <a:r>
              <a:rPr lang="en-US" altLang="zh-CN" sz="1800" dirty="0" smtClean="0"/>
              <a:t>        d. </a:t>
            </a:r>
            <a:r>
              <a:rPr lang="zh-CN" altLang="en-US" sz="1800" dirty="0" smtClean="0"/>
              <a:t>思维三：既然大家都一样，我就不能只考虑我自己，不管别人。</a:t>
            </a:r>
          </a:p>
          <a:p>
            <a:pPr marL="0" indent="0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）结论。</a:t>
            </a:r>
          </a:p>
          <a:p>
            <a:pPr marL="0" indent="0">
              <a:buNone/>
            </a:pPr>
            <a:r>
              <a:rPr lang="en-US" altLang="zh-CN" sz="1800" dirty="0" smtClean="0"/>
              <a:t>        a. </a:t>
            </a:r>
            <a:r>
              <a:rPr lang="zh-CN" altLang="en-US" sz="1800" dirty="0" smtClean="0"/>
              <a:t>希望他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它没有这样的痛苦，而拥有幸福。</a:t>
            </a:r>
          </a:p>
          <a:p>
            <a:pPr marL="0" indent="0">
              <a:buNone/>
            </a:pPr>
            <a:r>
              <a:rPr lang="en-US" altLang="zh-CN" sz="1800" dirty="0" smtClean="0"/>
              <a:t>        b. </a:t>
            </a:r>
            <a:r>
              <a:rPr lang="zh-CN" altLang="en-US" sz="1800" dirty="0" smtClean="0"/>
              <a:t>进一步，希望所有众生都离苦得乐。（慈悲心）</a:t>
            </a:r>
          </a:p>
          <a:p>
            <a:pPr marL="0" indent="0">
              <a:buNone/>
            </a:pPr>
            <a:r>
              <a:rPr lang="en-US" altLang="zh-CN" sz="1800" dirty="0" smtClean="0"/>
              <a:t>        c. </a:t>
            </a:r>
            <a:r>
              <a:rPr lang="zh-CN" altLang="en-US" sz="1800" dirty="0" smtClean="0"/>
              <a:t>再进一步，只希望没有用，我要有实际行动，我可以做什么呢？我什么也做不了。</a:t>
            </a:r>
          </a:p>
          <a:p>
            <a:pPr marL="0" indent="0">
              <a:buNone/>
            </a:pPr>
            <a:r>
              <a:rPr lang="zh-CN" altLang="en-US" sz="1800" smtClean="0"/>
              <a:t>            </a:t>
            </a:r>
            <a:r>
              <a:rPr lang="zh-CN" altLang="en-US" sz="1800" dirty="0" smtClean="0"/>
              <a:t>如果我成佛了，就可以做。为了一切众生的离苦得乐，我要成佛（菩提心）。</a:t>
            </a:r>
          </a:p>
        </p:txBody>
      </p:sp>
    </p:spTree>
    <p:extLst>
      <p:ext uri="{BB962C8B-B14F-4D97-AF65-F5344CB8AC3E}">
        <p14:creationId xmlns:p14="http://schemas.microsoft.com/office/powerpoint/2010/main" val="210437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思考题：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修四无量心时为什么要先修舍无量心？</a:t>
            </a:r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为什么如果没时间，四无量心只修悲无量心就可以？</a:t>
            </a:r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如何解决打坐时痛苦的感受不明显的问题？</a:t>
            </a:r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谈谈您对菩提心修法的疑问、建议或体会。</a:t>
            </a: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45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932</Words>
  <Application>Microsoft Office PowerPoint</Application>
  <PresentationFormat>全屏显示(4:3)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菩提心修法 视频2</vt:lpstr>
      <vt:lpstr>上节课（视频1）回顾：</vt:lpstr>
      <vt:lpstr>菩提心的修法：</vt:lpstr>
      <vt:lpstr>悲无量心的修法：</vt:lpstr>
      <vt:lpstr>思考题：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菩提心修法 视频2</dc:title>
  <dc:creator>user</dc:creator>
  <cp:lastModifiedBy>user</cp:lastModifiedBy>
  <cp:revision>11</cp:revision>
  <dcterms:created xsi:type="dcterms:W3CDTF">2021-03-07T03:09:25Z</dcterms:created>
  <dcterms:modified xsi:type="dcterms:W3CDTF">2021-03-07T03:30:02Z</dcterms:modified>
</cp:coreProperties>
</file>