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3" r:id="rId5"/>
    <p:sldId id="274" r:id="rId6"/>
    <p:sldId id="275" r:id="rId7"/>
    <p:sldId id="276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en-US" altLang="zh-CN" dirty="0"/>
              <a:t>«</a:t>
            </a:r>
            <a:r>
              <a:rPr lang="zh-CN" altLang="en-US" dirty="0"/>
              <a:t>佛说稻杆经</a:t>
            </a:r>
            <a:r>
              <a:rPr lang="en-US" altLang="zh-CN" dirty="0"/>
              <a:t>»</a:t>
            </a:r>
            <a:r>
              <a:rPr lang="zh-CN" altLang="en-US" dirty="0"/>
              <a:t>视频</a:t>
            </a:r>
            <a:r>
              <a:rPr lang="en-US" altLang="zh-CN" dirty="0"/>
              <a:t>7-1</a:t>
            </a:r>
            <a:br>
              <a:rPr lang="en-US" altLang="zh-CN" dirty="0"/>
            </a:br>
            <a:r>
              <a:rPr lang="en-US" altLang="zh-CN" dirty="0"/>
              <a:t>2021-11-29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内容： 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：发菩提心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：与上个视频的衔接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：自我的认识上，佛教是唯一讲无我的</a:t>
            </a: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经文释义</a:t>
            </a:r>
            <a:endParaRPr lang="en-CA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彼地界，亦非是我；非是众生；非命者；非生者；非儒童；非作者；非男；非女；非黄门；非自在；非我所；亦非余等。如是乃至水界、火界、风界、空界、识界，亦非是我；非是众生；非命者；非生者；非儒童；非作者；非男；非女；非黄门；非自在；非我所；亦非余等。</a:t>
            </a:r>
            <a:br>
              <a:rPr lang="zh-CN" altLang="en-US" sz="1200" dirty="0"/>
            </a:br>
            <a:endParaRPr lang="en-CA" altLang="zh-CN" sz="1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回顾上个视频</a:t>
            </a:r>
            <a:r>
              <a:rPr lang="en-US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视频</a:t>
            </a:r>
            <a:r>
              <a:rPr lang="en-US" altLang="zh-CN" sz="2400" dirty="0">
                <a:solidFill>
                  <a:schemeClr val="tx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«</a:t>
            </a:r>
            <a:r>
              <a:rPr lang="zh-CN" altLang="en-US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佛说稻杆经</a:t>
            </a:r>
            <a:r>
              <a:rPr lang="en-US" altLang="zh-CN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» </a:t>
            </a:r>
            <a:r>
              <a:rPr lang="zh-CN" altLang="en-US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主要讲缘起，十二缘起。学完之后能够回答我是谁，从哪来到哪去</a:t>
            </a:r>
            <a:endParaRPr lang="en-US" altLang="zh-CN" sz="29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CA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外缘起： 正确的世界观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内缘起： 正确的人生观</a:t>
            </a:r>
            <a:endParaRPr lang="en-CA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学完之后能够回答我是谁，我从哪里来，我要到哪里去这个古老的哲学话题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内缘起</a:t>
            </a:r>
            <a:endParaRPr lang="en-US" altLang="zh-CN" sz="29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六界       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地水火风空（物质）六界</a:t>
            </a:r>
            <a:endParaRPr lang="en-US" altLang="zh-CN" sz="2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73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识 （精神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）：色受想行识</a:t>
            </a:r>
            <a:endParaRPr lang="en-CA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9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六界之间的关系：</a:t>
            </a:r>
            <a:r>
              <a:rPr lang="zh-CN" sz="2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29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-</a:t>
            </a:r>
            <a:r>
              <a:rPr lang="zh-CN" altLang="en-US" sz="2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犹如束芦</a:t>
            </a:r>
            <a:endParaRPr lang="en-US" altLang="zh-CN" sz="2200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2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sz="2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若无此众缘，身则不生</a:t>
            </a:r>
            <a:endParaRPr lang="en-US" altLang="zh-CN" sz="2200" dirty="0">
              <a:solidFill>
                <a:srgbClr val="111111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2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zh-CN" altLang="en-US" sz="2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我从此众缘而生。虽然，有此众缘之时，身即得生</a:t>
            </a:r>
            <a:endParaRPr lang="en-CA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34FA512-AA44-4D4F-99DF-872509D8B8C5}"/>
              </a:ext>
            </a:extLst>
          </p:cNvPr>
          <p:cNvSpPr/>
          <p:nvPr/>
        </p:nvSpPr>
        <p:spPr>
          <a:xfrm>
            <a:off x="1433636" y="3140968"/>
            <a:ext cx="114028" cy="36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对自我的认识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268760"/>
            <a:ext cx="7848872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cs typeface="Times New Roman" panose="02020603050405020304" pitchFamily="18" charset="0"/>
              </a:rPr>
              <a:t>自我是什么：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cs typeface="Times New Roman" panose="02020603050405020304" pitchFamily="18" charset="0"/>
              </a:rPr>
              <a:t>自我是一个抽象的概念，具体地讲就是六界：地水火风空识</a:t>
            </a:r>
            <a:endParaRPr lang="en-US" altLang="zh-CN" sz="1400" dirty="0">
              <a:solidFill>
                <a:srgbClr val="323232"/>
              </a:solidFill>
              <a:effectLst/>
              <a:latin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323232"/>
              </a:solidFill>
              <a:latin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23232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solidFill>
                  <a:srgbClr val="323232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对自我的认识：佛教是唯一讲无我的</a:t>
            </a:r>
            <a:r>
              <a:rPr lang="en-CA" sz="14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CA" sz="14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300" dirty="0"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1100" dirty="0">
                <a:latin typeface="Arial" pitchFamily="34" charset="0"/>
                <a:cs typeface="Arial" pitchFamily="34" charset="0"/>
              </a:rPr>
              <a:t>没有宗教信仰的人：认为有一个自我存在，没有观察思考过，如笛卡尔：我思故我在</a:t>
            </a:r>
            <a:endParaRPr lang="en-CA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100" b="1" dirty="0">
                <a:latin typeface="Arial" pitchFamily="34" charset="0"/>
                <a:cs typeface="Arial" pitchFamily="34" charset="0"/>
              </a:rPr>
              <a:t>                          </a:t>
            </a:r>
            <a:endParaRPr lang="en-US" altLang="zh-CN" sz="11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1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1100" dirty="0">
                <a:latin typeface="Arial" pitchFamily="34" charset="0"/>
                <a:cs typeface="Arial" pitchFamily="34" charset="0"/>
              </a:rPr>
              <a:t>有宗教信仰的人       其他宗教：认为有一个造物主万能神，不怀疑自我的存在</a:t>
            </a:r>
            <a:endParaRPr lang="en-US" altLang="zh-CN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Arial" pitchFamily="34" charset="0"/>
                <a:cs typeface="Arial" pitchFamily="34" charset="0"/>
              </a:rPr>
              <a:t>                                </a:t>
            </a:r>
            <a:r>
              <a:rPr lang="zh-CN" altLang="en-US" sz="1100" dirty="0">
                <a:latin typeface="Arial" pitchFamily="34" charset="0"/>
                <a:cs typeface="Arial" pitchFamily="34" charset="0"/>
              </a:rPr>
              <a:t>佛教 </a:t>
            </a:r>
            <a:r>
              <a:rPr lang="en-US" altLang="zh-CN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zh-CN" altLang="en-US" sz="1100" dirty="0">
                <a:latin typeface="Arial" pitchFamily="34" charset="0"/>
                <a:cs typeface="Arial" pitchFamily="34" charset="0"/>
              </a:rPr>
              <a:t>人天乘：相信轮回因果，但是没有究竟的观察，认为有一个我存在，认识停留在现实的层面</a:t>
            </a:r>
            <a:endParaRPr lang="en-US" altLang="zh-CN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Arial" pitchFamily="34" charset="0"/>
                <a:cs typeface="Arial" pitchFamily="34" charset="0"/>
              </a:rPr>
              <a:t>                                              </a:t>
            </a:r>
            <a:r>
              <a:rPr lang="zh-CN" altLang="en-US" sz="1100" dirty="0">
                <a:latin typeface="Arial" pitchFamily="34" charset="0"/>
                <a:cs typeface="Arial" pitchFamily="34" charset="0"/>
              </a:rPr>
              <a:t>小乘</a:t>
            </a:r>
            <a:r>
              <a:rPr lang="en-US" altLang="zh-CN" sz="1100" dirty="0">
                <a:latin typeface="Arial" pitchFamily="34" charset="0"/>
                <a:cs typeface="Arial" pitchFamily="34" charset="0"/>
              </a:rPr>
              <a:t>+</a:t>
            </a:r>
            <a:r>
              <a:rPr lang="zh-CN" altLang="en-US" sz="1100" dirty="0">
                <a:latin typeface="Arial" pitchFamily="34" charset="0"/>
                <a:cs typeface="Arial" pitchFamily="34" charset="0"/>
              </a:rPr>
              <a:t>大乘：怀疑自我的存在，认识到无我，证悟了空性</a:t>
            </a:r>
            <a:endParaRPr lang="en-US" altLang="zh-CN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800" dirty="0">
                <a:latin typeface="Arial" pitchFamily="34" charset="0"/>
                <a:cs typeface="Arial" pitchFamily="34" charset="0"/>
              </a:rPr>
              <a:t>、佛教中不了义的背景：</a:t>
            </a:r>
            <a:endParaRPr lang="en-US" altLang="zh-C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100" dirty="0">
                <a:latin typeface="Arial" pitchFamily="34" charset="0"/>
                <a:cs typeface="Arial" pitchFamily="34" charset="0"/>
              </a:rPr>
              <a:t>佛教尊重真理，佛陀为了方便度化引导不同背景的人在特殊情况下说的，暂时的有所保留的话。了意是究竟的事相。</a:t>
            </a:r>
            <a:endParaRPr lang="en-US" altLang="zh-CN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       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5EC8FDD-1F1F-4339-95AA-1BD1D922059B}"/>
              </a:ext>
            </a:extLst>
          </p:cNvPr>
          <p:cNvSpPr/>
          <p:nvPr/>
        </p:nvSpPr>
        <p:spPr>
          <a:xfrm>
            <a:off x="821568" y="2780928"/>
            <a:ext cx="132760" cy="504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F87CE21-6542-4007-960A-0D88556FA42A}"/>
              </a:ext>
            </a:extLst>
          </p:cNvPr>
          <p:cNvSpPr/>
          <p:nvPr/>
        </p:nvSpPr>
        <p:spPr>
          <a:xfrm>
            <a:off x="2411760" y="3596444"/>
            <a:ext cx="83440" cy="385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E06A408-9939-4305-BAAE-425A554EAB8A}"/>
              </a:ext>
            </a:extLst>
          </p:cNvPr>
          <p:cNvSpPr/>
          <p:nvPr/>
        </p:nvSpPr>
        <p:spPr>
          <a:xfrm>
            <a:off x="1897436" y="3151820"/>
            <a:ext cx="132760" cy="554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494674"/>
            <a:ext cx="7170812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经文释义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彼地界，亦非是我；非是众生；非命者；非生者；非儒童；非作者；非男；非女；非黄门；非自在；非我所；亦非余等。如是乃至水界、火界、风界、空界、识界，亦非是我；非是众生；非命者；非生者；非儒童；非作者；非男；非女；非黄门；非自在；非我所；亦非余等。</a:t>
            </a:r>
            <a:endParaRPr lang="en-CA" altLang="zh-CN" sz="1800" i="1" dirty="0">
              <a:solidFill>
                <a:schemeClr val="tx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i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itchFamily="34" charset="0"/>
                <a:cs typeface="Arial" pitchFamily="34" charset="0"/>
              </a:rPr>
              <a:t>思路：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200" i="0" dirty="0">
                <a:solidFill>
                  <a:srgbClr val="333333"/>
                </a:solidFill>
                <a:effectLst/>
                <a:latin typeface="+mj-lt"/>
              </a:rPr>
              <a:t>六界如果都不是我，那我还会是什么呢？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+mj-lt"/>
              </a:rPr>
              <a:t>不可能有我！所谓自我，只是意识创造的一个抽象的概念，而不是具体的东西。那下面我们来一一观察：首先，地界不是我，此处的“我”，是没有被其他宗教加工过的“我”。其他宗教把我执夸大，创造了一个相似的逻辑，把我执上升到一定的高度，从而产生他们的“我”。</a:t>
            </a:r>
            <a:endParaRPr lang="en-CA" sz="1200" dirty="0"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2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200" b="0" i="0" dirty="0">
                <a:solidFill>
                  <a:srgbClr val="3F3E3F"/>
                </a:solidFill>
                <a:effectLst/>
                <a:latin typeface="Times New Roman" panose="02020603050405020304" pitchFamily="18" charset="0"/>
              </a:rPr>
              <a:t>“地”</a:t>
            </a:r>
            <a:r>
              <a:rPr lang="en-US" altLang="zh-CN" sz="1200" b="0" i="0" dirty="0">
                <a:solidFill>
                  <a:srgbClr val="3F3E3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1200" b="0" i="0" dirty="0">
                <a:solidFill>
                  <a:srgbClr val="3F3E3F"/>
                </a:solidFill>
                <a:effectLst/>
                <a:latin typeface="Times New Roman" panose="02020603050405020304" pitchFamily="18" charset="0"/>
              </a:rPr>
              <a:t>，是指身体中坚硬的部分，</a:t>
            </a:r>
            <a:r>
              <a:rPr lang="zh-CN" altLang="en-US" sz="1200" b="1" i="0" dirty="0">
                <a:solidFill>
                  <a:srgbClr val="3F3E3F"/>
                </a:solidFill>
                <a:effectLst/>
                <a:latin typeface="Times New Roman" panose="02020603050405020304" pitchFamily="18" charset="0"/>
              </a:rPr>
              <a:t>我们从来不会认为骨骼、肌肉等坚硬物是我，这很好理解。</a:t>
            </a:r>
            <a:r>
              <a:rPr lang="zh-CN" altLang="en-US" sz="1200" b="0" i="0" dirty="0">
                <a:solidFill>
                  <a:srgbClr val="3F3E3F"/>
                </a:solidFill>
                <a:effectLst/>
                <a:latin typeface="Times New Roman" panose="02020603050405020304" pitchFamily="18" charset="0"/>
              </a:rPr>
              <a:t>以此类推，地界不是众生，不是有生命者，不是诞生者，不是永远年轻的，不是万事万物的创造者，不是男人，不是女人，不是黄门，不是大自在，不是我所，也不是其他任何东西。</a:t>
            </a:r>
            <a:endParaRPr lang="en-US" altLang="zh-CN" sz="1200" b="0" i="0" dirty="0">
              <a:solidFill>
                <a:srgbClr val="3F3E3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200" dirty="0">
              <a:solidFill>
                <a:srgbClr val="3F3E3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b="0" i="0" dirty="0">
                <a:solidFill>
                  <a:srgbClr val="3F3E3F"/>
                </a:solidFill>
                <a:effectLst/>
                <a:latin typeface="Times New Roman" panose="02020603050405020304" pitchFamily="18" charset="0"/>
              </a:rPr>
              <a:t>这其中的大部分名词，是外道专用名词，即他们所指的“我”，</a:t>
            </a:r>
            <a:r>
              <a:rPr lang="zh-CN" altLang="en-US" sz="1200" b="1" i="0" dirty="0">
                <a:solidFill>
                  <a:srgbClr val="3F3E3F"/>
                </a:solidFill>
                <a:effectLst/>
                <a:latin typeface="Times New Roman" panose="02020603050405020304" pitchFamily="18" charset="0"/>
              </a:rPr>
              <a:t>佛陀在此对所有外道的“我”都进行了一一否定。</a:t>
            </a:r>
            <a:endParaRPr lang="en-US" altLang="zh-CN" sz="1200" b="1" i="0" dirty="0">
              <a:solidFill>
                <a:srgbClr val="3F3E3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200" b="1" dirty="0">
              <a:solidFill>
                <a:srgbClr val="3F3E3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rgbClr val="3F3E3F"/>
                </a:solidFill>
                <a:latin typeface="Times New Roman" panose="02020603050405020304" pitchFamily="18" charset="0"/>
              </a:rPr>
              <a:t>其他的五界以此类推。</a:t>
            </a:r>
            <a:endParaRPr lang="en-US" altLang="zh-CN" sz="1200" b="0" i="0" dirty="0">
              <a:solidFill>
                <a:srgbClr val="3F3E3F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050" dirty="0">
              <a:solidFill>
                <a:srgbClr val="3F3E3F"/>
              </a:solidFill>
              <a:latin typeface="Times New Roman" panose="02020603050405020304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摘自  当下的我是什么？ 慈诚罗珠堪布 稻秆经系列 </a:t>
            </a:r>
            <a:r>
              <a:rPr lang="en-US" altLang="zh-CN" sz="105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130-131</a:t>
            </a:r>
          </a:p>
          <a:p>
            <a:pPr marL="0" indent="0">
              <a:buNone/>
            </a:pP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494674"/>
            <a:ext cx="7170812" cy="648072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结论：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288032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这一段讲自我是不存在的，但是人的一部分是意识，意识会去了解判断，有时候会出错，把身体里里外外的物质误解成为我。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/>
              <a:t>二谛：其实是不存在的，只有一个胜义谛，世俗谛是暂时没办法情况下保留的看法，譬如桌子在肉眼和显微镜下看起来的不同。</a:t>
            </a:r>
            <a:endParaRPr lang="en-US" altLang="zh-CN" sz="1800" b="1" dirty="0"/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、佛教的物质概念和我们以前学过的物质概念有什么不同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、没有意识参与的物质能变成人或者动物吗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、视频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6-2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学习后是否有颠覆您以前的观念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、视频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6-2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的心得分享。</a:t>
            </a: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、如何理解自我的概念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、简述佛教对自我的理解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、如何理解“六界</a:t>
            </a:r>
            <a:r>
              <a:rPr lang="zh-CN" altLang="en-US" sz="1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犹如束芦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”是推演出无我的认识基础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、为什么说</a:t>
            </a:r>
            <a:r>
              <a:rPr lang="zh-CN" altLang="en-US" sz="1800" dirty="0"/>
              <a:t>二谛其实是不存在的？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、请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分享目前学习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«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佛说稻杆经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»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的心得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1531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Calibri</vt:lpstr>
      <vt:lpstr>Times New Roman</vt:lpstr>
      <vt:lpstr>Office 主题​​</vt:lpstr>
      <vt:lpstr>2018 慧灯小组  «佛说稻杆经»视频7-1 2021-11-29</vt:lpstr>
      <vt:lpstr>      学习内容</vt:lpstr>
      <vt:lpstr>发菩提心</vt:lpstr>
      <vt:lpstr>回顾上个视频-视频6</vt:lpstr>
      <vt:lpstr>对自我的认识</vt:lpstr>
      <vt:lpstr>经文释义</vt:lpstr>
      <vt:lpstr>结论：   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182</cp:revision>
  <dcterms:created xsi:type="dcterms:W3CDTF">2019-04-28T16:59:37Z</dcterms:created>
  <dcterms:modified xsi:type="dcterms:W3CDTF">2021-11-29T06:57:55Z</dcterms:modified>
</cp:coreProperties>
</file>