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83" r:id="rId4"/>
    <p:sldId id="281" r:id="rId5"/>
    <p:sldId id="299" r:id="rId6"/>
    <p:sldId id="304" r:id="rId7"/>
    <p:sldId id="306" r:id="rId8"/>
    <p:sldId id="303" r:id="rId9"/>
    <p:sldId id="305" r:id="rId10"/>
    <p:sldId id="301" r:id="rId11"/>
    <p:sldId id="302" r:id="rId12"/>
    <p:sldId id="30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2021-07-05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因果不虚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十不善业 贪心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因果的奥秘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佛世时有一位居士，生前虔诚信奉供养三宝。他临终时，由于妻子伤心痛哭，使他心生悲哀，在依恋不舍中死去。而他的神识并没有离开，在妻子的鼻中化生为一只小虫。</a:t>
            </a:r>
            <a:endParaRPr lang="en-CA" altLang="zh-CN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个道人见妇人哭得伤心，就以好言劝解。这时妇人的眼泪和鼻涕一块流出，虫子也跟着掉落在地。妇人见了，十分羞愧，想用脚踩死虫子。道人急忙说：“不要踩死，它是你丈夫。”妇人说：“我丈夫奉经持戒，精进修法，无人能比，怎么会变成虫子？”道人说：“他临终的时候，你的哭泣让他动了情，所以堕落成小虫。”道人为小虫说法，小虫听法后忏悔，命终升到天界。</a:t>
            </a:r>
            <a:endParaRPr lang="en-CA" altLang="zh-CN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案例中的居士一生勤修，临终对妻子生起一念爱染，就堕为小虫，可见贪欲是解脱的大障，不可不除。而要做到不为欲尘所转，必须在生前就锻炼从欲尘中出离，如果只寄望于临终有种种顺缘辅助，这是不保险的。只有靠平时在境界中治心，长久练习，临终才有把握。平时接触色声等欲尘时，要保持高度警觉。一发现心有染著，就立即依一句咒语或佛号，如利剑般斩断情思。若不这样修治，临终一刻，一念情生，就会前功尽弃。</a:t>
            </a:r>
          </a:p>
        </p:txBody>
      </p:sp>
    </p:spTree>
    <p:extLst>
      <p:ext uri="{BB962C8B-B14F-4D97-AF65-F5344CB8AC3E}">
        <p14:creationId xmlns:p14="http://schemas.microsoft.com/office/powerpoint/2010/main" val="26975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因果的奥秘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释迦佛广传</a:t>
            </a:r>
            <a:r>
              <a:rPr lang="en-US" altLang="zh-CN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中记载，释迦佛因地时曾是一位名叫桑嘎拉的商主。一次，他带领五百人去海中取宝，误入了铜洲罗刹女的领地，和罗刹女们结婚，生儿育女。后来，他们发现了罗刹女的真相，就一起骑上一匹具有神力的骏马王准备逃跑，这时打扮得美丽妖艳的罗刹女们携带着儿女赶来对商人们高声喊道：“恳请你们能把我们当作家属，我们已经没有任何家人亲戚，只有你们可以作我们的怙主、依投处、无偏亲友。这些是你们所有的饮食、妙衣、住处、珍宝、金银、右旋海螺</a:t>
            </a:r>
            <a:r>
              <a:rPr lang="en-US" altLang="zh-CN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，请与我辈女人共享幸福生活。如果你们已经不再需要我们，那也请你们无论如何要把儿女一同带走。”</a:t>
            </a:r>
            <a:endParaRPr lang="en-CA" altLang="zh-CN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商人们听后，有些开始生出“我的妻子”的念头，有些想到儿女，有些想起饮食等物，结果这些人全部落马，众罗刹女顷刻就把他们全部吃光，只有桑嘎拉一人无思无念，顺利返回。</a:t>
            </a:r>
            <a:endParaRPr lang="en-CA" altLang="zh-CN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则案例具有很大的启发性，其实我们现在所处的世界就是罗刹世界。物质异常繁荣，色声欲尘令人眼花缭乱，到处充满了诱惑，只要有钱，就能受用美食、时装、首饰、轿车、豪宅、美女、种种奢侈享受。如果身处在这个欲海中的修行人，对这些看似清净美妙的假相产生了耽著爱染，那就决定个个落马，成为罗刹女吞吃的对象。</a:t>
            </a:r>
            <a:endParaRPr lang="en-CA" altLang="zh-CN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7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7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些欲尘从本质来说是虚妄不实的，但我们凡夫无始以来就对五欲有强烈的贪执习气，认为这是恒常、真实、清净的，深陷其中不能自拔，由此长劫受生在六道中，备受苦恼。欲求解脱的人只有像桑嘎拉那样于欲尘无著无染，一心出离，才有希望。</a:t>
            </a:r>
          </a:p>
        </p:txBody>
      </p:sp>
    </p:spTree>
    <p:extLst>
      <p:ext uri="{BB962C8B-B14F-4D97-AF65-F5344CB8AC3E}">
        <p14:creationId xmlns:p14="http://schemas.microsoft.com/office/powerpoint/2010/main" val="266924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因果的奥秘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顶生王由宿世所造的福业力上升到了忉利天，历经三十三代，与帝释平起平坐。在第三十三代帝释王朝时，阿修罗王兴兵攻上天庭，与帝释交战。帝释打不过，只好退兵回入天城。顶生王出来应战，他吹贝角，弹弓箭，阿修罗王当即坠落在地。击败了阿修罗后，顶生王想：“我的力量无人能比，还与帝释平起平坐干什么？不如把他推翻，独霸为快。”他才生此心，当即掉落在天宫的大殿前。在他快死时，天人问他：“如果后世有人问顶生王是如何命终的，应怎样回答？”他说：“应答：‘顶生王是因贪欲而死。’”</a:t>
            </a:r>
            <a:endParaRPr lang="en-CA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看过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贤愚经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人都知道，顶生王曾统领四大部洲四十亿年，以他的福德力，七天连续降下珍宝雨，后来他逐步发展到四天王天、忉利天，享尽了荣华富贵，但他仍然不知满足，欲独霸天庭，结果坠落而死。我们看到顶生王的贪欲是一级一级发展起来的，本来他享受福报，只是宿世福业成熟所致，不应再有非分企图。而他享福时，耽著利养，不知满足，因此由耽著心发展为贪婪心，想在享受上不断增长；进而又有饕餮心，对帝释的权位势力，心生羡慕；由权力欲膨胀又生起谋略心，想独霸天庭；以贪欲不知羞耻，不知从贪欲中出离，最终贪欲圆满，导致堕落。</a:t>
            </a:r>
            <a:endParaRPr lang="en-CA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欲的异熟果是堕入三恶道，堕入地狱，痛苦极为深重，转生饿鬼道和旁生道时，也是没有衣食，即便是抛弃的粪秽也难以得到，如此在恶趣中历经漫长的痛苦。即使以善业力恢复了人身，仍然贫穷下劣，乞讨也是一无所获，纵然有少许收获也被人剥夺，没有自在享受的福分。</a:t>
            </a:r>
          </a:p>
        </p:txBody>
      </p:sp>
    </p:spTree>
    <p:extLst>
      <p:ext uri="{BB962C8B-B14F-4D97-AF65-F5344CB8AC3E}">
        <p14:creationId xmlns:p14="http://schemas.microsoft.com/office/powerpoint/2010/main" val="31074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贪心是怎么产生的？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如何判断自己是真的不再对某事某物某人贪着？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贪心有什么过患</a:t>
            </a:r>
            <a:r>
              <a:rPr lang="en-CA" altLang="zh-CN" sz="22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（附加题）当我们的亲人往生时，我们是不是不应该参与</a:t>
            </a:r>
            <a:r>
              <a:rPr lang="zh-CN" altLang="en-US" sz="2200"/>
              <a:t>助念，而应该选择由别的师兄帮忙助念？</a:t>
            </a:r>
            <a:endParaRPr lang="en-CA" altLang="zh-CN" sz="2200" dirty="0"/>
          </a:p>
          <a:p>
            <a:pPr marL="457200" indent="-457200">
              <a:buFont typeface="+mj-lt"/>
              <a:buAutoNum type="arabicPeriod"/>
            </a:pPr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latin typeface="+mn-ea"/>
              </a:rPr>
              <a:t>我们为了利益天下所有的众生，下定决心成佛</a:t>
            </a:r>
            <a:endParaRPr lang="en-CA" altLang="zh-CN" sz="2600" dirty="0">
              <a:latin typeface="+mn-ea"/>
            </a:endParaRPr>
          </a:p>
          <a:p>
            <a:r>
              <a:rPr lang="zh-CN" altLang="en-US" sz="2600" dirty="0">
                <a:latin typeface="+mn-ea"/>
              </a:rPr>
              <a:t>为了成佛我们如理如法的共修</a:t>
            </a:r>
            <a:endParaRPr lang="en-CA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79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慧灯之光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（三）意恶</a:t>
            </a:r>
            <a:endParaRPr lang="en-CA" altLang="zh-CN" sz="2400" dirty="0"/>
          </a:p>
          <a:p>
            <a:pPr marL="0" indent="0">
              <a:buNone/>
            </a:pPr>
            <a:endParaRPr lang="en-CA" altLang="zh-CN" sz="2400" dirty="0"/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、贪心</a:t>
            </a:r>
            <a:endParaRPr lang="en-CA" altLang="zh-CN" sz="2400" dirty="0"/>
          </a:p>
          <a:p>
            <a:pPr marL="0" indent="0">
              <a:buNone/>
            </a:pPr>
            <a:r>
              <a:rPr lang="zh-CN" altLang="en-US" sz="2400" dirty="0"/>
              <a:t>当看到他人财物内心感觉喜爱时，就很容易生起这样的念头：我能拥有这些该多好啊！或是想用非法手段获取财物，这种念头就叫贪心。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112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effectLst/>
                <a:latin typeface="+mn-ea"/>
                <a:cs typeface="Times New Roman" panose="02020603050405020304" pitchFamily="18" charset="0"/>
              </a:rPr>
              <a:t>对于他人的财物，心里打着“如果这财物为我所有那该多好”的如意算盘，并且三番五次地思量：我有什么办法才能将这份财产弄到手中据为己有呢？诸如此类凡是对别人的财物生起谋求的心态都属于是贪心。</a:t>
            </a:r>
            <a:endParaRPr lang="en-CA" sz="24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zh-CN" sz="2000" dirty="0">
                <a:effectLst/>
                <a:latin typeface="+mn-ea"/>
                <a:cs typeface="Arial" panose="020B0604020202020204" pitchFamily="34" charset="0"/>
              </a:rPr>
              <a:t>在日常生活中，对于特别喜欢的他人财物，心里打着“这财物为我所有该多好”的如意算盘，并且三番五次地思量：“我用什么办法才能将它弄到手呢？”诸如此类凡对别人的财物生起谋求之心，都是属于贪心。</a:t>
            </a:r>
            <a:endParaRPr lang="en-CA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2000" dirty="0">
                <a:effectLst/>
                <a:latin typeface="+mn-ea"/>
                <a:cs typeface="Arial" panose="020B0604020202020204" pitchFamily="34" charset="0"/>
              </a:rPr>
              <a:t>比如，你自己没有轿车，看到别人开着豪华轿车，心里就特别羡慕，很想把它据为己有；或者，见别人房子装修得特别华丽，自己却没有这种条件，就很想把这个房子变成自己的；或者，看别人存了很多钱，千方百计想把这些装进自己腰包，这些都是贪心。</a:t>
            </a:r>
            <a:endParaRPr lang="en-CA" altLang="zh-CN" sz="2000" dirty="0">
              <a:effectLst/>
              <a:latin typeface="+mn-ea"/>
              <a:cs typeface="Arial" panose="020B0604020202020204" pitchFamily="34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2000" dirty="0">
                <a:effectLst/>
                <a:latin typeface="+mn-ea"/>
                <a:cs typeface="Arial" panose="020B0604020202020204" pitchFamily="34" charset="0"/>
              </a:rPr>
              <a:t>当然，从广义上讲，贪人、贪法、贪财物，均属于贪心的范畴，但此处的贪心，主要是从贪财的角度宣说的。这种烦恼，一般人不认为是罪业，反而觉得自己有追求，是种上进的表现。但实际上，人若有了这种贪心，则很容易堕入地狱。诚如《正法念处经》所言：“贪心甚为恶，令人到地狱。”因此，我们以后看到别人的财物，尽量不要生起贪念，而应该替他感到欢喜，麦彭仁波切在《君规教言论》中也说：“无论他人财多少，勿生贪心当欢喜。”否则，贪心太重的人，纵然拥有一点财产，最终也很容易失坏。</a:t>
            </a:r>
            <a:endParaRPr lang="en-CA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16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4900" dirty="0">
                <a:effectLst/>
                <a:latin typeface="+mn-ea"/>
                <a:cs typeface="Arial" panose="020B0604020202020204" pitchFamily="34" charset="0"/>
              </a:rPr>
              <a:t>记得《毗奈耶经》中有一则公案：从前有个人，生了一个相貌端严的女儿。女儿长大后，父亲就过世了，转生为鹅王。女儿没有父亲之后，生活日益贫穷，感受了很多痛苦。鹅王见此，每天飞到宝洲衔一颗宝珠，早晨放在女儿家门口。女儿发现后，以吝啬心一直不舍得用，日积月累，就攒了不少宝珠。有一天，她不禁怀疑：“这些宝珠到底是谁给我的？”于是就一早起来，躲在门后观察，结果发现是鹅王送的。女儿心想：“它每天都送一颗宝珠，那肚子里可能还藏着很多，我要想办法把它抓住，这样就会有更多宝珠了。”随后她马上布网，准备抓它。鹅王见女儿不知恩图报，反而还恩将仇报，于是便展翅飞走了，再也没有回来。一位天人见后，专门说了个偈颂：“不应作多贪，贪是罪恶事，若作多贪者，所获皆散失。”</a:t>
            </a:r>
            <a:endParaRPr lang="en-CA" sz="49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4900" dirty="0">
                <a:effectLst/>
                <a:latin typeface="+mn-ea"/>
                <a:cs typeface="Arial" panose="020B0604020202020204" pitchFamily="34" charset="0"/>
              </a:rPr>
              <a:t>所以，在这个世间上，相续中有贪心的人，就算拥有再多钱财，也始终有种贫穷感，不会有真正的快乐。《佛所行赞》中说得非常好：“富而不知足，是亦为贫苦；虽贫而知足，是则第一富。”腰缠万贯的人倘若不知足，天天贪得无厌，这也是一种贫苦；身无分文的穷人如果有了满足感，那就是世界上的第一富翁。</a:t>
            </a:r>
            <a:endParaRPr lang="en-CA" sz="49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4900" dirty="0">
                <a:effectLst/>
                <a:latin typeface="+mn-ea"/>
                <a:cs typeface="Arial" panose="020B0604020202020204" pitchFamily="34" charset="0"/>
              </a:rPr>
              <a:t>学院有些修行人，生活特别简朴，不管是穿的衣服、吃的食物、用的资具，全都极其简单，这些给他带来的是什么？是自在、快乐。而有些世间人对佛理一无所知，虽然拥有的钱财富可敌国，可心里还是空空荡荡，一直不能满足。所以，如果不能调整心态，想完全依赖物质来满足自己、充实自己，确实有非常大的困难。</a:t>
            </a:r>
            <a:endParaRPr lang="en-CA" sz="49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4900" dirty="0">
                <a:effectLst/>
                <a:latin typeface="+mn-ea"/>
                <a:cs typeface="Arial" panose="020B0604020202020204" pitchFamily="34" charset="0"/>
              </a:rPr>
              <a:t>因此，我们务必要认识到，内心中的快乐、智慧，远远超过外在的一切财富。尽管物质可以偶尔带来快乐，但却不能从根本上解决痛苦。佛教为什么又叫“内明学”？就是因为它属于内在的智慧，不像其他学问只研究外在的东西，只能解决部分问题，而佛教却可以解除所有烦恼，这样一来，内心有了证悟的话，世界就会变得格外美好。</a:t>
            </a:r>
            <a:endParaRPr lang="en-CA" sz="49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7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贪心</a:t>
            </a:r>
            <a:r>
              <a:rPr lang="zh-CN" altLang="en-US" sz="2600" dirty="0">
                <a:effectLst/>
                <a:latin typeface="+mn-ea"/>
                <a:cs typeface="Times New Roman" panose="02020603050405020304" pitchFamily="18" charset="0"/>
              </a:rPr>
              <a:t>的异熟果报</a:t>
            </a:r>
            <a:endParaRPr lang="en-CA" altLang="zh-CN" sz="2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根据动机的强烈程度，贪心者会相应地堕入三恶趣</a:t>
            </a:r>
            <a:r>
              <a:rPr kumimoji="0" lang="en-CA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依烦恼程度，动机大小，次数多少，时间长短</a:t>
            </a:r>
            <a:r>
              <a:rPr kumimoji="0" lang="en-CA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以下品贪嗔痴之心行邪淫会堕入旁生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以中品贪嗔痴之心行邪淫会堕入饿鬼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以上品贪嗔痴之心行邪淫会堕入地狱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6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贪心</a:t>
            </a:r>
            <a:r>
              <a:rPr lang="zh-CN" altLang="en-US" sz="2600" dirty="0">
                <a:effectLst/>
                <a:latin typeface="+mn-ea"/>
                <a:cs typeface="Times New Roman" panose="02020603050405020304" pitchFamily="18" charset="0"/>
              </a:rPr>
              <a:t>的</a:t>
            </a:r>
            <a:r>
              <a:rPr lang="zh-CN" altLang="en-US" sz="2600" dirty="0">
                <a:latin typeface="+mn-ea"/>
                <a:cs typeface="Times New Roman" panose="02020603050405020304" pitchFamily="18" charset="0"/>
              </a:rPr>
              <a:t>等流</a:t>
            </a:r>
            <a:r>
              <a:rPr lang="zh-CN" altLang="en-US" sz="2600" dirty="0">
                <a:effectLst/>
                <a:latin typeface="+mn-ea"/>
                <a:cs typeface="Times New Roman" panose="02020603050405020304" pitchFamily="18" charset="0"/>
              </a:rPr>
              <a:t>果报</a:t>
            </a:r>
            <a:endParaRPr lang="en-CA" altLang="zh-CN" sz="2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514350" indent="-285750">
              <a:lnSpc>
                <a:spcPct val="107000"/>
              </a:lnSpc>
              <a:spcBef>
                <a:spcPts val="0"/>
              </a:spcBef>
            </a:pPr>
            <a:r>
              <a:rPr lang="zh-CN" altLang="en-US" sz="1700" kern="100" dirty="0">
                <a:effectLst/>
                <a:latin typeface="+mn-ea"/>
              </a:rPr>
              <a:t>同行等流果</a:t>
            </a:r>
            <a:endParaRPr lang="en-CA" altLang="zh-CN" sz="1700" kern="100" dirty="0">
              <a:effectLst/>
              <a:latin typeface="+mn-ea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zh-CN" altLang="en-US" sz="1700" kern="100" dirty="0">
                <a:effectLst/>
                <a:latin typeface="+mn-ea"/>
              </a:rPr>
              <a:t>就是指今世与前世所造的业相同，前世你喜欢造什么业，今世在行为上也是如此。可见，众生今生的爱好、习惯，完全是源自过去的习气。如果往昔以杀业为生，即生就会也喜欢杀生；假如前世以不与取为业，那今生也会喜欢偷盗。</a:t>
            </a:r>
            <a:endParaRPr lang="en-CA" altLang="zh-CN" sz="1700" kern="100" dirty="0">
              <a:effectLst/>
              <a:latin typeface="+mn-ea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endParaRPr lang="en-CA" altLang="zh-CN" sz="1700" kern="100" dirty="0">
              <a:effectLst/>
              <a:latin typeface="+mn-ea"/>
            </a:endParaRPr>
          </a:p>
          <a:p>
            <a:pPr marL="514350" indent="-285750">
              <a:lnSpc>
                <a:spcPct val="107000"/>
              </a:lnSpc>
              <a:spcBef>
                <a:spcPts val="0"/>
              </a:spcBef>
            </a:pPr>
            <a:r>
              <a:rPr lang="zh-CN" altLang="en-US" sz="1700" kern="100" dirty="0">
                <a:effectLst/>
                <a:latin typeface="+mn-ea"/>
              </a:rPr>
              <a:t>感受等流果</a:t>
            </a:r>
            <a:endParaRPr lang="en-CA" altLang="zh-CN" sz="1700" kern="100" dirty="0">
              <a:effectLst/>
              <a:latin typeface="+mn-ea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zh-CN" altLang="en-US" sz="1700" kern="100" dirty="0">
                <a:effectLst/>
                <a:latin typeface="+mn-ea"/>
              </a:rPr>
              <a:t>前世贪心重的人，今生会感得凡事不能称心如意，经常事与愿违，遭遇不幸。</a:t>
            </a:r>
            <a:r>
              <a:rPr lang="en-US" altLang="zh-CN" sz="1700" kern="100" dirty="0">
                <a:effectLst/>
                <a:latin typeface="+mn-ea"/>
              </a:rPr>
              <a:t>《</a:t>
            </a:r>
            <a:r>
              <a:rPr lang="zh-CN" altLang="en-US" sz="1700" kern="100" dirty="0">
                <a:effectLst/>
                <a:latin typeface="+mn-ea"/>
              </a:rPr>
              <a:t>华严经</a:t>
            </a:r>
            <a:r>
              <a:rPr lang="en-US" altLang="zh-CN" sz="1700" kern="100" dirty="0">
                <a:effectLst/>
                <a:latin typeface="+mn-ea"/>
              </a:rPr>
              <a:t>》</a:t>
            </a:r>
            <a:r>
              <a:rPr lang="zh-CN" altLang="en-US" sz="1700" kern="100" dirty="0">
                <a:effectLst/>
                <a:latin typeface="+mn-ea"/>
              </a:rPr>
              <a:t>云：“贪欲之罪</a:t>
            </a:r>
            <a:r>
              <a:rPr lang="en-US" altLang="zh-CN" sz="1700" kern="100" dirty="0">
                <a:effectLst/>
                <a:latin typeface="+mn-ea"/>
              </a:rPr>
              <a:t>……</a:t>
            </a:r>
            <a:r>
              <a:rPr lang="zh-CN" altLang="en-US" sz="1700" kern="100" dirty="0">
                <a:effectLst/>
                <a:latin typeface="+mn-ea"/>
              </a:rPr>
              <a:t>若生人中，得二种果报：一者多欲；二者无有厌足。”</a:t>
            </a:r>
            <a:endParaRPr lang="en-CA" altLang="zh-CN" sz="1700" kern="100" dirty="0">
              <a:effectLst/>
              <a:latin typeface="+mn-ea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1700" kern="100" dirty="0">
                <a:effectLst/>
                <a:latin typeface="+mn-ea"/>
              </a:rPr>
              <a:t>《</a:t>
            </a:r>
            <a:r>
              <a:rPr lang="zh-CN" altLang="en-US" sz="1700" kern="100" dirty="0">
                <a:effectLst/>
                <a:latin typeface="+mn-ea"/>
              </a:rPr>
              <a:t>正法念处经</a:t>
            </a:r>
            <a:r>
              <a:rPr lang="en-US" altLang="zh-CN" sz="1700" kern="100" dirty="0">
                <a:effectLst/>
                <a:latin typeface="+mn-ea"/>
              </a:rPr>
              <a:t>》</a:t>
            </a:r>
            <a:r>
              <a:rPr lang="zh-CN" altLang="en-US" sz="1700" kern="100" dirty="0">
                <a:effectLst/>
                <a:latin typeface="+mn-ea"/>
              </a:rPr>
              <a:t>中也说：“多欲大恶疮，若生于心中，其人贪欲故，昼夜不得乐。”什么意思呢？贪欲就像一个大恶疮，如果生在你心里，那无论是贪人还是贪财，白天晚上都不会快乐，晚上睡也睡不着，白天也会过得很痛苦。而且对贪心重的人来说，就算金银财宝、各种资具如雨般降下，他也不会感到满足。</a:t>
            </a:r>
            <a:r>
              <a:rPr lang="en-US" altLang="zh-CN" sz="1700" kern="100" dirty="0">
                <a:effectLst/>
                <a:latin typeface="+mn-ea"/>
              </a:rPr>
              <a:t>《</a:t>
            </a:r>
            <a:r>
              <a:rPr lang="zh-CN" altLang="en-US" sz="1700" kern="100" dirty="0">
                <a:effectLst/>
                <a:latin typeface="+mn-ea"/>
              </a:rPr>
              <a:t>中阿含经</a:t>
            </a:r>
            <a:r>
              <a:rPr lang="en-US" altLang="zh-CN" sz="1700" kern="100" dirty="0">
                <a:effectLst/>
                <a:latin typeface="+mn-ea"/>
              </a:rPr>
              <a:t>》</a:t>
            </a:r>
            <a:r>
              <a:rPr lang="zh-CN" altLang="en-US" sz="1700" kern="100" dirty="0">
                <a:effectLst/>
                <a:latin typeface="+mn-ea"/>
              </a:rPr>
              <a:t>云：“天雨妙珍宝，欲者无厌足，欲苦无有乐，慧者应当知。”所以，具有智慧的人理应了知，欲妙只能带来痛苦，绝不会有快乐可言。故我们不要每天拼命地希求钱财，而应尽量住于知足少欲的生活中。</a:t>
            </a:r>
          </a:p>
          <a:p>
            <a:pPr indent="363855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endParaRPr lang="en-CA" sz="2600" kern="1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830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贪心的增上果报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sz="2200" dirty="0">
                <a:effectLst/>
                <a:latin typeface="+mn-ea"/>
                <a:cs typeface="Arial" panose="020B0604020202020204" pitchFamily="34" charset="0"/>
              </a:rPr>
              <a:t>以贪心感得，将来的生处庄稼荒芜、地时恶劣的痛苦层出不穷。就</a:t>
            </a:r>
            <a:r>
              <a:rPr lang="zh-CN" sz="2200" dirty="0">
                <a:effectLst/>
                <a:latin typeface="+mn-ea"/>
                <a:cs typeface="SimSun" panose="02010600030101010101" pitchFamily="2" charset="-122"/>
              </a:rPr>
              <a:t>像非洲有些地方，好多孩子连穿的衣服都没有，地里庄稼也不生长，种种疾病、战争此起彼伏。</a:t>
            </a:r>
            <a:endParaRPr lang="en-CA" sz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贪心的士用果报</a:t>
            </a: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CA" altLang="zh-CN" sz="2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effectLst/>
                <a:latin typeface="+mn-ea"/>
                <a:cs typeface="Times New Roman" panose="02020603050405020304" pitchFamily="18" charset="0"/>
              </a:rPr>
              <a:t>我们造了恶业之后，倘若没以忏悔来尽快对治，那么随着时间流逝，成熟的果报将与日俱增，痛苦会世世代代辗转蔓延</a:t>
            </a:r>
            <a:endParaRPr lang="en-CA" altLang="zh-CN" sz="22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0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3806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Office Theme</vt:lpstr>
      <vt:lpstr>因果不虚   十不善业 贪心</vt:lpstr>
      <vt:lpstr>发菩提心</vt:lpstr>
      <vt:lpstr>慧灯之光</vt:lpstr>
      <vt:lpstr>大圆满前行</vt:lpstr>
      <vt:lpstr>前行广释</vt:lpstr>
      <vt:lpstr>前行广释</vt:lpstr>
      <vt:lpstr>前行广释</vt:lpstr>
      <vt:lpstr>前行广释</vt:lpstr>
      <vt:lpstr>前行广释</vt:lpstr>
      <vt:lpstr>因果的奥秘</vt:lpstr>
      <vt:lpstr>因果的奥秘</vt:lpstr>
      <vt:lpstr>因果的奥秘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136</cp:revision>
  <dcterms:created xsi:type="dcterms:W3CDTF">2019-09-09T22:11:19Z</dcterms:created>
  <dcterms:modified xsi:type="dcterms:W3CDTF">2021-07-05T08:29:51Z</dcterms:modified>
</cp:coreProperties>
</file>