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3" r:id="rId5"/>
    <p:sldId id="278" r:id="rId6"/>
    <p:sldId id="281" r:id="rId7"/>
    <p:sldId id="280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十善</a:t>
            </a:r>
            <a:r>
              <a:rPr lang="en-US" altLang="zh-CN" dirty="0"/>
              <a:t>---</a:t>
            </a:r>
            <a:r>
              <a:rPr lang="zh-CN" altLang="en-US" dirty="0"/>
              <a:t>护生</a:t>
            </a:r>
            <a:br>
              <a:rPr lang="en-US" altLang="zh-CN" dirty="0"/>
            </a:br>
            <a:r>
              <a:rPr lang="en-US" altLang="zh-CN" dirty="0"/>
              <a:t>2021-07-26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：定义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：果报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：公案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观修思路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三：问题讨论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因果明镜论： 行十善业同样需具基，发心，加行，究竟四个条件才是圆满的善业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959" y="1196678"/>
            <a:ext cx="7848872" cy="516664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b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基： 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具有生命的有情 </a:t>
            </a:r>
            <a:endParaRPr lang="en-US" altLang="zh-CN" sz="6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2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 发心：</a:t>
            </a:r>
            <a:endParaRPr lang="en-US" altLang="zh-CN" sz="7200" b="1" dirty="0">
              <a:solidFill>
                <a:srgbClr val="00001A"/>
              </a:solidFill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00001A"/>
                </a:solidFill>
                <a:latin typeface="Montserrat"/>
              </a:rPr>
              <a:t> 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一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endParaRPr lang="en-US" altLang="zh-CN" sz="6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发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心即因了知杀生的过患很大，</a:t>
            </a:r>
            <a:endParaRPr lang="en-US" altLang="zh-CN" sz="6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见过患后欲断除杀生。</a:t>
            </a:r>
          </a:p>
          <a:p>
            <a:pPr marL="0" indent="0" algn="l" fontAlgn="base">
              <a:buNone/>
            </a:pP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  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二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殊胜的善：</a:t>
            </a:r>
            <a:endParaRPr lang="en-US" altLang="zh-CN" sz="6400" dirty="0">
              <a:solidFill>
                <a:srgbClr val="00001A"/>
              </a:solidFill>
              <a:latin typeface="Montserrat"/>
            </a:endParaRPr>
          </a:p>
          <a:p>
            <a:pPr marL="0" indent="0" algn="l" fontAlgn="base">
              <a:buNone/>
            </a:pP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护生放生观念，对一切生命都要保护，积极地去营护，当他们遭受到各种生命困难得时候都伸出援助之手。设法护惜它们的生命。</a:t>
            </a:r>
            <a:endParaRPr lang="en-US" altLang="zh-CN" sz="6400" dirty="0">
              <a:solidFill>
                <a:srgbClr val="00001A"/>
              </a:solidFill>
              <a:latin typeface="Montserrat"/>
            </a:endParaRPr>
          </a:p>
          <a:p>
            <a:pPr marL="0" indent="0" algn="l" fontAlgn="base">
              <a:buNone/>
            </a:pP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 有欲、 发愿：对放生护生吃素充满欢喜，乐此不疲，积极。</a:t>
            </a:r>
            <a:endParaRPr lang="zh-CN" altLang="en-US" sz="6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b="1" dirty="0"/>
              <a:t>3</a:t>
            </a:r>
            <a:r>
              <a:rPr lang="zh-CN" altLang="en-US" sz="7200" b="1" dirty="0"/>
              <a:t>： 加行：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endParaRPr lang="en-US" altLang="zh-CN" sz="7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 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一般的善：断除诸杀害的行为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7200" dirty="0">
                <a:solidFill>
                  <a:srgbClr val="00001A"/>
                </a:solidFill>
                <a:latin typeface="Montserrat"/>
              </a:rPr>
              <a:t>殊胜的善：积极护生的行为</a:t>
            </a:r>
            <a:r>
              <a:rPr lang="en-US" altLang="zh-CN" sz="7200" dirty="0">
                <a:solidFill>
                  <a:srgbClr val="00001A"/>
                </a:solidFill>
                <a:latin typeface="Montserrat"/>
              </a:rPr>
              <a:t>+</a:t>
            </a:r>
            <a:r>
              <a:rPr lang="zh-CN" altLang="en-US" sz="7200" dirty="0">
                <a:solidFill>
                  <a:srgbClr val="00001A"/>
                </a:solidFill>
                <a:latin typeface="Montserrat"/>
              </a:rPr>
              <a:t>放生吃素的行为</a:t>
            </a:r>
            <a:endParaRPr lang="en-US" altLang="zh-CN" sz="7200" dirty="0">
              <a:solidFill>
                <a:srgbClr val="00001A"/>
              </a:solidFill>
              <a:latin typeface="Montserrat"/>
            </a:endParaRPr>
          </a:p>
          <a:p>
            <a:pPr marL="0" indent="0">
              <a:buNone/>
            </a:pPr>
            <a:r>
              <a:rPr lang="zh-CN" altLang="en-US" sz="7200" i="0" dirty="0">
                <a:solidFill>
                  <a:srgbClr val="00001A"/>
                </a:solidFill>
                <a:effectLst/>
                <a:latin typeface="Montserrat"/>
              </a:rPr>
              <a:t>分类：自作、教他作、共作、随喜他作</a:t>
            </a:r>
            <a:endParaRPr lang="en-US" altLang="zh-CN" sz="720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究竟</a:t>
            </a:r>
            <a:r>
              <a:rPr lang="en-US" altLang="zh-CN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6600" b="0" i="0" dirty="0">
                <a:solidFill>
                  <a:srgbClr val="00001A"/>
                </a:solidFill>
                <a:effectLst/>
                <a:latin typeface="Montserrat"/>
              </a:rPr>
              <a:t>一般的善：断除诸杀害的行为圆满</a:t>
            </a:r>
            <a:endParaRPr lang="en-US" altLang="zh-CN" sz="6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6600" dirty="0">
                <a:solidFill>
                  <a:srgbClr val="00001A"/>
                </a:solidFill>
                <a:latin typeface="Montserrat"/>
              </a:rPr>
              <a:t>殊胜的善：积极护生的行为</a:t>
            </a:r>
            <a:r>
              <a:rPr lang="en-US" altLang="zh-CN" sz="6600" dirty="0">
                <a:solidFill>
                  <a:srgbClr val="00001A"/>
                </a:solidFill>
                <a:latin typeface="Montserrat"/>
              </a:rPr>
              <a:t>+</a:t>
            </a:r>
            <a:r>
              <a:rPr lang="zh-CN" altLang="en-US" sz="6600" dirty="0">
                <a:solidFill>
                  <a:srgbClr val="00001A"/>
                </a:solidFill>
                <a:latin typeface="Montserrat"/>
              </a:rPr>
              <a:t>放生吃素的行为 圆满</a:t>
            </a:r>
            <a:endParaRPr lang="en-US" altLang="zh-CN" sz="6600" dirty="0">
              <a:solidFill>
                <a:srgbClr val="00001A"/>
              </a:solidFill>
              <a:latin typeface="Montserrat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果报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：异熟果：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转生在相应的三善道中</a:t>
            </a:r>
            <a:endParaRPr lang="en-US" altLang="zh-CN" sz="72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在十善业方面，行持下品善业会转生于人间，行持中品善业会转生于欲界天，在行持善业的基础上如修四禅八定，会转生于色界、无色界。（因果明镜论）</a:t>
            </a:r>
            <a:endParaRPr lang="en-US" altLang="zh-CN" sz="64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同行等流果： 生生世世喜欢行善，并且善举蒸蒸日上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感受等流果：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断除杀生，长寿少病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buNone/>
            </a:pPr>
            <a:endParaRPr lang="zh-CN" altLang="en-US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增上果：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转生在好的和美的环境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00001A"/>
                </a:solidFill>
                <a:latin typeface="Montserrat"/>
              </a:rPr>
              <a:t>5</a:t>
            </a:r>
            <a:r>
              <a:rPr lang="zh-CN" altLang="en-US" sz="7200" dirty="0">
                <a:solidFill>
                  <a:srgbClr val="00001A"/>
                </a:solidFill>
                <a:latin typeface="Montserrat"/>
              </a:rPr>
              <a:t>：士用果：</a:t>
            </a:r>
            <a:r>
              <a:rPr lang="zh-CN" altLang="en-US" sz="7200" i="0" dirty="0">
                <a:solidFill>
                  <a:srgbClr val="00001A"/>
                </a:solidFill>
                <a:effectLst/>
                <a:latin typeface="Montserrat"/>
              </a:rPr>
              <a:t>  所做的任何善业都会突飞猛进地增长，福德接连不断涌现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公案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因果明镜论： 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共同学习，阅读</a:t>
            </a:r>
            <a:endParaRPr lang="en-US" altLang="zh-CN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endParaRPr lang="en-US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：百业经 </a:t>
            </a:r>
            <a:endParaRPr lang="en-US" altLang="zh-CN" sz="20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：贤愚经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C37-02FE-4BB4-9CA3-EBC3B76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远离杀生的十种功德</a:t>
            </a:r>
            <a:br>
              <a:rPr lang="en-US" altLang="zh-CN" sz="3200" b="1" dirty="0"/>
            </a:b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《</a:t>
            </a:r>
            <a:r>
              <a:rPr lang="zh-CN" altLang="en-US" sz="1800" b="1" i="0" dirty="0">
                <a:solidFill>
                  <a:srgbClr val="00001A"/>
                </a:solidFill>
                <a:effectLst/>
                <a:latin typeface="Montserrat"/>
              </a:rPr>
              <a:t>佛为娑伽罗龙王所说大乘经</a:t>
            </a: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》</a:t>
            </a:r>
            <a:b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</a:b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148E-D438-4974-9BF1-1B6C8EBE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得无畏施他一切众生；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得住慈心；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得正行，得不起一切众生过失之念；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得少病乐；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得寿命长；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得种种非人而作拥护；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于眠睡觉寤皆悉安稳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又得贤圣守护心不厌舍，于睡梦中不见恶业苦恼之事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命终之后得生天上</a:t>
            </a:r>
          </a:p>
          <a:p>
            <a:r>
              <a:rPr lang="zh-CN" altLang="en-US" b="1" i="0" dirty="0">
                <a:solidFill>
                  <a:srgbClr val="00001A"/>
                </a:solidFill>
                <a:effectLst/>
                <a:latin typeface="Montserrat"/>
              </a:rPr>
              <a:t>行菩萨道，得善心住，善根成熟，当得无上正等菩提</a:t>
            </a:r>
          </a:p>
          <a:p>
            <a:pPr marL="0" indent="0">
              <a:buNone/>
            </a:pPr>
            <a:endParaRPr lang="en-US" altLang="zh-CN" sz="29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2900" b="1" i="0" dirty="0">
                <a:solidFill>
                  <a:srgbClr val="00001A"/>
                </a:solidFill>
                <a:effectLst/>
                <a:latin typeface="Montserrat"/>
              </a:rPr>
              <a:t>以菩提心摄持而做回向，那么当善根成熟以后，就会获得无上正等菩提。藏文译本和</a:t>
            </a:r>
            <a:r>
              <a:rPr lang="en-US" altLang="zh-CN" sz="2900" b="1" i="0" dirty="0">
                <a:solidFill>
                  <a:srgbClr val="00001A"/>
                </a:solidFill>
                <a:effectLst/>
                <a:latin typeface="Montserrat"/>
              </a:rPr>
              <a:t>《</a:t>
            </a:r>
            <a:r>
              <a:rPr lang="zh-CN" altLang="en-US" sz="2900" b="1" i="0" dirty="0">
                <a:solidFill>
                  <a:srgbClr val="00001A"/>
                </a:solidFill>
                <a:effectLst/>
                <a:latin typeface="Montserrat"/>
              </a:rPr>
              <a:t>十善业道经</a:t>
            </a:r>
            <a:r>
              <a:rPr lang="en-US" altLang="zh-CN" sz="2900" b="1" i="0" dirty="0">
                <a:solidFill>
                  <a:srgbClr val="00001A"/>
                </a:solidFill>
                <a:effectLst/>
                <a:latin typeface="Montserrat"/>
              </a:rPr>
              <a:t>》</a:t>
            </a:r>
            <a:r>
              <a:rPr lang="zh-CN" altLang="en-US" sz="2900" b="1" i="0" dirty="0">
                <a:solidFill>
                  <a:srgbClr val="00001A"/>
                </a:solidFill>
                <a:effectLst/>
                <a:latin typeface="Montserrat"/>
              </a:rPr>
              <a:t>里都讲了，最后还会获得另外一个功德，就是寿命自在。</a:t>
            </a:r>
            <a:endParaRPr lang="en-US" sz="29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CAAD7-B38B-4C92-BC73-D6A5DF717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观修思路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前提条件：坚信因果</a:t>
            </a:r>
            <a:endParaRPr lang="en-US" altLang="zh-CN" sz="72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三个思维方式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：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2.1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了解什么是十善业之护生：关键是区别一般的十善和殊胜的十善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思考护生的果报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2.3</a:t>
            </a:r>
            <a:r>
              <a:rPr lang="zh-CN" altLang="en-US" sz="7200" b="1" dirty="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zh-CN" altLang="en-US" sz="7200" b="1" i="0" dirty="0">
                <a:solidFill>
                  <a:srgbClr val="FF0000"/>
                </a:solidFill>
                <a:effectLst/>
                <a:latin typeface="Montserrat"/>
              </a:rPr>
              <a:t>以菩提心摄持而做回向，</a:t>
            </a:r>
            <a:endParaRPr lang="en-US" altLang="zh-CN" sz="7200" b="1" i="0" dirty="0">
              <a:solidFill>
                <a:srgbClr val="FF0000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：观修的结果。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相信往昔恶语的果报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观察自己的过去现在有没有去做这个善业，不能忽略任何一个机会，做的不好就努力，做的好就要好好回向。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、十善业中的“不杀生” 和普通人讲的“不杀生”有什么区别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、简述护生的果报。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、为什么行十善之后的回向特别重要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回向的要点是什么？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、列举几项可以想到的护生行为？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、自由讨论。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7004</TotalTime>
  <Words>1045</Words>
  <Application>Microsoft Office PowerPoint</Application>
  <PresentationFormat>On-screen Show (4:3)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Microsoft YaHei</vt:lpstr>
      <vt:lpstr>Montserrat</vt:lpstr>
      <vt:lpstr>Abadi</vt:lpstr>
      <vt:lpstr>Arial</vt:lpstr>
      <vt:lpstr>Calibri</vt:lpstr>
      <vt:lpstr>Office 主题​​</vt:lpstr>
      <vt:lpstr>2018 慧灯小组  十善---护生 2021-07-26</vt:lpstr>
      <vt:lpstr>      学习内容</vt:lpstr>
      <vt:lpstr>因果明镜论： 行十善业同样需具基，发心，加行，究竟四个条件才是圆满的善业</vt:lpstr>
      <vt:lpstr>果报</vt:lpstr>
      <vt:lpstr>公案</vt:lpstr>
      <vt:lpstr>远离杀生的十种功德 《佛为娑伽罗龙王所说大乘经》 </vt:lpstr>
      <vt:lpstr>观修思路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William Liu</cp:lastModifiedBy>
  <cp:revision>188</cp:revision>
  <dcterms:created xsi:type="dcterms:W3CDTF">2019-04-28T16:59:37Z</dcterms:created>
  <dcterms:modified xsi:type="dcterms:W3CDTF">2021-07-26T21:18:43Z</dcterms:modified>
</cp:coreProperties>
</file>