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7"/>
  </p:notesMasterIdLst>
  <p:handoutMasterIdLst>
    <p:handoutMasterId r:id="rId28"/>
  </p:handoutMasterIdLst>
  <p:sldIdLst>
    <p:sldId id="257" r:id="rId4"/>
    <p:sldId id="258" r:id="rId5"/>
    <p:sldId id="1819" r:id="rId6"/>
    <p:sldId id="1857" r:id="rId7"/>
    <p:sldId id="807" r:id="rId8"/>
    <p:sldId id="1769" r:id="rId9"/>
    <p:sldId id="1800" r:id="rId10"/>
    <p:sldId id="1858" r:id="rId11"/>
    <p:sldId id="1804" r:id="rId12"/>
    <p:sldId id="1859" r:id="rId13"/>
    <p:sldId id="1807" r:id="rId14"/>
    <p:sldId id="1860" r:id="rId15"/>
    <p:sldId id="1866" r:id="rId16"/>
    <p:sldId id="1808" r:id="rId17"/>
    <p:sldId id="1861" r:id="rId18"/>
    <p:sldId id="1862" r:id="rId19"/>
    <p:sldId id="1863" r:id="rId20"/>
    <p:sldId id="1864" r:id="rId21"/>
    <p:sldId id="1865" r:id="rId22"/>
    <p:sldId id="815" r:id="rId23"/>
    <p:sldId id="890" r:id="rId24"/>
    <p:sldId id="1709" r:id="rId25"/>
    <p:sldId id="298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29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AA3F26"/>
    <a:srgbClr val="8D341F"/>
    <a:srgbClr val="00339A"/>
    <a:srgbClr val="003FBC"/>
    <a:srgbClr val="FF6D6D"/>
    <a:srgbClr val="A20000"/>
    <a:srgbClr val="81301D"/>
    <a:srgbClr val="877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60"/>
    <p:restoredTop sz="46247"/>
  </p:normalViewPr>
  <p:slideViewPr>
    <p:cSldViewPr snapToObjects="1" showGuides="1">
      <p:cViewPr varScale="1">
        <p:scale>
          <a:sx n="90" d="100"/>
          <a:sy n="90" d="100"/>
        </p:scale>
        <p:origin x="1080" y="62"/>
      </p:cViewPr>
      <p:guideLst>
        <p:guide orient="horz" pos="2178"/>
        <p:guide pos="2903"/>
      </p:guideLst>
    </p:cSldViewPr>
  </p:slideViewPr>
  <p:outlineViewPr>
    <p:cViewPr>
      <p:scale>
        <a:sx n="33" d="100"/>
        <a:sy n="33" d="100"/>
      </p:scale>
      <p:origin x="0" y="-4498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310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555031-67E6-4789-9C03-D478E6AD99D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54000"/>
            <a:ext cx="2073275" cy="628491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5925" y="254000"/>
            <a:ext cx="6069013" cy="628491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219200"/>
            <a:ext cx="4068763" cy="4572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219200"/>
            <a:ext cx="4070350" cy="4572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312738"/>
            <a:ext cx="2071688" cy="547846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9100" y="312738"/>
            <a:ext cx="6067425" cy="547846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184275"/>
            <a:ext cx="4068763" cy="5354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184275"/>
            <a:ext cx="4070350" cy="5354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7"/>
          <p:cNvPicPr>
            <a:picLocks noChangeAspect="1"/>
          </p:cNvPicPr>
          <p:nvPr/>
        </p:nvPicPr>
        <p:blipFill>
          <a:blip r:embed="rId12"/>
          <a:srcRect t="1688" b="27"/>
          <a:stretch>
            <a:fillRect/>
          </a:stretch>
        </p:blipFill>
        <p:spPr>
          <a:xfrm>
            <a:off x="-33337" y="0"/>
            <a:ext cx="917733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KSO_BT1"/>
          <p:cNvSpPr>
            <a:spLocks noGrp="1"/>
          </p:cNvSpPr>
          <p:nvPr>
            <p:ph type="title"/>
          </p:nvPr>
        </p:nvSpPr>
        <p:spPr>
          <a:xfrm>
            <a:off x="415925" y="254000"/>
            <a:ext cx="8291513" cy="7096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8" name="KSO_BC1"/>
          <p:cNvSpPr>
            <a:spLocks noGrp="1"/>
          </p:cNvSpPr>
          <p:nvPr>
            <p:ph type="body"/>
          </p:nvPr>
        </p:nvSpPr>
        <p:spPr>
          <a:xfrm>
            <a:off x="419100" y="1184275"/>
            <a:ext cx="8291513" cy="5354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{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DABE8B"/>
        </a:buClr>
        <a:buFont typeface="幼圆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10"/>
          <p:cNvPicPr>
            <a:picLocks noChangeAspect="1"/>
          </p:cNvPicPr>
          <p:nvPr/>
        </p:nvPicPr>
        <p:blipFill>
          <a:blip r:embed="rId12"/>
          <a:srcRect l="1598" t="2747" r="1154" b="57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11"/>
          <p:cNvPicPr>
            <a:picLocks noChangeAspect="1"/>
          </p:cNvPicPr>
          <p:nvPr/>
        </p:nvPicPr>
        <p:blipFill>
          <a:blip r:embed="rId13"/>
          <a:srcRect r="3616" b="10127"/>
          <a:stretch>
            <a:fillRect/>
          </a:stretch>
        </p:blipFill>
        <p:spPr>
          <a:xfrm>
            <a:off x="6967538" y="5340350"/>
            <a:ext cx="2176462" cy="151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KSO_BT1"/>
          <p:cNvSpPr>
            <a:spLocks noGrp="1"/>
          </p:cNvSpPr>
          <p:nvPr>
            <p:ph type="title"/>
          </p:nvPr>
        </p:nvSpPr>
        <p:spPr>
          <a:xfrm>
            <a:off x="419100" y="312738"/>
            <a:ext cx="8291513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3" name="KSO_BC1"/>
          <p:cNvSpPr>
            <a:spLocks noGrp="1"/>
          </p:cNvSpPr>
          <p:nvPr>
            <p:ph type="body"/>
          </p:nvPr>
        </p:nvSpPr>
        <p:spPr>
          <a:xfrm>
            <a:off x="419100" y="1219200"/>
            <a:ext cx="8291513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205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f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rgbClr val="E3BB6C"/>
        </a:buClr>
        <a:buFont typeface="幼圆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 idx="4294967295"/>
          </p:nvPr>
        </p:nvSpPr>
        <p:spPr>
          <a:xfrm>
            <a:off x="679450" y="1892300"/>
            <a:ext cx="7772400" cy="571500"/>
          </a:xfrm>
        </p:spPr>
        <p:txBody>
          <a:bodyPr vert="horz" wrap="square" lIns="91440" tIns="45720" rIns="91440" bIns="45720"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 eaLnBrk="1" hangingPunct="1"/>
            <a:r>
              <a:rPr lang="zh-CN" altLang="en-US" sz="4000" dirty="0">
                <a:solidFill>
                  <a:srgbClr val="990000"/>
                </a:solidFill>
              </a:rPr>
              <a:t>入行论</a:t>
            </a:r>
            <a:r>
              <a:rPr lang="en-US" altLang="zh-CN" sz="4000" dirty="0">
                <a:solidFill>
                  <a:srgbClr val="990000"/>
                </a:solidFill>
              </a:rPr>
              <a:t>74</a:t>
            </a:r>
            <a:r>
              <a:rPr lang="zh-CN" altLang="en-US" sz="4000" dirty="0">
                <a:solidFill>
                  <a:srgbClr val="990000"/>
                </a:solidFill>
              </a:rPr>
              <a:t>课</a:t>
            </a:r>
            <a:endParaRPr lang="zh-CN" altLang="zh-CN" sz="4000" dirty="0">
              <a:solidFill>
                <a:srgbClr val="990000"/>
              </a:solidFill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idx="4294967295"/>
          </p:nvPr>
        </p:nvSpPr>
        <p:spPr>
          <a:xfrm>
            <a:off x="679450" y="2740025"/>
            <a:ext cx="7759700" cy="1409700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lvl1pPr>
            <a:lvl2pPr marL="0" lvl="1" indent="0" algn="ctr">
              <a:buClr>
                <a:srgbClr val="DABE8B"/>
              </a:buClr>
              <a:buSzTx/>
              <a:buFont typeface="幼圆" pitchFamily="49" charset="-122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寂天菩萨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著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索达吉仁波切    宣讲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生西法师        辅导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10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938" y="4425950"/>
            <a:ext cx="2462212" cy="1838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3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34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如人不欲病，然病仍生起，如是不欲恼，烦恼强涌现。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434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4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2775" y="1628775"/>
            <a:ext cx="7991475" cy="3425190"/>
          </a:xfrm>
          <a:prstGeom prst="rect">
            <a:avLst/>
          </a:prstGeom>
        </p:spPr>
        <p:txBody>
          <a:bodyPr>
            <a:spAutoFit/>
          </a:bodyPr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怨敌的伤害。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有良知的人都不愿意恼害他人，让自心处于烦恼中。（没有人天生就想伤害他人）。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由于前世习气、嗔境现前、非理作意，烦恼爆发，自己无法克制。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如同众生不愿意也会生病一样，怨敌也是被烦恼左右。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结论：怨敌对我们的伤害是身不由己。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如何对待伤害我们的人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嗔恨心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or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慈悲心。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有觉知、有智慧的人都会明白，怨敌伤害自己都是因缘所生。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故，不仅不应对他人生嗔恨心，而应生起大悲心。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41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8038" y="26066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心虽不思嗔，而人自然嗔，如是未思生，嗔恼犹自生。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7" name="矩形 2"/>
          <p:cNvSpPr/>
          <p:nvPr/>
        </p:nvSpPr>
        <p:spPr>
          <a:xfrm>
            <a:off x="612775" y="1711325"/>
            <a:ext cx="7991475" cy="4759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心虽然没有思维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我要嗔恨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，但人们仅以外缘自然生起嗔恨，而此外缘也未曾思维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我要生起嗔恨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，但嗔心还是同样会生起。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为什么对作害者要修安忍？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世间人的认识：胆病等没有想作害，而怨敌却有加害我的想法，所以我要嗔恨他。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观点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1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：嗔恨心并没有思维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我要嗔恨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的作意。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不具因缘：若没有我的存在和他的烦恼等作为因缘，他想嗔也生不起来。如安忍修的好的人，让他使劲对一个人生嗔恨，也很难生起。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因缘具合：怨敌依靠烦恼的吹动，加上前世我害他等因缘，今生才对我生起猛烈的嗔恨心。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41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8038" y="26066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心虽不思嗔，而人自然嗔，如是未思生，嗔恼犹自生。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7" name="矩形 2"/>
          <p:cNvSpPr/>
          <p:nvPr/>
        </p:nvSpPr>
        <p:spPr>
          <a:xfrm>
            <a:off x="612775" y="2061210"/>
            <a:ext cx="7991475" cy="3759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观点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2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：嗔恨心无人主宰。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嗔恨心不是非理作意、不快乐意识、不悦意外境等聚在一起，共同商量让它爆发。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烦恼就像冒烟一样，只要外境的因缘齐全，就自然而然产生。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结论：不应对怨敌生嗔心，因为他没有力量自主，因缘聚合一定会随烦恼而转，无法约束自己的身心。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教诫：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我们要努力克服自己的烦恼，否则一旦因缘聚合，在不愿意情况下，可能对严厉的对境生嗔心。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41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8038" y="26066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心虽不思嗔，而人自然嗔，如是未思生，嗔恼犹自生。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7" name="矩形 2"/>
          <p:cNvSpPr/>
          <p:nvPr/>
        </p:nvSpPr>
        <p:spPr>
          <a:xfrm>
            <a:off x="612140" y="1917065"/>
            <a:ext cx="7991475" cy="30918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公案及启示。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某将军求出家，宗杲禅师见他习气重，劝其慢慢来。将军心急，早起到庙里拜佛，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禅师开玩笑：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起得那么早，不怕妻偷人？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将军很生气：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你这老怪物，讲话太伤人！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禅师却笑道：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轻轻一拨扇，性火又燃烧，如此暴躁气，怎算放得下？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启示：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有些人一遇到对境，自己根本没有准备，嗔恨心就突然爆发了。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看见别人发脾气，应该学会理解他，毕竟这是他没办法控制的。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所有众过失，种种诸罪恶，彼皆缘所生，全然非自力。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4759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所有的大小过失，各种各样的轻重罪恶，它们都是由外缘力而产生的，完全没有自主的力量。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众过失：以嗔心为主的贪、痴、嫉妒、骄慢等五种根本烦恼及二十种随烦恼。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诸罪恶：烦恼引发的自性罪和佛制罪。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sz="1800" b="1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烦恼及罪恶如何产生的？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烦恼过失和罪业与嗔心一样，都是依靠因缘聚合才生起，没有一个独立的主体以自力生起。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贪心。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上师如意宝：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从贪心的角度而言，贪心并非以自力生起，它是依靠因缘聚合才起现的。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《俱舍论》中说：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悦意的对境、非理作意、相续中的习气未断，具足这三种因缘时，自然而然会生贪心。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所有众过失，种种诸罪恶，彼皆缘所生，全然非自力。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539750" y="1485265"/>
            <a:ext cx="7991475" cy="5092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嗔心。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上师如意宝：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对怨敌生嗔也是同样，依靠非理作意、对境现前、习气存在，嗔恨心就会马上出现。因此，我们不应该怪别人，这完全是因缘和合的结果。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公案。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安世高法师累世修行，有宿命通，身为太子却主动到有缘地区偿还命债，最后又投胎太子，做了法师。通过安世高法师三世经历说明有些不如法的事情和前世业力有关。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只要有因缘，果报会以各种方式成熟的。如我们无意中打了别人、踩人一脚，这些过失，相当一部分与前世有关。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有些人遭到他人的无端诽谤、加害，自己就非常想不通，其实这不一定是今世的冤仇，很可能来自于遥远的前世。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相关教证：</a:t>
            </a:r>
            <a:endParaRPr lang="zh-CN" altLang="en-US" sz="18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《释量论》：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诸因聚合时，其果怎不生？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整个世界，大到宇宙天体，小至分子原子，全部都是因缘而成，因缘一旦聚合，其果必然产生。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彼等众缘聚，不思将生嗔，所生诸嗔恼，亦无己生想。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539750" y="1485265"/>
            <a:ext cx="7991475" cy="34251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r>
              <a:rPr lang="zh-CN" altLang="en-US" sz="1800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</a:t>
            </a:r>
            <a:endParaRPr lang="en-US" altLang="zh-CN" sz="1800" u="sng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那些聚合在一起的引生嗔恼的众多外缘，没有“要生嗔恨”的动机；而因缘所生的嗔等烦恼，也没有“我要依靠这些外缘而产生”的想法。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u="sng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本颂重点：</a:t>
            </a:r>
            <a:endParaRPr lang="en-US" altLang="zh-CN" sz="1800" b="1" u="sng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释义分层。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彼等众缘聚，不思将生嗔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能生的角度（观待因）聚合在一起能产生嗔恼的形形色色外缘，并没有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我要生嗔恨心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的念头。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所生诸嗔恼，亦无己生想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所生的角度（观待果）而所产生的果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嗔恨烦恼、罪业，也没有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我要依靠这些因缘而产生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的想法。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彼等众缘聚，不思将生嗔，所生诸嗔恼，亦无己生想。。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539750" y="1485265"/>
            <a:ext cx="7991475" cy="5092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外缘不想生嗔。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嗔恨心的产生条件：眼根、外境、心识。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嗔恨心的产生过程：如外面有一个人（外境），我看见（眼根）他的行为不如法，心里接受不了（心识），这三种因缘结合起来，才能引发我的嗔恨心。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分析：没有哪个因缘主动生起，共同商量去制造嗔恨心。只要对方的行为跟你的非理作意结合起来，必定会产生嗔恨。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结论：这是一种因缘，不是哪个因缘去故意造的。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嗔恨心自己也没想产生。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因缘所生的嗔恼之果，本身也是一种假合，找不到真实的本体。如同土片瓦石等材料建造的房屋，是暂时的缘起现象，无有实存的主体。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嗔恨心从本体、因缘、体性上观察，也是了不可得，因此嗔恨本身也是假合，并无真实本体。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嗔心既无本体，也就没有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我要产生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的念头了。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结论：嗔恨作意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我要依靠种种因缘而产生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，完全不可能。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彼等众缘聚，不思将生嗔，所生诸嗔恼，亦无己生想。。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539750" y="1485265"/>
            <a:ext cx="7991475" cy="5092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4.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遣疑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现量感受到嗔恨心，不可能说它不存在。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虽然嗔恨心不会有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我要生起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或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我已产生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的作意，但对方确实以嗔恨心在加害我。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佛早把真相告诉我们了，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诸法缘起生，是大沙门说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5.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如何克制嗔心？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世间人的方法：林则徐写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制怒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警醒自己。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佛法：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要知道嗔恨心是因缘聚合的产物，如梦如幻，无有本体，既无本体，对方以嗔恨心伤害我，我为什么要忿忿不平呢？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对方的嗔恨心如梦如幻，我的嗔恨心也是如梦如幻，若通达了这个道理，生活中就不会太执着，没有执着的话，便会束缚的网（烦恼）中解脱出来。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古代故事中的圣者教言：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你要知道一个字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怒。如果你无法控制愤怒，心就被它踩在脚下，永远做它的奴仆。而你一旦离开了愤怒，就会得到自在，获得解脱。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彼等众缘聚，不思将生嗔，所生诸嗔恼，亦无己生想。。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539750" y="2016125"/>
            <a:ext cx="7991475" cy="20916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6.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上师教诫：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相续中一旦生起嗔恨心，善根会被摧坏毁无余，心也时时处于痛苦当中。（一念嗔心起，火烧功德林。）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如果离开嗔恨心，生活会非常快乐。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因此，大家在接触人的过程中，尽量要克制自己的怒心，摧毁相续中的嗔恨心，修持到一定程度，行为会变得非常调柔。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3"/>
          <p:cNvSpPr>
            <a:spLocks noGrp="1"/>
          </p:cNvSpPr>
          <p:nvPr>
            <p:ph type="subTitle" idx="4294967295"/>
          </p:nvPr>
        </p:nvSpPr>
        <p:spPr>
          <a:xfrm>
            <a:off x="2124075" y="3933825"/>
            <a:ext cx="2573338" cy="1382713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lvl1pPr>
            <a:lvl2pPr marL="0" lvl="1" indent="0" algn="ctr">
              <a:buClr>
                <a:srgbClr val="DABE8B"/>
              </a:buClr>
              <a:buSzTx/>
              <a:buFont typeface="幼圆" pitchFamily="49" charset="-122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algn="l" eaLnBrk="1" hangingPunct="1"/>
            <a:r>
              <a:rPr lang="zh-CN" altLang="zh-CN" sz="1800" b="1" dirty="0"/>
              <a:t>顶礼本师释迦摩尼佛</a:t>
            </a:r>
            <a:endParaRPr lang="zh-CN" altLang="zh-CN" sz="1800" b="1" dirty="0"/>
          </a:p>
          <a:p>
            <a:pPr lvl="0" algn="l" eaLnBrk="1" hangingPunct="1"/>
            <a:r>
              <a:rPr lang="zh-CN" altLang="zh-CN" sz="1800" b="1" dirty="0"/>
              <a:t>顶礼文殊智慧勇士</a:t>
            </a:r>
            <a:endParaRPr lang="zh-CN" altLang="zh-CN" sz="1800" b="1" dirty="0"/>
          </a:p>
          <a:p>
            <a:pPr lvl="0" algn="l" eaLnBrk="1" hangingPunct="1"/>
            <a:r>
              <a:rPr lang="zh-CN" altLang="zh-CN" sz="1800" b="1" dirty="0"/>
              <a:t>顶礼传承大恩上师</a:t>
            </a:r>
            <a:endParaRPr lang="zh-CN" altLang="zh-CN" sz="1800" b="1" dirty="0"/>
          </a:p>
        </p:txBody>
      </p:sp>
      <p:sp>
        <p:nvSpPr>
          <p:cNvPr id="5123" name="Rectangle 4"/>
          <p:cNvSpPr>
            <a:spLocks noGrp="1"/>
          </p:cNvSpPr>
          <p:nvPr/>
        </p:nvSpPr>
        <p:spPr>
          <a:xfrm>
            <a:off x="4427538" y="3789363"/>
            <a:ext cx="2573337" cy="166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DABE8B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自大圣境五台山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文殊加持入心间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祈祷晋美彭措足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证悟意传求加持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5"/>
          <p:cNvSpPr>
            <a:spLocks noGrp="1"/>
          </p:cNvSpPr>
          <p:nvPr/>
        </p:nvSpPr>
        <p:spPr>
          <a:xfrm>
            <a:off x="2763838" y="5516563"/>
            <a:ext cx="5367337" cy="4841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DABE8B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2000" b="1" i="1" dirty="0">
                <a:solidFill>
                  <a:srgbClr val="D00000"/>
                </a:solidFill>
                <a:latin typeface="Arial" panose="020B0604020202020204" pitchFamily="34" charset="0"/>
              </a:rPr>
              <a:t>为度化一切众生发无上殊胜的菩提心而学习</a:t>
            </a:r>
            <a:endParaRPr lang="zh-CN" altLang="zh-CN" sz="2000" b="1" i="1" dirty="0">
              <a:solidFill>
                <a:srgbClr val="D00000"/>
              </a:solidFill>
              <a:latin typeface="Arial" panose="020B0604020202020204" pitchFamily="34" charset="0"/>
            </a:endParaRPr>
          </a:p>
        </p:txBody>
      </p:sp>
      <p:pic>
        <p:nvPicPr>
          <p:cNvPr id="5125" name="Picture 6" descr="%MV`K6N{36%5XM2A7BYBQ_4"/>
          <p:cNvPicPr>
            <a:picLocks noChangeAspect="1"/>
          </p:cNvPicPr>
          <p:nvPr/>
        </p:nvPicPr>
        <p:blipFill>
          <a:blip r:embed="rId1"/>
          <a:srcRect l="11063" r="957" b="48874"/>
          <a:stretch>
            <a:fillRect/>
          </a:stretch>
        </p:blipFill>
        <p:spPr>
          <a:xfrm>
            <a:off x="2195513" y="1557338"/>
            <a:ext cx="4673600" cy="222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67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67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867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8" name="TextBox 16"/>
          <p:cNvSpPr/>
          <p:nvPr/>
        </p:nvSpPr>
        <p:spPr>
          <a:xfrm>
            <a:off x="857250" y="2060575"/>
            <a:ext cx="6902450" cy="2425149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有人认为：</a:t>
            </a: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我应对敌人生嗔恨，因为他给我带来了痛苦。</a:t>
            </a: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这种想法对吗？请以辩论的方式具体分析，并以比喻进行说明。</a:t>
            </a:r>
            <a:endParaRPr lang="zh-CN" altLang="en-US" sz="2800" dirty="0">
              <a:solidFill>
                <a:srgbClr val="0045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679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80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  <a:endParaRPr lang="zh-CN" altLang="zh-CN" sz="3200" b="1" dirty="0">
              <a:solidFill>
                <a:srgbClr val="826951"/>
              </a:solidFill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69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9700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1" name="TextBox 16"/>
          <p:cNvSpPr/>
          <p:nvPr/>
        </p:nvSpPr>
        <p:spPr>
          <a:xfrm>
            <a:off x="857250" y="2060575"/>
            <a:ext cx="6902450" cy="2329487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若有人想：</a:t>
            </a: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疾病并非故意害我，但怨敌却有加害我的念头，所以我一定要对他恨之不可。</a:t>
            </a: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请判别此观点的对错，详细说明你的理由。</a:t>
            </a:r>
            <a:endParaRPr lang="zh-CN" altLang="en-US" sz="2800" dirty="0">
              <a:solidFill>
                <a:srgbClr val="0045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70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3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  <a:endParaRPr lang="zh-CN" altLang="zh-CN" sz="3200" b="1" dirty="0">
              <a:solidFill>
                <a:srgbClr val="826951"/>
              </a:solidFill>
            </a:endParaRPr>
          </a:p>
        </p:txBody>
      </p:sp>
      <p:sp>
        <p:nvSpPr>
          <p:cNvPr id="2970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2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30724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5" name="TextBox 16"/>
          <p:cNvSpPr/>
          <p:nvPr/>
        </p:nvSpPr>
        <p:spPr>
          <a:xfrm>
            <a:off x="857250" y="2060575"/>
            <a:ext cx="6902450" cy="1293893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为什么说嗔心及其引发的罪业，都是因缘而生？请用教证、理证、公案加以说明。</a:t>
            </a:r>
            <a:endParaRPr lang="zh-CN" altLang="en-US" sz="2800" dirty="0">
              <a:solidFill>
                <a:srgbClr val="0045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6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7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  <a:endParaRPr lang="zh-CN" altLang="zh-CN" sz="3200" b="1" dirty="0">
              <a:solidFill>
                <a:srgbClr val="826951"/>
              </a:solidFill>
            </a:endParaRPr>
          </a:p>
        </p:txBody>
      </p:sp>
      <p:sp>
        <p:nvSpPr>
          <p:cNvPr id="3072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638175" y="312738"/>
            <a:ext cx="7851775" cy="654050"/>
          </a:xfrm>
          <a:solidFill>
            <a:srgbClr val="990000">
              <a:alpha val="100000"/>
            </a:srgbClr>
          </a:solidFill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zh-CN" dirty="0">
                <a:solidFill>
                  <a:schemeClr val="bg1"/>
                </a:solidFill>
                <a:latin typeface="幼圆" pitchFamily="49" charset="-122"/>
              </a:rPr>
              <a:t>回      向</a:t>
            </a:r>
            <a:endParaRPr lang="zh-CN" altLang="zh-CN" dirty="0">
              <a:solidFill>
                <a:schemeClr val="bg1"/>
              </a:solidFill>
              <a:latin typeface="幼圆" pitchFamily="49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1849438" y="1111250"/>
            <a:ext cx="5429250" cy="5491163"/>
          </a:xfrm>
          <a:ln w="76200" cmpd="tri">
            <a:solidFill>
              <a:srgbClr val="99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algn="ctr" eaLnBrk="1" hangingPunct="1">
              <a:lnSpc>
                <a:spcPct val="90000"/>
              </a:lnSpc>
              <a:buNone/>
            </a:pPr>
            <a:endParaRPr lang="zh-CN" altLang="en-US" sz="1800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所南德义檀嘉热巴涅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托内尼波札南潘协将 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杰嘎纳其瓦隆彻巴耶 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哲波措利卓瓦卓瓦效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文殊师利勇猛智  普贤慧行亦复然</a:t>
            </a:r>
            <a:endParaRPr lang="zh-CN" altLang="en-US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随彼一切常修学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三世诸佛所称叹   如是最胜诸大愿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为得普贤殊胜行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生生世世不离师</a:t>
            </a:r>
            <a:r>
              <a:rPr lang="en-US" altLang="zh-CN" b="1" dirty="0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恒时享用胜法乐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圆满地道功德已</a:t>
            </a:r>
            <a:r>
              <a:rPr lang="en-US" altLang="zh-CN" b="1" dirty="0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唯愿速得金刚持</a:t>
            </a:r>
            <a:endParaRPr lang="zh-CN" altLang="en-US" b="1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pic>
        <p:nvPicPr>
          <p:cNvPr id="3277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996950"/>
            <a:ext cx="1504950" cy="1852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8"/>
          <p:cNvSpPr/>
          <p:nvPr/>
        </p:nvSpPr>
        <p:spPr>
          <a:xfrm>
            <a:off x="3276600" y="666750"/>
            <a:ext cx="28876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顶礼寂天菩萨</a:t>
            </a:r>
            <a:endParaRPr lang="zh-CN" altLang="zh-CN" sz="2800" dirty="0">
              <a:solidFill>
                <a:srgbClr val="BC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614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2492375"/>
            <a:ext cx="2009140" cy="24739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矩形 1"/>
          <p:cNvSpPr/>
          <p:nvPr/>
        </p:nvSpPr>
        <p:spPr>
          <a:xfrm>
            <a:off x="4356100" y="2420620"/>
            <a:ext cx="3168650" cy="26562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ts val="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尽舍国政善开显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l">
              <a:lnSpc>
                <a:spcPts val="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稀奇佛子行之理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l">
              <a:lnSpc>
                <a:spcPts val="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弘扬佛陀教法者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l">
              <a:lnSpc>
                <a:spcPts val="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寂天菩萨前顶礼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810" y="859790"/>
            <a:ext cx="9126855" cy="5151755"/>
          </a:xfrm>
          <a:prstGeom prst="rect">
            <a:avLst/>
          </a:prstGeom>
        </p:spPr>
      </p:pic>
      <p:sp>
        <p:nvSpPr>
          <p:cNvPr id="7170" name="矩形 8"/>
          <p:cNvSpPr/>
          <p:nvPr/>
        </p:nvSpPr>
        <p:spPr>
          <a:xfrm>
            <a:off x="3108325" y="276225"/>
            <a:ext cx="35131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入行论</a:t>
            </a:r>
            <a:r>
              <a:rPr lang="en-US" altLang="zh-CN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73</a:t>
            </a: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课科判回顾</a:t>
            </a:r>
            <a:endParaRPr lang="zh-CN" altLang="zh-CN" sz="2800" dirty="0">
              <a:solidFill>
                <a:srgbClr val="BC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</a:t>
            </a: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19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" name="Rectangle 39"/>
          <p:cNvSpPr>
            <a:spLocks noGrp="1"/>
          </p:cNvSpPr>
          <p:nvPr/>
        </p:nvSpPr>
        <p:spPr>
          <a:xfrm>
            <a:off x="2700338" y="125413"/>
            <a:ext cx="5422900" cy="558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3000" b="1" dirty="0">
                <a:solidFill>
                  <a:srgbClr val="C00000"/>
                </a:solidFill>
                <a:sym typeface="Calibri" panose="020F0502020204030204" pitchFamily="34" charset="0"/>
              </a:rPr>
              <a:t>74</a:t>
            </a:r>
            <a:r>
              <a:rPr lang="zh-CN" altLang="en-US" sz="3000" b="1" dirty="0">
                <a:solidFill>
                  <a:srgbClr val="C00000"/>
                </a:solidFill>
                <a:sym typeface="Calibri" panose="020F0502020204030204" pitchFamily="34" charset="0"/>
              </a:rPr>
              <a:t>课总义归摄</a:t>
            </a:r>
            <a:endParaRPr lang="zh-CN" altLang="en-US" sz="3000" b="1" dirty="0">
              <a:solidFill>
                <a:srgbClr val="C00000"/>
              </a:solidFill>
              <a:sym typeface="Calibri" panose="020F0502020204030204" pitchFamily="34" charset="0"/>
            </a:endParaRPr>
          </a:p>
        </p:txBody>
      </p:sp>
      <p:sp>
        <p:nvSpPr>
          <p:cNvPr id="819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0" name="矩形 10"/>
          <p:cNvSpPr/>
          <p:nvPr/>
        </p:nvSpPr>
        <p:spPr>
          <a:xfrm>
            <a:off x="3825240" y="2132965"/>
            <a:ext cx="4822825" cy="23069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上一课宣讲我们要有坚强的意志去面对痛苦，以及痛苦有让我们生起出离心、去除骄慢心、激发大悲心的功德。本课宣讲在面对令我产生痛苦的对境时，我们当具有正知正念，思维正法，认识到作害者身不由己，所以不应该产生嗔心。主要从作害者无有自主、无心两方面分析，并归纳总结一切烦恼罪恶是因缘而生，外缘没有想生嗔恨心，嗔恨心自己也没想产生。</a:t>
            </a:r>
            <a:endParaRPr lang="zh-CN" altLang="en-US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1786255"/>
            <a:ext cx="2232025" cy="3369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68045"/>
            <a:ext cx="9144000" cy="5121910"/>
          </a:xfrm>
          <a:prstGeom prst="rect">
            <a:avLst/>
          </a:prstGeom>
        </p:spPr>
      </p:pic>
      <p:sp>
        <p:nvSpPr>
          <p:cNvPr id="4" name="矩形 8"/>
          <p:cNvSpPr/>
          <p:nvPr/>
        </p:nvSpPr>
        <p:spPr>
          <a:xfrm>
            <a:off x="3108325" y="276225"/>
            <a:ext cx="35131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入行论</a:t>
            </a:r>
            <a:r>
              <a:rPr lang="en-US" altLang="zh-CN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74</a:t>
            </a: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课科判</a:t>
            </a:r>
            <a:endParaRPr lang="zh-CN" altLang="zh-CN" sz="2800" dirty="0">
              <a:solidFill>
                <a:srgbClr val="BC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45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Rectangle 39"/>
          <p:cNvSpPr>
            <a:spLocks noGrp="1"/>
          </p:cNvSpPr>
          <p:nvPr/>
        </p:nvSpPr>
        <p:spPr>
          <a:xfrm>
            <a:off x="3275648" y="36607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不嗔胆病等，痛苦大渊薮，云何嗔有情，彼皆缘所成。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7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8" name="矩形 10"/>
          <p:cNvSpPr/>
          <p:nvPr/>
        </p:nvSpPr>
        <p:spPr>
          <a:xfrm>
            <a:off x="612775" y="977900"/>
            <a:ext cx="1077913" cy="417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9" name="矩形 2"/>
          <p:cNvSpPr/>
          <p:nvPr/>
        </p:nvSpPr>
        <p:spPr>
          <a:xfrm>
            <a:off x="612775" y="1411923"/>
            <a:ext cx="7991475" cy="50927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r>
              <a:rPr lang="zh-CN" altLang="en-US" sz="1800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</a:t>
            </a:r>
            <a:endParaRPr lang="en-US" altLang="zh-CN" sz="1800" u="sng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如果你不瞋恨风、胆、涎病——这些痛苦的出生处，那为什么要瞋恨有情呢？他们都是各种因缘聚合而成的呀。渊薮：人或物聚集的地方，这里形容痛苦聚集之所。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u="sng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本颂重点：</a:t>
            </a:r>
            <a:endParaRPr lang="en-US" altLang="zh-CN" sz="1800" b="1" u="sng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辩论：为什么对作害者要修安忍？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世间人的认识：敌人对我制造违缘，让我内心痛苦，我不应该对他安忍。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反问：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风胆涎等疾病，经常折磨我们，是痛苦的来源，为什么不瞋恨他们？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风胆涎的疾病和怨恨的敌人，同样都是痛苦的来源，为什么只对怨敌恨之入骨，对疾病的来源身体不生嗔恨心呢？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世人回答：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疾病是业力、四大不调等因缘不由自主而形成，所以没必要嗔恨。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怨敌伤害自己是故意而为，所以才生嗔恨。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45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Rectangle 39"/>
          <p:cNvSpPr>
            <a:spLocks noGrp="1"/>
          </p:cNvSpPr>
          <p:nvPr/>
        </p:nvSpPr>
        <p:spPr>
          <a:xfrm>
            <a:off x="3275648" y="36607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不嗔胆病等，痛苦大渊薮，云何嗔有情，彼皆缘所成。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7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8" name="矩形 10"/>
          <p:cNvSpPr/>
          <p:nvPr/>
        </p:nvSpPr>
        <p:spPr>
          <a:xfrm>
            <a:off x="612775" y="977900"/>
            <a:ext cx="1077913" cy="417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9" name="矩形 2"/>
          <p:cNvSpPr/>
          <p:nvPr/>
        </p:nvSpPr>
        <p:spPr>
          <a:xfrm>
            <a:off x="612775" y="1411923"/>
            <a:ext cx="7991475" cy="4759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解答：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怨敌造违缘作害也是因缘而生。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世间任何一法，没有因缘不可能产生，如同镜子与镜中的影像一样。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如果没有因缘，成千上万个怨敌聚在一起也不会对你构成伤害。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教诫初学者。</a:t>
            </a:r>
            <a:endParaRPr lang="zh-CN" altLang="en-US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困难：初学者万事开头难，学习安忍时进时退的现象很正常的。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坚持：要长期反复串习，反反复复去观察嗔恨的过患、安忍的功德。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结果：修行会有明显长进（如自相续烦恼得到调伏等）。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总之，只要努力，修行一定会增上。不串习，永远无法圆满（安忍度）。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以公案教诫。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通过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百忍堂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的主人在接受考验时，被改成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不忍堂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的公案。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上师提醒我们平时应时时提醒自己安忍，现实中的种种对境会来考验自己。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3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74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34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如人不欲病，然病仍生起，如是不欲恼，烦恼强涌现。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434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4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2775" y="1628775"/>
            <a:ext cx="7991475" cy="3759200"/>
          </a:xfrm>
          <a:prstGeom prst="rect">
            <a:avLst/>
          </a:prstGeom>
        </p:spPr>
        <p:txBody>
          <a:bodyPr>
            <a:spAutoFit/>
          </a:bodyPr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如同人们虽然不希望患病，但业感疾病仍会生起。同样，人们虽然不想生烦恼，但是在业缘逼迫下烦恼仍然会涌现出来。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endParaRPr lang="zh-CN" altLang="en-US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生病的伤害。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大家都不喜欢生病，然而一旦因缘具足，如四大不调、饮食不当，以及前世杀生、殴打众生的业报成熟，在不情愿的情况下，各种疾病也会不期而至。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死亡的伤害。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身体是五蕴假合之躯，到了一定的时候，谁也没办法控制业力。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8_A000120150318A04PWBG">
  <a:themeElements>
    <a:clrScheme name="8_A000120150318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C0923E"/>
      </a:accent2>
      <a:accent3>
        <a:srgbClr val="FFFFFF"/>
      </a:accent3>
      <a:accent4>
        <a:srgbClr val="505050"/>
      </a:accent4>
      <a:accent5>
        <a:srgbClr val="C1B9B3"/>
      </a:accent5>
      <a:accent6>
        <a:srgbClr val="AE8437"/>
      </a:accent6>
      <a:hlink>
        <a:srgbClr val="00B0F0"/>
      </a:hlink>
      <a:folHlink>
        <a:srgbClr val="AFB2B4"/>
      </a:folHlink>
    </a:clrScheme>
    <a:fontScheme name="8_A000120150318A04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A000120150318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C0923E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E8437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A000120150324A07PWBG">
  <a:themeElements>
    <a:clrScheme name="10_A000120150324A07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B78623"/>
      </a:accent2>
      <a:accent3>
        <a:srgbClr val="FFFFFF"/>
      </a:accent3>
      <a:accent4>
        <a:srgbClr val="505050"/>
      </a:accent4>
      <a:accent5>
        <a:srgbClr val="C1B9B3"/>
      </a:accent5>
      <a:accent6>
        <a:srgbClr val="A6791F"/>
      </a:accent6>
      <a:hlink>
        <a:srgbClr val="00B0F0"/>
      </a:hlink>
      <a:folHlink>
        <a:srgbClr val="AFB2B4"/>
      </a:folHlink>
    </a:clrScheme>
    <a:fontScheme name="10_A000120150324A07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A000120150324A07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B78623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6791F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4607</Words>
  <Application>WPS 演示</Application>
  <PresentationFormat/>
  <Paragraphs>326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7" baseType="lpstr">
      <vt:lpstr>Arial</vt:lpstr>
      <vt:lpstr>宋体</vt:lpstr>
      <vt:lpstr>Wingdings</vt:lpstr>
      <vt:lpstr>微软雅黑</vt:lpstr>
      <vt:lpstr>幼圆</vt:lpstr>
      <vt:lpstr>Wingdings 2</vt:lpstr>
      <vt:lpstr>Wingdings</vt:lpstr>
      <vt:lpstr>Calibri</vt:lpstr>
      <vt:lpstr>楷体</vt:lpstr>
      <vt:lpstr>黑体</vt:lpstr>
      <vt:lpstr>Arial Unicode MS</vt:lpstr>
      <vt:lpstr>幼圆</vt:lpstr>
      <vt:lpstr>8_A000120150318A04PWBG</vt:lpstr>
      <vt:lpstr>10_A000120150324A07PWBG</vt:lpstr>
      <vt:lpstr>入行论73课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      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刘冰</cp:lastModifiedBy>
  <cp:revision>12</cp:revision>
  <dcterms:created xsi:type="dcterms:W3CDTF">2015-10-10T17:40:00Z</dcterms:created>
  <dcterms:modified xsi:type="dcterms:W3CDTF">2025-10-21T02:09:50Z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2052-12.1.0.23125</vt:lpwstr>
  </property>
  <property fmtid="{D5CDD505-2E9C-101B-9397-08002B2CF9AE}" pid="3" name="ICV">
    <vt:lpwstr>D93E5EE704554A34A17CE8D876AA3584_13</vt:lpwstr>
  </property>
</Properties>
</file>