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7" r:id="rId3"/>
    <p:sldId id="288" r:id="rId4"/>
    <p:sldId id="295" r:id="rId5"/>
    <p:sldId id="294" r:id="rId6"/>
    <p:sldId id="293" r:id="rId7"/>
    <p:sldId id="296" r:id="rId8"/>
    <p:sldId id="292" r:id="rId9"/>
    <p:sldId id="297" r:id="rId10"/>
    <p:sldId id="291" r:id="rId11"/>
    <p:sldId id="290" r:id="rId12"/>
    <p:sldId id="289" r:id="rId13"/>
    <p:sldId id="298" r:id="rId14"/>
    <p:sldId id="299" r:id="rId15"/>
    <p:sldId id="300" r:id="rId16"/>
    <p:sldId id="301" r:id="rId17"/>
    <p:sldId id="302" r:id="rId18"/>
    <p:sldId id="304" r:id="rId19"/>
    <p:sldId id="303" r:id="rId20"/>
    <p:sldId id="305" r:id="rId21"/>
    <p:sldId id="306"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431925"/>
          </a:xfrm>
        </p:spPr>
        <p:txBody>
          <a:bodyPr/>
          <a:p>
            <a:r>
              <a:rPr lang="zh-CN"/>
              <a:t>慧灯禅修教材之依止上师</a:t>
            </a:r>
            <a:endParaRPr lang="zh-CN"/>
          </a:p>
        </p:txBody>
      </p:sp>
      <p:sp>
        <p:nvSpPr>
          <p:cNvPr id="3" name="Content Placeholder 2"/>
          <p:cNvSpPr>
            <a:spLocks noGrp="1"/>
          </p:cNvSpPr>
          <p:nvPr>
            <p:ph idx="1"/>
          </p:nvPr>
        </p:nvSpPr>
        <p:spPr>
          <a:xfrm>
            <a:off x="609600" y="2038985"/>
            <a:ext cx="10972800" cy="4088765"/>
          </a:xfrm>
        </p:spPr>
        <p:txBody>
          <a:bodyPr/>
          <a:p>
            <a:r>
              <a:rPr lang="zh-CN" altLang="en-US"/>
              <a:t>依止上师的重要性：</a:t>
            </a:r>
            <a:endParaRPr lang="zh-CN" altLang="en-US"/>
          </a:p>
          <a:p>
            <a:pPr marL="0" indent="0">
              <a:buNone/>
            </a:pPr>
            <a:endParaRPr lang="en-US"/>
          </a:p>
          <a:p>
            <a:pPr marL="0" indent="0">
              <a:buNone/>
            </a:pPr>
            <a:r>
              <a:rPr lang="en-US"/>
              <a:t>要想学成世间的知识技能，也要接受一些培训才可以办到，那么解脱就更需要学习。要学习，自然就需要老师。所以，善知识必不可少</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殊胜上师相</a:t>
            </a:r>
            <a:endParaRPr lang="zh-CN" altLang="en-US"/>
          </a:p>
        </p:txBody>
      </p:sp>
      <p:sp>
        <p:nvSpPr>
          <p:cNvPr id="3" name="Content Placeholder 2"/>
          <p:cNvSpPr>
            <a:spLocks noGrp="1"/>
          </p:cNvSpPr>
          <p:nvPr>
            <p:ph idx="1"/>
          </p:nvPr>
        </p:nvSpPr>
        <p:spPr/>
        <p:txBody>
          <a:bodyPr/>
          <a:p>
            <a:pPr marL="0" indent="0">
              <a:buNone/>
            </a:pPr>
            <a:r>
              <a:rPr lang="en-US"/>
              <a:t>殊胜的上师，为了引导所化众生，暂时的一举手、一投足等行为好像与所有的普通人一模一样。但是从了义上来讲，他们的密意始终安住在佛陀的境界中，从这一角度而言又与一切世人截然不同。实际上，上师的任何所为都是顺应所化众生相续具有密意的行为，超凡脱俗，不同寻常；他既能善巧解除弟子的重重怀疑，也能忍耐弟子的一切邪行和忧心劳身，宛如独子的慈母一般。如《功德藏》中说：“不了义随一切众，了义相违诸众生，具密意故胜有情，善遣疑忍忧邪行。”</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殊胜上师相</a:t>
            </a:r>
            <a:endParaRPr lang="zh-CN" altLang="en-US"/>
          </a:p>
        </p:txBody>
      </p:sp>
      <p:sp>
        <p:nvSpPr>
          <p:cNvPr id="3" name="Content Placeholder 2"/>
          <p:cNvSpPr>
            <a:spLocks noGrp="1"/>
          </p:cNvSpPr>
          <p:nvPr>
            <p:ph idx="1"/>
          </p:nvPr>
        </p:nvSpPr>
        <p:spPr>
          <a:xfrm>
            <a:off x="609600" y="975360"/>
            <a:ext cx="10972800" cy="5623560"/>
          </a:xfrm>
        </p:spPr>
        <p:txBody>
          <a:bodyPr/>
          <a:p>
            <a:pPr marL="0" indent="0">
              <a:buNone/>
            </a:pPr>
            <a:r>
              <a:rPr lang="en-US" sz="1800"/>
              <a:t>具有一切德相的上师</a:t>
            </a:r>
            <a:r>
              <a:rPr lang="zh-CN" altLang="en-US" sz="1800"/>
              <a:t>：</a:t>
            </a:r>
            <a:endParaRPr lang="zh-CN" altLang="en-US" sz="1800"/>
          </a:p>
          <a:p>
            <a:pPr marL="0" indent="0">
              <a:buNone/>
            </a:pPr>
            <a:r>
              <a:rPr lang="en-US" sz="1800"/>
              <a:t>像大船，能救度众生脱离轮回大海；</a:t>
            </a:r>
            <a:endParaRPr lang="en-US" sz="1800"/>
          </a:p>
          <a:p>
            <a:pPr marL="0" indent="0">
              <a:buNone/>
            </a:pPr>
            <a:r>
              <a:rPr lang="en-US" sz="1800"/>
              <a:t>如商主，能无误指示解脱与遍知佛果的圣道；</a:t>
            </a:r>
            <a:endParaRPr lang="en-US" sz="1800"/>
          </a:p>
          <a:p>
            <a:pPr marL="0" indent="0">
              <a:buNone/>
            </a:pPr>
            <a:r>
              <a:rPr lang="en-US" sz="1800"/>
              <a:t>如甘露雨，能熄灭业与烦恼熊熊的烈火；</a:t>
            </a:r>
            <a:endParaRPr lang="en-US" sz="1800"/>
          </a:p>
          <a:p>
            <a:pPr marL="0" indent="0">
              <a:buNone/>
            </a:pPr>
            <a:r>
              <a:rPr lang="en-US" sz="1800"/>
              <a:t>如日月，能遣除重重的无明黑暗，现出朗朗的正法光明；</a:t>
            </a:r>
            <a:endParaRPr lang="en-US" sz="1800"/>
          </a:p>
          <a:p>
            <a:pPr marL="0" indent="0">
              <a:buNone/>
            </a:pPr>
            <a:r>
              <a:rPr lang="en-US" sz="1800"/>
              <a:t>如大地，能容忍弟子忧心劳身及一切邪行，见行广博，无所不包；</a:t>
            </a:r>
            <a:endParaRPr lang="en-US" sz="1800"/>
          </a:p>
          <a:p>
            <a:pPr marL="0" indent="0">
              <a:buNone/>
            </a:pPr>
            <a:r>
              <a:rPr lang="en-US" sz="1800"/>
              <a:t>如劫波树（如意树），是今生与来世一切功德利乐的来源；</a:t>
            </a:r>
            <a:endParaRPr lang="en-US" sz="1800"/>
          </a:p>
          <a:p>
            <a:pPr marL="0" indent="0">
              <a:buNone/>
            </a:pPr>
            <a:r>
              <a:rPr lang="en-US" sz="1800"/>
              <a:t>如妙瓶，成为不可思议诸乘宗派一切意愿的宝库；</a:t>
            </a:r>
            <a:endParaRPr lang="en-US" sz="1800"/>
          </a:p>
          <a:p>
            <a:pPr marL="0" indent="0">
              <a:buNone/>
            </a:pPr>
            <a:r>
              <a:rPr lang="en-US" sz="1800"/>
              <a:t>如摩尼珠，住在随心所欲（息、增、怀、诛）四种事业大海的源泉中；</a:t>
            </a:r>
            <a:endParaRPr lang="en-US" sz="1800"/>
          </a:p>
          <a:p>
            <a:pPr marL="0" indent="0">
              <a:buNone/>
            </a:pPr>
            <a:r>
              <a:rPr lang="en-US" sz="1800"/>
              <a:t>他的慈心犹如父母，对于无边无际的一切众生无有亲疏、爱憎，一视同仁；</a:t>
            </a:r>
            <a:endParaRPr lang="en-US" sz="1800"/>
          </a:p>
          <a:p>
            <a:pPr marL="0" indent="0">
              <a:buNone/>
            </a:pPr>
            <a:r>
              <a:rPr lang="en-US" sz="1800"/>
              <a:t>他的悲心好似河流，对于普天之下的芸芸苍生广泛怜悯，尤其是对无依无怙的苦难有情更是迫切悲悯；</a:t>
            </a:r>
            <a:endParaRPr lang="en-US" sz="1800"/>
          </a:p>
          <a:p>
            <a:pPr marL="0" indent="0">
              <a:buNone/>
            </a:pPr>
            <a:r>
              <a:rPr lang="en-US" sz="1800"/>
              <a:t>他的喜心宛若山王，不为嫉妒之心所转，不为实执之风所动；</a:t>
            </a:r>
            <a:endParaRPr lang="en-US" sz="1800"/>
          </a:p>
          <a:p>
            <a:pPr marL="0" indent="0">
              <a:buNone/>
            </a:pPr>
            <a:r>
              <a:rPr lang="en-US" sz="1800"/>
              <a:t>他的舍心恰似雨云，自相续不被贪嗔所扰乱。</a:t>
            </a:r>
            <a:endParaRPr lang="en-US" sz="1800"/>
          </a:p>
          <a:p>
            <a:pPr marL="0" indent="0">
              <a:buNone/>
            </a:pPr>
            <a:r>
              <a:rPr lang="en-US" sz="1600" b="1"/>
              <a:t>如《功德藏》中说：“解脱有海如大舟，无迷胜道真商主，灭业惑火甘露雨，遣无明暗等日月，囊括诸乘如大地，利乐源如劫波树，圆具法库如妙瓶，上师胜过如意宝，平等爱众即父母，悲心广切等河流，无变喜心如山王，无乱舍心如雨云。”从大悲心与加持方面来说，上师与诸佛相同，与上师结上善缘者即生便可成佛，结上恶缘者也有断绝轮回之日，如颂云：“如是上师等诸佛，害彼亦入安乐道，何人正信依止师，降下一切功德雨。”</a:t>
            </a:r>
            <a:endParaRPr lang="en-US"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戊二、依止上师</a:t>
            </a:r>
            <a:endParaRPr lang="en-US"/>
          </a:p>
        </p:txBody>
      </p:sp>
      <p:sp>
        <p:nvSpPr>
          <p:cNvPr id="3" name="Content Placeholder 2"/>
          <p:cNvSpPr>
            <a:spLocks noGrp="1"/>
          </p:cNvSpPr>
          <p:nvPr>
            <p:ph idx="1"/>
          </p:nvPr>
        </p:nvSpPr>
        <p:spPr>
          <a:xfrm>
            <a:off x="609600" y="1017270"/>
            <a:ext cx="10972800" cy="5110480"/>
          </a:xfrm>
        </p:spPr>
        <p:txBody>
          <a:bodyPr/>
          <a:p>
            <a:r>
              <a:rPr lang="en-US" sz="1800"/>
              <a:t>如《华严经》中所说：“善男子，汝应对自己起病人想。”按照这其中类似的喻义说法，我们要像重疾缠身的病人依止善巧的名医、行在恐怖路途的旅客依止勇敢的护送者、遭到怨敌强盗野兽等恐怖危害时依止解救危难的友伴、去海中宝洲取宝的商人依止商主、想到达河对岸的船客依靠舵手一样，要摆脱生死烦恼的怖畏，必须要依止具有救护力的上师善知识。如《功德藏》中说：“如病依医客依护，怖畏依友商依主，诸乘舟者依舵手，畏生死惑当依师。”</a:t>
            </a:r>
            <a:endParaRPr lang="en-US" sz="1800"/>
          </a:p>
          <a:p>
            <a:r>
              <a:rPr lang="en-US" sz="1800"/>
              <a:t>作为弟子所要具备的条件：一、精进大铠：纵遇生命危险也不违背上师善知识的意愿；二、智慧极坚：心情不会因为暂时出现的违缘而改变；三、承侍上师：要有赴汤蹈火承侍上师的精神，也就是不惜生身性命为上师办事；四、依教奉行：上师所说的任何教授，言听计从，将自己置之度外。这样的人单单依靠对上师的虔诚敬信必将获得解脱，如《功德藏》中说：“精进大铠慧极坚，不惜身命作承侍，谨遵师命不护己，唯以敬信得解脱。”</a:t>
            </a:r>
            <a:endParaRPr lang="en-US" sz="1800"/>
          </a:p>
          <a:p>
            <a:r>
              <a:rPr lang="en-US" sz="1800"/>
              <a:t>身为合格的弟子还要具备：将上师视为真佛——具大信心；了知上师善巧方便行为的密意——具大智慧；能够受持上师所宣讲的一切正法——广闻博学；慈爱那些无依无怙、受苦受难的众生——具有悲心；恭敬上师所传授的律仪和三昧耶戒——敬护净戒；身语意寂静调柔——三门调柔；内心能容纳上师及道友的一切行为——宽宏大量；将自己所拥有的一切毫不吝惜地全部供养上师——慷慨大方；内心很少出现不清净的分别恶念——具清净观；如果造了恶业立即想到：我的这种恶行必定会受到正士大德的羞辱——具惭愧心。我们务必要具备这些优点来依止上师。《功德藏》中说：“具信慧闻大悲心，恭敬戒律三门调，宽宏慷慨净相愧。”</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如何做一个合格的弟子</a:t>
            </a:r>
            <a:endParaRPr lang="zh-CN" altLang="en-US"/>
          </a:p>
        </p:txBody>
      </p:sp>
      <p:sp>
        <p:nvSpPr>
          <p:cNvPr id="3" name="Content Placeholder 2"/>
          <p:cNvSpPr>
            <a:spLocks noGrp="1"/>
          </p:cNvSpPr>
          <p:nvPr>
            <p:ph idx="1"/>
          </p:nvPr>
        </p:nvSpPr>
        <p:spPr/>
        <p:txBody>
          <a:bodyPr/>
          <a:p>
            <a:r>
              <a:rPr lang="en-US" sz="1800"/>
              <a:t>再者，作为一名弟子，时时刻刻中，所作所为要随顺上师的心意，万万不要做出违背上师意愿的事情，必须严加防犯。无论上师如何严厉呵责制裁，既不怒气冲冲也不怀恨在心，犹如驯服的良马；因为上师的指派等而来来往往也不厌其烦，犹如船筏；能够承受上师所吩咐的一切好事坏事，犹如桥梁；能够忍耐一切艰难困苦、严寒酷暑，犹如铁匠的铁砧；对于上师的一切言教，唯命是从，犹如奴仆；断除我慢，常处卑位，犹如扫帚；舍弃骄慢，恭敬众生，犹如断角的牦牛。这些都是《华严经》等佛经中所讲的依止上师的方法。如《功德藏》中说：“极护上师具善巧，厉斥不嗔如良驹，来去无厌如船筏，犹如桥梁承贤劣，犹如铁砧忍寒热，依教奉行如忠仆，断除我慢如笤帚，舍骄慢如断角牛，契经所说依师法。”</a:t>
            </a:r>
            <a:endParaRPr lang="en-US" sz="1800"/>
          </a:p>
          <a:p>
            <a:endParaRPr lang="en-US" sz="1800"/>
          </a:p>
          <a:p>
            <a:r>
              <a:rPr lang="en-US" sz="1800"/>
              <a:t>而且，我们要以三种承侍令上师欢喜，其中上等承侍为修行供养，也就是以坚韧不拔的精神历经苦行孜孜不倦地实地修持上师所传的一切正法；中等者以身语意承侍，也就是自己的身语意侍奉上师，为上师服务；下等者以财物供养，也就是慷慨供养饮食受用等等。我们要通过以上三种方式令上师欢喜。如《功德藏》中说：“若有财物供上师，身语恭敬承侍事，何时一切亦不毁，三喜之中修最胜。”</a:t>
            </a:r>
            <a:endParaRPr lang="en-US" sz="1800"/>
          </a:p>
          <a:p>
            <a:endParaRPr lang="en-US" sz="1800"/>
          </a:p>
          <a:p>
            <a:r>
              <a:rPr lang="en-US" sz="1800"/>
              <a:t>上师的行为变化莫测，没有固定性，无论上师的举动怎样，我们都要认识到那是善巧方便的行为，唯一观清净心。</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公案故事</a:t>
            </a:r>
            <a:endParaRPr lang="zh-CN" altLang="en-US"/>
          </a:p>
        </p:txBody>
      </p:sp>
      <p:sp>
        <p:nvSpPr>
          <p:cNvPr id="3" name="Content Placeholder 2"/>
          <p:cNvSpPr>
            <a:spLocks noGrp="1"/>
          </p:cNvSpPr>
          <p:nvPr>
            <p:ph idx="1"/>
          </p:nvPr>
        </p:nvSpPr>
        <p:spPr>
          <a:xfrm>
            <a:off x="609600" y="970915"/>
            <a:ext cx="10972800" cy="5156835"/>
          </a:xfrm>
        </p:spPr>
        <p:txBody>
          <a:bodyPr/>
          <a:p>
            <a:r>
              <a:rPr lang="en-US" sz="1600"/>
              <a:t>从前，大智者那若巴已经获得了大成就，后来有一次本尊告诉他：“你生生世世的上师是圣者帝洛巴，你应当前往印度东方。”</a:t>
            </a:r>
            <a:endParaRPr lang="en-US" sz="1600"/>
          </a:p>
          <a:p>
            <a:endParaRPr lang="en-US" sz="1600"/>
          </a:p>
          <a:p>
            <a:r>
              <a:rPr lang="en-US" sz="1600"/>
              <a:t>那若巴尊者听到此话立即起程奔赴东方。由于对帝洛巴上师到底住在何处没有搞得水落石出，他便向当地的人们打听，结果他们都说不认识，他又问：“那么在此地还有没有谁叫帝洛巴呢？”</a:t>
            </a:r>
            <a:endParaRPr lang="en-US" sz="1600"/>
          </a:p>
          <a:p>
            <a:endParaRPr lang="en-US" sz="1600"/>
          </a:p>
          <a:p>
            <a:r>
              <a:rPr lang="en-US" sz="1600"/>
              <a:t>人们回答说：“有个以行乞为生的帝洛巴，大家都叫他乞丐帝洛巴。”</a:t>
            </a:r>
            <a:endParaRPr lang="en-US" sz="1600"/>
          </a:p>
          <a:p>
            <a:endParaRPr lang="en-US" sz="1600"/>
          </a:p>
          <a:p>
            <a:r>
              <a:rPr lang="en-US" sz="1600"/>
              <a:t>那若巴尊者心想：大成就者的行为是不定的，很可能就是他。于是继续刨根问底：“乞丐帝洛巴住在哪里？”</a:t>
            </a:r>
            <a:endParaRPr lang="en-US" sz="1600"/>
          </a:p>
          <a:p>
            <a:endParaRPr lang="en-US" sz="1600"/>
          </a:p>
          <a:p>
            <a:r>
              <a:rPr lang="en-US" sz="1600"/>
              <a:t>人们告诉他：“就在那边正冒烟的破围墙内。”</a:t>
            </a:r>
            <a:endParaRPr lang="en-US" sz="1600"/>
          </a:p>
          <a:p>
            <a:endParaRPr lang="en-US" sz="1600"/>
          </a:p>
          <a:p>
            <a:r>
              <a:rPr lang="en-US" sz="1600"/>
              <a:t>他大步流星地来到那里，帝洛巴尊者果真正坐在此处，只见他面前放着一个木盆，里面装满了混在一起的死鱼活鱼，他从中取出一条鱼放在火上烧烤完毕就吃了起来，接着弹一声响指。那若巴上前顶礼膜拜请求摄受。</a:t>
            </a:r>
            <a:endParaRPr lang="en-US" sz="1600"/>
          </a:p>
          <a:p>
            <a:endParaRPr lang="en-US" sz="1600"/>
          </a:p>
          <a:p>
            <a:r>
              <a:rPr lang="en-US" sz="1600"/>
              <a:t>帝洛巴尊者问道：你说什么？我可是个乞丐呀！</a:t>
            </a:r>
            <a:endParaRPr lang="en-US" sz="1600"/>
          </a:p>
          <a:p>
            <a:endParaRPr lang="en-US" sz="1600"/>
          </a:p>
          <a:p>
            <a:r>
              <a:rPr lang="en-US" sz="1600"/>
              <a:t>经过那若巴再三诚心诚意恳切请求，帝洛巴尊者才摄受了他。</a:t>
            </a:r>
            <a:endParaRPr lang="en-US" sz="1600"/>
          </a:p>
          <a:p>
            <a:endParaRPr lang="en-US" sz="1600"/>
          </a:p>
          <a:p>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故事</a:t>
            </a:r>
            <a:endParaRPr lang="zh-CN" altLang="en-US"/>
          </a:p>
        </p:txBody>
      </p:sp>
      <p:sp>
        <p:nvSpPr>
          <p:cNvPr id="3" name="Content Placeholder 2"/>
          <p:cNvSpPr>
            <a:spLocks noGrp="1"/>
          </p:cNvSpPr>
          <p:nvPr>
            <p:ph idx="1"/>
          </p:nvPr>
        </p:nvSpPr>
        <p:spPr/>
        <p:txBody>
          <a:bodyPr/>
          <a:p>
            <a:r>
              <a:rPr lang="en-US" sz="2800">
                <a:sym typeface="+mn-ea"/>
              </a:rPr>
              <a:t>事实上，帝洛巴尊者并不是由于饥饿难耐实在得不到食物才杀鱼的，而是因为那些鱼是不知取舍道理的恶业众生，他具有超度它们的能力，为了使之与自己结上缘才吃鱼肉的，然后将它们的神识接引到清净刹土。</a:t>
            </a:r>
            <a:endParaRPr lang="en-US" sz="2800"/>
          </a:p>
          <a:p>
            <a:r>
              <a:rPr lang="en-US" sz="2800"/>
              <a:t>同样，大成就者萨绕哈巴曾经显现为弓箭手的形象、夏瓦热则现为猎人的身份等等，在印度圣地多数成就自在者都是以下贱种姓等极其低劣的姿态出现。所以，我们对于上师的任何行为都不能视为颠倒，需要唯一观清净心。如《功德藏》中说：“诸行不应生邪见，圣地数多自在者，显现劣种恶形象，恶劣之中极恶劣。”</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善星比丘的故事</a:t>
            </a:r>
            <a:endParaRPr lang="zh-CN" altLang="en-US"/>
          </a:p>
        </p:txBody>
      </p:sp>
      <p:sp>
        <p:nvSpPr>
          <p:cNvPr id="3" name="Content Placeholder 2"/>
          <p:cNvSpPr>
            <a:spLocks noGrp="1"/>
          </p:cNvSpPr>
          <p:nvPr>
            <p:ph idx="1"/>
          </p:nvPr>
        </p:nvSpPr>
        <p:spPr/>
        <p:txBody>
          <a:bodyPr/>
          <a:p>
            <a:r>
              <a:rPr lang="en-US" sz="1600"/>
              <a:t>相反，如果将那些形象看作是颠三倒四的邪行而观为过失的话，就像所谓的“久伴于佛亦见过”一样。意思是说，就算是佛陀，也会有人去见他的过失。</a:t>
            </a:r>
            <a:endParaRPr lang="en-US" sz="1600"/>
          </a:p>
          <a:p>
            <a:endParaRPr lang="en-US" sz="1600"/>
          </a:p>
          <a:p>
            <a:r>
              <a:rPr lang="en-US" sz="1600"/>
              <a:t>往昔，世尊的兄弟善星比丘在二十四年（关于这一时间，不同经中说法不一）中当佛的侍者，对于十二部了如指掌，完全可以倒背如流地传讲。可是他将世尊的一切行为都看成是欺诳之举，心想：除了有没有一寻光的差别外，我们二人完全相同。生起这种邪分别念后，他说：“二十四年为汝仆，除身具有一寻光，芝麻许德吾未见，知法我胜不为仆。”说完就扬长而去。</a:t>
            </a:r>
            <a:endParaRPr lang="en-US" sz="1600"/>
          </a:p>
          <a:p>
            <a:endParaRPr lang="en-US" sz="1600"/>
          </a:p>
          <a:p>
            <a:r>
              <a:rPr lang="en-US" sz="1600"/>
              <a:t>当时世尊的侍者阿难请问佛陀：“善星比丘将来会转生到何处？”</a:t>
            </a:r>
            <a:endParaRPr lang="en-US" sz="1600"/>
          </a:p>
          <a:p>
            <a:endParaRPr lang="en-US" sz="1600"/>
          </a:p>
          <a:p>
            <a:r>
              <a:rPr lang="en-US" sz="1600"/>
              <a:t>世尊告诉他说：“善星比丘现在只有七天的寿命，死后将于花园中投生为饿鬼。”</a:t>
            </a:r>
            <a:endParaRPr lang="en-US" sz="1600"/>
          </a:p>
          <a:p>
            <a:endParaRPr lang="en-US" sz="1600"/>
          </a:p>
          <a:p>
            <a:r>
              <a:rPr lang="en-US" sz="1600"/>
              <a:t>阿难来到善星比丘跟前，将世尊所说的那番话一五一十地告诉了他。</a:t>
            </a:r>
            <a:endParaRPr lang="en-US" sz="1600"/>
          </a:p>
          <a:p>
            <a:endParaRPr lang="en-US" sz="1600"/>
          </a:p>
          <a:p>
            <a:r>
              <a:rPr lang="en-US" sz="1600"/>
              <a:t>善星比丘暗想：有时候他的谎话也可能是真的，不管怎么，这七天中我还是要谨慎行事，等七天过后我再好好羞辱他。于是他在七天当中水米未进。到了第七天的早晨，他感到口干舌燥，于是喝了一口水，没想到水未消化而气绝身亡，死后在花园中投生为一个具有九种丑相的饿鬼。</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FF0000"/>
                </a:solidFill>
                <a:sym typeface="+mn-ea"/>
              </a:rPr>
            </a:br>
            <a:r>
              <a:rPr lang="en-US" b="1">
                <a:solidFill>
                  <a:srgbClr val="FF0000"/>
                </a:solidFill>
                <a:sym typeface="+mn-ea"/>
              </a:rPr>
              <a:t>见善知识随烦恼行，勿生嫌怪；</a:t>
            </a:r>
            <a:br>
              <a:rPr lang="en-US" b="1">
                <a:solidFill>
                  <a:srgbClr val="FF0000"/>
                </a:solidFill>
              </a:rPr>
            </a:br>
            <a:endParaRPr lang="en-US"/>
          </a:p>
        </p:txBody>
      </p:sp>
      <p:sp>
        <p:nvSpPr>
          <p:cNvPr id="3" name="Content Placeholder 2"/>
          <p:cNvSpPr>
            <a:spLocks noGrp="1"/>
          </p:cNvSpPr>
          <p:nvPr>
            <p:ph idx="1"/>
          </p:nvPr>
        </p:nvSpPr>
        <p:spPr/>
        <p:txBody>
          <a:bodyPr/>
          <a:p>
            <a:r>
              <a:rPr lang="en-US" sz="2400"/>
              <a:t>当我们将殊胜上师的行为看作过失的时候，就要在心里自我谴责：这绝对是我自己的心识、眼识不清净所导致的，上师的行为根本不会有一丝一毫的过失或缺点。从而对上师更加生起信心和清净心。如《功德藏》中说：“自己未调自心前，迷乱观察无量罪，善星精通十二部，见师行为狡诈相，善加思维改自过。”</a:t>
            </a:r>
            <a:endParaRPr lang="en-US" sz="2400"/>
          </a:p>
          <a:p>
            <a:endParaRPr lang="en-US" sz="2400"/>
          </a:p>
          <a:p>
            <a:r>
              <a:rPr lang="en-US" sz="2400"/>
              <a:t>此外，假如殊胜上师表面似乎对自己特别憎恨，大发雷霆，我们也切切不可气急败坏，心里应当这样想：上师一定是看到了我的某种过失，才如此这般责骂于我，上师观察到以严厉呵责方式调伏自己的时机已到，才这样进行调化的。等待上师心平气和时，再到上师面前作忏悔等。如《功德藏》中说：“倘若上师现忿怒，见己过失呵责调，时机成熟应忏悔，如是智者不着魔。”</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戊三、修学上师之意行：</a:t>
            </a:r>
            <a:endParaRPr lang="en-US"/>
          </a:p>
        </p:txBody>
      </p:sp>
      <p:sp>
        <p:nvSpPr>
          <p:cNvPr id="3" name="Content Placeholder 2"/>
          <p:cNvSpPr>
            <a:spLocks noGrp="1"/>
          </p:cNvSpPr>
          <p:nvPr>
            <p:ph idx="1"/>
          </p:nvPr>
        </p:nvSpPr>
        <p:spPr/>
        <p:txBody>
          <a:bodyPr/>
          <a:p>
            <a:r>
              <a:rPr lang="en-US" sz="2400"/>
              <a:t>依靠自己信心与毅力的近取因，将殊胜上师心相续中一切闻思修行的功德如同从一个标准瓶倾入另一个标准瓶中一样融入自己的相续。如《功德藏》中说：“如依胜池之天鹅，蜜蜂品尝花汁味，恒时相处稀奇行，无有疲厌持师意，信心近取得功德。”</a:t>
            </a:r>
            <a:endParaRPr lang="en-US" sz="2400"/>
          </a:p>
          <a:p>
            <a:pPr marL="0" indent="0">
              <a:buNone/>
            </a:pPr>
            <a:endParaRPr lang="en-US" sz="2400"/>
          </a:p>
          <a:p>
            <a:r>
              <a:rPr lang="en-US" sz="2400"/>
              <a:t>当殊胜上师奉持菩萨行而积累广大的福慧资粮时，如果自己也加入到他们的行列中，哪怕只是发心供养微薄的财物受用或身语做些力所能及的事情，甚至包括心中随喜在内而同行，那么依靠大德的无上发心力所得的善业资粮有多少，自己也将同样获得。</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故事</a:t>
            </a:r>
            <a:endParaRPr lang="zh-CN" altLang="en-US"/>
          </a:p>
        </p:txBody>
      </p:sp>
      <p:sp>
        <p:nvSpPr>
          <p:cNvPr id="3" name="Content Placeholder 2"/>
          <p:cNvSpPr>
            <a:spLocks noGrp="1"/>
          </p:cNvSpPr>
          <p:nvPr>
            <p:ph idx="1"/>
          </p:nvPr>
        </p:nvSpPr>
        <p:spPr/>
        <p:txBody>
          <a:bodyPr/>
          <a:p>
            <a:r>
              <a:rPr lang="en-US" sz="2400"/>
              <a:t>从前，有两个人一起前往拉萨。一个人除了少量的豆粉外没有其他口粮，他将少量的豆粉放入另一个人许多精白糌粑中混合一起。过了几天，有许多糌粑的人说：“你的豆粉差不多该用完了吧，我们去看看有没有用完。”然后两个人去看结果发现豆粉仍然没有用完。这样看了好几次豆粉一直没有用尽，最后只好与所有糌粑一起吃完。同样的，无论别人做任何善事，自己仅仅通过少许财物或者身语劳作等结上善缘，也将获得同等的善根。特别是对于上师、善知识暂时的指派或信使，乃至包括清扫上师的居室在内，都是积累资粮的正道，应当尽力而为。</a:t>
            </a:r>
            <a:endParaRPr lang="en-US" sz="2400"/>
          </a:p>
          <a:p>
            <a:endParaRPr lang="en-US" sz="2400"/>
          </a:p>
          <a:p>
            <a:r>
              <a:rPr lang="en-US" sz="2400"/>
              <a:t>如《功德藏》中说：“决定行持善法者，胜师广积二资时，彼中皆能结上缘，役使信使清扫等，极劳具果胜资道。”</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上师的最低标准</a:t>
            </a:r>
            <a:endParaRPr lang="en-US"/>
          </a:p>
        </p:txBody>
      </p:sp>
      <p:sp>
        <p:nvSpPr>
          <p:cNvPr id="3" name="Content Placeholder 2"/>
          <p:cNvSpPr>
            <a:spLocks noGrp="1"/>
          </p:cNvSpPr>
          <p:nvPr>
            <p:ph idx="1"/>
          </p:nvPr>
        </p:nvSpPr>
        <p:spPr>
          <a:xfrm>
            <a:off x="609600" y="1158875"/>
            <a:ext cx="10972800" cy="4968875"/>
          </a:xfrm>
        </p:spPr>
        <p:txBody>
          <a:bodyPr/>
          <a:p>
            <a:pPr marL="0" indent="0">
              <a:buNone/>
            </a:pPr>
            <a:r>
              <a:rPr lang="en-US" sz="1800" b="1"/>
              <a:t>1．不造作的菩提心</a:t>
            </a:r>
            <a:endParaRPr lang="en-US" sz="1800" b="1"/>
          </a:p>
          <a:p>
            <a:pPr marL="0" indent="0">
              <a:buNone/>
            </a:pPr>
            <a:r>
              <a:rPr lang="en-US" sz="1800"/>
              <a:t>如果一位上师具有菩提心，就称得上是菩萨。那么，无论他的修证境界怎样，都会一心一意地投入到利生的事业当中。既然他这样投入地利益众生，至少不会有意地伤害我们，一定会尽一切力量引导有缘人走上正途。所以，具有菩提心是作为上师不可或缺的条件。</a:t>
            </a:r>
            <a:endParaRPr lang="en-US" sz="1800"/>
          </a:p>
          <a:p>
            <a:pPr marL="0" indent="0">
              <a:buNone/>
            </a:pPr>
            <a:endParaRPr lang="en-US" sz="1800"/>
          </a:p>
          <a:p>
            <a:pPr marL="0" indent="0">
              <a:buNone/>
            </a:pPr>
            <a:r>
              <a:rPr lang="en-US" sz="1800" b="1"/>
              <a:t>2．相当的智慧</a:t>
            </a:r>
            <a:endParaRPr lang="en-US" sz="1800" b="1"/>
          </a:p>
          <a:p>
            <a:pPr marL="0" indent="0">
              <a:buNone/>
            </a:pPr>
            <a:r>
              <a:rPr lang="en-US" sz="1800"/>
              <a:t>作为上师，如果他仅有菩提心，却不懂得教授，就不能满足我们的要求。所以上师还要有智慧。</a:t>
            </a:r>
            <a:endParaRPr lang="en-US" sz="1800"/>
          </a:p>
          <a:p>
            <a:endParaRPr lang="en-US" sz="1800"/>
          </a:p>
          <a:p>
            <a:pPr marL="0" indent="0">
              <a:buNone/>
            </a:pPr>
            <a:r>
              <a:rPr lang="en-US" sz="1800"/>
              <a:t>智慧本有广义和狭义之分，但此处的智慧是指，如果是修净土宗，他就能够为我们指示一条修习净土法门的完整道路，如果要修禅宗或密宗，他也一定能够清清楚楚地告诉我们一整套的修禅之法或修密之方，这样的人才能够依止。</a:t>
            </a:r>
            <a:endParaRPr lang="en-US" sz="1800"/>
          </a:p>
          <a:p>
            <a:endParaRPr lang="en-US" sz="1800"/>
          </a:p>
          <a:p>
            <a:pPr marL="0" indent="0">
              <a:buNone/>
            </a:pPr>
            <a:r>
              <a:rPr lang="en-US" sz="1800" b="1"/>
              <a:t>3．戒律清净</a:t>
            </a:r>
            <a:endParaRPr lang="en-US" sz="1800" b="1"/>
          </a:p>
          <a:p>
            <a:pPr marL="0" indent="0">
              <a:buNone/>
            </a:pPr>
            <a:r>
              <a:rPr lang="en-US" sz="1800"/>
              <a:t>所谓戒律清净的含义是指：如果是出家人，就必须具备出家人的戒律；如果是在家人，就要具备在家人的戒律；如果是学密宗的人，其密乘戒务必须清净。如果戒律不清净，就没有资格引导他人，这一点极为关键</a:t>
            </a:r>
            <a:r>
              <a:rPr lang="zh-CN" altLang="en-US" sz="1800"/>
              <a:t>。</a:t>
            </a:r>
            <a:endParaRPr lang="zh-CN"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如何</a:t>
            </a:r>
            <a:r>
              <a:rPr lang="en-US">
                <a:sym typeface="+mn-ea"/>
              </a:rPr>
              <a:t>修学上师的意行</a:t>
            </a:r>
            <a:endParaRPr lang="en-US"/>
          </a:p>
        </p:txBody>
      </p:sp>
      <p:sp>
        <p:nvSpPr>
          <p:cNvPr id="3" name="Content Placeholder 2"/>
          <p:cNvSpPr>
            <a:spLocks noGrp="1"/>
          </p:cNvSpPr>
          <p:nvPr>
            <p:ph idx="1"/>
          </p:nvPr>
        </p:nvSpPr>
        <p:spPr/>
        <p:txBody>
          <a:bodyPr/>
          <a:p>
            <a:r>
              <a:rPr lang="en-US" sz="2400"/>
              <a:t>所谓最后修学上师的意行，也就是说，对殊胜上师的一切行为经过一番认真观察之后，自己在实际行动中也原原本本地按照那样去修持。世间上也有“一切事情即模仿，模仿之中能生巧”这样的俗话。作为修行人，要效仿往昔诸佛菩萨的行为，弟子依止上师也同样是随学上师。上师的意趣行为怎样，弟子相续中也需要得到，就像神塔小像从印模中取出来一样，印模中有什么样的图案，全部会显现在神塔小像上。同样，上师心相续中有怎样的功德，弟子也要与上师一模一样，即便不能完全相同，也一定要具有基本相同的功德。</a:t>
            </a:r>
            <a:endParaRPr lang="en-US" sz="2400"/>
          </a:p>
          <a:p>
            <a:endParaRPr lang="en-US" sz="2400"/>
          </a:p>
          <a:p>
            <a:r>
              <a:rPr lang="en-US" sz="2400"/>
              <a:t>寻觅到一位具有一切功德的殊胜善知识，依止期间要不顾惜生身性命，就像常啼菩萨依止法胜菩萨、大智者那若巴依止圣者帝洛巴、米拉日巴尊者依止玛尔巴罗扎尊者那样。</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115"/>
          </a:xfrm>
        </p:spPr>
        <p:txBody>
          <a:bodyPr>
            <a:normAutofit fontScale="90000"/>
          </a:bodyPr>
          <a:p>
            <a:r>
              <a:rPr lang="en-US">
                <a:sym typeface="+mn-ea"/>
              </a:rPr>
              <a:t>思考题</a:t>
            </a:r>
            <a:endParaRPr lang="en-US">
              <a:sym typeface="+mn-ea"/>
            </a:endParaRPr>
          </a:p>
        </p:txBody>
      </p:sp>
      <p:sp>
        <p:nvSpPr>
          <p:cNvPr id="3" name="Content Placeholder 2"/>
          <p:cNvSpPr>
            <a:spLocks noGrp="1"/>
          </p:cNvSpPr>
          <p:nvPr>
            <p:ph idx="1"/>
          </p:nvPr>
        </p:nvSpPr>
        <p:spPr>
          <a:xfrm>
            <a:off x="838200" y="1243330"/>
            <a:ext cx="10515600" cy="4933950"/>
          </a:xfrm>
        </p:spPr>
        <p:txBody>
          <a:bodyPr>
            <a:normAutofit/>
          </a:bodyPr>
          <a:p>
            <a:pPr marL="0" indent="0">
              <a:buNone/>
            </a:pPr>
            <a:r>
              <a:rPr lang="en-US"/>
              <a:t>1</a:t>
            </a:r>
            <a:r>
              <a:rPr lang="en-US" sz="2800"/>
              <a:t>.</a:t>
            </a:r>
            <a:r>
              <a:rPr lang="zh-CN" altLang="en-US" sz="2800"/>
              <a:t>如何做一个上师的合格的弟子？</a:t>
            </a:r>
            <a:endParaRPr lang="en-US" sz="2800"/>
          </a:p>
          <a:p>
            <a:pPr marL="0" indent="0">
              <a:lnSpc>
                <a:spcPct val="150000"/>
              </a:lnSpc>
              <a:buNone/>
            </a:pPr>
            <a:r>
              <a:rPr lang="en-US" sz="2800"/>
              <a:t>2. </a:t>
            </a:r>
            <a:r>
              <a:rPr lang="zh-CN" altLang="en-US" sz="2800">
                <a:sym typeface="+mn-ea"/>
              </a:rPr>
              <a:t>如何获得与上师无二无别的功德？</a:t>
            </a:r>
            <a:endParaRPr lang="en-US" sz="2800"/>
          </a:p>
          <a:p>
            <a:pPr marL="0" indent="0">
              <a:lnSpc>
                <a:spcPct val="150000"/>
              </a:lnSpc>
              <a:buNone/>
            </a:pPr>
            <a:r>
              <a:rPr lang="en-US" sz="2800"/>
              <a:t>3. </a:t>
            </a:r>
            <a:r>
              <a:rPr lang="zh-CN" altLang="en-US" sz="2800">
                <a:sym typeface="+mn-ea"/>
              </a:rPr>
              <a:t>您是否已经对上师升起了真实无伪的清净观？如何才能做到清净观？</a:t>
            </a:r>
            <a:endParaRPr lang="en-US" sz="2800"/>
          </a:p>
          <a:p>
            <a:pPr marL="0" indent="0">
              <a:lnSpc>
                <a:spcPct val="150000"/>
              </a:lnSpc>
              <a:buNone/>
            </a:pPr>
            <a:r>
              <a:rPr lang="en-US" sz="2800"/>
              <a:t>4. </a:t>
            </a:r>
            <a:r>
              <a:rPr lang="zh-CN" altLang="en-US" sz="2800"/>
              <a:t>遇到不如法的上师，应该如何做？</a:t>
            </a:r>
            <a:endParaRPr lang="en-US" sz="2800"/>
          </a:p>
          <a:p>
            <a:pPr marL="0" indent="0">
              <a:lnSpc>
                <a:spcPct val="150000"/>
              </a:lnSpc>
              <a:buNone/>
            </a:pPr>
            <a:r>
              <a:rPr lang="en-US" sz="2800"/>
              <a:t>5. </a:t>
            </a:r>
            <a:r>
              <a:rPr lang="zh-CN" altLang="en-US" sz="2800"/>
              <a:t>上师会让弟子去做不可能完成的任务吗？</a:t>
            </a:r>
            <a:endParaRPr lang="en-US" sz="2800"/>
          </a:p>
          <a:p>
            <a:pPr marL="0" indent="0">
              <a:lnSpc>
                <a:spcPct val="150000"/>
              </a:lnSpc>
              <a:buNone/>
            </a:pP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对比视频所讲的上师最低标准</a:t>
            </a:r>
            <a:endParaRPr lang="zh-CN"/>
          </a:p>
        </p:txBody>
      </p:sp>
      <p:sp>
        <p:nvSpPr>
          <p:cNvPr id="3" name="Content Placeholder 2"/>
          <p:cNvSpPr>
            <a:spLocks noGrp="1"/>
          </p:cNvSpPr>
          <p:nvPr>
            <p:ph idx="1"/>
          </p:nvPr>
        </p:nvSpPr>
        <p:spPr/>
        <p:txBody>
          <a:bodyPr/>
          <a:p>
            <a:pPr marL="0" indent="0">
              <a:lnSpc>
                <a:spcPct val="100000"/>
              </a:lnSpc>
              <a:buNone/>
            </a:pPr>
            <a:r>
              <a:rPr lang="en-US" sz="2000">
                <a:sym typeface="+mn-ea"/>
              </a:rPr>
              <a:t>简而言之，作为上师，应该有真实的出离心，无伪的菩提心与证悟的见解。</a:t>
            </a:r>
            <a:endParaRPr lang="en-US" sz="2000"/>
          </a:p>
          <a:p>
            <a:pPr marL="0" indent="0">
              <a:lnSpc>
                <a:spcPct val="100000"/>
              </a:lnSpc>
              <a:buNone/>
            </a:pPr>
            <a:endParaRPr lang="en-US" sz="2000">
              <a:sym typeface="+mn-ea"/>
            </a:endParaRPr>
          </a:p>
          <a:p>
            <a:pPr>
              <a:lnSpc>
                <a:spcPct val="100000"/>
              </a:lnSpc>
            </a:pPr>
            <a:r>
              <a:rPr lang="en-US" sz="2000" b="1">
                <a:solidFill>
                  <a:srgbClr val="FF0000"/>
                </a:solidFill>
                <a:sym typeface="+mn-ea"/>
              </a:rPr>
              <a:t>最低的标准：</a:t>
            </a:r>
            <a:endParaRPr lang="en-US" sz="2000" b="1">
              <a:solidFill>
                <a:srgbClr val="FF0000"/>
              </a:solidFill>
              <a:sym typeface="+mn-ea"/>
            </a:endParaRPr>
          </a:p>
          <a:p>
            <a:pPr>
              <a:lnSpc>
                <a:spcPct val="100000"/>
              </a:lnSpc>
            </a:pPr>
            <a:endParaRPr lang="en-US" sz="2000"/>
          </a:p>
          <a:p>
            <a:pPr marL="0" indent="0">
              <a:lnSpc>
                <a:spcPct val="100000"/>
              </a:lnSpc>
              <a:buNone/>
            </a:pPr>
            <a:r>
              <a:rPr lang="en-US" sz="2000">
                <a:sym typeface="+mn-ea"/>
              </a:rPr>
              <a:t>第一，作为一个大乘善知识，首先，必须要有真实无伪的世俗菩提心。</a:t>
            </a:r>
            <a:endParaRPr lang="en-US" sz="2000">
              <a:sym typeface="+mn-ea"/>
            </a:endParaRPr>
          </a:p>
          <a:p>
            <a:pPr marL="0" indent="0">
              <a:lnSpc>
                <a:spcPct val="100000"/>
              </a:lnSpc>
              <a:buNone/>
            </a:pPr>
            <a:endParaRPr lang="en-US" sz="2000"/>
          </a:p>
          <a:p>
            <a:pPr marL="0" indent="0">
              <a:lnSpc>
                <a:spcPct val="100000"/>
              </a:lnSpc>
              <a:buNone/>
            </a:pPr>
            <a:r>
              <a:rPr lang="en-US" sz="2000">
                <a:sym typeface="+mn-ea"/>
              </a:rPr>
              <a:t>第二，必须是开悟明心见性的人，如果自己都没有开悟，就不可能让别人开悟。</a:t>
            </a:r>
            <a:endParaRPr lang="en-US" sz="2000">
              <a:sym typeface="+mn-ea"/>
            </a:endParaRPr>
          </a:p>
          <a:p>
            <a:pPr marL="0" indent="0">
              <a:lnSpc>
                <a:spcPct val="100000"/>
              </a:lnSpc>
              <a:buNone/>
            </a:pPr>
            <a:endParaRPr lang="en-US" sz="2000"/>
          </a:p>
          <a:p>
            <a:pPr marL="0" indent="0">
              <a:lnSpc>
                <a:spcPct val="100000"/>
              </a:lnSpc>
              <a:buNone/>
            </a:pPr>
            <a:r>
              <a:rPr lang="en-US" sz="2000">
                <a:sym typeface="+mn-ea"/>
              </a:rPr>
              <a:t>第三，是有善巧方便，能够让别人也具有出离心、菩提心等等。</a:t>
            </a:r>
            <a:endParaRPr lang="en-US" sz="2000"/>
          </a:p>
          <a:p>
            <a:pPr marL="0" indent="0">
              <a:lnSpc>
                <a:spcPct val="100000"/>
              </a:lnSpc>
              <a:buNone/>
            </a:pPr>
            <a:endParaRPr lang="en-US"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观察上师的方法</a:t>
            </a:r>
            <a:endParaRPr lang="en-US"/>
          </a:p>
        </p:txBody>
      </p:sp>
      <p:sp>
        <p:nvSpPr>
          <p:cNvPr id="3" name="Content Placeholder 2"/>
          <p:cNvSpPr>
            <a:spLocks noGrp="1"/>
          </p:cNvSpPr>
          <p:nvPr>
            <p:ph idx="1"/>
          </p:nvPr>
        </p:nvSpPr>
        <p:spPr/>
        <p:txBody>
          <a:bodyPr/>
          <a:p>
            <a:pPr marL="0" indent="0">
              <a:buNone/>
            </a:pPr>
            <a:r>
              <a:rPr lang="en-US" b="1"/>
              <a:t>密宗观察上师有三个步骤：</a:t>
            </a:r>
            <a:endParaRPr lang="en-US" b="1"/>
          </a:p>
          <a:p>
            <a:pPr marL="0" indent="0">
              <a:buNone/>
            </a:pPr>
            <a:r>
              <a:rPr lang="en-US" sz="1800"/>
              <a:t>第一</a:t>
            </a:r>
            <a:r>
              <a:rPr lang="zh-CN" altLang="en-US" sz="1800"/>
              <a:t>：</a:t>
            </a:r>
            <a:r>
              <a:rPr lang="en-US" sz="1800"/>
              <a:t>在远处向他周围比较了解他的人打听，这位上师戒律清不清净，有没有慈悲心、禅定以及智慧等等；</a:t>
            </a:r>
            <a:endParaRPr lang="en-US" sz="1800"/>
          </a:p>
          <a:p>
            <a:pPr marL="0" indent="0">
              <a:buNone/>
            </a:pPr>
            <a:r>
              <a:rPr lang="en-US" sz="1800"/>
              <a:t>第二</a:t>
            </a:r>
            <a:r>
              <a:rPr lang="zh-CN" altLang="en-US" sz="1800"/>
              <a:t>：</a:t>
            </a:r>
            <a:r>
              <a:rPr lang="en-US" sz="1800"/>
              <a:t>到他附近，亲自考察他的所有行动；</a:t>
            </a:r>
            <a:endParaRPr lang="en-US" sz="1800"/>
          </a:p>
          <a:p>
            <a:pPr marL="0" indent="0">
              <a:buNone/>
            </a:pPr>
            <a:r>
              <a:rPr lang="en-US" sz="1800"/>
              <a:t>第三</a:t>
            </a:r>
            <a:r>
              <a:rPr lang="zh-CN" altLang="en-US" sz="1800"/>
              <a:t>：</a:t>
            </a:r>
            <a:r>
              <a:rPr lang="en-US" sz="1800"/>
              <a:t>通过直接接触，也就是跟他一起住、一起走、一起做事情，以这种方式来进行仔细观察。</a:t>
            </a:r>
            <a:endParaRPr lang="en-US" sz="1800"/>
          </a:p>
          <a:p>
            <a:pPr marL="0" indent="0">
              <a:buNone/>
            </a:pPr>
            <a:endParaRPr lang="en-US" sz="1800"/>
          </a:p>
          <a:p>
            <a:pPr marL="0" indent="0">
              <a:buNone/>
            </a:pPr>
            <a:r>
              <a:rPr lang="en-US" sz="1800"/>
              <a:t>如果对赐予灌顶的上师很陌生，便去接受密宗的灌顶，听受密宗的正行修法，这是绝对不允许的。在这方面，大家一定要注意。不仅仅是密法，若要听闻空性法要，如中观之类的见解，对善知识的要求虽然没有密法那么严格，但还是需要观察。</a:t>
            </a:r>
            <a:endParaRPr lang="en-US" sz="1800"/>
          </a:p>
          <a:p>
            <a:pPr marL="0" indent="0">
              <a:buNone/>
            </a:pPr>
            <a:r>
              <a:rPr lang="en-US" sz="1800"/>
              <a:t>关于灌顶</a:t>
            </a:r>
            <a:endParaRPr lang="en-US" sz="1800"/>
          </a:p>
          <a:p>
            <a:pPr marL="0" indent="0">
              <a:buNone/>
            </a:pPr>
            <a:r>
              <a:rPr lang="en-US" sz="1800"/>
              <a:t>如果要接受一个灌顶，首先要了解此灌顶有几条戒。假如有五条，就要看看是哪五条，并反躬自问，考查自己能不能做到。我们需要考虑两件事：第一，是不是所有穿这种衣服的人都有资格授灌顶；第二，即使授灌顶者有能力，你有没有接受灌顶的资格？并非所有自称是学密的人都有资格接受灌顶，所以先要观察上师、自身各方面的条件是否具备，具备就可以受灌顶，不具备就不能。不如法观察，也不懂得灌顶就是授戒，随便去接受灌顶，之后又不守持这些戒律，就会犯密乘戒。这就是随便接受灌顶的严重后果，也是目前相当严重的问题。</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依止上师的方法</a:t>
            </a:r>
            <a:endParaRPr lang="en-US"/>
          </a:p>
        </p:txBody>
      </p:sp>
      <p:sp>
        <p:nvSpPr>
          <p:cNvPr id="3" name="Content Placeholder 2"/>
          <p:cNvSpPr>
            <a:spLocks noGrp="1"/>
          </p:cNvSpPr>
          <p:nvPr>
            <p:ph idx="1"/>
          </p:nvPr>
        </p:nvSpPr>
        <p:spPr/>
        <p:txBody>
          <a:bodyPr/>
          <a:p>
            <a:r>
              <a:rPr lang="en-US" sz="2400"/>
              <a:t>依止上师的方法虽然有很多种，但最殊胜的依师之法，就是自己认真修行。上师教你的法，你好好地修持，所有真正的善知识都应该会满意；如果你精进修行，他却不以为然，反而乐于叫你捐款或是干其他事务，这只能说明这个上师是不够资格的。</a:t>
            </a:r>
            <a:endParaRPr lang="en-US" sz="2400"/>
          </a:p>
          <a:p>
            <a:r>
              <a:rPr lang="en-US" sz="2400"/>
              <a:t>依止上师、让善知识欢喜的方法虽然有三种，但真正能够让上师高兴的，就是如理如法认真修行。若真能这样，不但上师欢喜，而且十方诸佛菩萨都会欢喜。</a:t>
            </a:r>
            <a:endParaRPr lang="en-US" sz="2400"/>
          </a:p>
          <a:p>
            <a:endParaRPr lang="en-US" sz="2400"/>
          </a:p>
          <a:p>
            <a:pPr marL="0" indent="0">
              <a:buNone/>
            </a:pPr>
            <a:r>
              <a:rPr lang="en-US" sz="2000"/>
              <a:t>如果上师让你发菩提心，你置之不理，让你发出离心，你也置若罔闻，却妄想通过其他方法让善知识生起欢喜心，最终只能是竹篮打水——徒劳无益。除非他不重视你的修行而重视别的事情，那又另当别论。</a:t>
            </a:r>
            <a:endParaRPr lang="en-US" sz="2000"/>
          </a:p>
          <a:p>
            <a:pPr marL="0" indent="0">
              <a:buNone/>
            </a:pPr>
            <a:endParaRPr lang="en-US" sz="2000"/>
          </a:p>
          <a:p>
            <a:pPr marL="0" indent="0">
              <a:buNone/>
            </a:pPr>
            <a:r>
              <a:rPr lang="en-US" sz="2000"/>
              <a:t>简而言之，依止上师的最好方法不是别的，就是法供养——依教奉行，这是最殊胜的供养方式。</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普贤上师言教</a:t>
            </a:r>
            <a:r>
              <a:rPr lang="en-US" altLang="zh-CN"/>
              <a:t>-</a:t>
            </a:r>
            <a:r>
              <a:rPr lang="zh-CN" altLang="en-US"/>
              <a:t>依止上师（</a:t>
            </a:r>
            <a:r>
              <a:rPr lang="en-US" altLang="zh-CN"/>
              <a:t>P166-P192</a:t>
            </a:r>
            <a:r>
              <a:rPr lang="zh-CN" altLang="en-US"/>
              <a:t>）</a:t>
            </a:r>
            <a:endParaRPr lang="zh-CN" altLang="en-US"/>
          </a:p>
        </p:txBody>
      </p:sp>
      <p:sp>
        <p:nvSpPr>
          <p:cNvPr id="3" name="Content Placeholder 2"/>
          <p:cNvSpPr>
            <a:spLocks noGrp="1"/>
          </p:cNvSpPr>
          <p:nvPr>
            <p:ph idx="1"/>
          </p:nvPr>
        </p:nvSpPr>
        <p:spPr/>
        <p:txBody>
          <a:bodyPr/>
          <a:p>
            <a:pPr marL="0" indent="0">
              <a:buNone/>
            </a:pPr>
            <a:r>
              <a:rPr lang="zh-CN" altLang="en-US" sz="1800"/>
              <a:t>丁一：依师之必要</a:t>
            </a:r>
            <a:endParaRPr lang="zh-CN" altLang="en-US" sz="1800"/>
          </a:p>
          <a:p>
            <a:pPr marL="0" indent="0">
              <a:buNone/>
            </a:pPr>
            <a:r>
              <a:rPr lang="zh-CN" altLang="en-US" sz="1800"/>
              <a:t>一切佛经、续部、论典中从来没有提过不依止上师而成佛的历史。我们在现实生活中也可以看出，通过自我造就以及有胆有识而生起五道、十地功德的人一个也没有</a:t>
            </a:r>
            <a:endParaRPr lang="zh-CN" altLang="en-US" sz="1800"/>
          </a:p>
          <a:p>
            <a:pPr marL="0" indent="0">
              <a:buNone/>
            </a:pPr>
            <a:r>
              <a:rPr lang="zh-CN" altLang="en-US" sz="1800"/>
              <a:t>丁二（依师之次第）分三：一、观察上师；二、依止上师；三、修学上师之意行。</a:t>
            </a:r>
            <a:endParaRPr lang="zh-CN" altLang="en-US" sz="1800"/>
          </a:p>
          <a:p>
            <a:pPr marL="0" indent="0">
              <a:buNone/>
            </a:pPr>
            <a:r>
              <a:rPr lang="zh-CN" altLang="en-US" sz="1800"/>
              <a:t>戊一、观察上师：</a:t>
            </a:r>
            <a:endParaRPr lang="zh-CN" altLang="en-US" sz="1800"/>
          </a:p>
          <a:p>
            <a:pPr marL="0" indent="0">
              <a:buNone/>
            </a:pPr>
            <a:r>
              <a:rPr lang="zh-CN" altLang="en-US" sz="1600"/>
              <a:t>一般上师必须具备以下这些功德：一、相续清净：从来没有违犯过外别解脱戒、内菩萨戒与密乘三昧耶戒；二、广闻博学：通晓经续论典；三、具大悲心：对无边众生就像母亲对独子般慈爱；四、通达显密：精通外三藏、内密四续部的仪轨；五、现前断证依靠修持实义于自相续中现前殊胜的断证功德；六、圆满四摄：以布施、爱语、同行、共事四摄法摄受具善缘的弟子。如《功德藏》中说：“圆满诸胜法相者，浊世力致故难得，三戒清净之大地，多闻大悲润心续，精通如海显密仪，断证净慧硕果丰，四摄鲜花齐争艳，善缘弟子如蜂聚。”</a:t>
            </a:r>
            <a:endParaRPr lang="zh-CN" altLang="en-US" sz="1600"/>
          </a:p>
          <a:p>
            <a:pPr marL="0" indent="0">
              <a:buNone/>
            </a:pPr>
            <a:endParaRPr lang="zh-CN" altLang="en-US" sz="1600"/>
          </a:p>
          <a:p>
            <a:pPr marL="0" indent="0">
              <a:buNone/>
            </a:pPr>
            <a:r>
              <a:rPr lang="zh-CN" altLang="en-US" sz="1600"/>
              <a:t>宣说密宗金刚乘甚深窍诀要点的上师，必须具备一切续部宝典中所讲的下列条件：一、获得不间断能成熟的灌顶——成熟相续；二、没有违犯灌顶时所受的誓言和其他戒律——净持律仪；三、烦恼和分别念微弱——相续调柔；四、精通密宗金刚乘基、道、果的一切续部意义——精通密宗；五、面见本尊等依修之相都已尽善尽美——依修圆满；六、现量证悟实相之义——解脱相续；七、心相续周遍大悲心——唯求利他；八、断除了今生世间的贪执——琐事鲜少；九、为了来世精进忆念正法——精进修持；十、现见轮回的痛苦，生起强烈厌离心，并且劝勉他人生起厌离——厌世劝他；十一、以各种各样善巧方便摄受调伏弟子——摄伏弟子；十二、依照上师的言教行持，具有传承加持——具有加持。</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应当舍弃的上师相</a:t>
            </a:r>
            <a:endParaRPr lang="en-US">
              <a:sym typeface="+mn-ea"/>
            </a:endParaRPr>
          </a:p>
        </p:txBody>
      </p:sp>
      <p:sp>
        <p:nvSpPr>
          <p:cNvPr id="3" name="Content Placeholder 2"/>
          <p:cNvSpPr>
            <a:spLocks noGrp="1"/>
          </p:cNvSpPr>
          <p:nvPr>
            <p:ph idx="1"/>
          </p:nvPr>
        </p:nvSpPr>
        <p:spPr/>
        <p:txBody>
          <a:bodyPr/>
          <a:p>
            <a:pPr marL="0" indent="0">
              <a:buNone/>
            </a:pPr>
            <a:r>
              <a:rPr lang="en-US" sz="2400"/>
              <a:t>本来自相续中没有闻思修的少许功德，却自以为我是某某上师的儿子或者贵族子弟（旧时西藏贵族的幼弟和侄子总名）等，种姓方面已经胜过其他人，并且现在我的传承也是如何如何，这简直就像婆罗门世袭相传的门第观念一样。或者，虽然具有少分闻思修行的功德，但并不是以希求来世的清净心来修持，而是担心自己在某处失去上师的地位等。所作所为只是为了今生目标的上师，就称为如木磨（形相是磨子，但不能磨粮食）之上师。</a:t>
            </a:r>
            <a:endParaRPr lang="en-US" sz="2400"/>
          </a:p>
          <a:p>
            <a:pPr marL="0" indent="0">
              <a:buNone/>
            </a:pPr>
            <a:endParaRPr lang="en-US" sz="2400"/>
          </a:p>
          <a:p>
            <a:pPr marL="0" indent="0">
              <a:buNone/>
            </a:pPr>
            <a:r>
              <a:rPr lang="en-US" sz="2400"/>
              <a:t>还有些上师没有能力调伏弟子的相续，自己的相续也与凡夫人没有差别，根本不具备丝毫的特殊功德。可是其他一些愚笨之人盲目轻信不经观察而将他捧到高高的位置上，这时候的他自相续被名闻利养改变得面目全非，骄傲自满，目空一切，对正士的功德视而不见，这种上师就叫做如井蛙之上师。</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如井蛙之上师</a:t>
            </a:r>
            <a:endParaRPr lang="en-US"/>
          </a:p>
        </p:txBody>
      </p:sp>
      <p:sp>
        <p:nvSpPr>
          <p:cNvPr id="3" name="Content Placeholder 2"/>
          <p:cNvSpPr>
            <a:spLocks noGrp="1"/>
          </p:cNvSpPr>
          <p:nvPr>
            <p:ph idx="1"/>
          </p:nvPr>
        </p:nvSpPr>
        <p:spPr/>
        <p:txBody>
          <a:bodyPr/>
          <a:p>
            <a:r>
              <a:rPr lang="en-US" sz="1600"/>
              <a:t>据说，从前有一只年迈的青蛙长期居住在井底。一天，大海里的一只青蛙来到它的面前。</a:t>
            </a:r>
            <a:endParaRPr lang="en-US" sz="1600"/>
          </a:p>
          <a:p>
            <a:endParaRPr lang="en-US" sz="1600"/>
          </a:p>
          <a:p>
            <a:r>
              <a:rPr lang="en-US" sz="1600"/>
              <a:t>井蛙问：“你是从哪里来的？”     海蛙回答：“我从大海来。”</a:t>
            </a:r>
            <a:endParaRPr lang="en-US" sz="1600"/>
          </a:p>
          <a:p>
            <a:endParaRPr lang="en-US" sz="1600"/>
          </a:p>
          <a:p>
            <a:r>
              <a:rPr lang="en-US" sz="1600"/>
              <a:t>井蛙问：“你的海有多大呢？”      海蛙说：“大海非常非常大。”</a:t>
            </a:r>
            <a:endParaRPr lang="en-US" sz="1600"/>
          </a:p>
          <a:p>
            <a:endParaRPr lang="en-US" sz="1600"/>
          </a:p>
          <a:p>
            <a:r>
              <a:rPr lang="en-US" sz="1600"/>
              <a:t>井蛙问：“那么，有我这个井的四分之一大吗？”    海蛙连连摇头：“远远不止。”</a:t>
            </a:r>
            <a:endParaRPr lang="en-US" sz="1600"/>
          </a:p>
          <a:p>
            <a:endParaRPr lang="en-US" sz="1600"/>
          </a:p>
          <a:p>
            <a:r>
              <a:rPr lang="en-US" sz="1600"/>
              <a:t>井蛙又问：“那么，有没有它的一半大？”      海蛙还是边摇头边说：“不止不止。”</a:t>
            </a:r>
            <a:endParaRPr lang="en-US" sz="1600"/>
          </a:p>
          <a:p>
            <a:endParaRPr lang="en-US" sz="1600"/>
          </a:p>
          <a:p>
            <a:r>
              <a:rPr lang="en-US" sz="1600"/>
              <a:t>井蛙继续问：“难道有这个井这么大吗？”    海蛙依旧重复着前面的话：“不止不止。”</a:t>
            </a:r>
            <a:endParaRPr lang="en-US" sz="1600"/>
          </a:p>
          <a:p>
            <a:endParaRPr lang="en-US" sz="1600"/>
          </a:p>
          <a:p>
            <a:r>
              <a:rPr lang="en-US" sz="1600"/>
              <a:t>井蛙不相信地说：“不可能有那么大吧？那么，我们一起去看看吧。”</a:t>
            </a:r>
            <a:endParaRPr lang="en-US" sz="1600"/>
          </a:p>
          <a:p>
            <a:endParaRPr lang="en-US" sz="1600"/>
          </a:p>
          <a:p>
            <a:pPr marL="0" indent="0">
              <a:buNone/>
            </a:pPr>
            <a:r>
              <a:rPr lang="en-US" sz="1600"/>
              <a:t>于是，两只青蛙一同前去，当见到大海时，那只井蛙顿时昏厥、头颅崩裂而死。</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如疯狂向导之上师&amp;盲人向导之上师</a:t>
            </a:r>
            <a:r>
              <a:rPr lang="zh-CN" altLang="en-US">
                <a:sym typeface="+mn-ea"/>
              </a:rPr>
              <a:t>及危害</a:t>
            </a:r>
            <a:endParaRPr lang="zh-CN" altLang="en-US">
              <a:sym typeface="+mn-ea"/>
            </a:endParaRPr>
          </a:p>
        </p:txBody>
      </p:sp>
      <p:sp>
        <p:nvSpPr>
          <p:cNvPr id="3" name="Content Placeholder 2"/>
          <p:cNvSpPr>
            <a:spLocks noGrp="1"/>
          </p:cNvSpPr>
          <p:nvPr>
            <p:ph idx="1"/>
          </p:nvPr>
        </p:nvSpPr>
        <p:spPr/>
        <p:txBody>
          <a:bodyPr/>
          <a:p>
            <a:pPr marL="0" indent="0">
              <a:buNone/>
            </a:pPr>
            <a:r>
              <a:rPr lang="en-US" sz="2000"/>
              <a:t>再有，上师他自己从未依止过智者上师，也没有精进修学经续，孤陋寡闻；内心烦恼粗重，不具足正知正念，致使违犯戒律、破坏誓言；相续比凡夫人还低劣，而行为却像大成就者一样，言谈举止高如虚空；嗔恨和嫉妒心十分强烈，断掉了慈悲心的吊索，这就是所谓的如疯狂向导之上师。</a:t>
            </a:r>
            <a:endParaRPr lang="en-US" sz="2000"/>
          </a:p>
          <a:p>
            <a:pPr marL="0" indent="0">
              <a:buNone/>
            </a:pPr>
            <a:endParaRPr lang="en-US" sz="2000"/>
          </a:p>
          <a:p>
            <a:pPr marL="0" indent="0">
              <a:buNone/>
            </a:pPr>
            <a:r>
              <a:rPr lang="en-US" sz="2000"/>
              <a:t>将弟子引入邪道、不具备胜过自己的点滴功德、远离慈悲心菩提心的上师，称为如盲人向导之上师，他们不懂得打开取舍的双眼。</a:t>
            </a:r>
            <a:endParaRPr lang="en-US" sz="2000"/>
          </a:p>
          <a:p>
            <a:pPr marL="0" indent="0">
              <a:buNone/>
            </a:pPr>
            <a:endParaRPr lang="en-US" sz="2000"/>
          </a:p>
          <a:p>
            <a:pPr marL="0" indent="0">
              <a:buNone/>
            </a:pPr>
            <a:r>
              <a:rPr lang="en-US" sz="2000"/>
              <a:t>如《功德藏》中说：“犹如梵志护门阀，顾虑失毁自地位，闻思非为来世果，犹如木磨之导师。虽与凡夫性不违，愚者起信置高位，获得利养心傲慢，犹如井蛙之上师。孤陋寡闻破律誓，心劣行为高如天，折断慈悲之吊索，若依狂师增罪恶。尤依无胜己功德，无有悲心名声师，如依盲主大错误，欺诈相伴漂暗处。”邬金莲花生大士也说：“不察上师如饮毒，不察弟子如跳崖。”</a:t>
            </a:r>
            <a:endParaRPr lang="en-US" sz="2000"/>
          </a:p>
          <a:p>
            <a:pPr marL="0" indent="0">
              <a:buNone/>
            </a:pPr>
            <a:endParaRPr lang="en-US" sz="2000"/>
          </a:p>
          <a:p>
            <a:pPr marL="0" indent="0">
              <a:buNone/>
            </a:pPr>
            <a:r>
              <a:rPr lang="en-US" sz="2000"/>
              <a:t>如《功德藏》中说：“若未详细观察师，毁坏信士善资粮，亦毁闲暇如毒蛇，误认树影将受欺。”</a:t>
            </a:r>
            <a:endParaRPr lang="en-US" sz="200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7472</Words>
  <Application>WPS Presentation</Application>
  <PresentationFormat>Widescreen</PresentationFormat>
  <Paragraphs>204</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Green Color</vt:lpstr>
      <vt:lpstr>依止上师的重要性</vt:lpstr>
      <vt:lpstr>上师的最低标准</vt:lpstr>
      <vt:lpstr>对比视频所讲的上师最低标准</vt:lpstr>
      <vt:lpstr>观察上师的方法</vt:lpstr>
      <vt:lpstr>依止上师的方法</vt:lpstr>
      <vt:lpstr>普贤上师言教-依止上师（P166-P192）</vt:lpstr>
      <vt:lpstr>应当舍弃的上师相</vt:lpstr>
      <vt:lpstr>如井蛙之上师</vt:lpstr>
      <vt:lpstr>如疯狂向导之上师&amp;盲人向导之上师及危害</vt:lpstr>
      <vt:lpstr>殊胜上师相</vt:lpstr>
      <vt:lpstr>殊胜上师相</vt:lpstr>
      <vt:lpstr>戊二、依止上师</vt:lpstr>
      <vt:lpstr>如何做一个合格的弟子</vt:lpstr>
      <vt:lpstr>公案故事</vt:lpstr>
      <vt:lpstr>故事</vt:lpstr>
      <vt:lpstr>善星比丘的故事</vt:lpstr>
      <vt:lpstr> 见善知识随烦恼行，勿生嫌怪； </vt:lpstr>
      <vt:lpstr>戊三、修学上师之意行：</vt:lpstr>
      <vt:lpstr>故事</vt:lpstr>
      <vt:lpstr>如何修学上师的意行</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依止上师</dc:title>
  <dc:creator/>
  <cp:lastModifiedBy>Sarah</cp:lastModifiedBy>
  <cp:revision>8</cp:revision>
  <dcterms:created xsi:type="dcterms:W3CDTF">2020-09-14T20:25:00Z</dcterms:created>
  <dcterms:modified xsi:type="dcterms:W3CDTF">2020-09-23T04:01:27Z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