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0" r:id="rId5"/>
  </p:sldMasterIdLst>
  <p:notesMasterIdLst>
    <p:notesMasterId r:id="rId22"/>
  </p:notesMasterIdLst>
  <p:sldIdLst>
    <p:sldId id="317" r:id="rId6"/>
    <p:sldId id="407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23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051A8-ABB3-446F-9CEC-37DF752A829C}" v="390" dt="2020-10-07T04:02:1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 snapToGrid="0">
      <p:cViewPr varScale="1">
        <p:scale>
          <a:sx n="108" d="100"/>
          <a:sy n="108" d="100"/>
        </p:scale>
        <p:origin x="1302" y="102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195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0ECDD4-8550-4791-8DF7-784661824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BC688-001D-40EC-89ED-35ADAA81C7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3F92D7-C7DB-437A-806E-8C3EE2387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01A532-EE1C-4E97-B284-261EEF02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5F96-CF9F-4BFD-AD4D-0DE2ED8D83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31B9-34C7-49B2-8AA3-D4963605F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F30D01FB-2EB2-4E26-8A23-90D6ADABC1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4944-7D09-495A-8B5E-95DBA6E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6D89-80FD-41BF-B319-7C5C371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221B-3659-4084-B124-0940CAD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1295-80FA-4D96-9EFD-B5C80ACF4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1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00FC-04F8-4978-85D9-E7307E1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0D8C-B0C3-4E32-968B-60985A3C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CFE3-54B3-4933-9977-6E4C7AE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662-410E-4D09-A7D8-E209B66BA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0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2CA-98DC-46E1-A9A9-185ECEE5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C74C-937C-4704-919E-F53C61F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3E9F-919C-43F5-9D8D-70105DBF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D4C73-8422-4060-BFA3-60916CCFF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7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20B8-D909-436C-8CC5-6A43B03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625C-3678-4A7C-9542-98587BC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E2CB-171A-48A5-8732-85F30FA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D92D3-7579-4B2D-A398-B771D73A9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4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3413-4112-4E00-8996-7453A8A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2D6D-30BF-4C1E-9FCB-D5661E2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246B-E2B6-4ED3-BDE1-860B1700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54104-3FB2-4CBC-8760-3D46DB4B9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2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9ABD-E2DA-414D-8B0F-0C182403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7192-36CB-4E02-AD36-CF3CFB4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90E-E4C3-4F86-8DF3-087D6FCA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C01B-47E2-4CDA-88C2-94F4C3C40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6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3228A-58B6-46DE-95C4-9EAABA5D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2005B-5898-480C-9E6D-F998A91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520EE1-9ED0-436D-9C1B-E4589991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4BD6-6797-4952-B4DD-3804B0F62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4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423B43-520D-47A4-A7B4-697B7FB8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09D32C-1C8E-4C99-9500-5F7BEFE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73A52EA-6987-464E-81AD-E463D3A7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E9C8-A02A-4F44-A6A6-7D97D27E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64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521DC0-F1BC-4090-B28C-7D59434D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857559-8613-4701-B47A-E4C2581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D73F02-1C71-41B1-A427-2069CE57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7CDE9-2129-4340-BEDC-0D5457F8C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4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7971C2B-9923-4294-AF75-9ACC7C2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AC782-16F2-46FF-8443-F894482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F7EA36-2D9D-452A-907C-8088A99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53AC3-DC65-42AB-855B-55F2D504E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93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949739-D444-4B9A-BA51-6E36934A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DD5204-A4FA-4D96-8F40-38510919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B64B9-7234-44DA-BFC5-889BE0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453B5-BDB2-4BD2-8F6A-70418AA65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C630-D056-491A-89EB-339ECE75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3280-48B6-48B8-BC12-E75F63F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2EE6-55FB-47CC-86F2-EF60419B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36850-48F1-48CE-B263-7443E6637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174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9AA5BE-480E-4064-A305-685366FF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C03774-AAFE-48B4-9813-D092415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F524F7-7633-43EC-9257-8BC5B74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A4EF7-6837-471D-82C9-DEC374AD2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5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97E1-4DFF-4EEC-A1EA-222B31A4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BB02-9BF6-4A8F-A54D-80AA7A1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E92B-A67E-44F5-8948-A607B18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1C296-6BA3-42D9-ACBA-5DD28792E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7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373F-B7D8-491C-B987-95E5F10F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5A6-F695-4FAF-95B7-3FB51AD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8CDD-4A66-4B6E-8B0E-1860D94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19F41-8570-4958-BD9F-EFABBD48A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F4DE-9AC7-4CF4-89B5-7C5225F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4364-72CC-47FC-BC1E-1EB91FE5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7E56-680C-4662-82EA-10462F51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53C49-F0B8-4E95-B9AF-659122072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620D4F-A563-44DA-B265-4152142E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AFC656-241B-4F34-926C-2AB32917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F5AE88-DE6A-4E5F-B508-3E00EE9B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C9FE7-883B-4AD3-A85F-1814FCE08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0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883645-95D6-4006-959E-FC69ABC2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DA3C45-F17A-4BE7-92CC-199171C4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5877F2-2B1A-4BB5-B71A-6C0E0E1D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8F154-898D-46A1-AE43-71B9D6222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B2DD69-EBF9-42AD-AFFD-5850BE9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A92F09-1E96-4850-B472-A63C54D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BDE33F-0F3A-43EB-AF8D-D12350F8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85A6-60AF-4738-904E-05BD3DE3F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C0D01E-A1C4-4A92-B1D8-FAE6FAC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9B1CC2-07DC-4C63-842F-3C1E2B7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73EEC3-817E-4E5E-98ED-E6887B0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7F83-1418-45CF-A7B3-BFD99AE7A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0841C-05C4-464D-8C5A-3992EF4D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4D1B53-AC24-48A4-BA57-B9B4B66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A3F223-7A50-4687-82CD-A73A641A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2C0AD-9C5D-4000-92F8-2626E89D5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5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DE3E83-F346-441C-9581-CCAC249D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F2C926-389D-4F27-B29C-A037282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CD918-80F6-4042-B15D-199E464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79795-749F-4779-8364-2F43A8F45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4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2FE4B66-6D07-4C55-8EDB-1FC40A62E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44BA4F-88DE-43F4-BA6E-251FFC861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5D71-E36C-42F1-8687-4326ACE8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FB5-89A4-4B45-91F7-16EBC6175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47B3-AA93-4F9C-A88C-A9BBC5CF3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3677A61-6E98-4023-A74F-C8320EFAFE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7D44944-8A27-4F8B-BBE2-D4F68119E3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EA6F5D3-DE4A-4D3E-ABEA-6789618B8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5367-9CC9-411E-909B-78D345A0D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D5AA-D26E-430B-9A93-B0F6747F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EC1B-D30D-40E6-9CED-41E928B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C2A3775-85BF-4C0C-952E-49383FF3A9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809084-9C2C-467A-A7C9-91757704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FF00"/>
                </a:solidFill>
              </a:rPr>
              <a:t>金刚上师和灌顶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3075" name="Date Placeholder 1">
            <a:extLst>
              <a:ext uri="{FF2B5EF4-FFF2-40B4-BE49-F238E27FC236}">
                <a16:creationId xmlns:a16="http://schemas.microsoft.com/office/drawing/2014/main" id="{88FC9108-3AC5-4E97-913B-2EDC8576A3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Footer Placeholder 2">
            <a:extLst>
              <a:ext uri="{FF2B5EF4-FFF2-40B4-BE49-F238E27FC236}">
                <a16:creationId xmlns:a16="http://schemas.microsoft.com/office/drawing/2014/main" id="{D1C7E77B-C916-4F16-9352-A5373F7F2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898989"/>
                </a:solidFill>
              </a:rPr>
              <a:t>仅供小组内共修使用，严禁对外传阅</a:t>
            </a: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7" name="Slide Number Placeholder 3">
            <a:extLst>
              <a:ext uri="{FF2B5EF4-FFF2-40B4-BE49-F238E27FC236}">
                <a16:creationId xmlns:a16="http://schemas.microsoft.com/office/drawing/2014/main" id="{8119A24F-D40A-4D08-869E-93691D5F3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43B630D-0E25-42E2-8DA7-A992670281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8" name="Content Placeholder 6">
            <a:extLst>
              <a:ext uri="{FF2B5EF4-FFF2-40B4-BE49-F238E27FC236}">
                <a16:creationId xmlns:a16="http://schemas.microsoft.com/office/drawing/2014/main" id="{1E3757C4-0824-4D0E-8726-3E68346E4E2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8" y="1417638"/>
            <a:ext cx="8969375" cy="4113212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金刚上师之</a:t>
            </a:r>
            <a:r>
              <a:rPr lang="zh-CN" altLang="en-US" dirty="0">
                <a:solidFill>
                  <a:srgbClr val="FFFF00"/>
                </a:solidFill>
              </a:rPr>
              <a:t>如何择师？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金刚上师的条件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+mj-lt"/>
              </a:rPr>
              <a:t>别解脱戒、菩萨戒和密乘戒清净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+mj-lt"/>
              </a:rPr>
              <a:t>广闻佛法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+mj-lt"/>
              </a:rPr>
              <a:t>大悲心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+mj-lt"/>
              </a:rPr>
              <a:t>精通显、密仪轨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+mj-lt"/>
              </a:rPr>
              <a:t>有证悟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+mj-lt"/>
              </a:rPr>
              <a:t>不要求断掉所有的烦恼，也不要求证悟圆满的智慧，只要求或多或少地断除了烦恼、证悟了智慧。这个智慧不是世智辩聪，也不是文字上的知识，而是通过修证得来的。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+mj-lt"/>
              </a:rPr>
              <a:t>懂得四摄法</a:t>
            </a:r>
            <a:br>
              <a:rPr lang="zh-CN" altLang="en-US" dirty="0"/>
            </a:b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0336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金刚上师之</a:t>
            </a:r>
            <a:r>
              <a:rPr lang="zh-CN" altLang="en-US" dirty="0">
                <a:solidFill>
                  <a:srgbClr val="FFFF00"/>
                </a:solidFill>
              </a:rPr>
              <a:t>如何择师？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zh-CN" altLang="en-US" dirty="0">
                <a:solidFill>
                  <a:schemeClr val="bg1"/>
                </a:solidFill>
              </a:rPr>
              <a:t>依止后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r>
              <a:rPr lang="zh-CN" altLang="en-US" dirty="0">
                <a:solidFill>
                  <a:schemeClr val="bg1"/>
                </a:solidFill>
              </a:rPr>
              <a:t>从今以后，无论发现他有什么样的过失，都不要退失信心；这位上师有功德也好，没有功德也好，你要认真地依止，否则又会造业。现在无论在内地或藏地，都是既有很多真正的金刚上师，也有很多不具足金刚上师条件的人</a:t>
            </a:r>
            <a:br>
              <a:rPr lang="zh-CN" altLang="en-US" dirty="0"/>
            </a:b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635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金刚上师之</a:t>
            </a:r>
            <a:r>
              <a:rPr lang="zh-CN" altLang="en-US" dirty="0">
                <a:solidFill>
                  <a:srgbClr val="FFFF00"/>
                </a:solidFill>
              </a:rPr>
              <a:t>如何择师？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獐子和狗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+mj-lt"/>
              </a:rPr>
              <a:t>释迦牟尼佛也讲过，出家后还俗犯戒的人，就像獐子的尸体一样；而其他不修法的人，却像狗的尸体一样。因为在獐子的尸体上，还有非常有用的麝香；而在狗的尸体上，却没有任何有价值的可取之物（这是古印度人的看法），而只是一具尸体。也就是说，一个出家人即使再没有功德，也比一般情况下的在家人好，他总是或多或少有些功德。</a:t>
            </a:r>
            <a:br>
              <a:rPr lang="zh-CN" altLang="en-US" dirty="0"/>
            </a:br>
            <a:endParaRPr lang="en-CA" altLang="zh-CN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21689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金刚上师之</a:t>
            </a:r>
            <a:r>
              <a:rPr lang="zh-CN" altLang="en-US" dirty="0">
                <a:solidFill>
                  <a:srgbClr val="FFFF00"/>
                </a:solidFill>
              </a:rPr>
              <a:t>如何择师？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獐子和狗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+mj-lt"/>
              </a:rPr>
              <a:t>释迦牟尼佛也讲过，出家后还俗犯戒的人，就像獐子的尸体一样；而其他不修法的人，却像狗的尸体一样。因为在獐子的尸体上，还有非常有用的麝香；而在狗的尸体上，却没有任何有价值的可取之物（这是古印度人的看法），而只是一具尸体。也就是说，一个出家人即使再没有功德，也比一般情况下的在家人好，他总是或多或少有些功德。</a:t>
            </a:r>
            <a:br>
              <a:rPr lang="zh-CN" altLang="en-US" dirty="0"/>
            </a:br>
            <a:endParaRPr lang="en-CA" altLang="zh-CN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203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灌顶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定义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灌顶： 一个高层次的授戒。 更确切地说，受灌顶就是受密乘戒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加持，就是有一定能力的人，在某种物品里面加入一种能力。 加持的来源是一定层次的修证，这样的人才能够加持这些灌顶用的法器。</a:t>
            </a:r>
            <a:br>
              <a:rPr lang="zh-CN" altLang="en-US" sz="3200" dirty="0">
                <a:solidFill>
                  <a:schemeClr val="bg1"/>
                </a:solidFill>
                <a:latin typeface="+mj-lt"/>
              </a:rPr>
            </a:br>
            <a:endParaRPr lang="en-CA" altLang="zh-CN" sz="32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81844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灌顶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58789"/>
            <a:ext cx="8229600" cy="5899212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+mj-lt"/>
              </a:rPr>
              <a:t>得到灌顶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  <a:latin typeface="+mj-lt"/>
              </a:rPr>
              <a:t>三个因素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+mj-lt"/>
              </a:rPr>
              <a:t>灌顶的人是否具备金刚上师的条件；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+mj-lt"/>
              </a:rPr>
              <a:t>受灌者是否有接受灌顶的资格；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+mj-lt"/>
              </a:rPr>
              <a:t>金刚上师灌顶时的方法是否正确。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/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六个条件（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 二因四缘 </a:t>
            </a:r>
            <a:r>
              <a:rPr lang="zh-CN" altLang="en-US" sz="3200" dirty="0">
                <a:solidFill>
                  <a:schemeClr val="bg1"/>
                </a:solidFill>
                <a:latin typeface="+mj-lt"/>
              </a:rPr>
              <a:t>）</a:t>
            </a:r>
            <a:endParaRPr lang="en-US" altLang="zh-CN" sz="3200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+mj-lt"/>
              </a:rPr>
              <a:t>相应因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 人体里的气脉明点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+mj-lt"/>
              </a:rPr>
              <a:t>俱生因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 灌顶用的法器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+mj-lt"/>
              </a:rPr>
              <a:t>因缘：弟子有信心，能听见和观想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+mj-lt"/>
              </a:rPr>
              <a:t>增上缘：上师有如法的灌顶能力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+mj-lt"/>
              </a:rPr>
              <a:t>所缘缘： 金刚上师是标准的金刚上师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  <a:latin typeface="+mj-lt"/>
              </a:rPr>
              <a:t>无间缘： 灌顶的次第不能颠倒</a:t>
            </a:r>
            <a:endParaRPr lang="en-CA" altLang="zh-CN" sz="28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261193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>
                <a:solidFill>
                  <a:srgbClr val="FFFF00"/>
                </a:solidFill>
              </a:rPr>
              <a:t>思考讨论题</a:t>
            </a:r>
            <a:endParaRPr lang="en-US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1022350"/>
            <a:ext cx="8229600" cy="56991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密乘和大乘的区别？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声闻和缘觉的区别？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金刚上师的那个条件最重要？为什么？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依止上师后， 如果发现上师有过失，可以退失信心吗？为什么？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您如何分别小偷和佛？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猎人，屠夫和妓女有可能是佛菩萨的应化，对您有何启迪？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灌顶后的一个重要的事是什么？为何重要？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>
                <a:solidFill>
                  <a:srgbClr val="FFFF00"/>
                </a:solidFill>
                <a:sym typeface="Wingdings" panose="05000000000000000000" pitchFamily="2" charset="2"/>
              </a:rPr>
              <a:t>串讲提纲</a:t>
            </a:r>
            <a:endParaRPr lang="en-US" altLang="en-US" b="1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复习如何学密</a:t>
            </a:r>
            <a:endParaRPr lang="en-US" altLang="zh-CN" sz="28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金刚上师</a:t>
            </a:r>
            <a:endParaRPr lang="en-US" altLang="zh-CN" sz="28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为什么要择师</a:t>
            </a:r>
          </a:p>
          <a:p>
            <a:pPr lvl="1"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如何择师</a:t>
            </a:r>
          </a:p>
          <a:p>
            <a:pPr lvl="2"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做大乘上师的条件</a:t>
            </a:r>
          </a:p>
          <a:p>
            <a:pPr lvl="2"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做金刚上师的条件</a:t>
            </a:r>
          </a:p>
          <a:p>
            <a:pPr lvl="2"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做小乘上师的条件</a:t>
            </a:r>
            <a:endParaRPr lang="en-US" altLang="zh-CN" sz="28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灌顶</a:t>
            </a:r>
          </a:p>
          <a:p>
            <a:pPr lvl="1"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定义</a:t>
            </a:r>
          </a:p>
          <a:p>
            <a:pPr lvl="1"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条件：二因四缘</a:t>
            </a:r>
            <a:endParaRPr lang="en-US" altLang="zh-CN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问题和后果</a:t>
            </a:r>
            <a:endParaRPr lang="en-US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</a:rPr>
              <a:t>盲目地依止一些金刚上师，盲目地接受一些灌顶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</a:rPr>
              <a:t>那些金刚弟子（即学密之人）个人修行上的一大障碍；二是这些现象给整个藏传佛教和密宗带来了一些不好的影响，使得社会各界人士，无论学佛或不学佛的人，都对藏传佛教产生了种种误解。</a:t>
            </a:r>
            <a:endParaRPr lang="en-US" altLang="zh-CN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19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问题和后果</a:t>
            </a:r>
            <a:endParaRPr lang="en-US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</a:rPr>
              <a:t>盲目地依止一些金刚上师，盲目地接受一些灌顶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</a:rPr>
              <a:t>那些金刚弟子（即学密之人）个人修行上的一大障碍；二是这些现象给整个藏传佛教和密宗带来了一些不好的影响，使得社会各界人士，无论学佛或不学佛的人，都对藏传佛教产生了种种误解。</a:t>
            </a:r>
            <a:endParaRPr lang="en-US" altLang="zh-CN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81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</a:rPr>
              <a:t>五乘</a:t>
            </a:r>
            <a:endParaRPr lang="en-US" altLang="zh-CN" sz="2800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第一是人天乘，只求人天福报；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为自己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第二是声闻乘；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 (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为自己解脱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第三是缘觉乘；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 (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为自己解脱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第四是大乘显宗的菩萨乘；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 (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为众生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第五是密乘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 (</a:t>
            </a:r>
            <a:r>
              <a:rPr lang="zh-CN" altLang="en-US" dirty="0">
                <a:solidFill>
                  <a:schemeClr val="bg1"/>
                </a:solidFill>
                <a:latin typeface="+mj-lt"/>
              </a:rPr>
              <a:t>为众生</a:t>
            </a:r>
            <a:r>
              <a:rPr lang="en-US" altLang="zh-CN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学佛还是学法？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学法：只求人天福报或现世利益而行善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学佛： 只为了众生的解脱而行利益众生的事业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lvl="1">
              <a:defRPr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049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</a:rPr>
              <a:t>两个比喻</a:t>
            </a:r>
            <a:endParaRPr lang="en-US" altLang="zh-CN" sz="2800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种谷可得谷，但稻草不求自得，无须专门求得（种谷喻为菩萨之六度万行，谷喻为众生的利乐，稻草喻为自己的利乐）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烧火做饭可得饭，火起则烟自然冒出，无须专门求烟（烧火做饭与种谷义同，饭与谷义同，烟与稻草义同）。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根据自己的能力，只是一心一意无条件地利益众生，自利之事不需要专门去做，也会不求自得。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lvl="1">
              <a:defRPr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177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latin typeface="+mj-lt"/>
              </a:rPr>
              <a:t>两个凡是</a:t>
            </a:r>
            <a:endParaRPr lang="en-US" altLang="zh-CN" sz="2800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凡是只考虑自己的解脱，无论闻思修或做世间善法都是小乘的道路；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凡是考虑其他人的解脱，不要说闻思修，即使外表上是造罪，也是积累成佛的资粮。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lvl="1">
              <a:defRPr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241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为什么要择师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这样的路该如何走呢？我们需要一个具格的人引导，才能顺利地走上菩提道。例如，无始以来，我们在生生世世中，肯定学了很多次世间的学问，只是现在想不起来了；然而，如今只学其中一种，尚需一位老师的引导，否则难以完全掌握。放下自己的事，是无始以来我们从未做过、想过，甚至连做梦都很少梦到的；而利益自己，是我们生生世世做惯了的。今天，佛要求我们把无始以来一直做惯的放下，去接受一个从未想到的事物，该有多难啊！这肯定要有善知识给予帮助才能办到。所以，选择金刚上师和善知识特别重要。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endParaRPr lang="en-US" altLang="zh-CN" dirty="0">
              <a:solidFill>
                <a:schemeClr val="bg1"/>
              </a:solidFill>
            </a:endParaRPr>
          </a:p>
          <a:p>
            <a:pPr lvl="1">
              <a:defRPr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85600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  <a:sym typeface="Wingdings" panose="05000000000000000000" pitchFamily="2" charset="2"/>
              </a:rPr>
              <a:t>金刚上师之</a:t>
            </a:r>
            <a:r>
              <a:rPr lang="zh-CN" altLang="en-US" dirty="0">
                <a:solidFill>
                  <a:srgbClr val="FFFF00"/>
                </a:solidFill>
              </a:rPr>
              <a:t>如何择师？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1158875"/>
            <a:ext cx="8229600" cy="569912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大乘上师的条件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大乘上师要有无造作的菩提心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要或多或少地精通显、密教理，特别要精通我们所需要的、正式修法上的智慧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小乘上师的条件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戒律清净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精通戒律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+mj-lt"/>
              </a:rPr>
              <a:t>非常关照他的学法弟子</a:t>
            </a:r>
            <a:endParaRPr lang="en-US" altLang="zh-CN" dirty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endParaRPr lang="en-US" altLang="zh-CN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30542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A547AABC637B4FA1640CE615A86C9A" ma:contentTypeVersion="12" ma:contentTypeDescription="Create a new document." ma:contentTypeScope="" ma:versionID="332ccb8abec81537ee0b8e35aa2cc1c7">
  <xsd:schema xmlns:xsd="http://www.w3.org/2001/XMLSchema" xmlns:xs="http://www.w3.org/2001/XMLSchema" xmlns:p="http://schemas.microsoft.com/office/2006/metadata/properties" xmlns:ns1="http://schemas.microsoft.com/sharepoint/v3" xmlns:ns3="020d01c4-fc07-4183-a8df-06670c449349" targetNamespace="http://schemas.microsoft.com/office/2006/metadata/properties" ma:root="true" ma:fieldsID="b86d4cc228ad2fc397a7c15da41818c0" ns1:_="" ns3:_="">
    <xsd:import namespace="http://schemas.microsoft.com/sharepoint/v3"/>
    <xsd:import namespace="020d01c4-fc07-4183-a8df-06670c44934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01c4-fc07-4183-a8df-06670c449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CB58265-9292-44B4-8D61-9B2F22ECD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20d01c4-fc07-4183-a8df-06670c4493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A4E952-37DC-4D01-981B-BD08968E20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BCB26C-D5FE-4562-BD82-22F65A7E980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020d01c4-fc07-4183-a8df-06670c449349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3961</TotalTime>
  <Pages>0</Pages>
  <Words>1926</Words>
  <Characters>0</Characters>
  <Application>Microsoft Office PowerPoint</Application>
  <DocSecurity>0</DocSecurity>
  <PresentationFormat>On-screen Show (4:3)</PresentationFormat>
  <Lines>0</Lines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Arial</vt:lpstr>
      <vt:lpstr>SimSun</vt:lpstr>
      <vt:lpstr>Wingdings</vt:lpstr>
      <vt:lpstr>新細明體</vt:lpstr>
      <vt:lpstr>Office Theme</vt:lpstr>
      <vt:lpstr>1_Office Theme</vt:lpstr>
      <vt:lpstr>金刚上师和灌顶</vt:lpstr>
      <vt:lpstr>串讲提纲</vt:lpstr>
      <vt:lpstr>金刚上师</vt:lpstr>
      <vt:lpstr>金刚上师</vt:lpstr>
      <vt:lpstr>金刚上师</vt:lpstr>
      <vt:lpstr>金刚上师</vt:lpstr>
      <vt:lpstr>金刚上师</vt:lpstr>
      <vt:lpstr>金刚上师</vt:lpstr>
      <vt:lpstr>金刚上师之如何择师？</vt:lpstr>
      <vt:lpstr>金刚上师之如何择师？</vt:lpstr>
      <vt:lpstr>金刚上师之如何择师？</vt:lpstr>
      <vt:lpstr>金刚上师之如何择师？</vt:lpstr>
      <vt:lpstr>金刚上师之如何择师？</vt:lpstr>
      <vt:lpstr>灌顶</vt:lpstr>
      <vt:lpstr>灌顶</vt:lpstr>
      <vt:lpstr>思考讨论题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Chen</dc:creator>
  <cp:lastModifiedBy>Henry Chen</cp:lastModifiedBy>
  <cp:revision>355</cp:revision>
  <dcterms:created xsi:type="dcterms:W3CDTF">2017-03-28T04:55:03Z</dcterms:created>
  <dcterms:modified xsi:type="dcterms:W3CDTF">2020-10-07T04:03:12Z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  <property fmtid="{D5CDD505-2E9C-101B-9397-08002B2CF9AE}" pid="3" name="ContentTypeId">
    <vt:lpwstr>0x0101002FA547AABC637B4FA1640CE615A86C9A</vt:lpwstr>
  </property>
</Properties>
</file>