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6" r:id="rId4"/>
    <p:sldId id="267" r:id="rId5"/>
    <p:sldId id="269" r:id="rId6"/>
    <p:sldId id="272" r:id="rId7"/>
    <p:sldId id="273" r:id="rId8"/>
    <p:sldId id="270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4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0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6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8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31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2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53CD6-203B-4D40-A0C8-4962BF1BBEB2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7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2492896"/>
            <a:ext cx="7139136" cy="172819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2018 </a:t>
            </a:r>
            <a:r>
              <a:rPr lang="zh-CN" altLang="en-US" dirty="0"/>
              <a:t>慧灯小组 </a:t>
            </a:r>
            <a:br>
              <a:rPr lang="en-US" altLang="zh-CN" dirty="0"/>
            </a:br>
            <a:r>
              <a:rPr lang="zh-CN" altLang="en-US" dirty="0"/>
              <a:t>轮回过患</a:t>
            </a:r>
            <a:r>
              <a:rPr lang="en-US" altLang="zh-CN" dirty="0"/>
              <a:t>-</a:t>
            </a:r>
            <a:r>
              <a:rPr lang="zh-CN" altLang="en-US" dirty="0"/>
              <a:t>空游饿鬼之苦</a:t>
            </a:r>
            <a:br>
              <a:rPr lang="en-US" altLang="zh-CN" dirty="0"/>
            </a:br>
            <a:r>
              <a:rPr lang="en-US" altLang="zh-CN" dirty="0"/>
              <a:t>2020-10-19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1295731" cy="1223937"/>
          </a:xfrm>
        </p:spPr>
      </p:pic>
    </p:spTree>
    <p:extLst>
      <p:ext uri="{BB962C8B-B14F-4D97-AF65-F5344CB8AC3E}">
        <p14:creationId xmlns:p14="http://schemas.microsoft.com/office/powerpoint/2010/main" val="337570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zh-CN" altLang="en-US" dirty="0"/>
              <a:t>      学习内容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656" y="1600200"/>
            <a:ext cx="72111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什么是空游饿鬼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空游饿鬼的苦相是什么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如何将空游饿鬼的苦取在自己身上观修</a:t>
            </a:r>
            <a:endParaRPr lang="en-US" altLang="zh-CN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6672"/>
            <a:ext cx="1301130" cy="12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9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636" y="548680"/>
            <a:ext cx="6738764" cy="648072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总说空游饿鬼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700808"/>
            <a:ext cx="7323749" cy="4032448"/>
          </a:xfrm>
        </p:spPr>
        <p:txBody>
          <a:bodyPr>
            <a:normAutofit/>
          </a:bodyPr>
          <a:lstStyle/>
          <a:p>
            <a:pPr marL="0" marR="0" indent="30607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+mj-lt"/>
                <a:cs typeface="Arial" pitchFamily="34" charset="0"/>
              </a:rPr>
              <a:t> </a:t>
            </a:r>
            <a:r>
              <a:rPr lang="zh-CN" sz="2000" kern="100" dirty="0">
                <a:effectLst/>
                <a:latin typeface="+mj-lt"/>
                <a:ea typeface="SimHei" panose="02010609060101010101" pitchFamily="49" charset="-122"/>
              </a:rPr>
              <a:t>空游饿鬼者：即是妖精、王鬼、死魔、部多、女鬼、独脚鬼等。此等也常时唯一行于怖畏及错乱显现中，常时处于恶心中故，唯一精勤于害他之业，由是因缘，死已无间多堕于地狱等的恶趣深渊。</a:t>
            </a:r>
            <a:endParaRPr lang="en-US" altLang="zh-CN" sz="2000" kern="100" dirty="0">
              <a:effectLst/>
              <a:latin typeface="+mj-lt"/>
              <a:ea typeface="SimHei" panose="02010609060101010101" pitchFamily="49" charset="-122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kern="100" dirty="0">
              <a:latin typeface="+mj-lt"/>
              <a:ea typeface="SimHei" panose="02010609060101010101" pitchFamily="49" charset="-122"/>
            </a:endParaRPr>
          </a:p>
          <a:p>
            <a:pPr marL="0" indent="306070" algn="just">
              <a:lnSpc>
                <a:spcPts val="2100"/>
              </a:lnSpc>
              <a:spcBef>
                <a:spcPts val="0"/>
              </a:spcBef>
            </a:pPr>
            <a:r>
              <a:rPr lang="zh-CN" sz="2000" kern="100" dirty="0">
                <a:effectLst/>
                <a:latin typeface="+mj-lt"/>
                <a:ea typeface="STZhongsong" panose="02010600040101010101" pitchFamily="2" charset="-122"/>
              </a:rPr>
              <a:t>他们的苦要从两方面思维：</a:t>
            </a:r>
            <a:endParaRPr lang="en-US" altLang="zh-CN" sz="2000" kern="100" dirty="0">
              <a:effectLst/>
              <a:latin typeface="+mj-lt"/>
              <a:ea typeface="STZhongsong" panose="02010600040101010101" pitchFamily="2" charset="-122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sz="2000" kern="100" dirty="0">
                <a:effectLst/>
                <a:latin typeface="+mj-lt"/>
                <a:ea typeface="STZhongsong" panose="02010600040101010101" pitchFamily="2" charset="-122"/>
              </a:rPr>
              <a:t>一、现世苦；</a:t>
            </a:r>
            <a:endParaRPr lang="en-US" altLang="zh-CN" sz="2000" kern="100" dirty="0">
              <a:effectLst/>
              <a:latin typeface="+mj-lt"/>
              <a:ea typeface="STZhongsong" panose="02010600040101010101" pitchFamily="2" charset="-122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sz="2000" kern="100" dirty="0">
                <a:effectLst/>
                <a:latin typeface="+mj-lt"/>
                <a:ea typeface="STZhongsong" panose="02010600040101010101" pitchFamily="2" charset="-122"/>
              </a:rPr>
              <a:t>二、来世苦。</a:t>
            </a:r>
            <a:endParaRPr lang="en-US" sz="2000" kern="100" dirty="0">
              <a:effectLst/>
              <a:latin typeface="+mj-lt"/>
              <a:ea typeface="SimSun" panose="02010600030101010101" pitchFamily="2" charset="-122"/>
            </a:endParaRPr>
          </a:p>
          <a:p>
            <a:pPr marL="0" marR="0" indent="30607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endParaRPr lang="en-US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 	</a:t>
            </a: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2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005" y="980728"/>
            <a:ext cx="7427168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800" b="1" dirty="0"/>
              <a:t> </a:t>
            </a:r>
            <a:endParaRPr lang="en-US" altLang="zh-CN" sz="2800" b="1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sz="2400" kern="100" dirty="0">
                <a:effectLst/>
                <a:latin typeface="+mj-lt"/>
                <a:ea typeface="STZhongsong" panose="02010600040101010101" pitchFamily="2" charset="-122"/>
              </a:rPr>
              <a:t>一、现世苦</a:t>
            </a:r>
            <a:r>
              <a:rPr lang="en-US" altLang="zh-CN" sz="2400" kern="100" dirty="0">
                <a:effectLst/>
                <a:latin typeface="+mj-lt"/>
                <a:ea typeface="STZhongsong" panose="02010600040101010101" pitchFamily="2" charset="-122"/>
              </a:rPr>
              <a:t> </a:t>
            </a: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现世苦”，指唯一行在恐怖和错乱显现中，就像受了惊吓的疯子一样。由于过去曾经杀过众生等，这时候会出现一种凶性的疯子相。比如常常处在恐惧中，好像别人要杀自己，或者处处感觉有危险，处在各种错乱的妄现当中。比如一个人常常解剖小动物来做实险，由于活杀动物时，使得它们的心惊惧不安，那么以这种业的等流果，自己的心就常常恐惧，在梦里或者在白天，眼前出现各种错乱的显现。这才知道，由于那种恶性的业力，使得他们一切时唯一行在这样的状况中。这个“行”指行运，表示迁流不断，没法摆脱，所以是疯子般的状况。</a:t>
            </a:r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2400" kern="100" dirty="0">
              <a:effectLst/>
              <a:latin typeface="+mj-lt"/>
              <a:ea typeface="STZhongsong" panose="02010600040101010101" pitchFamily="2" charset="-122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sz="2400" kern="100" dirty="0">
                <a:effectLst/>
                <a:latin typeface="+mj-lt"/>
                <a:ea typeface="STZhongsong" panose="02010600040101010101" pitchFamily="2" charset="-122"/>
              </a:rPr>
              <a:t>二、来世苦</a:t>
            </a:r>
            <a:endParaRPr lang="en-US" altLang="zh-CN" sz="2400" kern="100" dirty="0">
              <a:effectLst/>
              <a:latin typeface="+mj-lt"/>
              <a:ea typeface="STZhongsong" panose="02010600040101010101" pitchFamily="2" charset="-122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对于未来苦，要从惑、业、生三杂染来作思维。这三者是次第相生的，也就是，当受生为这类凶鬼以后，从惑上来看，常时住在恶念当中，这是造作等流，常常想害人；被这种恶意乐所驱使，唯一精勤于作损害他者之业；果上非常悲惨，死后多数走到地狱等的恶趣深渊里，在长劫中受更深重的苦。</a:t>
            </a:r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2400" kern="100" dirty="0">
                <a:effectLst/>
                <a:latin typeface="+mj-lt"/>
                <a:ea typeface="STZhongsong" panose="02010600040101010101" pitchFamily="2" charset="-122"/>
              </a:rPr>
              <a:t> </a:t>
            </a:r>
            <a:endParaRPr lang="en-US" sz="2400" kern="100" dirty="0">
              <a:effectLst/>
              <a:latin typeface="+mj-lt"/>
              <a:ea typeface="SimSun" panose="02010600030101010101" pitchFamily="2" charset="-122"/>
            </a:endParaRPr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044116" cy="104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8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636" y="814698"/>
            <a:ext cx="6389068" cy="45406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Abadi" panose="020B0604020104020204" pitchFamily="34" charset="0"/>
              </a:rPr>
              <a:t>空游饿鬼的几种苦相</a:t>
            </a:r>
            <a:r>
              <a:rPr lang="en-US" altLang="zh-CN" dirty="0">
                <a:latin typeface="Abadi" panose="020B0604020104020204" pitchFamily="34" charset="0"/>
              </a:rPr>
              <a:t>-</a:t>
            </a:r>
            <a:r>
              <a:rPr lang="zh-CN" altLang="en-US" dirty="0">
                <a:latin typeface="Abadi" panose="020B0604020104020204" pitchFamily="34" charset="0"/>
              </a:rPr>
              <a:t>之一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844824"/>
            <a:ext cx="6779096" cy="410445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zh-CN" altLang="en-US" sz="5100" kern="100" dirty="0">
                <a:effectLst/>
                <a:latin typeface="Abadi" panose="020B0604020104020204" pitchFamily="34" charset="0"/>
                <a:ea typeface="SimHei" panose="02010609060101010101" pitchFamily="49" charset="-122"/>
              </a:rPr>
              <a:t>*</a:t>
            </a:r>
            <a:r>
              <a:rPr lang="zh-CN" sz="5100" kern="100" dirty="0">
                <a:effectLst/>
                <a:latin typeface="Abadi" panose="020B0604020104020204" pitchFamily="34" charset="0"/>
                <a:ea typeface="SimHei" panose="02010609060101010101" pitchFamily="49" charset="-122"/>
              </a:rPr>
              <a:t>特别者每七日间，生前自己是由病、兵器或悬梁自尽等何法而死，即受其苦后欲转移至他身故，无论到哪里，都唯损于他无益于己。于生前的亲戚朋友等的面前以欢喜趋至，也唯令彼等发生疾病、疯狂等的不欲诸苦。</a:t>
            </a:r>
            <a:endParaRPr lang="en-US" altLang="zh-CN" sz="5100" kern="100" dirty="0">
              <a:effectLst/>
              <a:latin typeface="Abadi" panose="020B0604020104020204" pitchFamily="34" charset="0"/>
              <a:ea typeface="SimHei" panose="02010609060101010101" pitchFamily="49" charset="-122"/>
            </a:endParaRPr>
          </a:p>
          <a:p>
            <a:pPr marL="0" indent="0">
              <a:buNone/>
            </a:pPr>
            <a:endParaRPr lang="en-US" altLang="zh-CN" sz="5100" kern="100" dirty="0">
              <a:effectLst/>
              <a:latin typeface="Abadi" panose="020B0604020104020204" pitchFamily="34" charset="0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5100" kern="100" dirty="0">
                <a:effectLst/>
                <a:latin typeface="Abadi" panose="020B0604020104020204" pitchFamily="34" charset="0"/>
                <a:ea typeface="SimHei" panose="02010609060101010101" pitchFamily="49" charset="-122"/>
              </a:rPr>
              <a:t>*</a:t>
            </a:r>
            <a:r>
              <a:rPr lang="zh-CN" sz="5100" kern="100" dirty="0">
                <a:effectLst/>
                <a:latin typeface="Abadi" panose="020B0604020104020204" pitchFamily="34" charset="0"/>
                <a:ea typeface="SimHei" panose="02010609060101010101" pitchFamily="49" charset="-122"/>
              </a:rPr>
              <a:t>由具力的密咒师做压、烧、抛故，或者长劫压于地下暗处，或烧于护摩火中，或以芥子、石子等物抛撒而击中，则头破百分、身碎为千分等，唯常时受苦外不越于此。</a:t>
            </a:r>
            <a:endParaRPr lang="en-US" altLang="zh-CN" sz="5100" kern="100" dirty="0">
              <a:effectLst/>
              <a:latin typeface="Abadi" panose="020B0604020104020204" pitchFamily="34" charset="0"/>
              <a:ea typeface="SimHei" panose="02010609060101010101" pitchFamily="49" charset="-122"/>
            </a:endParaRPr>
          </a:p>
          <a:p>
            <a:pPr marL="0" indent="0">
              <a:buNone/>
            </a:pPr>
            <a:endParaRPr lang="en-US" sz="5100" kern="100" dirty="0">
              <a:effectLst/>
              <a:latin typeface="Abadi" panose="020B0604020104020204" pitchFamily="34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5100" kern="100" dirty="0">
                <a:effectLst/>
                <a:latin typeface="Abadi" panose="020B0604020104020204" pitchFamily="34" charset="0"/>
                <a:ea typeface="SimHei" panose="02010609060101010101" pitchFamily="49" charset="-122"/>
              </a:rPr>
              <a:t>*</a:t>
            </a:r>
            <a:r>
              <a:rPr lang="zh-CN" sz="5100" kern="100" dirty="0">
                <a:effectLst/>
                <a:latin typeface="Abadi" panose="020B0604020104020204" pitchFamily="34" charset="0"/>
                <a:ea typeface="SimHei" panose="02010609060101010101" pitchFamily="49" charset="-122"/>
              </a:rPr>
              <a:t>冬日寒冽、夏月炎热等诸颠倒相，也与总饿鬼相同而现出。</a:t>
            </a:r>
            <a:endParaRPr lang="en-US" sz="5100" kern="100" dirty="0">
              <a:effectLst/>
              <a:latin typeface="Abadi" panose="020B0604020104020204" pitchFamily="34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sz="5100" kern="100" dirty="0">
              <a:effectLst/>
              <a:latin typeface="Abadi" panose="020B0604020104020204" pitchFamily="34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5100" kern="100" dirty="0">
                <a:effectLst/>
                <a:latin typeface="Abadi" panose="020B0604020104020204" pitchFamily="34" charset="0"/>
                <a:ea typeface="SimHei" panose="02010609060101010101" pitchFamily="49" charset="-122"/>
              </a:rPr>
              <a:t> </a:t>
            </a:r>
            <a:endParaRPr lang="en-US" sz="5100" kern="100" dirty="0">
              <a:effectLst/>
              <a:latin typeface="Abadi" panose="020B0604020104020204" pitchFamily="34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28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4200" dirty="0">
              <a:latin typeface="+mj-lt"/>
            </a:endParaRPr>
          </a:p>
          <a:p>
            <a:pPr marL="0" indent="0">
              <a:buNone/>
            </a:pPr>
            <a:r>
              <a:rPr lang="en-US" altLang="zh-CN" sz="4200" b="1" dirty="0">
                <a:latin typeface="Arial" pitchFamily="34" charset="0"/>
                <a:cs typeface="Arial" pitchFamily="34" charset="0"/>
              </a:rPr>
              <a:t>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8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636" y="814698"/>
            <a:ext cx="6389068" cy="45406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Abadi" panose="020B0604020104020204" pitchFamily="34" charset="0"/>
              </a:rPr>
              <a:t>空游饿鬼的几种苦相</a:t>
            </a:r>
            <a:r>
              <a:rPr lang="en-US" altLang="zh-CN" dirty="0">
                <a:latin typeface="Abadi" panose="020B0604020104020204" pitchFamily="34" charset="0"/>
              </a:rPr>
              <a:t>-</a:t>
            </a:r>
            <a:r>
              <a:rPr lang="zh-CN" altLang="en-US" dirty="0">
                <a:latin typeface="Abadi" panose="020B0604020104020204" pitchFamily="34" charset="0"/>
              </a:rPr>
              <a:t>之二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844824"/>
            <a:ext cx="6779096" cy="41044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3800" kern="100" dirty="0">
                <a:effectLst/>
                <a:latin typeface="Abadi" panose="020B0604020104020204" pitchFamily="34" charset="0"/>
                <a:ea typeface="SimHei" panose="02010609060101010101" pitchFamily="49" charset="-122"/>
              </a:rPr>
              <a:t>*</a:t>
            </a:r>
            <a:r>
              <a:rPr lang="zh-CN" sz="3800" kern="100" dirty="0">
                <a:effectLst/>
                <a:latin typeface="Abadi" panose="020B0604020104020204" pitchFamily="34" charset="0"/>
                <a:ea typeface="SimHei" panose="02010609060101010101" pitchFamily="49" charset="-122"/>
              </a:rPr>
              <a:t>有些则现鸟、狗等色形故，色相可恶。</a:t>
            </a:r>
            <a:endParaRPr lang="en-US" sz="3800" kern="100" dirty="0">
              <a:effectLst/>
              <a:latin typeface="Abadi" panose="020B0604020104020204" pitchFamily="34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3100" kern="100" dirty="0">
              <a:effectLst/>
              <a:latin typeface="Times New Roman" panose="02020603050405020304" pitchFamily="18" charset="0"/>
              <a:ea typeface="SimHei" panose="02010609060101010101" pitchFamily="49" charset="-122"/>
            </a:endParaRPr>
          </a:p>
          <a:p>
            <a:pPr marL="0" indent="0">
              <a:buNone/>
            </a:pPr>
            <a:endParaRPr lang="en-US" altLang="zh-CN" sz="3100" kern="100" dirty="0">
              <a:effectLst/>
              <a:latin typeface="Times New Roman" panose="02020603050405020304" pitchFamily="18" charset="0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100" kern="100" dirty="0">
                <a:effectLst/>
                <a:latin typeface="Times New Roman" panose="02020603050405020304" pitchFamily="18" charset="0"/>
                <a:ea typeface="SimHei" panose="02010609060101010101" pitchFamily="49" charset="-122"/>
              </a:rPr>
              <a:t> </a:t>
            </a:r>
            <a:endParaRPr lang="en-US" sz="31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sz="31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100" kern="100" dirty="0">
                <a:effectLst/>
                <a:latin typeface="Times New Roman" panose="02020603050405020304" pitchFamily="18" charset="0"/>
                <a:ea typeface="SimHei" panose="02010609060101010101" pitchFamily="49" charset="-122"/>
              </a:rPr>
              <a:t> </a:t>
            </a:r>
            <a:endParaRPr lang="en-US" sz="31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4200" dirty="0">
              <a:latin typeface="+mj-lt"/>
            </a:endParaRPr>
          </a:p>
          <a:p>
            <a:pPr marL="0" indent="0">
              <a:buNone/>
            </a:pPr>
            <a:r>
              <a:rPr lang="en-US" altLang="zh-CN" sz="4200" b="1" dirty="0">
                <a:latin typeface="Arial" pitchFamily="34" charset="0"/>
                <a:cs typeface="Arial" pitchFamily="34" charset="0"/>
              </a:rPr>
              <a:t>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7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636" y="814698"/>
            <a:ext cx="6389068" cy="4540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badi" panose="020B0604020104020204" pitchFamily="34" charset="0"/>
              </a:rPr>
              <a:t>«</a:t>
            </a:r>
            <a:r>
              <a:rPr lang="zh-CN" altLang="en-US" dirty="0">
                <a:latin typeface="Abadi" panose="020B0604020104020204" pitchFamily="34" charset="0"/>
              </a:rPr>
              <a:t>念经处</a:t>
            </a:r>
            <a:r>
              <a:rPr lang="en-US" altLang="zh-CN" dirty="0">
                <a:latin typeface="Abadi" panose="020B0604020104020204" pitchFamily="34" charset="0"/>
              </a:rPr>
              <a:t>»</a:t>
            </a:r>
            <a:r>
              <a:rPr lang="zh-CN" altLang="en-US" dirty="0">
                <a:latin typeface="Abadi" panose="020B0604020104020204" pitchFamily="34" charset="0"/>
              </a:rPr>
              <a:t>讲到的几种饿鬼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844824"/>
            <a:ext cx="6779096" cy="410445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CN" altLang="en-US" sz="11200" kern="100" dirty="0">
                <a:effectLst/>
                <a:latin typeface="Abadi" panose="020B0604020104020204" pitchFamily="34" charset="0"/>
                <a:ea typeface="SimHei" panose="02010609060101010101" pitchFamily="49" charset="-122"/>
              </a:rPr>
              <a:t>*</a:t>
            </a:r>
            <a:r>
              <a:rPr lang="zh-CN" sz="11200" kern="100" dirty="0">
                <a:effectLst/>
                <a:latin typeface="Abadi" panose="020B0604020104020204" pitchFamily="34" charset="0"/>
                <a:ea typeface="STZhongsong" panose="02010600040101010101" pitchFamily="2" charset="-122"/>
              </a:rPr>
              <a:t>魔罗饿鬼。当初他们不行正法，说邪见法，行在邪道——谄曲造恶的道里，作了很多恶因。以这个缘故，死了以后堕为魔罗身饿鬼，受恶鬼之身。</a:t>
            </a:r>
            <a:endParaRPr lang="en-US" sz="11200" kern="100" dirty="0">
              <a:effectLst/>
              <a:latin typeface="Abadi" panose="020B0604020104020204" pitchFamily="34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11200" kern="100" dirty="0">
              <a:effectLst/>
              <a:latin typeface="Abadi" panose="020B0604020104020204" pitchFamily="34" charset="0"/>
              <a:ea typeface="SimHei" panose="02010609060101010101" pitchFamily="49" charset="-122"/>
            </a:endParaRPr>
          </a:p>
          <a:p>
            <a:pPr marL="0" indent="0">
              <a:buNone/>
            </a:pPr>
            <a:endParaRPr lang="en-US" altLang="zh-CN" sz="11200" kern="100" dirty="0">
              <a:effectLst/>
              <a:latin typeface="Abadi" panose="020B0604020104020204" pitchFamily="34" charset="0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11200" kern="100" dirty="0">
                <a:effectLst/>
                <a:latin typeface="Abadi" panose="020B0604020104020204" pitchFamily="34" charset="0"/>
                <a:ea typeface="SimHei" panose="02010609060101010101" pitchFamily="49" charset="-122"/>
              </a:rPr>
              <a:t>*</a:t>
            </a:r>
            <a:r>
              <a:rPr lang="zh-CN" sz="11200" kern="100" dirty="0">
                <a:effectLst/>
                <a:latin typeface="Abadi" panose="020B0604020104020204" pitchFamily="34" charset="0"/>
                <a:ea typeface="STZhongsong" panose="02010600040101010101" pitchFamily="2" charset="-122"/>
                <a:cs typeface="Times New Roman" panose="02020603050405020304" pitchFamily="18" charset="0"/>
              </a:rPr>
              <a:t>里又讲到有一类欲色饿鬼。他们过去行淫欲法等，得到财物就施给非福田处的凡人，以不清净心作布施。以这个因缘，死后生在欲色饿鬼当中</a:t>
            </a:r>
            <a:endParaRPr lang="en-US" altLang="zh-CN" sz="11200" kern="100" dirty="0">
              <a:effectLst/>
              <a:latin typeface="Abadi" panose="020B0604020104020204" pitchFamily="34" charset="0"/>
              <a:ea typeface="SimHei" panose="02010609060101010101" pitchFamily="49" charset="-122"/>
            </a:endParaRPr>
          </a:p>
          <a:p>
            <a:pPr marL="0" indent="0">
              <a:buNone/>
            </a:pPr>
            <a:endParaRPr lang="en-US" sz="51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5100" kern="100" dirty="0">
                <a:effectLst/>
                <a:latin typeface="Times New Roman" panose="02020603050405020304" pitchFamily="18" charset="0"/>
                <a:ea typeface="SimHei" panose="02010609060101010101" pitchFamily="49" charset="-122"/>
              </a:rPr>
              <a:t> </a:t>
            </a:r>
            <a:endParaRPr lang="en-US" sz="51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4200" dirty="0">
              <a:latin typeface="+mj-lt"/>
            </a:endParaRPr>
          </a:p>
          <a:p>
            <a:pPr marL="0" indent="0">
              <a:buNone/>
            </a:pPr>
            <a:r>
              <a:rPr lang="en-US" altLang="zh-CN" sz="4200" b="1" dirty="0">
                <a:latin typeface="Arial" pitchFamily="34" charset="0"/>
                <a:cs typeface="Arial" pitchFamily="34" charset="0"/>
              </a:rPr>
              <a:t>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64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badi" panose="020B0604020104020204" pitchFamily="34" charset="0"/>
              </a:rPr>
              <a:t>总示修要</a:t>
            </a:r>
            <a:endParaRPr lang="en-CA" dirty="0">
              <a:latin typeface="Abadi" panose="020B0604020104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E96877-2554-4F00-B843-DFF308AEA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kern="100" dirty="0">
                <a:effectLst/>
                <a:latin typeface="Abadi" panose="020B0604020104020204" pitchFamily="34" charset="0"/>
                <a:ea typeface="SimHei" panose="02010609060101010101" pitchFamily="49" charset="-122"/>
              </a:rPr>
              <a:t>故彼等之苦也取在自身上观修。之后对已生彼处的诸有情修习慈心及悲心等，以具足加行、正行、结行三分而修持。</a:t>
            </a:r>
            <a:endParaRPr lang="en-US" kern="100" dirty="0">
              <a:effectLst/>
              <a:latin typeface="Abadi" panose="020B0604020104020204" pitchFamily="34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dirty="0">
                <a:latin typeface="Abadi" panose="020B0604020104020204" pitchFamily="34" charset="0"/>
              </a:rPr>
              <a:t>  </a:t>
            </a:r>
            <a:r>
              <a:rPr lang="en-US" sz="2400" dirty="0">
                <a:latin typeface="Abadi" panose="020B0604020104020204" pitchFamily="34" charset="0"/>
              </a:rPr>
              <a:t>1</a:t>
            </a:r>
            <a:r>
              <a:rPr lang="zh-CN" altLang="en-US" sz="2400" dirty="0">
                <a:latin typeface="Abadi" panose="020B0604020104020204" pitchFamily="34" charset="0"/>
              </a:rPr>
              <a:t>：</a:t>
            </a:r>
            <a:r>
              <a:rPr lang="zh-CN" sz="2400" kern="100" dirty="0">
                <a:effectLst/>
                <a:latin typeface="Abadi" panose="020B0604020104020204" pitchFamily="34" charset="0"/>
                <a:ea typeface="STZhongsong" panose="02010600040101010101" pitchFamily="2" charset="-122"/>
                <a:cs typeface="Times New Roman" panose="02020603050405020304" pitchFamily="18" charset="0"/>
              </a:rPr>
              <a:t>而且能够记得住、现得出那些苦相</a:t>
            </a:r>
            <a:endParaRPr lang="en-US" altLang="zh-CN" sz="2400" kern="100" dirty="0">
              <a:effectLst/>
              <a:latin typeface="Abadi" panose="020B0604020104020204" pitchFamily="34" charset="0"/>
              <a:ea typeface="STZhongsong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kern="100" dirty="0">
                <a:latin typeface="Abadi" panose="020B0604020104020204" pitchFamily="34" charset="0"/>
                <a:ea typeface="STZhongsong" panose="02010600040101010101" pitchFamily="2" charset="-122"/>
                <a:cs typeface="Times New Roman" panose="02020603050405020304" pitchFamily="18" charset="0"/>
              </a:rPr>
              <a:t>   2</a:t>
            </a:r>
            <a:r>
              <a:rPr lang="zh-CN" altLang="en-US" sz="2400" kern="100" dirty="0">
                <a:latin typeface="Abadi" panose="020B0604020104020204" pitchFamily="34" charset="0"/>
                <a:ea typeface="STZhongsong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sz="2400" kern="100" dirty="0">
                <a:effectLst/>
                <a:latin typeface="Abadi" panose="020B0604020104020204" pitchFamily="34" charset="0"/>
                <a:ea typeface="STZhongsong" panose="02010600040101010101" pitchFamily="2" charset="-122"/>
                <a:cs typeface="Times New Roman" panose="02020603050405020304" pitchFamily="18" charset="0"/>
              </a:rPr>
              <a:t>修持时，关键要分清空游饿鬼的苦和自己是两个还是一</a:t>
            </a:r>
            <a:r>
              <a:rPr lang="en-US" altLang="zh-CN" sz="2400" kern="100" dirty="0">
                <a:effectLst/>
                <a:latin typeface="Abadi" panose="020B0604020104020204" pitchFamily="34" charset="0"/>
                <a:ea typeface="STZhongsong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CN" sz="2400" kern="100" dirty="0">
                <a:latin typeface="Abadi" panose="020B0604020104020204" pitchFamily="34" charset="0"/>
                <a:ea typeface="STZhongsong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sz="2400" kern="100" dirty="0">
                <a:effectLst/>
                <a:latin typeface="Abadi" panose="020B0604020104020204" pitchFamily="34" charset="0"/>
                <a:ea typeface="STZhongsong" panose="02010600040101010101" pitchFamily="2" charset="-122"/>
                <a:cs typeface="Times New Roman" panose="02020603050405020304" pitchFamily="18" charset="0"/>
              </a:rPr>
              <a:t>个。就是要想，那些苦就是自己所受的苦，每一种苦都</a:t>
            </a:r>
            <a:endParaRPr lang="en-US" altLang="zh-CN" sz="2400" kern="100" dirty="0">
              <a:effectLst/>
              <a:latin typeface="Abadi" panose="020B0604020104020204" pitchFamily="34" charset="0"/>
              <a:ea typeface="STZhongsong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kern="100" dirty="0">
                <a:latin typeface="Abadi" panose="020B0604020104020204" pitchFamily="34" charset="0"/>
                <a:ea typeface="STZhongsong" panose="0201060004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sz="2400" kern="100" dirty="0">
                <a:effectLst/>
                <a:latin typeface="Abadi" panose="020B0604020104020204" pitchFamily="34" charset="0"/>
                <a:ea typeface="STZhongsong" panose="02010600040101010101" pitchFamily="2" charset="-122"/>
                <a:cs typeface="Times New Roman" panose="02020603050405020304" pitchFamily="18" charset="0"/>
              </a:rPr>
              <a:t>是自己身上发生的，按照这种方式来修，叫</a:t>
            </a:r>
            <a:r>
              <a:rPr lang="zh-CN" sz="2400" kern="100" dirty="0">
                <a:solidFill>
                  <a:srgbClr val="FF0000"/>
                </a:solidFill>
                <a:effectLst/>
                <a:latin typeface="Abadi" panose="020B0604020104020204" pitchFamily="34" charset="0"/>
                <a:ea typeface="STZhongsong" panose="02010600040101010101" pitchFamily="2" charset="-122"/>
                <a:cs typeface="Times New Roman" panose="02020603050405020304" pitchFamily="18" charset="0"/>
              </a:rPr>
              <a:t>“取在自身</a:t>
            </a:r>
            <a:endParaRPr lang="en-US" altLang="zh-CN" sz="2400" kern="100" dirty="0">
              <a:solidFill>
                <a:srgbClr val="FF0000"/>
              </a:solidFill>
              <a:effectLst/>
              <a:latin typeface="Abadi" panose="020B0604020104020204" pitchFamily="34" charset="0"/>
              <a:ea typeface="STZhongsong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Abadi" panose="020B0604020104020204" pitchFamily="34" charset="0"/>
                <a:ea typeface="STZhongsong" panose="0201060004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sz="2400" kern="100" dirty="0">
                <a:solidFill>
                  <a:srgbClr val="FF0000"/>
                </a:solidFill>
                <a:effectLst/>
                <a:latin typeface="Abadi" panose="020B0604020104020204" pitchFamily="34" charset="0"/>
                <a:ea typeface="STZhongsong" panose="02010600040101010101" pitchFamily="2" charset="-122"/>
                <a:cs typeface="Times New Roman" panose="02020603050405020304" pitchFamily="18" charset="0"/>
              </a:rPr>
              <a:t>上观修”。</a:t>
            </a:r>
            <a:endParaRPr lang="en-US" altLang="zh-CN" sz="2400" kern="100" dirty="0">
              <a:solidFill>
                <a:srgbClr val="FF0000"/>
              </a:solidFill>
              <a:effectLst/>
              <a:latin typeface="Abadi" panose="020B0604020104020204" pitchFamily="34" charset="0"/>
              <a:ea typeface="STZhongsong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kern="100" dirty="0">
                <a:latin typeface="Abadi" panose="020B0604020104020204" pitchFamily="34" charset="0"/>
                <a:ea typeface="STZhongsong" panose="02010600040101010101" pitchFamily="2" charset="-122"/>
                <a:cs typeface="Times New Roman" panose="02020603050405020304" pitchFamily="18" charset="0"/>
              </a:rPr>
              <a:t>   3</a:t>
            </a:r>
            <a:r>
              <a:rPr lang="zh-CN" altLang="en-US" sz="2400" kern="100" dirty="0">
                <a:latin typeface="Abadi" panose="020B0604020104020204" pitchFamily="34" charset="0"/>
                <a:ea typeface="STZhongsong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sz="2400" kern="100" dirty="0">
                <a:effectLst/>
                <a:latin typeface="Abadi" panose="020B0604020104020204" pitchFamily="34" charset="0"/>
                <a:ea typeface="STZhongsong" panose="02010600040101010101" pitchFamily="2" charset="-122"/>
                <a:cs typeface="Times New Roman" panose="02020603050405020304" pitchFamily="18" charset="0"/>
              </a:rPr>
              <a:t>对于已经受生为空游饿鬼的诸有情修慈心和悲心。</a:t>
            </a: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1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思考题：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836712"/>
            <a:ext cx="7139136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sz="2000" dirty="0">
                <a:latin typeface="Abadi" panose="020B0604020202020204" pitchFamily="34" charset="0"/>
              </a:rPr>
              <a:t>1</a:t>
            </a:r>
            <a:r>
              <a:rPr lang="zh-CN" altLang="en-US" sz="2000" dirty="0">
                <a:latin typeface="Abadi" panose="020B0604020202020204" pitchFamily="34" charset="0"/>
              </a:rPr>
              <a:t>：</a:t>
            </a:r>
            <a:r>
              <a:rPr lang="zh-CN" sz="1800" kern="100" dirty="0">
                <a:effectLst/>
                <a:latin typeface="Abadi" panose="020B0604020202020204" pitchFamily="34" charset="0"/>
                <a:ea typeface="STZhongsong" panose="02010600040101010101" pitchFamily="2" charset="-122"/>
                <a:cs typeface="Times New Roman" panose="02020603050405020304" pitchFamily="18" charset="0"/>
              </a:rPr>
              <a:t>什么是“空游饿鬼”？</a:t>
            </a:r>
            <a:endParaRPr lang="en-CA" sz="2000" dirty="0">
              <a:latin typeface="Abadi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Abadi" panose="020B0604020202020204" pitchFamily="34" charset="0"/>
              </a:rPr>
              <a:t>2</a:t>
            </a:r>
            <a:r>
              <a:rPr lang="zh-CN" altLang="en-US" sz="2000" dirty="0">
                <a:latin typeface="Abadi" panose="020B0604020202020204" pitchFamily="34" charset="0"/>
              </a:rPr>
              <a:t>：</a:t>
            </a:r>
            <a:r>
              <a:rPr lang="zh-CN" sz="1800" kern="100" dirty="0">
                <a:effectLst/>
                <a:latin typeface="Abadi" panose="020B0604020202020204" pitchFamily="34" charset="0"/>
                <a:ea typeface="STZhongsong" panose="02010600040101010101" pitchFamily="2" charset="-122"/>
                <a:cs typeface="Times New Roman" panose="02020603050405020304" pitchFamily="18" charset="0"/>
              </a:rPr>
              <a:t>空游饿鬼总的有怎样的现世苦和来世苦？</a:t>
            </a:r>
            <a:endParaRPr lang="en-CA" sz="2000" dirty="0">
              <a:latin typeface="Abadi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000" kern="100" dirty="0">
                <a:effectLst/>
                <a:latin typeface="Abadi" panose="020B0604020202020204" pitchFamily="34" charset="0"/>
                <a:ea typeface="STZhongsong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latin typeface="Abadi" panose="020B0604020202020204" pitchFamily="34" charset="0"/>
                <a:ea typeface="STZhongsong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sz="1800" kern="100" dirty="0">
                <a:effectLst/>
                <a:latin typeface="Abadi" panose="020B0604020202020204" pitchFamily="34" charset="0"/>
                <a:ea typeface="STZhongsong" panose="02010600040101010101" pitchFamily="2" charset="-122"/>
                <a:cs typeface="Times New Roman" panose="02020603050405020304" pitchFamily="18" charset="0"/>
              </a:rPr>
              <a:t>阐述本文所举两类空游饿鬼的苦相</a:t>
            </a:r>
            <a:endParaRPr lang="en-US" altLang="zh-CN" sz="1800" kern="100" dirty="0">
              <a:effectLst/>
              <a:latin typeface="Abadi" panose="020B0604020202020204" pitchFamily="34" charset="0"/>
              <a:ea typeface="STZhongsong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kern="100" dirty="0">
                <a:latin typeface="Abadi" panose="020B0604020202020204" pitchFamily="34" charset="0"/>
                <a:ea typeface="STZhongsong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Abadi" panose="020B0604020202020204" pitchFamily="34" charset="0"/>
              </a:rPr>
              <a:t>：</a:t>
            </a:r>
            <a:r>
              <a:rPr lang="zh-CN" sz="1800" kern="100" dirty="0">
                <a:effectLst/>
                <a:latin typeface="Abadi" panose="020B0604020202020204" pitchFamily="34" charset="0"/>
                <a:ea typeface="STZhongsong" panose="02010600040101010101" pitchFamily="2" charset="-122"/>
                <a:cs typeface="Times New Roman" panose="02020603050405020304" pitchFamily="18" charset="0"/>
              </a:rPr>
              <a:t>如何将空游饿鬼的苦取在自身上观修？</a:t>
            </a:r>
            <a:endParaRPr lang="en-US" altLang="zh-CN" sz="1800" kern="100" dirty="0">
              <a:effectLst/>
              <a:latin typeface="Abadi" panose="020B0604020202020204" pitchFamily="34" charset="0"/>
              <a:ea typeface="STZhongsong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kern="100" dirty="0">
                <a:latin typeface="Abadi" panose="020B0604020202020204" pitchFamily="34" charset="0"/>
                <a:ea typeface="STZhongsong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800" kern="100" dirty="0">
                <a:latin typeface="Abadi" panose="020B0604020202020204" pitchFamily="34" charset="0"/>
                <a:ea typeface="STZhongsong" panose="02010600040101010101" pitchFamily="2" charset="-122"/>
                <a:cs typeface="Times New Roman" panose="02020603050405020304" pitchFamily="18" charset="0"/>
              </a:rPr>
              <a:t>： 根据自己的生活经验分享一下对今天的课程</a:t>
            </a:r>
            <a:r>
              <a:rPr lang="zh-CN" altLang="en-US" sz="2000" kern="100" dirty="0">
                <a:effectLst/>
                <a:latin typeface="Abadi" panose="020B0604020202020204" pitchFamily="34" charset="0"/>
                <a:ea typeface="STZhongsong" panose="02010600040101010101" pitchFamily="2" charset="-122"/>
                <a:cs typeface="Times New Roman" panose="02020603050405020304" pitchFamily="18" charset="0"/>
              </a:rPr>
              <a:t>的感想。</a:t>
            </a:r>
            <a:endParaRPr lang="en-US" altLang="zh-CN" sz="2000" dirty="0">
              <a:latin typeface="Abadi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badi" panose="020B0604020202020204" pitchFamily="34" charset="0"/>
              </a:rPr>
              <a:t>　　　　　　　　　　　　　　　　　　　　　</a:t>
            </a:r>
            <a:r>
              <a:rPr lang="zh-CN" altLang="en-US" sz="2000" dirty="0"/>
              <a:t>　　　　　　　　　　　　　　　　　　　　　　　　　　　　　　　　　　　　　　　　　　　　　　　　　　　　　　　　　　　　　　　　　　　　　　　　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624"/>
            <a:ext cx="1229122" cy="133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0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4866</TotalTime>
  <Words>1322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Abadi</vt:lpstr>
      <vt:lpstr>Arial</vt:lpstr>
      <vt:lpstr>Calibri</vt:lpstr>
      <vt:lpstr>Times New Roman</vt:lpstr>
      <vt:lpstr>Office 主题​​</vt:lpstr>
      <vt:lpstr>2018 慧灯小组  轮回过患-空游饿鬼之苦 2020-10-19</vt:lpstr>
      <vt:lpstr>      学习内容</vt:lpstr>
      <vt:lpstr>总说空游饿鬼</vt:lpstr>
      <vt:lpstr>PowerPoint Presentation</vt:lpstr>
      <vt:lpstr>空游饿鬼的几种苦相-之一</vt:lpstr>
      <vt:lpstr>空游饿鬼的几种苦相-之二</vt:lpstr>
      <vt:lpstr>«念经处»讲到的几种饿鬼</vt:lpstr>
      <vt:lpstr>总示修要</vt:lpstr>
      <vt:lpstr>思考题：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如何面对痛苦和幸福</dc:title>
  <dc:creator>user</dc:creator>
  <cp:lastModifiedBy>William</cp:lastModifiedBy>
  <cp:revision>113</cp:revision>
  <dcterms:created xsi:type="dcterms:W3CDTF">2019-04-28T16:59:37Z</dcterms:created>
  <dcterms:modified xsi:type="dcterms:W3CDTF">2020-10-19T19:02:38Z</dcterms:modified>
</cp:coreProperties>
</file>