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Override1.xml" ContentType="application/vnd.openxmlformats-officedocument.themeOverr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549" r:id="rId4"/>
    <p:sldId id="593" r:id="rId5"/>
    <p:sldId id="592" r:id="rId6"/>
    <p:sldId id="555" r:id="rId7"/>
    <p:sldId id="591" r:id="rId8"/>
    <p:sldId id="587" r:id="rId9"/>
    <p:sldId id="588" r:id="rId10"/>
    <p:sldId id="589" r:id="rId11"/>
    <p:sldId id="590" r:id="rId12"/>
    <p:sldId id="583" r:id="rId13"/>
    <p:sldId id="584" r:id="rId14"/>
    <p:sldId id="585" r:id="rId15"/>
    <p:sldId id="586" r:id="rId16"/>
    <p:sldId id="62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ngsoft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99CC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94"/>
  </p:normalViewPr>
  <p:slideViewPr>
    <p:cSldViewPr snapToGrid="0" snapToObjects="1">
      <p:cViewPr varScale="1">
        <p:scale>
          <a:sx n="150" d="100"/>
          <a:sy n="150" d="100"/>
        </p:scale>
        <p:origin x="108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6D6F5-9773-674E-9C7F-017059A88F46}" type="datetimeFigureOut">
              <a:rPr kumimoji="1" lang="zh-CN" altLang="en-US" smtClean="0"/>
              <a:t>2025/3/17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95420-44F8-6547-9E12-B024272059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0801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ags" Target="../tags/tag2.xml"/><Relationship Id="rId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55"/>
            <a:ext cx="15005050" cy="687451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838200" y="365125"/>
            <a:ext cx="10515600" cy="1036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838200" y="1539240"/>
            <a:ext cx="10515600" cy="4637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FAEC1-6C0E-4708-992B-753B8D8202EE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E57A9-CA8D-4ADE-8D70-425D8DAAC44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 descr="八吉祥3.png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776168" y="198016"/>
            <a:ext cx="1328098" cy="154944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¤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1386205" y="1271905"/>
            <a:ext cx="8362950" cy="268097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  <a:buClr>
                <a:srgbClr val="7A8322"/>
              </a:buClr>
            </a:pPr>
            <a:r>
              <a:rPr lang="en-US" altLang="zh-CN" sz="4000" b="1" dirty="0" smtClean="0">
                <a:solidFill>
                  <a:schemeClr val="accent3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开显解脱道略释第</a:t>
            </a:r>
            <a:r>
              <a:rPr lang="en-US" altLang="zh-CN" sz="4000" b="1" dirty="0">
                <a:solidFill>
                  <a:schemeClr val="accent3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en-US" altLang="zh-CN" sz="4000" b="1" dirty="0" smtClean="0">
                <a:solidFill>
                  <a:schemeClr val="accent3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</a:t>
            </a:r>
          </a:p>
          <a:p>
            <a:pPr lvl="0" algn="ctr">
              <a:lnSpc>
                <a:spcPct val="90000"/>
              </a:lnSpc>
              <a:spcBef>
                <a:spcPts val="1000"/>
              </a:spcBef>
              <a:buClr>
                <a:srgbClr val="7A8322"/>
              </a:buClr>
            </a:pPr>
            <a:endParaRPr lang="en-US" altLang="zh-CN" sz="40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>
              <a:lnSpc>
                <a:spcPct val="90000"/>
              </a:lnSpc>
              <a:spcBef>
                <a:spcPts val="1000"/>
              </a:spcBef>
              <a:buClr>
                <a:srgbClr val="7A8322"/>
              </a:buClr>
            </a:pPr>
            <a:r>
              <a:rPr lang="zh-CN" altLang="en-US" sz="4000" dirty="0"/>
              <a:t>思考题</a:t>
            </a:r>
            <a:endParaRPr lang="en-US" altLang="zh-CN" sz="4000" b="1" dirty="0">
              <a:solidFill>
                <a:schemeClr val="accent3">
                  <a:lumMod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 descr="荷2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309" y="5394426"/>
            <a:ext cx="3861381" cy="148358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045" y="1266190"/>
            <a:ext cx="11111230" cy="5591810"/>
          </a:xfrm>
        </p:spPr>
        <p:txBody>
          <a:bodyPr>
            <a:normAutofit/>
          </a:bodyPr>
          <a:lstStyle/>
          <a:p>
            <a:pPr algn="l" fontAlgn="auto">
              <a:lnSpc>
                <a:spcPct val="120000"/>
              </a:lnSpc>
              <a:buClr>
                <a:srgbClr val="3F3F3F"/>
              </a:buClr>
              <a:buFont typeface="Arial" panose="020B0604020202020204" pitchFamily="34" charset="0"/>
            </a:pP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修法二、寿命无常 </a:t>
            </a:r>
          </a:p>
          <a:p>
            <a:pPr marL="342900" indent="-342900" algn="l" fontAlgn="auto">
              <a:lnSpc>
                <a:spcPct val="120000"/>
              </a:lnSpc>
              <a:buClr>
                <a:srgbClr val="3F3F3F"/>
              </a:buClr>
              <a:buFont typeface="Arial" panose="020B0604020202020204" pitchFamily="34" charset="0"/>
              <a:buChar char="•"/>
            </a:pP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诸法无常如闪电 </a:t>
            </a:r>
          </a:p>
          <a:p>
            <a:pPr algn="l" fontAlgn="auto">
              <a:lnSpc>
                <a:spcPct val="120000"/>
              </a:lnSpc>
              <a:buClr>
                <a:srgbClr val="3F3F3F"/>
              </a:buClr>
              <a:buFont typeface="Arial" panose="020B0604020202020204" pitchFamily="34" charset="0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世间的万事万物、一切有为法都是无常的，如同闪电一样迅速变化，也像河流、秋天的白云、夏天的鲜花……。我们的地位是无常的，容貌是无常的，生命也是无常的。 </a:t>
            </a:r>
          </a:p>
          <a:p>
            <a:pPr marL="342900" indent="-342900" algn="l" fontAlgn="auto">
              <a:lnSpc>
                <a:spcPct val="120000"/>
              </a:lnSpc>
              <a:buClr>
                <a:srgbClr val="3F3F3F"/>
              </a:buClr>
              <a:buFont typeface="Arial" panose="020B0604020202020204" pitchFamily="34" charset="0"/>
              <a:buChar char="•"/>
            </a:pP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思维器情皆坏法 </a:t>
            </a:r>
          </a:p>
          <a:p>
            <a:pPr algn="l" fontAlgn="auto">
              <a:lnSpc>
                <a:spcPct val="120000"/>
              </a:lnSpc>
              <a:buClr>
                <a:srgbClr val="3F3F3F"/>
              </a:buClr>
              <a:buFont typeface="Arial" panose="020B0604020202020204" pitchFamily="34" charset="0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我们要慢慢地、细心地去思维：器世界和有情世界没有一个法是恒常不变的，全是坏灭法。从器世界来看，大到地球，小到房屋住所，都是无常。 人是无常的，心态也是无常的。 </a:t>
            </a:r>
          </a:p>
          <a:p>
            <a:pPr algn="l" fontAlgn="auto">
              <a:lnSpc>
                <a:spcPct val="120000"/>
              </a:lnSpc>
              <a:buClr>
                <a:srgbClr val="3F3F3F"/>
              </a:buClr>
              <a:buFont typeface="Arial" panose="020B0604020202020204" pitchFamily="34" charset="0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懂得无常，所以遇到什么事情都可以坦然面对。 一切都是坏灭法，没有什么可执著的。 </a:t>
            </a:r>
            <a:endParaRPr lang="zh-CN" altLang="en-US" sz="2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fontAlgn="auto">
              <a:lnSpc>
                <a:spcPct val="120000"/>
              </a:lnSpc>
              <a:buClr>
                <a:srgbClr val="3F3F3F"/>
              </a:buClr>
              <a:buFont typeface="Arial" panose="020B0604020202020204" pitchFamily="34" charset="0"/>
              <a:buChar char="•"/>
            </a:pP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定死死期无定准 </a:t>
            </a:r>
          </a:p>
          <a:p>
            <a:pPr algn="l" fontAlgn="auto">
              <a:lnSpc>
                <a:spcPct val="120000"/>
              </a:lnSpc>
              <a:buClr>
                <a:srgbClr val="3F3F3F"/>
              </a:buClr>
              <a:buFont typeface="Arial" panose="020B0604020202020204" pitchFamily="34" charset="0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世间人虽然都知道自己终有一天要离开人世，但什么时候死、如何死法，这些都没有办法确定，</a:t>
            </a: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《因缘品》中讲：“明日死谁知，今日当精进。”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69290" y="340995"/>
            <a:ext cx="10063480" cy="925195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5.请分别解释仪轨中暇满难得与寿命无常这两个修法的偈颂。</a:t>
            </a:r>
            <a:endParaRPr lang="en-US" altLang="zh-CN" sz="2800">
              <a:solidFill>
                <a:schemeClr val="accent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565" y="1313815"/>
            <a:ext cx="9918700" cy="5544185"/>
          </a:xfrm>
        </p:spPr>
        <p:txBody>
          <a:bodyPr>
            <a:normAutofit/>
          </a:bodyPr>
          <a:lstStyle/>
          <a:p>
            <a:pPr indent="0" algn="l" fontAlgn="auto">
              <a:lnSpc>
                <a:spcPct val="100000"/>
              </a:lnSpc>
            </a:pP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修法二、寿命无常 </a:t>
            </a:r>
          </a:p>
          <a:p>
            <a:pPr marL="342900" indent="-342900" algn="l" fontAlgn="auto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以常执心欺自己 </a:t>
            </a:r>
          </a:p>
          <a:p>
            <a:pPr algn="l" fontAlgn="auto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我们总是以常有的我执心欺惑自己：我现在不会死的，今年不会死的。大多数凡夫人，从他们的言谈举止上看，心里面没有什么无常的概念，好像自己能活一千年、一万年一样。 </a:t>
            </a:r>
          </a:p>
          <a:p>
            <a:pPr marL="342900" indent="-342900" algn="l" fontAlgn="auto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处放逸中我等众 </a:t>
            </a:r>
          </a:p>
          <a:p>
            <a:pPr marL="342900" indent="-342900" algn="l" fontAlgn="auto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请集三宝师悲视 </a:t>
            </a:r>
          </a:p>
          <a:p>
            <a:pPr marL="342900" indent="-342900" algn="l" fontAlgn="auto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加持忆念死无常 </a:t>
            </a:r>
          </a:p>
          <a:p>
            <a:pPr algn="l" fontAlgn="auto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所以，我们这些经常处于放逸和懒惰中的众生，祈请三宝总集的上师：</a:t>
            </a: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请您慈悲加持我们、垂念我们，让我们每个人的心相续中早日生起“死亡无常”的境界。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一旦内心真正生起死亡无常的观念，修行会非常容易，不会懈怠、放逸、懒惰，一定会精进。</a:t>
            </a: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龙猛菩萨说：“寿命害多即无常，犹如水泡为风吹，呼气吸气沉睡中，能得觉醒极稀奇。”</a:t>
            </a:r>
            <a:endParaRPr lang="zh-CN" altLang="en-US" sz="2800" b="1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568325" y="267970"/>
            <a:ext cx="10187305" cy="925195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0">
                <a:solidFill>
                  <a:srgbClr val="6699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5.请分别解释仪轨中暇满难得与寿命无常这两个修法的偈颂。</a:t>
            </a:r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b="0">
                <a:solidFill>
                  <a:srgbClr val="6699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6.请分别解释仪轨中因果不虚与轮回过患这两个修法的偈颂。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045" y="1402715"/>
            <a:ext cx="11021695" cy="5306695"/>
          </a:xfrm>
        </p:spPr>
        <p:txBody>
          <a:bodyPr>
            <a:normAutofit/>
          </a:bodyPr>
          <a:lstStyle/>
          <a:p>
            <a:pPr algn="l" fontAlgn="auto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修法三：因果不虚</a:t>
            </a:r>
          </a:p>
          <a:p>
            <a:pPr algn="l" fontAlgn="auto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业因果主要是讲黑业和白业的果报是真实不虚的。整个世界有一个永恒不变的规律，就是因果循环、因果不虚。</a:t>
            </a: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“众生之诸业，百劫不毁灭，因缘聚合时，其果定成熟。”这是《百业经》中最重要的一个颂词。</a:t>
            </a:r>
          </a:p>
          <a:p>
            <a:pPr marL="457200" indent="-457200" algn="l" fontAlgn="auto">
              <a:lnSpc>
                <a:spcPct val="100000"/>
              </a:lnSpc>
              <a:spcBef>
                <a:spcPts val="1000"/>
              </a:spcBef>
              <a:buClr>
                <a:srgbClr val="3F3F3F"/>
              </a:buClr>
              <a:buFont typeface="Arial" panose="020B0604020202020204" pitchFamily="34" charset="0"/>
              <a:buChar char="•"/>
            </a:pP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无欺因果此道中</a:t>
            </a:r>
          </a:p>
          <a:p>
            <a:pPr marL="457200" indent="-457200" algn="l" fontAlgn="auto">
              <a:lnSpc>
                <a:spcPct val="100000"/>
              </a:lnSpc>
              <a:spcBef>
                <a:spcPts val="1000"/>
              </a:spcBef>
              <a:buClr>
                <a:srgbClr val="3F3F3F"/>
              </a:buClr>
              <a:buFont typeface="Arial" panose="020B0604020202020204" pitchFamily="34" charset="0"/>
              <a:buChar char="•"/>
            </a:pP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显现轮回涅槃法 </a:t>
            </a:r>
          </a:p>
          <a:p>
            <a:pPr algn="l" fontAlgn="auto">
              <a:lnSpc>
                <a:spcPct val="100000"/>
              </a:lnSpc>
              <a:spcBef>
                <a:spcPts val="1000"/>
              </a:spcBef>
              <a:buClr>
                <a:srgbClr val="3F3F3F"/>
              </a:buClr>
              <a:buFont typeface="Arial" panose="020B0604020202020204" pitchFamily="34" charset="0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这个世界是在无欺因果的规律中运行的，业因果不会欺惑、不会消失。在这样的因果之道当中，所有轮回、涅槃的法都会现前。这个世界除了轮回法和涅槃法，没有其他法，而轮回和涅槃全部是遵循因果规律而产生的。</a:t>
            </a:r>
          </a:p>
          <a:p>
            <a:pPr marL="457200" indent="-457200" algn="l" fontAlgn="auto">
              <a:lnSpc>
                <a:spcPct val="100000"/>
              </a:lnSpc>
              <a:spcBef>
                <a:spcPts val="1000"/>
              </a:spcBef>
              <a:buClr>
                <a:srgbClr val="3F3F3F"/>
              </a:buClr>
              <a:buFont typeface="Arial" panose="020B0604020202020204" pitchFamily="34" charset="0"/>
              <a:buChar char="•"/>
            </a:pP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自作必定成熟自 </a:t>
            </a:r>
          </a:p>
          <a:p>
            <a:pPr algn="l" fontAlgn="auto">
              <a:lnSpc>
                <a:spcPct val="100000"/>
              </a:lnSpc>
              <a:spcBef>
                <a:spcPts val="1000"/>
              </a:spcBef>
              <a:buClr>
                <a:srgbClr val="3F3F3F"/>
              </a:buClr>
              <a:buFont typeface="Arial" panose="020B0604020202020204" pitchFamily="34" charset="0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我们每个人要明白自作自受的道理。</a:t>
            </a: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《百业经》中说：“我们所造的业，不会成熟于地水火风四大当中，也不会成熟于其他众生蕴界处的相续中，只能成熟于自己的相续当中。”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如果我们对业因果产生了坚定不移的信心，那么修行一定会很有效率、截然不同。</a:t>
            </a:r>
          </a:p>
          <a:p>
            <a:pPr marL="0" algn="l" fontAlgn="auto">
              <a:lnSpc>
                <a:spcPct val="90000"/>
              </a:lnSpc>
            </a:pP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7525" y="1589405"/>
            <a:ext cx="10933430" cy="5296535"/>
          </a:xfrm>
        </p:spPr>
        <p:txBody>
          <a:bodyPr>
            <a:normAutofit/>
          </a:bodyPr>
          <a:lstStyle/>
          <a:p>
            <a:pPr algn="l" fontAlgn="auto">
              <a:lnSpc>
                <a:spcPct val="90000"/>
              </a:lnSpc>
              <a:buClr>
                <a:srgbClr val="3F3F3F"/>
              </a:buClr>
              <a:buFont typeface="Arial" panose="020B0604020202020204" pitchFamily="34" charset="0"/>
            </a:pP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修法三：因果不虚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fontAlgn="auto">
              <a:lnSpc>
                <a:spcPct val="90000"/>
              </a:lnSpc>
              <a:buClr>
                <a:srgbClr val="3F3F3F"/>
              </a:buClr>
              <a:buFont typeface="Arial" panose="020B0604020202020204" pitchFamily="34" charset="0"/>
              <a:buChar char="•"/>
            </a:pP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未能取舍我等众 </a:t>
            </a:r>
          </a:p>
          <a:p>
            <a:pPr marL="342900" indent="-342900" algn="l" fontAlgn="auto">
              <a:lnSpc>
                <a:spcPct val="90000"/>
              </a:lnSpc>
              <a:buClr>
                <a:srgbClr val="3F3F3F"/>
              </a:buClr>
              <a:buFont typeface="Arial" panose="020B0604020202020204" pitchFamily="34" charset="0"/>
              <a:buChar char="•"/>
            </a:pP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请集三宝师悲视 </a:t>
            </a:r>
          </a:p>
          <a:p>
            <a:pPr marL="342900" indent="-342900" algn="l" fontAlgn="auto">
              <a:lnSpc>
                <a:spcPct val="90000"/>
              </a:lnSpc>
              <a:buClr>
                <a:srgbClr val="3F3F3F"/>
              </a:buClr>
              <a:buFont typeface="Arial" panose="020B0604020202020204" pitchFamily="34" charset="0"/>
              <a:buChar char="•"/>
            </a:pP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加持断恶而行善 </a:t>
            </a:r>
          </a:p>
          <a:p>
            <a:pPr algn="l" fontAlgn="auto">
              <a:lnSpc>
                <a:spcPct val="100000"/>
              </a:lnSpc>
              <a:buClr>
                <a:srgbClr val="3F3F3F"/>
              </a:buClr>
              <a:buFont typeface="Arial" panose="020B0604020202020204" pitchFamily="34" charset="0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虽然因果规律是无欺的，但我们还是不能如理如实地取舍因果、断恶行善。有些人是因为无明而不能取舍因果，有些人是因为烦恼深重，有些人是因为邪知识的影响等等。我等众生要祈请三宝总集的上师：</a:t>
            </a: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请您慈悲加持我们，一定要让我们在断恶行善方面跟以往有所不同，变成很好的修行人。 </a:t>
            </a:r>
          </a:p>
          <a:p>
            <a:pPr algn="l" fontAlgn="auto">
              <a:lnSpc>
                <a:spcPct val="100000"/>
              </a:lnSpc>
              <a:buClr>
                <a:srgbClr val="3F3F3F"/>
              </a:buClr>
              <a:buFont typeface="Arial" panose="020B0604020202020204" pitchFamily="34" charset="0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作为一名佛教徒，如果心里没有业因果的观念，那真的非常可怕。相反，如果有了业因果的观念，即使你不能变成一个大成就者、一个特别好的修行人，但至少在因果方面会谨慎取舍，小心守护三门，这也算是一个好修行人。 </a:t>
            </a:r>
          </a:p>
          <a:p>
            <a:pPr algn="l" fontAlgn="auto">
              <a:lnSpc>
                <a:spcPct val="100000"/>
              </a:lnSpc>
              <a:buClr>
                <a:srgbClr val="3F3F3F"/>
              </a:buClr>
              <a:buFont typeface="Arial" panose="020B0604020202020204" pitchFamily="34" charset="0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       所以，我们一定要真诚地祈祷上师三宝：</a:t>
            </a: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愿我不要变成伤害众生的低劣之人，愿我不要变成不信因果、不取舍因果、对因果有邪见的人。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b="0">
                <a:solidFill>
                  <a:srgbClr val="6699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6.请分别解释仪轨中因果不虚与轮回过患这两个修法的偈颂。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431800" y="1619250"/>
            <a:ext cx="11572240" cy="4831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buFont typeface="Arial" panose="020B0604020202020204" pitchFamily="34" charset="0"/>
              <a:buNone/>
            </a:pP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细黑" panose="02010600040101010101" pitchFamily="2" charset="-122"/>
              </a:rPr>
              <a:t>修法四、轮回过患</a:t>
            </a:r>
          </a:p>
          <a:p>
            <a:pPr marL="457200" indent="-457200" fontAlgn="auto">
              <a:buFont typeface="Arial" panose="020B0604020202020204" pitchFamily="34" charset="0"/>
              <a:buChar char="•"/>
            </a:pP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..牀." charset="0"/>
              </a:rPr>
              <a:t>具多难忍之痛苦</a:t>
            </a:r>
          </a:p>
          <a:p>
            <a:pPr indent="0" fontAlgn="auto">
              <a:buFont typeface="Arial" panose="020B0604020202020204" pitchFamily="34" charset="0"/>
              <a:buNone/>
            </a:pPr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..牀." charset="0"/>
              </a:rPr>
              <a:t>轮回具有各种难忍的痛苦。地狱有寒热的痛苦；饿鬼有饥渴的痛苦；旁生有被役使的痛苦；人类有苦苦、变苦、行苦以及生老病死等痛苦；阿修罗有嫉妒斗争之苦；天人有死堕之苦。</a:t>
            </a:r>
          </a:p>
          <a:p>
            <a:pPr marL="457200" indent="-457200" fontAlgn="auto">
              <a:buFont typeface="Arial" panose="020B0604020202020204" pitchFamily="34" charset="0"/>
              <a:buChar char="•"/>
            </a:pPr>
            <a:endParaRPr lang="zh-CN" altLang="en-US" sz="22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中宋..牀." charset="0"/>
            </a:endParaRPr>
          </a:p>
          <a:p>
            <a:pPr marL="457200" indent="-457200" fontAlgn="auto">
              <a:buFont typeface="Arial" panose="020B0604020202020204" pitchFamily="34" charset="0"/>
              <a:buChar char="•"/>
            </a:pP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..牀." charset="0"/>
              </a:rPr>
              <a:t>现乐变化欺惑心 </a:t>
            </a:r>
          </a:p>
          <a:p>
            <a:pPr indent="0" fontAlgn="auto">
              <a:buFont typeface="Arial" panose="020B0604020202020204" pitchFamily="34" charset="0"/>
              <a:buNone/>
            </a:pPr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..牀." charset="0"/>
              </a:rPr>
              <a:t>虽然轮回当中显现有快乐，但这种快乐是欺惑性的。</a:t>
            </a:r>
            <a:r>
              <a:rPr lang="en-US" altLang="zh-CN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..牀." charset="0"/>
              </a:rPr>
              <a:t>《</a:t>
            </a:r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..牀." charset="0"/>
              </a:rPr>
              <a:t>大乘经庄严论</a:t>
            </a:r>
            <a:r>
              <a:rPr lang="en-US" altLang="zh-CN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..牀." charset="0"/>
              </a:rPr>
              <a:t>》</a:t>
            </a:r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..牀." charset="0"/>
              </a:rPr>
              <a:t>中讲，它实际上是痛苦的因，因为具有变化性、坏灭性，所以叫变苦或坏苦。</a:t>
            </a:r>
          </a:p>
          <a:p>
            <a:pPr marL="457200" indent="-457200" fontAlgn="auto">
              <a:buFont typeface="Arial" panose="020B0604020202020204" pitchFamily="34" charset="0"/>
              <a:buChar char="•"/>
            </a:pPr>
            <a:endParaRPr lang="zh-CN" altLang="en-US" sz="2200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..牀." charset="0"/>
            </a:endParaRPr>
          </a:p>
          <a:p>
            <a:pPr marL="457200" indent="-457200" fontAlgn="auto">
              <a:buFont typeface="Arial" panose="020B0604020202020204" pitchFamily="34" charset="0"/>
              <a:buChar char="•"/>
            </a:pP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..牀." charset="0"/>
              </a:rPr>
              <a:t>有漏诸蕴痛苦因 </a:t>
            </a:r>
          </a:p>
          <a:p>
            <a:pPr marL="457200" indent="-457200" fontAlgn="auto">
              <a:buFont typeface="Arial" panose="020B0604020202020204" pitchFamily="34" charset="0"/>
              <a:buChar char="•"/>
            </a:pP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..牀." charset="0"/>
              </a:rPr>
              <a:t>三界轮回如火坑 </a:t>
            </a:r>
          </a:p>
          <a:p>
            <a:pPr marL="457200" indent="-457200" fontAlgn="auto">
              <a:buFont typeface="Arial" panose="020B0604020202020204" pitchFamily="34" charset="0"/>
              <a:buChar char="•"/>
            </a:pP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..牀." charset="0"/>
              </a:rPr>
              <a:t>不知贪此我等众 </a:t>
            </a:r>
          </a:p>
          <a:p>
            <a:pPr indent="0" fontAlgn="auto">
              <a:buFont typeface="Arial" panose="020B0604020202020204" pitchFamily="34" charset="0"/>
              <a:buNone/>
            </a:pPr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..牀." charset="0"/>
              </a:rPr>
              <a:t>有漏的五蕴是痛苦之因，无论是欲界、色界、还是无色界的五蕴，都是痛苦的因。三界轮回犹如火坑，</a:t>
            </a:r>
            <a:r>
              <a:rPr lang="en-US" altLang="zh-CN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..牀." charset="0"/>
              </a:rPr>
              <a:t>《</a:t>
            </a: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..牀." charset="0"/>
              </a:rPr>
              <a:t>妙法莲华经</a:t>
            </a:r>
            <a:r>
              <a:rPr lang="en-US" altLang="zh-CN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..牀." charset="0"/>
              </a:rPr>
              <a:t>•</a:t>
            </a: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..牀." charset="0"/>
              </a:rPr>
              <a:t>譬喻品</a:t>
            </a:r>
            <a:r>
              <a:rPr lang="en-US" altLang="zh-CN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..牀." charset="0"/>
              </a:rPr>
              <a:t>》</a:t>
            </a: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..牀." charset="0"/>
              </a:rPr>
              <a:t>中讲：“三界无安，犹如火宅。众苦充满，甚可怖畏。”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b="0">
                <a:solidFill>
                  <a:srgbClr val="6699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6.请分别解释仪轨中因果不虚与轮回过患这两个修法的偈颂。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837565" y="2061210"/>
            <a:ext cx="9597390" cy="3815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buFont typeface="Arial" panose="020B0604020202020204" pitchFamily="34" charset="0"/>
              <a:buNone/>
            </a:pP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细黑" panose="02010600040101010101" pitchFamily="2" charset="-122"/>
                <a:sym typeface="+mn-ea"/>
              </a:rPr>
              <a:t>修法四、轮回过患</a:t>
            </a:r>
          </a:p>
          <a:p>
            <a:pPr indent="0" fontAlgn="auto">
              <a:buFont typeface="Arial" panose="020B0604020202020204" pitchFamily="34" charset="0"/>
              <a:buNone/>
            </a:pPr>
            <a:endParaRPr lang="zh-CN" altLang="en-US" sz="22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..牀." charset="0"/>
            </a:endParaRPr>
          </a:p>
          <a:p>
            <a:pPr marL="457200" indent="-457200" fontAlgn="auto">
              <a:buFont typeface="Arial" panose="020B0604020202020204" pitchFamily="34" charset="0"/>
              <a:buChar char="•"/>
            </a:pP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..牀." charset="0"/>
              </a:rPr>
              <a:t>请集三宝师悲视 </a:t>
            </a:r>
          </a:p>
          <a:p>
            <a:pPr marL="457200" indent="-457200" fontAlgn="auto">
              <a:buFont typeface="Arial" panose="020B0604020202020204" pitchFamily="34" charset="0"/>
              <a:buChar char="•"/>
            </a:pP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..牀." charset="0"/>
              </a:rPr>
              <a:t>加持生起出离心 </a:t>
            </a:r>
          </a:p>
          <a:p>
            <a:pPr marL="457200" indent="-457200" fontAlgn="auto">
              <a:buFont typeface="Arial" panose="020B0604020202020204" pitchFamily="34" charset="0"/>
              <a:buChar char="•"/>
            </a:pPr>
            <a:endParaRPr lang="zh-CN" altLang="en-US" sz="22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..牀." charset="0"/>
            </a:endParaRPr>
          </a:p>
          <a:p>
            <a:pPr indent="0" fontAlgn="auto">
              <a:buFont typeface="Arial" panose="020B0604020202020204" pitchFamily="34" charset="0"/>
              <a:buNone/>
            </a:pPr>
            <a:r>
              <a:rPr lang="zh-CN" altLang="en-US" sz="2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..牀." charset="0"/>
              </a:rPr>
              <a:t>    我们要祈祷三宝总集的上师：</a:t>
            </a: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..牀." charset="0"/>
              </a:rPr>
              <a:t>请您慈悲垂念加持我们，让我们相续当中真正生起出离心——从三界轮回当中出离的心。生起了出离心，我们才有解脱的希望。</a:t>
            </a:r>
          </a:p>
          <a:p>
            <a:pPr indent="0" fontAlgn="auto">
              <a:buFont typeface="Arial" panose="020B0604020202020204" pitchFamily="34" charset="0"/>
              <a:buNone/>
            </a:pPr>
            <a:r>
              <a:rPr lang="zh-CN" altLang="en-US" sz="2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..牀." charset="0"/>
              </a:rPr>
              <a:t>    轮回处处都是痛苦，这就是轮回的本性，从轮回中获得解脱，才是真正的修行。无数的前辈大德都是依靠这样的方式而获得成就，获得解脱。我们只要如理如实地修行，也一定能获得解脱。 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2800" b="0">
                <a:solidFill>
                  <a:srgbClr val="6699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6.请分别解释仪轨中因果不虚与轮回过患这两个修法的偈颂。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" y="2028825"/>
            <a:ext cx="6190615" cy="4123690"/>
          </a:xfrm>
          <a:prstGeom prst="rect">
            <a:avLst/>
          </a:prstGeom>
          <a:effectLst>
            <a:softEdge rad="939800"/>
          </a:effectLst>
        </p:spPr>
      </p:pic>
      <p:sp>
        <p:nvSpPr>
          <p:cNvPr id="3" name="对角圆角矩形 2"/>
          <p:cNvSpPr/>
          <p:nvPr/>
        </p:nvSpPr>
        <p:spPr>
          <a:xfrm>
            <a:off x="4785360" y="1133475"/>
            <a:ext cx="6736080" cy="4904105"/>
          </a:xfrm>
          <a:prstGeom prst="round2Diag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 fontAlgn="auto">
              <a:lnSpc>
                <a:spcPct val="140000"/>
              </a:lnSpc>
              <a:spcBef>
                <a:spcPts val="600"/>
              </a:spcBef>
              <a:buNone/>
            </a:pPr>
            <a:r>
              <a:rPr lang="zh-CN" altLang="en-US" sz="2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所南德义檀嘉热巴涅    此福已得一切智</a:t>
            </a:r>
            <a:br>
              <a:rPr lang="zh-CN" altLang="en-US" sz="2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 sz="2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托内尼波札南潘协将    摧伏一切过患敌</a:t>
            </a:r>
            <a:br>
              <a:rPr lang="zh-CN" altLang="en-US" sz="2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 sz="2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杰嘎纳齐瓦隆彻巴耶    生老病死犹波涛</a:t>
            </a:r>
            <a:br>
              <a:rPr lang="zh-CN" altLang="en-US" sz="2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r>
              <a:rPr lang="zh-CN" altLang="en-US" sz="2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哲波措利卓瓦卓瓦效    愿度有海诸有情</a:t>
            </a:r>
          </a:p>
          <a:p>
            <a:pPr marL="0" indent="0" algn="ctr" fontAlgn="auto">
              <a:lnSpc>
                <a:spcPct val="140000"/>
              </a:lnSpc>
              <a:spcBef>
                <a:spcPts val="600"/>
              </a:spcBef>
              <a:buNone/>
            </a:pPr>
            <a:r>
              <a:rPr lang="zh-CN" altLang="en-US" sz="2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文殊师利勇猛智</a:t>
            </a:r>
            <a:r>
              <a:rPr lang="en-US" sz="2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2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普贤慧行亦复然</a:t>
            </a:r>
          </a:p>
          <a:p>
            <a:pPr marL="0" indent="0" algn="ctr" fontAlgn="auto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2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我今回向诸善根</a:t>
            </a:r>
            <a:r>
              <a:rPr lang="en-US" sz="2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2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随彼一切常修学</a:t>
            </a:r>
          </a:p>
          <a:p>
            <a:pPr marL="0" indent="0" algn="ctr" fontAlgn="auto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2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三世诸佛所称叹</a:t>
            </a:r>
            <a:r>
              <a:rPr lang="en-US" sz="2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2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如是最胜诸大愿</a:t>
            </a:r>
          </a:p>
          <a:p>
            <a:pPr marL="0" indent="0" algn="ctr" fontAlgn="auto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2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我今回向诸善根</a:t>
            </a:r>
            <a:r>
              <a:rPr lang="en-US" sz="2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2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为得普贤殊胜行</a:t>
            </a:r>
          </a:p>
          <a:p>
            <a:pPr marL="0" indent="0" algn="ctr" fontAlgn="auto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2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生生世世不离师  恒时享用盛法乐</a:t>
            </a:r>
          </a:p>
          <a:p>
            <a:pPr marL="0" indent="0" algn="ctr" fontAlgn="auto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2200" b="1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圆满地道功德已  唯愿速得金刚持</a:t>
            </a: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034415" y="532130"/>
            <a:ext cx="3082290" cy="8788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1000"/>
              </a:spcBef>
              <a:buFont typeface="Arial" panose="020B0604020202020204" pitchFamily="34" charset="0"/>
            </a:pPr>
            <a:r>
              <a:rPr kumimoji="1" lang="zh-CN" altLang="en-US" sz="4800" b="1" dirty="0">
                <a:solidFill>
                  <a:schemeClr val="accent3">
                    <a:lumMod val="50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  <a:reflection blurRad="6350" stA="55000" endA="50" endPos="85000" dist="60007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回 向 偈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64005" y="243205"/>
            <a:ext cx="2237105" cy="3152775"/>
          </a:xfrm>
          <a:prstGeom prst="rect">
            <a:avLst/>
          </a:prstGeom>
          <a:noFill/>
          <a:ln>
            <a:noFill/>
          </a:ln>
          <a:effectLst>
            <a:glow rad="1397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780915" y="248285"/>
            <a:ext cx="2322830" cy="3147695"/>
          </a:xfrm>
          <a:prstGeom prst="rect">
            <a:avLst/>
          </a:prstGeom>
          <a:noFill/>
          <a:ln>
            <a:noFill/>
          </a:ln>
          <a:effectLst>
            <a:glow rad="1397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7945755" y="248285"/>
            <a:ext cx="2410460" cy="3147695"/>
          </a:xfrm>
          <a:prstGeom prst="rect">
            <a:avLst/>
          </a:prstGeom>
          <a:noFill/>
          <a:ln>
            <a:noFill/>
          </a:ln>
          <a:effectLst>
            <a:glow rad="1397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Content Placeholder 13"/>
          <p:cNvSpPr>
            <a:spLocks noGrp="1"/>
          </p:cNvSpPr>
          <p:nvPr/>
        </p:nvSpPr>
        <p:spPr bwMode="auto">
          <a:xfrm>
            <a:off x="572770" y="3550920"/>
            <a:ext cx="10783570" cy="3129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Autofit/>
          </a:bodyPr>
          <a:lstStyle>
            <a:lvl1pPr marL="361950" indent="-3619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Ú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l" fontAlgn="auto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2200" b="1" dirty="0">
                <a:solidFill>
                  <a:srgbClr val="1B4EB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200" b="1" dirty="0">
                <a:solidFill>
                  <a:srgbClr val="1B4EB5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200" b="1" dirty="0">
                <a:solidFill>
                  <a:schemeClr val="accent3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顶礼本师释迦牟尼佛！      顶礼文殊智慧勇识！      顶礼传承大恩上师！</a:t>
            </a:r>
          </a:p>
          <a:p>
            <a:pPr marL="0" lvl="0" indent="0" algn="ctr" fontAlgn="auto">
              <a:lnSpc>
                <a:spcPct val="140000"/>
              </a:lnSpc>
              <a:spcBef>
                <a:spcPts val="0"/>
              </a:spcBef>
              <a:buClr>
                <a:srgbClr val="FEC67A"/>
              </a:buClr>
              <a:buNone/>
            </a:pPr>
            <a:r>
              <a:rPr lang="zh-CN" altLang="en-US" sz="2200" dirty="0">
                <a:solidFill>
                  <a:schemeClr val="accent3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无上甚深微妙法  百千万劫难遭遇</a:t>
            </a:r>
            <a:r>
              <a:rPr lang="en-GB" altLang="en-US" sz="2200" dirty="0">
                <a:solidFill>
                  <a:schemeClr val="accent3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GB" altLang="en-US" sz="2200" dirty="0">
                <a:solidFill>
                  <a:schemeClr val="accent3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200" dirty="0">
                <a:solidFill>
                  <a:schemeClr val="accent3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我今见闻得受持  愿解如来真实义</a:t>
            </a:r>
          </a:p>
          <a:p>
            <a:pPr marL="0" lvl="0" indent="0" algn="ctr" fontAlgn="auto">
              <a:lnSpc>
                <a:spcPct val="140000"/>
              </a:lnSpc>
              <a:spcBef>
                <a:spcPts val="0"/>
              </a:spcBef>
              <a:buClr>
                <a:srgbClr val="FEC67A"/>
              </a:buClr>
              <a:buNone/>
            </a:pPr>
            <a:r>
              <a:rPr lang="zh-CN" altLang="en-US" sz="2200" dirty="0">
                <a:solidFill>
                  <a:schemeClr val="accent3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为度化一切众生，请大家发无上殊胜的菩提心！</a:t>
            </a:r>
          </a:p>
          <a:p>
            <a:pPr marL="0" lvl="0" indent="0" algn="ctr" fontAlgn="auto">
              <a:lnSpc>
                <a:spcPct val="140000"/>
              </a:lnSpc>
              <a:spcBef>
                <a:spcPts val="0"/>
              </a:spcBef>
              <a:buClr>
                <a:srgbClr val="FEC67A"/>
              </a:buClr>
              <a:buNone/>
            </a:pPr>
            <a:r>
              <a:rPr kumimoji="1" lang="zh-CN" altLang="en-US" sz="22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具德上师加持入心间 不偏众生普降大法雨</a:t>
            </a:r>
            <a:br>
              <a:rPr kumimoji="1" lang="zh-CN" altLang="en-US" sz="22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zh-CN" altLang="en-US" sz="22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三学之藏索朗达吉尊 祈请身寿不变久住世</a:t>
            </a:r>
            <a:br>
              <a:rPr kumimoji="1" lang="zh-CN" altLang="en-US" sz="22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1" lang="zh-CN" altLang="en-US" sz="22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愿以发心皓月之光明 五浊黑暗消于法界中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PageTitle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5"/>
            <a:ext cx="9998075" cy="1187450"/>
          </a:xfrm>
        </p:spPr>
        <p:txBody>
          <a:bodyPr wrap="square" rtlCol="0">
            <a:norm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chemeClr val="accent3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《开显解脱道略释第</a:t>
            </a:r>
            <a:r>
              <a:rPr lang="en-US" altLang="zh-CN" sz="4000" dirty="0">
                <a:solidFill>
                  <a:schemeClr val="accent3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4000" dirty="0">
                <a:solidFill>
                  <a:schemeClr val="accent3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课》</a:t>
            </a:r>
            <a:r>
              <a:rPr lang="zh-CN" altLang="en-US" sz="4000" dirty="0">
                <a:solidFill>
                  <a:schemeClr val="accent3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思考题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838200" y="2023110"/>
            <a:ext cx="10122535" cy="398653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1.修行佛法的两大目标是什么？为什么现在这么多人心向佛法？ </a:t>
            </a:r>
          </a:p>
          <a:p>
            <a:pPr fontAlgn="auto">
              <a:lnSpc>
                <a:spcPct val="120000"/>
              </a:lnSpc>
            </a:pPr>
            <a:r>
              <a:rPr lang="en-US" altLang="zh-CN" sz="28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2.解释论名：开显解脱道。 </a:t>
            </a:r>
          </a:p>
          <a:p>
            <a:pPr fontAlgn="auto">
              <a:lnSpc>
                <a:spcPct val="120000"/>
              </a:lnSpc>
            </a:pPr>
            <a:r>
              <a:rPr lang="en-US" altLang="zh-CN" sz="28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3.请简单宣说修前行的重要性。 </a:t>
            </a:r>
          </a:p>
          <a:p>
            <a:pPr fontAlgn="auto">
              <a:lnSpc>
                <a:spcPct val="120000"/>
              </a:lnSpc>
            </a:pPr>
            <a:r>
              <a:rPr lang="en-US" altLang="zh-CN" sz="28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4.请简单介绍本论作者——</a:t>
            </a:r>
            <a:r>
              <a:rPr lang="en-US" altLang="zh-CN" sz="2800" dirty="0" err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全知麦彭仁波切</a:t>
            </a:r>
            <a:r>
              <a:rPr lang="en-US" altLang="zh-CN" sz="28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  <a:p>
            <a:pPr fontAlgn="auto">
              <a:lnSpc>
                <a:spcPct val="120000"/>
              </a:lnSpc>
            </a:pPr>
            <a:r>
              <a:rPr lang="en-US" altLang="zh-CN" sz="28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5.请分别解释仪轨中暇满难得与寿命无常这两个修法的偈颂。 </a:t>
            </a:r>
          </a:p>
          <a:p>
            <a:pPr fontAlgn="auto">
              <a:lnSpc>
                <a:spcPct val="120000"/>
              </a:lnSpc>
            </a:pPr>
            <a:r>
              <a:rPr lang="en-US" altLang="zh-CN" sz="28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6.请分别解释仪轨中因果不虚与轮回过患这两个修法的偈颂。</a:t>
            </a:r>
            <a:r>
              <a:rPr lang="en-US" altLang="zh-CN" sz="30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0080" y="365125"/>
            <a:ext cx="10074275" cy="1036955"/>
          </a:xfrm>
        </p:spPr>
        <p:txBody>
          <a:bodyPr>
            <a:normAutofit/>
          </a:bodyPr>
          <a:lstStyle/>
          <a:p>
            <a:r>
              <a:rPr lang="en-US" altLang="zh-CN" sz="2800" b="0">
                <a:solidFill>
                  <a:schemeClr val="accent3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1.修行佛法的两大目标是什么？为什么现在这么多人心向佛法？</a:t>
            </a:r>
            <a:endParaRPr lang="zh-CN" altLang="en-US" sz="2800" b="0"/>
          </a:p>
        </p:txBody>
      </p:sp>
      <p:sp>
        <p:nvSpPr>
          <p:cNvPr id="100" name="文本框 99"/>
          <p:cNvSpPr txBox="1"/>
          <p:nvPr/>
        </p:nvSpPr>
        <p:spPr>
          <a:xfrm>
            <a:off x="368300" y="1610995"/>
            <a:ext cx="11135360" cy="4831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..牀." charset="0"/>
              </a:rPr>
              <a:t>1) </a:t>
            </a: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..牀." charset="0"/>
              </a:rPr>
              <a:t>佛法修行的两大目标：</a:t>
            </a:r>
          </a:p>
          <a:p>
            <a:pPr indent="0"/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..牀." charset="0"/>
              </a:rPr>
              <a:t>    获得解脱和遍智佛果。</a:t>
            </a:r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..牀." charset="0"/>
              </a:rPr>
              <a:t>也就是说，</a:t>
            </a: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..牀." charset="0"/>
              </a:rPr>
              <a:t>暂时</a:t>
            </a:r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..牀." charset="0"/>
              </a:rPr>
              <a:t>获得声闻、缘觉、菩萨的果位，</a:t>
            </a: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..牀." charset="0"/>
              </a:rPr>
              <a:t>究竟</a:t>
            </a:r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..牀." charset="0"/>
              </a:rPr>
              <a:t>获得如来正等觉的果位。这是大乘佛法和小乘佛法最究竟的目标。但是，大多数世间人不一定追求这两个目标，他们追求的是息灭痛苦、让心灵获得快乐，这些依靠佛法也能获得。 </a:t>
            </a:r>
          </a:p>
          <a:p>
            <a:pPr indent="0"/>
            <a:endParaRPr lang="zh-CN" altLang="en-US" sz="2200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..牀." charset="0"/>
            </a:endParaRPr>
          </a:p>
          <a:p>
            <a:pPr indent="0"/>
            <a:r>
              <a:rPr lang="en-US" altLang="zh-CN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..牀." charset="0"/>
              </a:rPr>
              <a:t>2) </a:t>
            </a: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..牀." charset="0"/>
              </a:rPr>
              <a:t>为什么这么多人心向佛法？</a:t>
            </a:r>
          </a:p>
          <a:p>
            <a:pPr indent="0"/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..牀." charset="0"/>
              </a:rPr>
              <a:t>    </a:t>
            </a: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..牀." charset="0"/>
              </a:rPr>
              <a:t>根本原因就是佛法能够解除大家心灵的痛苦</a:t>
            </a:r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..牀." charset="0"/>
              </a:rPr>
              <a:t>。</a:t>
            </a:r>
          </a:p>
          <a:p>
            <a:pPr indent="0"/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..牀." charset="0"/>
              </a:rPr>
              <a:t>    以前，人们认为，物质上的富足就可以让人获得幸福。但人类发展到今天，很多人在物质方面应有尽有，但内心的快乐和宁静却离自己越来越遥远。而这些人在学习佛法之后，依靠一些简单的方法，内心就获得了一种无法言表的快乐。确实，佛法给很多人的生活带来了不可思议的安乐。 </a:t>
            </a:r>
          </a:p>
          <a:p>
            <a:pPr indent="0"/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..牀." charset="0"/>
              </a:rPr>
              <a:t>    学习佛法的人有两种：一种是想获得解脱；还有一种人，在现实生活当中遇到很多痛苦和困扰、烦恼重重，对他们而言，佛法就像甘露一样，能息灭内心的痛苦，带来一种不可思议的力量和无法言表的快乐，让生活品质大大提升。</a:t>
            </a:r>
            <a:r>
              <a:rPr lang="zh-CN" altLang="en-US" sz="2200" b="0">
                <a:solidFill>
                  <a:srgbClr val="000000"/>
                </a:solidFill>
                <a:latin typeface="+mn-ea"/>
                <a:cs typeface="华文楷体..牀." charset="0"/>
              </a:rPr>
              <a:t> </a:t>
            </a:r>
            <a:endParaRPr lang="zh-CN" altLang="en-US" sz="2200"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36480" cy="1036955"/>
          </a:xfrm>
        </p:spPr>
        <p:txBody>
          <a:bodyPr/>
          <a:lstStyle/>
          <a:p>
            <a:r>
              <a:rPr lang="en-US" altLang="zh-CN" sz="3200" b="0">
                <a:solidFill>
                  <a:schemeClr val="accent3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2.解释论名：开显解脱道。</a:t>
            </a:r>
            <a:r>
              <a:rPr lang="en-US" altLang="zh-CN">
                <a:solidFill>
                  <a:schemeClr val="accent3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675640" y="1910080"/>
            <a:ext cx="10535285" cy="4154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..牀." charset="0"/>
              </a:rPr>
              <a:t>       </a:t>
            </a:r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..牀." charset="0"/>
              </a:rPr>
              <a:t>前行的仪轨比较多。大的前行仪轨，</a:t>
            </a:r>
            <a:r>
              <a:rPr lang="en-US" altLang="zh-CN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..牀." charset="0"/>
              </a:rPr>
              <a:t>1</a:t>
            </a:r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..牀." charset="0"/>
              </a:rPr>
              <a:t>、白玉派的前行仪轨。</a:t>
            </a:r>
            <a:r>
              <a:rPr lang="en-US" altLang="zh-CN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..牀." charset="0"/>
              </a:rPr>
              <a:t>2</a:t>
            </a:r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..牀." charset="0"/>
              </a:rPr>
              <a:t>、龙钦宁提前行仪轨。这两个都比较长，都是以三遍“喇嘛钦”开头，内容跟麦彭仁波切造的</a:t>
            </a:r>
            <a:r>
              <a:rPr lang="en-US" altLang="zh-CN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..牀." charset="0"/>
              </a:rPr>
              <a:t>《</a:t>
            </a:r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..牀." charset="0"/>
              </a:rPr>
              <a:t>前行念诵仪轨</a:t>
            </a:r>
            <a:r>
              <a:rPr lang="en-US" altLang="zh-CN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ËÎÌå@... —." charset="0"/>
              </a:rPr>
              <a:t>•</a:t>
            </a:r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..牀." charset="0"/>
              </a:rPr>
              <a:t>开显解脱道</a:t>
            </a:r>
            <a:r>
              <a:rPr lang="en-US" altLang="zh-CN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..牀." charset="0"/>
              </a:rPr>
              <a:t>》</a:t>
            </a:r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..牀." charset="0"/>
              </a:rPr>
              <a:t>大致相同，但文字要多得多。 </a:t>
            </a:r>
          </a:p>
          <a:p>
            <a:pPr indent="0"/>
            <a:endParaRPr lang="zh-CN" altLang="en-US" sz="2200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..牀." charset="0"/>
            </a:endParaRPr>
          </a:p>
          <a:p>
            <a:pPr indent="0"/>
            <a:r>
              <a:rPr lang="en-US" altLang="zh-CN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..牀." charset="0"/>
              </a:rPr>
              <a:t>     《</a:t>
            </a:r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..牀." charset="0"/>
              </a:rPr>
              <a:t>大圆满前行龙钦宁提引导文</a:t>
            </a:r>
            <a:r>
              <a:rPr lang="en-US" altLang="zh-CN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..牀." charset="0"/>
              </a:rPr>
              <a:t>》</a:t>
            </a:r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..牀." charset="0"/>
              </a:rPr>
              <a:t>中讲的是宁提派的仪轨，里面的皈依、发心等颂词都是宁提派的，按理来讲用宁提派的仪轨比较好，但是为了方便修行，我们用麦彭仁波切的前行仪轨</a:t>
            </a:r>
            <a:r>
              <a:rPr lang="en-US" altLang="zh-CN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..牀." charset="0"/>
              </a:rPr>
              <a:t>《</a:t>
            </a:r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..牀." charset="0"/>
              </a:rPr>
              <a:t>开显解脱道</a:t>
            </a:r>
            <a:r>
              <a:rPr lang="en-US" altLang="zh-CN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..牀." charset="0"/>
              </a:rPr>
              <a:t>》</a:t>
            </a:r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..牀." charset="0"/>
              </a:rPr>
              <a:t>。 </a:t>
            </a:r>
          </a:p>
          <a:p>
            <a:pPr indent="0"/>
            <a:endParaRPr lang="zh-CN" altLang="en-US" sz="2200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楷体..牀." charset="0"/>
            </a:endParaRPr>
          </a:p>
          <a:p>
            <a:pPr indent="0"/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..牀." charset="0"/>
              </a:rPr>
              <a:t>       这个前行仪轨的名称是</a:t>
            </a:r>
            <a:r>
              <a:rPr lang="en-US" altLang="zh-CN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..牀." charset="0"/>
              </a:rPr>
              <a:t>《</a:t>
            </a:r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..牀." charset="0"/>
              </a:rPr>
              <a:t>开显解脱道</a:t>
            </a:r>
            <a:r>
              <a:rPr lang="en-US" altLang="zh-CN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..牀." charset="0"/>
              </a:rPr>
              <a:t>》</a:t>
            </a:r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..牀." charset="0"/>
              </a:rPr>
              <a:t>。</a:t>
            </a: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..牀." charset="0"/>
              </a:rPr>
              <a:t>解脱道有暂时的和究竟的，就像前面讲的那样（</a:t>
            </a:r>
            <a:r>
              <a:rPr lang="zh-CN" altLang="en-US" sz="22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..牀." charset="0"/>
              </a:rPr>
              <a:t>暂时获得声闻、缘觉、菩萨的果位，究竟获得如来正等觉的果位</a:t>
            </a:r>
            <a:r>
              <a:rPr lang="zh-CN" altLang="en-US" sz="22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楷体..牀." charset="0"/>
              </a:rPr>
              <a:t>）。解脱道要开显的话，需要依靠仪轨、修法。所谓的“仪轨”，即解脱道的整个修法，藏语叫“塔秋嘎”，也就是依靠仪轨和念修法来获得解脱。 </a:t>
            </a:r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37820"/>
            <a:ext cx="10515600" cy="1102360"/>
          </a:xfrm>
        </p:spPr>
        <p:txBody>
          <a:bodyPr/>
          <a:lstStyle/>
          <a:p>
            <a:pPr algn="l"/>
            <a:r>
              <a:rPr lang="en-US" altLang="zh-CN" sz="3600" b="0">
                <a:solidFill>
                  <a:schemeClr val="accent3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3.请简单宣说修前行的重要性。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8020" y="1440815"/>
            <a:ext cx="10560685" cy="5223510"/>
          </a:xfrm>
        </p:spPr>
        <p:txBody>
          <a:bodyPr>
            <a:noAutofit/>
          </a:bodyPr>
          <a:lstStyle/>
          <a:p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1）</a:t>
            </a: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获得解脱的唯一通行证、方便道就是修加行。</a:t>
            </a:r>
            <a:endParaRPr lang="zh-CN" altLang="en-US" sz="2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法王如意宝在《大圆满前行引导文》的序言中讲过：不论是藏地还是汉地，各教派的修行者都不应该好高骛远，一定要从基础修起，修前行法门。（“尤其是当今时代许多人不经过前行修炼，却首先高攀大手印、大圆满等正行法，以致正法与补特伽罗背道而驰。所以，诸位首先唯一实修此前行至为重要。” ）</a:t>
            </a:r>
          </a:p>
          <a:p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2）如果加行基础没有打好：</a:t>
            </a:r>
          </a:p>
          <a:p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即使你获得最高、最深的密法教言，并且生起了一些境界，这种境界也不会长久、难以稳固。刚入佛门的初学者，打好基础尤为重要。有些道友一上来就学习五部大论，但前行基础不牢固，到后面容易生起邪见、诽谤正法，最后自相续与佛法背道而驰。 </a:t>
            </a:r>
          </a:p>
          <a:p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3）如果加行的基础打好了：</a:t>
            </a:r>
          </a:p>
          <a:p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那么不管你修什么法，一方面将来利益众生非常容易，另一方面自己相续中的境界和功德会越来越稳固。就像老一辈的高僧大德们，修行境界会很稳固。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600" b="0">
                <a:solidFill>
                  <a:schemeClr val="accent3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4.请简单介绍本论作者——全知麦彭仁波切。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584325"/>
            <a:ext cx="10668635" cy="5315585"/>
          </a:xfrm>
        </p:spPr>
        <p:txBody>
          <a:bodyPr>
            <a:noAutofit/>
          </a:bodyPr>
          <a:lstStyle/>
          <a:p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1）从宁玛派自宗来讲，</a:t>
            </a:r>
          </a:p>
          <a:p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全知麦彭仁波切的恩德非常大。虽然在麦彭仁波切出世之前，宁玛派的伏藏法和大圆满密法是非常兴盛的，但自宗在五部大论方面的不共见解，是在麦彭仁波切的智慧引导下建立的。</a:t>
            </a:r>
          </a:p>
          <a:p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2）从整个藏传佛教来讲，</a:t>
            </a:r>
          </a:p>
          <a:p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麦彭仁波切上知天文下知地理，既通达出世间的显密佛法，也精通世间的医学、历算学、声明学等大小十明，是真正的全知。 </a:t>
            </a:r>
          </a:p>
          <a:p>
            <a:endParaRPr lang="zh-CN" altLang="en-US" sz="22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3）麦彭仁波切对法王如意宝有一种特殊的近传加持，</a:t>
            </a:r>
          </a:p>
          <a:p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凡是麦彭仁波切传下来的法，对法王传承的每个弟子都有一种不可思议的力量。当然，一位上师在弘法利生方面不共的威力，凡夫人从表面上不一定看得出来，但他确实有一种我们看不见、摸不到的无形力量，这种力量可以形容为特殊的加持力和发心力。</a:t>
            </a:r>
            <a:r>
              <a:rPr lang="zh-CN" altLang="en-US" sz="2200"/>
              <a:t> 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4485" y="365125"/>
            <a:ext cx="10431145" cy="838835"/>
          </a:xfrm>
        </p:spPr>
        <p:txBody>
          <a:bodyPr>
            <a:noAutofit/>
          </a:bodyPr>
          <a:lstStyle/>
          <a:p>
            <a:pPr algn="l"/>
            <a:r>
              <a:rPr lang="en-US" altLang="zh-CN" sz="2800" b="0">
                <a:solidFill>
                  <a:schemeClr val="accent3">
                    <a:lumMod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5.请分别解释仪轨中暇满难得与寿命无常这两个修法的偈颂。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325" y="1203960"/>
            <a:ext cx="10785475" cy="5640070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修法一、暇满难得 </a:t>
            </a:r>
          </a:p>
          <a:p>
            <a:pPr marL="342900" indent="-342900" fontAlgn="auto">
              <a:lnSpc>
                <a:spcPct val="100000"/>
              </a:lnSpc>
              <a:buClr>
                <a:srgbClr val="3F3F3F"/>
              </a:buClr>
              <a:buFont typeface="Arial" panose="020B0604020202020204" pitchFamily="34" charset="0"/>
              <a:buChar char="•"/>
            </a:pP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暇满难得如昙花 </a:t>
            </a:r>
          </a:p>
          <a:p>
            <a:pPr fontAlgn="auto">
              <a:lnSpc>
                <a:spcPct val="100000"/>
              </a:lnSpc>
              <a:buClr>
                <a:srgbClr val="3F3F3F"/>
              </a:buClr>
              <a:buFont typeface="Arial" panose="020B0604020202020204" pitchFamily="34" charset="0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暇满是指具足十种圆满、远离八种无暇。暇满的人身就像优昙花一样难得。只有佛出世时优昙花才会出现于世间。全世界人口中绝大多数都只是相似的人身，一辈子都忙于世间八法，真正关心生命价值和来世解脱而修行妙法的人非常稀有。 </a:t>
            </a:r>
          </a:p>
          <a:p>
            <a:pPr marL="342900" indent="-342900" fontAlgn="auto">
              <a:lnSpc>
                <a:spcPct val="100000"/>
              </a:lnSpc>
              <a:buClr>
                <a:srgbClr val="3F3F3F"/>
              </a:buClr>
              <a:buFont typeface="Arial" panose="020B0604020202020204" pitchFamily="34" charset="0"/>
              <a:buChar char="•"/>
            </a:pP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得有大义胜摩尼 </a:t>
            </a:r>
          </a:p>
          <a:p>
            <a:pPr fontAlgn="auto">
              <a:lnSpc>
                <a:spcPct val="100000"/>
              </a:lnSpc>
              <a:buClr>
                <a:srgbClr val="3F3F3F"/>
              </a:buClr>
              <a:buFont typeface="Arial" panose="020B0604020202020204" pitchFamily="34" charset="0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真正的珍宝人身，它对你的意义远远超过摩尼宝珠。 摩尼宝珠在世间极为珍贵，但它的价值远不及珍宝人身。因为摩尼宝珠无法让我们从轮回中获得解脱，而依靠珍宝人身，完全有可能让我们今生了生脱死。其余五道，不论是天人的身体，还是三恶趣众生的身体，都根本不具备这样的能力。 </a:t>
            </a:r>
          </a:p>
          <a:p>
            <a:pPr marL="342900" indent="-342900" fontAlgn="auto">
              <a:lnSpc>
                <a:spcPct val="100000"/>
              </a:lnSpc>
              <a:buClr>
                <a:srgbClr val="3F3F3F"/>
              </a:buClr>
              <a:buFont typeface="Arial" panose="020B0604020202020204" pitchFamily="34" charset="0"/>
              <a:buChar char="•"/>
            </a:pP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获得如是唯此次 </a:t>
            </a:r>
          </a:p>
          <a:p>
            <a:pPr fontAlgn="auto">
              <a:lnSpc>
                <a:spcPct val="100000"/>
              </a:lnSpc>
              <a:buClr>
                <a:srgbClr val="3F3F3F"/>
              </a:buClr>
              <a:buFont typeface="Arial" panose="020B0604020202020204" pitchFamily="34" charset="0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这样的珍宝人身，不是每一次投生都能获得，因为得到一个有修法因缘的暇满人身并不是那么容易，而这次我们的的确确已经得到了，如果没有用它去修对我们来世具有重大意义的法、去成办解脱道，那确实非常可怜。 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8325" y="207010"/>
            <a:ext cx="10187305" cy="925195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5.请分别解释仪轨中暇满难得与寿命无常这两个修法的偈颂。</a:t>
            </a:r>
            <a:endParaRPr lang="en-US" altLang="zh-CN" sz="2800">
              <a:solidFill>
                <a:schemeClr val="accent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040" y="1025525"/>
            <a:ext cx="11269345" cy="583374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修法一、暇满难得 </a:t>
            </a:r>
          </a:p>
          <a:p>
            <a:pPr marL="285750" indent="-285750">
              <a:lnSpc>
                <a:spcPct val="100000"/>
              </a:lnSpc>
              <a:buClr>
                <a:srgbClr val="3F3F3F"/>
              </a:buClr>
              <a:buFont typeface="Arial" panose="020B0604020202020204" pitchFamily="34" charset="0"/>
              <a:buChar char="•"/>
            </a:pP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未行大义永久计 </a:t>
            </a:r>
          </a:p>
          <a:p>
            <a:pPr>
              <a:lnSpc>
                <a:spcPct val="100000"/>
              </a:lnSpc>
              <a:buClr>
                <a:srgbClr val="3F3F3F"/>
              </a:buClr>
              <a:buFont typeface="Arial" panose="020B0604020202020204" pitchFamily="34" charset="0"/>
            </a:pP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《入行论》中说：“既得此闲暇，若我不修善，自欺莫胜此，亦无过此愚。”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获得了这样的暇满人身，却不好好修持善法，世界上没有比这更愚痴的人了！ </a:t>
            </a:r>
          </a:p>
          <a:p>
            <a:pPr marL="285750" indent="-285750">
              <a:lnSpc>
                <a:spcPct val="100000"/>
              </a:lnSpc>
              <a:buClr>
                <a:srgbClr val="3F3F3F"/>
              </a:buClr>
              <a:buFont typeface="Arial" panose="020B0604020202020204" pitchFamily="34" charset="0"/>
              <a:buChar char="•"/>
            </a:pP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无义虚度我等众 </a:t>
            </a:r>
          </a:p>
          <a:p>
            <a:pPr>
              <a:lnSpc>
                <a:spcPct val="100000"/>
              </a:lnSpc>
              <a:buClr>
                <a:srgbClr val="3F3F3F"/>
              </a:buClr>
              <a:buFont typeface="Arial" panose="020B0604020202020204" pitchFamily="34" charset="0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</a:rPr>
              <a:t>有很多人在虚度光阴，所作所为无有任何实义，甚至做一些非法的事情，不好好闻思修行，也不好好做对众生和自己有利的事情。他们非常地迷茫，虽然整天忙忙碌碌，但最终还是在轮回当中漂泊，真是特别可怜。 </a:t>
            </a:r>
          </a:p>
          <a:p>
            <a:pPr marL="285750" indent="-285750">
              <a:lnSpc>
                <a:spcPct val="100000"/>
              </a:lnSpc>
              <a:buClr>
                <a:srgbClr val="3F3F3F"/>
              </a:buClr>
              <a:buFont typeface="Arial" panose="020B0604020202020204" pitchFamily="34" charset="0"/>
              <a:buChar char="•"/>
            </a:pP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请集三宝师悲视 </a:t>
            </a:r>
          </a:p>
          <a:p>
            <a:pPr marL="285750" indent="-285750">
              <a:lnSpc>
                <a:spcPct val="100000"/>
              </a:lnSpc>
              <a:buClr>
                <a:srgbClr val="3F3F3F"/>
              </a:buClr>
              <a:buFont typeface="Arial" panose="020B0604020202020204" pitchFamily="34" charset="0"/>
              <a:buChar char="•"/>
            </a:pP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</a:rPr>
              <a:t>加持暇满具实义 </a:t>
            </a:r>
          </a:p>
          <a:p>
            <a:pPr>
              <a:lnSpc>
                <a:spcPct val="100000"/>
              </a:lnSpc>
              <a:buClr>
                <a:srgbClr val="3F3F3F"/>
              </a:buClr>
              <a:buFont typeface="Arial" panose="020B0604020202020204" pitchFamily="34" charset="0"/>
            </a:pP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无有任何实义虚度日子的我等众生，今天一起祈祷三宝总集的上师：</a:t>
            </a: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“请您一定要用大慈大悲的智慧眼来关照我们、垂视我们，加持我们的暇满人身不要虚度，使之真正具有意义！” </a:t>
            </a:r>
            <a:r>
              <a:rPr lang="zh-CN" altLang="en-US" sz="22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当你很虔诚地祈祷时，你的相续一定会得到加持，你的人身也会具有实义，从今以后不会再虚度。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7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7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7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7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7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7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7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7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7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7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7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16047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7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7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7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16047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47"/>
  <p:tag name="MH" val="20151013110033"/>
  <p:tag name="MH_LIBRARY" val="GRAPHIC"/>
  <p:tag name="MH_TYPE" val="PageTitle"/>
  <p:tag name="MH_ORDER" val="PageTitle"/>
  <p:tag name="KSO_WM_UNIT_TYPE" val="a"/>
  <p:tag name="KSO_WM_UNIT_INDEX" val="1"/>
  <p:tag name="KSO_WM_UNIT_ID" val="custom160547_13*a*1"/>
  <p:tag name="KSO_WM_UNIT_CLEAR" val="1"/>
  <p:tag name="KSO_WM_UNIT_LAYERLEVEL" val="1"/>
  <p:tag name="KSO_WM_UNIT_VALUE" val="2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47"/>
  <p:tag name="KSO_WM_UNIT_TYPE" val="f"/>
  <p:tag name="KSO_WM_UNIT_INDEX" val="1"/>
  <p:tag name="KSO_WM_UNIT_ID" val="custom160547_13*f*1"/>
  <p:tag name="KSO_WM_UNIT_CLEAR" val="1"/>
  <p:tag name="KSO_WM_UNIT_LAYERLEVEL" val="1"/>
  <p:tag name="KSO_WM_UNIT_VALUE" val="403"/>
  <p:tag name="KSO_WM_UNIT_HIGHLIGHT" val="0"/>
  <p:tag name="KSO_WM_UNIT_COMPATIBLE" val="0"/>
  <p:tag name="KSO_WM_UNIT_PRESET_TEXT_INDEX" val="5"/>
  <p:tag name="KSO_WM_UNIT_PRESET_TEXT_LEN" val="23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7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160471"/>
</p:tagLst>
</file>

<file path=ppt/theme/theme1.xml><?xml version="1.0" encoding="utf-8"?>
<a:theme xmlns:a="http://schemas.openxmlformats.org/drawingml/2006/main" name="A000120140530A99PPBG">
  <a:themeElements>
    <a:clrScheme name="160192.192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34C5D4"/>
      </a:accent1>
      <a:accent2>
        <a:srgbClr val="5BDBB3"/>
      </a:accent2>
      <a:accent3>
        <a:srgbClr val="D0DA71"/>
      </a:accent3>
      <a:accent4>
        <a:srgbClr val="FCE066"/>
      </a:accent4>
      <a:accent5>
        <a:srgbClr val="3DB195"/>
      </a:accent5>
      <a:accent6>
        <a:srgbClr val="FFC000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3829</Words>
  <Application>Microsoft Office PowerPoint</Application>
  <PresentationFormat>Widescreen</PresentationFormat>
  <Paragraphs>124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ËÎÌå@... —.</vt:lpstr>
      <vt:lpstr>华文中宋..牀.</vt:lpstr>
      <vt:lpstr>华文楷体..牀.</vt:lpstr>
      <vt:lpstr>华文细黑</vt:lpstr>
      <vt:lpstr>微软雅黑</vt:lpstr>
      <vt:lpstr>DengXian</vt:lpstr>
      <vt:lpstr>黑体</vt:lpstr>
      <vt:lpstr>Arial</vt:lpstr>
      <vt:lpstr>Wingdings</vt:lpstr>
      <vt:lpstr>Wingdings 3</vt:lpstr>
      <vt:lpstr>A000120140530A99PPBG</vt:lpstr>
      <vt:lpstr>PowerPoint Presentation</vt:lpstr>
      <vt:lpstr>PowerPoint Presentation</vt:lpstr>
      <vt:lpstr>《开显解脱道略释第1课》思考题</vt:lpstr>
      <vt:lpstr>1.修行佛法的两大目标是什么？为什么现在这么多人心向佛法？</vt:lpstr>
      <vt:lpstr>2.解释论名：开显解脱道。 </vt:lpstr>
      <vt:lpstr>3.请简单宣说修前行的重要性。</vt:lpstr>
      <vt:lpstr>4.请简单介绍本论作者——全知麦彭仁波切。</vt:lpstr>
      <vt:lpstr>5.请分别解释仪轨中暇满难得与寿命无常这两个修法的偈颂。</vt:lpstr>
      <vt:lpstr>5.请分别解释仪轨中暇满难得与寿命无常这两个修法的偈颂。</vt:lpstr>
      <vt:lpstr>5.请分别解释仪轨中暇满难得与寿命无常这两个修法的偈颂。</vt:lpstr>
      <vt:lpstr>5.请分别解释仪轨中暇满难得与寿命无常这两个修法的偈颂。</vt:lpstr>
      <vt:lpstr>6.请分别解释仪轨中因果不虚与轮回过患这两个修法的偈颂。</vt:lpstr>
      <vt:lpstr>6.请分别解释仪轨中因果不虚与轮回过患这两个修法的偈颂。</vt:lpstr>
      <vt:lpstr>6.请分别解释仪轨中因果不虚与轮回过患这两个修法的偈颂。</vt:lpstr>
      <vt:lpstr>6.请分别解释仪轨中因果不虚与轮回过患这两个修法的偈颂。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Lai Tiffany</dc:creator>
  <cp:lastModifiedBy>Microsoft account</cp:lastModifiedBy>
  <cp:revision>156</cp:revision>
  <dcterms:created xsi:type="dcterms:W3CDTF">2017-02-10T01:07:00Z</dcterms:created>
  <dcterms:modified xsi:type="dcterms:W3CDTF">2025-03-17T23:18:22Z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