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31"/>
  </p:notesMasterIdLst>
  <p:sldIdLst>
    <p:sldId id="292" r:id="rId3"/>
    <p:sldId id="293" r:id="rId4"/>
    <p:sldId id="294" r:id="rId5"/>
    <p:sldId id="295" r:id="rId6"/>
    <p:sldId id="291" r:id="rId7"/>
    <p:sldId id="257" r:id="rId8"/>
    <p:sldId id="258" r:id="rId9"/>
    <p:sldId id="259" r:id="rId10"/>
    <p:sldId id="260" r:id="rId11"/>
    <p:sldId id="261" r:id="rId12"/>
    <p:sldId id="262" r:id="rId13"/>
    <p:sldId id="269" r:id="rId14"/>
    <p:sldId id="268" r:id="rId15"/>
    <p:sldId id="267" r:id="rId16"/>
    <p:sldId id="265" r:id="rId17"/>
    <p:sldId id="266" r:id="rId18"/>
    <p:sldId id="272" r:id="rId19"/>
    <p:sldId id="284" r:id="rId20"/>
    <p:sldId id="278" r:id="rId21"/>
    <p:sldId id="282" r:id="rId22"/>
    <p:sldId id="285" r:id="rId23"/>
    <p:sldId id="275" r:id="rId24"/>
    <p:sldId id="286" r:id="rId25"/>
    <p:sldId id="287" r:id="rId26"/>
    <p:sldId id="288" r:id="rId27"/>
    <p:sldId id="289" r:id="rId28"/>
    <p:sldId id="290" r:id="rId29"/>
    <p:sldId id="277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 autoAdjust="0"/>
    <p:restoredTop sz="94656" autoAdjust="0"/>
  </p:normalViewPr>
  <p:slideViewPr>
    <p:cSldViewPr>
      <p:cViewPr varScale="1">
        <p:scale>
          <a:sx n="85" d="100"/>
          <a:sy n="85" d="100"/>
        </p:scale>
        <p:origin x="-1234" y="-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5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410E8-80FB-4497-82B4-EF03B2024E80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3F70A-D1A3-4958-8145-DBA4A4A4A4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85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70A-D1A3-4958-8145-DBA4A4A4A4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90957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70A-D1A3-4958-8145-DBA4A4A4A4A5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06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70A-D1A3-4958-8145-DBA4A4A4A4A5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70A-D1A3-4958-8145-DBA4A4A4A4A5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320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93F70A-D1A3-4958-8145-DBA4A4A4A4A5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1547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998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454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697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51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0861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0214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74712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58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43371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80723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6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5665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89920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56783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08979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52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04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286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249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917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9683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4050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441D0-4F6A-446C-B489-D943C9612F4D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A54CF-31D1-4E7D-9272-43C996AA1E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235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DDBB0-7AAE-4548-BC45-4B7A09C209AE}" type="datetimeFigureOut">
              <a:rPr lang="zh-CN" altLang="en-US" smtClean="0"/>
              <a:t>2020/5/19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5F30B-F582-42AD-BCC0-6E997CD2DB2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0492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不两舌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不两舌：断除离间语，化解怨恨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首先</a:t>
            </a:r>
            <a:r>
              <a:rPr lang="zh-CN" altLang="zh-CN" sz="2400" dirty="0"/>
              <a:t>，自己心相续中不能有怨恨，要化解自心上的怨恨，还要化解同修之间、亲友之间的的怨恨，再进一步去化解教派与教派之间，团队与团队之间，民族与民族，国与国之间之间的怨恨。</a:t>
            </a:r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果报、功德 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益</a:t>
            </a:r>
            <a:r>
              <a:rPr lang="zh-CN" altLang="zh-CN" sz="2400" dirty="0"/>
              <a:t>西彭措堪布</a:t>
            </a:r>
            <a:r>
              <a:rPr lang="en-US" altLang="zh-CN" sz="2400" dirty="0"/>
              <a:t>《</a:t>
            </a:r>
            <a:r>
              <a:rPr lang="zh-CN" altLang="zh-CN" sz="2400" dirty="0"/>
              <a:t>正法念处经</a:t>
            </a:r>
            <a:r>
              <a:rPr lang="en-US" altLang="zh-CN" sz="2400" dirty="0"/>
              <a:t>》</a:t>
            </a:r>
            <a:r>
              <a:rPr lang="zh-CN" altLang="zh-CN" sz="2400" dirty="0"/>
              <a:t>开</a:t>
            </a:r>
            <a:r>
              <a:rPr lang="zh-CN" altLang="zh-CN" sz="2400" dirty="0" smtClean="0"/>
              <a:t>示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现世受用很多胜妙的果报。</a:t>
            </a:r>
            <a:r>
              <a:rPr lang="zh-CN" altLang="zh-CN" sz="2400" dirty="0" smtClean="0"/>
              <a:t>他</a:t>
            </a:r>
            <a:r>
              <a:rPr lang="zh-CN" altLang="en-US" sz="2400" dirty="0" smtClean="0"/>
              <a:t>跟</a:t>
            </a:r>
            <a:r>
              <a:rPr lang="zh-CN" altLang="zh-CN" sz="2400" dirty="0" smtClean="0"/>
              <a:t>眷属</a:t>
            </a:r>
            <a:r>
              <a:rPr lang="zh-CN" altLang="zh-CN" sz="2400" dirty="0"/>
              <a:t>、</a:t>
            </a:r>
            <a:r>
              <a:rPr lang="zh-CN" altLang="zh-CN" sz="2400" dirty="0" smtClean="0"/>
              <a:t>朋友关系</a:t>
            </a:r>
            <a:r>
              <a:rPr lang="zh-CN" altLang="zh-CN" sz="2400" dirty="0"/>
              <a:t>都很好</a:t>
            </a:r>
            <a:r>
              <a:rPr lang="zh-CN" altLang="zh-CN" sz="2400" dirty="0" smtClean="0"/>
              <a:t>，长久</a:t>
            </a:r>
            <a:r>
              <a:rPr lang="zh-CN" altLang="zh-CN" sz="2400" dirty="0"/>
              <a:t>、稳定、坚固，没有人能破坏</a:t>
            </a:r>
            <a:r>
              <a:rPr lang="zh-CN" altLang="zh-CN" sz="2400" dirty="0" smtClean="0"/>
              <a:t>。假使</a:t>
            </a:r>
            <a:r>
              <a:rPr lang="zh-CN" altLang="zh-CN" sz="2400" dirty="0"/>
              <a:t>没有财物，这些亲友等也不舍离</a:t>
            </a:r>
            <a:r>
              <a:rPr lang="zh-CN" altLang="zh-CN" sz="2400" dirty="0" smtClean="0"/>
              <a:t>。国王</a:t>
            </a:r>
            <a:r>
              <a:rPr lang="zh-CN" altLang="zh-CN" sz="2400" dirty="0"/>
              <a:t>对他也非常</a:t>
            </a:r>
            <a:r>
              <a:rPr lang="zh-CN" altLang="zh-CN" sz="2400" dirty="0" smtClean="0"/>
              <a:t>有坚固</a:t>
            </a:r>
            <a:r>
              <a:rPr lang="zh-CN" altLang="zh-CN" sz="2400" dirty="0"/>
              <a:t>的信任心。即便遇到洪水、盗贼、战争、怨害等也不能使他怖畏</a:t>
            </a:r>
            <a:r>
              <a:rPr lang="zh-CN" altLang="zh-CN" sz="2400" dirty="0" smtClean="0"/>
              <a:t>。命</a:t>
            </a:r>
            <a:r>
              <a:rPr lang="zh-CN" altLang="zh-CN" sz="2400" dirty="0"/>
              <a:t>终之际生到了善道天世界中</a:t>
            </a:r>
            <a:r>
              <a:rPr lang="zh-CN" altLang="zh-CN" sz="2400" dirty="0" smtClean="0"/>
              <a:t>。</a:t>
            </a:r>
            <a:r>
              <a:rPr lang="en-CA" altLang="zh-CN" sz="2400" dirty="0"/>
              <a:t> </a:t>
            </a:r>
            <a:r>
              <a:rPr lang="zh-CN" altLang="zh-CN" sz="2400" dirty="0" smtClean="0"/>
              <a:t>如果愿</a:t>
            </a:r>
            <a:r>
              <a:rPr lang="zh-CN" altLang="zh-CN" sz="2400" dirty="0"/>
              <a:t>求清净无漏圣果，也能得成无漏禅道，到达涅槃</a:t>
            </a:r>
            <a:r>
              <a:rPr lang="zh-CN" altLang="zh-CN" sz="2000" dirty="0"/>
              <a:t>。</a:t>
            </a:r>
          </a:p>
          <a:p>
            <a:pPr marL="0" indent="0">
              <a:buNone/>
            </a:pP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976677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000" dirty="0"/>
              <a:t>戒杀的</a:t>
            </a:r>
            <a:r>
              <a:rPr lang="zh-CN" altLang="zh-CN" sz="2000" dirty="0" smtClean="0"/>
              <a:t>功德</a:t>
            </a:r>
            <a:r>
              <a:rPr lang="zh-CN" altLang="en-US" sz="2000" dirty="0" smtClean="0"/>
              <a:t>：</a:t>
            </a:r>
            <a:endParaRPr lang="zh-CN" altLang="zh-CN" sz="2000" dirty="0"/>
          </a:p>
          <a:p>
            <a:pPr marL="0" indent="0">
              <a:buNone/>
            </a:pPr>
            <a:r>
              <a:rPr lang="en-CA" altLang="zh-CN" sz="2000" dirty="0" smtClean="0"/>
              <a:t>1. </a:t>
            </a:r>
            <a:r>
              <a:rPr lang="zh-CN" altLang="zh-CN" sz="2000" dirty="0" smtClean="0"/>
              <a:t>现世</a:t>
            </a:r>
            <a:r>
              <a:rPr lang="zh-CN" altLang="zh-CN" sz="2000" dirty="0"/>
              <a:t>的功德</a:t>
            </a:r>
          </a:p>
          <a:p>
            <a:pPr marL="0" indent="0">
              <a:buNone/>
            </a:pPr>
            <a:r>
              <a:rPr lang="zh-CN" altLang="zh-CN" sz="2000" dirty="0"/>
              <a:t>得到诸佛菩萨、世间神灵赞扬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获得健康、</a:t>
            </a:r>
            <a:r>
              <a:rPr lang="zh-CN" altLang="zh-CN" sz="2000" dirty="0" smtClean="0"/>
              <a:t>纵使</a:t>
            </a:r>
            <a:r>
              <a:rPr lang="zh-CN" altLang="zh-CN" sz="2000" dirty="0"/>
              <a:t>到了晚年也是耳聪目明、五</a:t>
            </a:r>
            <a:r>
              <a:rPr lang="zh-CN" altLang="zh-CN" sz="2000" dirty="0" smtClean="0"/>
              <a:t>根</a:t>
            </a:r>
            <a:r>
              <a:rPr lang="zh-CN" altLang="en-US" sz="2000" dirty="0" smtClean="0"/>
              <a:t>敏锐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消除</a:t>
            </a:r>
            <a:r>
              <a:rPr lang="zh-CN" altLang="zh-CN" sz="2000" dirty="0"/>
              <a:t>寿障，</a:t>
            </a:r>
            <a:r>
              <a:rPr lang="zh-CN" altLang="zh-CN" sz="2000" dirty="0" smtClean="0"/>
              <a:t>延年益寿</a:t>
            </a:r>
            <a:r>
              <a:rPr lang="zh-CN" altLang="en-US" sz="2000" dirty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得到</a:t>
            </a:r>
            <a:r>
              <a:rPr lang="zh-CN" altLang="zh-CN" sz="2000" dirty="0"/>
              <a:t>诸佛</a:t>
            </a:r>
            <a:r>
              <a:rPr lang="zh-CN" altLang="zh-CN" sz="2000" dirty="0" smtClean="0"/>
              <a:t>菩萨</a:t>
            </a:r>
            <a:r>
              <a:rPr lang="zh-CN" altLang="en-US" sz="2000" dirty="0" smtClean="0"/>
              <a:t>、护法、世间神灵</a:t>
            </a:r>
            <a:r>
              <a:rPr lang="zh-CN" altLang="zh-CN" sz="2000" dirty="0" smtClean="0"/>
              <a:t>的</a:t>
            </a:r>
            <a:r>
              <a:rPr lang="zh-CN" altLang="zh-CN" sz="2000" dirty="0"/>
              <a:t>庇护 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en-CA" altLang="zh-CN" sz="2000" dirty="0" smtClean="0"/>
              <a:t>2. </a:t>
            </a:r>
            <a:r>
              <a:rPr lang="zh-CN" altLang="zh-CN" sz="2000" dirty="0" smtClean="0"/>
              <a:t>后世</a:t>
            </a:r>
            <a:r>
              <a:rPr lang="zh-CN" altLang="zh-CN" sz="2000" dirty="0"/>
              <a:t>的功德</a:t>
            </a:r>
          </a:p>
          <a:p>
            <a:pPr marL="0" indent="0">
              <a:buNone/>
            </a:pPr>
            <a:r>
              <a:rPr lang="zh-CN" altLang="zh-CN" sz="2000" dirty="0" smtClean="0"/>
              <a:t>在</a:t>
            </a:r>
            <a:r>
              <a:rPr lang="zh-CN" altLang="zh-CN" sz="2000" dirty="0"/>
              <a:t>没有出离心、菩提心以及特别回向的情况下，戒杀之人来世可以投生为天人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感受等流果：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长寿少病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增上果：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环境里没有任何生命的障碍，而且有很多生命的顺缘。</a:t>
            </a:r>
            <a:endParaRPr lang="zh-CN" altLang="zh-CN" sz="2000" dirty="0"/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1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放生：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在市场上看到有鱼贩、鸟贩为了宰杀而销售鱼类、飞禽（包括鸡鸭等家禽以及其他动物在内）时，以钱买下这些众生剩余的寿命，并用自己的手将其放回原处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前期加行：就是拿钱去购买生命的过程</a:t>
            </a:r>
            <a:r>
              <a:rPr lang="zh-CN" altLang="zh-CN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中期正行</a:t>
            </a:r>
            <a:r>
              <a:rPr lang="zh-CN" altLang="zh-CN" sz="2000" dirty="0" smtClean="0"/>
              <a:t>：购买</a:t>
            </a:r>
            <a:r>
              <a:rPr lang="zh-CN" altLang="zh-CN" sz="2000" dirty="0"/>
              <a:t>之后，用自己的双手将所买众生放回原处的</a:t>
            </a:r>
            <a:r>
              <a:rPr lang="zh-CN" altLang="zh-CN" sz="2000" dirty="0" smtClean="0"/>
              <a:t>过程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后期结行</a:t>
            </a:r>
            <a:r>
              <a:rPr lang="zh-CN" altLang="zh-CN" sz="2000" dirty="0" smtClean="0"/>
              <a:t>：随喜</a:t>
            </a:r>
            <a:r>
              <a:rPr lang="zh-CN" altLang="zh-CN" sz="2000" dirty="0"/>
              <a:t>，竭力劝勉他人放生，并发誓再接再厉等所有的行为。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放生的功德：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在没有出离心、菩提心的情况下，死后立即可以投生为天人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有针对性回向</a:t>
            </a:r>
            <a:r>
              <a:rPr lang="zh-CN" altLang="en-US" sz="2000" dirty="0" smtClean="0"/>
              <a:t>时</a:t>
            </a:r>
            <a:r>
              <a:rPr lang="zh-CN" altLang="zh-CN" sz="2000" dirty="0" smtClean="0"/>
              <a:t>便</a:t>
            </a:r>
            <a:r>
              <a:rPr lang="zh-CN" altLang="zh-CN" sz="2000" dirty="0"/>
              <a:t>可以随己所愿，转世为天界的梵天、帝释天，人世间的转轮王，或者非天界的阿修罗之王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如果</a:t>
            </a:r>
            <a:r>
              <a:rPr lang="zh-CN" altLang="zh-CN" sz="2000" dirty="0"/>
              <a:t>能具备出离心与菩提心，则效果更是不可估量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自然而然</a:t>
            </a:r>
            <a:r>
              <a:rPr lang="zh-CN" altLang="zh-CN" sz="2000" dirty="0"/>
              <a:t>地令心相续中生起慈心和悲</a:t>
            </a:r>
            <a:r>
              <a:rPr lang="zh-CN" altLang="zh-CN" sz="2000" dirty="0" smtClean="0"/>
              <a:t>心。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戒</a:t>
            </a:r>
            <a:r>
              <a:rPr lang="zh-CN" altLang="zh-CN" sz="2000" dirty="0"/>
              <a:t>杀放生的功德是不可思议的，不管怎么回向发愿，都必定可以成就。</a:t>
            </a:r>
            <a:endParaRPr lang="en-US" altLang="zh-CN" sz="2000" dirty="0"/>
          </a:p>
          <a:p>
            <a:pPr marL="0" indent="0">
              <a:buNone/>
            </a:pP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991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zh-CN" sz="2000" dirty="0"/>
              <a:t>净空法师</a:t>
            </a:r>
            <a:r>
              <a:rPr lang="zh-CN" altLang="zh-CN" sz="2000" dirty="0" smtClean="0"/>
              <a:t>《佛说十善业道经讲记》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远离杀生</a:t>
            </a:r>
            <a:r>
              <a:rPr lang="zh-CN" altLang="en-US" sz="2000" dirty="0"/>
              <a:t>成就</a:t>
            </a:r>
            <a:r>
              <a:rPr lang="zh-CN" altLang="zh-CN" sz="2000" dirty="0" smtClean="0"/>
              <a:t>十离恼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zh-CN" sz="2000" dirty="0" smtClean="0"/>
              <a:t>对</a:t>
            </a:r>
            <a:r>
              <a:rPr lang="zh-CN" altLang="zh-CN" sz="2000" dirty="0"/>
              <a:t>一切众生普遍布施无畏；</a:t>
            </a:r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zh-CN" sz="2000" dirty="0" smtClean="0"/>
              <a:t>常</a:t>
            </a:r>
            <a:r>
              <a:rPr lang="zh-CN" altLang="zh-CN" sz="2000" dirty="0"/>
              <a:t>于众生起大慈心；</a:t>
            </a:r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zh-CN" sz="2000" dirty="0" smtClean="0"/>
              <a:t>永</a:t>
            </a:r>
            <a:r>
              <a:rPr lang="zh-CN" altLang="zh-CN" sz="2000" dirty="0"/>
              <a:t>断一切瞋</a:t>
            </a:r>
            <a:r>
              <a:rPr lang="zh-CN" altLang="zh-CN" sz="2000" dirty="0" smtClean="0"/>
              <a:t>恚习气</a:t>
            </a:r>
            <a:r>
              <a:rPr lang="zh-CN" altLang="zh-CN" sz="2000" dirty="0"/>
              <a:t>；​</a:t>
            </a:r>
          </a:p>
          <a:p>
            <a:pPr marL="0" indent="0">
              <a:buNone/>
            </a:pPr>
            <a:r>
              <a:rPr lang="en-US" altLang="zh-CN" sz="2000" dirty="0" smtClean="0"/>
              <a:t>4. </a:t>
            </a:r>
            <a:r>
              <a:rPr lang="zh-CN" altLang="zh-CN" sz="2000" dirty="0" smtClean="0"/>
              <a:t>身</a:t>
            </a:r>
            <a:r>
              <a:rPr lang="zh-CN" altLang="zh-CN" sz="2000" dirty="0"/>
              <a:t>常无病；</a:t>
            </a:r>
          </a:p>
          <a:p>
            <a:pPr marL="0" indent="0">
              <a:buNone/>
            </a:pPr>
            <a:r>
              <a:rPr lang="en-US" altLang="zh-CN" sz="2000" dirty="0" smtClean="0"/>
              <a:t>5. </a:t>
            </a:r>
            <a:r>
              <a:rPr lang="zh-CN" altLang="zh-CN" sz="2000" dirty="0" smtClean="0"/>
              <a:t>寿命</a:t>
            </a:r>
            <a:r>
              <a:rPr lang="zh-CN" altLang="zh-CN" sz="2000" dirty="0"/>
              <a:t>长远；</a:t>
            </a:r>
          </a:p>
          <a:p>
            <a:pPr marL="0" indent="0">
              <a:buNone/>
            </a:pPr>
            <a:r>
              <a:rPr lang="en-US" altLang="zh-CN" sz="2000" dirty="0" smtClean="0"/>
              <a:t>6. </a:t>
            </a:r>
            <a:r>
              <a:rPr lang="zh-CN" altLang="zh-CN" sz="2000" dirty="0" smtClean="0"/>
              <a:t>恒</a:t>
            </a:r>
            <a:r>
              <a:rPr lang="zh-CN" altLang="zh-CN" sz="2000" dirty="0"/>
              <a:t>为非人之所守护；</a:t>
            </a:r>
            <a:r>
              <a:rPr lang="zh-CN" altLang="zh-CN" sz="2000" dirty="0" smtClean="0"/>
              <a:t>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7. </a:t>
            </a:r>
            <a:r>
              <a:rPr lang="zh-CN" altLang="zh-CN" sz="2000" dirty="0" smtClean="0"/>
              <a:t>常</a:t>
            </a:r>
            <a:r>
              <a:rPr lang="zh-CN" altLang="zh-CN" sz="2000" dirty="0"/>
              <a:t>无恶梦，寝觉快乐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8. </a:t>
            </a:r>
            <a:r>
              <a:rPr lang="zh-CN" altLang="zh-CN" sz="2000" dirty="0" smtClean="0"/>
              <a:t>灭</a:t>
            </a:r>
            <a:r>
              <a:rPr lang="zh-CN" altLang="zh-CN" sz="2000" dirty="0"/>
              <a:t>除怨结，众怨自解；</a:t>
            </a:r>
            <a:r>
              <a:rPr lang="zh-CN" altLang="zh-CN" sz="2000" dirty="0" smtClean="0"/>
              <a:t>​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9. </a:t>
            </a:r>
            <a:r>
              <a:rPr lang="zh-CN" altLang="zh-CN" sz="2000" dirty="0" smtClean="0"/>
              <a:t>无</a:t>
            </a:r>
            <a:r>
              <a:rPr lang="zh-CN" altLang="zh-CN" sz="2000" dirty="0"/>
              <a:t>恶道怖</a:t>
            </a:r>
            <a:r>
              <a:rPr lang="zh-CN" altLang="zh-CN" sz="2000" dirty="0" smtClean="0"/>
              <a:t>；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10. </a:t>
            </a:r>
            <a:r>
              <a:rPr lang="zh-CN" altLang="zh-CN" sz="2000" dirty="0" smtClean="0"/>
              <a:t>命</a:t>
            </a:r>
            <a:r>
              <a:rPr lang="zh-CN" altLang="zh-CN" sz="2000" dirty="0"/>
              <a:t>终生</a:t>
            </a:r>
            <a:r>
              <a:rPr lang="zh-CN" altLang="zh-CN" sz="2000" dirty="0" smtClean="0"/>
              <a:t>天</a:t>
            </a:r>
            <a:r>
              <a:rPr lang="zh-CN" altLang="en-US" sz="2000" dirty="0" smtClean="0"/>
              <a:t>。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若能回向阿耨多罗三藐三菩提者，后成佛时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就</a:t>
            </a:r>
            <a:r>
              <a:rPr lang="zh-CN" altLang="en-US" sz="2000" dirty="0"/>
              <a:t>得到随心自在寿命。 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904631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圆满戒杀</a:t>
            </a:r>
            <a:r>
              <a:rPr lang="en-US" altLang="zh-CN" sz="2400" dirty="0" smtClean="0"/>
              <a:t>/</a:t>
            </a:r>
            <a:r>
              <a:rPr lang="zh-CN" altLang="en-US" sz="2400" dirty="0" smtClean="0"/>
              <a:t>放生善业：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对境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事）：    其它生命。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动机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意乐）：因见杀生过患而生起的不杀生的意愿。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</a:t>
            </a:r>
            <a:r>
              <a:rPr lang="zh-CN" altLang="en-US" sz="2400" dirty="0" smtClean="0"/>
              <a:t>因见护生利益而发起护生的意愿。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行动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加行）：戒杀的行为。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</a:t>
            </a:r>
            <a:r>
              <a:rPr lang="zh-CN" altLang="en-US" sz="2400" dirty="0" smtClean="0"/>
              <a:t>放生的行为。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结果</a:t>
            </a:r>
            <a:r>
              <a:rPr lang="zh-CN" altLang="en-US" sz="2400" dirty="0"/>
              <a:t>（</a:t>
            </a:r>
            <a:r>
              <a:rPr lang="zh-CN" altLang="en-US" sz="2400" dirty="0" smtClean="0"/>
              <a:t>究竟）：守护自己的行为没有杀生。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                              </a:t>
            </a:r>
            <a:r>
              <a:rPr lang="zh-CN" altLang="en-US" sz="2400" dirty="0" smtClean="0"/>
              <a:t>把生命从命难中解救出来。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4410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 smtClean="0"/>
              <a:t>公案：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 《</a:t>
            </a:r>
            <a:r>
              <a:rPr lang="zh-CN" altLang="zh-CN" sz="2000" dirty="0" smtClean="0"/>
              <a:t>根本说一切有部毗奈耶·皮革事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白天杀生、夜晚持戒的屠夫死后转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</a:t>
            </a:r>
            <a:r>
              <a:rPr lang="zh-CN" altLang="en-US" sz="2000" dirty="0" smtClean="0"/>
              <a:t>  生白天受苦、夜晚享乐的孤独地狱。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</a:t>
            </a:r>
            <a:r>
              <a:rPr lang="en-US" altLang="zh-CN" sz="2000" dirty="0"/>
              <a:t>. 《</a:t>
            </a:r>
            <a:r>
              <a:rPr lang="zh-CN" altLang="en-US" sz="2000" dirty="0"/>
              <a:t>十善业</a:t>
            </a:r>
            <a:r>
              <a:rPr lang="zh-CN" altLang="en-US" sz="2000" dirty="0" smtClean="0"/>
              <a:t>道经讲记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还有七天性命的小沙弥救蚂蚁命得以延寿到八十。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en-US" altLang="zh-CN" sz="2000" dirty="0"/>
              <a:t>《</a:t>
            </a:r>
            <a:r>
              <a:rPr lang="zh-CN" altLang="en-US" sz="2000" dirty="0"/>
              <a:t>贤愚经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前世救人一命的恒伽达无论</a:t>
            </a:r>
            <a:r>
              <a:rPr lang="zh-CN" altLang="en-US" sz="2000" dirty="0"/>
              <a:t>想选择什么样的自杀方式，</a:t>
            </a:r>
            <a:r>
              <a:rPr lang="zh-CN" altLang="en-US" sz="2000" dirty="0" smtClean="0"/>
              <a:t>都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不能实现。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4. </a:t>
            </a:r>
            <a:r>
              <a:rPr lang="en-US" altLang="zh-CN" sz="2000" dirty="0"/>
              <a:t>《</a:t>
            </a:r>
            <a:r>
              <a:rPr lang="zh-CN" altLang="en-US" sz="2000" dirty="0"/>
              <a:t>贤愚经</a:t>
            </a:r>
            <a:r>
              <a:rPr lang="en-US" altLang="zh-CN" sz="2000" dirty="0"/>
              <a:t>》</a:t>
            </a:r>
            <a:r>
              <a:rPr lang="zh-CN" altLang="en-US" sz="2000" dirty="0" smtClean="0"/>
              <a:t>佛</a:t>
            </a:r>
            <a:r>
              <a:rPr lang="zh-CN" altLang="en-US" sz="2000" dirty="0"/>
              <a:t>前受持三皈依和不杀戒、供养</a:t>
            </a:r>
            <a:r>
              <a:rPr lang="zh-CN" altLang="en-US" sz="2000" dirty="0" smtClean="0"/>
              <a:t>佛的比丘，后世生生世世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/>
              <a:t> </a:t>
            </a:r>
            <a:r>
              <a:rPr lang="en-US" altLang="zh-CN" sz="2000" dirty="0" smtClean="0"/>
              <a:t>     </a:t>
            </a:r>
            <a:r>
              <a:rPr lang="zh-CN" altLang="en-US" sz="2000" dirty="0" smtClean="0"/>
              <a:t>享受</a:t>
            </a:r>
            <a:r>
              <a:rPr lang="zh-CN" altLang="en-US" sz="2000" dirty="0"/>
              <a:t>福</a:t>
            </a:r>
            <a:r>
              <a:rPr lang="zh-CN" altLang="en-US" sz="2000" dirty="0" smtClean="0"/>
              <a:t>报、堕在水里、被鱼吃都不会死。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5. </a:t>
            </a:r>
            <a:r>
              <a:rPr lang="en-US" altLang="zh-CN" sz="2000" dirty="0"/>
              <a:t>《</a:t>
            </a:r>
            <a:r>
              <a:rPr lang="zh-CN" altLang="en-US" sz="2000" dirty="0"/>
              <a:t>十善业</a:t>
            </a:r>
            <a:r>
              <a:rPr lang="zh-CN" altLang="en-US" sz="2000" dirty="0" smtClean="0"/>
              <a:t>道经讲记</a:t>
            </a:r>
            <a:r>
              <a:rPr lang="en-US" altLang="zh-CN" sz="2000" dirty="0" smtClean="0"/>
              <a:t>》</a:t>
            </a:r>
            <a:r>
              <a:rPr lang="zh-CN" altLang="zh-CN" sz="2000" dirty="0" smtClean="0"/>
              <a:t>孙思邈</a:t>
            </a:r>
            <a:r>
              <a:rPr lang="zh-CN" altLang="en-US" sz="2000" dirty="0" smtClean="0"/>
              <a:t>救龙子得秘方救人，死后升天。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结论：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戒除杀生、爱护生命、放生确实有前面说的所有的功德。善有善报。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39782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1800" dirty="0" smtClean="0"/>
              <a:t>思考：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我有没有戒杀的誓愿？护生、放生的行为？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有。随喜自己，继续努力。如何改进、增加？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没有。要开始做。如何做到？</a:t>
            </a:r>
            <a:endParaRPr lang="en-US" altLang="zh-CN" sz="1800" dirty="0" smtClean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如何做到、改进、增加：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发愿不杀害自己做的到的、肯定不会杀害的生命。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持居士五戒中的不杀生戒，持八关斋戒。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不点杀，吃素。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自己亲自参加放生，放生时尽量做到三殊胜。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随喜、赞叹别人戒杀、放生。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劝解别人戒杀、放生。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保护收养流浪动物。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不杀害自家中的老鼠、蟑螂、蚂蚁、蜘蛛等小动物。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喂食小动物。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功德回向危重病人。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991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内容：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断除偷盗，慷慨布施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感受等流果：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具足受用、无有盗敌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圆满不偷盗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布施</a:t>
            </a:r>
            <a:r>
              <a:rPr lang="zh-CN" altLang="en-US" sz="2000" dirty="0" smtClean="0"/>
              <a:t>善</a:t>
            </a:r>
            <a:r>
              <a:rPr lang="zh-CN" altLang="en-US" sz="2000" dirty="0"/>
              <a:t>业：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对境（事）</a:t>
            </a:r>
            <a:r>
              <a:rPr lang="zh-CN" altLang="en-US" sz="2000" dirty="0" smtClean="0"/>
              <a:t>：    其它人的财物。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动机（意乐）：因</a:t>
            </a:r>
            <a:r>
              <a:rPr lang="zh-CN" altLang="en-US" sz="2000" dirty="0" smtClean="0"/>
              <a:t>见</a:t>
            </a:r>
            <a:r>
              <a:rPr lang="zh-CN" altLang="en-US" sz="2000" dirty="0"/>
              <a:t>偷盗</a:t>
            </a:r>
            <a:r>
              <a:rPr lang="zh-CN" altLang="en-US" sz="2000" dirty="0" smtClean="0"/>
              <a:t>过</a:t>
            </a:r>
            <a:r>
              <a:rPr lang="zh-CN" altLang="en-US" sz="2000" dirty="0"/>
              <a:t>患</a:t>
            </a:r>
            <a:r>
              <a:rPr lang="zh-CN" altLang="en-US" sz="2000" dirty="0" smtClean="0"/>
              <a:t>而生起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不</a:t>
            </a:r>
            <a:r>
              <a:rPr lang="zh-CN" altLang="en-US" sz="2000" dirty="0"/>
              <a:t>偷盗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意愿。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因</a:t>
            </a:r>
            <a:r>
              <a:rPr lang="zh-CN" altLang="en-US" sz="2000" dirty="0" smtClean="0"/>
              <a:t>见布施利益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发起布施他人的</a:t>
            </a:r>
            <a:r>
              <a:rPr lang="zh-CN" altLang="en-US" sz="2000" dirty="0"/>
              <a:t>意愿。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行动（加行）</a:t>
            </a:r>
            <a:r>
              <a:rPr lang="zh-CN" altLang="en-US" sz="2000" dirty="0" smtClean="0"/>
              <a:t>：不偷盗的</a:t>
            </a:r>
            <a:r>
              <a:rPr lang="zh-CN" altLang="en-US" sz="2000" dirty="0"/>
              <a:t>行为。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</a:t>
            </a:r>
            <a:r>
              <a:rPr lang="en-US" altLang="zh-CN" sz="2000" dirty="0" smtClean="0"/>
              <a:t>         </a:t>
            </a:r>
            <a:r>
              <a:rPr lang="zh-CN" altLang="en-US" sz="2000" dirty="0"/>
              <a:t>布施</a:t>
            </a:r>
            <a:r>
              <a:rPr lang="zh-CN" altLang="en-US" sz="2000" dirty="0" smtClean="0"/>
              <a:t>的</a:t>
            </a:r>
            <a:r>
              <a:rPr lang="zh-CN" altLang="en-US" sz="2000" dirty="0"/>
              <a:t>行为。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结果（究竟）：守护自己的行为</a:t>
            </a:r>
            <a:r>
              <a:rPr lang="zh-CN" altLang="en-US" sz="2000" dirty="0" smtClean="0"/>
              <a:t>没有偷盗。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</a:t>
            </a: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布施财物给其他众生。</a:t>
            </a:r>
            <a:endParaRPr lang="zh-CN" altLang="en-US" sz="2000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209911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000" dirty="0"/>
              <a:t>净空法师</a:t>
            </a:r>
            <a:r>
              <a:rPr lang="en-US" altLang="zh-CN" sz="2000" dirty="0" smtClean="0"/>
              <a:t>《</a:t>
            </a:r>
            <a:r>
              <a:rPr lang="zh-CN" altLang="en-US" sz="2000" dirty="0" smtClean="0"/>
              <a:t>十善业道经讲记</a:t>
            </a:r>
            <a:r>
              <a:rPr lang="en-US" altLang="zh-CN" sz="2000" dirty="0" smtClean="0"/>
              <a:t>》</a:t>
            </a:r>
          </a:p>
          <a:p>
            <a:pPr marL="0" indent="0">
              <a:buNone/>
            </a:pPr>
            <a:r>
              <a:rPr lang="zh-CN" altLang="zh-CN" sz="2000" dirty="0" smtClean="0"/>
              <a:t>若</a:t>
            </a:r>
            <a:r>
              <a:rPr lang="zh-CN" altLang="zh-CN" sz="2000" dirty="0"/>
              <a:t>离偷盗，即得十种可保信法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 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1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资财</a:t>
            </a:r>
            <a:r>
              <a:rPr lang="zh-CN" altLang="zh-CN" sz="2000" dirty="0"/>
              <a:t>盈积，王贼水火及非爱子，不能散灭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 smtClean="0"/>
              <a:t>多人爱念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3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人</a:t>
            </a:r>
            <a:r>
              <a:rPr lang="zh-CN" altLang="zh-CN" sz="2000" dirty="0"/>
              <a:t>不欺负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​</a:t>
            </a:r>
          </a:p>
          <a:p>
            <a:pPr marL="0" indent="0">
              <a:buNone/>
            </a:pPr>
            <a:r>
              <a:rPr lang="en-US" altLang="zh-CN" sz="2000" dirty="0"/>
              <a:t>4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十方赞美；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5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不</a:t>
            </a:r>
            <a:r>
              <a:rPr lang="zh-CN" altLang="zh-CN" sz="2000" dirty="0"/>
              <a:t>忧损害</a:t>
            </a:r>
            <a:r>
              <a:rPr lang="zh-CN" altLang="zh-CN" sz="2000" dirty="0" smtClean="0"/>
              <a:t>；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/>
              <a:t>6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善</a:t>
            </a:r>
            <a:r>
              <a:rPr lang="zh-CN" altLang="zh-CN" sz="2000" dirty="0"/>
              <a:t>名流布</a:t>
            </a:r>
            <a:r>
              <a:rPr lang="zh-CN" altLang="zh-CN" sz="2000" dirty="0" smtClean="0"/>
              <a:t>；</a:t>
            </a:r>
            <a:r>
              <a:rPr lang="zh-CN" altLang="zh-CN" sz="2000" dirty="0"/>
              <a:t>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7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处</a:t>
            </a:r>
            <a:r>
              <a:rPr lang="zh-CN" altLang="zh-CN" sz="2000" dirty="0"/>
              <a:t>众无畏</a:t>
            </a:r>
            <a:r>
              <a:rPr lang="zh-CN" altLang="zh-CN" sz="2000" dirty="0" smtClean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8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财</a:t>
            </a:r>
            <a:r>
              <a:rPr lang="zh-CN" altLang="zh-CN" sz="2000" dirty="0"/>
              <a:t>命色力</a:t>
            </a:r>
            <a:r>
              <a:rPr lang="zh-CN" altLang="zh-CN" sz="2000" dirty="0" smtClean="0"/>
              <a:t>安乐，</a:t>
            </a:r>
            <a:r>
              <a:rPr lang="zh-CN" altLang="zh-CN" sz="2000" dirty="0"/>
              <a:t>辩才具足</a:t>
            </a:r>
            <a:r>
              <a:rPr lang="zh-CN" altLang="zh-CN" sz="2000" dirty="0" smtClean="0"/>
              <a:t>无缺</a:t>
            </a:r>
            <a:r>
              <a:rPr lang="zh-CN" altLang="en-US" sz="2000" dirty="0" smtClean="0"/>
              <a:t>；</a:t>
            </a:r>
            <a:r>
              <a:rPr lang="zh-CN" altLang="zh-CN" sz="2000" dirty="0" smtClean="0"/>
              <a:t> ​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9</a:t>
            </a:r>
            <a:r>
              <a:rPr lang="en-US" altLang="zh-CN" sz="2000" dirty="0" smtClean="0"/>
              <a:t>. </a:t>
            </a:r>
            <a:r>
              <a:rPr lang="zh-CN" altLang="zh-CN" sz="2000" dirty="0" smtClean="0"/>
              <a:t>常</a:t>
            </a:r>
            <a:r>
              <a:rPr lang="zh-CN" altLang="zh-CN" sz="2000" dirty="0"/>
              <a:t>怀施意</a:t>
            </a:r>
            <a:r>
              <a:rPr lang="zh-CN" altLang="zh-CN" sz="2000" dirty="0" smtClean="0"/>
              <a:t>；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10</a:t>
            </a:r>
            <a:r>
              <a:rPr lang="en-US" altLang="zh-CN" sz="2000" dirty="0" smtClean="0"/>
              <a:t>.</a:t>
            </a:r>
            <a:r>
              <a:rPr lang="zh-CN" altLang="zh-CN" sz="2000" dirty="0"/>
              <a:t>命终生</a:t>
            </a:r>
            <a:r>
              <a:rPr lang="zh-CN" altLang="zh-CN" sz="2000" dirty="0" smtClean="0"/>
              <a:t>天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若能回向阿耨多罗三藐三菩提者，后成佛时，得证清净大菩提智。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1672869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净空法师财布施具体是什么该怎么</a:t>
            </a:r>
            <a:r>
              <a:rPr lang="zh-CN" altLang="en-US" sz="2400" dirty="0" smtClean="0"/>
              <a:t>做：</a:t>
            </a:r>
            <a:endParaRPr lang="zh-CN" altLang="en-US" sz="2400" b="1" dirty="0"/>
          </a:p>
          <a:p>
            <a:pPr marL="0" indent="0">
              <a:buNone/>
            </a:pPr>
            <a:r>
              <a:rPr lang="zh-CN" altLang="en-US" sz="2400" dirty="0" smtClean="0"/>
              <a:t>财布施</a:t>
            </a:r>
            <a:r>
              <a:rPr lang="zh-CN" altLang="en-US" sz="2400" dirty="0"/>
              <a:t>可以分内财布施和外财布施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内</a:t>
            </a:r>
            <a:r>
              <a:rPr lang="zh-CN" altLang="en-US" sz="2400" dirty="0"/>
              <a:t>财布施就是用自己的身体力行，为众生服务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比如</a:t>
            </a:r>
            <a:r>
              <a:rPr lang="zh-CN" altLang="en-US" sz="2400" dirty="0"/>
              <a:t>，你是家庭主妇，</a:t>
            </a:r>
            <a:r>
              <a:rPr lang="zh-CN" altLang="en-US" sz="2400" dirty="0" smtClean="0"/>
              <a:t>照顾</a:t>
            </a:r>
            <a:r>
              <a:rPr lang="zh-CN" altLang="en-US" sz="2400" dirty="0"/>
              <a:t>一家人的生活，就是内财布施。你是</a:t>
            </a:r>
            <a:r>
              <a:rPr lang="zh-CN" altLang="en-US" sz="2400" dirty="0" smtClean="0"/>
              <a:t>印刷厂的</a:t>
            </a:r>
            <a:r>
              <a:rPr lang="zh-CN" altLang="en-US" sz="2400" dirty="0"/>
              <a:t>老板，有人发心印经，你无条件印刷也是内财</a:t>
            </a:r>
            <a:r>
              <a:rPr lang="zh-CN" altLang="en-US" sz="2400" dirty="0" smtClean="0"/>
              <a:t>布施</a:t>
            </a:r>
            <a:r>
              <a:rPr lang="zh-CN" altLang="en-US" sz="2400" dirty="0"/>
              <a:t>。内财布施比外财布施功德大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外财</a:t>
            </a:r>
            <a:r>
              <a:rPr lang="zh-CN" altLang="en-US" sz="2400" dirty="0"/>
              <a:t>布施是拿</a:t>
            </a:r>
            <a:r>
              <a:rPr lang="zh-CN" altLang="en-US" sz="2400" dirty="0" smtClean="0"/>
              <a:t>身外之物（金钱</a:t>
            </a:r>
            <a:r>
              <a:rPr lang="zh-CN" altLang="en-US" sz="2400" dirty="0"/>
              <a:t>、宝贝、饮食、衣服、医药</a:t>
            </a:r>
            <a:r>
              <a:rPr lang="zh-CN" altLang="en-US" sz="2400" dirty="0" smtClean="0"/>
              <a:t>等）布施</a:t>
            </a:r>
            <a:r>
              <a:rPr lang="zh-CN" altLang="en-US" sz="2400" dirty="0"/>
              <a:t>需要的人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做</a:t>
            </a:r>
            <a:r>
              <a:rPr lang="zh-CN" altLang="en-US" sz="2400" dirty="0"/>
              <a:t>这件事不能有心，</a:t>
            </a:r>
            <a:r>
              <a:rPr lang="zh-CN" altLang="en-US" sz="2400" dirty="0" smtClean="0"/>
              <a:t>不是</a:t>
            </a:r>
            <a:r>
              <a:rPr lang="zh-CN" altLang="en-US" sz="2400" dirty="0"/>
              <a:t>拿上钱天天想着去哪里布施，这样就着相了。着相修的是有漏福。一定要随缘！随缘心是清净的，并没有想知着去哪里布施，遇到了，很喜欢地拿出来。这样修到的</a:t>
            </a:r>
            <a:r>
              <a:rPr lang="zh-CN" altLang="en-US" sz="2400" dirty="0" smtClean="0"/>
              <a:t>是功德</a:t>
            </a:r>
            <a:r>
              <a:rPr lang="zh-CN" altLang="en-US" sz="2400" dirty="0"/>
              <a:t>，功德可以了生死，福德不行</a:t>
            </a:r>
            <a:r>
              <a:rPr lang="zh-CN" altLang="en-US" sz="2400" dirty="0" smtClean="0"/>
              <a:t>。（对待功德要像对待痰一样不执着）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578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《瑜伽师地论·摄抉择分》布施</a:t>
            </a:r>
            <a:r>
              <a:rPr lang="zh-CN" altLang="zh-CN" sz="2400" dirty="0" smtClean="0"/>
              <a:t>的</a:t>
            </a:r>
            <a:r>
              <a:rPr lang="zh-CN" altLang="en-US" sz="2400" dirty="0" smtClean="0"/>
              <a:t>四种</a:t>
            </a:r>
            <a:r>
              <a:rPr lang="zh-CN" altLang="zh-CN" sz="2400" dirty="0" smtClean="0"/>
              <a:t>障碍</a:t>
            </a:r>
            <a:r>
              <a:rPr lang="zh-CN" altLang="zh-CN" sz="2400" dirty="0"/>
              <a:t>及对</a:t>
            </a:r>
            <a:r>
              <a:rPr lang="zh-CN" altLang="zh-CN" sz="2400" dirty="0" smtClean="0"/>
              <a:t>治</a:t>
            </a:r>
            <a:r>
              <a:rPr lang="zh-CN" altLang="en-US" sz="2400" dirty="0" smtClean="0"/>
              <a:t>：</a:t>
            </a:r>
            <a:endParaRPr lang="zh-CN" altLang="zh-CN" sz="2400" dirty="0"/>
          </a:p>
          <a:p>
            <a:pPr marL="0" lvl="0" indent="0">
              <a:buNone/>
            </a:pPr>
            <a:r>
              <a:rPr lang="en-US" altLang="zh-CN" sz="2400" dirty="0" smtClean="0"/>
              <a:t>1. </a:t>
            </a:r>
            <a:r>
              <a:rPr lang="zh-CN" altLang="zh-CN" sz="2400" dirty="0" smtClean="0"/>
              <a:t>未</a:t>
            </a:r>
            <a:r>
              <a:rPr lang="zh-CN" altLang="zh-CN" sz="2400" dirty="0"/>
              <a:t>串习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有可布施的财物，内心却不愿意布施。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zh-CN" altLang="en-US" sz="2400" dirty="0" smtClean="0"/>
              <a:t>    对治：思维这个是自己的行等流果，今生不改变，来世还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</a:t>
            </a:r>
            <a:r>
              <a:rPr lang="zh-CN" altLang="en-US" sz="2400" dirty="0" smtClean="0"/>
              <a:t>  是这样，最终会堕入恶道。现在应该不随顺</a:t>
            </a:r>
            <a:r>
              <a:rPr lang="zh-CN" altLang="zh-CN" sz="2400" dirty="0" smtClean="0"/>
              <a:t>悭吝</a:t>
            </a:r>
            <a:r>
              <a:rPr lang="zh-CN" altLang="zh-CN" sz="2400" dirty="0"/>
              <a:t>的</a:t>
            </a:r>
            <a:r>
              <a:rPr lang="zh-CN" altLang="zh-CN" sz="2400" dirty="0" smtClean="0"/>
              <a:t>习气</a:t>
            </a:r>
            <a:r>
              <a:rPr lang="zh-CN" altLang="en-US" sz="2400" dirty="0" smtClean="0"/>
              <a:t>，</a:t>
            </a:r>
            <a:endParaRPr lang="en-US" altLang="zh-CN" sz="2400" dirty="0" smtClean="0"/>
          </a:p>
          <a:p>
            <a:pPr marL="0" lv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发起布施的决心。</a:t>
            </a:r>
            <a:endParaRPr lang="en-US" altLang="zh-CN" sz="2400" dirty="0" smtClean="0"/>
          </a:p>
          <a:p>
            <a:pPr marL="0" lv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2. </a:t>
            </a:r>
            <a:r>
              <a:rPr lang="zh-CN" altLang="zh-CN" sz="2400" dirty="0"/>
              <a:t>匮乏。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因为</a:t>
            </a:r>
            <a:r>
              <a:rPr lang="zh-CN" altLang="zh-CN" sz="2400" dirty="0"/>
              <a:t>财物极度缺乏的缘故，而生不起舍心。</a:t>
            </a:r>
          </a:p>
          <a:p>
            <a:pPr marL="0" indent="0">
              <a:buNone/>
            </a:pPr>
            <a:r>
              <a:rPr lang="zh-CN" altLang="en-US" sz="2400" dirty="0"/>
              <a:t>    对治：思维这个是我的</a:t>
            </a:r>
            <a:r>
              <a:rPr lang="zh-CN" altLang="en-US" sz="2400"/>
              <a:t>感受</a:t>
            </a:r>
            <a:r>
              <a:rPr lang="zh-CN" altLang="en-US" sz="2400" smtClean="0"/>
              <a:t>等流果</a:t>
            </a:r>
            <a:r>
              <a:rPr lang="zh-CN" altLang="en-US" sz="2400" dirty="0"/>
              <a:t>，今生不布施，来世</a:t>
            </a:r>
            <a:r>
              <a:rPr lang="zh-CN" altLang="en-US" sz="2400" dirty="0" smtClean="0"/>
              <a:t>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更加</a:t>
            </a:r>
            <a:r>
              <a:rPr lang="zh-CN" altLang="en-US" sz="2400" dirty="0"/>
              <a:t>贫穷</a:t>
            </a:r>
            <a:r>
              <a:rPr lang="en-US" altLang="zh-CN" sz="2400" dirty="0"/>
              <a:t> </a:t>
            </a:r>
            <a:r>
              <a:rPr lang="zh-CN" altLang="en-US" sz="2400" dirty="0"/>
              <a:t>。现在</a:t>
            </a:r>
            <a:r>
              <a:rPr lang="zh-CN" altLang="en-US" sz="2400" dirty="0" smtClean="0"/>
              <a:t>无论如何</a:t>
            </a:r>
            <a:r>
              <a:rPr lang="zh-CN" altLang="en-US" sz="2400" dirty="0"/>
              <a:t>也要克服困难布施。</a:t>
            </a:r>
            <a:endParaRPr lang="zh-CN" altLang="zh-CN" sz="2400" dirty="0"/>
          </a:p>
          <a:p>
            <a:pPr marL="0" lv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549037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不两舌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800" dirty="0"/>
              <a:t>益西彭措</a:t>
            </a:r>
            <a:r>
              <a:rPr lang="zh-CN" altLang="zh-CN" sz="2800" dirty="0" smtClean="0"/>
              <a:t>堪布</a:t>
            </a:r>
            <a:r>
              <a:rPr lang="en-US" altLang="zh-CN" sz="2800" dirty="0" smtClean="0"/>
              <a:t>《</a:t>
            </a:r>
            <a:r>
              <a:rPr lang="zh-CN" altLang="zh-CN" sz="2800" dirty="0" smtClean="0"/>
              <a:t>佛</a:t>
            </a:r>
            <a:r>
              <a:rPr lang="zh-CN" altLang="zh-CN" sz="2800" dirty="0"/>
              <a:t>说十善业</a:t>
            </a:r>
            <a:r>
              <a:rPr lang="zh-CN" altLang="zh-CN" sz="2800" dirty="0" smtClean="0"/>
              <a:t>道经讲记</a:t>
            </a:r>
            <a:r>
              <a:rPr lang="en-US" altLang="zh-CN" sz="2800" dirty="0" smtClean="0"/>
              <a:t>》</a:t>
            </a:r>
            <a:r>
              <a:rPr lang="zh-CN" altLang="zh-CN" sz="2800" dirty="0" smtClean="0"/>
              <a:t>：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若离两舌，即得五种不可坏法。</a:t>
            </a:r>
          </a:p>
          <a:p>
            <a:pPr marL="0" indent="0">
              <a:buNone/>
            </a:pPr>
            <a:r>
              <a:rPr lang="en-US" altLang="zh-CN" sz="2800" dirty="0" smtClean="0"/>
              <a:t>1. </a:t>
            </a:r>
            <a:r>
              <a:rPr lang="zh-CN" altLang="zh-CN" sz="2800" dirty="0" smtClean="0"/>
              <a:t>得</a:t>
            </a:r>
            <a:r>
              <a:rPr lang="zh-CN" altLang="zh-CN" sz="2800" dirty="0"/>
              <a:t>不坏</a:t>
            </a:r>
            <a:r>
              <a:rPr lang="zh-CN" altLang="zh-CN" sz="2800" dirty="0" smtClean="0"/>
              <a:t>身； 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2. </a:t>
            </a:r>
            <a:r>
              <a:rPr lang="zh-CN" altLang="zh-CN" sz="2800" dirty="0" smtClean="0"/>
              <a:t>得</a:t>
            </a:r>
            <a:r>
              <a:rPr lang="zh-CN" altLang="zh-CN" sz="2800" dirty="0"/>
              <a:t>不坏</a:t>
            </a:r>
            <a:r>
              <a:rPr lang="zh-CN" altLang="zh-CN" sz="2800" dirty="0" smtClean="0"/>
              <a:t>眷属</a:t>
            </a:r>
            <a:r>
              <a:rPr lang="zh-CN" altLang="en-US" sz="2800" dirty="0" smtClean="0"/>
              <a:t>；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3. </a:t>
            </a:r>
            <a:r>
              <a:rPr lang="zh-CN" altLang="zh-CN" sz="2800" dirty="0" smtClean="0"/>
              <a:t>得</a:t>
            </a:r>
            <a:r>
              <a:rPr lang="zh-CN" altLang="zh-CN" sz="2800" dirty="0"/>
              <a:t>不坏</a:t>
            </a:r>
            <a:r>
              <a:rPr lang="zh-CN" altLang="zh-CN" sz="2800" dirty="0" smtClean="0"/>
              <a:t>信心</a:t>
            </a:r>
            <a:r>
              <a:rPr lang="zh-CN" altLang="en-US" sz="2800" dirty="0"/>
              <a:t>；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4. </a:t>
            </a:r>
            <a:r>
              <a:rPr lang="zh-CN" altLang="zh-CN" sz="2800" dirty="0" smtClean="0"/>
              <a:t>得</a:t>
            </a:r>
            <a:r>
              <a:rPr lang="zh-CN" altLang="zh-CN" sz="2800" dirty="0"/>
              <a:t>不坏法</a:t>
            </a:r>
            <a:r>
              <a:rPr lang="zh-CN" altLang="zh-CN" sz="2800" dirty="0" smtClean="0"/>
              <a:t>行</a:t>
            </a:r>
            <a:r>
              <a:rPr lang="zh-CN" altLang="en-US" sz="2800" dirty="0"/>
              <a:t>；</a:t>
            </a:r>
            <a:endParaRPr lang="zh-CN" altLang="zh-CN" sz="2800" dirty="0"/>
          </a:p>
          <a:p>
            <a:pPr marL="0" indent="0">
              <a:buNone/>
            </a:pPr>
            <a:r>
              <a:rPr lang="en-US" altLang="zh-CN" sz="2800" dirty="0" smtClean="0"/>
              <a:t>5. </a:t>
            </a:r>
            <a:r>
              <a:rPr lang="zh-CN" altLang="zh-CN" sz="2800" dirty="0" smtClean="0"/>
              <a:t>得</a:t>
            </a:r>
            <a:r>
              <a:rPr lang="zh-CN" altLang="zh-CN" sz="2800" dirty="0"/>
              <a:t>不坏善</a:t>
            </a:r>
            <a:r>
              <a:rPr lang="zh-CN" altLang="zh-CN" sz="2800" dirty="0" smtClean="0"/>
              <a:t>知识。</a:t>
            </a:r>
            <a:endParaRPr lang="zh-CN" altLang="zh-CN" sz="2800" dirty="0"/>
          </a:p>
          <a:p>
            <a:pPr marL="0" indent="0">
              <a:buNone/>
            </a:pPr>
            <a:r>
              <a:rPr lang="zh-CN" altLang="zh-CN" sz="2800" dirty="0"/>
              <a:t>如果能</a:t>
            </a:r>
            <a:r>
              <a:rPr lang="zh-CN" altLang="zh-CN" sz="2800" dirty="0" smtClean="0"/>
              <a:t>把功德</a:t>
            </a:r>
            <a:r>
              <a:rPr lang="zh-CN" altLang="zh-CN" sz="2800" dirty="0"/>
              <a:t>回向无上菩提</a:t>
            </a:r>
            <a:r>
              <a:rPr lang="zh-CN" altLang="zh-CN" sz="2800" dirty="0" smtClean="0"/>
              <a:t>，成</a:t>
            </a:r>
            <a:r>
              <a:rPr lang="zh-CN" altLang="zh-CN" sz="2800" dirty="0"/>
              <a:t>佛时就得到真正的眷属，彼此内心和合，诸魔外道不能从中破坏。</a:t>
            </a:r>
          </a:p>
        </p:txBody>
      </p:sp>
    </p:spTree>
    <p:extLst>
      <p:ext uri="{BB962C8B-B14F-4D97-AF65-F5344CB8AC3E}">
        <p14:creationId xmlns:p14="http://schemas.microsoft.com/office/powerpoint/2010/main" val="106467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zh-CN" sz="2400" dirty="0" smtClean="0"/>
              <a:t>耽</a:t>
            </a:r>
            <a:r>
              <a:rPr lang="zh-CN" altLang="zh-CN" sz="2400" dirty="0"/>
              <a:t>著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    </a:t>
            </a:r>
            <a:r>
              <a:rPr lang="zh-CN" altLang="en-US" sz="2400" dirty="0" smtClean="0"/>
              <a:t>执着于</a:t>
            </a:r>
            <a:r>
              <a:rPr lang="zh-CN" altLang="zh-CN" sz="2400" dirty="0" smtClean="0"/>
              <a:t>可</a:t>
            </a:r>
            <a:r>
              <a:rPr lang="zh-CN" altLang="zh-CN" sz="2400" dirty="0"/>
              <a:t>施</a:t>
            </a:r>
            <a:r>
              <a:rPr lang="zh-CN" altLang="zh-CN" sz="2400" dirty="0" smtClean="0"/>
              <a:t>物</a:t>
            </a:r>
            <a:r>
              <a:rPr lang="zh-CN" altLang="en-US" sz="2400" dirty="0" smtClean="0"/>
              <a:t>的</a:t>
            </a:r>
            <a:r>
              <a:rPr lang="zh-CN" altLang="zh-CN" sz="2400" dirty="0" smtClean="0"/>
              <a:t>悦</a:t>
            </a:r>
            <a:r>
              <a:rPr lang="zh-CN" altLang="zh-CN" sz="2400" dirty="0"/>
              <a:t>意</a:t>
            </a:r>
            <a:r>
              <a:rPr lang="zh-CN" altLang="zh-CN" sz="2400" dirty="0" smtClean="0"/>
              <a:t>、胜妙</a:t>
            </a:r>
            <a:r>
              <a:rPr lang="zh-CN" altLang="en-US" sz="2400" dirty="0" smtClean="0"/>
              <a:t>，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求者不能生起施舍之心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对治：思维这是由于我对财物的执着产生的过失，如果我继续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对</a:t>
            </a:r>
            <a:r>
              <a:rPr lang="zh-CN" altLang="zh-CN" sz="2400" dirty="0"/>
              <a:t>苦</a:t>
            </a:r>
            <a:r>
              <a:rPr lang="zh-CN" altLang="zh-CN" sz="2400" dirty="0" smtClean="0"/>
              <a:t>性的</a:t>
            </a:r>
            <a:r>
              <a:rPr lang="zh-CN" altLang="zh-CN" sz="2400" dirty="0"/>
              <a:t>财物生起虚妄的颠倒乐想</a:t>
            </a:r>
            <a:r>
              <a:rPr lang="zh-CN" altLang="zh-CN" sz="2400" dirty="0" smtClean="0"/>
              <a:t>，将来</a:t>
            </a:r>
            <a:r>
              <a:rPr lang="zh-CN" altLang="en-US" sz="2400" dirty="0" smtClean="0"/>
              <a:t>一定会有</a:t>
            </a:r>
            <a:r>
              <a:rPr lang="zh-CN" altLang="zh-CN" sz="2400" dirty="0" smtClean="0"/>
              <a:t>许多</a:t>
            </a:r>
            <a:r>
              <a:rPr lang="zh-CN" altLang="zh-CN" sz="2400" dirty="0"/>
              <a:t>痛苦</a:t>
            </a:r>
            <a:r>
              <a:rPr lang="zh-CN" altLang="zh-CN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现在要破除执着而行布施。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zh-CN" altLang="zh-CN" sz="2400" dirty="0"/>
              <a:t>未见大果。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/>
              <a:t>只愿意因为可以获得广大财物而行布施，不愿意因为可以证</a:t>
            </a:r>
            <a:r>
              <a:rPr lang="zh-CN" altLang="en-US" sz="2400" dirty="0" smtClean="0"/>
              <a:t>得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佛</a:t>
            </a:r>
            <a:r>
              <a:rPr lang="zh-CN" altLang="en-US" sz="2400" dirty="0"/>
              <a:t>果</a:t>
            </a:r>
            <a:r>
              <a:rPr lang="zh-CN" altLang="en-US" sz="2400" dirty="0" smtClean="0"/>
              <a:t>行布施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    </a:t>
            </a:r>
            <a:r>
              <a:rPr lang="zh-CN" altLang="en-US" sz="2400" dirty="0" smtClean="0"/>
              <a:t>对</a:t>
            </a:r>
            <a:r>
              <a:rPr lang="zh-CN" altLang="en-US" sz="2400" dirty="0"/>
              <a:t>治：思维财物也是无常坏灭法，自己最终不能获得解脱，</a:t>
            </a:r>
            <a:r>
              <a:rPr lang="zh-CN" altLang="en-US" sz="2400" dirty="0" smtClean="0"/>
              <a:t>一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en-US" sz="2400" dirty="0" smtClean="0"/>
              <a:t>定</a:t>
            </a:r>
            <a:r>
              <a:rPr lang="zh-CN" altLang="en-US" sz="2400" dirty="0"/>
              <a:t>要</a:t>
            </a:r>
            <a:r>
              <a:rPr lang="zh-CN" altLang="zh-CN" sz="2400" dirty="0" smtClean="0"/>
              <a:t>希求</a:t>
            </a:r>
            <a:r>
              <a:rPr lang="zh-CN" altLang="zh-CN" sz="2400" dirty="0"/>
              <a:t>无上菩提</a:t>
            </a:r>
            <a:r>
              <a:rPr lang="zh-CN" altLang="en-US" sz="2400" dirty="0"/>
              <a:t>方可断除轮回。</a:t>
            </a:r>
            <a:r>
              <a:rPr lang="zh-CN" altLang="en-US" sz="2400" dirty="0" smtClean="0"/>
              <a:t>现在要行布施，且</a:t>
            </a:r>
            <a:r>
              <a:rPr lang="zh-CN" altLang="zh-CN" sz="2400" dirty="0" smtClean="0"/>
              <a:t>一切</a:t>
            </a:r>
            <a:r>
              <a:rPr lang="zh-CN" altLang="zh-CN" sz="2400" dirty="0"/>
              <a:t>所</a:t>
            </a:r>
            <a:r>
              <a:rPr lang="zh-CN" altLang="zh-CN" sz="2400" dirty="0" smtClean="0"/>
              <a:t>施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</a:t>
            </a:r>
            <a:r>
              <a:rPr lang="zh-CN" altLang="zh-CN" sz="2400" dirty="0" smtClean="0"/>
              <a:t>都</a:t>
            </a:r>
            <a:r>
              <a:rPr lang="zh-CN" altLang="zh-CN" sz="2400" dirty="0"/>
              <a:t>应回向</a:t>
            </a:r>
            <a:r>
              <a:rPr lang="zh-CN" altLang="zh-CN" sz="2400" dirty="0" smtClean="0"/>
              <a:t>广大菩提。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00728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 smtClean="0"/>
              <a:t>公案：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小女孩前世供佛一捧沙子，后世转生为武则天。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《</a:t>
            </a:r>
            <a:r>
              <a:rPr lang="zh-CN" altLang="en-US" sz="2400" dirty="0" smtClean="0"/>
              <a:t>百业经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屠夫之子 </a:t>
            </a:r>
            <a:r>
              <a:rPr lang="en-US" altLang="zh-CN" sz="2400" dirty="0" smtClean="0"/>
              <a:t>- </a:t>
            </a:r>
            <a:r>
              <a:rPr lang="zh-CN" altLang="en-US" sz="2400" dirty="0" smtClean="0"/>
              <a:t>猎人供圣，今证圣果。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zh-CN" sz="2400" dirty="0" smtClean="0"/>
              <a:t>《阿育王经》</a:t>
            </a:r>
            <a:r>
              <a:rPr lang="zh-CN" altLang="en-US" sz="2400" dirty="0" smtClean="0"/>
              <a:t>阿育王贫穷女仆供养一枚铜钱，死后转生为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阿育王女儿，手中自现金币、且源源不断。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en-US" altLang="zh-CN" sz="2400" dirty="0"/>
              <a:t>《</a:t>
            </a:r>
            <a:r>
              <a:rPr lang="zh-CN" altLang="en-US" sz="2400" dirty="0"/>
              <a:t>中阿含经</a:t>
            </a:r>
            <a:r>
              <a:rPr lang="en-US" altLang="zh-CN" sz="2400" dirty="0"/>
              <a:t>》</a:t>
            </a:r>
            <a:r>
              <a:rPr lang="zh-CN" altLang="en-US" sz="2400" dirty="0" smtClean="0"/>
              <a:t>我</a:t>
            </a:r>
            <a:r>
              <a:rPr lang="zh-CN" altLang="en-US" sz="2400" dirty="0"/>
              <a:t>乳轮王过去世</a:t>
            </a:r>
            <a:r>
              <a:rPr lang="zh-CN" altLang="en-US" sz="2400" dirty="0" smtClean="0"/>
              <a:t>供养七粒豌豆</a:t>
            </a:r>
            <a:r>
              <a:rPr lang="zh-CN" altLang="en-US" sz="2400" dirty="0"/>
              <a:t>给</a:t>
            </a:r>
            <a:r>
              <a:rPr lang="zh-CN" altLang="en-US" sz="2400" dirty="0" smtClean="0"/>
              <a:t>佛，后世转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</a:t>
            </a:r>
            <a:r>
              <a:rPr lang="zh-CN" altLang="en-US" sz="2400" dirty="0" smtClean="0"/>
              <a:t>生转轮</a:t>
            </a:r>
            <a:r>
              <a:rPr lang="zh-CN" altLang="en-US" sz="2400" dirty="0"/>
              <a:t>圣</a:t>
            </a:r>
            <a:r>
              <a:rPr lang="zh-CN" altLang="en-US" sz="2400" dirty="0" smtClean="0"/>
              <a:t>王。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一妇女供养阿罗汉一钵泉水，死后即生天界。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结论：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en-US" sz="2400" dirty="0" smtClean="0"/>
              <a:t>戒除偷盗、常行布施确实</a:t>
            </a:r>
            <a:r>
              <a:rPr lang="zh-CN" altLang="en-US" sz="2400" dirty="0"/>
              <a:t>有前面说的所有的功德。善有善报。</a:t>
            </a:r>
          </a:p>
          <a:p>
            <a:pPr marL="0" indent="0">
              <a:buNone/>
            </a:pP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1653467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不偷盗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 smtClean="0"/>
              <a:t>思考：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/>
              <a:t>我</a:t>
            </a:r>
            <a:r>
              <a:rPr lang="zh-CN" altLang="en-US" sz="2200" dirty="0" smtClean="0"/>
              <a:t>有没有不偷盗的</a:t>
            </a:r>
            <a:r>
              <a:rPr lang="zh-CN" altLang="en-US" sz="2200" dirty="0"/>
              <a:t>誓愿</a:t>
            </a:r>
            <a:r>
              <a:rPr lang="zh-CN" altLang="en-US" sz="2200" dirty="0" smtClean="0"/>
              <a:t>？慷慨布施的</a:t>
            </a:r>
            <a:r>
              <a:rPr lang="zh-CN" altLang="en-US" sz="2200" dirty="0"/>
              <a:t>行为？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有。随喜自己，继续努力。如何改进、</a:t>
            </a:r>
            <a:r>
              <a:rPr lang="zh-CN" altLang="en-US" sz="2200" dirty="0" smtClean="0"/>
              <a:t>增加？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没有。要开始做。如何</a:t>
            </a:r>
            <a:r>
              <a:rPr lang="zh-CN" altLang="en-US" sz="2200" dirty="0" smtClean="0"/>
              <a:t>做到？</a:t>
            </a:r>
            <a:endParaRPr lang="en-US" altLang="zh-CN" sz="2200" dirty="0"/>
          </a:p>
          <a:p>
            <a:pPr marL="0" indent="0">
              <a:buNone/>
            </a:pP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如何做到、改进、增加：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 smtClean="0"/>
              <a:t>发愿不偷盗。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持居士五戒中的</a:t>
            </a:r>
            <a:r>
              <a:rPr lang="zh-CN" altLang="en-US" sz="2200" dirty="0" smtClean="0"/>
              <a:t>不偷盗戒</a:t>
            </a:r>
            <a:r>
              <a:rPr lang="zh-CN" altLang="en-US" sz="2200" dirty="0"/>
              <a:t>，持八关斋戒。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 smtClean="0"/>
              <a:t>供养三宝等殊胜对镜。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 smtClean="0"/>
              <a:t>布施财物给别人（乞丐等等），或</a:t>
            </a:r>
            <a:r>
              <a:rPr lang="zh-CN" altLang="en-US" sz="2200" dirty="0"/>
              <a:t>随喜、赞叹</a:t>
            </a:r>
            <a:r>
              <a:rPr lang="zh-CN" altLang="en-US" sz="2200" dirty="0" smtClean="0"/>
              <a:t>别人的布施行为。</a:t>
            </a:r>
            <a:endParaRPr lang="en-US" altLang="zh-CN" sz="2200" dirty="0"/>
          </a:p>
          <a:p>
            <a:pPr marL="0" indent="0">
              <a:buNone/>
            </a:pPr>
            <a:r>
              <a:rPr lang="zh-CN" altLang="en-US" sz="2200" dirty="0"/>
              <a:t>劝解</a:t>
            </a:r>
            <a:r>
              <a:rPr lang="zh-CN" altLang="en-US" sz="2200" dirty="0" smtClean="0"/>
              <a:t>别人布施。</a:t>
            </a:r>
            <a:endParaRPr lang="en-US" altLang="zh-CN" sz="2200" dirty="0" smtClean="0"/>
          </a:p>
          <a:p>
            <a:pPr marL="0" indent="0">
              <a:buNone/>
            </a:pPr>
            <a:r>
              <a:rPr lang="zh-CN" altLang="en-US" sz="2200" dirty="0" smtClean="0"/>
              <a:t>从可以接受的小钱开始行布施。</a:t>
            </a:r>
            <a:endParaRPr lang="en-US" altLang="zh-CN" sz="2200" dirty="0"/>
          </a:p>
        </p:txBody>
      </p:sp>
    </p:spTree>
    <p:extLst>
      <p:ext uri="{BB962C8B-B14F-4D97-AF65-F5344CB8AC3E}">
        <p14:creationId xmlns:p14="http://schemas.microsoft.com/office/powerpoint/2010/main" val="4206040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</a:t>
            </a:r>
            <a:r>
              <a:rPr lang="zh-CN" altLang="en-US" sz="2800" dirty="0"/>
              <a:t>邪淫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CN" altLang="en-US" sz="2000" dirty="0"/>
              <a:t>内容：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/>
              <a:t>断除邪</a:t>
            </a:r>
            <a:r>
              <a:rPr lang="zh-CN" altLang="zh-CN" sz="2000" dirty="0" smtClean="0"/>
              <a:t>淫</a:t>
            </a:r>
            <a:r>
              <a:rPr lang="zh-CN" altLang="en-US" sz="2000" dirty="0" smtClean="0"/>
              <a:t>（在正确的时间、正确的地点，与正确的人，以正确的方式和合）</a:t>
            </a:r>
            <a:r>
              <a:rPr lang="zh-CN" altLang="zh-CN" sz="2000" dirty="0" smtClean="0"/>
              <a:t>，</a:t>
            </a:r>
            <a:r>
              <a:rPr lang="zh-CN" altLang="zh-CN" sz="2000" dirty="0"/>
              <a:t>守</a:t>
            </a:r>
            <a:r>
              <a:rPr lang="zh-CN" altLang="zh-CN" sz="2000" dirty="0" smtClean="0"/>
              <a:t>持</a:t>
            </a:r>
            <a:r>
              <a:rPr lang="zh-CN" altLang="en-US" sz="2000" dirty="0" smtClean="0"/>
              <a:t>不邪淫</a:t>
            </a:r>
            <a:r>
              <a:rPr lang="zh-CN" altLang="zh-CN" sz="2000" dirty="0" smtClean="0"/>
              <a:t>戒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感受等流果：</a:t>
            </a: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夫妻</a:t>
            </a:r>
            <a:r>
              <a:rPr lang="zh-CN" altLang="zh-CN" sz="2000" dirty="0"/>
              <a:t>美满、怨敌鲜少。 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圆满不邪淫</a:t>
            </a:r>
            <a:r>
              <a:rPr lang="en-US" altLang="zh-CN" sz="2000" dirty="0" smtClean="0"/>
              <a:t>/</a:t>
            </a:r>
            <a:r>
              <a:rPr lang="zh-CN" altLang="en-US" sz="2000" dirty="0"/>
              <a:t>持戒</a:t>
            </a:r>
            <a:r>
              <a:rPr lang="zh-CN" altLang="en-US" sz="2000" dirty="0" smtClean="0"/>
              <a:t>善</a:t>
            </a:r>
            <a:r>
              <a:rPr lang="zh-CN" altLang="en-US" sz="2000" dirty="0"/>
              <a:t>业：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1. </a:t>
            </a:r>
            <a:r>
              <a:rPr lang="zh-CN" altLang="en-US" sz="2000" dirty="0"/>
              <a:t>对境（事）</a:t>
            </a:r>
            <a:r>
              <a:rPr lang="zh-CN" altLang="en-US" sz="2000" dirty="0" smtClean="0"/>
              <a:t>：    其它人。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2. </a:t>
            </a:r>
            <a:r>
              <a:rPr lang="zh-CN" altLang="en-US" sz="2000" dirty="0"/>
              <a:t>动机（意乐）：因</a:t>
            </a:r>
            <a:r>
              <a:rPr lang="zh-CN" altLang="en-US" sz="2000" dirty="0" smtClean="0"/>
              <a:t>见邪淫过</a:t>
            </a:r>
            <a:r>
              <a:rPr lang="zh-CN" altLang="en-US" sz="2000" dirty="0"/>
              <a:t>患</a:t>
            </a:r>
            <a:r>
              <a:rPr lang="zh-CN" altLang="en-US" sz="2000" dirty="0" smtClean="0"/>
              <a:t>而生起</a:t>
            </a:r>
            <a:r>
              <a:rPr lang="zh-CN" altLang="en-US" sz="2000" dirty="0"/>
              <a:t>的</a:t>
            </a:r>
            <a:r>
              <a:rPr lang="zh-CN" altLang="en-US" sz="2000" dirty="0" smtClean="0"/>
              <a:t>不邪淫的</a:t>
            </a:r>
            <a:r>
              <a:rPr lang="zh-CN" altLang="en-US" sz="2000" dirty="0"/>
              <a:t>意愿。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      </a:t>
            </a:r>
            <a:r>
              <a:rPr lang="en-US" altLang="zh-CN" sz="2000" dirty="0" smtClean="0"/>
              <a:t>   </a:t>
            </a:r>
            <a:r>
              <a:rPr lang="zh-CN" altLang="en-US" sz="2000" dirty="0"/>
              <a:t>因</a:t>
            </a:r>
            <a:r>
              <a:rPr lang="zh-CN" altLang="en-US" sz="2000" dirty="0" smtClean="0"/>
              <a:t>见持不邪淫戒利益</a:t>
            </a:r>
            <a:r>
              <a:rPr lang="zh-CN" altLang="en-US" sz="2000" dirty="0"/>
              <a:t>而</a:t>
            </a:r>
            <a:r>
              <a:rPr lang="zh-CN" altLang="en-US" sz="2000" dirty="0" smtClean="0"/>
              <a:t>发起持戒的</a:t>
            </a:r>
            <a:r>
              <a:rPr lang="zh-CN" altLang="en-US" sz="2000" dirty="0"/>
              <a:t>意愿。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3. </a:t>
            </a:r>
            <a:r>
              <a:rPr lang="zh-CN" altLang="en-US" sz="2000" dirty="0"/>
              <a:t>行动（加行）</a:t>
            </a:r>
            <a:r>
              <a:rPr lang="zh-CN" altLang="en-US" sz="2000" dirty="0" smtClean="0"/>
              <a:t>：不邪淫的</a:t>
            </a:r>
            <a:r>
              <a:rPr lang="zh-CN" altLang="en-US" sz="2000" dirty="0"/>
              <a:t>行为。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   </a:t>
            </a:r>
            <a:r>
              <a:rPr lang="en-US" altLang="zh-CN" sz="2000" dirty="0" smtClean="0"/>
              <a:t>         </a:t>
            </a:r>
            <a:r>
              <a:rPr lang="zh-CN" altLang="en-US" sz="2000" dirty="0" smtClean="0"/>
              <a:t>持不邪淫戒的</a:t>
            </a:r>
            <a:r>
              <a:rPr lang="zh-CN" altLang="en-US" sz="2000" dirty="0"/>
              <a:t>行为。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4. </a:t>
            </a:r>
            <a:r>
              <a:rPr lang="zh-CN" altLang="en-US" sz="2000" dirty="0"/>
              <a:t>结果（究竟）</a:t>
            </a:r>
            <a:r>
              <a:rPr lang="zh-CN" altLang="en-US" sz="2000" dirty="0" smtClean="0"/>
              <a:t>：远离邪淫。</a:t>
            </a:r>
            <a:endParaRPr lang="en-US" altLang="zh-CN" sz="2000" dirty="0"/>
          </a:p>
          <a:p>
            <a:pPr marL="0" indent="0">
              <a:buNone/>
            </a:pPr>
            <a:r>
              <a:rPr lang="en-US" altLang="zh-CN" sz="2000" dirty="0"/>
              <a:t>                       </a:t>
            </a:r>
            <a:r>
              <a:rPr lang="en-US" altLang="zh-CN" sz="2000" dirty="0" smtClean="0"/>
              <a:t>            </a:t>
            </a:r>
            <a:r>
              <a:rPr lang="zh-CN" altLang="en-US" sz="2000" dirty="0" smtClean="0"/>
              <a:t>不破不邪淫戒。</a:t>
            </a:r>
            <a:endParaRPr lang="zh-CN" altLang="en-US" sz="2000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67995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</a:t>
            </a:r>
            <a:r>
              <a:rPr lang="zh-CN" altLang="en-US" sz="2800" dirty="0"/>
              <a:t>邪淫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sz="2400" dirty="0"/>
              <a:t>净空法师</a:t>
            </a:r>
            <a:r>
              <a:rPr lang="zh-CN" altLang="zh-CN" sz="2400" dirty="0" smtClean="0"/>
              <a:t>《佛说十善业道经讲记》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若离邪行，即得四种智所赞法</a:t>
            </a:r>
            <a:r>
              <a:rPr lang="zh-CN" altLang="en-US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zh-CN" sz="2400" dirty="0" smtClean="0"/>
              <a:t>诸根调顺。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zh-CN" sz="2400" dirty="0" smtClean="0"/>
              <a:t>永离</a:t>
            </a:r>
            <a:r>
              <a:rPr lang="zh-CN" altLang="en-US" sz="2400" dirty="0" smtClean="0"/>
              <a:t>喧</a:t>
            </a:r>
            <a:r>
              <a:rPr lang="zh-CN" altLang="zh-CN" sz="2400" dirty="0" smtClean="0"/>
              <a:t>掉。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zh-CN" sz="2400" dirty="0" smtClean="0"/>
              <a:t>世所称叹。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zh-CN" sz="2400" dirty="0" smtClean="0"/>
              <a:t>妻莫能侵。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若能回向阿耨多罗三藐三菩提者，后成佛时，得佛丈夫隐密藏相。</a:t>
            </a:r>
            <a:endParaRPr lang="zh-CN" altLang="zh-CN" sz="2400" dirty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3251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</a:t>
            </a:r>
            <a:r>
              <a:rPr lang="zh-CN" altLang="en-US" sz="2800" dirty="0"/>
              <a:t>邪淫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/>
              <a:t>《</a:t>
            </a:r>
            <a:r>
              <a:rPr lang="zh-CN" altLang="en-US" sz="2400" dirty="0"/>
              <a:t>大方等大集经</a:t>
            </a:r>
            <a:r>
              <a:rPr lang="en-US" altLang="zh-CN" sz="2400" dirty="0" smtClean="0"/>
              <a:t>》</a:t>
            </a:r>
          </a:p>
          <a:p>
            <a:pPr marL="0" indent="0">
              <a:buNone/>
            </a:pPr>
            <a:r>
              <a:rPr lang="zh-CN" altLang="en-US" sz="2400" dirty="0" smtClean="0"/>
              <a:t>休息</a:t>
            </a:r>
            <a:r>
              <a:rPr lang="zh-CN" altLang="en-US" sz="2400" dirty="0"/>
              <a:t>邪淫获十种</a:t>
            </a:r>
            <a:r>
              <a:rPr lang="zh-CN" altLang="en-US" sz="2400" dirty="0" smtClean="0"/>
              <a:t>功德</a:t>
            </a:r>
            <a:r>
              <a:rPr lang="zh-CN" altLang="en-US" sz="2400" dirty="0"/>
              <a:t>：</a:t>
            </a:r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得</a:t>
            </a:r>
            <a:r>
              <a:rPr lang="zh-CN" altLang="en-US" sz="2400" dirty="0"/>
              <a:t>诸根律仪，为事决断；</a:t>
            </a:r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得</a:t>
            </a:r>
            <a:r>
              <a:rPr lang="zh-CN" altLang="en-US" sz="2400" dirty="0"/>
              <a:t>住离欲清净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不</a:t>
            </a:r>
            <a:r>
              <a:rPr lang="zh-CN" altLang="en-US" sz="2400" dirty="0"/>
              <a:t>恼于他；</a:t>
            </a:r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众人</a:t>
            </a:r>
            <a:r>
              <a:rPr lang="zh-CN" altLang="en-US" sz="2400" dirty="0"/>
              <a:t>乐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众人</a:t>
            </a:r>
            <a:r>
              <a:rPr lang="zh-CN" altLang="en-US" sz="2400" dirty="0"/>
              <a:t>乐观；</a:t>
            </a:r>
          </a:p>
          <a:p>
            <a:pPr marL="0" indent="0">
              <a:buNone/>
            </a:pPr>
            <a:r>
              <a:rPr lang="en-US" altLang="zh-CN" sz="2400" dirty="0" smtClean="0"/>
              <a:t>6. </a:t>
            </a:r>
            <a:r>
              <a:rPr lang="zh-CN" altLang="en-US" sz="2400" dirty="0" smtClean="0"/>
              <a:t>能</a:t>
            </a:r>
            <a:r>
              <a:rPr lang="zh-CN" altLang="en-US" sz="2400" dirty="0"/>
              <a:t>发精进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7. </a:t>
            </a:r>
            <a:r>
              <a:rPr lang="zh-CN" altLang="en-US" sz="2400" dirty="0" smtClean="0"/>
              <a:t>见</a:t>
            </a:r>
            <a:r>
              <a:rPr lang="zh-CN" altLang="en-US" sz="2400" dirty="0"/>
              <a:t>生死过；</a:t>
            </a:r>
          </a:p>
          <a:p>
            <a:pPr marL="0" indent="0">
              <a:buNone/>
            </a:pPr>
            <a:r>
              <a:rPr lang="en-US" altLang="zh-CN" sz="2400" dirty="0" smtClean="0"/>
              <a:t>8. </a:t>
            </a:r>
            <a:r>
              <a:rPr lang="zh-CN" altLang="en-US" sz="2400" dirty="0" smtClean="0"/>
              <a:t>常乐</a:t>
            </a:r>
            <a:r>
              <a:rPr lang="zh-CN" altLang="en-US" sz="2400" dirty="0"/>
              <a:t>布施</a:t>
            </a:r>
            <a:r>
              <a:rPr lang="zh-CN" altLang="en-US" sz="2400" dirty="0" smtClean="0"/>
              <a:t>；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9. </a:t>
            </a:r>
            <a:r>
              <a:rPr lang="zh-CN" altLang="en-US" sz="2400" dirty="0" smtClean="0"/>
              <a:t>常乐</a:t>
            </a:r>
            <a:r>
              <a:rPr lang="zh-CN" altLang="en-US" sz="2400" dirty="0"/>
              <a:t>求法；</a:t>
            </a:r>
          </a:p>
          <a:p>
            <a:pPr marL="0" indent="0">
              <a:buNone/>
            </a:pPr>
            <a:r>
              <a:rPr lang="en-US" altLang="zh-CN" sz="2400" dirty="0" smtClean="0"/>
              <a:t>10. </a:t>
            </a:r>
            <a:r>
              <a:rPr lang="zh-CN" altLang="en-US" sz="2400" dirty="0" smtClean="0"/>
              <a:t>身</a:t>
            </a:r>
            <a:r>
              <a:rPr lang="zh-CN" altLang="en-US" sz="2400" dirty="0"/>
              <a:t>坏命终得生善道。</a:t>
            </a:r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673402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</a:t>
            </a:r>
            <a:r>
              <a:rPr lang="zh-CN" altLang="en-US" sz="2800" dirty="0"/>
              <a:t>邪淫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公案：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1. </a:t>
            </a:r>
            <a:r>
              <a:rPr lang="zh-CN" altLang="zh-CN" sz="2400" dirty="0" smtClean="0"/>
              <a:t>《寿康宝鉴》</a:t>
            </a:r>
            <a:r>
              <a:rPr lang="zh-CN" altLang="en-US" sz="2400" dirty="0" smtClean="0"/>
              <a:t>徐公子阻止杨公子邪淫得贵相享大福报。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节义传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邬义川妻子去世后不问男女之事被称“义夫”。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3. 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释迦摩尼佛广传 </a:t>
            </a:r>
            <a:r>
              <a:rPr lang="en-US" altLang="zh-CN" sz="2400" dirty="0" smtClean="0"/>
              <a:t>– </a:t>
            </a:r>
            <a:r>
              <a:rPr lang="zh-CN" altLang="en-US" sz="2400" dirty="0" smtClean="0"/>
              <a:t>白莲花论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不为美色逾越法规。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/>
              <a:t>4. </a:t>
            </a:r>
            <a:r>
              <a:rPr lang="te-IN" altLang="zh-CN" sz="2400" dirty="0" smtClean="0"/>
              <a:t>​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贤愚经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沙弥守持清净戒律，宁舍性命也不破戒。</a:t>
            </a:r>
            <a:endParaRPr lang="iu-Cans-CA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5</a:t>
            </a:r>
            <a:r>
              <a:rPr lang="en-US" altLang="zh-CN" sz="2400" dirty="0"/>
              <a:t>. </a:t>
            </a:r>
            <a:r>
              <a:rPr lang="en-US" altLang="zh-CN" sz="2400" dirty="0" smtClean="0"/>
              <a:t>《</a:t>
            </a:r>
            <a:r>
              <a:rPr lang="zh-CN" altLang="en-US" sz="2400" dirty="0" smtClean="0"/>
              <a:t>藏传净土法</a:t>
            </a:r>
            <a:r>
              <a:rPr lang="en-US" altLang="zh-CN" sz="2400" dirty="0" smtClean="0"/>
              <a:t>》</a:t>
            </a:r>
            <a:r>
              <a:rPr lang="zh-CN" altLang="en-US" sz="2400" dirty="0" smtClean="0"/>
              <a:t>婆罗门生前邪淫与持戒并存，后世感召享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/>
              <a:t> </a:t>
            </a:r>
            <a:r>
              <a:rPr lang="en-US" altLang="zh-CN" sz="2400" dirty="0" smtClean="0"/>
              <a:t>     </a:t>
            </a:r>
            <a:r>
              <a:rPr lang="zh-CN" altLang="en-US" sz="2400" dirty="0" smtClean="0"/>
              <a:t>乐受苦交替。</a:t>
            </a:r>
            <a:endParaRPr lang="en-US" altLang="zh-CN" sz="2400" dirty="0"/>
          </a:p>
          <a:p>
            <a:pPr marL="0" indent="0">
              <a:buNone/>
            </a:pP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/>
              <a:t>结论：</a:t>
            </a:r>
            <a:endParaRPr lang="en-US" altLang="zh-CN" sz="2400" dirty="0"/>
          </a:p>
          <a:p>
            <a:pPr marL="0" indent="0">
              <a:buNone/>
            </a:pPr>
            <a:r>
              <a:rPr lang="zh-CN" altLang="en-US" sz="2400" dirty="0" smtClean="0"/>
              <a:t>戒除邪淫、持不邪淫戒确实</a:t>
            </a:r>
            <a:r>
              <a:rPr lang="zh-CN" altLang="en-US" sz="2400" dirty="0"/>
              <a:t>有前面说的所有的功德。</a:t>
            </a:r>
            <a:r>
              <a:rPr lang="zh-CN" altLang="en-US" sz="2400" dirty="0" smtClean="0"/>
              <a:t>善有善报。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481509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</a:t>
            </a:r>
            <a:r>
              <a:rPr lang="zh-CN" altLang="en-US" sz="2800" dirty="0"/>
              <a:t>邪淫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1800" dirty="0"/>
              <a:t>思考：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我有没有</a:t>
            </a:r>
            <a:r>
              <a:rPr lang="zh-CN" altLang="en-US" sz="1800" dirty="0" smtClean="0"/>
              <a:t>不邪淫的</a:t>
            </a:r>
            <a:r>
              <a:rPr lang="zh-CN" altLang="en-US" sz="1800" dirty="0"/>
              <a:t>誓愿</a:t>
            </a:r>
            <a:r>
              <a:rPr lang="zh-CN" altLang="en-US" sz="1800" dirty="0" smtClean="0"/>
              <a:t>？持不邪淫戒的</a:t>
            </a:r>
            <a:r>
              <a:rPr lang="zh-CN" altLang="en-US" sz="1800" dirty="0"/>
              <a:t>行为？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有。随喜自己，继续努力。如何改进、增加？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没有。要开始做。如何做到？</a:t>
            </a:r>
            <a:endParaRPr lang="en-US" altLang="zh-CN" sz="1800" dirty="0"/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如何做到、改进、增加：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发愿</a:t>
            </a:r>
            <a:r>
              <a:rPr lang="zh-CN" altLang="en-US" sz="1800" dirty="0" smtClean="0"/>
              <a:t>不邪淫。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/>
              <a:t>持居士五戒中的</a:t>
            </a:r>
            <a:r>
              <a:rPr lang="zh-CN" altLang="en-US" sz="1800" dirty="0" smtClean="0"/>
              <a:t>不邪淫戒</a:t>
            </a:r>
            <a:r>
              <a:rPr lang="zh-CN" altLang="en-US" sz="1800" dirty="0"/>
              <a:t>，持八关斋戒。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劝解别人不邪淫。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不净观，白骨观。</a:t>
            </a:r>
            <a:endParaRPr lang="en-US" altLang="zh-CN" sz="1800" dirty="0"/>
          </a:p>
          <a:p>
            <a:pPr marL="0" indent="0">
              <a:buNone/>
            </a:pPr>
            <a:r>
              <a:rPr lang="zh-CN" altLang="en-US" sz="1800" dirty="0" smtClean="0"/>
              <a:t>远离产生淫欲的外境。（现实和网络）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破除产生淫欲的邪见。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吃素，禁食或少食，清淡饮食。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视妻子为道友，视众生为菩萨、母亲、姐妹、女儿等等。</a:t>
            </a:r>
            <a:endParaRPr lang="en-US" altLang="zh-CN" sz="1800" dirty="0" smtClean="0"/>
          </a:p>
          <a:p>
            <a:pPr marL="0" indent="0">
              <a:buNone/>
            </a:pPr>
            <a:r>
              <a:rPr lang="zh-CN" altLang="en-US" sz="1800" dirty="0" smtClean="0"/>
              <a:t>少穿衣服、冷水浴。</a:t>
            </a:r>
            <a:endParaRPr lang="en-US" altLang="zh-CN" sz="1800" dirty="0" smtClean="0"/>
          </a:p>
          <a:p>
            <a:pPr marL="0" indent="0">
              <a:buNone/>
            </a:pPr>
            <a:endParaRPr lang="zh-CN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9683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思考题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en-US" sz="2400" dirty="0" smtClean="0"/>
              <a:t>十善业的成熟是不是贪嗔痴引起的？</a:t>
            </a:r>
            <a:endParaRPr lang="en-CA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en-US" sz="2400" dirty="0" smtClean="0"/>
              <a:t>遇到家人要杀生如何劝导？如何他们不听怎么办？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en-US" sz="2400" dirty="0" smtClean="0"/>
              <a:t>放生的过程中如何尽量做到三殊胜？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4. </a:t>
            </a:r>
            <a:r>
              <a:rPr lang="zh-CN" altLang="en-US" sz="2400" dirty="0" smtClean="0"/>
              <a:t>您有没有什么布施的障碍？是如何克服的？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5. </a:t>
            </a:r>
            <a:r>
              <a:rPr lang="zh-CN" altLang="en-US" sz="2400" dirty="0" smtClean="0"/>
              <a:t>给</a:t>
            </a:r>
            <a:r>
              <a:rPr lang="zh-CN" altLang="en-US" sz="2400" dirty="0"/>
              <a:t>小费算不算布施？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6. </a:t>
            </a:r>
            <a:r>
              <a:rPr lang="zh-CN" altLang="en-US" sz="2400" dirty="0" smtClean="0"/>
              <a:t>如何控制自己邪淫的念头？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7.</a:t>
            </a:r>
            <a:r>
              <a:rPr lang="zh-CN" altLang="en-US" sz="2400" dirty="0"/>
              <a:t>如果说真话会伤人又必须说话的时候怎么办？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8. </a:t>
            </a:r>
            <a:r>
              <a:rPr lang="zh-CN" altLang="en-US" sz="2400" dirty="0" smtClean="0"/>
              <a:t>如何</a:t>
            </a:r>
            <a:r>
              <a:rPr lang="zh-CN" altLang="en-US" sz="2400" dirty="0"/>
              <a:t>理解高僧大德的谛实语改变了其他人的命运</a:t>
            </a:r>
            <a:r>
              <a:rPr lang="zh-CN" altLang="en-US" sz="2400" dirty="0" smtClean="0"/>
              <a:t>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9. </a:t>
            </a:r>
            <a:r>
              <a:rPr lang="zh-CN" altLang="en-US" sz="2400" dirty="0" smtClean="0"/>
              <a:t>遇到爱说别人过失的朋友该如何办？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en-US" altLang="zh-CN" sz="2400" dirty="0" smtClean="0"/>
              <a:t>10. </a:t>
            </a:r>
            <a:r>
              <a:rPr lang="zh-CN" altLang="en-US" sz="2400" dirty="0" smtClean="0"/>
              <a:t>分享您的学习十善业的体会、感悟、经验？</a:t>
            </a:r>
            <a:endParaRPr lang="en-US" altLang="zh-CN" sz="2400" dirty="0"/>
          </a:p>
        </p:txBody>
      </p:sp>
    </p:spTree>
    <p:extLst>
      <p:ext uri="{BB962C8B-B14F-4D97-AF65-F5344CB8AC3E}">
        <p14:creationId xmlns:p14="http://schemas.microsoft.com/office/powerpoint/2010/main" val="3384607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不两舌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zh-CN" altLang="zh-CN" sz="2000" dirty="0"/>
              <a:t>断除两舌</a:t>
            </a:r>
            <a:r>
              <a:rPr lang="zh-CN" altLang="zh-CN" sz="2000" dirty="0" smtClean="0"/>
              <a:t>的方法</a:t>
            </a:r>
            <a:r>
              <a:rPr lang="zh-CN" altLang="en-US" sz="2000" dirty="0" smtClean="0"/>
              <a:t>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益西彭措</a:t>
            </a:r>
            <a:r>
              <a:rPr lang="zh-CN" altLang="zh-CN" sz="2000" dirty="0" smtClean="0"/>
              <a:t>堪布</a:t>
            </a:r>
            <a:r>
              <a:rPr lang="en-US" altLang="zh-CN" sz="2000" dirty="0" smtClean="0"/>
              <a:t>《</a:t>
            </a:r>
            <a:r>
              <a:rPr lang="zh-CN" altLang="zh-CN" sz="2000" dirty="0" smtClean="0"/>
              <a:t>因果</a:t>
            </a:r>
            <a:r>
              <a:rPr lang="zh-CN" altLang="zh-CN" sz="2000" dirty="0"/>
              <a:t>明镜</a:t>
            </a:r>
            <a:r>
              <a:rPr lang="zh-CN" altLang="zh-CN" sz="2000" dirty="0" smtClean="0"/>
              <a:t>论</a:t>
            </a:r>
            <a:r>
              <a:rPr lang="en-US" altLang="zh-CN" sz="2000" dirty="0" smtClean="0"/>
              <a:t>》</a:t>
            </a:r>
            <a:r>
              <a:rPr lang="zh-CN" altLang="zh-CN" sz="2000" dirty="0" smtClean="0"/>
              <a:t>开</a:t>
            </a:r>
            <a:r>
              <a:rPr lang="zh-CN" altLang="zh-CN" sz="2000" dirty="0"/>
              <a:t>示：</a:t>
            </a:r>
          </a:p>
          <a:p>
            <a:pPr marL="0" indent="0">
              <a:buNone/>
            </a:pPr>
            <a:r>
              <a:rPr lang="zh-CN" altLang="zh-CN" sz="2000" dirty="0" smtClean="0"/>
              <a:t>人</a:t>
            </a:r>
            <a:r>
              <a:rPr lang="zh-CN" altLang="zh-CN" sz="2000" dirty="0"/>
              <a:t>与人之间产生怨隙，总是由于彼此都执着自我，缺乏沟通与理解，遇到这种情况，就应该充当调解的和平使者，用语言去启发、调动双方的善意和宽容之心，为双方的和好积极地创造条件。</a:t>
            </a:r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索达吉</a:t>
            </a:r>
            <a:r>
              <a:rPr lang="zh-CN" altLang="zh-CN" sz="2000" dirty="0" smtClean="0"/>
              <a:t>堪布</a:t>
            </a:r>
            <a:r>
              <a:rPr lang="en-US" altLang="zh-CN" sz="2000" dirty="0" smtClean="0"/>
              <a:t>《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除四种有过患的</a:t>
            </a:r>
            <a:r>
              <a:rPr lang="zh-CN" altLang="zh-CN" sz="2000" dirty="0" smtClean="0"/>
              <a:t>语言</a:t>
            </a:r>
            <a:r>
              <a:rPr lang="en-US" altLang="zh-CN" sz="2000" dirty="0" smtClean="0"/>
              <a:t>》</a:t>
            </a:r>
            <a:r>
              <a:rPr lang="zh-CN" altLang="zh-CN" sz="2000" dirty="0" smtClean="0"/>
              <a:t>开</a:t>
            </a:r>
            <a:r>
              <a:rPr lang="zh-CN" altLang="zh-CN" sz="2000" dirty="0"/>
              <a:t>示：</a:t>
            </a:r>
          </a:p>
          <a:p>
            <a:pPr marL="0" indent="0">
              <a:buNone/>
            </a:pPr>
            <a:r>
              <a:rPr lang="zh-CN" altLang="zh-CN" sz="2000" dirty="0" smtClean="0"/>
              <a:t>希望</a:t>
            </a:r>
            <a:r>
              <a:rPr lang="zh-CN" altLang="zh-CN" sz="2000" dirty="0"/>
              <a:t>佛教徒要真实，不要在上师与弟子、金刚道友与金刚道友、佛教徒与非佛教徒等之间，制造各种各样的离间语</a:t>
            </a:r>
            <a:r>
              <a:rPr lang="zh-CN" altLang="zh-CN" sz="2000" dirty="0" smtClean="0"/>
              <a:t>。在</a:t>
            </a:r>
            <a:r>
              <a:rPr lang="zh-CN" altLang="zh-CN" sz="2000" dirty="0"/>
              <a:t>看见出现不和睦的现象时，还要尽量化解矛盾，使之和合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/>
              <a:t>索达吉堪布</a:t>
            </a:r>
            <a:r>
              <a:rPr lang="zh-CN" altLang="zh-CN" sz="2000" dirty="0" smtClean="0"/>
              <a:t>《藏传净土法》开</a:t>
            </a:r>
            <a:r>
              <a:rPr lang="zh-CN" altLang="zh-CN" sz="2000" dirty="0"/>
              <a:t>示：</a:t>
            </a:r>
          </a:p>
          <a:p>
            <a:pPr marL="0" indent="0">
              <a:buNone/>
            </a:pPr>
            <a:r>
              <a:rPr lang="zh-CN" altLang="zh-CN" sz="2000" dirty="0"/>
              <a:t>了知离间语的过患和断除离间语的功德后，有智慧的人就不应该再说离间语了，如果烦恼现前，想说离间语时，要像《入行论》所说的那样——“如树应安住”。不仅自己不说离间语，当别人向自己说离间语时，也应“如树应安住”——既不反对他，也不赞同他，这样对方也就对你无可奈何了。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828445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不两舌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zh-CN" sz="2400" dirty="0"/>
              <a:t>净界</a:t>
            </a:r>
            <a:r>
              <a:rPr lang="zh-CN" altLang="zh-CN" sz="2400" dirty="0" smtClean="0"/>
              <a:t>法师</a:t>
            </a:r>
            <a:r>
              <a:rPr lang="en-US" altLang="zh-CN" sz="2400" dirty="0" smtClean="0"/>
              <a:t>《</a:t>
            </a:r>
            <a:r>
              <a:rPr lang="zh-CN" altLang="zh-CN" sz="2400" dirty="0" smtClean="0"/>
              <a:t>化解</a:t>
            </a:r>
            <a:r>
              <a:rPr lang="zh-CN" altLang="zh-CN" sz="2400" dirty="0"/>
              <a:t>心中怨恨的三个</a:t>
            </a:r>
            <a:r>
              <a:rPr lang="zh-CN" altLang="zh-CN" sz="2400" dirty="0" smtClean="0"/>
              <a:t>方法</a:t>
            </a:r>
            <a:r>
              <a:rPr lang="en-US" altLang="zh-CN" sz="2400" dirty="0" smtClean="0"/>
              <a:t>》</a:t>
            </a:r>
            <a:r>
              <a:rPr lang="zh-CN" altLang="zh-CN" sz="2400" dirty="0" smtClean="0"/>
              <a:t>开</a:t>
            </a:r>
            <a:r>
              <a:rPr lang="zh-CN" altLang="zh-CN" sz="2400" dirty="0"/>
              <a:t>示：</a:t>
            </a:r>
          </a:p>
          <a:p>
            <a:pPr marL="0" indent="0">
              <a:buNone/>
            </a:pPr>
            <a:r>
              <a:rPr lang="en-US" altLang="zh-CN" sz="2400" dirty="0" smtClean="0"/>
              <a:t>1. </a:t>
            </a:r>
            <a:r>
              <a:rPr lang="zh-CN" altLang="zh-CN" sz="2400" dirty="0" smtClean="0"/>
              <a:t>随</a:t>
            </a:r>
            <a:r>
              <a:rPr lang="zh-CN" altLang="zh-CN" sz="2400" dirty="0"/>
              <a:t>缘消旧业</a:t>
            </a:r>
            <a:r>
              <a:rPr lang="zh-CN" altLang="zh-CN" sz="2400" dirty="0" smtClean="0"/>
              <a:t>想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2. </a:t>
            </a:r>
            <a:r>
              <a:rPr lang="zh-CN" altLang="zh-CN" sz="2400" dirty="0" smtClean="0"/>
              <a:t>当</a:t>
            </a:r>
            <a:r>
              <a:rPr lang="zh-CN" altLang="zh-CN" sz="2400" dirty="0"/>
              <a:t>善知识</a:t>
            </a:r>
            <a:r>
              <a:rPr lang="zh-CN" altLang="zh-CN" sz="2400" dirty="0" smtClean="0"/>
              <a:t>想</a:t>
            </a:r>
            <a:r>
              <a:rPr lang="zh-CN" altLang="en-US" sz="2400" dirty="0" smtClean="0"/>
              <a:t>；</a:t>
            </a:r>
            <a:endParaRPr lang="zh-CN" altLang="zh-CN" sz="2400" dirty="0"/>
          </a:p>
          <a:p>
            <a:pPr marL="0" indent="0">
              <a:buNone/>
            </a:pPr>
            <a:r>
              <a:rPr lang="en-US" altLang="zh-CN" sz="2400" dirty="0" smtClean="0"/>
              <a:t>3. </a:t>
            </a:r>
            <a:r>
              <a:rPr lang="zh-CN" altLang="zh-CN" sz="2400" dirty="0" smtClean="0"/>
              <a:t>代</a:t>
            </a:r>
            <a:r>
              <a:rPr lang="zh-CN" altLang="zh-CN" sz="2400" dirty="0"/>
              <a:t>众生受苦</a:t>
            </a:r>
            <a:r>
              <a:rPr lang="zh-CN" altLang="zh-CN" sz="2400" dirty="0" smtClean="0"/>
              <a:t>想</a:t>
            </a:r>
            <a:r>
              <a:rPr lang="zh-CN" altLang="en-US" sz="2400" dirty="0" smtClean="0"/>
              <a:t>。</a:t>
            </a:r>
            <a:endParaRPr lang="en-US" altLang="zh-CN" sz="2400" dirty="0" smtClean="0"/>
          </a:p>
          <a:p>
            <a:pPr marL="0" indent="0">
              <a:buNone/>
            </a:pP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夏坝仁波切</a:t>
            </a:r>
            <a:r>
              <a:rPr lang="zh-CN" altLang="zh-CN" sz="2400" dirty="0" smtClean="0"/>
              <a:t>《亲友书讲记》开</a:t>
            </a:r>
            <a:r>
              <a:rPr lang="zh-CN" altLang="zh-CN" sz="2400" dirty="0"/>
              <a:t>示：</a:t>
            </a:r>
          </a:p>
          <a:p>
            <a:pPr marL="0" indent="0">
              <a:buNone/>
            </a:pPr>
            <a:r>
              <a:rPr lang="zh-CN" altLang="zh-CN" sz="2400" dirty="0"/>
              <a:t>让怨恨过去的最好的办法，就是一定要舍弃嗔恨心，而眠于安乐当中，或者眠于忍辱当中，方能得到真正的安乐，或者于忍辱心的睡眠当中享受安乐</a:t>
            </a:r>
            <a:r>
              <a:rPr lang="zh-CN" altLang="zh-CN" sz="2400" dirty="0" smtClean="0"/>
              <a:t>。不想</a:t>
            </a:r>
            <a:r>
              <a:rPr lang="zh-CN" altLang="zh-CN" sz="2400" dirty="0"/>
              <a:t>通过暴力的方式，或者报复的方式来</a:t>
            </a:r>
            <a:r>
              <a:rPr lang="zh-CN" altLang="zh-CN" sz="2400" dirty="0" smtClean="0"/>
              <a:t>解决问题。</a:t>
            </a:r>
            <a:endParaRPr lang="zh-CN" altLang="zh-CN" sz="2400" dirty="0"/>
          </a:p>
          <a:p>
            <a:pPr marL="0" indent="0">
              <a:buNone/>
            </a:pPr>
            <a:endParaRPr lang="en-US" altLang="zh-CN" sz="2400" b="1" dirty="0" smtClean="0"/>
          </a:p>
          <a:p>
            <a:pPr marL="0" indent="0">
              <a:buNone/>
            </a:pPr>
            <a:r>
              <a:rPr lang="zh-CN" altLang="zh-CN" sz="2400" dirty="0"/>
              <a:t>益西彭措</a:t>
            </a:r>
            <a:r>
              <a:rPr lang="zh-CN" altLang="zh-CN" sz="2400" dirty="0" smtClean="0"/>
              <a:t>堪布</a:t>
            </a:r>
            <a:r>
              <a:rPr lang="en-US" altLang="zh-CN" sz="2400" dirty="0" smtClean="0"/>
              <a:t>《</a:t>
            </a:r>
            <a:r>
              <a:rPr lang="zh-CN" altLang="zh-CN" sz="2400" dirty="0" smtClean="0"/>
              <a:t>佛</a:t>
            </a:r>
            <a:r>
              <a:rPr lang="zh-CN" altLang="zh-CN" sz="2400" dirty="0"/>
              <a:t>说十善业道经讲</a:t>
            </a:r>
            <a:r>
              <a:rPr lang="zh-CN" altLang="zh-CN" sz="2400" dirty="0" smtClean="0"/>
              <a:t>记</a:t>
            </a:r>
            <a:r>
              <a:rPr lang="en-US" altLang="zh-CN" sz="2400" dirty="0" smtClean="0"/>
              <a:t>》</a:t>
            </a:r>
            <a:r>
              <a:rPr lang="zh-CN" altLang="zh-CN" sz="2400" dirty="0" smtClean="0"/>
              <a:t>：</a:t>
            </a: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 smtClean="0"/>
              <a:t>心里</a:t>
            </a:r>
            <a:r>
              <a:rPr lang="zh-CN" altLang="en-US" sz="2400" dirty="0" smtClean="0"/>
              <a:t>常常</a:t>
            </a:r>
            <a:r>
              <a:rPr lang="zh-CN" altLang="zh-CN" sz="2400" dirty="0" smtClean="0"/>
              <a:t>发</a:t>
            </a:r>
            <a:r>
              <a:rPr lang="zh-CN" altLang="zh-CN" sz="2400" dirty="0"/>
              <a:t>善愿：愿众生关系破裂的，能重归于好；还没破裂的，不要破裂；和好的，要更加和好。</a:t>
            </a:r>
          </a:p>
          <a:p>
            <a:pPr marL="0" indent="0">
              <a:buNone/>
            </a:pPr>
            <a:endParaRPr lang="en-US" altLang="zh-CN" sz="2000" dirty="0" smtClean="0"/>
          </a:p>
        </p:txBody>
      </p:sp>
    </p:spTree>
    <p:extLst>
      <p:ext uri="{BB962C8B-B14F-4D97-AF65-F5344CB8AC3E}">
        <p14:creationId xmlns:p14="http://schemas.microsoft.com/office/powerpoint/2010/main" val="347876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124745"/>
            <a:ext cx="7772400" cy="1152127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十善业复习</a:t>
            </a:r>
            <a:r>
              <a:rPr lang="en-CA" altLang="zh-CN" dirty="0" smtClean="0"/>
              <a:t/>
            </a:r>
            <a:br>
              <a:rPr lang="en-CA" altLang="zh-CN" dirty="0" smtClean="0"/>
            </a:br>
            <a:r>
              <a:rPr lang="zh-CN" altLang="en-US" dirty="0" smtClean="0"/>
              <a:t>不杀生、不偷盗、不邪淫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070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十善业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2000" dirty="0" smtClean="0"/>
              <a:t>《</a:t>
            </a:r>
            <a:r>
              <a:rPr lang="zh-CN" altLang="en-US" sz="2000" dirty="0" smtClean="0"/>
              <a:t>大圆满前行</a:t>
            </a:r>
            <a:r>
              <a:rPr lang="en-US" altLang="zh-CN" sz="2000" dirty="0" smtClean="0"/>
              <a:t>》</a:t>
            </a:r>
            <a:r>
              <a:rPr lang="zh-CN" altLang="en-US" sz="2000" dirty="0" smtClean="0"/>
              <a:t>定义</a:t>
            </a:r>
            <a:r>
              <a:rPr lang="zh-CN" altLang="zh-CN" sz="2000" dirty="0" smtClean="0"/>
              <a:t>：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了</a:t>
            </a:r>
            <a:r>
              <a:rPr lang="zh-CN" altLang="zh-CN" sz="2000" dirty="0"/>
              <a:t>知十不善业的过患之后，心中立下坚定誓愿认真地受持严禁恶行戒，就是十善业，也就是指不杀、不盗等十种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（本身还是轮回中世间法）</a:t>
            </a:r>
            <a:endParaRPr lang="en-US" altLang="zh-CN" sz="2000" dirty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三个内涵：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en-US" sz="2000" dirty="0" smtClean="0"/>
              <a:t>明见过患。（信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因）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en-US" sz="2000" dirty="0" smtClean="0"/>
              <a:t>誓不再造。（愿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果）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虽不造业，</a:t>
            </a:r>
            <a:r>
              <a:rPr lang="zh-CN" altLang="en-US" sz="2000" dirty="0" smtClean="0"/>
              <a:t>但</a:t>
            </a:r>
            <a:r>
              <a:rPr lang="zh-CN" altLang="zh-CN" sz="2000" dirty="0" smtClean="0"/>
              <a:t>没有</a:t>
            </a:r>
            <a:r>
              <a:rPr lang="zh-CN" altLang="zh-CN" sz="2000" dirty="0"/>
              <a:t>发誓，</a:t>
            </a:r>
            <a:r>
              <a:rPr lang="zh-CN" altLang="zh-CN" sz="2000" dirty="0" smtClean="0"/>
              <a:t>这不是</a:t>
            </a:r>
            <a:r>
              <a:rPr lang="zh-CN" altLang="zh-CN" sz="2000" dirty="0"/>
              <a:t>善业，仅仅是不造罪而已。</a:t>
            </a:r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不</a:t>
            </a:r>
            <a:r>
              <a:rPr lang="zh-CN" altLang="zh-CN" sz="2000" dirty="0"/>
              <a:t>需要在上师面前立誓，只要自己心里默默地</a:t>
            </a:r>
            <a:r>
              <a:rPr lang="zh-CN" altLang="zh-CN" sz="2000" dirty="0" smtClean="0"/>
              <a:t>想</a:t>
            </a:r>
            <a:r>
              <a:rPr lang="zh-CN" altLang="en-US" sz="2000" dirty="0" smtClean="0"/>
              <a:t>。</a:t>
            </a:r>
            <a:endParaRPr lang="en-CA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zh-CN" sz="2000" dirty="0" smtClean="0"/>
              <a:t>没有</a:t>
            </a:r>
            <a:r>
              <a:rPr lang="zh-CN" altLang="zh-CN" sz="2000" dirty="0"/>
              <a:t>触动内心的、只是口头说说，不能算是真实的立誓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    </a:t>
            </a:r>
            <a:r>
              <a:rPr lang="zh-CN" altLang="en-US" sz="2000" dirty="0" smtClean="0"/>
              <a:t>殊胜对境前</a:t>
            </a:r>
            <a:r>
              <a:rPr lang="zh-CN" altLang="zh-CN" sz="2000" dirty="0"/>
              <a:t>承诺发誓</a:t>
            </a:r>
            <a:r>
              <a:rPr lang="zh-CN" altLang="zh-CN" sz="2000" dirty="0" smtClean="0"/>
              <a:t>功德更为显著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zh-CN" sz="2000" dirty="0" smtClean="0"/>
              <a:t>励</a:t>
            </a:r>
            <a:r>
              <a:rPr lang="zh-CN" altLang="zh-CN" sz="2000" dirty="0"/>
              <a:t>力</a:t>
            </a:r>
            <a:r>
              <a:rPr lang="zh-CN" altLang="zh-CN" sz="2000" dirty="0" smtClean="0"/>
              <a:t>守护</a:t>
            </a:r>
            <a:r>
              <a:rPr lang="zh-CN" altLang="en-US" sz="2000" dirty="0" smtClean="0"/>
              <a:t>。（行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果）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/>
          </a:p>
          <a:p>
            <a:pPr marL="0" indent="0">
              <a:buNone/>
            </a:pPr>
            <a:r>
              <a:rPr lang="zh-CN" altLang="zh-CN" sz="2000" dirty="0" smtClean="0"/>
              <a:t>重要</a:t>
            </a:r>
            <a:r>
              <a:rPr lang="zh-CN" altLang="en-US" sz="2000" dirty="0" smtClean="0"/>
              <a:t>性：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它</a:t>
            </a:r>
            <a:r>
              <a:rPr lang="zh-CN" altLang="zh-CN" sz="2000" dirty="0"/>
              <a:t>是人天善趣、声缘菩提、菩萨妙行以及佛功德法所有这一切的依处</a:t>
            </a:r>
            <a:r>
              <a:rPr lang="zh-CN" altLang="zh-CN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（有了出离心后才是出世间法）</a:t>
            </a:r>
            <a:endParaRPr lang="zh-CN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86372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十善业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000" dirty="0"/>
              <a:t>内容</a:t>
            </a:r>
            <a:r>
              <a:rPr lang="zh-CN" altLang="zh-CN" sz="2000" dirty="0" smtClean="0"/>
              <a:t>： </a:t>
            </a:r>
            <a:endParaRPr lang="zh-CN" altLang="zh-CN" sz="2000" dirty="0"/>
          </a:p>
          <a:p>
            <a:pPr marL="0" indent="0">
              <a:buNone/>
            </a:pPr>
            <a:r>
              <a:rPr lang="zh-CN" altLang="en-US" sz="2000" dirty="0" smtClean="0"/>
              <a:t>普通的共同十善：                  特殊的不共同十善：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不</a:t>
            </a:r>
            <a:r>
              <a:rPr lang="zh-CN" altLang="zh-CN" sz="2000" dirty="0"/>
              <a:t>杀生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除杀生，爱护生命；</a:t>
            </a:r>
          </a:p>
          <a:p>
            <a:pPr marL="0" indent="0">
              <a:buNone/>
            </a:pPr>
            <a:r>
              <a:rPr lang="zh-CN" altLang="zh-CN" sz="2000" dirty="0"/>
              <a:t>不偷盗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 </a:t>
            </a:r>
            <a:r>
              <a:rPr lang="zh-CN" altLang="zh-CN" sz="2000" dirty="0"/>
              <a:t>断除偷盗，慷慨布施；</a:t>
            </a:r>
          </a:p>
          <a:p>
            <a:pPr marL="0" indent="0">
              <a:buNone/>
            </a:pPr>
            <a:r>
              <a:rPr lang="zh-CN" altLang="zh-CN" sz="2000" dirty="0"/>
              <a:t>不邪淫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除邪淫，守持戒律；</a:t>
            </a:r>
          </a:p>
          <a:p>
            <a:pPr marL="0" indent="0">
              <a:buNone/>
            </a:pPr>
            <a:r>
              <a:rPr lang="zh-CN" altLang="zh-CN" sz="2000" dirty="0"/>
              <a:t>不妄语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除妄语，说谛实语；</a:t>
            </a:r>
          </a:p>
          <a:p>
            <a:pPr marL="0" indent="0">
              <a:buNone/>
            </a:pPr>
            <a:r>
              <a:rPr lang="zh-CN" altLang="zh-CN" sz="2000" dirty="0"/>
              <a:t>不两舌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离间语，化解怨恨；</a:t>
            </a:r>
          </a:p>
          <a:p>
            <a:pPr marL="0" indent="0">
              <a:buNone/>
            </a:pPr>
            <a:r>
              <a:rPr lang="zh-CN" altLang="zh-CN" sz="2000" dirty="0"/>
              <a:t>不恶语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除恶语，说悦耳语；</a:t>
            </a:r>
          </a:p>
          <a:p>
            <a:pPr marL="0" indent="0">
              <a:buNone/>
            </a:pPr>
            <a:r>
              <a:rPr lang="zh-CN" altLang="zh-CN" sz="2000" dirty="0"/>
              <a:t>不绮语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禁止</a:t>
            </a:r>
            <a:r>
              <a:rPr lang="zh-CN" altLang="zh-CN" sz="2000" dirty="0"/>
              <a:t>绮语，精进念诵；</a:t>
            </a:r>
          </a:p>
          <a:p>
            <a:pPr marL="0" indent="0">
              <a:buNone/>
            </a:pPr>
            <a:r>
              <a:rPr lang="zh-CN" altLang="zh-CN" sz="2000" dirty="0"/>
              <a:t>无贪心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</a:t>
            </a:r>
            <a:r>
              <a:rPr lang="zh-CN" altLang="zh-CN" sz="2000" dirty="0"/>
              <a:t>除贪心，满怀舍心；</a:t>
            </a:r>
          </a:p>
          <a:p>
            <a:pPr marL="0" indent="0">
              <a:buNone/>
            </a:pPr>
            <a:r>
              <a:rPr lang="zh-CN" altLang="zh-CN" sz="2000" dirty="0"/>
              <a:t>无害心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断绝</a:t>
            </a:r>
            <a:r>
              <a:rPr lang="zh-CN" altLang="zh-CN" sz="2000" dirty="0"/>
              <a:t>害心，修饶益心；</a:t>
            </a:r>
          </a:p>
          <a:p>
            <a:pPr marL="0" indent="0">
              <a:buNone/>
            </a:pPr>
            <a:r>
              <a:rPr lang="zh-CN" altLang="zh-CN" sz="2000" dirty="0"/>
              <a:t>无邪见     </a:t>
            </a:r>
            <a:r>
              <a:rPr lang="en-US" altLang="zh-CN" sz="2000" dirty="0" smtClean="0"/>
              <a:t>                                   </a:t>
            </a:r>
            <a:r>
              <a:rPr lang="zh-CN" altLang="zh-CN" sz="2000" dirty="0" smtClean="0"/>
              <a:t>弃</a:t>
            </a:r>
            <a:r>
              <a:rPr lang="zh-CN" altLang="zh-CN" sz="2000" dirty="0"/>
              <a:t>离邪见，依止正见。</a:t>
            </a:r>
          </a:p>
          <a:p>
            <a:pPr marL="0" indent="0">
              <a:buNone/>
            </a:pPr>
            <a:r>
              <a:rPr lang="zh-CN" altLang="en-US" sz="2000" dirty="0" smtClean="0"/>
              <a:t>（</a:t>
            </a:r>
            <a:r>
              <a:rPr lang="zh-CN" altLang="zh-CN" sz="2000" dirty="0" smtClean="0"/>
              <a:t>共同</a:t>
            </a:r>
            <a:r>
              <a:rPr lang="zh-CN" altLang="zh-CN" sz="2000" dirty="0"/>
              <a:t>和不共同的善业，它们的果报是不一样的</a:t>
            </a:r>
            <a:r>
              <a:rPr lang="zh-CN" altLang="zh-CN" sz="2000" dirty="0" smtClean="0"/>
              <a:t>。</a:t>
            </a:r>
            <a:r>
              <a:rPr lang="zh-CN" altLang="en-US" sz="2000" dirty="0" smtClean="0"/>
              <a:t>）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327377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十善业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zh-CN" altLang="en-US" sz="2400" dirty="0" smtClean="0"/>
              <a:t>普通的共同十善的果报：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/>
              <a:t>异熟果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转生</a:t>
            </a:r>
            <a:r>
              <a:rPr lang="zh-CN" altLang="zh-CN" sz="2400" dirty="0"/>
              <a:t>在相应的三善趣中。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同行等流果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生生世世</a:t>
            </a:r>
            <a:r>
              <a:rPr lang="zh-CN" altLang="zh-CN" sz="2400" dirty="0"/>
              <a:t>喜欢行善，并且善举蒸蒸日上。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感受等流果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长寿</a:t>
            </a:r>
            <a:r>
              <a:rPr lang="zh-CN" altLang="zh-CN" sz="2400" dirty="0"/>
              <a:t>少病。具足受用、无有盗敌。夫妻美满、怨敌鲜少。受众人称赞爱戴。受眷属仆人恭敬。恒常听悦耳语。语言有威力。如愿以偿。离损恼。生起善妙见。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增上果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成熟</a:t>
            </a:r>
            <a:r>
              <a:rPr lang="zh-CN" altLang="zh-CN" sz="2400" dirty="0"/>
              <a:t>在外境上，与前面十不善业的果报恰恰相反，具足圆满的功德。</a:t>
            </a:r>
          </a:p>
          <a:p>
            <a:pPr marL="0" indent="0">
              <a:buNone/>
            </a:pPr>
            <a:endParaRPr lang="zh-CN" altLang="zh-CN" sz="2400" dirty="0"/>
          </a:p>
          <a:p>
            <a:pPr marL="0" indent="0">
              <a:buNone/>
            </a:pPr>
            <a:r>
              <a:rPr lang="zh-CN" altLang="zh-CN" sz="2400" dirty="0"/>
              <a:t>士用果</a:t>
            </a:r>
            <a:r>
              <a:rPr lang="zh-CN" altLang="zh-CN" sz="2400" dirty="0" smtClean="0"/>
              <a:t>：</a:t>
            </a:r>
            <a:endParaRPr lang="en-US" altLang="zh-CN" sz="2400" dirty="0" smtClean="0"/>
          </a:p>
          <a:p>
            <a:pPr marL="0" indent="0">
              <a:buNone/>
            </a:pPr>
            <a:r>
              <a:rPr lang="zh-CN" altLang="zh-CN" sz="2400" dirty="0" smtClean="0"/>
              <a:t>所</a:t>
            </a:r>
            <a:r>
              <a:rPr lang="zh-CN" altLang="zh-CN" sz="2400" dirty="0"/>
              <a:t>做的任何善业都会突飞猛进地增长，福德接连不断涌现。</a:t>
            </a: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52631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不杀生</a:t>
            </a:r>
            <a:endParaRPr lang="zh-CN" altLang="en-US" sz="28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21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zh-CN" altLang="en-US" sz="2000" dirty="0" smtClean="0"/>
              <a:t>内容：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断除杀</a:t>
            </a:r>
            <a:r>
              <a:rPr lang="zh-CN" altLang="en-US" sz="2000" dirty="0" smtClean="0"/>
              <a:t>害一切生命</a:t>
            </a:r>
            <a:r>
              <a:rPr lang="zh-CN" altLang="zh-CN" sz="2000" dirty="0" smtClean="0"/>
              <a:t>，</a:t>
            </a:r>
            <a:r>
              <a:rPr lang="zh-CN" altLang="en-US" sz="2000" dirty="0" smtClean="0"/>
              <a:t>放生、</a:t>
            </a:r>
            <a:r>
              <a:rPr lang="zh-CN" altLang="zh-CN" sz="2000" dirty="0" smtClean="0"/>
              <a:t>护生</a:t>
            </a:r>
            <a:r>
              <a:rPr lang="zh-CN" altLang="en-US" sz="2000" dirty="0" smtClean="0"/>
              <a:t>等等。（敬畏每一个生命）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佛经中戒杀的定义：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房间中发现小生命，虽不喜欢也尽力忍受、不杀害。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粮食中发现小虫，既不食用也不卖掉。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 smtClean="0"/>
              <a:t>牲口</a:t>
            </a:r>
            <a:r>
              <a:rPr lang="zh-CN" altLang="zh-CN" sz="2000" dirty="0"/>
              <a:t>生</a:t>
            </a:r>
            <a:r>
              <a:rPr lang="zh-CN" altLang="zh-CN" sz="2000" dirty="0" smtClean="0"/>
              <a:t>疮里面</a:t>
            </a:r>
            <a:r>
              <a:rPr lang="zh-CN" altLang="en-US" sz="2000" dirty="0" smtClean="0"/>
              <a:t>有小虫，不再用它驼东西，小虫取出放好。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肉食</a:t>
            </a:r>
            <a:r>
              <a:rPr lang="zh-CN" altLang="zh-CN" sz="2000" dirty="0" smtClean="0"/>
              <a:t>中生</a:t>
            </a:r>
            <a:r>
              <a:rPr lang="zh-CN" altLang="zh-CN" sz="2000" dirty="0"/>
              <a:t>小</a:t>
            </a:r>
            <a:r>
              <a:rPr lang="zh-CN" altLang="zh-CN" sz="2000" dirty="0" smtClean="0"/>
              <a:t>虫，不</a:t>
            </a:r>
            <a:r>
              <a:rPr lang="zh-CN" altLang="zh-CN" sz="2000" dirty="0"/>
              <a:t>食用、不销售，也不用来</a:t>
            </a:r>
            <a:r>
              <a:rPr lang="zh-CN" altLang="zh-CN" sz="2000" dirty="0" smtClean="0"/>
              <a:t>喂养家畜</a:t>
            </a:r>
            <a:r>
              <a:rPr lang="zh-CN" altLang="en-US" sz="2000" dirty="0" smtClean="0"/>
              <a:t>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小心翼翼，尽可能地不</a:t>
            </a:r>
            <a:r>
              <a:rPr lang="zh-CN" altLang="zh-CN" sz="2000" dirty="0" smtClean="0"/>
              <a:t>伤害</a:t>
            </a:r>
            <a:r>
              <a:rPr lang="zh-CN" altLang="en-US" sz="2000" dirty="0" smtClean="0"/>
              <a:t>生命（被褥下小虫、蚂蚁等等）。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zh-CN" sz="2000" dirty="0"/>
              <a:t>内脏器官中寄生了虫</a:t>
            </a:r>
            <a:r>
              <a:rPr lang="zh-CN" altLang="zh-CN" sz="2000" dirty="0" smtClean="0"/>
              <a:t>类</a:t>
            </a:r>
            <a:r>
              <a:rPr lang="zh-CN" altLang="en-US" sz="2000" dirty="0" smtClean="0"/>
              <a:t>，宁肯自己死也不吃药杀虫。</a:t>
            </a: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 smtClean="0"/>
              <a:t>食物中有虫，宁肯自己饿死也不吃伤害生命。</a:t>
            </a:r>
            <a:endParaRPr lang="en-US" altLang="zh-CN" sz="2000" dirty="0" smtClean="0"/>
          </a:p>
          <a:p>
            <a:pPr marL="0" indent="0">
              <a:buNone/>
            </a:pPr>
            <a:endParaRPr lang="en-US" altLang="zh-CN" sz="2000" dirty="0" smtClean="0"/>
          </a:p>
          <a:p>
            <a:pPr marL="0" indent="0">
              <a:buNone/>
            </a:pPr>
            <a:r>
              <a:rPr lang="zh-CN" altLang="en-US" sz="2000" dirty="0"/>
              <a:t>戒</a:t>
            </a:r>
            <a:r>
              <a:rPr lang="zh-CN" altLang="en-US" sz="2000" dirty="0" smtClean="0"/>
              <a:t>杀的三个层次：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1. </a:t>
            </a:r>
            <a:r>
              <a:rPr lang="zh-CN" altLang="zh-CN" sz="2000" dirty="0" smtClean="0"/>
              <a:t>低等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要求</a:t>
            </a:r>
            <a:r>
              <a:rPr lang="zh-CN" altLang="zh-CN" sz="2000" dirty="0"/>
              <a:t>：做不到不杀害所有的生命，可以选择</a:t>
            </a:r>
            <a:r>
              <a:rPr lang="zh-CN" altLang="zh-CN" sz="2000" dirty="0" smtClean="0"/>
              <a:t>部分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2. </a:t>
            </a:r>
            <a:r>
              <a:rPr lang="zh-CN" altLang="zh-CN" sz="2000" dirty="0" smtClean="0"/>
              <a:t>中等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要求</a:t>
            </a:r>
            <a:r>
              <a:rPr lang="zh-CN" altLang="zh-CN" sz="2000" dirty="0"/>
              <a:t>：只有当遇到命难时才</a:t>
            </a:r>
            <a:r>
              <a:rPr lang="zh-CN" altLang="zh-CN" sz="2000" dirty="0" smtClean="0"/>
              <a:t>杀生</a:t>
            </a:r>
            <a:r>
              <a:rPr lang="zh-CN" altLang="en-US" sz="2000" dirty="0" smtClean="0"/>
              <a:t>。</a:t>
            </a:r>
            <a:endParaRPr lang="zh-CN" altLang="zh-CN" sz="2000" dirty="0"/>
          </a:p>
          <a:p>
            <a:pPr marL="0" indent="0">
              <a:buNone/>
            </a:pPr>
            <a:r>
              <a:rPr lang="en-US" altLang="zh-CN" sz="2000" dirty="0" smtClean="0"/>
              <a:t>3. </a:t>
            </a:r>
            <a:r>
              <a:rPr lang="zh-CN" altLang="zh-CN" sz="2000" dirty="0" smtClean="0"/>
              <a:t>上等</a:t>
            </a:r>
            <a:r>
              <a:rPr lang="zh-CN" altLang="en-US" sz="2000" dirty="0" smtClean="0"/>
              <a:t>的</a:t>
            </a:r>
            <a:r>
              <a:rPr lang="zh-CN" altLang="zh-CN" sz="2000" dirty="0" smtClean="0"/>
              <a:t>要求</a:t>
            </a:r>
            <a:r>
              <a:rPr lang="zh-CN" altLang="zh-CN" sz="2000" dirty="0"/>
              <a:t>：无论遇到何等困难也不杀死任何</a:t>
            </a:r>
            <a:r>
              <a:rPr lang="zh-CN" altLang="zh-CN" sz="2000" dirty="0" smtClean="0"/>
              <a:t>生命</a:t>
            </a:r>
            <a:r>
              <a:rPr lang="zh-CN" altLang="en-US" sz="2000" dirty="0" smtClean="0"/>
              <a:t>。</a:t>
            </a:r>
            <a:r>
              <a:rPr lang="en-US" altLang="zh-CN" sz="2000" dirty="0" smtClean="0"/>
              <a:t>  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192456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1363</TotalTime>
  <Words>5252</Words>
  <Application>Microsoft Office PowerPoint</Application>
  <PresentationFormat>On-screen Show (4:3)</PresentationFormat>
  <Paragraphs>350</Paragraphs>
  <Slides>28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0" baseType="lpstr">
      <vt:lpstr>Office 主题​​</vt:lpstr>
      <vt:lpstr>自定义设计方案</vt:lpstr>
      <vt:lpstr>不两舌</vt:lpstr>
      <vt:lpstr>不两舌</vt:lpstr>
      <vt:lpstr>不两舌</vt:lpstr>
      <vt:lpstr>不两舌</vt:lpstr>
      <vt:lpstr>十善业复习 不杀生、不偷盗、不邪淫</vt:lpstr>
      <vt:lpstr>十善业</vt:lpstr>
      <vt:lpstr>十善业</vt:lpstr>
      <vt:lpstr>十善业</vt:lpstr>
      <vt:lpstr>不杀生</vt:lpstr>
      <vt:lpstr>不杀生</vt:lpstr>
      <vt:lpstr>不杀生</vt:lpstr>
      <vt:lpstr>不杀生</vt:lpstr>
      <vt:lpstr>不杀生</vt:lpstr>
      <vt:lpstr>不杀生</vt:lpstr>
      <vt:lpstr>不杀生</vt:lpstr>
      <vt:lpstr>不偷盗</vt:lpstr>
      <vt:lpstr>不偷盗</vt:lpstr>
      <vt:lpstr>不偷盗</vt:lpstr>
      <vt:lpstr>不偷盗</vt:lpstr>
      <vt:lpstr>不偷盗</vt:lpstr>
      <vt:lpstr>不偷盗</vt:lpstr>
      <vt:lpstr>不偷盗</vt:lpstr>
      <vt:lpstr>不邪淫</vt:lpstr>
      <vt:lpstr>不邪淫</vt:lpstr>
      <vt:lpstr>不邪淫</vt:lpstr>
      <vt:lpstr>不邪淫</vt:lpstr>
      <vt:lpstr>不邪淫</vt:lpstr>
      <vt:lpstr>思考题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十善业复习</dc:title>
  <dc:creator>user</dc:creator>
  <cp:lastModifiedBy>Henry Chen</cp:lastModifiedBy>
  <cp:revision>263</cp:revision>
  <dcterms:created xsi:type="dcterms:W3CDTF">2020-05-09T21:23:28Z</dcterms:created>
  <dcterms:modified xsi:type="dcterms:W3CDTF">2020-05-19T17:23:05Z</dcterms:modified>
</cp:coreProperties>
</file>