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0" roundtripDataSignature="AMtx7mi/wW+eVzHXQJlwamMi+kKWsYsXC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e17c45767e_2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0" name="Google Shape;240;ge17c45767e_2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e17c45767e_3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9" name="Google Shape;249;ge17c45767e_3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e17c45767e_3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e17c45767e_3_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e17c45767e_3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7" name="Google Shape;267;ge17c45767e_3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e17c45767e_3_6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ge17c45767e_3_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c47ed5bc83_0_7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gc47ed5bc83_0_7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df8cb6b15c_1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df8cb6b15c_1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e17993b7f8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8" name="Google Shape;158;ge17993b7f8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e17993b7f8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ge17993b7f8_0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e17c45767e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e17c45767e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e17c45767e_1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ge17c45767e_1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e17c45767e_1_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ge17c45767e_1_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e17c45767e_2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ge17c45767e_2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390475" y="1089275"/>
            <a:ext cx="6563700" cy="4287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十二缘起支—生命轮回的次序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343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ct val="1000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e17c45767e_2_18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3" name="Google Shape;243;ge17c45767e_2_18"/>
          <p:cNvSpPr txBox="1"/>
          <p:nvPr/>
        </p:nvSpPr>
        <p:spPr>
          <a:xfrm>
            <a:off x="2964775" y="650025"/>
            <a:ext cx="50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四、</a:t>
            </a:r>
            <a:r>
              <a:rPr b="1" lang="zh-CN" sz="3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为什么要分为三个阶段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4" name="Google Shape;244;ge17c45767e_2_18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5" name="Google Shape;245;ge17c45767e_2_18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46" name="Google Shape;246;ge17c45767e_2_18"/>
          <p:cNvSpPr txBox="1"/>
          <p:nvPr/>
        </p:nvSpPr>
        <p:spPr>
          <a:xfrm>
            <a:off x="840300" y="1490425"/>
            <a:ext cx="105114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无明：有人我执，法我执。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chemeClr val="dk1"/>
                </a:solidFill>
              </a:rPr>
              <a:t>属于现世阶段的有识、名色、触等八个缘起支，其实前世也有这八支，但前世阶段为什么不讲这些呢？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2000">
                <a:solidFill>
                  <a:schemeClr val="dk1"/>
                </a:solidFill>
              </a:rPr>
              <a:t>因为，这八支并不很重要，主要的是无明支和行支。八支中的爱支、取支、有支实际上就是无明支和行支，只是名字不一样而已；其他的识支、名色支等五支，都不是很关键的问题。今天我们会做这样的一个人,是因为前世有无明，又因无明而造业的缘故。正是因为这两个缘起，所以才有了今生一大堆的痛苦。这就是为什么前世阶段没有提及其他的，只讲了这两个缘起支的原因。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e17c45767e_3_22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2" name="Google Shape;252;ge17c45767e_3_22"/>
          <p:cNvSpPr txBox="1"/>
          <p:nvPr/>
        </p:nvSpPr>
        <p:spPr>
          <a:xfrm>
            <a:off x="2964775" y="650025"/>
            <a:ext cx="50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</a:rPr>
              <a:t>五、区分两重因果的意义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3" name="Google Shape;253;ge17c45767e_3_22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4" name="Google Shape;254;ge17c45767e_3_22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55" name="Google Shape;255;ge17c45767e_3_22"/>
          <p:cNvSpPr txBox="1"/>
          <p:nvPr/>
        </p:nvSpPr>
        <p:spPr>
          <a:xfrm>
            <a:off x="840300" y="1490425"/>
            <a:ext cx="105114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轮回的因有远因和近因；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轮回的果也有远果和近果。远因是前世的无明和前世造的善恶业。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近因是指现世的爱、取、有。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远果是指后世的生和老死，而近果是指现世从识到受的五个缘起支。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即使有远因，但是如果近因不具足，也是不会投胎的。虽然我们有了前世的因—无明和行支，但是若能在这一世中修行成就，没有了爱缘起支，彻底地断除了对轮回的贪欲心，那么，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即使在往昔所造恶业尚未完全清净的情况下，下一世也不会再投胎转世了。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粗大的贪欲可通过出离心来解决，细微的当然要通过人无我的修法来解决。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e17c45767e_3_36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1" name="Google Shape;261;ge17c45767e_3_36"/>
          <p:cNvSpPr txBox="1"/>
          <p:nvPr/>
        </p:nvSpPr>
        <p:spPr>
          <a:xfrm>
            <a:off x="2964775" y="650025"/>
            <a:ext cx="50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</a:rPr>
              <a:t>五、区分两重因果的意义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2" name="Google Shape;262;ge17c45767e_3_36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3" name="Google Shape;263;ge17c45767e_3_36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64" name="Google Shape;264;ge17c45767e_3_36"/>
          <p:cNvSpPr txBox="1"/>
          <p:nvPr/>
        </p:nvSpPr>
        <p:spPr>
          <a:xfrm>
            <a:off x="840300" y="1490425"/>
            <a:ext cx="10511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阿罗汉有远因，但是没有近因—爱支（贪欲），因为贪欲属于烦恼，而阿罗汉已断尽所有的烦恼。他这一世因为前世的因缘，也会感受很多果报。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为什么很多高僧大德已经成就了，为什么还有违缘？还有病痛呢？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这有两个可能性。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一个可能性可以从十二缘起中看出，虽然高僧大德们这一生修得非常好，已经断除了烦恼，但以前他们曾经是凡夫，不要说一般的高僧大德，连释迦牟尼佛未成佛前也做过凡夫，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是凡夫就一定会造业，而因果是永远不会错乱、不会虚误的。所以，即使是高僧大德，只要他的远因还没有了结、没有还清，那么，这一世他也会感受很多痛苦。但是，感受这些痛苦是他从无始以来到现在，</a:t>
            </a:r>
            <a:r>
              <a:rPr b="1" lang="zh-CN" sz="2000">
                <a:solidFill>
                  <a:srgbClr val="660000"/>
                </a:solidFill>
              </a:rPr>
              <a:t>在整个生命循环当中的最后一次</a:t>
            </a:r>
            <a:r>
              <a:rPr b="1" lang="zh-CN" sz="2000">
                <a:solidFill>
                  <a:srgbClr val="434343"/>
                </a:solidFill>
              </a:rPr>
              <a:t>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另一个可能性，可以从下面的例子中看出。释迦牟尼佛成佛以后，本来不可能再受任何因果报应，但是，佛陀为了让世人明白因果不虚之理，仍然会示现生病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e17c45767e_3_47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0" name="Google Shape;270;ge17c45767e_3_47"/>
          <p:cNvSpPr txBox="1"/>
          <p:nvPr/>
        </p:nvSpPr>
        <p:spPr>
          <a:xfrm>
            <a:off x="2964775" y="650025"/>
            <a:ext cx="697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</a:rPr>
              <a:t>六、依十二缘起，反观自省，精进修行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1" name="Google Shape;271;ge17c45767e_3_47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2" name="Google Shape;272;ge17c45767e_3_47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3" name="Google Shape;273;ge17c45767e_3_47"/>
          <p:cNvSpPr txBox="1"/>
          <p:nvPr/>
        </p:nvSpPr>
        <p:spPr>
          <a:xfrm>
            <a:off x="840300" y="1490425"/>
            <a:ext cx="105114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基本上，我们对于生命两头的认知是比较模糊的，但是现在透过十二缘起支，我们知道了自己是怎么来的，怎么走的，对于生命的两头有了比较清楚的概念：我们虽然不知道前世自己是人还是其他的什么，但前世一定是有无明的、是有业力的；也不知道后世自己要往哪里去，然而后世一定会有生，会有老和死，这是肯定的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如果不愿意这样下去，就要将十二缘起还灭，根本的问题最后只有依靠证悟空性才能解决。若能证悟空性，则远因、近因都会停下来；若远因和近因都停下来了，则远果和近果也都会停下来。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我们修行人就是要断除、破坏第一缘起支。在没有破坏它的基础上，磕头、念经、做功德，虽然可以在轮回中享受一些善报，但它们和第一缘起支没有直接的冲突，所以无法破坏它。要是不愿意流转，那就得用一个和它有直接冲突，并且是非常锐利的工具去破坏它，这个工具就是证悟无我的智慧，这是很重要的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e17c45767e_3_63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9" name="Google Shape;279;ge17c45767e_3_63"/>
          <p:cNvSpPr txBox="1"/>
          <p:nvPr/>
        </p:nvSpPr>
        <p:spPr>
          <a:xfrm>
            <a:off x="2964775" y="650025"/>
            <a:ext cx="6975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</a:rPr>
              <a:t>六、依十二缘起，反观自省，精进修行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0" name="Google Shape;280;ge17c45767e_3_63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1" name="Google Shape;281;ge17c45767e_3_63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82" name="Google Shape;282;ge17c45767e_3_63"/>
          <p:cNvSpPr txBox="1"/>
          <p:nvPr/>
        </p:nvSpPr>
        <p:spPr>
          <a:xfrm>
            <a:off x="840300" y="1490425"/>
            <a:ext cx="106542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如果修行，就从出离心起修，出离心修得差不多的时候，再修菩提心。出离心和菩提心这两个都修好之后，我们可以把中观的修法作为前期修法。最后正式的修法，如果愿意的话，可以考虑密宗的修法，这是很快的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这些是每一个人都必须要做的事，而且是非常重要的事。如果这一世虽然知道了这些道理，修法也都掌握得清清楚楚，但仍然不修行的话，那么对每一个人来说，都是非常大的损失。譬如，一个做生意的人亏损了几万、几十万，大家都觉得损失很大，但是，钱这次亏了，下一次还可以挣回来；修法却不是这样，若这一次不修，下一次是否还有这样的机会，就很难说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434343"/>
                </a:solidFill>
              </a:rPr>
              <a:t>清楚之后就要珍惜，就要起修。唯有这样，才能解决生死问题；唯有这样，</a:t>
            </a:r>
            <a:r>
              <a:rPr b="1" lang="zh-CN" sz="2000">
                <a:solidFill>
                  <a:srgbClr val="660000"/>
                </a:solidFill>
              </a:rPr>
              <a:t>才不但能度自己，而且也能度其他众生，这是非常有意义的。</a:t>
            </a:r>
            <a:endParaRPr b="1" sz="20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gc47ed5bc8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gc47ed5bc83_0_75"/>
          <p:cNvSpPr txBox="1"/>
          <p:nvPr/>
        </p:nvSpPr>
        <p:spPr>
          <a:xfrm>
            <a:off x="1006800" y="1562350"/>
            <a:ext cx="10025100" cy="43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十二缘起是分为那三个阶段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r>
              <a:rPr b="1" i="0" lang="zh-CN" sz="2400" u="none" cap="none" strike="noStrike">
                <a:solidFill>
                  <a:schemeClr val="dk1"/>
                </a:solidFill>
                <a:latin typeface="SimSun"/>
                <a:ea typeface="SimSun"/>
                <a:cs typeface="SimSun"/>
                <a:sym typeface="SimSun"/>
              </a:rPr>
              <a:t> </a:t>
            </a:r>
            <a:r>
              <a:rPr b="1" lang="zh-CN" sz="2400">
                <a:solidFill>
                  <a:schemeClr val="dk1"/>
                </a:solidFill>
              </a:rPr>
              <a:t>十二缘起是分为那两对因果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r>
              <a:rPr b="1" lang="zh-CN" sz="2400">
                <a:solidFill>
                  <a:schemeClr val="dk1"/>
                </a:solidFill>
              </a:rPr>
              <a:t>如何根本的解决灭十二缘起的问题，修慈悲心吗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r>
              <a:rPr b="1" lang="zh-CN" sz="2400">
                <a:solidFill>
                  <a:schemeClr val="dk1"/>
                </a:solidFill>
              </a:rPr>
              <a:t>为什么阿罗汉在这一世还是有果报</a:t>
            </a: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zh-CN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5.学完本课有什么体会？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gc47ed5bc83_0_75"/>
          <p:cNvSpPr txBox="1"/>
          <p:nvPr/>
        </p:nvSpPr>
        <p:spPr>
          <a:xfrm>
            <a:off x="2051700" y="619450"/>
            <a:ext cx="7198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思考题</a:t>
            </a:r>
            <a:endParaRPr b="0" i="0" sz="3000" u="none" cap="none" strike="noStrike">
              <a:solidFill>
                <a:srgbClr val="222222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98800" y="1789375"/>
            <a:ext cx="10994400" cy="2787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360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十二缘起支—生命轮回的次序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18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df8cb6b15c_1_54"/>
          <p:cNvSpPr txBox="1"/>
          <p:nvPr>
            <p:ph type="ctrTitle"/>
          </p:nvPr>
        </p:nvSpPr>
        <p:spPr>
          <a:xfrm>
            <a:off x="3052550" y="752075"/>
            <a:ext cx="6491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一、精通十二缘起支的重要性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54" name="Google Shape;154;gdf8cb6b15c_1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df8cb6b15c_1_54"/>
          <p:cNvSpPr txBox="1"/>
          <p:nvPr/>
        </p:nvSpPr>
        <p:spPr>
          <a:xfrm>
            <a:off x="750500" y="1525125"/>
            <a:ext cx="10025100" cy="5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十二缘起支是佛教的一个重要思想。主要讲了在三界（欲界、色界、无色界）中，欲界的人或者其他胎生有情，经过前世→现世→后世的三个过程是如何发生的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我们来的时候是怎么来的，走的时候是怎么走的。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每个众生，都经历过成千上万轮的十二缘起。如果今天再不准备解决这个面对十二缘起的问题，那么轮回的循环是永远不会停止的，它是绝不可能自动停下来的。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e17993b7f8_0_9"/>
          <p:cNvSpPr txBox="1"/>
          <p:nvPr>
            <p:ph type="ctrTitle"/>
          </p:nvPr>
        </p:nvSpPr>
        <p:spPr>
          <a:xfrm>
            <a:off x="3052550" y="752075"/>
            <a:ext cx="6491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一、精通十二缘起支的重要性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1" name="Google Shape;161;ge17993b7f8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ge17993b7f8_0_9"/>
          <p:cNvSpPr txBox="1"/>
          <p:nvPr/>
        </p:nvSpPr>
        <p:spPr>
          <a:xfrm>
            <a:off x="750500" y="1525125"/>
            <a:ext cx="10025100" cy="57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我们不是自愿来的，更不是自愿走的。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生命来的时候不是自由、自愿的，愿意也得来，不愿意也得来，为什么呢？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这不是上帝的安排，佛教并不承认人格化的上帝。但是，我们会尊重各个教派，包括外道和无神论的观点。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我们承认的，就是前面提到的，众生是在不自由的情况下来，在不自由的情况下走。为什么不愿意走还是得走，不愿意来还是得来呢？这是有因缘的，而因缘是可以改善的，因为它是有为法。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e17993b7f8_0_19"/>
          <p:cNvSpPr txBox="1"/>
          <p:nvPr>
            <p:ph type="ctrTitle"/>
          </p:nvPr>
        </p:nvSpPr>
        <p:spPr>
          <a:xfrm>
            <a:off x="3052550" y="752075"/>
            <a:ext cx="6491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一、精通十二缘起支的重要性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68" name="Google Shape;168;ge17993b7f8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e17993b7f8_0_19"/>
          <p:cNvSpPr txBox="1"/>
          <p:nvPr/>
        </p:nvSpPr>
        <p:spPr>
          <a:xfrm>
            <a:off x="750500" y="1525125"/>
            <a:ext cx="10025100" cy="53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宿命论认为，一切都是命中注定的，一旦注定了，在任何情况下都不能改变，这是一种外道的观点，佛教却不承认。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佛教的观点是：虽然定业是有的，但是所谓的定业也不是没有办法改变，若能证悟空性，或者能励力忏悔，则定业也会发生变化。正因为一切有为法都不是命中注定的，而是可以改善、可以转变、可以控制的，所以，我们要去了解十二缘起。不了解十二缘起支，实际上就是不了解我们自己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434343"/>
                </a:solidFill>
              </a:rPr>
              <a:t>我们要找出众生总是身不由己地穿梭于六道之间的根源到底是什么。根源找到了，就要去消灭它，只有这样才是真正地找到了解脱轮回的出路。</a:t>
            </a:r>
            <a:endParaRPr b="1" sz="2400">
              <a:solidFill>
                <a:srgbClr val="43434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4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e17c45767e_0_1"/>
          <p:cNvSpPr txBox="1"/>
          <p:nvPr>
            <p:ph type="ctrTitle"/>
          </p:nvPr>
        </p:nvSpPr>
        <p:spPr>
          <a:xfrm>
            <a:off x="3068400" y="373050"/>
            <a:ext cx="6491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二、十二缘起支的内容概述-三个阶段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75" name="Google Shape;175;ge17c45767e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e17c45767e_0_1"/>
          <p:cNvSpPr txBox="1"/>
          <p:nvPr/>
        </p:nvSpPr>
        <p:spPr>
          <a:xfrm>
            <a:off x="1255425" y="1394900"/>
            <a:ext cx="104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980000"/>
                </a:solidFill>
              </a:rPr>
              <a:t>前世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177" name="Google Shape;177;ge17c45767e_0_1"/>
          <p:cNvSpPr txBox="1"/>
          <p:nvPr/>
        </p:nvSpPr>
        <p:spPr>
          <a:xfrm>
            <a:off x="1255425" y="3726575"/>
            <a:ext cx="104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073763"/>
                </a:solidFill>
              </a:rPr>
              <a:t>现</a:t>
            </a:r>
            <a:r>
              <a:rPr b="1" lang="zh-CN" sz="2400">
                <a:solidFill>
                  <a:srgbClr val="073763"/>
                </a:solidFill>
              </a:rPr>
              <a:t>世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178" name="Google Shape;178;ge17c45767e_0_1"/>
          <p:cNvSpPr txBox="1"/>
          <p:nvPr/>
        </p:nvSpPr>
        <p:spPr>
          <a:xfrm>
            <a:off x="1255425" y="5789075"/>
            <a:ext cx="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74E13"/>
                </a:solidFill>
              </a:rPr>
              <a:t>来</a:t>
            </a:r>
            <a:r>
              <a:rPr b="1" lang="zh-CN" sz="2400">
                <a:solidFill>
                  <a:srgbClr val="274E13"/>
                </a:solidFill>
              </a:rPr>
              <a:t>世</a:t>
            </a:r>
            <a:endParaRPr b="1" sz="2400">
              <a:solidFill>
                <a:srgbClr val="274E13"/>
              </a:solidFill>
            </a:endParaRPr>
          </a:p>
        </p:txBody>
      </p:sp>
      <p:sp>
        <p:nvSpPr>
          <p:cNvPr id="179" name="Google Shape;179;ge17c45767e_0_1"/>
          <p:cNvSpPr txBox="1"/>
          <p:nvPr/>
        </p:nvSpPr>
        <p:spPr>
          <a:xfrm>
            <a:off x="2441575" y="1271750"/>
            <a:ext cx="242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无明——</a:t>
            </a:r>
            <a:endParaRPr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行 ——</a:t>
            </a:r>
            <a:endParaRPr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0" name="Google Shape;180;ge17c45767e_0_1"/>
          <p:cNvSpPr txBox="1"/>
          <p:nvPr/>
        </p:nvSpPr>
        <p:spPr>
          <a:xfrm>
            <a:off x="2441575" y="2218175"/>
            <a:ext cx="30000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识</a:t>
            </a:r>
            <a:r>
              <a:rPr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——</a:t>
            </a:r>
            <a:endParaRPr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名色</a:t>
            </a: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——</a:t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入</a:t>
            </a:r>
            <a:r>
              <a:rPr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——</a:t>
            </a:r>
            <a:endParaRPr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触——</a:t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受</a:t>
            </a:r>
            <a:r>
              <a:rPr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—— </a:t>
            </a:r>
            <a:endParaRPr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爱——</a:t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取</a:t>
            </a:r>
            <a:r>
              <a:rPr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——</a:t>
            </a:r>
            <a:endParaRPr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有——</a:t>
            </a:r>
            <a:endParaRPr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1" name="Google Shape;181;ge17c45767e_0_1"/>
          <p:cNvSpPr txBox="1"/>
          <p:nvPr/>
        </p:nvSpPr>
        <p:spPr>
          <a:xfrm>
            <a:off x="2441575" y="58525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274E13"/>
                </a:solidFill>
                <a:latin typeface="Rockwell"/>
                <a:ea typeface="Rockwell"/>
                <a:cs typeface="Rockwell"/>
                <a:sym typeface="Rockwell"/>
              </a:rPr>
              <a:t>生——</a:t>
            </a:r>
            <a:endParaRPr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2000">
                <a:solidFill>
                  <a:srgbClr val="274E13"/>
                </a:solidFill>
                <a:latin typeface="Rockwell"/>
                <a:ea typeface="Rockwell"/>
                <a:cs typeface="Rockwell"/>
                <a:sym typeface="Rockwell"/>
              </a:rPr>
              <a:t>老死</a:t>
            </a:r>
            <a:r>
              <a:rPr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——</a:t>
            </a:r>
            <a:endParaRPr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2" name="Google Shape;182;ge17c45767e_0_1"/>
          <p:cNvSpPr txBox="1"/>
          <p:nvPr/>
        </p:nvSpPr>
        <p:spPr>
          <a:xfrm>
            <a:off x="3454850" y="1572925"/>
            <a:ext cx="82758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660000"/>
                </a:solidFill>
              </a:rPr>
              <a:t>因为有了无明和烦恼，就会产生一些身、语、意的行动，造作善和不善的业，这些善恶的业就叫做行</a:t>
            </a:r>
            <a:endParaRPr b="1" sz="16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66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3" name="Google Shape;183;ge17c45767e_0_1"/>
          <p:cNvSpPr txBox="1"/>
          <p:nvPr/>
        </p:nvSpPr>
        <p:spPr>
          <a:xfrm>
            <a:off x="3351950" y="463425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073763"/>
                </a:solidFill>
              </a:rPr>
              <a:t>就是凡夫的贪欲</a:t>
            </a:r>
            <a:endParaRPr b="1" sz="16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4" name="Google Shape;184;ge17c45767e_0_1"/>
          <p:cNvSpPr txBox="1"/>
          <p:nvPr/>
        </p:nvSpPr>
        <p:spPr>
          <a:xfrm>
            <a:off x="3313550" y="5075450"/>
            <a:ext cx="38367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434343"/>
                </a:solidFill>
              </a:rPr>
              <a:t>取就是为了满足贪欲而做的行为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5" name="Google Shape;185;ge17c45767e_0_1"/>
          <p:cNvSpPr txBox="1"/>
          <p:nvPr/>
        </p:nvSpPr>
        <p:spPr>
          <a:xfrm>
            <a:off x="3313550" y="5457375"/>
            <a:ext cx="81492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073763"/>
                </a:solidFill>
              </a:rPr>
              <a:t>有就是轮回的因，即善恶之业，三界、三有是同一个意思，是它的果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6" name="Google Shape;186;ge17c45767e_0_1"/>
          <p:cNvSpPr txBox="1"/>
          <p:nvPr/>
        </p:nvSpPr>
        <p:spPr>
          <a:xfrm>
            <a:off x="3454850" y="2072150"/>
            <a:ext cx="8406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434343"/>
                </a:solidFill>
              </a:rPr>
              <a:t>中阴身的心识融入父母受精卵的时候，第一刹那的意识（神识）叫做识缘起支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7" name="Google Shape;187;ge17c45767e_0_1"/>
          <p:cNvSpPr txBox="1"/>
          <p:nvPr/>
        </p:nvSpPr>
        <p:spPr>
          <a:xfrm>
            <a:off x="3454850" y="1148850"/>
            <a:ext cx="5945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434343"/>
                </a:solidFill>
              </a:rPr>
              <a:t>有人我执与法我执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8" name="Google Shape;188;ge17c45767e_0_1"/>
          <p:cNvSpPr txBox="1"/>
          <p:nvPr/>
        </p:nvSpPr>
        <p:spPr>
          <a:xfrm>
            <a:off x="3454850" y="2365975"/>
            <a:ext cx="82758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073763"/>
                </a:solidFill>
              </a:rPr>
              <a:t>是从住胎的第二刹那开始算起的。在受精卵逐渐演变形成人体的过程初期，只有胎形，尚未形成真正的身体，可以称作人体的一种因而已，这就叫做色支（物质）。名就是在住胎初期和意识相关的受、想、行（精神）。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89" name="Google Shape;189;ge17c45767e_0_1"/>
          <p:cNvSpPr txBox="1"/>
          <p:nvPr/>
        </p:nvSpPr>
        <p:spPr>
          <a:xfrm>
            <a:off x="3454850" y="3092900"/>
            <a:ext cx="91320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434343"/>
                </a:solidFill>
              </a:rPr>
              <a:t>入是指眼根、耳根、鼻根等五根刚刚开始形成，虽然逐渐在发育成熟，但是眼睛还看不到东西，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434343"/>
                </a:solidFill>
              </a:rPr>
              <a:t>耳朵还听不到声音……六根尚无法接触到六尘的阶段，这个过程叫做入支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0" name="Google Shape;190;ge17c45767e_0_1"/>
          <p:cNvSpPr txBox="1"/>
          <p:nvPr/>
        </p:nvSpPr>
        <p:spPr>
          <a:xfrm flipH="1">
            <a:off x="4005050" y="3776750"/>
            <a:ext cx="314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1" name="Google Shape;191;ge17c45767e_0_1"/>
          <p:cNvSpPr txBox="1"/>
          <p:nvPr/>
        </p:nvSpPr>
        <p:spPr>
          <a:xfrm>
            <a:off x="3416600" y="3584400"/>
            <a:ext cx="7943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1600">
                <a:solidFill>
                  <a:srgbClr val="073763"/>
                </a:solidFill>
              </a:rPr>
              <a:t>就是接触（聚合），是指眼根、耳根、鼻根等五根都已经成熟，不仅是成熟，而且能够接触到外境的阶段</a:t>
            </a:r>
            <a:endParaRPr b="1" sz="1600">
              <a:solidFill>
                <a:srgbClr val="07376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92" name="Google Shape;192;ge17c45767e_0_1"/>
          <p:cNvSpPr txBox="1"/>
          <p:nvPr/>
        </p:nvSpPr>
        <p:spPr>
          <a:xfrm>
            <a:off x="3454850" y="4084175"/>
            <a:ext cx="739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434343"/>
                </a:solidFill>
              </a:rPr>
              <a:t>在有了接触以后，就有了痛苦、快乐的感受，这些苦乐感受就叫做受支。受是指从能够辨别苦乐感受的因开始，逐渐成长，直到造业之前的这一阶段</a:t>
            </a:r>
            <a:endParaRPr b="1" sz="16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434343"/>
              </a:solidFill>
            </a:endParaRPr>
          </a:p>
        </p:txBody>
      </p:sp>
      <p:sp>
        <p:nvSpPr>
          <p:cNvPr id="193" name="Google Shape;193;ge17c45767e_0_1"/>
          <p:cNvSpPr txBox="1"/>
          <p:nvPr/>
        </p:nvSpPr>
        <p:spPr>
          <a:xfrm>
            <a:off x="3351950" y="5762650"/>
            <a:ext cx="82758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274E13"/>
                </a:solidFill>
              </a:rPr>
              <a:t>生就是前面讲的识，也就是投胎的第一刹那，这两个是一样的，只是用词不同而已</a:t>
            </a:r>
            <a:endParaRPr b="1" sz="1600">
              <a:solidFill>
                <a:srgbClr val="274E13"/>
              </a:solidFill>
            </a:endParaRPr>
          </a:p>
        </p:txBody>
      </p:sp>
      <p:sp>
        <p:nvSpPr>
          <p:cNvPr id="194" name="Google Shape;194;ge17c45767e_0_1"/>
          <p:cNvSpPr txBox="1"/>
          <p:nvPr/>
        </p:nvSpPr>
        <p:spPr>
          <a:xfrm>
            <a:off x="3535500" y="6203850"/>
            <a:ext cx="7392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1600">
                <a:solidFill>
                  <a:srgbClr val="434343"/>
                </a:solidFill>
              </a:rPr>
              <a:t>前面所讲的从名色到受之间的全过程都包含在老和死里</a:t>
            </a:r>
            <a:endParaRPr b="1" sz="16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e17c45767e_1_18"/>
          <p:cNvSpPr txBox="1"/>
          <p:nvPr>
            <p:ph type="ctrTitle"/>
          </p:nvPr>
        </p:nvSpPr>
        <p:spPr>
          <a:xfrm>
            <a:off x="3068400" y="373050"/>
            <a:ext cx="6491700" cy="14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5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zh-CN" sz="3000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、两重因果</a:t>
            </a:r>
            <a:endParaRPr sz="3000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t/>
            </a:r>
            <a:endParaRPr sz="40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200" name="Google Shape;200;ge17c45767e_1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e17c45767e_1_18"/>
          <p:cNvSpPr txBox="1"/>
          <p:nvPr/>
        </p:nvSpPr>
        <p:spPr>
          <a:xfrm>
            <a:off x="1255425" y="1394900"/>
            <a:ext cx="104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980000"/>
                </a:solidFill>
              </a:rPr>
              <a:t>前世</a:t>
            </a:r>
            <a:endParaRPr b="1" sz="2400">
              <a:solidFill>
                <a:srgbClr val="980000"/>
              </a:solidFill>
            </a:endParaRPr>
          </a:p>
        </p:txBody>
      </p:sp>
      <p:sp>
        <p:nvSpPr>
          <p:cNvPr id="202" name="Google Shape;202;ge17c45767e_1_18"/>
          <p:cNvSpPr txBox="1"/>
          <p:nvPr/>
        </p:nvSpPr>
        <p:spPr>
          <a:xfrm>
            <a:off x="1255425" y="3726575"/>
            <a:ext cx="1043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073763"/>
                </a:solidFill>
              </a:rPr>
              <a:t>现世</a:t>
            </a:r>
            <a:endParaRPr b="1" sz="2400">
              <a:solidFill>
                <a:srgbClr val="073763"/>
              </a:solidFill>
            </a:endParaRPr>
          </a:p>
        </p:txBody>
      </p:sp>
      <p:sp>
        <p:nvSpPr>
          <p:cNvPr id="203" name="Google Shape;203;ge17c45767e_1_18"/>
          <p:cNvSpPr txBox="1"/>
          <p:nvPr/>
        </p:nvSpPr>
        <p:spPr>
          <a:xfrm>
            <a:off x="1255425" y="5789075"/>
            <a:ext cx="969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274E13"/>
                </a:solidFill>
              </a:rPr>
              <a:t>来世</a:t>
            </a:r>
            <a:endParaRPr b="1" sz="2400">
              <a:solidFill>
                <a:srgbClr val="274E13"/>
              </a:solidFill>
            </a:endParaRPr>
          </a:p>
        </p:txBody>
      </p:sp>
      <p:sp>
        <p:nvSpPr>
          <p:cNvPr id="204" name="Google Shape;204;ge17c45767e_1_18"/>
          <p:cNvSpPr txBox="1"/>
          <p:nvPr/>
        </p:nvSpPr>
        <p:spPr>
          <a:xfrm>
            <a:off x="2441575" y="1271750"/>
            <a:ext cx="24258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无明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980000"/>
                </a:solidFill>
                <a:latin typeface="Rockwell"/>
                <a:ea typeface="Rockwell"/>
                <a:cs typeface="Rockwell"/>
                <a:sym typeface="Rockwell"/>
              </a:rPr>
              <a:t>行 </a:t>
            </a:r>
            <a:endParaRPr b="1" sz="2000">
              <a:solidFill>
                <a:srgbClr val="980000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5" name="Google Shape;205;ge17c45767e_1_18"/>
          <p:cNvSpPr txBox="1"/>
          <p:nvPr/>
        </p:nvSpPr>
        <p:spPr>
          <a:xfrm>
            <a:off x="2441575" y="2176875"/>
            <a:ext cx="3000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识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名色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入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触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受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爱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取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073763"/>
                </a:solidFill>
                <a:latin typeface="Rockwell"/>
                <a:ea typeface="Rockwell"/>
                <a:cs typeface="Rockwell"/>
                <a:sym typeface="Rockwell"/>
              </a:rPr>
              <a:t>有</a:t>
            </a:r>
            <a:endParaRPr b="1" sz="2000">
              <a:solidFill>
                <a:srgbClr val="07376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6" name="Google Shape;206;ge17c45767e_1_18"/>
          <p:cNvSpPr txBox="1"/>
          <p:nvPr/>
        </p:nvSpPr>
        <p:spPr>
          <a:xfrm>
            <a:off x="2441575" y="58525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274E13"/>
                </a:solidFill>
                <a:latin typeface="Rockwell"/>
                <a:ea typeface="Rockwell"/>
                <a:cs typeface="Rockwell"/>
                <a:sym typeface="Rockwell"/>
              </a:rPr>
              <a:t>生</a:t>
            </a:r>
            <a:endParaRPr b="1"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lnSpc>
                <a:spcPct val="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274E13"/>
                </a:solidFill>
                <a:latin typeface="Rockwell"/>
                <a:ea typeface="Rockwell"/>
                <a:cs typeface="Rockwell"/>
                <a:sym typeface="Rockwell"/>
              </a:rPr>
              <a:t>老死</a:t>
            </a:r>
            <a:endParaRPr b="1" sz="2000">
              <a:solidFill>
                <a:srgbClr val="274E1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7" name="Google Shape;207;ge17c45767e_1_18"/>
          <p:cNvSpPr txBox="1"/>
          <p:nvPr/>
        </p:nvSpPr>
        <p:spPr>
          <a:xfrm>
            <a:off x="6313550" y="1160775"/>
            <a:ext cx="53271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第一重因果叫做“能引”和“所引”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所谓“引”，是指引来了后世的五蕴，若没有前面的因缘，后面的因缘就不会产生，后面的缘起支是由它们引来的，所以叫做“能引”。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latin typeface="Rockwell"/>
                <a:ea typeface="Rockwell"/>
                <a:cs typeface="Rockwell"/>
                <a:sym typeface="Rockwell"/>
              </a:rPr>
              <a:t>“所引”是指被“能引”所引来的那些因缘，所以叫做“所引”</a:t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8" name="Google Shape;208;ge17c45767e_1_18"/>
          <p:cNvSpPr txBox="1"/>
          <p:nvPr/>
        </p:nvSpPr>
        <p:spPr>
          <a:xfrm>
            <a:off x="3313550" y="44392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09" name="Google Shape;209;ge17c45767e_1_18"/>
          <p:cNvSpPr txBox="1"/>
          <p:nvPr/>
        </p:nvSpPr>
        <p:spPr>
          <a:xfrm>
            <a:off x="3107200" y="4852550"/>
            <a:ext cx="41718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000">
                <a:solidFill>
                  <a:srgbClr val="741B47"/>
                </a:solidFill>
                <a:latin typeface="Rockwell"/>
                <a:ea typeface="Rockwell"/>
                <a:cs typeface="Rockwell"/>
                <a:sym typeface="Rockwell"/>
              </a:rPr>
              <a:t>— 能成</a:t>
            </a:r>
            <a:r>
              <a:rPr b="1" lang="zh-CN" sz="2000">
                <a:solidFill>
                  <a:srgbClr val="741B47"/>
                </a:solidFill>
                <a:latin typeface="Rockwell"/>
                <a:ea typeface="Rockwell"/>
                <a:cs typeface="Rockwell"/>
                <a:sym typeface="Rockwell"/>
              </a:rPr>
              <a:t>-第二重因果的因</a:t>
            </a:r>
            <a:endParaRPr>
              <a:solidFill>
                <a:srgbClr val="741B47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0" name="Google Shape;210;ge17c45767e_1_18"/>
          <p:cNvSpPr txBox="1"/>
          <p:nvPr/>
        </p:nvSpPr>
        <p:spPr>
          <a:xfrm>
            <a:off x="6313550" y="4036700"/>
            <a:ext cx="444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</a:rPr>
              <a:t>第二重因果是“能成”和“所成”。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chemeClr val="dk1"/>
                </a:solidFill>
              </a:rPr>
              <a:t>即如果没有这些因，则后世的五蕴是不可能成立的，因为有这些因，所以就有这些果，因叫做“能成”，果叫做“所成”。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1" name="Google Shape;211;ge17c45767e_1_18"/>
          <p:cNvSpPr txBox="1"/>
          <p:nvPr/>
        </p:nvSpPr>
        <p:spPr>
          <a:xfrm>
            <a:off x="3442100" y="1343050"/>
            <a:ext cx="2742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783F04"/>
                </a:solidFill>
                <a:latin typeface="Rockwell"/>
                <a:ea typeface="Rockwell"/>
                <a:cs typeface="Rockwell"/>
                <a:sym typeface="Rockwell"/>
              </a:rPr>
              <a:t>能引-第一重因果的因</a:t>
            </a:r>
            <a:endParaRPr b="1" sz="2000">
              <a:solidFill>
                <a:srgbClr val="783F0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2" name="Google Shape;212;ge17c45767e_1_18"/>
          <p:cNvSpPr txBox="1"/>
          <p:nvPr/>
        </p:nvSpPr>
        <p:spPr>
          <a:xfrm>
            <a:off x="3040975" y="3097800"/>
            <a:ext cx="3477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783F04"/>
                </a:solidFill>
                <a:latin typeface="Rockwell"/>
                <a:ea typeface="Rockwell"/>
                <a:cs typeface="Rockwell"/>
                <a:sym typeface="Rockwell"/>
              </a:rPr>
              <a:t>— 所</a:t>
            </a:r>
            <a:r>
              <a:rPr b="1" lang="zh-CN" sz="2000">
                <a:solidFill>
                  <a:srgbClr val="783F04"/>
                </a:solidFill>
                <a:latin typeface="Rockwell"/>
                <a:ea typeface="Rockwell"/>
                <a:cs typeface="Rockwell"/>
                <a:sym typeface="Rockwell"/>
              </a:rPr>
              <a:t>引-第一重因果的果</a:t>
            </a:r>
            <a:endParaRPr b="1" sz="2000">
              <a:solidFill>
                <a:srgbClr val="783F04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cxnSp>
        <p:nvCxnSpPr>
          <p:cNvPr id="213" name="Google Shape;213;ge17c45767e_1_18"/>
          <p:cNvCxnSpPr/>
          <p:nvPr/>
        </p:nvCxnSpPr>
        <p:spPr>
          <a:xfrm>
            <a:off x="3091600" y="2298875"/>
            <a:ext cx="15600" cy="1932600"/>
          </a:xfrm>
          <a:prstGeom prst="straightConnector1">
            <a:avLst/>
          </a:prstGeom>
          <a:noFill/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4" name="Google Shape;214;ge17c45767e_1_18"/>
          <p:cNvCxnSpPr/>
          <p:nvPr/>
        </p:nvCxnSpPr>
        <p:spPr>
          <a:xfrm>
            <a:off x="2822075" y="2267175"/>
            <a:ext cx="301200" cy="0"/>
          </a:xfrm>
          <a:prstGeom prst="straightConnector1">
            <a:avLst/>
          </a:prstGeom>
          <a:noFill/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ge17c45767e_1_18"/>
          <p:cNvCxnSpPr/>
          <p:nvPr/>
        </p:nvCxnSpPr>
        <p:spPr>
          <a:xfrm>
            <a:off x="2822075" y="4201400"/>
            <a:ext cx="269400" cy="0"/>
          </a:xfrm>
          <a:prstGeom prst="straightConnector1">
            <a:avLst/>
          </a:prstGeom>
          <a:noFill/>
          <a:ln cap="flat" cmpd="sng" w="76200">
            <a:solidFill>
              <a:srgbClr val="783F0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ge17c45767e_1_18"/>
          <p:cNvSpPr txBox="1"/>
          <p:nvPr/>
        </p:nvSpPr>
        <p:spPr>
          <a:xfrm>
            <a:off x="3442100" y="5852500"/>
            <a:ext cx="3000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741B47"/>
                </a:solidFill>
                <a:latin typeface="Rockwell"/>
                <a:ea typeface="Rockwell"/>
                <a:cs typeface="Rockwell"/>
                <a:sym typeface="Rockwell"/>
              </a:rPr>
              <a:t>所</a:t>
            </a:r>
            <a:r>
              <a:rPr b="1" lang="zh-CN" sz="2000">
                <a:solidFill>
                  <a:srgbClr val="741B47"/>
                </a:solidFill>
                <a:latin typeface="Rockwell"/>
                <a:ea typeface="Rockwell"/>
                <a:cs typeface="Rockwell"/>
                <a:sym typeface="Rockwell"/>
              </a:rPr>
              <a:t>成-第二重因果的果</a:t>
            </a:r>
            <a:endParaRPr/>
          </a:p>
        </p:txBody>
      </p:sp>
      <p:cxnSp>
        <p:nvCxnSpPr>
          <p:cNvPr id="217" name="Google Shape;217;ge17c45767e_1_18"/>
          <p:cNvCxnSpPr/>
          <p:nvPr/>
        </p:nvCxnSpPr>
        <p:spPr>
          <a:xfrm>
            <a:off x="2888500" y="4515425"/>
            <a:ext cx="269400" cy="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8" name="Google Shape;218;ge17c45767e_1_18"/>
          <p:cNvCxnSpPr/>
          <p:nvPr/>
        </p:nvCxnSpPr>
        <p:spPr>
          <a:xfrm>
            <a:off x="2888500" y="5582225"/>
            <a:ext cx="269400" cy="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9" name="Google Shape;219;ge17c45767e_1_18"/>
          <p:cNvCxnSpPr/>
          <p:nvPr/>
        </p:nvCxnSpPr>
        <p:spPr>
          <a:xfrm>
            <a:off x="3186725" y="4534350"/>
            <a:ext cx="0" cy="1046400"/>
          </a:xfrm>
          <a:prstGeom prst="straightConnector1">
            <a:avLst/>
          </a:prstGeom>
          <a:noFill/>
          <a:ln cap="flat" cmpd="sng" w="76200">
            <a:solidFill>
              <a:srgbClr val="741B47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e17c45767e_1_37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5" name="Google Shape;225;ge17c45767e_1_37"/>
          <p:cNvSpPr txBox="1"/>
          <p:nvPr/>
        </p:nvSpPr>
        <p:spPr>
          <a:xfrm>
            <a:off x="2964775" y="650025"/>
            <a:ext cx="50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四、缘起还灭的锁钥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6" name="Google Shape;226;ge17c45767e_1_37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7" name="Google Shape;227;ge17c45767e_1_37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28" name="Google Shape;228;ge17c45767e_1_37"/>
          <p:cNvSpPr txBox="1"/>
          <p:nvPr/>
        </p:nvSpPr>
        <p:spPr>
          <a:xfrm>
            <a:off x="840300" y="1490425"/>
            <a:ext cx="10511400" cy="572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有无明就有行，有行就有识，乃至有生就有老死。</a:t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前前为因，有了前前的因，就会产生后后的果，这就叫做</a:t>
            </a: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缘起的流转</a:t>
            </a: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。</a:t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若无明停止，则行自然停止，行停止则识停止，识停止则名色停止，乃至生停止则老死停止，这就叫做</a:t>
            </a:r>
            <a:r>
              <a:rPr b="1" lang="zh-CN" sz="2000">
                <a:solidFill>
                  <a:srgbClr val="5B0F00"/>
                </a:solidFill>
                <a:latin typeface="Rockwell"/>
                <a:ea typeface="Rockwell"/>
                <a:cs typeface="Rockwell"/>
                <a:sym typeface="Rockwell"/>
              </a:rPr>
              <a:t>缘起的还灭</a:t>
            </a: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。</a:t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缘起流转是轮回，缘起还灭是解脱/涅槃。</a:t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现在我们正在经历的是缘起的流转，而我们需要做的是缘起的还灭。缘起还灭则解脱，缘起流转则轮回。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还灭和流转的最关键问题在哪里呢？就是在第一支无明支上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只要我们有无明，其他的就都不可能停止。打个比方，若有火车头，后面的车厢就会跟着走；若火车头停下来，或是根本没有车头，后面的车厢就不可能走。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e17c45767e_2_5"/>
          <p:cNvSpPr txBox="1"/>
          <p:nvPr/>
        </p:nvSpPr>
        <p:spPr>
          <a:xfrm>
            <a:off x="2822075" y="618325"/>
            <a:ext cx="15378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4" name="Google Shape;234;ge17c45767e_2_5"/>
          <p:cNvSpPr txBox="1"/>
          <p:nvPr/>
        </p:nvSpPr>
        <p:spPr>
          <a:xfrm>
            <a:off x="2964775" y="650025"/>
            <a:ext cx="50733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3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四、缘起还灭的锁钥</a:t>
            </a:r>
            <a:endParaRPr b="1" sz="3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5" name="Google Shape;235;ge17c45767e_2_5"/>
          <p:cNvSpPr txBox="1"/>
          <p:nvPr/>
        </p:nvSpPr>
        <p:spPr>
          <a:xfrm>
            <a:off x="903700" y="1807400"/>
            <a:ext cx="105114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6" name="Google Shape;236;ge17c45767e_2_5"/>
          <p:cNvSpPr txBox="1"/>
          <p:nvPr/>
        </p:nvSpPr>
        <p:spPr>
          <a:xfrm>
            <a:off x="1030525" y="1617150"/>
            <a:ext cx="10384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37" name="Google Shape;237;ge17c45767e_2_5"/>
          <p:cNvSpPr txBox="1"/>
          <p:nvPr/>
        </p:nvSpPr>
        <p:spPr>
          <a:xfrm>
            <a:off x="840300" y="1490425"/>
            <a:ext cx="105114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同样的，若十二缘起中的第一个无明支不停下来，后面的就不会停止；无明支若是停下来了，后面的也就无法继续，所以就会解脱。追根究底，还是要推翻无明，断除无明。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在我们流转轮回的时候，为什么会有这么多痛苦呢？就是由于一种</a:t>
            </a:r>
            <a:r>
              <a:rPr b="1" lang="zh-CN" sz="2000">
                <a:solidFill>
                  <a:srgbClr val="660000"/>
                </a:solidFill>
              </a:rPr>
              <a:t>执著</a:t>
            </a:r>
            <a:endParaRPr b="1" sz="2000">
              <a:solidFill>
                <a:srgbClr val="66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  <a:latin typeface="Rockwell"/>
                <a:ea typeface="Rockwell"/>
                <a:cs typeface="Rockwell"/>
                <a:sym typeface="Rockwell"/>
              </a:rPr>
              <a:t>以我们做梦为例，</a:t>
            </a:r>
            <a:r>
              <a:rPr b="1" lang="zh-CN" sz="2000">
                <a:solidFill>
                  <a:srgbClr val="434343"/>
                </a:solidFill>
              </a:rPr>
              <a:t>现在我们正在轮回的大梦里，如果能从中苏醒过来，也就是说，如果能证悟一切是空性的，那么，后面的流转也都会停止.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最关键的还是无明，无明就是愚痴，有了这样错乱的观点之后，我们就会把所见、所闻都当成真实的，而正是这种实执，才给我们带来了很多痛苦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菩萨证悟之后，精通了一切所见、所闻都是如幻如梦的，所以就没有了痛苦。正因为他没有执著，没有痛苦，所以才能在乃至轮回未空之间待在这里度化众生</a:t>
            </a:r>
            <a:endParaRPr b="1" sz="20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2000">
                <a:solidFill>
                  <a:srgbClr val="434343"/>
                </a:solidFill>
              </a:rPr>
              <a:t>最为关键的问题，还是得断除无明.断除无明的方法，简单地讲就是：第一个是出离心，第二个是菩提心，第三个最关键的，当然是证悟空性。</a:t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43434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